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9144000"/>
  <p:notesSz cx="6858000" cy="9144000"/>
  <p:embeddedFontLs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762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 txBox="1"/>
          <p:nvPr>
            <p:ph idx="12" type="sldNum"/>
          </p:nvPr>
        </p:nvSpPr>
        <p:spPr>
          <a:xfrm>
            <a:off x="3884612" y="8685212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 txBox="1"/>
          <p:nvPr>
            <p:ph idx="12" type="sldNum"/>
          </p:nvPr>
        </p:nvSpPr>
        <p:spPr>
          <a:xfrm>
            <a:off x="3884612" y="8685212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US" sz="1200">
                <a:solidFill>
                  <a:schemeClr val="dk1"/>
                </a:solidFill>
              </a:rPr>
              <a:t>complex graphemes / graph variants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US" sz="1200">
                <a:solidFill>
                  <a:schemeClr val="dk1"/>
                </a:solidFill>
              </a:rPr>
              <a:t>polyvalent signs</a:t>
            </a:r>
          </a:p>
          <a:p>
            <a:pPr indent="-304800" lvl="0" marL="457200" rtl="0">
              <a:spcBef>
                <a:spcPts val="0"/>
              </a:spcBef>
              <a:buClr>
                <a:schemeClr val="dk1"/>
              </a:buClr>
              <a:buSzPts val="1200"/>
              <a:buChar char="-"/>
            </a:pPr>
            <a:r>
              <a:rPr lang="en-US" sz="1200">
                <a:solidFill>
                  <a:schemeClr val="dk1"/>
                </a:solidFill>
              </a:rPr>
              <a:t>not yet fully deciphered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200">
                <a:solidFill>
                  <a:schemeClr val="dk1"/>
                </a:solidFill>
              </a:rPr>
              <a:t>→ multiple reading hypotheses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US" sz="1200">
                <a:solidFill>
                  <a:schemeClr val="dk1"/>
                </a:solidFill>
              </a:rPr>
              <a:t>hieroglyphs with iconic character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US" sz="1200">
                <a:solidFill>
                  <a:schemeClr val="dk1"/>
                </a:solidFill>
              </a:rPr>
              <a:t>logo-syllabic script</a:t>
            </a:r>
          </a:p>
          <a:p>
            <a:pPr indent="-304800" lvl="0" marL="457200" rtl="0">
              <a:spcBef>
                <a:spcPts val="0"/>
              </a:spcBef>
              <a:buClr>
                <a:schemeClr val="dk1"/>
              </a:buClr>
              <a:buSzPts val="1200"/>
              <a:buChar char="-"/>
            </a:pPr>
            <a:r>
              <a:rPr lang="en-US" sz="1200">
                <a:solidFill>
                  <a:schemeClr val="dk1"/>
                </a:solidFill>
              </a:rPr>
              <a:t>ergative language</a:t>
            </a:r>
          </a:p>
        </p:txBody>
      </p:sp>
      <p:sp>
        <p:nvSpPr>
          <p:cNvPr id="76" name="Shape 76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US" sz="1200">
                <a:solidFill>
                  <a:schemeClr val="dk1"/>
                </a:solidFill>
              </a:rPr>
              <a:t>long-term project 2014 - 2028 (prospectively)</a:t>
            </a:r>
          </a:p>
          <a:p>
            <a:pPr indent="-304800" lvl="0" marL="457200" rtl="0">
              <a:spcBef>
                <a:spcPts val="0"/>
              </a:spcBef>
              <a:buClr>
                <a:schemeClr val="dk1"/>
              </a:buClr>
              <a:buSzPts val="1200"/>
              <a:buChar char="-"/>
            </a:pPr>
            <a:r>
              <a:rPr lang="en-US" sz="1200">
                <a:solidFill>
                  <a:schemeClr val="dk1"/>
                </a:solidFill>
              </a:rPr>
              <a:t>cooperation between Department for Anthropology of the Americas of Uni Bonn (4) and SUB Göttingen (2)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138" name="Shape 138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ctrTitle"/>
          </p:nvPr>
        </p:nvSpPr>
        <p:spPr>
          <a:xfrm>
            <a:off x="2819400" y="1295400"/>
            <a:ext cx="59436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819400" y="3124200"/>
            <a:ext cx="59436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1600200" y="152400"/>
            <a:ext cx="7391400" cy="1154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1600200" y="1447800"/>
            <a:ext cx="36195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2" type="body"/>
          </p:nvPr>
        </p:nvSpPr>
        <p:spPr>
          <a:xfrm>
            <a:off x="5372100" y="1447800"/>
            <a:ext cx="36195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1600200" y="152400"/>
            <a:ext cx="7391400" cy="1154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1600200" y="1447800"/>
            <a:ext cx="7391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 rot="5400000">
            <a:off x="5133975" y="2162175"/>
            <a:ext cx="5867400" cy="1847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 rot="5400000">
            <a:off x="1362075" y="390525"/>
            <a:ext cx="5867400" cy="5391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1600200" y="152400"/>
            <a:ext cx="7391400" cy="1154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 rot="5400000">
            <a:off x="3009900" y="38100"/>
            <a:ext cx="4572000" cy="7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1600200" y="152400"/>
            <a:ext cx="7391400" cy="1154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0" y="0"/>
            <a:ext cx="9144000" cy="6867525"/>
            <a:chOff x="0" y="0"/>
            <a:chExt cx="9144000" cy="6867525"/>
          </a:xfrm>
        </p:grpSpPr>
        <p:pic>
          <p:nvPicPr>
            <p:cNvPr descr="electrodes" id="11" name="Shape 11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redbar" id="12" name="Shape 1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251460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blackbar" id="13" name="Shape 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5562600"/>
              <a:ext cx="9144000" cy="13049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" name="Shape 14"/>
          <p:cNvSpPr txBox="1"/>
          <p:nvPr/>
        </p:nvSpPr>
        <p:spPr>
          <a:xfrm>
            <a:off x="3352800" y="6030912"/>
            <a:ext cx="59436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Lexical Data Masterclass, Berlin (4-8 December 2017)</a:t>
            </a:r>
          </a:p>
        </p:txBody>
      </p:sp>
      <p:sp>
        <p:nvSpPr>
          <p:cNvPr id="15" name="Shape 15"/>
          <p:cNvSpPr txBox="1"/>
          <p:nvPr>
            <p:ph type="title"/>
          </p:nvPr>
        </p:nvSpPr>
        <p:spPr>
          <a:xfrm>
            <a:off x="1600200" y="152400"/>
            <a:ext cx="7391400" cy="1154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1600200" y="1447800"/>
            <a:ext cx="7391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</p:sldLayoutIdLst>
  <p:transition spd="slow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lectrodes" id="21" name="Shape 2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dbar" id="22" name="Shape 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52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lackbar" id="23" name="Shape 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75" y="6107112"/>
            <a:ext cx="9144000" cy="750887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Shape 24"/>
          <p:cNvSpPr txBox="1"/>
          <p:nvPr>
            <p:ph type="title"/>
          </p:nvPr>
        </p:nvSpPr>
        <p:spPr>
          <a:xfrm>
            <a:off x="1600200" y="152400"/>
            <a:ext cx="7391400" cy="1154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1600200" y="1447800"/>
            <a:ext cx="7391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/>
        </p:nvSpPr>
        <p:spPr>
          <a:xfrm>
            <a:off x="3421062" y="6324600"/>
            <a:ext cx="571182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Lexical Data Masterclass, Berlin (4-8 December 2017)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transition spd="slow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gif"/><Relationship Id="rId4" Type="http://schemas.openxmlformats.org/officeDocument/2006/relationships/image" Target="../media/image5.gif"/><Relationship Id="rId5" Type="http://schemas.openxmlformats.org/officeDocument/2006/relationships/image" Target="../media/image12.gif"/><Relationship Id="rId6" Type="http://schemas.openxmlformats.org/officeDocument/2006/relationships/image" Target="../media/image6.gif"/><Relationship Id="rId7" Type="http://schemas.openxmlformats.org/officeDocument/2006/relationships/image" Target="../media/image10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ctrTitle"/>
          </p:nvPr>
        </p:nvSpPr>
        <p:spPr>
          <a:xfrm>
            <a:off x="2819400" y="1295400"/>
            <a:ext cx="59436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Digital Dictionary of 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Classic Mayan</a:t>
            </a:r>
          </a:p>
        </p:txBody>
      </p:sp>
      <p:sp>
        <p:nvSpPr>
          <p:cNvPr id="65" name="Shape 65"/>
          <p:cNvSpPr txBox="1"/>
          <p:nvPr>
            <p:ph idx="1" type="subTitle"/>
          </p:nvPr>
        </p:nvSpPr>
        <p:spPr>
          <a:xfrm>
            <a:off x="2819400" y="3124200"/>
            <a:ext cx="59436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0320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a corpus-based dictionary for a not yet fully deciphered language</a:t>
            </a:r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/>
        </p:nvSpPr>
        <p:spPr>
          <a:xfrm>
            <a:off x="0" y="6172200"/>
            <a:ext cx="9144000" cy="152400"/>
          </a:xfrm>
          <a:prstGeom prst="rect">
            <a:avLst/>
          </a:prstGeom>
          <a:gradFill>
            <a:gsLst>
              <a:gs pos="0">
                <a:srgbClr val="000000"/>
              </a:gs>
              <a:gs pos="50000">
                <a:srgbClr val="F8FBFC"/>
              </a:gs>
              <a:gs pos="100000">
                <a:srgbClr val="0047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0" y="6096000"/>
            <a:ext cx="304800" cy="304800"/>
          </a:xfrm>
          <a:prstGeom prst="ellipse">
            <a:avLst/>
          </a:prstGeom>
          <a:gradFill>
            <a:gsLst>
              <a:gs pos="0">
                <a:srgbClr val="000000"/>
              </a:gs>
              <a:gs pos="50000">
                <a:srgbClr val="F8FBFC"/>
              </a:gs>
              <a:gs pos="100000">
                <a:srgbClr val="0047FF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Shape 175"/>
          <p:cNvSpPr txBox="1"/>
          <p:nvPr>
            <p:ph type="title"/>
          </p:nvPr>
        </p:nvSpPr>
        <p:spPr>
          <a:xfrm>
            <a:off x="1600200" y="152400"/>
            <a:ext cx="7391400" cy="11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get a Readable Text?</a:t>
            </a:r>
          </a:p>
        </p:txBody>
      </p:sp>
      <p:grpSp>
        <p:nvGrpSpPr>
          <p:cNvPr id="176" name="Shape 176"/>
          <p:cNvGrpSpPr/>
          <p:nvPr/>
        </p:nvGrpSpPr>
        <p:grpSpPr>
          <a:xfrm>
            <a:off x="1556434" y="1547625"/>
            <a:ext cx="7543810" cy="4543668"/>
            <a:chOff x="653138" y="1808025"/>
            <a:chExt cx="7837725" cy="4663999"/>
          </a:xfrm>
        </p:grpSpPr>
        <p:pic>
          <p:nvPicPr>
            <p:cNvPr id="177" name="Shape 17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3138" y="1808025"/>
              <a:ext cx="7837725" cy="46639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8" name="Shape 17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862649" y="3895725"/>
              <a:ext cx="2573350" cy="928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9" name="Shape 179"/>
            <p:cNvSpPr txBox="1"/>
            <p:nvPr/>
          </p:nvSpPr>
          <p:spPr>
            <a:xfrm>
              <a:off x="5940075" y="3712850"/>
              <a:ext cx="2293500" cy="39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-US">
                  <a:solidFill>
                    <a:srgbClr val="7D95B6"/>
                  </a:solidFill>
                  <a:latin typeface="Lato"/>
                  <a:ea typeface="Lato"/>
                  <a:cs typeface="Lato"/>
                  <a:sym typeface="Lato"/>
                </a:rPr>
                <a:t>linguistic analysis</a:t>
              </a:r>
            </a:p>
          </p:txBody>
        </p:sp>
      </p:grpSp>
    </p:spTree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1600200" y="152400"/>
            <a:ext cx="7391400" cy="1154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get a Readable Text?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0" y="6172200"/>
            <a:ext cx="9144000" cy="152400"/>
          </a:xfrm>
          <a:prstGeom prst="rect">
            <a:avLst/>
          </a:prstGeom>
          <a:gradFill>
            <a:gsLst>
              <a:gs pos="0">
                <a:srgbClr val="000000"/>
              </a:gs>
              <a:gs pos="50000">
                <a:srgbClr val="F8FBFC"/>
              </a:gs>
              <a:gs pos="100000">
                <a:srgbClr val="0047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Shape 186"/>
          <p:cNvSpPr/>
          <p:nvPr/>
        </p:nvSpPr>
        <p:spPr>
          <a:xfrm>
            <a:off x="0" y="6096000"/>
            <a:ext cx="304800" cy="304800"/>
          </a:xfrm>
          <a:prstGeom prst="ellipse">
            <a:avLst/>
          </a:prstGeom>
          <a:gradFill>
            <a:gsLst>
              <a:gs pos="0">
                <a:srgbClr val="000000"/>
              </a:gs>
              <a:gs pos="50000">
                <a:srgbClr val="F8FBFC"/>
              </a:gs>
              <a:gs pos="100000">
                <a:srgbClr val="0047FF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7" name="Shape 187"/>
          <p:cNvGrpSpPr/>
          <p:nvPr/>
        </p:nvGrpSpPr>
        <p:grpSpPr>
          <a:xfrm>
            <a:off x="1556434" y="1547625"/>
            <a:ext cx="7543810" cy="4543668"/>
            <a:chOff x="653138" y="1808025"/>
            <a:chExt cx="7837725" cy="4663999"/>
          </a:xfrm>
        </p:grpSpPr>
        <p:pic>
          <p:nvPicPr>
            <p:cNvPr id="188" name="Shape 18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3138" y="1808025"/>
              <a:ext cx="7837725" cy="46639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9" name="Shape 18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862649" y="3895725"/>
              <a:ext cx="2573350" cy="928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0" name="Shape 190"/>
            <p:cNvSpPr txBox="1"/>
            <p:nvPr/>
          </p:nvSpPr>
          <p:spPr>
            <a:xfrm>
              <a:off x="5940075" y="3712850"/>
              <a:ext cx="2293500" cy="39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-US">
                  <a:solidFill>
                    <a:srgbClr val="7D95B6"/>
                  </a:solidFill>
                  <a:latin typeface="Lato"/>
                  <a:ea typeface="Lato"/>
                  <a:cs typeface="Lato"/>
                  <a:sym typeface="Lato"/>
                </a:rPr>
                <a:t>linguistic analysis</a:t>
              </a:r>
            </a:p>
          </p:txBody>
        </p:sp>
      </p:grpSp>
    </p:spTree>
  </p:cSld>
  <p:clrMapOvr>
    <a:masterClrMapping/>
  </p:clrMapOvr>
  <p:transition spd="slow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1600200" y="152400"/>
            <a:ext cx="7391400" cy="1154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Example Entry</a:t>
            </a:r>
          </a:p>
        </p:txBody>
      </p:sp>
      <p:pic>
        <p:nvPicPr>
          <p:cNvPr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7850" y="1437150"/>
            <a:ext cx="7565675" cy="467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1600200" y="152400"/>
            <a:ext cx="7391400" cy="1154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Example Entry</a:t>
            </a:r>
          </a:p>
        </p:txBody>
      </p:sp>
      <p:pic>
        <p:nvPicPr>
          <p:cNvPr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7850" y="1437150"/>
            <a:ext cx="7565675" cy="467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1600200" y="152400"/>
            <a:ext cx="7391400" cy="1154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Time’s Up!</a:t>
            </a:r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1600200" y="12192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About your speaker: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Name: </a:t>
            </a:r>
            <a:r>
              <a:rPr b="1" lang="en-US" sz="2400"/>
              <a:t>Franziska Diehr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Institution: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 Göttingen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1" lang="en-US" sz="2400"/>
              <a:t>Twitter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lang="en-US" sz="2400"/>
              <a:t>@FranziDiehr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Quick bio:</a:t>
            </a:r>
            <a:br>
              <a:rPr b="1" lang="en-US" sz="2400"/>
            </a:br>
            <a:r>
              <a:rPr b="1" lang="en-US" sz="2400"/>
              <a:t>2014 - now: Text Database and Dictionary</a:t>
            </a:r>
            <a:br>
              <a:rPr b="1" lang="en-US" sz="2400"/>
            </a:br>
            <a:r>
              <a:rPr b="1" lang="en-US" sz="2400"/>
              <a:t>of Classic Mayan</a:t>
            </a:r>
            <a:br>
              <a:rPr b="1" lang="en-US" sz="2400"/>
            </a:br>
            <a:r>
              <a:rPr b="1" lang="en-US" sz="2400"/>
              <a:t>2013-2014: Fellow at Association of German Foundations</a:t>
            </a:r>
            <a:br>
              <a:rPr b="1" lang="en-US" sz="2400"/>
            </a:br>
            <a:r>
              <a:rPr b="1" lang="en-US" sz="2400"/>
              <a:t>2010 - 2013: MA Information Science (HU Berlin)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1" lang="en-US" sz="2400"/>
              <a:t>2007-2013: BA Museology (HTW Berlin)</a:t>
            </a:r>
          </a:p>
        </p:txBody>
      </p:sp>
      <p:pic>
        <p:nvPicPr>
          <p:cNvPr descr="stopwatch" id="211" name="Shape 2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2700000">
            <a:off x="5791200" y="-1447800"/>
            <a:ext cx="5486400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 txBox="1"/>
          <p:nvPr/>
        </p:nvSpPr>
        <p:spPr>
          <a:xfrm>
            <a:off x="-228600" y="6096000"/>
            <a:ext cx="9601200" cy="76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1600200" y="152400"/>
            <a:ext cx="7391400" cy="1154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Project: Text Database and Dictionary of Classic Mayan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1600200" y="1447800"/>
            <a:ext cx="7391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AIM</a:t>
            </a:r>
          </a:p>
          <a:p>
            <a:pPr indent="-431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ato"/>
              <a:buChar char="-"/>
            </a:pPr>
            <a:r>
              <a:rPr lang="en-US" sz="3200"/>
              <a:t>create a </a:t>
            </a:r>
            <a:r>
              <a:rPr b="1" lang="en-US" sz="3200"/>
              <a:t>digital corpus</a:t>
            </a:r>
            <a:r>
              <a:rPr lang="en-US" sz="3200"/>
              <a:t> of </a:t>
            </a:r>
            <a:r>
              <a:rPr b="1" lang="en-US" sz="3200"/>
              <a:t>inscriptions </a:t>
            </a:r>
            <a:r>
              <a:rPr lang="en-US" sz="3200"/>
              <a:t>and their </a:t>
            </a:r>
            <a:r>
              <a:rPr b="1" lang="en-US" sz="3200"/>
              <a:t>carriers </a:t>
            </a:r>
          </a:p>
          <a:p>
            <a:pPr indent="-431800" lvl="1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Lato"/>
              <a:buChar char="-"/>
            </a:pPr>
            <a:r>
              <a:rPr lang="en-US" sz="3200"/>
              <a:t>based on this a </a:t>
            </a:r>
            <a:r>
              <a:rPr b="1" lang="en-US" sz="3200"/>
              <a:t>dictionary</a:t>
            </a:r>
            <a:r>
              <a:rPr lang="en-US" sz="3200"/>
              <a:t> showing the </a:t>
            </a:r>
            <a:r>
              <a:rPr b="1" lang="en-US" sz="3200"/>
              <a:t>vocabulary</a:t>
            </a:r>
            <a:r>
              <a:rPr lang="en-US" sz="3200"/>
              <a:t> and its </a:t>
            </a:r>
            <a:r>
              <a:rPr b="1" lang="en-US" sz="3200"/>
              <a:t>usage in the script </a:t>
            </a:r>
            <a:r>
              <a:rPr lang="en-US" sz="3200"/>
              <a:t>is to be developed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0" y="6172200"/>
            <a:ext cx="9144000" cy="152400"/>
          </a:xfrm>
          <a:prstGeom prst="rect">
            <a:avLst/>
          </a:prstGeom>
          <a:gradFill>
            <a:gsLst>
              <a:gs pos="0">
                <a:srgbClr val="000000"/>
              </a:gs>
              <a:gs pos="50000">
                <a:srgbClr val="F8FBFC"/>
              </a:gs>
              <a:gs pos="100000">
                <a:srgbClr val="0047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Shape 73"/>
          <p:cNvSpPr/>
          <p:nvPr/>
        </p:nvSpPr>
        <p:spPr>
          <a:xfrm>
            <a:off x="0" y="6096000"/>
            <a:ext cx="304800" cy="304800"/>
          </a:xfrm>
          <a:prstGeom prst="ellipse">
            <a:avLst/>
          </a:prstGeom>
          <a:gradFill>
            <a:gsLst>
              <a:gs pos="0">
                <a:srgbClr val="000000"/>
              </a:gs>
              <a:gs pos="50000">
                <a:srgbClr val="F8FBFC"/>
              </a:gs>
              <a:gs pos="100000">
                <a:srgbClr val="0047FF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1600200" y="152400"/>
            <a:ext cx="7391400" cy="11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Classic Mayan Script and Language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1600200" y="1447800"/>
            <a:ext cx="7391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31800" lvl="0" marL="457200" rtl="0">
              <a:spcBef>
                <a:spcPts val="0"/>
              </a:spcBef>
              <a:spcAft>
                <a:spcPts val="0"/>
              </a:spcAft>
              <a:buSzPts val="3200"/>
              <a:buChar char="-"/>
            </a:pPr>
            <a:r>
              <a:rPr lang="en-US"/>
              <a:t>hieroglyphs with iconic character</a:t>
            </a:r>
          </a:p>
          <a:p>
            <a:pPr indent="-431800" lvl="0" marL="457200" rtl="0">
              <a:spcBef>
                <a:spcPts val="0"/>
              </a:spcBef>
              <a:spcAft>
                <a:spcPts val="0"/>
              </a:spcAft>
              <a:buSzPts val="3200"/>
              <a:buChar char="-"/>
            </a:pPr>
            <a:r>
              <a:rPr lang="en-US"/>
              <a:t>logo-syllabic script</a:t>
            </a:r>
          </a:p>
          <a:p>
            <a:pPr indent="-431800" lvl="0" marL="457200" rtl="0">
              <a:spcBef>
                <a:spcPts val="0"/>
              </a:spcBef>
              <a:buSzPts val="3200"/>
              <a:buChar char="-"/>
            </a:pPr>
            <a:r>
              <a:rPr lang="en-US"/>
              <a:t>ergative language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 txBox="1"/>
          <p:nvPr/>
        </p:nvSpPr>
        <p:spPr>
          <a:xfrm>
            <a:off x="0" y="6172200"/>
            <a:ext cx="9144000" cy="152400"/>
          </a:xfrm>
          <a:prstGeom prst="rect">
            <a:avLst/>
          </a:prstGeom>
          <a:gradFill>
            <a:gsLst>
              <a:gs pos="0">
                <a:srgbClr val="000000"/>
              </a:gs>
              <a:gs pos="50000">
                <a:srgbClr val="F8FBFC"/>
              </a:gs>
              <a:gs pos="100000">
                <a:srgbClr val="0047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Shape 81"/>
          <p:cNvSpPr/>
          <p:nvPr/>
        </p:nvSpPr>
        <p:spPr>
          <a:xfrm>
            <a:off x="0" y="6096000"/>
            <a:ext cx="304800" cy="304800"/>
          </a:xfrm>
          <a:prstGeom prst="ellipse">
            <a:avLst/>
          </a:prstGeom>
          <a:gradFill>
            <a:gsLst>
              <a:gs pos="0">
                <a:srgbClr val="000000"/>
              </a:gs>
              <a:gs pos="50000">
                <a:srgbClr val="F8FBFC"/>
              </a:gs>
              <a:gs pos="100000">
                <a:srgbClr val="0047FF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1600200" y="152400"/>
            <a:ext cx="7391400" cy="1154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Classic Mayan Script and Language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1600200" y="1447800"/>
            <a:ext cx="7391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Logograms and Syllabograms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0" y="6172200"/>
            <a:ext cx="9144000" cy="152400"/>
          </a:xfrm>
          <a:prstGeom prst="rect">
            <a:avLst/>
          </a:prstGeom>
          <a:gradFill>
            <a:gsLst>
              <a:gs pos="0">
                <a:srgbClr val="000000"/>
              </a:gs>
              <a:gs pos="50000">
                <a:srgbClr val="F8FBFC"/>
              </a:gs>
              <a:gs pos="100000">
                <a:srgbClr val="0047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0" y="6096000"/>
            <a:ext cx="304800" cy="304800"/>
          </a:xfrm>
          <a:prstGeom prst="ellipse">
            <a:avLst/>
          </a:prstGeom>
          <a:gradFill>
            <a:gsLst>
              <a:gs pos="0">
                <a:srgbClr val="000000"/>
              </a:gs>
              <a:gs pos="50000">
                <a:srgbClr val="F8FBFC"/>
              </a:gs>
              <a:gs pos="100000">
                <a:srgbClr val="0047FF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50" y="2635823"/>
            <a:ext cx="7037225" cy="22249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/>
          <p:nvPr/>
        </p:nvSpPr>
        <p:spPr>
          <a:xfrm>
            <a:off x="1611425" y="5669100"/>
            <a:ext cx="72027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/>
              <a:t>Drawings</a:t>
            </a:r>
            <a:r>
              <a:rPr b="1" lang="en-US" sz="1000"/>
              <a:t>: </a:t>
            </a:r>
            <a:r>
              <a:rPr b="1" i="0" lang="en-US" sz="1000" u="none" cap="none" strike="noStrike">
                <a:solidFill>
                  <a:srgbClr val="000000"/>
                </a:solidFill>
              </a:rPr>
              <a:t>© </a:t>
            </a:r>
            <a:r>
              <a:rPr b="1" lang="en-US" sz="1000">
                <a:solidFill>
                  <a:srgbClr val="000000"/>
                </a:solidFill>
              </a:rPr>
              <a:t>Montgomery, John: How to Read Maya Hieroglyphs. Hippocrene, New York, NY. 2002, p. 128</a:t>
            </a:r>
          </a:p>
        </p:txBody>
      </p:sp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1600200" y="152400"/>
            <a:ext cx="7391400" cy="1154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Graphvariants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1600200" y="1219200"/>
            <a:ext cx="7391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Syllable /u/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0" y="6172200"/>
            <a:ext cx="9144000" cy="152400"/>
          </a:xfrm>
          <a:prstGeom prst="rect">
            <a:avLst/>
          </a:prstGeom>
          <a:gradFill>
            <a:gsLst>
              <a:gs pos="0">
                <a:srgbClr val="000000"/>
              </a:gs>
              <a:gs pos="50000">
                <a:srgbClr val="F8FBFC"/>
              </a:gs>
              <a:gs pos="100000">
                <a:srgbClr val="0047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Shape 99"/>
          <p:cNvSpPr/>
          <p:nvPr/>
        </p:nvSpPr>
        <p:spPr>
          <a:xfrm>
            <a:off x="0" y="6096000"/>
            <a:ext cx="304800" cy="304800"/>
          </a:xfrm>
          <a:prstGeom prst="ellipse">
            <a:avLst/>
          </a:prstGeom>
          <a:gradFill>
            <a:gsLst>
              <a:gs pos="0">
                <a:srgbClr val="000000"/>
              </a:gs>
              <a:gs pos="50000">
                <a:srgbClr val="F8FBFC"/>
              </a:gs>
              <a:gs pos="100000">
                <a:srgbClr val="0047FF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1012" y="1824418"/>
            <a:ext cx="1099409" cy="1772483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/>
          <p:nvPr/>
        </p:nvSpPr>
        <p:spPr>
          <a:xfrm>
            <a:off x="5271399" y="3603675"/>
            <a:ext cx="1295400" cy="5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>
                <a:latin typeface="Lato"/>
                <a:ea typeface="Lato"/>
                <a:cs typeface="Lato"/>
                <a:sym typeface="Lato"/>
              </a:rPr>
              <a:t>full variant</a:t>
            </a:r>
          </a:p>
        </p:txBody>
      </p:sp>
      <p:pic>
        <p:nvPicPr>
          <p:cNvPr id="102" name="Shape 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3173" y="1829843"/>
            <a:ext cx="526102" cy="1772483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/>
          <p:nvPr/>
        </p:nvSpPr>
        <p:spPr>
          <a:xfrm>
            <a:off x="2685085" y="3608009"/>
            <a:ext cx="1582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>
                <a:latin typeface="Lato"/>
                <a:ea typeface="Lato"/>
                <a:cs typeface="Lato"/>
                <a:sym typeface="Lato"/>
              </a:rPr>
              <a:t>Segmentation I</a:t>
            </a:r>
          </a:p>
        </p:txBody>
      </p:sp>
      <p:pic>
        <p:nvPicPr>
          <p:cNvPr id="104" name="Shape 10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39871" y="1810150"/>
            <a:ext cx="616196" cy="1772484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/>
          <p:nvPr/>
        </p:nvSpPr>
        <p:spPr>
          <a:xfrm>
            <a:off x="7621814" y="3542924"/>
            <a:ext cx="14523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>
                <a:latin typeface="Lato"/>
                <a:ea typeface="Lato"/>
                <a:cs typeface="Lato"/>
                <a:sym typeface="Lato"/>
              </a:rPr>
              <a:t>Segmentation II</a:t>
            </a:r>
          </a:p>
        </p:txBody>
      </p:sp>
      <p:pic>
        <p:nvPicPr>
          <p:cNvPr id="106" name="Shape 10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45890" y="3732871"/>
            <a:ext cx="573806" cy="1725302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/>
          <p:nvPr/>
        </p:nvSpPr>
        <p:spPr>
          <a:xfrm>
            <a:off x="4222954" y="5505325"/>
            <a:ext cx="10479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>
                <a:latin typeface="Lato"/>
                <a:ea typeface="Lato"/>
                <a:cs typeface="Lato"/>
                <a:sym typeface="Lato"/>
              </a:rPr>
              <a:t>Reduction</a:t>
            </a:r>
          </a:p>
        </p:txBody>
      </p:sp>
      <p:pic>
        <p:nvPicPr>
          <p:cNvPr id="108" name="Shape 10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15305" y="3694231"/>
            <a:ext cx="526096" cy="1772461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/>
          <p:nvPr/>
        </p:nvSpPr>
        <p:spPr>
          <a:xfrm>
            <a:off x="1487200" y="5560172"/>
            <a:ext cx="16935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>
                <a:latin typeface="Lato"/>
                <a:ea typeface="Lato"/>
                <a:cs typeface="Lato"/>
                <a:sym typeface="Lato"/>
              </a:rPr>
              <a:t>Part M</a:t>
            </a:r>
            <a:r>
              <a:rPr b="1" lang="en-US">
                <a:latin typeface="Lato"/>
                <a:ea typeface="Lato"/>
                <a:cs typeface="Lato"/>
                <a:sym typeface="Lato"/>
              </a:rPr>
              <a:t>ultiplication</a:t>
            </a:r>
          </a:p>
        </p:txBody>
      </p:sp>
      <p:sp>
        <p:nvSpPr>
          <p:cNvPr id="110" name="Shape 110"/>
          <p:cNvSpPr/>
          <p:nvPr/>
        </p:nvSpPr>
        <p:spPr>
          <a:xfrm>
            <a:off x="4314528" y="2533934"/>
            <a:ext cx="526200" cy="298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7D95B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/>
        </p:nvSpPr>
        <p:spPr>
          <a:xfrm flipH="1">
            <a:off x="6925845" y="2561617"/>
            <a:ext cx="526200" cy="298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7D95B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/>
        </p:nvSpPr>
        <p:spPr>
          <a:xfrm rot="-2709676">
            <a:off x="2598808" y="3181559"/>
            <a:ext cx="527574" cy="29741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7D95B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/>
        </p:nvSpPr>
        <p:spPr>
          <a:xfrm flipH="1" rot="2709676">
            <a:off x="3813505" y="3181559"/>
            <a:ext cx="527574" cy="29741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7D95B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1600200" y="152400"/>
            <a:ext cx="7391400" cy="1154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Polyvalence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0" y="6172200"/>
            <a:ext cx="9144000" cy="152400"/>
          </a:xfrm>
          <a:prstGeom prst="rect">
            <a:avLst/>
          </a:prstGeom>
          <a:gradFill>
            <a:gsLst>
              <a:gs pos="0">
                <a:srgbClr val="000000"/>
              </a:gs>
              <a:gs pos="50000">
                <a:srgbClr val="F8FBFC"/>
              </a:gs>
              <a:gs pos="100000">
                <a:srgbClr val="0047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0" y="6096000"/>
            <a:ext cx="304800" cy="304800"/>
          </a:xfrm>
          <a:prstGeom prst="ellipse">
            <a:avLst/>
          </a:prstGeom>
          <a:gradFill>
            <a:gsLst>
              <a:gs pos="0">
                <a:srgbClr val="000000"/>
              </a:gs>
              <a:gs pos="50000">
                <a:srgbClr val="F8FBFC"/>
              </a:gs>
              <a:gs pos="100000">
                <a:srgbClr val="0047FF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Shape 121"/>
          <p:cNvSpPr txBox="1"/>
          <p:nvPr/>
        </p:nvSpPr>
        <p:spPr>
          <a:xfrm>
            <a:off x="112150" y="1752575"/>
            <a:ext cx="90273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457200"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" name="Shape 122"/>
          <p:cNvSpPr/>
          <p:nvPr/>
        </p:nvSpPr>
        <p:spPr>
          <a:xfrm>
            <a:off x="3348500" y="3814850"/>
            <a:ext cx="1253400" cy="377100"/>
          </a:xfrm>
          <a:prstGeom prst="rect">
            <a:avLst/>
          </a:prstGeom>
          <a:solidFill>
            <a:srgbClr val="999999">
              <a:alpha val="59230"/>
            </a:srgbClr>
          </a:solidFill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TUN</a:t>
            </a:r>
          </a:p>
        </p:txBody>
      </p:sp>
      <p:sp>
        <p:nvSpPr>
          <p:cNvPr id="123" name="Shape 123"/>
          <p:cNvSpPr/>
          <p:nvPr/>
        </p:nvSpPr>
        <p:spPr>
          <a:xfrm>
            <a:off x="7761125" y="3814850"/>
            <a:ext cx="1253400" cy="377100"/>
          </a:xfrm>
          <a:prstGeom prst="rect">
            <a:avLst/>
          </a:prstGeom>
          <a:solidFill>
            <a:srgbClr val="999999">
              <a:alpha val="59230"/>
            </a:srgbClr>
          </a:solidFill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ku</a:t>
            </a:r>
          </a:p>
        </p:txBody>
      </p:sp>
      <p:sp>
        <p:nvSpPr>
          <p:cNvPr id="124" name="Shape 124"/>
          <p:cNvSpPr/>
          <p:nvPr/>
        </p:nvSpPr>
        <p:spPr>
          <a:xfrm>
            <a:off x="5546450" y="3814850"/>
            <a:ext cx="1253400" cy="377100"/>
          </a:xfrm>
          <a:prstGeom prst="rect">
            <a:avLst/>
          </a:prstGeom>
          <a:solidFill>
            <a:srgbClr val="999999">
              <a:alpha val="59230"/>
            </a:srgbClr>
          </a:solidFill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CHAHUK</a:t>
            </a:r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4937" y="1477275"/>
            <a:ext cx="1682125" cy="167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/>
          <p:nvPr/>
        </p:nvSpPr>
        <p:spPr>
          <a:xfrm>
            <a:off x="3348500" y="4498213"/>
            <a:ext cx="1253400" cy="377100"/>
          </a:xfrm>
          <a:prstGeom prst="rect">
            <a:avLst/>
          </a:prstGeom>
          <a:solidFill>
            <a:srgbClr val="FF0000">
              <a:alpha val="5076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Stone</a:t>
            </a:r>
          </a:p>
        </p:txBody>
      </p:sp>
      <p:sp>
        <p:nvSpPr>
          <p:cNvPr id="127" name="Shape 127"/>
          <p:cNvSpPr/>
          <p:nvPr/>
        </p:nvSpPr>
        <p:spPr>
          <a:xfrm>
            <a:off x="5244500" y="4498213"/>
            <a:ext cx="1857300" cy="377100"/>
          </a:xfrm>
          <a:prstGeom prst="rect">
            <a:avLst/>
          </a:prstGeom>
          <a:solidFill>
            <a:srgbClr val="FF0000">
              <a:alpha val="5076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19th Day Name</a:t>
            </a:r>
          </a:p>
        </p:txBody>
      </p:sp>
      <p:sp>
        <p:nvSpPr>
          <p:cNvPr id="128" name="Shape 128"/>
          <p:cNvSpPr/>
          <p:nvPr/>
        </p:nvSpPr>
        <p:spPr>
          <a:xfrm>
            <a:off x="7762400" y="4498213"/>
            <a:ext cx="1253400" cy="377100"/>
          </a:xfrm>
          <a:prstGeom prst="rect">
            <a:avLst/>
          </a:prstGeom>
          <a:solidFill>
            <a:srgbClr val="FF0000">
              <a:alpha val="5076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ku</a:t>
            </a:r>
          </a:p>
        </p:txBody>
      </p:sp>
      <p:sp>
        <p:nvSpPr>
          <p:cNvPr id="129" name="Shape 129"/>
          <p:cNvSpPr/>
          <p:nvPr/>
        </p:nvSpPr>
        <p:spPr>
          <a:xfrm>
            <a:off x="3149775" y="5184025"/>
            <a:ext cx="1604400" cy="377100"/>
          </a:xfrm>
          <a:prstGeom prst="rect">
            <a:avLst/>
          </a:prstGeom>
          <a:solidFill>
            <a:srgbClr val="3A455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Logogram</a:t>
            </a:r>
          </a:p>
        </p:txBody>
      </p:sp>
      <p:sp>
        <p:nvSpPr>
          <p:cNvPr id="130" name="Shape 130"/>
          <p:cNvSpPr/>
          <p:nvPr/>
        </p:nvSpPr>
        <p:spPr>
          <a:xfrm>
            <a:off x="5244500" y="5184013"/>
            <a:ext cx="1857300" cy="377100"/>
          </a:xfrm>
          <a:prstGeom prst="rect">
            <a:avLst/>
          </a:prstGeom>
          <a:solidFill>
            <a:srgbClr val="3A455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Logogram</a:t>
            </a:r>
          </a:p>
        </p:txBody>
      </p:sp>
      <p:sp>
        <p:nvSpPr>
          <p:cNvPr id="131" name="Shape 131"/>
          <p:cNvSpPr/>
          <p:nvPr/>
        </p:nvSpPr>
        <p:spPr>
          <a:xfrm>
            <a:off x="7762400" y="5184013"/>
            <a:ext cx="1253400" cy="377100"/>
          </a:xfrm>
          <a:prstGeom prst="rect">
            <a:avLst/>
          </a:prstGeom>
          <a:solidFill>
            <a:srgbClr val="3A455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Syllable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1512250" y="5157925"/>
            <a:ext cx="16044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Function: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1512250" y="3788738"/>
            <a:ext cx="16044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Reading</a:t>
            </a:r>
            <a:r>
              <a:rPr lang="en-US" sz="1800">
                <a:latin typeface="Lato"/>
                <a:ea typeface="Lato"/>
                <a:cs typeface="Lato"/>
                <a:sym typeface="Lato"/>
              </a:rPr>
              <a:t>: 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1512250" y="4474538"/>
            <a:ext cx="16044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Meaning</a:t>
            </a:r>
            <a:r>
              <a:rPr lang="en-US" sz="1800">
                <a:latin typeface="Lato"/>
                <a:ea typeface="Lato"/>
                <a:cs typeface="Lato"/>
                <a:sym typeface="Lato"/>
              </a:rPr>
              <a:t>: </a:t>
            </a:r>
          </a:p>
        </p:txBody>
      </p:sp>
      <p:sp>
        <p:nvSpPr>
          <p:cNvPr id="135" name="Shape 135"/>
          <p:cNvSpPr/>
          <p:nvPr/>
        </p:nvSpPr>
        <p:spPr>
          <a:xfrm>
            <a:off x="3070250" y="1912725"/>
            <a:ext cx="1682100" cy="962700"/>
          </a:xfrm>
          <a:prstGeom prst="ellipse">
            <a:avLst/>
          </a:prstGeom>
          <a:solidFill>
            <a:srgbClr val="FF0000">
              <a:alpha val="5076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Sign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528</a:t>
            </a:r>
          </a:p>
        </p:txBody>
      </p:sp>
    </p:spTree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/>
        </p:nvSpPr>
        <p:spPr>
          <a:xfrm>
            <a:off x="0" y="6172200"/>
            <a:ext cx="9144000" cy="152400"/>
          </a:xfrm>
          <a:prstGeom prst="rect">
            <a:avLst/>
          </a:prstGeom>
          <a:gradFill>
            <a:gsLst>
              <a:gs pos="0">
                <a:srgbClr val="000000"/>
              </a:gs>
              <a:gs pos="50000">
                <a:srgbClr val="F8FBFC"/>
              </a:gs>
              <a:gs pos="100000">
                <a:srgbClr val="0047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0" y="6096000"/>
            <a:ext cx="304800" cy="304800"/>
          </a:xfrm>
          <a:prstGeom prst="ellipse">
            <a:avLst/>
          </a:prstGeom>
          <a:gradFill>
            <a:gsLst>
              <a:gs pos="0">
                <a:srgbClr val="000000"/>
              </a:gs>
              <a:gs pos="50000">
                <a:srgbClr val="F8FBFC"/>
              </a:gs>
              <a:gs pos="100000">
                <a:srgbClr val="0047FF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Shape 142"/>
          <p:cNvSpPr txBox="1"/>
          <p:nvPr>
            <p:ph type="title"/>
          </p:nvPr>
        </p:nvSpPr>
        <p:spPr>
          <a:xfrm>
            <a:off x="1600200" y="152400"/>
            <a:ext cx="7391400" cy="11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Corpus and Sign Catalogue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1600200" y="1447800"/>
            <a:ext cx="7391400" cy="25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431800" lvl="0" marL="457200" rtl="0">
              <a:spcBef>
                <a:spcPts val="0"/>
              </a:spcBef>
              <a:spcAft>
                <a:spcPts val="0"/>
              </a:spcAft>
              <a:buSzPts val="3200"/>
              <a:buChar char="-"/>
            </a:pPr>
            <a:r>
              <a:rPr lang="en-US"/>
              <a:t>Text ≠ transliterated phonemic values</a:t>
            </a:r>
          </a:p>
          <a:p>
            <a:pPr indent="-431800" lvl="0" marL="457200" rtl="0" algn="just">
              <a:spcBef>
                <a:spcPts val="0"/>
              </a:spcBef>
              <a:spcAft>
                <a:spcPts val="0"/>
              </a:spcAft>
              <a:buSzPts val="3200"/>
              <a:buChar char="-"/>
            </a:pPr>
            <a:r>
              <a:rPr lang="en-US"/>
              <a:t>no Unicode</a:t>
            </a:r>
          </a:p>
          <a:p>
            <a:pPr indent="-431800" lvl="0" marL="457200" rtl="0" algn="just">
              <a:spcBef>
                <a:spcPts val="0"/>
              </a:spcBef>
              <a:buSzPts val="3200"/>
              <a:buChar char="-"/>
            </a:pPr>
            <a:r>
              <a:rPr lang="en-US"/>
              <a:t>TEI-Coding: </a:t>
            </a:r>
          </a:p>
          <a:p>
            <a:pPr indent="457200" lvl="0" marL="0" rtl="0" algn="just">
              <a:spcBef>
                <a:spcPts val="0"/>
              </a:spcBef>
              <a:buNone/>
            </a:pPr>
            <a:r>
              <a:rPr lang="en-US"/>
              <a:t>&lt;g ref=”URI-SignCat”/&gt;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4" name="Shape 144"/>
          <p:cNvGrpSpPr/>
          <p:nvPr/>
        </p:nvGrpSpPr>
        <p:grpSpPr>
          <a:xfrm>
            <a:off x="152400" y="4045879"/>
            <a:ext cx="8910851" cy="1874856"/>
            <a:chOff x="152400" y="4705475"/>
            <a:chExt cx="8910851" cy="1672635"/>
          </a:xfrm>
        </p:grpSpPr>
        <p:pic>
          <p:nvPicPr>
            <p:cNvPr descr="TEI-Code.JPG" id="145" name="Shape 14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2400" y="4705475"/>
              <a:ext cx="8910851" cy="167263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6" name="Shape 146"/>
            <p:cNvSpPr/>
            <p:nvPr/>
          </p:nvSpPr>
          <p:spPr>
            <a:xfrm>
              <a:off x="3230300" y="4860725"/>
              <a:ext cx="2241600" cy="295500"/>
            </a:xfrm>
            <a:prstGeom prst="roundRect">
              <a:avLst>
                <a:gd fmla="val 16667" name="adj"/>
              </a:avLst>
            </a:prstGeom>
            <a:solidFill>
              <a:srgbClr val="BACEE8">
                <a:alpha val="5000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1600200" y="152400"/>
            <a:ext cx="7391400" cy="1154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Corpus and Sign Catalogue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1600200" y="1447800"/>
            <a:ext cx="7391400" cy="25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431800" lvl="0" marL="457200" rtl="0">
              <a:spcBef>
                <a:spcPts val="0"/>
              </a:spcBef>
              <a:spcAft>
                <a:spcPts val="0"/>
              </a:spcAft>
              <a:buSzPts val="3200"/>
              <a:buChar char="-"/>
            </a:pPr>
            <a:r>
              <a:rPr lang="en-US"/>
              <a:t>Text ≠ transliterated phonemic values</a:t>
            </a:r>
          </a:p>
          <a:p>
            <a:pPr indent="-431800" lvl="0" marL="457200" rtl="0" algn="just">
              <a:spcBef>
                <a:spcPts val="0"/>
              </a:spcBef>
              <a:spcAft>
                <a:spcPts val="0"/>
              </a:spcAft>
              <a:buSzPts val="3200"/>
              <a:buChar char="-"/>
            </a:pPr>
            <a:r>
              <a:rPr lang="en-US"/>
              <a:t>no Unicode</a:t>
            </a:r>
          </a:p>
          <a:p>
            <a:pPr indent="-431800" lvl="0" marL="457200" rtl="0" algn="just">
              <a:spcBef>
                <a:spcPts val="0"/>
              </a:spcBef>
              <a:buSzPts val="3200"/>
              <a:buChar char="-"/>
            </a:pPr>
            <a:r>
              <a:rPr lang="en-US"/>
              <a:t>TEI-Coding: </a:t>
            </a:r>
          </a:p>
          <a:p>
            <a:pPr indent="457200" lvl="0" marL="0" rtl="0" algn="just">
              <a:spcBef>
                <a:spcPts val="0"/>
              </a:spcBef>
              <a:buNone/>
            </a:pPr>
            <a:r>
              <a:rPr lang="en-US"/>
              <a:t>&lt;g ref=”URI-SignCat”/&gt;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 txBox="1"/>
          <p:nvPr/>
        </p:nvSpPr>
        <p:spPr>
          <a:xfrm>
            <a:off x="0" y="6172200"/>
            <a:ext cx="9144000" cy="152400"/>
          </a:xfrm>
          <a:prstGeom prst="rect">
            <a:avLst/>
          </a:prstGeom>
          <a:gradFill>
            <a:gsLst>
              <a:gs pos="0">
                <a:srgbClr val="000000"/>
              </a:gs>
              <a:gs pos="50000">
                <a:srgbClr val="F8FBFC"/>
              </a:gs>
              <a:gs pos="100000">
                <a:srgbClr val="0047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Shape 154"/>
          <p:cNvSpPr/>
          <p:nvPr/>
        </p:nvSpPr>
        <p:spPr>
          <a:xfrm>
            <a:off x="0" y="6096000"/>
            <a:ext cx="304800" cy="304800"/>
          </a:xfrm>
          <a:prstGeom prst="ellipse">
            <a:avLst/>
          </a:prstGeom>
          <a:gradFill>
            <a:gsLst>
              <a:gs pos="0">
                <a:srgbClr val="000000"/>
              </a:gs>
              <a:gs pos="50000">
                <a:srgbClr val="F8FBFC"/>
              </a:gs>
              <a:gs pos="100000">
                <a:srgbClr val="0047FF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5" name="Shape 155"/>
          <p:cNvGrpSpPr/>
          <p:nvPr/>
        </p:nvGrpSpPr>
        <p:grpSpPr>
          <a:xfrm>
            <a:off x="152400" y="4045879"/>
            <a:ext cx="8910851" cy="1874856"/>
            <a:chOff x="152400" y="4705475"/>
            <a:chExt cx="8910851" cy="1672635"/>
          </a:xfrm>
        </p:grpSpPr>
        <p:pic>
          <p:nvPicPr>
            <p:cNvPr descr="TEI-Code.JPG" id="156" name="Shape 15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2400" y="4705475"/>
              <a:ext cx="8910851" cy="167263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7" name="Shape 157"/>
            <p:cNvSpPr/>
            <p:nvPr/>
          </p:nvSpPr>
          <p:spPr>
            <a:xfrm>
              <a:off x="3230300" y="4860725"/>
              <a:ext cx="2241600" cy="295500"/>
            </a:xfrm>
            <a:prstGeom prst="roundRect">
              <a:avLst>
                <a:gd fmla="val 16667" name="adj"/>
              </a:avLst>
            </a:prstGeom>
            <a:solidFill>
              <a:srgbClr val="BACEE8">
                <a:alpha val="5000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1600200" y="152400"/>
            <a:ext cx="7391400" cy="11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Corpus and Sign Catalogue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1600200" y="1447800"/>
            <a:ext cx="7391400" cy="25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431800" lvl="0" marL="457200" rtl="0">
              <a:spcBef>
                <a:spcPts val="0"/>
              </a:spcBef>
              <a:spcAft>
                <a:spcPts val="0"/>
              </a:spcAft>
              <a:buSzPts val="3200"/>
              <a:buChar char="-"/>
            </a:pPr>
            <a:r>
              <a:rPr lang="en-US"/>
              <a:t>Text ≠ transliterated phonemic values</a:t>
            </a:r>
          </a:p>
          <a:p>
            <a:pPr indent="-431800" lvl="0" marL="457200" rtl="0" algn="just">
              <a:spcBef>
                <a:spcPts val="0"/>
              </a:spcBef>
              <a:spcAft>
                <a:spcPts val="0"/>
              </a:spcAft>
              <a:buSzPts val="3200"/>
              <a:buChar char="-"/>
            </a:pPr>
            <a:r>
              <a:rPr lang="en-US"/>
              <a:t>no Unicode</a:t>
            </a:r>
          </a:p>
          <a:p>
            <a:pPr indent="-431800" lvl="0" marL="457200" rtl="0" algn="just">
              <a:spcBef>
                <a:spcPts val="0"/>
              </a:spcBef>
              <a:buSzPts val="3200"/>
              <a:buChar char="-"/>
            </a:pPr>
            <a:r>
              <a:rPr lang="en-US"/>
              <a:t>TEI-Coding: </a:t>
            </a:r>
          </a:p>
          <a:p>
            <a:pPr indent="457200" lvl="0" marL="0" rtl="0" algn="just">
              <a:spcBef>
                <a:spcPts val="0"/>
              </a:spcBef>
              <a:buNone/>
            </a:pPr>
            <a:r>
              <a:rPr lang="en-US"/>
              <a:t>&lt;g ref=”URI-SignCat”/&gt;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 txBox="1"/>
          <p:nvPr/>
        </p:nvSpPr>
        <p:spPr>
          <a:xfrm>
            <a:off x="0" y="6172200"/>
            <a:ext cx="9144000" cy="152400"/>
          </a:xfrm>
          <a:prstGeom prst="rect">
            <a:avLst/>
          </a:prstGeom>
          <a:gradFill>
            <a:gsLst>
              <a:gs pos="0">
                <a:srgbClr val="000000"/>
              </a:gs>
              <a:gs pos="50000">
                <a:srgbClr val="F8FBFC"/>
              </a:gs>
              <a:gs pos="100000">
                <a:srgbClr val="0047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0" y="6096000"/>
            <a:ext cx="304800" cy="304800"/>
          </a:xfrm>
          <a:prstGeom prst="ellipse">
            <a:avLst/>
          </a:prstGeom>
          <a:gradFill>
            <a:gsLst>
              <a:gs pos="0">
                <a:srgbClr val="000000"/>
              </a:gs>
              <a:gs pos="50000">
                <a:srgbClr val="F8FBFC"/>
              </a:gs>
              <a:gs pos="100000">
                <a:srgbClr val="0047FF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6" name="Shape 166"/>
          <p:cNvGrpSpPr/>
          <p:nvPr/>
        </p:nvGrpSpPr>
        <p:grpSpPr>
          <a:xfrm>
            <a:off x="152400" y="4045879"/>
            <a:ext cx="8910851" cy="1874856"/>
            <a:chOff x="152400" y="4705475"/>
            <a:chExt cx="8910851" cy="1672635"/>
          </a:xfrm>
        </p:grpSpPr>
        <p:pic>
          <p:nvPicPr>
            <p:cNvPr descr="TEI-Code.JPG" id="167" name="Shape 16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2400" y="4705475"/>
              <a:ext cx="8910851" cy="167263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8" name="Shape 168"/>
            <p:cNvSpPr/>
            <p:nvPr/>
          </p:nvSpPr>
          <p:spPr>
            <a:xfrm>
              <a:off x="3230300" y="4860725"/>
              <a:ext cx="2241600" cy="295500"/>
            </a:xfrm>
            <a:prstGeom prst="roundRect">
              <a:avLst>
                <a:gd fmla="val 16667" name="adj"/>
              </a:avLst>
            </a:prstGeom>
            <a:solidFill>
              <a:srgbClr val="BACEE8">
                <a:alpha val="5000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