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1"/>
  </p:notesMasterIdLst>
  <p:handoutMasterIdLst>
    <p:handoutMasterId r:id="rId42"/>
  </p:handoutMasterIdLst>
  <p:sldIdLst>
    <p:sldId id="256" r:id="rId3"/>
    <p:sldId id="420" r:id="rId4"/>
    <p:sldId id="381" r:id="rId5"/>
    <p:sldId id="382" r:id="rId6"/>
    <p:sldId id="385" r:id="rId7"/>
    <p:sldId id="407" r:id="rId8"/>
    <p:sldId id="408" r:id="rId9"/>
    <p:sldId id="409" r:id="rId10"/>
    <p:sldId id="386" r:id="rId11"/>
    <p:sldId id="308" r:id="rId12"/>
    <p:sldId id="388" r:id="rId13"/>
    <p:sldId id="410" r:id="rId14"/>
    <p:sldId id="387" r:id="rId15"/>
    <p:sldId id="389" r:id="rId16"/>
    <p:sldId id="390" r:id="rId17"/>
    <p:sldId id="411" r:id="rId18"/>
    <p:sldId id="392" r:id="rId19"/>
    <p:sldId id="393" r:id="rId20"/>
    <p:sldId id="394" r:id="rId21"/>
    <p:sldId id="412" r:id="rId22"/>
    <p:sldId id="395" r:id="rId23"/>
    <p:sldId id="413" r:id="rId24"/>
    <p:sldId id="414" r:id="rId25"/>
    <p:sldId id="415" r:id="rId26"/>
    <p:sldId id="416" r:id="rId27"/>
    <p:sldId id="417" r:id="rId28"/>
    <p:sldId id="418" r:id="rId29"/>
    <p:sldId id="396" r:id="rId30"/>
    <p:sldId id="397" r:id="rId31"/>
    <p:sldId id="399" r:id="rId32"/>
    <p:sldId id="400" r:id="rId33"/>
    <p:sldId id="402" r:id="rId34"/>
    <p:sldId id="403" r:id="rId35"/>
    <p:sldId id="401" r:id="rId36"/>
    <p:sldId id="398" r:id="rId37"/>
    <p:sldId id="419" r:id="rId38"/>
    <p:sldId id="260" r:id="rId39"/>
    <p:sldId id="40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7D714B3-CD96-7C4E-9AAC-10E588557040}">
          <p14:sldIdLst>
            <p14:sldId id="256"/>
            <p14:sldId id="420"/>
            <p14:sldId id="381"/>
            <p14:sldId id="382"/>
            <p14:sldId id="385"/>
            <p14:sldId id="407"/>
            <p14:sldId id="408"/>
            <p14:sldId id="409"/>
            <p14:sldId id="386"/>
            <p14:sldId id="308"/>
            <p14:sldId id="388"/>
            <p14:sldId id="410"/>
            <p14:sldId id="387"/>
            <p14:sldId id="389"/>
            <p14:sldId id="390"/>
            <p14:sldId id="411"/>
            <p14:sldId id="392"/>
            <p14:sldId id="393"/>
            <p14:sldId id="394"/>
            <p14:sldId id="412"/>
            <p14:sldId id="395"/>
            <p14:sldId id="413"/>
            <p14:sldId id="414"/>
            <p14:sldId id="415"/>
            <p14:sldId id="416"/>
            <p14:sldId id="417"/>
            <p14:sldId id="418"/>
            <p14:sldId id="396"/>
            <p14:sldId id="397"/>
            <p14:sldId id="399"/>
            <p14:sldId id="400"/>
            <p14:sldId id="402"/>
            <p14:sldId id="403"/>
            <p14:sldId id="401"/>
            <p14:sldId id="398"/>
            <p14:sldId id="419"/>
            <p14:sldId id="260"/>
            <p14:sldId id="4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Bowers" initials="JB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85" autoAdjust="0"/>
  </p:normalViewPr>
  <p:slideViewPr>
    <p:cSldViewPr snapToGrid="0" snapToObjects="1">
      <p:cViewPr varScale="1">
        <p:scale>
          <a:sx n="115" d="100"/>
          <a:sy n="115" d="100"/>
        </p:scale>
        <p:origin x="-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 smtClean="0"/>
            <a:t>Terminological entry</a:t>
          </a:r>
          <a:endParaRPr lang="en-US" dirty="0"/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 smtClean="0"/>
            <a:t>Language section</a:t>
          </a:r>
          <a:endParaRPr lang="en-US" dirty="0"/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 smtClean="0"/>
            <a:t>Language section</a:t>
          </a:r>
          <a:endParaRPr lang="en-US" dirty="0"/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DF041EF9-5B1C-8F47-8A17-636124985B07}" type="presOf" srcId="{3FED6516-94E6-BB4B-A52C-7A2244CDC2CE}" destId="{910439E0-9467-D048-90D3-691515DAC18D}" srcOrd="0" destOrd="0" presId="urn:microsoft.com/office/officeart/2005/8/layout/hierarchy1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7DEA396F-4862-BD4B-A7F9-3AD1D47B7747}" type="presOf" srcId="{2FEBD81E-CC43-1644-A851-B8322F5F2075}" destId="{5529B8C9-31CC-0B49-9F6C-E01DBD0FDC60}" srcOrd="0" destOrd="0" presId="urn:microsoft.com/office/officeart/2005/8/layout/hierarchy1"/>
    <dgm:cxn modelId="{204A1126-C18E-7845-9C43-727989C90261}" type="presOf" srcId="{EF946963-4E19-3048-BAF3-4A76944C0B3C}" destId="{553A5D28-95C2-D94D-A7B5-1D397FA86E72}" srcOrd="0" destOrd="0" presId="urn:microsoft.com/office/officeart/2005/8/layout/hierarchy1"/>
    <dgm:cxn modelId="{CD76C560-84D4-0144-8A64-66A6B962DBE0}" type="presOf" srcId="{B7B51B70-2D5D-CD4C-B9E4-6B4F928C154C}" destId="{721F1019-DAD1-4E46-A2F9-066A1A2C9304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7608B422-EFCE-0E4C-A781-A03658974CDD}" type="presOf" srcId="{CBDA3BD2-92E5-3548-BBB3-2E7953376C92}" destId="{867FB773-0208-934F-BE5D-34A7839B237C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DBB02C20-D03F-2247-BD50-297A998C74A2}" type="presOf" srcId="{778D0D4C-DEED-8C41-8736-C8DC5841B8F2}" destId="{C8BE67F1-C945-8747-A825-428A84A2533E}" srcOrd="0" destOrd="0" presId="urn:microsoft.com/office/officeart/2005/8/layout/hierarchy1"/>
    <dgm:cxn modelId="{802908AB-5825-5C49-B039-4511DA9A6F3C}" type="presOf" srcId="{04F0B117-EDF2-0644-A471-0C212DFFE96D}" destId="{9F974A76-476C-8540-AF20-AC67A4245AA5}" srcOrd="0" destOrd="0" presId="urn:microsoft.com/office/officeart/2005/8/layout/hierarchy1"/>
    <dgm:cxn modelId="{FBD15204-BBF2-6B4E-92F6-AE153DAFF3A0}" type="presOf" srcId="{EC0C0FAF-659D-3543-A97B-118F04933F69}" destId="{0513964C-F544-5A43-BA5C-976E59E36F52}" srcOrd="0" destOrd="0" presId="urn:microsoft.com/office/officeart/2005/8/layout/hierarchy1"/>
    <dgm:cxn modelId="{86D7953A-B116-7642-A5D4-E05C0AB50EE7}" type="presOf" srcId="{0FDAC710-A8A9-8843-BEE4-9B3BE1487B9C}" destId="{B5F0FB7B-28E3-254E-B40B-2479CD880C02}" srcOrd="0" destOrd="0" presId="urn:microsoft.com/office/officeart/2005/8/layout/hierarchy1"/>
    <dgm:cxn modelId="{AE90BB09-96CD-FA44-A244-D32C40E6B4ED}" type="presOf" srcId="{14491167-6A43-7842-B171-D1B7A862B5ED}" destId="{9B8FB3C6-33CC-354E-A18A-7FF5D822219E}" srcOrd="0" destOrd="0" presId="urn:microsoft.com/office/officeart/2005/8/layout/hierarchy1"/>
    <dgm:cxn modelId="{C784E88F-7D2C-F84D-8234-D7FABF1970F5}" type="presOf" srcId="{EE6F2525-D13E-7E45-8098-83B68CA1B746}" destId="{F8FDA31B-9FA1-0F43-BD29-599FB1734379}" srcOrd="0" destOrd="0" presId="urn:microsoft.com/office/officeart/2005/8/layout/hierarchy1"/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F6F37EEB-4DF8-2346-B3B4-60EDFEBBC60D}" type="presOf" srcId="{5C7D7DC4-8B5B-214A-9D93-0E4188DA3520}" destId="{499CADC9-EDEE-8444-ADB2-23DE901944A5}" srcOrd="0" destOrd="0" presId="urn:microsoft.com/office/officeart/2005/8/layout/hierarchy1"/>
    <dgm:cxn modelId="{48DD0A86-D3F1-2940-B689-668573EA6530}" type="presParOf" srcId="{9B8FB3C6-33CC-354E-A18A-7FF5D822219E}" destId="{459BA203-6A26-584E-8C34-CF5713412199}" srcOrd="0" destOrd="0" presId="urn:microsoft.com/office/officeart/2005/8/layout/hierarchy1"/>
    <dgm:cxn modelId="{4CA18A32-2B94-DE40-9638-99A4C2207861}" type="presParOf" srcId="{459BA203-6A26-584E-8C34-CF5713412199}" destId="{5D5B3B7E-3683-9D46-84AA-B08AE37A2A24}" srcOrd="0" destOrd="0" presId="urn:microsoft.com/office/officeart/2005/8/layout/hierarchy1"/>
    <dgm:cxn modelId="{C3CB1652-93B0-0843-BD39-A7261A88AFEF}" type="presParOf" srcId="{5D5B3B7E-3683-9D46-84AA-B08AE37A2A24}" destId="{025E0753-BE3F-C64E-871E-E0C5886D90CE}" srcOrd="0" destOrd="0" presId="urn:microsoft.com/office/officeart/2005/8/layout/hierarchy1"/>
    <dgm:cxn modelId="{CE9CE3C1-93A1-EB4B-90E5-2C04B08ECB8B}" type="presParOf" srcId="{5D5B3B7E-3683-9D46-84AA-B08AE37A2A24}" destId="{C8BE67F1-C945-8747-A825-428A84A2533E}" srcOrd="1" destOrd="0" presId="urn:microsoft.com/office/officeart/2005/8/layout/hierarchy1"/>
    <dgm:cxn modelId="{3FD3026F-5A10-1A4C-B24C-DF14CE970C57}" type="presParOf" srcId="{459BA203-6A26-584E-8C34-CF5713412199}" destId="{230E50DA-C87E-B141-BECB-BA3F230B8066}" srcOrd="1" destOrd="0" presId="urn:microsoft.com/office/officeart/2005/8/layout/hierarchy1"/>
    <dgm:cxn modelId="{3E607543-1E41-5B46-B037-C820510716A8}" type="presParOf" srcId="{230E50DA-C87E-B141-BECB-BA3F230B8066}" destId="{B5F0FB7B-28E3-254E-B40B-2479CD880C02}" srcOrd="0" destOrd="0" presId="urn:microsoft.com/office/officeart/2005/8/layout/hierarchy1"/>
    <dgm:cxn modelId="{D05EF390-0C48-0A48-9F1B-E3E46678B058}" type="presParOf" srcId="{230E50DA-C87E-B141-BECB-BA3F230B8066}" destId="{E68CC599-3868-314B-A254-F8C94A599C08}" srcOrd="1" destOrd="0" presId="urn:microsoft.com/office/officeart/2005/8/layout/hierarchy1"/>
    <dgm:cxn modelId="{ED629C64-2BEB-8444-A005-91B8B33952BB}" type="presParOf" srcId="{E68CC599-3868-314B-A254-F8C94A599C08}" destId="{87559BBE-2744-F84C-A4E9-50F80AD707C6}" srcOrd="0" destOrd="0" presId="urn:microsoft.com/office/officeart/2005/8/layout/hierarchy1"/>
    <dgm:cxn modelId="{536EE280-1A3E-D543-A52E-CBB58BFF571D}" type="presParOf" srcId="{87559BBE-2744-F84C-A4E9-50F80AD707C6}" destId="{4DBADEA4-82FA-1849-B4CC-D85B4E48D31A}" srcOrd="0" destOrd="0" presId="urn:microsoft.com/office/officeart/2005/8/layout/hierarchy1"/>
    <dgm:cxn modelId="{8BC4E98A-2CFD-084F-BEB7-18B0109ABE8A}" type="presParOf" srcId="{87559BBE-2744-F84C-A4E9-50F80AD707C6}" destId="{9F974A76-476C-8540-AF20-AC67A4245AA5}" srcOrd="1" destOrd="0" presId="urn:microsoft.com/office/officeart/2005/8/layout/hierarchy1"/>
    <dgm:cxn modelId="{4359B726-F4C5-2E4D-9468-D7F4D15ABCFC}" type="presParOf" srcId="{E68CC599-3868-314B-A254-F8C94A599C08}" destId="{E99E6F15-6EAC-C64F-A989-E0604B6DD7DC}" srcOrd="1" destOrd="0" presId="urn:microsoft.com/office/officeart/2005/8/layout/hierarchy1"/>
    <dgm:cxn modelId="{9B665265-A3D7-C242-B2C0-174A41DE50F4}" type="presParOf" srcId="{E99E6F15-6EAC-C64F-A989-E0604B6DD7DC}" destId="{721F1019-DAD1-4E46-A2F9-066A1A2C9304}" srcOrd="0" destOrd="0" presId="urn:microsoft.com/office/officeart/2005/8/layout/hierarchy1"/>
    <dgm:cxn modelId="{B5BCBEC3-61EB-4C40-BA5B-EEFF4EFF1CE2}" type="presParOf" srcId="{E99E6F15-6EAC-C64F-A989-E0604B6DD7DC}" destId="{8EC7BDB2-027B-0546-AB88-CF3B7130607B}" srcOrd="1" destOrd="0" presId="urn:microsoft.com/office/officeart/2005/8/layout/hierarchy1"/>
    <dgm:cxn modelId="{14F3E15E-2771-D949-AE75-7DE1DEE04770}" type="presParOf" srcId="{8EC7BDB2-027B-0546-AB88-CF3B7130607B}" destId="{69BD7779-495A-AF47-9825-009DCDF0766E}" srcOrd="0" destOrd="0" presId="urn:microsoft.com/office/officeart/2005/8/layout/hierarchy1"/>
    <dgm:cxn modelId="{4B6033C9-E3A2-D24D-91CD-D1606A467173}" type="presParOf" srcId="{69BD7779-495A-AF47-9825-009DCDF0766E}" destId="{6440652F-9D81-9846-B973-BC6E314C86E0}" srcOrd="0" destOrd="0" presId="urn:microsoft.com/office/officeart/2005/8/layout/hierarchy1"/>
    <dgm:cxn modelId="{F6822FD0-8D1B-E145-9251-8875F4C05A53}" type="presParOf" srcId="{69BD7779-495A-AF47-9825-009DCDF0766E}" destId="{0513964C-F544-5A43-BA5C-976E59E36F52}" srcOrd="1" destOrd="0" presId="urn:microsoft.com/office/officeart/2005/8/layout/hierarchy1"/>
    <dgm:cxn modelId="{11A4DE13-47E7-0D46-9132-E043F47E2A39}" type="presParOf" srcId="{8EC7BDB2-027B-0546-AB88-CF3B7130607B}" destId="{E1287855-32F7-CA41-A9CF-EE1D36F2483F}" srcOrd="1" destOrd="0" presId="urn:microsoft.com/office/officeart/2005/8/layout/hierarchy1"/>
    <dgm:cxn modelId="{4CD6976B-38CD-7647-8496-B79EEC1A2BD6}" type="presParOf" srcId="{E99E6F15-6EAC-C64F-A989-E0604B6DD7DC}" destId="{553A5D28-95C2-D94D-A7B5-1D397FA86E72}" srcOrd="2" destOrd="0" presId="urn:microsoft.com/office/officeart/2005/8/layout/hierarchy1"/>
    <dgm:cxn modelId="{D08E0707-F0AF-284E-91B7-02ECCC7773C9}" type="presParOf" srcId="{E99E6F15-6EAC-C64F-A989-E0604B6DD7DC}" destId="{4A56C6B5-9777-BB4D-9077-B447EDE737BF}" srcOrd="3" destOrd="0" presId="urn:microsoft.com/office/officeart/2005/8/layout/hierarchy1"/>
    <dgm:cxn modelId="{69FB7343-1438-454B-9BA8-1DBCAFA8C24B}" type="presParOf" srcId="{4A56C6B5-9777-BB4D-9077-B447EDE737BF}" destId="{6E6D2F21-CAA3-A743-BEC5-DDD48DFE4F86}" srcOrd="0" destOrd="0" presId="urn:microsoft.com/office/officeart/2005/8/layout/hierarchy1"/>
    <dgm:cxn modelId="{0812ADD3-9B5C-944D-9437-CF2C695F7696}" type="presParOf" srcId="{6E6D2F21-CAA3-A743-BEC5-DDD48DFE4F86}" destId="{33E2DA93-502D-DF4A-B94E-0287BF150946}" srcOrd="0" destOrd="0" presId="urn:microsoft.com/office/officeart/2005/8/layout/hierarchy1"/>
    <dgm:cxn modelId="{43D06DC7-0A14-5A45-B78C-ADAA0E10CA67}" type="presParOf" srcId="{6E6D2F21-CAA3-A743-BEC5-DDD48DFE4F86}" destId="{F8FDA31B-9FA1-0F43-BD29-599FB1734379}" srcOrd="1" destOrd="0" presId="urn:microsoft.com/office/officeart/2005/8/layout/hierarchy1"/>
    <dgm:cxn modelId="{0F9AB1C9-DF79-DB45-A48A-56833EB23CE8}" type="presParOf" srcId="{4A56C6B5-9777-BB4D-9077-B447EDE737BF}" destId="{1459E47A-51B2-364E-A097-87DE52AA08E3}" srcOrd="1" destOrd="0" presId="urn:microsoft.com/office/officeart/2005/8/layout/hierarchy1"/>
    <dgm:cxn modelId="{84431C8C-0C62-5546-877F-CFECFA638387}" type="presParOf" srcId="{230E50DA-C87E-B141-BECB-BA3F230B8066}" destId="{499CADC9-EDEE-8444-ADB2-23DE901944A5}" srcOrd="2" destOrd="0" presId="urn:microsoft.com/office/officeart/2005/8/layout/hierarchy1"/>
    <dgm:cxn modelId="{AB29A9F3-5135-FE4A-9D3F-934A4CEAE814}" type="presParOf" srcId="{230E50DA-C87E-B141-BECB-BA3F230B8066}" destId="{6977E2EE-50E8-F94E-866E-57614BA2DE08}" srcOrd="3" destOrd="0" presId="urn:microsoft.com/office/officeart/2005/8/layout/hierarchy1"/>
    <dgm:cxn modelId="{34FF6C3E-9614-C24F-9897-A93EC183FDB3}" type="presParOf" srcId="{6977E2EE-50E8-F94E-866E-57614BA2DE08}" destId="{A6EDA863-1D18-A84C-AD1F-EB50600DCE6F}" srcOrd="0" destOrd="0" presId="urn:microsoft.com/office/officeart/2005/8/layout/hierarchy1"/>
    <dgm:cxn modelId="{306CCD5E-9303-5B4C-BE8F-F29C853FEF8E}" type="presParOf" srcId="{A6EDA863-1D18-A84C-AD1F-EB50600DCE6F}" destId="{D46160CE-D7D5-B44B-A934-D6773E3C9F4C}" srcOrd="0" destOrd="0" presId="urn:microsoft.com/office/officeart/2005/8/layout/hierarchy1"/>
    <dgm:cxn modelId="{CBCF6806-8C25-7F4C-A27A-B16C073CC7B4}" type="presParOf" srcId="{A6EDA863-1D18-A84C-AD1F-EB50600DCE6F}" destId="{867FB773-0208-934F-BE5D-34A7839B237C}" srcOrd="1" destOrd="0" presId="urn:microsoft.com/office/officeart/2005/8/layout/hierarchy1"/>
    <dgm:cxn modelId="{F171AB8B-FA7B-564C-A0C2-7D12CAD35ADF}" type="presParOf" srcId="{6977E2EE-50E8-F94E-866E-57614BA2DE08}" destId="{0080329D-B7A8-B84A-8823-6DB95463E6C8}" srcOrd="1" destOrd="0" presId="urn:microsoft.com/office/officeart/2005/8/layout/hierarchy1"/>
    <dgm:cxn modelId="{2DDDFE67-3D14-C342-8221-13EF26AC671E}" type="presParOf" srcId="{0080329D-B7A8-B84A-8823-6DB95463E6C8}" destId="{5529B8C9-31CC-0B49-9F6C-E01DBD0FDC60}" srcOrd="0" destOrd="0" presId="urn:microsoft.com/office/officeart/2005/8/layout/hierarchy1"/>
    <dgm:cxn modelId="{61559919-0BD8-104C-B411-11B2D65F5649}" type="presParOf" srcId="{0080329D-B7A8-B84A-8823-6DB95463E6C8}" destId="{4CCC8F7E-18A0-4942-AB54-DB7F8BCC8733}" srcOrd="1" destOrd="0" presId="urn:microsoft.com/office/officeart/2005/8/layout/hierarchy1"/>
    <dgm:cxn modelId="{C6BA1822-666D-484A-9C55-FAB821A7D1C6}" type="presParOf" srcId="{4CCC8F7E-18A0-4942-AB54-DB7F8BCC8733}" destId="{A373C7B9-1907-A743-8167-6D54A4FD1A58}" srcOrd="0" destOrd="0" presId="urn:microsoft.com/office/officeart/2005/8/layout/hierarchy1"/>
    <dgm:cxn modelId="{C5E112AA-C162-A644-94AD-9411C857545E}" type="presParOf" srcId="{A373C7B9-1907-A743-8167-6D54A4FD1A58}" destId="{A8238C64-808D-7241-B83B-F85BAA439E29}" srcOrd="0" destOrd="0" presId="urn:microsoft.com/office/officeart/2005/8/layout/hierarchy1"/>
    <dgm:cxn modelId="{8C130320-F54A-CD4C-97D1-AA786DFDFDAA}" type="presParOf" srcId="{A373C7B9-1907-A743-8167-6D54A4FD1A58}" destId="{910439E0-9467-D048-90D3-691515DAC18D}" srcOrd="1" destOrd="0" presId="urn:microsoft.com/office/officeart/2005/8/layout/hierarchy1"/>
    <dgm:cxn modelId="{9BD8D631-9D0D-0B44-81B0-4A5C103328D1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 smtClean="0"/>
            <a:t>Terminological entry</a:t>
          </a:r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 smtClean="0"/>
            <a:t>Language section</a:t>
          </a:r>
          <a:endParaRPr lang="en-US" dirty="0"/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 smtClean="0"/>
            <a:t>Language section</a:t>
          </a:r>
          <a:endParaRPr lang="en-US" dirty="0"/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 smtClean="0"/>
            <a:t>Term section</a:t>
          </a:r>
          <a:endParaRPr lang="en-US" dirty="0"/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85EF3558-A77B-4C41-9098-20C05375BC19}" type="presOf" srcId="{3FED6516-94E6-BB4B-A52C-7A2244CDC2CE}" destId="{910439E0-9467-D048-90D3-691515DAC18D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4AACAC5C-2C2B-A04B-9E23-134C59B45542}" type="presOf" srcId="{778D0D4C-DEED-8C41-8736-C8DC5841B8F2}" destId="{C8BE67F1-C945-8747-A825-428A84A2533E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B6C316D7-D600-3F40-B9B6-45BE0DECCA10}" type="presOf" srcId="{14491167-6A43-7842-B171-D1B7A862B5ED}" destId="{9B8FB3C6-33CC-354E-A18A-7FF5D822219E}" srcOrd="0" destOrd="0" presId="urn:microsoft.com/office/officeart/2005/8/layout/hierarchy1"/>
    <dgm:cxn modelId="{2B1DD27E-726F-EB40-9A51-6FDD3DE8970E}" type="presOf" srcId="{04F0B117-EDF2-0644-A471-0C212DFFE96D}" destId="{9F974A76-476C-8540-AF20-AC67A4245AA5}" srcOrd="0" destOrd="0" presId="urn:microsoft.com/office/officeart/2005/8/layout/hierarchy1"/>
    <dgm:cxn modelId="{4E52642B-2B40-5542-A157-9DE7D31A3427}" type="presOf" srcId="{CBDA3BD2-92E5-3548-BBB3-2E7953376C92}" destId="{867FB773-0208-934F-BE5D-34A7839B237C}" srcOrd="0" destOrd="0" presId="urn:microsoft.com/office/officeart/2005/8/layout/hierarchy1"/>
    <dgm:cxn modelId="{FA4FDEAA-60AA-6744-A03C-8FB067CA359F}" type="presOf" srcId="{B7B51B70-2D5D-CD4C-B9E4-6B4F928C154C}" destId="{721F1019-DAD1-4E46-A2F9-066A1A2C9304}" srcOrd="0" destOrd="0" presId="urn:microsoft.com/office/officeart/2005/8/layout/hierarchy1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52C9237C-DE8A-AA4B-A1B1-59782E7B31C0}" type="presOf" srcId="{EF946963-4E19-3048-BAF3-4A76944C0B3C}" destId="{553A5D28-95C2-D94D-A7B5-1D397FA86E72}" srcOrd="0" destOrd="0" presId="urn:microsoft.com/office/officeart/2005/8/layout/hierarchy1"/>
    <dgm:cxn modelId="{AB1CB96C-9D28-014C-B51E-693BACD71CD7}" type="presOf" srcId="{0FDAC710-A8A9-8843-BEE4-9B3BE1487B9C}" destId="{B5F0FB7B-28E3-254E-B40B-2479CD880C02}" srcOrd="0" destOrd="0" presId="urn:microsoft.com/office/officeart/2005/8/layout/hierarchy1"/>
    <dgm:cxn modelId="{2FA44D25-A75A-BE45-8FAC-F26DC7844723}" type="presOf" srcId="{2FEBD81E-CC43-1644-A851-B8322F5F2075}" destId="{5529B8C9-31CC-0B49-9F6C-E01DBD0FDC60}" srcOrd="0" destOrd="0" presId="urn:microsoft.com/office/officeart/2005/8/layout/hierarchy1"/>
    <dgm:cxn modelId="{B0C1854B-23BC-EB4E-BB79-E104079529E7}" type="presOf" srcId="{5C7D7DC4-8B5B-214A-9D93-0E4188DA3520}" destId="{499CADC9-EDEE-8444-ADB2-23DE901944A5}" srcOrd="0" destOrd="0" presId="urn:microsoft.com/office/officeart/2005/8/layout/hierarchy1"/>
    <dgm:cxn modelId="{16063750-F504-7C46-8F2F-07EE1A8B9D2A}" type="presOf" srcId="{EC0C0FAF-659D-3543-A97B-118F04933F69}" destId="{0513964C-F544-5A43-BA5C-976E59E36F52}" srcOrd="0" destOrd="0" presId="urn:microsoft.com/office/officeart/2005/8/layout/hierarchy1"/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A8FA9089-9F5D-BE41-BF0F-FCA66EFBA099}" type="presOf" srcId="{EE6F2525-D13E-7E45-8098-83B68CA1B746}" destId="{F8FDA31B-9FA1-0F43-BD29-599FB1734379}" srcOrd="0" destOrd="0" presId="urn:microsoft.com/office/officeart/2005/8/layout/hierarchy1"/>
    <dgm:cxn modelId="{ADAD9066-FA1F-5A4E-9157-8E56D08E57D8}" type="presParOf" srcId="{9B8FB3C6-33CC-354E-A18A-7FF5D822219E}" destId="{459BA203-6A26-584E-8C34-CF5713412199}" srcOrd="0" destOrd="0" presId="urn:microsoft.com/office/officeart/2005/8/layout/hierarchy1"/>
    <dgm:cxn modelId="{88D63B89-371A-0A4A-A383-C0CD5F5B297D}" type="presParOf" srcId="{459BA203-6A26-584E-8C34-CF5713412199}" destId="{5D5B3B7E-3683-9D46-84AA-B08AE37A2A24}" srcOrd="0" destOrd="0" presId="urn:microsoft.com/office/officeart/2005/8/layout/hierarchy1"/>
    <dgm:cxn modelId="{A6E8F8B8-AD1F-2F4C-A214-69EE1F98BF9E}" type="presParOf" srcId="{5D5B3B7E-3683-9D46-84AA-B08AE37A2A24}" destId="{025E0753-BE3F-C64E-871E-E0C5886D90CE}" srcOrd="0" destOrd="0" presId="urn:microsoft.com/office/officeart/2005/8/layout/hierarchy1"/>
    <dgm:cxn modelId="{FB251A0B-1AF4-E841-93D7-E78ABE6A7E1E}" type="presParOf" srcId="{5D5B3B7E-3683-9D46-84AA-B08AE37A2A24}" destId="{C8BE67F1-C945-8747-A825-428A84A2533E}" srcOrd="1" destOrd="0" presId="urn:microsoft.com/office/officeart/2005/8/layout/hierarchy1"/>
    <dgm:cxn modelId="{E9AE9431-7DA7-BC4C-AC9E-B25C44C300D0}" type="presParOf" srcId="{459BA203-6A26-584E-8C34-CF5713412199}" destId="{230E50DA-C87E-B141-BECB-BA3F230B8066}" srcOrd="1" destOrd="0" presId="urn:microsoft.com/office/officeart/2005/8/layout/hierarchy1"/>
    <dgm:cxn modelId="{598FE1A7-8F9D-E14F-A01C-FC91D15D2BE2}" type="presParOf" srcId="{230E50DA-C87E-B141-BECB-BA3F230B8066}" destId="{B5F0FB7B-28E3-254E-B40B-2479CD880C02}" srcOrd="0" destOrd="0" presId="urn:microsoft.com/office/officeart/2005/8/layout/hierarchy1"/>
    <dgm:cxn modelId="{EA3EF942-9FD7-CD4A-8BBC-4F1AE140AF1E}" type="presParOf" srcId="{230E50DA-C87E-B141-BECB-BA3F230B8066}" destId="{E68CC599-3868-314B-A254-F8C94A599C08}" srcOrd="1" destOrd="0" presId="urn:microsoft.com/office/officeart/2005/8/layout/hierarchy1"/>
    <dgm:cxn modelId="{F82755DE-EA4A-404A-97F9-58F9601F2443}" type="presParOf" srcId="{E68CC599-3868-314B-A254-F8C94A599C08}" destId="{87559BBE-2744-F84C-A4E9-50F80AD707C6}" srcOrd="0" destOrd="0" presId="urn:microsoft.com/office/officeart/2005/8/layout/hierarchy1"/>
    <dgm:cxn modelId="{F14F1AD2-F703-104B-9AD8-7C07B0F1EEFE}" type="presParOf" srcId="{87559BBE-2744-F84C-A4E9-50F80AD707C6}" destId="{4DBADEA4-82FA-1849-B4CC-D85B4E48D31A}" srcOrd="0" destOrd="0" presId="urn:microsoft.com/office/officeart/2005/8/layout/hierarchy1"/>
    <dgm:cxn modelId="{1E9BBF52-508C-5949-ABC1-2DEB6FEAEC60}" type="presParOf" srcId="{87559BBE-2744-F84C-A4E9-50F80AD707C6}" destId="{9F974A76-476C-8540-AF20-AC67A4245AA5}" srcOrd="1" destOrd="0" presId="urn:microsoft.com/office/officeart/2005/8/layout/hierarchy1"/>
    <dgm:cxn modelId="{2AEADED9-CC26-3849-8793-521F35290F78}" type="presParOf" srcId="{E68CC599-3868-314B-A254-F8C94A599C08}" destId="{E99E6F15-6EAC-C64F-A989-E0604B6DD7DC}" srcOrd="1" destOrd="0" presId="urn:microsoft.com/office/officeart/2005/8/layout/hierarchy1"/>
    <dgm:cxn modelId="{52E94F9C-6D9D-6647-A753-DE6D7D8337F5}" type="presParOf" srcId="{E99E6F15-6EAC-C64F-A989-E0604B6DD7DC}" destId="{721F1019-DAD1-4E46-A2F9-066A1A2C9304}" srcOrd="0" destOrd="0" presId="urn:microsoft.com/office/officeart/2005/8/layout/hierarchy1"/>
    <dgm:cxn modelId="{C2874BD5-3090-B749-96A8-BC547F8A4500}" type="presParOf" srcId="{E99E6F15-6EAC-C64F-A989-E0604B6DD7DC}" destId="{8EC7BDB2-027B-0546-AB88-CF3B7130607B}" srcOrd="1" destOrd="0" presId="urn:microsoft.com/office/officeart/2005/8/layout/hierarchy1"/>
    <dgm:cxn modelId="{649B9938-EE7E-314B-8350-CFFD59B66103}" type="presParOf" srcId="{8EC7BDB2-027B-0546-AB88-CF3B7130607B}" destId="{69BD7779-495A-AF47-9825-009DCDF0766E}" srcOrd="0" destOrd="0" presId="urn:microsoft.com/office/officeart/2005/8/layout/hierarchy1"/>
    <dgm:cxn modelId="{D893A4FB-9CC9-0942-813A-27C68696976D}" type="presParOf" srcId="{69BD7779-495A-AF47-9825-009DCDF0766E}" destId="{6440652F-9D81-9846-B973-BC6E314C86E0}" srcOrd="0" destOrd="0" presId="urn:microsoft.com/office/officeart/2005/8/layout/hierarchy1"/>
    <dgm:cxn modelId="{F54271CF-D805-C543-AABD-7FE88C4A30A9}" type="presParOf" srcId="{69BD7779-495A-AF47-9825-009DCDF0766E}" destId="{0513964C-F544-5A43-BA5C-976E59E36F52}" srcOrd="1" destOrd="0" presId="urn:microsoft.com/office/officeart/2005/8/layout/hierarchy1"/>
    <dgm:cxn modelId="{682A4D18-DF0E-E74A-8B47-B114EE495B70}" type="presParOf" srcId="{8EC7BDB2-027B-0546-AB88-CF3B7130607B}" destId="{E1287855-32F7-CA41-A9CF-EE1D36F2483F}" srcOrd="1" destOrd="0" presId="urn:microsoft.com/office/officeart/2005/8/layout/hierarchy1"/>
    <dgm:cxn modelId="{D0288E1C-0743-CA4F-9BB9-655548CAD50D}" type="presParOf" srcId="{E99E6F15-6EAC-C64F-A989-E0604B6DD7DC}" destId="{553A5D28-95C2-D94D-A7B5-1D397FA86E72}" srcOrd="2" destOrd="0" presId="urn:microsoft.com/office/officeart/2005/8/layout/hierarchy1"/>
    <dgm:cxn modelId="{FAF2347B-1103-7348-8FBF-349EA87FB893}" type="presParOf" srcId="{E99E6F15-6EAC-C64F-A989-E0604B6DD7DC}" destId="{4A56C6B5-9777-BB4D-9077-B447EDE737BF}" srcOrd="3" destOrd="0" presId="urn:microsoft.com/office/officeart/2005/8/layout/hierarchy1"/>
    <dgm:cxn modelId="{97F6F506-9EEF-8746-9D52-BB730840A067}" type="presParOf" srcId="{4A56C6B5-9777-BB4D-9077-B447EDE737BF}" destId="{6E6D2F21-CAA3-A743-BEC5-DDD48DFE4F86}" srcOrd="0" destOrd="0" presId="urn:microsoft.com/office/officeart/2005/8/layout/hierarchy1"/>
    <dgm:cxn modelId="{31C54862-C467-8F49-BBD3-E9C8D2C4917A}" type="presParOf" srcId="{6E6D2F21-CAA3-A743-BEC5-DDD48DFE4F86}" destId="{33E2DA93-502D-DF4A-B94E-0287BF150946}" srcOrd="0" destOrd="0" presId="urn:microsoft.com/office/officeart/2005/8/layout/hierarchy1"/>
    <dgm:cxn modelId="{E91F00E6-A299-1243-8605-41CAC4339A4E}" type="presParOf" srcId="{6E6D2F21-CAA3-A743-BEC5-DDD48DFE4F86}" destId="{F8FDA31B-9FA1-0F43-BD29-599FB1734379}" srcOrd="1" destOrd="0" presId="urn:microsoft.com/office/officeart/2005/8/layout/hierarchy1"/>
    <dgm:cxn modelId="{064330EA-A6BC-C345-8DFD-37647E19CFA2}" type="presParOf" srcId="{4A56C6B5-9777-BB4D-9077-B447EDE737BF}" destId="{1459E47A-51B2-364E-A097-87DE52AA08E3}" srcOrd="1" destOrd="0" presId="urn:microsoft.com/office/officeart/2005/8/layout/hierarchy1"/>
    <dgm:cxn modelId="{20832E56-A148-504C-940A-FEF45B0E70E2}" type="presParOf" srcId="{230E50DA-C87E-B141-BECB-BA3F230B8066}" destId="{499CADC9-EDEE-8444-ADB2-23DE901944A5}" srcOrd="2" destOrd="0" presId="urn:microsoft.com/office/officeart/2005/8/layout/hierarchy1"/>
    <dgm:cxn modelId="{CC7F3EE0-3EB4-A54E-B30C-9C910E56E412}" type="presParOf" srcId="{230E50DA-C87E-B141-BECB-BA3F230B8066}" destId="{6977E2EE-50E8-F94E-866E-57614BA2DE08}" srcOrd="3" destOrd="0" presId="urn:microsoft.com/office/officeart/2005/8/layout/hierarchy1"/>
    <dgm:cxn modelId="{F7CA2ACE-40BE-8843-8A92-4F746061857C}" type="presParOf" srcId="{6977E2EE-50E8-F94E-866E-57614BA2DE08}" destId="{A6EDA863-1D18-A84C-AD1F-EB50600DCE6F}" srcOrd="0" destOrd="0" presId="urn:microsoft.com/office/officeart/2005/8/layout/hierarchy1"/>
    <dgm:cxn modelId="{F90E9CEB-7F83-7140-8460-0C947EF32AE1}" type="presParOf" srcId="{A6EDA863-1D18-A84C-AD1F-EB50600DCE6F}" destId="{D46160CE-D7D5-B44B-A934-D6773E3C9F4C}" srcOrd="0" destOrd="0" presId="urn:microsoft.com/office/officeart/2005/8/layout/hierarchy1"/>
    <dgm:cxn modelId="{53C34FCC-D6F7-CF4C-B643-0C140055C5F9}" type="presParOf" srcId="{A6EDA863-1D18-A84C-AD1F-EB50600DCE6F}" destId="{867FB773-0208-934F-BE5D-34A7839B237C}" srcOrd="1" destOrd="0" presId="urn:microsoft.com/office/officeart/2005/8/layout/hierarchy1"/>
    <dgm:cxn modelId="{2CE711DC-5A05-2C4B-9776-53409A4F0104}" type="presParOf" srcId="{6977E2EE-50E8-F94E-866E-57614BA2DE08}" destId="{0080329D-B7A8-B84A-8823-6DB95463E6C8}" srcOrd="1" destOrd="0" presId="urn:microsoft.com/office/officeart/2005/8/layout/hierarchy1"/>
    <dgm:cxn modelId="{AD67AB20-8F3B-5143-BDAE-019F635A4FB0}" type="presParOf" srcId="{0080329D-B7A8-B84A-8823-6DB95463E6C8}" destId="{5529B8C9-31CC-0B49-9F6C-E01DBD0FDC60}" srcOrd="0" destOrd="0" presId="urn:microsoft.com/office/officeart/2005/8/layout/hierarchy1"/>
    <dgm:cxn modelId="{0EFDEF5A-9382-3048-85F5-B4C5F172A294}" type="presParOf" srcId="{0080329D-B7A8-B84A-8823-6DB95463E6C8}" destId="{4CCC8F7E-18A0-4942-AB54-DB7F8BCC8733}" srcOrd="1" destOrd="0" presId="urn:microsoft.com/office/officeart/2005/8/layout/hierarchy1"/>
    <dgm:cxn modelId="{C8C3E62C-55A3-F448-AC97-DF7D5990BA39}" type="presParOf" srcId="{4CCC8F7E-18A0-4942-AB54-DB7F8BCC8733}" destId="{A373C7B9-1907-A743-8167-6D54A4FD1A58}" srcOrd="0" destOrd="0" presId="urn:microsoft.com/office/officeart/2005/8/layout/hierarchy1"/>
    <dgm:cxn modelId="{44F500C6-D195-DA45-B770-7BA424D540A2}" type="presParOf" srcId="{A373C7B9-1907-A743-8167-6D54A4FD1A58}" destId="{A8238C64-808D-7241-B83B-F85BAA439E29}" srcOrd="0" destOrd="0" presId="urn:microsoft.com/office/officeart/2005/8/layout/hierarchy1"/>
    <dgm:cxn modelId="{E6373330-FA0C-F345-B19C-D3A5814414EB}" type="presParOf" srcId="{A373C7B9-1907-A743-8167-6D54A4FD1A58}" destId="{910439E0-9467-D048-90D3-691515DAC18D}" srcOrd="1" destOrd="0" presId="urn:microsoft.com/office/officeart/2005/8/layout/hierarchy1"/>
    <dgm:cxn modelId="{679BFA79-D919-8047-BA98-C6BA96EA3E7C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Terminological entry</a:t>
          </a:r>
          <a:endParaRPr lang="en-US" sz="1800" kern="1200" dirty="0"/>
        </a:p>
      </dsp:txBody>
      <dsp:txXfrm>
        <a:off x="3904896" y="217948"/>
        <a:ext cx="1680064" cy="1043149"/>
      </dsp:txXfrm>
    </dsp:sp>
    <dsp:sp modelId="{4DBADEA4-82FA-1849-B4CC-D85B4E48D31A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Language section</a:t>
          </a:r>
          <a:endParaRPr lang="en-US" sz="1800" kern="1200" dirty="0"/>
        </a:p>
      </dsp:txBody>
      <dsp:txXfrm>
        <a:off x="2305338" y="1833502"/>
        <a:ext cx="1680064" cy="1043149"/>
      </dsp:txXfrm>
    </dsp:sp>
    <dsp:sp modelId="{6440652F-9D81-9846-B973-BC6E314C86E0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 section</a:t>
          </a:r>
          <a:endParaRPr lang="en-US" sz="1800" kern="1200" dirty="0"/>
        </a:p>
      </dsp:txBody>
      <dsp:txXfrm>
        <a:off x="1238966" y="3449056"/>
        <a:ext cx="1680064" cy="1043149"/>
      </dsp:txXfrm>
    </dsp:sp>
    <dsp:sp modelId="{33E2DA93-502D-DF4A-B94E-0287BF150946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 section</a:t>
          </a:r>
          <a:endParaRPr lang="en-US" sz="1800" kern="1200" dirty="0"/>
        </a:p>
      </dsp:txBody>
      <dsp:txXfrm>
        <a:off x="3371710" y="3449056"/>
        <a:ext cx="1680064" cy="1043149"/>
      </dsp:txXfrm>
    </dsp:sp>
    <dsp:sp modelId="{D46160CE-D7D5-B44B-A934-D6773E3C9F4C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Language section</a:t>
          </a:r>
          <a:endParaRPr lang="en-US" sz="1800" kern="1200" dirty="0"/>
        </a:p>
      </dsp:txBody>
      <dsp:txXfrm>
        <a:off x="5504454" y="1833502"/>
        <a:ext cx="1680064" cy="1043149"/>
      </dsp:txXfrm>
    </dsp:sp>
    <dsp:sp modelId="{A8238C64-808D-7241-B83B-F85BAA439E29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 section</a:t>
          </a:r>
          <a:endParaRPr lang="en-US" sz="1800" kern="1200" dirty="0"/>
        </a:p>
      </dsp:txBody>
      <dsp:txXfrm>
        <a:off x="5504454" y="3449056"/>
        <a:ext cx="1680064" cy="104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4792186" y="2697936"/>
          <a:ext cx="91440" cy="477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3331765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506140" y="325645"/>
              </a:lnTo>
              <a:lnTo>
                <a:pt x="150614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1825624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004093" y="325645"/>
              </a:lnTo>
              <a:lnTo>
                <a:pt x="1004093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821531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1004093" y="0"/>
              </a:moveTo>
              <a:lnTo>
                <a:pt x="1004093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1825624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1506140" y="0"/>
              </a:moveTo>
              <a:lnTo>
                <a:pt x="1506140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2510234" y="133389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2692796" y="306824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Terminological entry</a:t>
          </a:r>
        </a:p>
      </dsp:txBody>
      <dsp:txXfrm>
        <a:off x="2723355" y="337383"/>
        <a:ext cx="1581944" cy="982226"/>
      </dsp:txXfrm>
    </dsp:sp>
    <dsp:sp modelId="{4DBADEA4-82FA-1849-B4CC-D85B4E48D31A}">
      <dsp:nvSpPr>
        <dsp:cNvPr id="0" name=""/>
        <dsp:cNvSpPr/>
      </dsp:nvSpPr>
      <dsp:spPr>
        <a:xfrm>
          <a:off x="1004093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1186656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section</a:t>
          </a:r>
          <a:endParaRPr lang="en-US" sz="1700" kern="1200" dirty="0"/>
        </a:p>
      </dsp:txBody>
      <dsp:txXfrm>
        <a:off x="1217215" y="1858585"/>
        <a:ext cx="1581944" cy="982226"/>
      </dsp:txXfrm>
    </dsp:sp>
    <dsp:sp modelId="{6440652F-9D81-9846-B973-BC6E314C86E0}">
      <dsp:nvSpPr>
        <dsp:cNvPr id="0" name=""/>
        <dsp:cNvSpPr/>
      </dsp:nvSpPr>
      <dsp:spPr>
        <a:xfrm>
          <a:off x="0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82562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Term section</a:t>
          </a:r>
          <a:endParaRPr lang="en-US" sz="1700" kern="1200" dirty="0"/>
        </a:p>
      </dsp:txBody>
      <dsp:txXfrm>
        <a:off x="213121" y="3379787"/>
        <a:ext cx="1581944" cy="982226"/>
      </dsp:txXfrm>
    </dsp:sp>
    <dsp:sp modelId="{33E2DA93-502D-DF4A-B94E-0287BF150946}">
      <dsp:nvSpPr>
        <dsp:cNvPr id="0" name=""/>
        <dsp:cNvSpPr/>
      </dsp:nvSpPr>
      <dsp:spPr>
        <a:xfrm>
          <a:off x="2008187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2190749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Term section</a:t>
          </a:r>
          <a:endParaRPr lang="en-US" sz="1700" kern="1200" dirty="0"/>
        </a:p>
      </dsp:txBody>
      <dsp:txXfrm>
        <a:off x="2221308" y="3379787"/>
        <a:ext cx="1581944" cy="982226"/>
      </dsp:txXfrm>
    </dsp:sp>
    <dsp:sp modelId="{D46160CE-D7D5-B44B-A934-D6773E3C9F4C}">
      <dsp:nvSpPr>
        <dsp:cNvPr id="0" name=""/>
        <dsp:cNvSpPr/>
      </dsp:nvSpPr>
      <dsp:spPr>
        <a:xfrm>
          <a:off x="4016375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4198937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 section</a:t>
          </a:r>
          <a:endParaRPr lang="en-US" sz="1700" kern="1200" dirty="0"/>
        </a:p>
      </dsp:txBody>
      <dsp:txXfrm>
        <a:off x="4229496" y="1858585"/>
        <a:ext cx="1581944" cy="982226"/>
      </dsp:txXfrm>
    </dsp:sp>
    <dsp:sp modelId="{A8238C64-808D-7241-B83B-F85BAA439E29}">
      <dsp:nvSpPr>
        <dsp:cNvPr id="0" name=""/>
        <dsp:cNvSpPr/>
      </dsp:nvSpPr>
      <dsp:spPr>
        <a:xfrm>
          <a:off x="4016375" y="3175793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4198937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Term section</a:t>
          </a:r>
          <a:endParaRPr lang="en-US" sz="1700" kern="1200" dirty="0"/>
        </a:p>
      </dsp:txBody>
      <dsp:txXfrm>
        <a:off x="4229496" y="3379787"/>
        <a:ext cx="1581944" cy="98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0FF38-08FB-924D-8471-3A1C839458F1}" type="datetimeFigureOut">
              <a:rPr lang="en-US" smtClean="0"/>
              <a:pPr/>
              <a:t>03/12/17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8D9E-E001-4A40-8E8F-11DE61489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74D7-FB02-C44B-A8DF-96743B9EF369}" type="datetimeFigureOut">
              <a:rPr lang="en-US" smtClean="0"/>
              <a:pPr/>
              <a:t>03/12/17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E90FE-43AB-4945-B2EF-EF3921719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D11AC9-B9F6-D440-AA6E-3C5ECE336A7B}" type="slidenum">
              <a:rPr lang="de-DE" sz="1200">
                <a:latin typeface="Arial" charset="0"/>
              </a:rPr>
              <a:pPr/>
              <a:t>6</a:t>
            </a:fld>
            <a:endParaRPr lang="de-DE" sz="1200">
              <a:latin typeface="Arial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CC44-B007-AF46-AAC5-45084D52F6B0}" type="slidenum">
              <a:rPr lang="de-DE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Issues: definition of grammatical information (classes), definition of gen, constraining the values =&gt; customization, what about semantics,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2D3E2D-28F3-A849-817D-12EF204412AB}" type="slidenum">
              <a:rPr lang="en-US" smtClean="0">
                <a:latin typeface="Times" charset="0"/>
              </a:rPr>
              <a:pPr/>
              <a:t>25</a:t>
            </a:fld>
            <a:endParaRPr 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8039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5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5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84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fond_chapitre_g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808080"/>
                </a:solidFill>
              </a:rPr>
              <a:t>Towards Inria 2020</a:t>
            </a:r>
            <a:endParaRPr lang="fr-FR">
              <a:solidFill>
                <a:srgbClr val="808080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808080"/>
                </a:solidFill>
              </a:rPr>
              <a:t>February 2013</a:t>
            </a:r>
            <a:endParaRPr lang="fr-FR">
              <a:solidFill>
                <a:srgbClr val="808080"/>
              </a:solidFill>
            </a:endParaRP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>
                <a:solidFill>
                  <a:srgbClr val="808080"/>
                </a:solidFill>
              </a:rPr>
              <a:t>- </a:t>
            </a:r>
            <a:fld id="{D647E77E-B6AD-8B40-85BA-4C19780306FF}" type="slidenum">
              <a:rPr lang="fr-FR">
                <a:solidFill>
                  <a:srgbClr val="808080"/>
                </a:solidFill>
              </a:rPr>
              <a:pPr/>
              <a:t>‹#›</a:t>
            </a:fld>
            <a:endParaRPr lang="fr-FR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0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D95CF72F-A0E6-0947-B23B-EDDF1654DE9F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7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B2AB9A08-4AC3-A349-93C7-2A01BD7AF0D0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C0463C84-47A3-404F-90BB-F7832237EFE8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0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83AB3FD9-76A2-8741-ABBB-CEE3D12EA8B4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6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123DE59B-27A4-5E4C-8937-197F1AB98C06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A39087B7-B1C3-D54B-8007-8B45CE50D348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9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CD8CA10E-C02F-0B4A-98A3-BDCEA6418268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5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0F98F440-9E0B-CB4E-B82F-B6A5284309C9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39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A79ECE3C-ADD8-FE4C-8B36-74CA0BECAD38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90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B37D88B3-5877-8244-A9B8-4144293E6786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49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/>
          <a:lstStyle>
            <a:lvl1pPr algn="l" defTabSz="20002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352425">
              <a:buFont typeface="Arial" pitchFamily="34" charset="0"/>
              <a:buChar char="•"/>
              <a:defRPr sz="2200"/>
            </a:lvl2pPr>
            <a:lvl3pPr marL="1076325" indent="361950">
              <a:buFont typeface="Arial" pitchFamily="34" charset="0"/>
              <a:buNone/>
              <a:defRPr sz="2000"/>
            </a:lvl3pPr>
            <a:lvl4pPr marL="1438275" indent="371475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700" indent="361950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March,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Michel COSNARD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- </a:t>
            </a:r>
            <a:fld id="{D65C9640-DB60-7C49-8F0C-3A264E95623E}" type="slidenum">
              <a:rPr lang="fr-F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84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352425">
              <a:buFont typeface="Arial" pitchFamily="34" charset="0"/>
              <a:buChar char=""/>
              <a:defRPr sz="2200"/>
            </a:lvl2pPr>
            <a:lvl3pPr marL="1076325" indent="361950">
              <a:buFont typeface="Arial" pitchFamily="34" charset="0"/>
              <a:buChar char="•"/>
              <a:defRPr sz="2000"/>
            </a:lvl3pPr>
            <a:lvl4pPr marL="1438275" indent="371475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700" indent="361950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March,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Michel COSNARD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- </a:t>
            </a:r>
            <a:fld id="{DC08B101-FC9D-F745-A8C5-686AEBC87939}" type="slidenum">
              <a:rPr lang="fr-F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792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9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6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21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37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5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95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5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7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9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51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 descr="bandeau_texte_gri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February 2013</a:t>
            </a: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Towards Inria 2020</a:t>
            </a: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t>- </a:t>
            </a:r>
            <a:fld id="{685C84CA-8700-404B-8901-368BD0DB57A5}" type="slidenum">
              <a:rPr lang="fr-FR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-c.org/Roma/" TargetMode="External"/><Relationship Id="rId4" Type="http://schemas.openxmlformats.org/officeDocument/2006/relationships/hyperlink" Target="http://www.tei-c.org/release/doc/tei-p5-doc/en/html/DS.html" TargetMode="External"/><Relationship Id="rId5" Type="http://schemas.openxmlformats.org/officeDocument/2006/relationships/hyperlink" Target="http://www.tei-c.org/release/doc/tei-p5-doc/en/html/CO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ei-c.org/release/doc/tei-p5-doc/en/html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uddhistinformatics.ddbc.edu.tw/glossarie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inria-00100405" TargetMode="External"/><Relationship Id="rId4" Type="http://schemas.openxmlformats.org/officeDocument/2006/relationships/hyperlink" Target="http://www.jlcl.org/" TargetMode="External"/><Relationship Id="rId5" Type="http://schemas.openxmlformats.org/officeDocument/2006/relationships/hyperlink" Target="https://hal.inria.fr/hal-00762664v4" TargetMode="External"/><Relationship Id="rId6" Type="http://schemas.openxmlformats.org/officeDocument/2006/relationships/hyperlink" Target="https://hal.inria.fr/hal-01220925" TargetMode="External"/><Relationship Id="rId7" Type="http://schemas.openxmlformats.org/officeDocument/2006/relationships/hyperlink" Target="https://hal.inria.fr/hal-00991745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hal.inria.fr/hal-00950862v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 of lexical models and introduction to the TEI dictionary chapter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Laurent Romary</a:t>
            </a:r>
          </a:p>
          <a:p>
            <a:r>
              <a:rPr lang="en-US" sz="2000" i="1" dirty="0" smtClean="0"/>
              <a:t>Inria &amp; BBAW &amp; DARIAH</a:t>
            </a:r>
            <a:endParaRPr lang="en-US" i="1" dirty="0"/>
          </a:p>
        </p:txBody>
      </p:sp>
      <p:sp>
        <p:nvSpPr>
          <p:cNvPr id="3" name="ZoneTexte 2"/>
          <p:cNvSpPr txBox="1"/>
          <p:nvPr/>
        </p:nvSpPr>
        <p:spPr>
          <a:xfrm>
            <a:off x="1119364" y="6081888"/>
            <a:ext cx="262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Lexical Master Class</a:t>
            </a:r>
          </a:p>
          <a:p>
            <a:r>
              <a:rPr lang="en-GB" sz="1600" dirty="0" smtClean="0"/>
              <a:t>Berlin, 5 December 2017</a:t>
            </a:r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Standards</a:t>
            </a:r>
            <a:r>
              <a:rPr lang="fr-FR" dirty="0"/>
              <a:t>, standards, </a:t>
            </a:r>
            <a:r>
              <a:rPr lang="fr-FR" dirty="0" err="1"/>
              <a:t>everywhere</a:t>
            </a:r>
            <a:r>
              <a:rPr lang="fr-FR" dirty="0"/>
              <a:t>!</a:t>
            </a:r>
          </a:p>
        </p:txBody>
      </p:sp>
      <p:sp>
        <p:nvSpPr>
          <p:cNvPr id="7" name="Ellipse 6"/>
          <p:cNvSpPr/>
          <p:nvPr/>
        </p:nvSpPr>
        <p:spPr>
          <a:xfrm>
            <a:off x="183444" y="1763889"/>
            <a:ext cx="5489223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99553" y="1763889"/>
            <a:ext cx="5528734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115" y="1213560"/>
            <a:ext cx="3988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ISO TC 37</a:t>
            </a:r>
          </a:p>
          <a:p>
            <a:r>
              <a:rPr lang="fr-FR" sz="1600" dirty="0" smtClean="0"/>
              <a:t>SC4: </a:t>
            </a:r>
            <a:r>
              <a:rPr lang="fr-FR" sz="1600" dirty="0" smtClean="0"/>
              <a:t>~</a:t>
            </a:r>
            <a:r>
              <a:rPr lang="fr-FR" sz="1600" dirty="0" smtClean="0"/>
              <a:t>20</a:t>
            </a:r>
            <a:r>
              <a:rPr lang="fr-FR" sz="1600" dirty="0" smtClean="0"/>
              <a:t> </a:t>
            </a:r>
            <a:r>
              <a:rPr lang="fr-FR" sz="1600" dirty="0" err="1" smtClean="0"/>
              <a:t>published</a:t>
            </a:r>
            <a:r>
              <a:rPr lang="fr-FR" sz="1600" dirty="0" smtClean="0"/>
              <a:t> standards </a:t>
            </a:r>
            <a:r>
              <a:rPr lang="fr-FR" sz="1600" dirty="0" err="1" smtClean="0"/>
              <a:t>since</a:t>
            </a:r>
            <a:r>
              <a:rPr lang="fr-FR" sz="1600" dirty="0" smtClean="0"/>
              <a:t> 2002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6120972" y="1213560"/>
            <a:ext cx="3019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TEI – </a:t>
            </a:r>
            <a:r>
              <a:rPr lang="fr-FR" sz="1600" b="1" dirty="0" err="1" smtClean="0"/>
              <a:t>Text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Encoding</a:t>
            </a:r>
            <a:r>
              <a:rPr lang="fr-FR" sz="1600" b="1" dirty="0" smtClean="0"/>
              <a:t> Initiative</a:t>
            </a:r>
          </a:p>
          <a:p>
            <a:endParaRPr lang="fr-FR" sz="16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245556" y="2569444"/>
            <a:ext cx="61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MAF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111955" y="3200401"/>
            <a:ext cx="8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SynAF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20580" y="4072468"/>
            <a:ext cx="1332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ISO-</a:t>
            </a:r>
            <a:r>
              <a:rPr lang="fr-FR" sz="1600" dirty="0" err="1"/>
              <a:t>TimeML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609866" y="51586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LMF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60505" y="3029846"/>
            <a:ext cx="184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Feature</a:t>
            </a:r>
            <a:r>
              <a:rPr lang="fr-FR" sz="1600" dirty="0" smtClean="0"/>
              <a:t> structures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478285" y="3889025"/>
            <a:ext cx="230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Transcription of speech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788032" y="2384778"/>
            <a:ext cx="22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Stand-off annotation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940432" y="5116303"/>
            <a:ext cx="20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chapter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97826" y="4425353"/>
            <a:ext cx="60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TMF</a:t>
            </a:r>
          </a:p>
          <a:p>
            <a:r>
              <a:rPr lang="fr-FR" sz="1600" dirty="0" smtClean="0"/>
              <a:t>TBX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299379" y="4510019"/>
            <a:ext cx="226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chapter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Connecteur droit 21"/>
          <p:cNvCxnSpPr>
            <a:stCxn id="19" idx="3"/>
            <a:endCxn id="20" idx="1"/>
          </p:cNvCxnSpPr>
          <p:nvPr/>
        </p:nvCxnSpPr>
        <p:spPr>
          <a:xfrm flipV="1">
            <a:off x="2804082" y="4694685"/>
            <a:ext cx="3495297" cy="2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3"/>
            <a:endCxn id="18" idx="1"/>
          </p:cNvCxnSpPr>
          <p:nvPr/>
        </p:nvCxnSpPr>
        <p:spPr>
          <a:xfrm flipV="1">
            <a:off x="3204901" y="5300969"/>
            <a:ext cx="2735531" cy="26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716889" y="3015625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ODD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213556" y="4854224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MLIF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716889" y="3753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87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structures at a glance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2286000" y="1371600"/>
            <a:ext cx="4648200" cy="10668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Observing the data:</a:t>
            </a:r>
          </a:p>
          <a:p>
            <a:pPr algn="ctr">
              <a:defRPr/>
            </a:pPr>
            <a:r>
              <a:rPr lang="en-US" dirty="0"/>
              <a:t>Various forms of lexical structures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525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Basic distinctions:</a:t>
            </a:r>
          </a:p>
          <a:p>
            <a:pPr algn="ctr">
              <a:defRPr/>
            </a:pPr>
            <a:r>
              <a:rPr lang="en-US" dirty="0" err="1"/>
              <a:t>Onoma</a:t>
            </a:r>
            <a:r>
              <a:rPr lang="en-US" dirty="0"/>
              <a:t>- and </a:t>
            </a:r>
            <a:r>
              <a:rPr lang="en-US" dirty="0" err="1"/>
              <a:t>semasiological</a:t>
            </a:r>
            <a:r>
              <a:rPr lang="en-US" dirty="0"/>
              <a:t>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Onomasiological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TMF and TBX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LMF and TEI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5562600"/>
            <a:ext cx="3886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Common </a:t>
            </a:r>
            <a:r>
              <a:rPr lang="en-US" dirty="0" smtClean="0"/>
              <a:t>concepts:</a:t>
            </a:r>
            <a:endParaRPr lang="en-US" dirty="0"/>
          </a:p>
          <a:p>
            <a:pPr algn="ctr">
              <a:defRPr/>
            </a:pPr>
            <a:r>
              <a:rPr lang="en-US" dirty="0"/>
              <a:t>Data categories</a:t>
            </a:r>
          </a:p>
        </p:txBody>
      </p:sp>
      <p:sp>
        <p:nvSpPr>
          <p:cNvPr id="10" name="Left Arrow 9"/>
          <p:cNvSpPr/>
          <p:nvPr/>
        </p:nvSpPr>
        <p:spPr>
          <a:xfrm rot="19911341">
            <a:off x="2657475" y="35194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88659" flipH="1">
            <a:off x="5553075" y="3490913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88659" flipH="1">
            <a:off x="28289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9911341">
            <a:off x="55721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Lexicography or terminology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>
                <a:latin typeface="Calibri" charset="0"/>
                <a:ea typeface="ＭＳ Ｐゴシック" charset="0"/>
                <a:cs typeface="ＭＳ Ｐゴシック" charset="0"/>
              </a:rPr>
              <a:t>Lexicography</a:t>
            </a:r>
          </a:p>
          <a:p>
            <a:pPr lvl="1"/>
            <a:r>
              <a:rPr lang="en-GB" sz="2400">
                <a:latin typeface="Calibri" charset="0"/>
                <a:ea typeface="ＭＳ Ｐゴシック" charset="0"/>
              </a:rPr>
              <a:t>Generic view on “words”</a:t>
            </a:r>
          </a:p>
          <a:p>
            <a:pPr lvl="1"/>
            <a:r>
              <a:rPr lang="en-GB" sz="2400">
                <a:latin typeface="Calibri" charset="0"/>
                <a:ea typeface="ＭＳ Ｐゴシック" charset="0"/>
              </a:rPr>
              <a:t>Attempt to provide a large coverage of a language</a:t>
            </a:r>
          </a:p>
          <a:p>
            <a:pPr lvl="1"/>
            <a:r>
              <a:rPr lang="en-GB" sz="2400">
                <a:latin typeface="Calibri" charset="0"/>
                <a:ea typeface="ＭＳ Ｐゴシック" charset="0"/>
              </a:rPr>
              <a:t>Semasiological view</a:t>
            </a:r>
          </a:p>
          <a:p>
            <a:pPr lvl="2"/>
            <a:r>
              <a:rPr lang="en-GB" sz="2000">
                <a:latin typeface="Calibri" charset="0"/>
                <a:ea typeface="ＭＳ Ｐゴシック" charset="0"/>
              </a:rPr>
              <a:t>Word &gt; meaning(s)</a:t>
            </a:r>
          </a:p>
          <a:p>
            <a:r>
              <a:rPr lang="en-GB" sz="2800">
                <a:latin typeface="Calibri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GB" sz="2400" i="1">
                <a:latin typeface="Calibri" charset="0"/>
                <a:ea typeface="ＭＳ Ｐゴシック" charset="0"/>
              </a:rPr>
              <a:t>Term</a:t>
            </a:r>
            <a:r>
              <a:rPr lang="en-GB" sz="2400">
                <a:latin typeface="Calibri" charset="0"/>
                <a:ea typeface="ＭＳ Ｐゴシック" charset="0"/>
              </a:rPr>
              <a:t>: form associated to a specific concept within a given domain</a:t>
            </a:r>
          </a:p>
          <a:p>
            <a:pPr lvl="1"/>
            <a:r>
              <a:rPr lang="en-GB" sz="2400">
                <a:latin typeface="Calibri" charset="0"/>
                <a:ea typeface="ＭＳ Ｐゴシック" charset="0"/>
              </a:rPr>
              <a:t>Onomasiological view</a:t>
            </a:r>
          </a:p>
          <a:p>
            <a:pPr lvl="2"/>
            <a:r>
              <a:rPr lang="en-GB" sz="2000">
                <a:latin typeface="Calibri" charset="0"/>
                <a:ea typeface="ＭＳ Ｐゴシック" charset="0"/>
              </a:rPr>
              <a:t>Concept &gt; various possible linguistic forms</a:t>
            </a:r>
          </a:p>
          <a:p>
            <a:r>
              <a:rPr lang="en-GB" sz="2800">
                <a:latin typeface="Calibri" charset="0"/>
                <a:ea typeface="ＭＳ Ｐゴシック" charset="0"/>
                <a:cs typeface="ＭＳ Ｐゴシック" charset="0"/>
              </a:rPr>
              <a:t>Again: depends on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4935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approaches</a:t>
            </a:r>
          </a:p>
        </p:txBody>
      </p:sp>
      <p:sp>
        <p:nvSpPr>
          <p:cNvPr id="337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Semasiological approach</a:t>
            </a:r>
          </a:p>
        </p:txBody>
      </p:sp>
      <p:sp>
        <p:nvSpPr>
          <p:cNvPr id="337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Large coverage</a:t>
            </a:r>
          </a:p>
          <a:p>
            <a:r>
              <a:rPr lang="en-US" smtClean="0"/>
              <a:t>All parts of speech</a:t>
            </a:r>
          </a:p>
          <a:p>
            <a:r>
              <a:rPr lang="en-US" smtClean="0"/>
              <a:t>Build-in polysemy</a:t>
            </a:r>
          </a:p>
          <a:p>
            <a:pPr lvl="1"/>
            <a:r>
              <a:rPr lang="en-US" smtClean="0"/>
              <a:t>Multiple senses for the same entry</a:t>
            </a:r>
          </a:p>
          <a:p>
            <a:r>
              <a:rPr lang="en-US" smtClean="0"/>
              <a:t>Referential synonymy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3379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Onomasiological approach</a:t>
            </a:r>
          </a:p>
        </p:txBody>
      </p:sp>
      <p:sp>
        <p:nvSpPr>
          <p:cNvPr id="3379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Domain oriented</a:t>
            </a:r>
          </a:p>
          <a:p>
            <a:r>
              <a:rPr lang="en-US" smtClean="0"/>
              <a:t>Essentially nouns</a:t>
            </a:r>
          </a:p>
          <a:p>
            <a:pPr lvl="1"/>
            <a:r>
              <a:rPr lang="en-US" smtClean="0"/>
              <a:t>Extension to verbs, adjectives</a:t>
            </a:r>
          </a:p>
          <a:p>
            <a:r>
              <a:rPr lang="en-US" smtClean="0"/>
              <a:t>No polysemy (needs to be reconstructed)</a:t>
            </a:r>
          </a:p>
          <a:p>
            <a:r>
              <a:rPr lang="en-US" smtClean="0"/>
              <a:t>Build-in synonymy</a:t>
            </a:r>
          </a:p>
          <a:p>
            <a:pPr lvl="1"/>
            <a:r>
              <a:rPr lang="en-US" smtClean="0"/>
              <a:t>Multiple terms for the same concept </a:t>
            </a:r>
          </a:p>
        </p:txBody>
      </p:sp>
    </p:spTree>
    <p:extLst>
      <p:ext uri="{BB962C8B-B14F-4D97-AF65-F5344CB8AC3E}">
        <p14:creationId xmlns:p14="http://schemas.microsoft.com/office/powerpoint/2010/main" val="250819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Onomasiological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(concept to term)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for the digital representation of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ISO 6156:1987 (Mater) — format for representing terminological information on magnetic tapes; followed by an adaptation for microcomputers (</a:t>
            </a:r>
            <a:r>
              <a:rPr lang="en-GB" dirty="0" err="1" smtClean="0"/>
              <a:t>MicroMater</a:t>
            </a:r>
            <a:r>
              <a:rPr lang="en-GB" dirty="0" smtClean="0"/>
              <a:t>; see </a:t>
            </a:r>
            <a:r>
              <a:rPr lang="en-GB" dirty="0" err="1" smtClean="0"/>
              <a:t>Melby</a:t>
            </a:r>
            <a:r>
              <a:rPr lang="en-GB" dirty="0" smtClean="0"/>
              <a:t>, 1991);</a:t>
            </a:r>
          </a:p>
          <a:p>
            <a:pPr lvl="0"/>
            <a:r>
              <a:rPr lang="en-GB" dirty="0" smtClean="0"/>
              <a:t>Chapter in the TEI guidelines; SGML-based representation; remained there until the P4 edition</a:t>
            </a:r>
          </a:p>
          <a:p>
            <a:pPr lvl="0"/>
            <a:r>
              <a:rPr lang="en-GB" dirty="0" smtClean="0"/>
              <a:t>ISO 12200 (</a:t>
            </a:r>
            <a:r>
              <a:rPr lang="en-GB" dirty="0" err="1" smtClean="0"/>
              <a:t>Martif</a:t>
            </a:r>
            <a:r>
              <a:rPr lang="en-GB" dirty="0" smtClean="0"/>
              <a:t>), published in 1999; improves the TEI proposal</a:t>
            </a:r>
          </a:p>
          <a:p>
            <a:pPr lvl="1"/>
            <a:r>
              <a:rPr lang="en-GB" dirty="0" smtClean="0"/>
              <a:t>Strongly inspired from the TEI (e.g. the header-text organisation; entries embedded within a &lt;text&gt; and &lt;body&gt; hierarchy)</a:t>
            </a:r>
          </a:p>
          <a:p>
            <a:pPr lvl="1"/>
            <a:r>
              <a:rPr lang="en-GB" dirty="0" smtClean="0"/>
              <a:t>Reaching out the translation and localisation industry</a:t>
            </a:r>
          </a:p>
          <a:p>
            <a:pPr lvl="0"/>
            <a:r>
              <a:rPr lang="en-GB" dirty="0" smtClean="0"/>
              <a:t>ISO 12620:1999, set of reference descriptors (or </a:t>
            </a:r>
            <a:r>
              <a:rPr lang="en-GB" i="1" dirty="0" smtClean="0"/>
              <a:t>data categories</a:t>
            </a:r>
            <a:r>
              <a:rPr lang="en-GB" dirty="0" smtClean="0"/>
              <a:t>)</a:t>
            </a:r>
          </a:p>
          <a:p>
            <a:pPr lvl="0"/>
            <a:r>
              <a:rPr lang="en-GB" dirty="0" smtClean="0"/>
              <a:t>ISO 16642:2003 (TMF) — Terminological </a:t>
            </a:r>
            <a:r>
              <a:rPr lang="en-GB" dirty="0" err="1" smtClean="0"/>
              <a:t>Markup</a:t>
            </a:r>
            <a:r>
              <a:rPr lang="en-GB" dirty="0" smtClean="0"/>
              <a:t> Framework</a:t>
            </a:r>
          </a:p>
          <a:p>
            <a:pPr lvl="0"/>
            <a:r>
              <a:rPr lang="en-GB" dirty="0" smtClean="0"/>
              <a:t>TBX (</a:t>
            </a:r>
            <a:r>
              <a:rPr lang="en-GB" dirty="0" err="1" smtClean="0"/>
              <a:t>TermBase</a:t>
            </a:r>
            <a:r>
              <a:rPr lang="en-GB" dirty="0" smtClean="0"/>
              <a:t> </a:t>
            </a:r>
            <a:r>
              <a:rPr lang="en-GB" dirty="0" err="1" smtClean="0"/>
              <a:t>eXchange</a:t>
            </a:r>
            <a:r>
              <a:rPr lang="en-GB" dirty="0" smtClean="0"/>
              <a:t>) published in 2007 by LISA (Localisation Industry Standards Association) as a follower to </a:t>
            </a:r>
            <a:r>
              <a:rPr lang="en-GB" dirty="0" err="1" smtClean="0"/>
              <a:t>Martif</a:t>
            </a:r>
            <a:endParaRPr lang="en-GB" dirty="0" smtClean="0"/>
          </a:p>
          <a:p>
            <a:pPr lvl="0"/>
            <a:r>
              <a:rPr lang="en-GB" dirty="0" smtClean="0"/>
              <a:t>TBX: ISO standard 30042 in 2008</a:t>
            </a:r>
          </a:p>
        </p:txBody>
      </p:sp>
    </p:spTree>
    <p:extLst>
      <p:ext uri="{BB962C8B-B14F-4D97-AF65-F5344CB8AC3E}">
        <p14:creationId xmlns:p14="http://schemas.microsoft.com/office/powerpoint/2010/main" val="239482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terminological entries with ISO 16642 and ISO 12620:1999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ISO 16642:2003 Computer applications in terminology -- Terminological markup framework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Provides a meta-model for the description of terminological databases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ISO 12620:1999 — Computer applications in terminology -- Data categories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Provides a reference set of descriptors for building-up terminological data models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48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terminological model (TMF)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a terminological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84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ket 4"/>
          <p:cNvSpPr/>
          <p:nvPr/>
        </p:nvSpPr>
        <p:spPr>
          <a:xfrm>
            <a:off x="6680200" y="1600200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6731000" y="3240881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6781800" y="4754563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5000" y="1752600"/>
            <a:ext cx="1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subjectField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5000" y="3372683"/>
            <a:ext cx="182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definition+source</a:t>
            </a:r>
            <a:endParaRPr lang="en-US" dirty="0" smtClean="0"/>
          </a:p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5000" y="4865766"/>
            <a:ext cx="80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TBX </a:t>
            </a:r>
            <a:r>
              <a:rPr lang="en-US" dirty="0" err="1" smtClean="0"/>
              <a:t>serialisation</a:t>
            </a:r>
            <a:r>
              <a:rPr lang="en-US" dirty="0" smtClean="0"/>
              <a:t> (ISO 30042)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55" y="1094308"/>
            <a:ext cx="8476546" cy="55731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xmlns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"http://</a:t>
            </a:r>
            <a:r>
              <a:rPr lang="en-US" sz="1400" dirty="0" err="1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www.tbx.org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subjectField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Industrie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mécanique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"definition"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endloser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trapezförmigem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Querschnitt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auf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zwei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Riemenscheiben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Eindrehungen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läuft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Wörterbuch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Kraftfahrzeugtechnik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SAUR,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München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1982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&lt;note&gt;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zum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Antrieb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Lichtmaschine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des Ventilators und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Wasserpumpe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benutzt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&lt;/note&gt;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Keilriemen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tei:term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…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 smtClean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 smtClean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courroie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trapézoïdale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&lt;/term&gt;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 smtClean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87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Lexical models – </a:t>
            </a:r>
            <a:r>
              <a:rPr lang="en-GB" sz="2400" dirty="0" err="1" smtClean="0"/>
              <a:t>onomasiological</a:t>
            </a:r>
            <a:r>
              <a:rPr lang="en-GB" sz="2400" dirty="0" smtClean="0"/>
              <a:t> and </a:t>
            </a:r>
            <a:r>
              <a:rPr lang="en-GB" sz="2400" dirty="0" err="1" smtClean="0"/>
              <a:t>semasiological</a:t>
            </a:r>
            <a:r>
              <a:rPr lang="en-GB" sz="2400" dirty="0" smtClean="0"/>
              <a:t> forms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An general introduction to the TEI dictionary chapter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Hands-on discovery of the TEI dictionary model in </a:t>
            </a:r>
            <a:r>
              <a:rPr lang="en-GB" sz="2400" dirty="0" err="1" smtClean="0"/>
              <a:t>oXygen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006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in numerous industrial project</a:t>
            </a:r>
          </a:p>
          <a:p>
            <a:pPr lvl="1"/>
            <a:r>
              <a:rPr lang="en-US" sz="2400" dirty="0" smtClean="0"/>
              <a:t>Translation workbenches (e.g. </a:t>
            </a:r>
            <a:r>
              <a:rPr lang="en-US" sz="2400" dirty="0" err="1" smtClean="0"/>
              <a:t>Trados</a:t>
            </a:r>
            <a:r>
              <a:rPr lang="en-US" sz="2400" dirty="0" smtClean="0"/>
              <a:t>), European commission, etc.</a:t>
            </a:r>
          </a:p>
          <a:p>
            <a:r>
              <a:rPr lang="en-US" sz="2400" dirty="0" smtClean="0"/>
              <a:t>Definition of specific “flavors”</a:t>
            </a:r>
          </a:p>
          <a:p>
            <a:pPr lvl="1"/>
            <a:r>
              <a:rPr lang="en-US" sz="2400" dirty="0" smtClean="0"/>
              <a:t>Fixed sets of data categories</a:t>
            </a:r>
          </a:p>
          <a:p>
            <a:pPr lvl="1"/>
            <a:r>
              <a:rPr lang="en-US" sz="2400" dirty="0" smtClean="0"/>
              <a:t>TBX-basic, TBX-min</a:t>
            </a:r>
          </a:p>
          <a:p>
            <a:r>
              <a:rPr lang="en-US" sz="2400" dirty="0" smtClean="0"/>
              <a:t>Integration to the TEI guidelines</a:t>
            </a:r>
          </a:p>
          <a:p>
            <a:pPr lvl="1"/>
            <a:r>
              <a:rPr lang="en-US" sz="2400" dirty="0" smtClean="0"/>
              <a:t>Terminological entries in wider text-based applications (e.g. technical writing)</a:t>
            </a:r>
          </a:p>
        </p:txBody>
      </p:sp>
    </p:spTree>
    <p:extLst>
      <p:ext uri="{BB962C8B-B14F-4D97-AF65-F5344CB8AC3E}">
        <p14:creationId xmlns:p14="http://schemas.microsoft.com/office/powerpoint/2010/main" val="241426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Semasiological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(word to sense)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22E7EA-5C45-E14D-BC9D-946535602A06}" type="datetime1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03/12/17</a:t>
            </a:fld>
            <a:endParaRPr lang="de-DE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Seite </a:t>
            </a:r>
            <a:fld id="{39E601B6-7802-5041-B715-27B25006A995}" type="slidenum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22</a:t>
            </a:fld>
            <a:endParaRPr lang="de-DE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>
                <a:latin typeface="Arial" pitchFamily="1" charset="0"/>
              </a:rPr>
              <a:t>In the beginning</a:t>
            </a:r>
            <a:endParaRPr lang="de-DE">
              <a:solidFill>
                <a:srgbClr val="333333"/>
              </a:solidFill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38350"/>
            <a:ext cx="6881813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010400" y="5715000"/>
            <a:ext cx="1981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 i="1">
                <a:solidFill>
                  <a:srgbClr val="333333"/>
                </a:solidFill>
              </a:rPr>
              <a:t>1. Novembre 1987: Vassar College, Poughkeepsie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 rot="5400000">
            <a:off x="83344" y="2826544"/>
            <a:ext cx="1225550" cy="284162"/>
          </a:xfrm>
          <a:prstGeom prst="homePlate">
            <a:avLst>
              <a:gd name="adj" fmla="val 10782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Lou Burnard</a:t>
            </a: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 rot="2700000">
            <a:off x="555625" y="2571750"/>
            <a:ext cx="2373313" cy="284163"/>
          </a:xfrm>
          <a:prstGeom prst="homePlate">
            <a:avLst>
              <a:gd name="adj" fmla="val 20879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Michael Sperberg-McQuen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1813" y="2038350"/>
            <a:ext cx="172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Heavy"/>
                <a:cs typeface="Avenir Heavy"/>
              </a:rPr>
              <a:t>Humanities</a:t>
            </a:r>
          </a:p>
          <a:p>
            <a:r>
              <a:rPr lang="en-US" sz="2000" dirty="0" smtClean="0">
                <a:latin typeface="Avenir Heavy"/>
                <a:cs typeface="Avenir Heavy"/>
              </a:rPr>
              <a:t>Text archives</a:t>
            </a:r>
          </a:p>
          <a:p>
            <a:r>
              <a:rPr lang="en-US" sz="2000" dirty="0" smtClean="0">
                <a:latin typeface="Avenir Heavy"/>
                <a:cs typeface="Avenir Heavy"/>
              </a:rPr>
              <a:t>Standards</a:t>
            </a:r>
          </a:p>
          <a:p>
            <a:r>
              <a:rPr lang="en-US" sz="2000" dirty="0" smtClean="0">
                <a:latin typeface="Avenir Heavy"/>
                <a:cs typeface="Avenir Heavy"/>
              </a:rPr>
              <a:t>SGML</a:t>
            </a:r>
            <a:endParaRPr lang="en-US" sz="20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37659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  <a:cs typeface="ＭＳ Ｐゴシック" pitchFamily="1" charset="-128"/>
              </a:rPr>
              <a:t>TEI in a nutshell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namespace:</a:t>
            </a:r>
          </a:p>
          <a:p>
            <a:pPr lvl="1">
              <a:lnSpc>
                <a:spcPct val="140000"/>
              </a:lnSpc>
            </a:pPr>
            <a:r>
              <a:rPr lang="en-US" sz="1800" dirty="0" err="1" smtClean="0"/>
              <a:t>xmlns</a:t>
            </a:r>
            <a:r>
              <a:rPr lang="en-US" sz="1800" dirty="0" smtClean="0"/>
              <a:t>="http://</a:t>
            </a:r>
            <a:r>
              <a:rPr lang="en-US" sz="1800" dirty="0" err="1" smtClean="0"/>
              <a:t>www.tei-c.org</a:t>
            </a:r>
            <a:r>
              <a:rPr lang="en-US" sz="1800" dirty="0" smtClean="0"/>
              <a:t>/ns/1.0"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documentation:</a:t>
            </a:r>
          </a:p>
          <a:p>
            <a:pPr lvl="1">
              <a:lnSpc>
                <a:spcPct val="140000"/>
              </a:lnSpc>
            </a:pPr>
            <a:r>
              <a:rPr lang="en-US" sz="1800" dirty="0" smtClean="0">
                <a:hlinkClick r:id="rId2"/>
              </a:rPr>
              <a:t>http://www.tei-c.org/release/doc/tei-p5-doc/en/html/</a:t>
            </a:r>
            <a:endParaRPr lang="en-US" sz="1800" dirty="0" smtClean="0"/>
          </a:p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processor, Roma:</a:t>
            </a:r>
          </a:p>
          <a:p>
            <a:pPr lvl="1">
              <a:lnSpc>
                <a:spcPct val="140000"/>
              </a:lnSpc>
            </a:pPr>
            <a:r>
              <a:rPr lang="en-US" sz="1800" dirty="0" smtClean="0">
                <a:hlinkClick r:id="rId3"/>
              </a:rPr>
              <a:t>http://www.tei-c.org/Roma/</a:t>
            </a:r>
            <a:endParaRPr lang="en-US" sz="1800" dirty="0" smtClean="0"/>
          </a:p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document model</a:t>
            </a:r>
          </a:p>
          <a:p>
            <a:pPr lvl="1">
              <a:lnSpc>
                <a:spcPct val="140000"/>
              </a:lnSpc>
            </a:pPr>
            <a:r>
              <a:rPr lang="en-US" sz="1800" dirty="0" smtClean="0"/>
              <a:t>Read: </a:t>
            </a:r>
            <a:r>
              <a:rPr lang="en-US" sz="1800" dirty="0" smtClean="0">
                <a:hlinkClick r:id="rId4"/>
              </a:rPr>
              <a:t>http://www.tei-c.org/release/doc/tei-p5-doc/en/html/DS.html</a:t>
            </a:r>
            <a:endParaRPr lang="en-US" sz="1800" dirty="0" smtClean="0"/>
          </a:p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architecture: modules, classes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TEI vocabulary: more than 500 elements…</a:t>
            </a:r>
          </a:p>
          <a:p>
            <a:pPr lvl="1">
              <a:lnSpc>
                <a:spcPct val="140000"/>
              </a:lnSpc>
            </a:pPr>
            <a:r>
              <a:rPr lang="en-US" sz="1800" dirty="0" smtClean="0"/>
              <a:t>Read: </a:t>
            </a:r>
            <a:r>
              <a:rPr lang="en-US" sz="1800" dirty="0" smtClean="0">
                <a:hlinkClick r:id="rId5"/>
              </a:rPr>
              <a:t>http://www.tei-c.org/release/doc/tei-p5-doc/en/html/CO.html</a:t>
            </a:r>
            <a:endParaRPr lang="en-US" sz="1800" dirty="0" smtClean="0"/>
          </a:p>
          <a:p>
            <a:pPr>
              <a:lnSpc>
                <a:spcPct val="140000"/>
              </a:lnSpc>
            </a:pPr>
            <a:endParaRPr lang="en-US" sz="2000" dirty="0" smtClean="0"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30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TEI and “dictionaries”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491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The TEI </a:t>
            </a:r>
            <a:r>
              <a:rPr lang="en-US" dirty="0" smtClean="0"/>
              <a:t>Dictionary  </a:t>
            </a:r>
            <a:r>
              <a:rPr lang="en-US" dirty="0" smtClean="0"/>
              <a:t>chapter (know before as </a:t>
            </a:r>
            <a:r>
              <a:rPr lang="en-US" dirty="0"/>
              <a:t>the “Print </a:t>
            </a:r>
            <a:r>
              <a:rPr lang="en-US" dirty="0" smtClean="0"/>
              <a:t>Dictionary”)</a:t>
            </a:r>
            <a:endParaRPr lang="en-US" dirty="0" smtClean="0"/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Initially designed by N. </a:t>
            </a:r>
            <a:r>
              <a:rPr lang="en-US" dirty="0" err="1" smtClean="0"/>
              <a:t>Ide</a:t>
            </a:r>
            <a:r>
              <a:rPr lang="en-US" dirty="0" smtClean="0"/>
              <a:t> and J. </a:t>
            </a:r>
            <a:r>
              <a:rPr lang="en-US" dirty="0" err="1" smtClean="0"/>
              <a:t>Veronis</a:t>
            </a:r>
            <a:endParaRPr lang="en-US" dirty="0" smtClean="0"/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Accounts for both presentational and editorial (“content”) issues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Cf. &lt;entry&gt;, &lt;</a:t>
            </a:r>
            <a:r>
              <a:rPr lang="en-US" dirty="0" err="1" smtClean="0"/>
              <a:t>entryFree</a:t>
            </a:r>
            <a:r>
              <a:rPr lang="en-US" dirty="0" smtClean="0"/>
              <a:t>&gt;, … and &lt;</a:t>
            </a:r>
            <a:r>
              <a:rPr lang="en-US" dirty="0" err="1" smtClean="0"/>
              <a:t>dictScrap</a:t>
            </a:r>
            <a:r>
              <a:rPr lang="en-US" dirty="0" smtClean="0"/>
              <a:t>&gt;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Based on a hierarchical abstract model </a:t>
            </a:r>
            <a:r>
              <a:rPr lang="en-US" dirty="0" smtClean="0"/>
              <a:t>(crystals)</a:t>
            </a:r>
            <a:endParaRPr lang="en-US" dirty="0" smtClean="0"/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&lt;form&gt;: for </a:t>
            </a:r>
            <a:r>
              <a:rPr lang="en-US" dirty="0" smtClean="0"/>
              <a:t>characterizing </a:t>
            </a:r>
            <a:r>
              <a:rPr lang="en-US" dirty="0" smtClean="0"/>
              <a:t>the </a:t>
            </a:r>
            <a:r>
              <a:rPr lang="en-US" dirty="0" smtClean="0"/>
              <a:t>orthographic </a:t>
            </a:r>
            <a:r>
              <a:rPr lang="en-US" dirty="0" smtClean="0"/>
              <a:t>or phonetic form of the word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orth</a:t>
            </a:r>
            <a:r>
              <a:rPr lang="en-US" dirty="0" smtClean="0"/>
              <a:t>&gt;, &lt;</a:t>
            </a:r>
            <a:r>
              <a:rPr lang="en-US" dirty="0" err="1" smtClean="0"/>
              <a:t>pron</a:t>
            </a:r>
            <a:r>
              <a:rPr lang="en-US" dirty="0" smtClean="0"/>
              <a:t>&gt;, etc.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gramGrp</a:t>
            </a:r>
            <a:r>
              <a:rPr lang="en-US" dirty="0" smtClean="0"/>
              <a:t>&gt;: grammatical features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May characterize an entry, a specific form or a specific sense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&lt;pos&gt;, &lt;gen&gt;, generic &lt;gram&gt; feature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&lt;sense&gt;: iterative and recursive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 smtClean="0"/>
              <a:t>May contains definitions, examples, etymological information, translations, etc.</a:t>
            </a:r>
          </a:p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 smtClean="0"/>
              <a:t>Main characteristic (drawback?): +very+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Prototypical entry in TEI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&lt;entry&gt;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&gt;table&lt;/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   &lt;pos&gt;n.&lt;/pos&gt;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 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&gt;f.&lt;/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&gt;Pièce de mobilier…&lt;/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type=”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example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”&gt;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	      &lt;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&gt;Une table de cuisine&lt;/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    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 smtClean="0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&lt;/entry&gt;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69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simple word to sense representation</a:t>
            </a:r>
            <a:endParaRPr lang="en-US" dirty="0" smtClean="0"/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457200" y="1674813"/>
            <a:ext cx="7993063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&lt;entry&gt;</a:t>
            </a:r>
            <a:br>
              <a:rPr lang="en-US" sz="1600"/>
            </a:br>
            <a:r>
              <a:rPr lang="en-US" sz="1600"/>
              <a:t>      &lt;form&gt;一乘顯性教&lt;/form&gt;</a:t>
            </a:r>
            <a:br>
              <a:rPr lang="en-US" sz="1600"/>
            </a:br>
            <a:r>
              <a:rPr lang="en-US" sz="1600"/>
              <a:t>      &lt;sense&gt;One of the five divisions made by 圭峰 Guifeng of the Huayan 華嚴 or Avataṃsaka School; v. 五教.&lt;/sense&gt;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242888" y="5667728"/>
            <a:ext cx="8596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http://buddhistinformatics.ddbc.edu.tw/glossaries/</a:t>
            </a:r>
            <a:r>
              <a:rPr lang="en-US" dirty="0"/>
              <a:t>;</a:t>
            </a:r>
          </a:p>
          <a:p>
            <a:r>
              <a:rPr lang="en-US" dirty="0"/>
              <a:t>thanks to Marcus </a:t>
            </a:r>
            <a:r>
              <a:rPr lang="en-US" dirty="0" err="1"/>
              <a:t>Bingenheimer</a:t>
            </a:r>
            <a:endParaRPr lang="en-US" dirty="0"/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466725" y="3279398"/>
            <a:ext cx="79946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 &lt;entry&gt;</a:t>
            </a:r>
            <a:br>
              <a:rPr lang="en-US" sz="1600" dirty="0"/>
            </a:br>
            <a:r>
              <a:rPr lang="en-US" sz="1600" dirty="0"/>
              <a:t>      &lt;form&gt;眾生不可思議&lt;/form&gt;</a:t>
            </a:r>
            <a:br>
              <a:rPr lang="en-US" sz="1600" dirty="0"/>
            </a:br>
            <a:r>
              <a:rPr lang="en-US" sz="1600" dirty="0"/>
              <a:t>      &lt;sense&gt;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usg</a:t>
            </a:r>
            <a:r>
              <a:rPr lang="en-US" sz="1600" dirty="0"/>
              <a:t> type="</a:t>
            </a:r>
            <a:r>
              <a:rPr lang="en-US" sz="1600" dirty="0" err="1"/>
              <a:t>dom</a:t>
            </a:r>
            <a:r>
              <a:rPr lang="en-US" sz="1600" dirty="0"/>
              <a:t>"&gt;術語&lt;/</a:t>
            </a:r>
            <a:r>
              <a:rPr lang="en-US" sz="1600" dirty="0" err="1"/>
              <a:t>usg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def</a:t>
            </a:r>
            <a:r>
              <a:rPr lang="en-US" sz="1600" dirty="0"/>
              <a:t>&gt;四事不可思議之一。見不可思議條。&lt;/</a:t>
            </a:r>
            <a:r>
              <a:rPr lang="en-US" sz="1600" dirty="0" err="1"/>
              <a:t>def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&lt;ref&gt;不可思議&lt;/ref&gt;</a:t>
            </a:r>
            <a:br>
              <a:rPr lang="en-US" sz="1600" dirty="0"/>
            </a:br>
            <a:r>
              <a:rPr lang="en-US" sz="1600" dirty="0"/>
              <a:t>       &lt;/sense&gt;</a:t>
            </a:r>
            <a:br>
              <a:rPr lang="en-US" sz="1600" dirty="0"/>
            </a:br>
            <a:r>
              <a:rPr lang="en-US" sz="1600" dirty="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4451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full-form lexicon</a:t>
            </a:r>
            <a:endParaRPr lang="en-US" dirty="0" smtClean="0"/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457200" y="1239838"/>
            <a:ext cx="79930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 &lt;entry&gt;</a:t>
            </a:r>
            <a:br>
              <a:rPr lang="en-US" sz="1600"/>
            </a:br>
            <a:r>
              <a:rPr lang="en-US" sz="1600"/>
              <a:t>      &lt;form type="lemma"&gt;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&lt;gramGrp&gt;</a:t>
            </a:r>
            <a:br>
              <a:rPr lang="en-US" sz="1600"/>
            </a:br>
            <a:r>
              <a:rPr lang="en-US" sz="1600"/>
              <a:t>                    &lt;pos&gt;noun&lt;/pos&gt;</a:t>
            </a:r>
            <a:br>
              <a:rPr lang="en-US" sz="1600"/>
            </a:br>
            <a:r>
              <a:rPr lang="en-US" sz="1600"/>
              <a:t>                    &lt;gen&gt;masculine&lt;/gen&gt;</a:t>
            </a:r>
            <a:br>
              <a:rPr lang="en-US" sz="1600"/>
            </a:br>
            <a:r>
              <a:rPr lang="en-US" sz="1600"/>
              <a:t>      &lt;/gramGrp&gt;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&lt;number&gt;singular&lt;/number&gt;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&lt;orth&gt;chats&lt;/orth&gt;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&lt;number&gt;plural&lt;/number&gt;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395870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LMF as an ISO project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dirty="0" err="1" smtClean="0"/>
              <a:t>Summer</a:t>
            </a:r>
            <a:r>
              <a:rPr lang="fr-FR" sz="2400" dirty="0" smtClean="0"/>
              <a:t> 2003</a:t>
            </a:r>
            <a:r>
              <a:rPr lang="fr-FR" sz="2400" dirty="0" smtClean="0"/>
              <a:t>: new </a:t>
            </a:r>
            <a:r>
              <a:rPr lang="fr-FR" sz="2400" dirty="0" err="1" smtClean="0"/>
              <a:t>work</a:t>
            </a:r>
            <a:r>
              <a:rPr lang="fr-FR" sz="2400" dirty="0" smtClean="0"/>
              <a:t> item </a:t>
            </a:r>
            <a:r>
              <a:rPr lang="fr-FR" sz="2400" dirty="0" err="1" smtClean="0"/>
              <a:t>proposal</a:t>
            </a:r>
            <a:r>
              <a:rPr lang="fr-FR" sz="2400" dirty="0" smtClean="0"/>
              <a:t> (US) </a:t>
            </a:r>
            <a:r>
              <a:rPr lang="fr-FR" sz="2400" dirty="0" err="1" smtClean="0"/>
              <a:t>delegation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sz="2400" dirty="0" err="1" smtClean="0"/>
              <a:t>Fall</a:t>
            </a:r>
            <a:r>
              <a:rPr lang="fr-FR" sz="2400" dirty="0" smtClean="0"/>
              <a:t> 2003: </a:t>
            </a:r>
            <a:r>
              <a:rPr lang="fr-FR" sz="2400" dirty="0" err="1" smtClean="0"/>
              <a:t>technical</a:t>
            </a:r>
            <a:r>
              <a:rPr lang="fr-FR" sz="2400" dirty="0" smtClean="0"/>
              <a:t> </a:t>
            </a:r>
            <a:r>
              <a:rPr lang="fr-FR" sz="2400" dirty="0" err="1" smtClean="0"/>
              <a:t>proposal</a:t>
            </a:r>
            <a:r>
              <a:rPr lang="fr-FR" sz="2400" dirty="0" smtClean="0"/>
              <a:t> (FR) for a data model </a:t>
            </a:r>
            <a:r>
              <a:rPr lang="fr-FR" sz="2400" dirty="0" err="1" smtClean="0"/>
              <a:t>dedicated</a:t>
            </a:r>
            <a:r>
              <a:rPr lang="fr-FR" sz="2400" dirty="0" smtClean="0"/>
              <a:t> to NLP </a:t>
            </a:r>
            <a:r>
              <a:rPr lang="fr-FR" sz="2400" dirty="0" err="1" smtClean="0"/>
              <a:t>lexica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sz="2400" dirty="0" smtClean="0"/>
              <a:t>ISO </a:t>
            </a:r>
            <a:r>
              <a:rPr lang="fr-FR" sz="2400" dirty="0"/>
              <a:t>24613:2008 </a:t>
            </a:r>
            <a:r>
              <a:rPr lang="fr-FR" sz="2400" dirty="0" err="1"/>
              <a:t>Language</a:t>
            </a:r>
            <a:r>
              <a:rPr lang="fr-FR" sz="2400" dirty="0"/>
              <a:t> </a:t>
            </a:r>
            <a:r>
              <a:rPr lang="fr-FR" sz="2400" dirty="0" err="1"/>
              <a:t>resource</a:t>
            </a:r>
            <a:r>
              <a:rPr lang="fr-FR" sz="2400" dirty="0"/>
              <a:t> management - Lexical </a:t>
            </a:r>
            <a:r>
              <a:rPr lang="fr-FR" sz="2400" dirty="0" err="1"/>
              <a:t>markup</a:t>
            </a:r>
            <a:r>
              <a:rPr lang="fr-FR" sz="2400" dirty="0"/>
              <a:t> </a:t>
            </a:r>
            <a:r>
              <a:rPr lang="fr-FR" sz="2400" dirty="0" err="1"/>
              <a:t>framework</a:t>
            </a:r>
            <a:r>
              <a:rPr lang="fr-FR" sz="2400" dirty="0"/>
              <a:t> (LMF)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err="1" smtClean="0"/>
              <a:t>Convenor</a:t>
            </a:r>
            <a:r>
              <a:rPr lang="fr-FR" sz="2000" dirty="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600" dirty="0" smtClean="0"/>
              <a:t>Nicoletta </a:t>
            </a:r>
            <a:r>
              <a:rPr lang="fr-FR" sz="1600" dirty="0" err="1" smtClean="0"/>
              <a:t>Calzolari</a:t>
            </a:r>
            <a:r>
              <a:rPr lang="fr-FR" sz="1600" dirty="0" smtClean="0"/>
              <a:t> (IT)</a:t>
            </a:r>
            <a:endParaRPr lang="fr-FR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000" dirty="0" smtClean="0"/>
              <a:t>Editors: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dirty="0" smtClean="0"/>
              <a:t>Gil </a:t>
            </a:r>
            <a:r>
              <a:rPr lang="fr-FR" sz="1800" dirty="0" err="1" smtClean="0"/>
              <a:t>Francopoulo</a:t>
            </a:r>
            <a:r>
              <a:rPr lang="fr-FR" sz="1800" dirty="0" smtClean="0"/>
              <a:t> (FR), Monte George (US)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13 versions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, </a:t>
            </a:r>
            <a:r>
              <a:rPr lang="fr-FR" sz="2000" dirty="0" err="1" smtClean="0"/>
              <a:t>dispatched</a:t>
            </a:r>
            <a:r>
              <a:rPr lang="fr-FR" sz="2000" dirty="0" smtClean="0"/>
              <a:t> (to the National </a:t>
            </a:r>
            <a:r>
              <a:rPr lang="fr-FR" sz="2000" dirty="0" err="1" smtClean="0"/>
              <a:t>delegations</a:t>
            </a:r>
            <a:r>
              <a:rPr lang="fr-FR" sz="2000" dirty="0" smtClean="0"/>
              <a:t> </a:t>
            </a:r>
            <a:r>
              <a:rPr lang="fr-FR" sz="2000" dirty="0" err="1" smtClean="0"/>
              <a:t>nominated</a:t>
            </a:r>
            <a:r>
              <a:rPr lang="fr-FR" sz="2000" dirty="0" smtClean="0"/>
              <a:t> experts), </a:t>
            </a:r>
            <a:r>
              <a:rPr lang="fr-FR" sz="2000" dirty="0" err="1" smtClean="0"/>
              <a:t>commented</a:t>
            </a:r>
            <a:r>
              <a:rPr lang="fr-FR" sz="2000" dirty="0" smtClean="0"/>
              <a:t> and </a:t>
            </a:r>
            <a:r>
              <a:rPr lang="fr-FR" sz="2000" dirty="0" err="1" smtClean="0"/>
              <a:t>discussed</a:t>
            </a:r>
            <a:r>
              <a:rPr lang="fr-FR" sz="2000" dirty="0" smtClean="0"/>
              <a:t> in </a:t>
            </a:r>
            <a:r>
              <a:rPr lang="fr-FR" sz="2000" dirty="0" err="1" smtClean="0"/>
              <a:t>various</a:t>
            </a:r>
            <a:r>
              <a:rPr lang="fr-FR" sz="2000" dirty="0" smtClean="0"/>
              <a:t> ISO </a:t>
            </a:r>
            <a:r>
              <a:rPr lang="fr-FR" sz="2000" dirty="0" err="1" smtClean="0"/>
              <a:t>technical</a:t>
            </a:r>
            <a:r>
              <a:rPr lang="fr-FR" sz="2000" dirty="0" smtClean="0"/>
              <a:t> meetings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 IS (= </a:t>
            </a:r>
            <a:r>
              <a:rPr lang="fr-FR" sz="2400" dirty="0" err="1" smtClean="0"/>
              <a:t>published</a:t>
            </a:r>
            <a:r>
              <a:rPr lang="fr-FR" sz="2400" dirty="0" smtClean="0"/>
              <a:t> standard) in oct. 2008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>
                <a:latin typeface="Times" charset="0"/>
              </a:rPr>
              <a:t>Tubingen 2007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fr-FR" smtClean="0">
                <a:latin typeface="Times" charset="0"/>
              </a:rPr>
              <a:t>Lex-Sem &amp; Onto-Resources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A19B9-16EA-404A-9916-50E02DB5AF0A}" type="slidenum">
              <a:rPr lang="fr-FR">
                <a:latin typeface="Times" charset="0"/>
              </a:rPr>
              <a:pPr/>
              <a:t>28</a:t>
            </a:fld>
            <a:endParaRPr lang="fr-FR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9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LMF core package</a:t>
            </a:r>
          </a:p>
        </p:txBody>
      </p:sp>
      <p:pic>
        <p:nvPicPr>
          <p:cNvPr id="84995" name="Picture 5" descr="Cor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2672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0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databases – a variety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data as part of a wider landscape of language resources</a:t>
            </a:r>
          </a:p>
          <a:p>
            <a:pPr lvl="1"/>
            <a:r>
              <a:rPr lang="en-US" dirty="0" smtClean="0"/>
              <a:t>First level of abstraction in linguistic analysis</a:t>
            </a:r>
          </a:p>
          <a:p>
            <a:pPr lvl="2"/>
            <a:r>
              <a:rPr lang="en-US" dirty="0" smtClean="0"/>
              <a:t>Psycholinguistic, field linguistics, computational linguistics</a:t>
            </a:r>
          </a:p>
          <a:p>
            <a:pPr lvl="1"/>
            <a:r>
              <a:rPr lang="en-US" dirty="0" smtClean="0"/>
              <a:t>Input to language technology processes</a:t>
            </a:r>
          </a:p>
          <a:p>
            <a:pPr lvl="1"/>
            <a:r>
              <a:rPr lang="en-US" dirty="0" smtClean="0"/>
              <a:t>Wider interest from language learners and general public</a:t>
            </a:r>
          </a:p>
          <a:p>
            <a:r>
              <a:rPr lang="en-US" dirty="0" smtClean="0"/>
              <a:t>A huge amount of legacy information</a:t>
            </a:r>
          </a:p>
          <a:p>
            <a:pPr lvl="1"/>
            <a:r>
              <a:rPr lang="en-US" dirty="0" smtClean="0"/>
              <a:t>Proprietary formats</a:t>
            </a:r>
          </a:p>
          <a:p>
            <a:pPr lvl="2"/>
            <a:r>
              <a:rPr lang="en-US" dirty="0" smtClean="0"/>
              <a:t>E.g. dictionary publishers</a:t>
            </a:r>
          </a:p>
          <a:p>
            <a:pPr lvl="1"/>
            <a:r>
              <a:rPr lang="en-US" dirty="0" smtClean="0"/>
              <a:t>Proprietary tools</a:t>
            </a:r>
          </a:p>
          <a:p>
            <a:pPr lvl="2"/>
            <a:r>
              <a:rPr lang="en-US" dirty="0" smtClean="0"/>
              <a:t>E.g. Shoebox</a:t>
            </a:r>
          </a:p>
          <a:p>
            <a:r>
              <a:rPr lang="en-US" dirty="0" smtClean="0"/>
              <a:t>From highly narrative to deeply structured content</a:t>
            </a:r>
          </a:p>
          <a:p>
            <a:pPr lvl="1">
              <a:buNone/>
            </a:pPr>
            <a:r>
              <a:rPr lang="en-US" dirty="0" smtClean="0"/>
              <a:t>… open an MS Word document and start typing in your dictionary entry (sorry, just kidding)</a:t>
            </a:r>
          </a:p>
          <a:p>
            <a:pPr lvl="1"/>
            <a:r>
              <a:rPr lang="en-US" dirty="0" smtClean="0"/>
              <a:t>Are there coherent principles in the representation of lexical data?</a:t>
            </a:r>
          </a:p>
          <a:p>
            <a:pPr lvl="1"/>
            <a:r>
              <a:rPr lang="en-US" dirty="0" smtClean="0"/>
              <a:t>Can we treat electronic dictionaries and lexical databases in a uniform manner?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Serializing LMF using the TEI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Why is  the TEI a good idea for serialising LMF?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1800" dirty="0" smtClean="0"/>
              <a:t> Basic </a:t>
            </a:r>
            <a:r>
              <a:rPr lang="en-US" sz="1800" dirty="0" smtClean="0"/>
              <a:t>structure already defined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 smtClean="0"/>
              <a:t> Provision </a:t>
            </a:r>
            <a:r>
              <a:rPr lang="en-US" sz="1800" dirty="0" smtClean="0"/>
              <a:t>of additional tags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Surface annotation (e.g. names, dates, abbreviations, alternatives)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err="1" smtClean="0"/>
              <a:t>Cf</a:t>
            </a:r>
            <a:r>
              <a:rPr lang="en-US" sz="1800" dirty="0" smtClean="0"/>
              <a:t> &lt;equiv&gt; equivalences to </a:t>
            </a:r>
            <a:r>
              <a:rPr lang="en-US" sz="1800" dirty="0" smtClean="0"/>
              <a:t>reference data categories when </a:t>
            </a:r>
            <a:r>
              <a:rPr lang="en-US" sz="1800" dirty="0" smtClean="0"/>
              <a:t>needed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 smtClean="0"/>
              <a:t> Integration </a:t>
            </a:r>
            <a:r>
              <a:rPr lang="en-US" sz="1800" dirty="0" smtClean="0"/>
              <a:t>of lexical data in a textual macro-structure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Creating an edited version of a lexica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Grammar books, teaching material, scientific papers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 smtClean="0"/>
              <a:t>Interoperability with other lexical sources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Community of users: sharing a common culture of TEI tags rather than constantly worrying about mappings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Sharing tools: e.g. </a:t>
            </a:r>
            <a:r>
              <a:rPr lang="en-US" sz="1800" dirty="0" err="1" smtClean="0"/>
              <a:t>stylesheets</a:t>
            </a:r>
            <a:r>
              <a:rPr lang="en-US" sz="1800" dirty="0" smtClean="0"/>
              <a:t>, editors, etc. (cf. Roma)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smtClean="0"/>
              <a:t>Note: continuity between dictionary and lexical sources</a:t>
            </a:r>
          </a:p>
        </p:txBody>
      </p:sp>
    </p:spTree>
    <p:extLst>
      <p:ext uri="{BB962C8B-B14F-4D97-AF65-F5344CB8AC3E}">
        <p14:creationId xmlns:p14="http://schemas.microsoft.com/office/powerpoint/2010/main" val="14922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Identifying the meta-model components</a:t>
            </a:r>
          </a:p>
        </p:txBody>
      </p:sp>
      <p:sp>
        <p:nvSpPr>
          <p:cNvPr id="79875" name="Rectangle 20"/>
          <p:cNvSpPr>
            <a:spLocks noChangeArrowheads="1"/>
          </p:cNvSpPr>
          <p:nvPr/>
        </p:nvSpPr>
        <p:spPr bwMode="auto">
          <a:xfrm>
            <a:off x="3810000" y="2133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Lexicon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0" y="2743200"/>
            <a:ext cx="1828800" cy="1295400"/>
            <a:chOff x="2256" y="1488"/>
            <a:chExt cx="1152" cy="816"/>
          </a:xfrm>
        </p:grpSpPr>
        <p:sp>
          <p:nvSpPr>
            <p:cNvPr id="79897" name="Rectangle 22"/>
            <p:cNvSpPr>
              <a:spLocks noChangeArrowheads="1"/>
            </p:cNvSpPr>
            <p:nvPr/>
          </p:nvSpPr>
          <p:spPr bwMode="auto">
            <a:xfrm>
              <a:off x="2256" y="192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Lexical entry</a:t>
              </a:r>
            </a:p>
          </p:txBody>
        </p:sp>
        <p:sp>
          <p:nvSpPr>
            <p:cNvPr id="79898" name="Line 23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9" name="Text Box 24"/>
            <p:cNvSpPr txBox="1">
              <a:spLocks noChangeArrowheads="1"/>
            </p:cNvSpPr>
            <p:nvPr/>
          </p:nvSpPr>
          <p:spPr bwMode="auto">
            <a:xfrm>
              <a:off x="2836" y="177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79900" name="Text Box 25"/>
            <p:cNvSpPr txBox="1">
              <a:spLocks noChangeArrowheads="1"/>
            </p:cNvSpPr>
            <p:nvPr/>
          </p:nvSpPr>
          <p:spPr bwMode="auto">
            <a:xfrm>
              <a:off x="2832" y="1488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371600" y="3200400"/>
            <a:ext cx="7391400" cy="2514600"/>
            <a:chOff x="864" y="2016"/>
            <a:chExt cx="4656" cy="1584"/>
          </a:xfrm>
        </p:grpSpPr>
        <p:sp>
          <p:nvSpPr>
            <p:cNvPr id="79881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Morphology</a:t>
              </a:r>
            </a:p>
          </p:txBody>
        </p:sp>
        <p:sp>
          <p:nvSpPr>
            <p:cNvPr id="79882" name="Line 6"/>
            <p:cNvSpPr>
              <a:spLocks noChangeShapeType="1"/>
            </p:cNvSpPr>
            <p:nvPr/>
          </p:nvSpPr>
          <p:spPr bwMode="auto">
            <a:xfrm flipH="1" flipV="1">
              <a:off x="2976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3" name="Text Box 7"/>
            <p:cNvSpPr txBox="1">
              <a:spLocks noChangeArrowheads="1"/>
            </p:cNvSpPr>
            <p:nvPr/>
          </p:nvSpPr>
          <p:spPr bwMode="auto">
            <a:xfrm>
              <a:off x="2740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84" name="Text Box 8"/>
            <p:cNvSpPr txBox="1">
              <a:spLocks noChangeArrowheads="1"/>
            </p:cNvSpPr>
            <p:nvPr/>
          </p:nvSpPr>
          <p:spPr bwMode="auto">
            <a:xfrm>
              <a:off x="2740" y="254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85" name="Rectangle 31"/>
            <p:cNvSpPr>
              <a:spLocks noChangeArrowheads="1"/>
            </p:cNvSpPr>
            <p:nvPr/>
          </p:nvSpPr>
          <p:spPr bwMode="auto">
            <a:xfrm>
              <a:off x="864" y="2976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Form</a:t>
              </a:r>
            </a:p>
          </p:txBody>
        </p:sp>
        <p:sp>
          <p:nvSpPr>
            <p:cNvPr id="79886" name="Line 32"/>
            <p:cNvSpPr>
              <a:spLocks noChangeShapeType="1"/>
            </p:cNvSpPr>
            <p:nvPr/>
          </p:nvSpPr>
          <p:spPr bwMode="auto">
            <a:xfrm flipV="1">
              <a:off x="1776" y="254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7" name="Text Box 33"/>
            <p:cNvSpPr txBox="1">
              <a:spLocks noChangeArrowheads="1"/>
            </p:cNvSpPr>
            <p:nvPr/>
          </p:nvSpPr>
          <p:spPr bwMode="auto">
            <a:xfrm>
              <a:off x="1492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88" name="Text Box 34"/>
            <p:cNvSpPr txBox="1">
              <a:spLocks noChangeArrowheads="1"/>
            </p:cNvSpPr>
            <p:nvPr/>
          </p:nvSpPr>
          <p:spPr bwMode="auto">
            <a:xfrm>
              <a:off x="2112" y="249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89" name="Rectangle 36"/>
            <p:cNvSpPr>
              <a:spLocks noChangeArrowheads="1"/>
            </p:cNvSpPr>
            <p:nvPr/>
          </p:nvSpPr>
          <p:spPr bwMode="auto">
            <a:xfrm>
              <a:off x="3858" y="2952"/>
              <a:ext cx="1208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2000"/>
                <a:t>Sense</a:t>
              </a:r>
            </a:p>
          </p:txBody>
        </p:sp>
        <p:sp>
          <p:nvSpPr>
            <p:cNvPr id="79890" name="Line 37"/>
            <p:cNvSpPr>
              <a:spLocks noChangeShapeType="1"/>
            </p:cNvSpPr>
            <p:nvPr/>
          </p:nvSpPr>
          <p:spPr bwMode="auto">
            <a:xfrm flipH="1" flipV="1">
              <a:off x="3456" y="2544"/>
              <a:ext cx="704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Text Box 38"/>
            <p:cNvSpPr txBox="1">
              <a:spLocks noChangeArrowheads="1"/>
            </p:cNvSpPr>
            <p:nvPr/>
          </p:nvSpPr>
          <p:spPr bwMode="auto">
            <a:xfrm>
              <a:off x="4180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79892" name="Text Box 39"/>
            <p:cNvSpPr txBox="1">
              <a:spLocks noChangeArrowheads="1"/>
            </p:cNvSpPr>
            <p:nvPr/>
          </p:nvSpPr>
          <p:spPr bwMode="auto">
            <a:xfrm>
              <a:off x="3600" y="249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93" name="Freeform 40"/>
            <p:cNvSpPr>
              <a:spLocks/>
            </p:cNvSpPr>
            <p:nvPr/>
          </p:nvSpPr>
          <p:spPr bwMode="auto">
            <a:xfrm>
              <a:off x="4765" y="3234"/>
              <a:ext cx="755" cy="366"/>
            </a:xfrm>
            <a:custGeom>
              <a:avLst/>
              <a:gdLst>
                <a:gd name="T0" fmla="*/ 0 w 720"/>
                <a:gd name="T1" fmla="*/ 31 h 432"/>
                <a:gd name="T2" fmla="*/ 0 w 720"/>
                <a:gd name="T3" fmla="*/ 69 h 432"/>
                <a:gd name="T4" fmla="*/ 1214 w 720"/>
                <a:gd name="T5" fmla="*/ 69 h 432"/>
                <a:gd name="T6" fmla="*/ 1214 w 720"/>
                <a:gd name="T7" fmla="*/ 0 h 432"/>
                <a:gd name="T8" fmla="*/ 488 w 720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432"/>
                <a:gd name="T17" fmla="*/ 720 w 720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432">
                  <a:moveTo>
                    <a:pt x="0" y="192"/>
                  </a:moveTo>
                  <a:lnTo>
                    <a:pt x="0" y="432"/>
                  </a:lnTo>
                  <a:lnTo>
                    <a:pt x="720" y="432"/>
                  </a:lnTo>
                  <a:lnTo>
                    <a:pt x="72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4" name="Text Box 41"/>
            <p:cNvSpPr txBox="1">
              <a:spLocks noChangeArrowheads="1"/>
            </p:cNvSpPr>
            <p:nvPr/>
          </p:nvSpPr>
          <p:spPr bwMode="auto">
            <a:xfrm>
              <a:off x="5071" y="302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79895" name="Text Box 42"/>
            <p:cNvSpPr txBox="1">
              <a:spLocks noChangeArrowheads="1"/>
            </p:cNvSpPr>
            <p:nvPr/>
          </p:nvSpPr>
          <p:spPr bwMode="auto">
            <a:xfrm>
              <a:off x="4432" y="3360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79896" name="Text Box 43"/>
            <p:cNvSpPr txBox="1">
              <a:spLocks noChangeArrowheads="1"/>
            </p:cNvSpPr>
            <p:nvPr/>
          </p:nvSpPr>
          <p:spPr bwMode="auto">
            <a:xfrm>
              <a:off x="3648" y="2016"/>
              <a:ext cx="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&lt;entry&gt;</a:t>
              </a:r>
            </a:p>
          </p:txBody>
        </p:sp>
      </p:grp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5934075" y="5486400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&lt;sense&gt;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3581400" y="5486400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&lt;gramGrp&gt;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990600" y="5486400"/>
            <a:ext cx="1119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&lt;form&gt;</a:t>
            </a:r>
          </a:p>
        </p:txBody>
      </p:sp>
    </p:spTree>
    <p:extLst>
      <p:ext uri="{BB962C8B-B14F-4D97-AF65-F5344CB8AC3E}">
        <p14:creationId xmlns:p14="http://schemas.microsoft.com/office/powerpoint/2010/main" val="391470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4" grpId="0" autoUpdateAnimBg="0"/>
      <p:bldP spid="51245" grpId="0" autoUpdateAnimBg="0"/>
      <p:bldP spid="5124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data categories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505200" y="1752600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Lexicon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05200" y="2362200"/>
            <a:ext cx="1828800" cy="1295400"/>
            <a:chOff x="2256" y="1488"/>
            <a:chExt cx="1152" cy="816"/>
          </a:xfrm>
        </p:grpSpPr>
        <p:sp>
          <p:nvSpPr>
            <p:cNvPr id="80921" name="Rectangle 6"/>
            <p:cNvSpPr>
              <a:spLocks noChangeArrowheads="1"/>
            </p:cNvSpPr>
            <p:nvPr/>
          </p:nvSpPr>
          <p:spPr bwMode="auto">
            <a:xfrm>
              <a:off x="2256" y="192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Lexical entry</a:t>
              </a:r>
            </a:p>
          </p:txBody>
        </p:sp>
        <p:sp>
          <p:nvSpPr>
            <p:cNvPr id="80922" name="Line 7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Text Box 8"/>
            <p:cNvSpPr txBox="1">
              <a:spLocks noChangeArrowheads="1"/>
            </p:cNvSpPr>
            <p:nvPr/>
          </p:nvSpPr>
          <p:spPr bwMode="auto">
            <a:xfrm>
              <a:off x="2836" y="177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80924" name="Text Box 9"/>
            <p:cNvSpPr txBox="1">
              <a:spLocks noChangeArrowheads="1"/>
            </p:cNvSpPr>
            <p:nvPr/>
          </p:nvSpPr>
          <p:spPr bwMode="auto">
            <a:xfrm>
              <a:off x="2832" y="1488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66800" y="2651125"/>
            <a:ext cx="7391400" cy="2682875"/>
            <a:chOff x="864" y="1910"/>
            <a:chExt cx="4656" cy="1690"/>
          </a:xfrm>
        </p:grpSpPr>
        <p:sp>
          <p:nvSpPr>
            <p:cNvPr id="80905" name="Rectangle 15"/>
            <p:cNvSpPr>
              <a:spLocks noChangeArrowheads="1"/>
            </p:cNvSpPr>
            <p:nvPr/>
          </p:nvSpPr>
          <p:spPr bwMode="auto">
            <a:xfrm>
              <a:off x="2448" y="2976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Morphology</a:t>
              </a:r>
            </a:p>
          </p:txBody>
        </p:sp>
        <p:sp>
          <p:nvSpPr>
            <p:cNvPr id="80906" name="Line 16"/>
            <p:cNvSpPr>
              <a:spLocks noChangeShapeType="1"/>
            </p:cNvSpPr>
            <p:nvPr/>
          </p:nvSpPr>
          <p:spPr bwMode="auto">
            <a:xfrm flipH="1" flipV="1">
              <a:off x="2976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7" name="Text Box 17"/>
            <p:cNvSpPr txBox="1">
              <a:spLocks noChangeArrowheads="1"/>
            </p:cNvSpPr>
            <p:nvPr/>
          </p:nvSpPr>
          <p:spPr bwMode="auto">
            <a:xfrm>
              <a:off x="2740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08" name="Text Box 18"/>
            <p:cNvSpPr txBox="1">
              <a:spLocks noChangeArrowheads="1"/>
            </p:cNvSpPr>
            <p:nvPr/>
          </p:nvSpPr>
          <p:spPr bwMode="auto">
            <a:xfrm>
              <a:off x="2740" y="254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09" name="Rectangle 19"/>
            <p:cNvSpPr>
              <a:spLocks noChangeArrowheads="1"/>
            </p:cNvSpPr>
            <p:nvPr/>
          </p:nvSpPr>
          <p:spPr bwMode="auto">
            <a:xfrm>
              <a:off x="864" y="2976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/>
                <a:t>Form</a:t>
              </a:r>
            </a:p>
          </p:txBody>
        </p:sp>
        <p:sp>
          <p:nvSpPr>
            <p:cNvPr id="80910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1" name="Text Box 21"/>
            <p:cNvSpPr txBox="1">
              <a:spLocks noChangeArrowheads="1"/>
            </p:cNvSpPr>
            <p:nvPr/>
          </p:nvSpPr>
          <p:spPr bwMode="auto">
            <a:xfrm>
              <a:off x="1492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12" name="Text Box 22"/>
            <p:cNvSpPr txBox="1">
              <a:spLocks noChangeArrowheads="1"/>
            </p:cNvSpPr>
            <p:nvPr/>
          </p:nvSpPr>
          <p:spPr bwMode="auto">
            <a:xfrm>
              <a:off x="2112" y="249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13" name="Rectangle 23"/>
            <p:cNvSpPr>
              <a:spLocks noChangeArrowheads="1"/>
            </p:cNvSpPr>
            <p:nvPr/>
          </p:nvSpPr>
          <p:spPr bwMode="auto">
            <a:xfrm>
              <a:off x="3858" y="2952"/>
              <a:ext cx="1208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2000"/>
                <a:t>Sense</a:t>
              </a:r>
            </a:p>
          </p:txBody>
        </p:sp>
        <p:sp>
          <p:nvSpPr>
            <p:cNvPr id="80914" name="Line 24"/>
            <p:cNvSpPr>
              <a:spLocks noChangeShapeType="1"/>
            </p:cNvSpPr>
            <p:nvPr/>
          </p:nvSpPr>
          <p:spPr bwMode="auto">
            <a:xfrm flipH="1" flipV="1">
              <a:off x="3456" y="2544"/>
              <a:ext cx="704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5" name="Text Box 25"/>
            <p:cNvSpPr txBox="1">
              <a:spLocks noChangeArrowheads="1"/>
            </p:cNvSpPr>
            <p:nvPr/>
          </p:nvSpPr>
          <p:spPr bwMode="auto">
            <a:xfrm>
              <a:off x="4180" y="278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80916" name="Text Box 26"/>
            <p:cNvSpPr txBox="1">
              <a:spLocks noChangeArrowheads="1"/>
            </p:cNvSpPr>
            <p:nvPr/>
          </p:nvSpPr>
          <p:spPr bwMode="auto">
            <a:xfrm>
              <a:off x="3600" y="2496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17" name="Freeform 27"/>
            <p:cNvSpPr>
              <a:spLocks/>
            </p:cNvSpPr>
            <p:nvPr/>
          </p:nvSpPr>
          <p:spPr bwMode="auto">
            <a:xfrm>
              <a:off x="4765" y="3234"/>
              <a:ext cx="755" cy="366"/>
            </a:xfrm>
            <a:custGeom>
              <a:avLst/>
              <a:gdLst>
                <a:gd name="T0" fmla="*/ 0 w 720"/>
                <a:gd name="T1" fmla="*/ 31 h 432"/>
                <a:gd name="T2" fmla="*/ 0 w 720"/>
                <a:gd name="T3" fmla="*/ 69 h 432"/>
                <a:gd name="T4" fmla="*/ 1214 w 720"/>
                <a:gd name="T5" fmla="*/ 69 h 432"/>
                <a:gd name="T6" fmla="*/ 1214 w 720"/>
                <a:gd name="T7" fmla="*/ 0 h 432"/>
                <a:gd name="T8" fmla="*/ 488 w 720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432"/>
                <a:gd name="T17" fmla="*/ 720 w 720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432">
                  <a:moveTo>
                    <a:pt x="0" y="192"/>
                  </a:moveTo>
                  <a:lnTo>
                    <a:pt x="0" y="432"/>
                  </a:lnTo>
                  <a:lnTo>
                    <a:pt x="720" y="432"/>
                  </a:lnTo>
                  <a:lnTo>
                    <a:pt x="72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8" name="Text Box 28"/>
            <p:cNvSpPr txBox="1">
              <a:spLocks noChangeArrowheads="1"/>
            </p:cNvSpPr>
            <p:nvPr/>
          </p:nvSpPr>
          <p:spPr bwMode="auto">
            <a:xfrm>
              <a:off x="5071" y="302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0..n</a:t>
              </a:r>
            </a:p>
          </p:txBody>
        </p:sp>
        <p:sp>
          <p:nvSpPr>
            <p:cNvPr id="80919" name="Text Box 29"/>
            <p:cNvSpPr txBox="1">
              <a:spLocks noChangeArrowheads="1"/>
            </p:cNvSpPr>
            <p:nvPr/>
          </p:nvSpPr>
          <p:spPr bwMode="auto">
            <a:xfrm>
              <a:off x="4432" y="3360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400"/>
                <a:t>1..1</a:t>
              </a:r>
            </a:p>
          </p:txBody>
        </p:sp>
        <p:sp>
          <p:nvSpPr>
            <p:cNvPr id="80920" name="Text Box 30"/>
            <p:cNvSpPr txBox="1">
              <a:spLocks noChangeArrowheads="1"/>
            </p:cNvSpPr>
            <p:nvPr/>
          </p:nvSpPr>
          <p:spPr bwMode="auto">
            <a:xfrm>
              <a:off x="3782" y="191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990600" y="5102225"/>
            <a:ext cx="2325688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/orthography/ (&lt;orth&gt; 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/pronunciation/ (</a:t>
            </a:r>
            <a:r>
              <a:rPr lang="en-US" sz="1600"/>
              <a:t>&lt;pron&gt; 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/hyphenization/ (</a:t>
            </a:r>
            <a:r>
              <a:rPr lang="en-US" sz="1600"/>
              <a:t>&lt;hyph&gt; 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/syllabification/ (</a:t>
            </a:r>
            <a:r>
              <a:rPr lang="en-US" sz="1600"/>
              <a:t>&lt;syll&gt;</a:t>
            </a:r>
            <a:r>
              <a:rPr lang="en-US" sz="1600">
                <a:sym typeface="Symbol" charset="2"/>
              </a:rPr>
              <a:t>)</a:t>
            </a:r>
            <a:endParaRPr lang="en-US" sz="1600"/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/stress pattern/ (</a:t>
            </a:r>
            <a:r>
              <a:rPr lang="en-US" sz="1600"/>
              <a:t>&lt;stress&gt; )</a:t>
            </a:r>
            <a:endParaRPr lang="fr-FR" sz="1600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3565525" y="5029200"/>
            <a:ext cx="24542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/part of speech/</a:t>
            </a:r>
            <a:r>
              <a:rPr lang="en-US" sz="1600"/>
              <a:t> (&lt;pos&gt;)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/inflexional class/ (&lt;itype&gt;)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/gender/ (&lt;gen&gt;)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/number/ (&lt;number&gt;)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/case/ (&lt;case&gt;)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/person/ (&lt;per&gt;)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/tense/ (&lt;tns&gt;)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1600"/>
              <a:t>/mood/ (&lt;mood&gt;)</a:t>
            </a:r>
            <a:endParaRPr lang="fr-FR" sz="1600"/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6235700" y="5410200"/>
            <a:ext cx="19939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/definition/ (</a:t>
            </a:r>
            <a:r>
              <a:rPr lang="en-US" sz="1600"/>
              <a:t>&lt;def&gt;)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/example/</a:t>
            </a:r>
            <a:r>
              <a:rPr lang="en-US" sz="1600"/>
              <a:t>  (&lt;eg&gt;)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/usage/ (</a:t>
            </a:r>
            <a:r>
              <a:rPr lang="en-US" sz="1600"/>
              <a:t>&lt;usg&gt;)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sym typeface="Symbol" charset="2"/>
              </a:rPr>
              <a:t>/etymology/</a:t>
            </a:r>
            <a:r>
              <a:rPr lang="en-US" sz="1600"/>
              <a:t> (&lt;etym&gt;)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77430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8" grpId="0" autoUpdateAnimBg="0"/>
      <p:bldP spid="62499" grpId="0" autoUpdateAnimBg="0"/>
      <p:bldP spid="625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Construing an TEI dictionary entry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&lt;entry&gt;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&lt;form&gt;</a:t>
            </a:r>
            <a:endParaRPr lang="en-US" sz="1400">
              <a:solidFill>
                <a:srgbClr val="00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" charset="0"/>
              </a:rPr>
              <a:t>      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&lt;orth&gt;</a:t>
            </a:r>
            <a:r>
              <a:rPr lang="en-US" sz="1400" b="1">
                <a:solidFill>
                  <a:srgbClr val="0080FF"/>
                </a:solidFill>
                <a:latin typeface="Courier" charset="0"/>
              </a:rPr>
              <a:t>demigod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&lt;/orth&gt;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80FF"/>
                </a:solidFill>
                <a:latin typeface="Courier" charset="0"/>
              </a:rPr>
              <a:t>      &lt;pron&gt;...&lt;/pron&gt;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400">
                <a:solidFill>
                  <a:srgbClr val="FF0000"/>
                </a:solidFill>
                <a:latin typeface="Courier" charset="0"/>
              </a:rPr>
              <a:t>&lt;/form&gt;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&lt;gramGrp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80FF"/>
                </a:solidFill>
                <a:latin typeface="Courier" charset="0"/>
              </a:rPr>
              <a:t>      &lt;pos&gt;</a:t>
            </a:r>
            <a:r>
              <a:rPr lang="en-US" sz="1400" b="1">
                <a:solidFill>
                  <a:srgbClr val="0080FF"/>
                </a:solidFill>
                <a:latin typeface="Courier" charset="0"/>
              </a:rPr>
              <a:t>n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&lt;/pos&gt;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&lt;/gramGrp&gt;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&lt;sense n='1'&gt;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   &lt;sense n='a'&gt;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80FF"/>
                </a:solidFill>
                <a:latin typeface="Courier" charset="0"/>
              </a:rPr>
              <a:t>         &lt;def&gt;</a:t>
            </a:r>
            <a:r>
              <a:rPr lang="en-US" sz="1400" b="1">
                <a:solidFill>
                  <a:srgbClr val="0080FF"/>
                </a:solidFill>
                <a:latin typeface="Courier" charset="0"/>
              </a:rPr>
              <a:t>a being who is part mortal, part god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&lt;/def&gt;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   &lt;/sense&gt;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   &lt;sense n='b'&gt;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80FF"/>
                </a:solidFill>
                <a:latin typeface="Courier" charset="0"/>
              </a:rPr>
              <a:t>         &lt;def&gt;</a:t>
            </a:r>
            <a:r>
              <a:rPr lang="en-US" sz="1400" b="1">
                <a:solidFill>
                  <a:srgbClr val="0080FF"/>
                </a:solidFill>
                <a:latin typeface="Courier" charset="0"/>
              </a:rPr>
              <a:t>a lesser deity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&lt;/def&gt;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   &lt;/sense&gt;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&lt;/sense&gt;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&lt;sense n='2'&gt;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0080FF"/>
                </a:solidFill>
                <a:latin typeface="Courier" charset="0"/>
              </a:rPr>
              <a:t>      &lt;def&gt;</a:t>
            </a:r>
            <a:r>
              <a:rPr lang="en-US" sz="1400" b="1">
                <a:solidFill>
                  <a:srgbClr val="0080FF"/>
                </a:solidFill>
                <a:latin typeface="Courier" charset="0"/>
              </a:rPr>
              <a:t>a godlike person</a:t>
            </a:r>
            <a:r>
              <a:rPr lang="en-US" sz="1400">
                <a:solidFill>
                  <a:srgbClr val="0080FF"/>
                </a:solidFill>
                <a:latin typeface="Courier" charset="0"/>
              </a:rPr>
              <a:t>&lt;/def&gt;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   &lt;/sense&gt;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  <a:latin typeface="Courier" charset="0"/>
              </a:rPr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298424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Stabilizing good practices in TEI encoding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Identifying a catalogue of reference constructs for various lexicographic phenomena</a:t>
            </a:r>
          </a:p>
          <a:p>
            <a:pPr marL="506413" lvl="1" indent="-285750">
              <a:buFont typeface="Arial"/>
              <a:buChar char="•"/>
            </a:pPr>
            <a:r>
              <a:rPr lang="en-US" dirty="0" smtClean="0"/>
              <a:t>E.g. Etymology in TEI: Bowers &amp; Romary, in </a:t>
            </a:r>
            <a:r>
              <a:rPr lang="en-US" dirty="0" smtClean="0"/>
              <a:t>progress</a:t>
            </a:r>
          </a:p>
          <a:p>
            <a:pPr marL="506413" lvl="1" indent="-285750">
              <a:buFont typeface="Arial"/>
              <a:buChar char="•"/>
            </a:pPr>
            <a:r>
              <a:rPr lang="en-US" dirty="0" smtClean="0"/>
              <a:t>Cf. TEI </a:t>
            </a:r>
            <a:r>
              <a:rPr lang="en-US" dirty="0" err="1" smtClean="0"/>
              <a:t>Lex</a:t>
            </a:r>
            <a:r>
              <a:rPr lang="en-US" dirty="0" smtClean="0"/>
              <a:t> 0</a:t>
            </a:r>
            <a:endParaRPr lang="en-US" dirty="0" smtClean="0"/>
          </a:p>
          <a:p>
            <a:r>
              <a:rPr lang="en-US" dirty="0" smtClean="0"/>
              <a:t>More convergence between TEI and ISO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Revision of 24613 as a multi-part standard</a:t>
            </a:r>
          </a:p>
          <a:p>
            <a:pPr marL="506413" lvl="1" indent="-285750">
              <a:buFont typeface="Arial"/>
              <a:buChar char="•"/>
            </a:pPr>
            <a:r>
              <a:rPr lang="en-US" dirty="0" smtClean="0"/>
              <a:t>More room for enlarging the coverage of LMF serialization by means of the TEI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Towards a stable TBX extension to the </a:t>
            </a:r>
            <a:r>
              <a:rPr lang="en-US" dirty="0" smtClean="0"/>
              <a:t>TEI (cf. </a:t>
            </a:r>
            <a:r>
              <a:rPr lang="en-US" dirty="0" smtClean="0"/>
              <a:t>Bowers, </a:t>
            </a:r>
            <a:r>
              <a:rPr lang="en-US" dirty="0" err="1" smtClean="0"/>
              <a:t>Pernes</a:t>
            </a:r>
            <a:r>
              <a:rPr lang="en-US" dirty="0" smtClean="0"/>
              <a:t> and Romary, 2017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Data delivery in flat models for the semantic web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manual production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TBX2SKOS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TEI2Ontolex</a:t>
            </a:r>
          </a:p>
        </p:txBody>
      </p:sp>
    </p:spTree>
    <p:extLst>
      <p:ext uri="{BB962C8B-B14F-4D97-AF65-F5344CB8AC3E}">
        <p14:creationId xmlns:p14="http://schemas.microsoft.com/office/powerpoint/2010/main" val="225295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05335"/>
            <a:ext cx="7696200" cy="461665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Should we/you be afraid of standards?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318808"/>
            <a:ext cx="7696200" cy="1938992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&lt;cit&gt;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&lt;quote&gt;Yes you should be afraid, but you should be more afraid of not having them&lt;/quote&gt;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&lt;author&gt;Wendell Piez&lt;/author&gt;</a:t>
            </a:r>
          </a:p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&lt;/cit&gt;</a:t>
            </a:r>
          </a:p>
        </p:txBody>
      </p:sp>
    </p:spTree>
    <p:extLst>
      <p:ext uri="{BB962C8B-B14F-4D97-AF65-F5344CB8AC3E}">
        <p14:creationId xmlns:p14="http://schemas.microsoft.com/office/powerpoint/2010/main" val="3281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Thank you for your attention</a:t>
            </a:r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Merci de </a:t>
            </a:r>
            <a:r>
              <a:rPr lang="en-US" sz="4000" dirty="0" err="1" smtClean="0"/>
              <a:t>votre</a:t>
            </a:r>
            <a:r>
              <a:rPr lang="en-US" sz="4000" dirty="0" smtClean="0"/>
              <a:t> attention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2039-C14D-3841-8D19-219A660D7CD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the long winter evenings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/>
                </a:solidFill>
              </a:rPr>
              <a:t>- </a:t>
            </a:r>
            <a:fld id="{D95CF72F-A0E6-0947-B23B-EDDF1654DE9F}" type="slidenum">
              <a:rPr lang="fr-FR" smtClean="0">
                <a:solidFill>
                  <a:srgbClr val="FFFFFF"/>
                </a:solidFill>
              </a:rPr>
              <a:pPr/>
              <a:t>38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24" y="1536175"/>
            <a:ext cx="558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TBX </a:t>
            </a:r>
            <a:r>
              <a:rPr lang="fr-FR" sz="1200" dirty="0" err="1"/>
              <a:t>goes</a:t>
            </a:r>
            <a:r>
              <a:rPr lang="fr-FR" sz="1200" dirty="0"/>
              <a:t> TEI -- </a:t>
            </a:r>
            <a:r>
              <a:rPr lang="fr-FR" sz="1200" dirty="0" err="1"/>
              <a:t>Implementing</a:t>
            </a:r>
            <a:r>
              <a:rPr lang="fr-FR" sz="1200" dirty="0"/>
              <a:t> a TBX basic extension for the </a:t>
            </a:r>
            <a:r>
              <a:rPr lang="fr-FR" sz="1200" dirty="0" err="1"/>
              <a:t>Text</a:t>
            </a:r>
            <a:r>
              <a:rPr lang="fr-FR" sz="1200" dirty="0"/>
              <a:t> </a:t>
            </a:r>
            <a:r>
              <a:rPr lang="fr-FR" sz="1200" dirty="0" err="1"/>
              <a:t>Encoding</a:t>
            </a:r>
            <a:r>
              <a:rPr lang="fr-FR" sz="1200" dirty="0"/>
              <a:t> Initiative guidelines. </a:t>
            </a:r>
            <a:r>
              <a:rPr lang="fr-FR" sz="1200" i="1" dirty="0" err="1"/>
              <a:t>Terminology</a:t>
            </a:r>
            <a:r>
              <a:rPr lang="fr-FR" sz="1200" i="1" dirty="0"/>
              <a:t> and </a:t>
            </a:r>
            <a:r>
              <a:rPr lang="fr-FR" sz="1200" i="1" dirty="0" err="1"/>
              <a:t>Knowledge</a:t>
            </a:r>
            <a:r>
              <a:rPr lang="fr-FR" sz="1200" i="1" dirty="0"/>
              <a:t> Engineering 2014</a:t>
            </a:r>
            <a:r>
              <a:rPr lang="fr-FR" sz="1200" dirty="0"/>
              <a:t>, Jun 2014, Berlin, Germany. 2014, </a:t>
            </a:r>
            <a:r>
              <a:rPr lang="fr-FR" sz="1200" dirty="0" err="1"/>
              <a:t>Terminology</a:t>
            </a:r>
            <a:r>
              <a:rPr lang="fr-FR" sz="1200" dirty="0"/>
              <a:t> and </a:t>
            </a:r>
            <a:r>
              <a:rPr lang="fr-FR" sz="1200" dirty="0" err="1"/>
              <a:t>Knowledge</a:t>
            </a:r>
            <a:r>
              <a:rPr lang="fr-FR" sz="1200" dirty="0"/>
              <a:t> Engineering, TKE 2014. </a:t>
            </a:r>
            <a:r>
              <a:rPr lang="fr-FR" sz="1200" dirty="0">
                <a:hlinkClick r:id="rId2"/>
              </a:rPr>
              <a:t>&lt;hal-00950862v2&gt;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86000" y="3878617"/>
            <a:ext cx="5527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An abstract model for the </a:t>
            </a:r>
            <a:r>
              <a:rPr lang="fr-FR" sz="1200" dirty="0" err="1"/>
              <a:t>representation</a:t>
            </a:r>
            <a:r>
              <a:rPr lang="fr-FR" sz="1200" dirty="0"/>
              <a:t> of </a:t>
            </a:r>
            <a:r>
              <a:rPr lang="fr-FR" sz="1200" dirty="0" err="1"/>
              <a:t>multilingual</a:t>
            </a:r>
            <a:r>
              <a:rPr lang="fr-FR" sz="1200" dirty="0"/>
              <a:t> </a:t>
            </a:r>
            <a:r>
              <a:rPr lang="fr-FR" sz="1200" dirty="0" err="1"/>
              <a:t>terminological</a:t>
            </a:r>
            <a:r>
              <a:rPr lang="fr-FR" sz="1200" dirty="0"/>
              <a:t> data: TMF - </a:t>
            </a:r>
            <a:r>
              <a:rPr lang="fr-FR" sz="1200" dirty="0" err="1"/>
              <a:t>Terminological</a:t>
            </a:r>
            <a:r>
              <a:rPr lang="fr-FR" sz="1200" dirty="0"/>
              <a:t> </a:t>
            </a:r>
            <a:r>
              <a:rPr lang="fr-FR" sz="1200" dirty="0" err="1"/>
              <a:t>Markup</a:t>
            </a:r>
            <a:r>
              <a:rPr lang="fr-FR" sz="1200" dirty="0"/>
              <a:t> Framework. </a:t>
            </a:r>
            <a:r>
              <a:rPr lang="fr-FR" sz="1200" i="1" dirty="0"/>
              <a:t>TAMA 2001</a:t>
            </a:r>
            <a:r>
              <a:rPr lang="fr-FR" sz="1200" dirty="0"/>
              <a:t>, </a:t>
            </a:r>
            <a:r>
              <a:rPr lang="fr-FR" sz="1200" dirty="0" err="1"/>
              <a:t>Feb</a:t>
            </a:r>
            <a:r>
              <a:rPr lang="fr-FR" sz="1200" dirty="0"/>
              <a:t> 2001, </a:t>
            </a:r>
            <a:r>
              <a:rPr lang="fr-FR" sz="1200" dirty="0" err="1"/>
              <a:t>Antwerp</a:t>
            </a:r>
            <a:r>
              <a:rPr lang="fr-FR" sz="1200" dirty="0"/>
              <a:t>, </a:t>
            </a:r>
            <a:r>
              <a:rPr lang="fr-FR" sz="1200" dirty="0" err="1"/>
              <a:t>Belgium</a:t>
            </a:r>
            <a:r>
              <a:rPr lang="fr-FR" sz="1200" dirty="0"/>
              <a:t>. 2001. </a:t>
            </a:r>
            <a:r>
              <a:rPr lang="fr-FR" sz="1200" dirty="0">
                <a:hlinkClick r:id="rId3"/>
              </a:rPr>
              <a:t>&lt;inria-00100405&gt;</a:t>
            </a:r>
            <a:endParaRPr lang="fr-FR" sz="1200" dirty="0"/>
          </a:p>
        </p:txBody>
      </p:sp>
      <p:sp>
        <p:nvSpPr>
          <p:cNvPr id="2" name="Rectangle 1"/>
          <p:cNvSpPr/>
          <p:nvPr/>
        </p:nvSpPr>
        <p:spPr>
          <a:xfrm>
            <a:off x="552824" y="3069663"/>
            <a:ext cx="52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TEI and LMF </a:t>
            </a:r>
            <a:r>
              <a:rPr lang="fr-FR" sz="1200" dirty="0" err="1"/>
              <a:t>crosswalks</a:t>
            </a:r>
            <a:r>
              <a:rPr lang="fr-FR" sz="1200" dirty="0"/>
              <a:t>. </a:t>
            </a:r>
            <a:r>
              <a:rPr lang="fr-FR" sz="1200" i="1" dirty="0"/>
              <a:t>JLCL - Journal for </a:t>
            </a:r>
            <a:r>
              <a:rPr lang="fr-FR" sz="1200" i="1" dirty="0" err="1"/>
              <a:t>Language</a:t>
            </a:r>
            <a:r>
              <a:rPr lang="fr-FR" sz="1200" i="1" dirty="0"/>
              <a:t> </a:t>
            </a:r>
            <a:r>
              <a:rPr lang="fr-FR" sz="1200" i="1" dirty="0" err="1"/>
              <a:t>Technology</a:t>
            </a:r>
            <a:r>
              <a:rPr lang="fr-FR" sz="1200" i="1" dirty="0"/>
              <a:t> and </a:t>
            </a:r>
            <a:r>
              <a:rPr lang="fr-FR" sz="1200" i="1" dirty="0" err="1"/>
              <a:t>Computational</a:t>
            </a:r>
            <a:r>
              <a:rPr lang="fr-FR" sz="1200" i="1" dirty="0"/>
              <a:t> </a:t>
            </a:r>
            <a:r>
              <a:rPr lang="fr-FR" sz="1200" i="1" dirty="0" err="1"/>
              <a:t>Linguistics</a:t>
            </a:r>
            <a:r>
              <a:rPr lang="fr-FR" sz="1200" dirty="0"/>
              <a:t>, 2015, 30 (1), </a:t>
            </a:r>
            <a:r>
              <a:rPr lang="fr-FR" sz="1200" dirty="0">
                <a:hlinkClick r:id="rId4"/>
              </a:rPr>
              <a:t>&lt;http://www.jlcl.org&gt;. </a:t>
            </a:r>
            <a:r>
              <a:rPr lang="fr-FR" sz="1200" dirty="0">
                <a:hlinkClick r:id="rId5"/>
              </a:rPr>
              <a:t>&lt;hal-00762664v4&gt;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552824" y="4551725"/>
            <a:ext cx="630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Standards for </a:t>
            </a:r>
            <a:r>
              <a:rPr lang="fr-FR" sz="1200" dirty="0" err="1"/>
              <a:t>language</a:t>
            </a:r>
            <a:r>
              <a:rPr lang="fr-FR" sz="1200" dirty="0"/>
              <a:t> </a:t>
            </a:r>
            <a:r>
              <a:rPr lang="fr-FR" sz="1200" dirty="0" err="1"/>
              <a:t>resources</a:t>
            </a:r>
            <a:r>
              <a:rPr lang="fr-FR" sz="1200" dirty="0"/>
              <a:t> in ISO – </a:t>
            </a:r>
            <a:r>
              <a:rPr lang="fr-FR" sz="1200" dirty="0" err="1"/>
              <a:t>Looking</a:t>
            </a:r>
            <a:r>
              <a:rPr lang="fr-FR" sz="1200" dirty="0"/>
              <a:t> back </a:t>
            </a:r>
            <a:r>
              <a:rPr lang="fr-FR" sz="1200" dirty="0" err="1"/>
              <a:t>at</a:t>
            </a:r>
            <a:r>
              <a:rPr lang="fr-FR" sz="1200" dirty="0"/>
              <a:t> 13 </a:t>
            </a:r>
            <a:r>
              <a:rPr lang="fr-FR" sz="1200" dirty="0" err="1"/>
              <a:t>fruitful</a:t>
            </a:r>
            <a:r>
              <a:rPr lang="fr-FR" sz="1200" dirty="0"/>
              <a:t> </a:t>
            </a:r>
            <a:r>
              <a:rPr lang="fr-FR" sz="1200" dirty="0" err="1"/>
              <a:t>years</a:t>
            </a:r>
            <a:r>
              <a:rPr lang="fr-FR" sz="1200" dirty="0"/>
              <a:t>. </a:t>
            </a:r>
            <a:r>
              <a:rPr lang="fr-FR" sz="1200" i="1" dirty="0" err="1"/>
              <a:t>edition</a:t>
            </a:r>
            <a:r>
              <a:rPr lang="fr-FR" sz="1200" i="1" dirty="0"/>
              <a:t> - die </a:t>
            </a:r>
            <a:r>
              <a:rPr lang="fr-FR" sz="1200" i="1" dirty="0" err="1"/>
              <a:t>Terminologiefachzeitschrift</a:t>
            </a:r>
            <a:r>
              <a:rPr lang="fr-FR" sz="1200" dirty="0"/>
              <a:t>, </a:t>
            </a:r>
            <a:r>
              <a:rPr lang="fr-FR" sz="1200" dirty="0" err="1"/>
              <a:t>Deutscher</a:t>
            </a:r>
            <a:r>
              <a:rPr lang="fr-FR" sz="1200" dirty="0"/>
              <a:t> Terminologie-Tag </a:t>
            </a:r>
            <a:r>
              <a:rPr lang="fr-FR" sz="1200" dirty="0" err="1"/>
              <a:t>e.V.</a:t>
            </a:r>
            <a:r>
              <a:rPr lang="fr-FR" sz="1200" dirty="0"/>
              <a:t> (DTT), 2015. </a:t>
            </a:r>
            <a:r>
              <a:rPr lang="fr-FR" sz="1200" dirty="0">
                <a:hlinkClick r:id="rId6"/>
              </a:rPr>
              <a:t>&lt;hal-01220925&gt;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402427"/>
            <a:ext cx="648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Romary, Andreas Witt. Méthodes pour la représentation informatisée de données lexicales/</a:t>
            </a:r>
            <a:r>
              <a:rPr lang="fr-FR" sz="1200" dirty="0" err="1"/>
              <a:t>Methoden</a:t>
            </a:r>
            <a:r>
              <a:rPr lang="fr-FR" sz="1200" dirty="0"/>
              <a:t> der </a:t>
            </a:r>
            <a:r>
              <a:rPr lang="fr-FR" sz="1200" dirty="0" err="1"/>
              <a:t>Speicherung</a:t>
            </a:r>
            <a:r>
              <a:rPr lang="fr-FR" sz="1200" dirty="0"/>
              <a:t> </a:t>
            </a:r>
            <a:r>
              <a:rPr lang="fr-FR" sz="1200" dirty="0" err="1"/>
              <a:t>lexikalischer</a:t>
            </a:r>
            <a:r>
              <a:rPr lang="fr-FR" sz="1200" dirty="0"/>
              <a:t> </a:t>
            </a:r>
            <a:r>
              <a:rPr lang="fr-FR" sz="1200" dirty="0" err="1"/>
              <a:t>Daten</a:t>
            </a:r>
            <a:r>
              <a:rPr lang="fr-FR" sz="1200" dirty="0"/>
              <a:t>. </a:t>
            </a:r>
            <a:r>
              <a:rPr lang="fr-FR" sz="1200" i="1" dirty="0" err="1"/>
              <a:t>Lexicographica</a:t>
            </a:r>
            <a:r>
              <a:rPr lang="fr-FR" sz="1200" dirty="0"/>
              <a:t>, de </a:t>
            </a:r>
            <a:r>
              <a:rPr lang="fr-FR" sz="1200" dirty="0" err="1"/>
              <a:t>gruyter</a:t>
            </a:r>
            <a:r>
              <a:rPr lang="fr-FR" sz="1200" dirty="0"/>
              <a:t> Mouton, 2014, 30. </a:t>
            </a:r>
            <a:r>
              <a:rPr lang="fr-FR" sz="1200" dirty="0">
                <a:hlinkClick r:id="rId7"/>
              </a:rPr>
              <a:t>&lt;hal-00991745&gt;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586037" y="5825129"/>
            <a:ext cx="630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/>
              <a:t>https</a:t>
            </a:r>
            <a:r>
              <a:rPr lang="fr-FR" i="1" dirty="0"/>
              <a:t>://</a:t>
            </a:r>
            <a:r>
              <a:rPr lang="fr-FR" i="1" dirty="0" err="1"/>
              <a:t>cv.archives-ouvertes.fr</a:t>
            </a:r>
            <a:r>
              <a:rPr lang="fr-FR" i="1" dirty="0"/>
              <a:t>/</a:t>
            </a:r>
            <a:r>
              <a:rPr lang="fr-FR" i="1" dirty="0" err="1"/>
              <a:t>laurentromary</a:t>
            </a:r>
            <a:endParaRPr lang="fr-FR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30" y="5214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10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types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Linguistic</a:t>
            </a:r>
          </a:p>
          <a:p>
            <a:pPr lvl="1"/>
            <a:r>
              <a:rPr lang="en-US" sz="1800" dirty="0" smtClean="0"/>
              <a:t>Precise description of linguistic information</a:t>
            </a:r>
          </a:p>
          <a:p>
            <a:r>
              <a:rPr lang="en-US" sz="1800" i="1" dirty="0" smtClean="0"/>
              <a:t>Natural language processing</a:t>
            </a:r>
          </a:p>
          <a:p>
            <a:pPr lvl="1"/>
            <a:r>
              <a:rPr lang="en-US" sz="1800" dirty="0" smtClean="0"/>
              <a:t>Optical Character Recognition, Spell checkers, Information extraction</a:t>
            </a:r>
          </a:p>
          <a:p>
            <a:r>
              <a:rPr lang="en-US" sz="1800" i="1" dirty="0" smtClean="0"/>
              <a:t>“Traditional” dictionary projects</a:t>
            </a:r>
          </a:p>
          <a:p>
            <a:pPr lvl="1"/>
            <a:r>
              <a:rPr lang="en-US" sz="1800" dirty="0" smtClean="0"/>
              <a:t>Publishing industry, large scale dictionary projects (e.g. DWDS — http://</a:t>
            </a:r>
            <a:r>
              <a:rPr lang="en-US" sz="1800" dirty="0" err="1" smtClean="0"/>
              <a:t>www.dwds.de</a:t>
            </a:r>
            <a:r>
              <a:rPr lang="en-US" sz="1800" dirty="0" smtClean="0"/>
              <a:t>/)</a:t>
            </a:r>
          </a:p>
          <a:p>
            <a:r>
              <a:rPr lang="en-US" sz="1800" i="1" dirty="0" smtClean="0"/>
              <a:t>Translation domain, technical writing</a:t>
            </a:r>
          </a:p>
          <a:p>
            <a:pPr lvl="1"/>
            <a:r>
              <a:rPr lang="en-US" sz="1800" dirty="0" smtClean="0"/>
              <a:t>Terminological databases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7878" y="3803277"/>
            <a:ext cx="3514728" cy="30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standardizing all this?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/>
              <a:t>Defining methods or models to facilitate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Exchange of lexical data</a:t>
            </a:r>
          </a:p>
          <a:p>
            <a:pPr lvl="1" eaLnBrk="1" hangingPunct="1">
              <a:lnSpc>
                <a:spcPct val="120000"/>
              </a:lnSpc>
            </a:pPr>
            <a:endParaRPr 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GB" sz="2400" dirty="0" smtClean="0"/>
              <a:t>Pooling heterogeneous lexical data</a:t>
            </a:r>
          </a:p>
          <a:p>
            <a:pPr lvl="1" eaLnBrk="1" hangingPunct="1">
              <a:lnSpc>
                <a:spcPct val="120000"/>
              </a:lnSpc>
            </a:pPr>
            <a:endParaRPr 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Interoperability between software components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200" dirty="0" smtClean="0"/>
              <a:t>Search engines, layout, extraction of linguistic properties</a:t>
            </a:r>
          </a:p>
          <a:p>
            <a:pPr lvl="2" eaLnBrk="1" hangingPunct="1">
              <a:lnSpc>
                <a:spcPct val="120000"/>
              </a:lnSpc>
            </a:pPr>
            <a:endParaRPr lang="en-US" sz="12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Comparability of results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200" dirty="0" smtClean="0"/>
              <a:t>E.g. Linguistic coverage of lexical databases</a:t>
            </a:r>
          </a:p>
        </p:txBody>
      </p:sp>
    </p:spTree>
    <p:extLst>
      <p:ext uri="{BB962C8B-B14F-4D97-AF65-F5344CB8AC3E}">
        <p14:creationId xmlns:p14="http://schemas.microsoft.com/office/powerpoint/2010/main" val="11809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Can </a:t>
            </a:r>
            <a:r>
              <a:rPr lang="en-GB" dirty="0" smtClean="0">
                <a:latin typeface="Calibri" charset="0"/>
                <a:ea typeface="ＭＳ Ｐゴシック" charset="0"/>
                <a:cs typeface="ＭＳ Ｐゴシック" charset="0"/>
              </a:rPr>
              <a:t>scholars bear </a:t>
            </a: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standards?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  <a:cs typeface="ＭＳ Ｐゴシック" charset="0"/>
              </a:rPr>
              <a:t>Standards are essentially “bad” for scientists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Freezing knowledge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Lost of time (which could be dedicated to </a:t>
            </a:r>
            <a:r>
              <a:rPr lang="en-GB" sz="2400" dirty="0" smtClean="0">
                <a:latin typeface="Calibri" charset="0"/>
                <a:ea typeface="ＭＳ Ｐゴシック" charset="0"/>
              </a:rPr>
              <a:t>“real” work)</a:t>
            </a:r>
            <a:endParaRPr lang="en-GB" sz="24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diverging views to agree</a:t>
            </a:r>
          </a:p>
          <a:p>
            <a:pPr lvl="1" eaLnBrk="1" hangingPunct="1">
              <a:lnSpc>
                <a:spcPct val="140000"/>
              </a:lnSpc>
              <a:buFont typeface="Arial" charset="0"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…especially if the work is done by others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[also known as NIH syndrome: “not invented here”]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one to make data readable by others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…</a:t>
            </a:r>
            <a:endParaRPr lang="en-GB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E97670-C466-8C4C-B4B8-D858A387CBB9}" type="datetime1">
              <a:rPr lang="de-DE" sz="1200">
                <a:solidFill>
                  <a:srgbClr val="898989"/>
                </a:solidFill>
                <a:latin typeface="Arial" charset="0"/>
              </a:rPr>
              <a:pPr/>
              <a:t>03/12/17</a:t>
            </a:fld>
            <a:endParaRPr lang="de-DE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1200">
                <a:solidFill>
                  <a:srgbClr val="898989"/>
                </a:solidFill>
                <a:latin typeface="Arial" charset="0"/>
              </a:rPr>
              <a:t>Seite </a:t>
            </a:r>
            <a:fld id="{A25C1B59-194A-6C4A-8C8F-A355EAA959EE}" type="slidenum">
              <a:rPr lang="de-DE" sz="1200">
                <a:solidFill>
                  <a:srgbClr val="898989"/>
                </a:solidFill>
                <a:latin typeface="Arial" charset="0"/>
              </a:rPr>
              <a:pPr/>
              <a:t>6</a:t>
            </a:fld>
            <a:endParaRPr lang="de-DE" sz="1200">
              <a:solidFill>
                <a:srgbClr val="898989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4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to answer reluctance?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Main issues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Managing the trade-off between interoperability and variability of linguistic representation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Documenting and maintaining document formats</a:t>
            </a:r>
          </a:p>
          <a:p>
            <a:r>
              <a:rPr lang="en-GB" sz="2800">
                <a:latin typeface="Calibri" charset="0"/>
                <a:ea typeface="ＭＳ Ｐゴシック" charset="0"/>
                <a:cs typeface="ＭＳ Ｐゴシック" charset="0"/>
              </a:rPr>
              <a:t>A possible answer</a:t>
            </a:r>
          </a:p>
          <a:p>
            <a:pPr lvl="1"/>
            <a:r>
              <a:rPr lang="en-GB" sz="2400">
                <a:latin typeface="Calibri" charset="0"/>
                <a:ea typeface="ＭＳ Ｐゴシック" charset="0"/>
              </a:rPr>
              <a:t>Standards as specification platforms</a:t>
            </a:r>
          </a:p>
          <a:p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Major factors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Expressing constraints on models, adaptation to use cases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Identifying generic structures, preventing representation silos</a:t>
            </a:r>
          </a:p>
        </p:txBody>
      </p:sp>
    </p:spTree>
    <p:extLst>
      <p:ext uri="{BB962C8B-B14F-4D97-AF65-F5344CB8AC3E}">
        <p14:creationId xmlns:p14="http://schemas.microsoft.com/office/powerpoint/2010/main" val="331135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What should be represented:</a:t>
            </a:r>
            <a:br>
              <a:rPr lang="en-GB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form or structure?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Considering the precise typographic information in the source dictionary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“Editorial” view on encoding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Should we go towards an HTML like transcription?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Identifying the underlying logical structure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“Lexical” perspective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Need for defining specific representation models/formats</a:t>
            </a:r>
            <a:endParaRPr lang="en-GB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Defining a lexical database is always a compromise between the two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Depends on the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300767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Standardization initiatives</a:t>
            </a:r>
            <a:br>
              <a:rPr lang="en-US" sz="3600" dirty="0" smtClean="0"/>
            </a:br>
            <a:r>
              <a:rPr lang="en-US" sz="3600" dirty="0" smtClean="0"/>
              <a:t>for lexical/terminological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TEI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Initiated in 1987, driving force behind XML creation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P5 edition of the guidelines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Cf. specification platform (ODD)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Dictionary chapter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Former terminology chapter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ISO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ISO/TC 37: Terminology and language resources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ISO/ TC 37/SC 2: ISO 639 series (language codes)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ISO/TC 37/SC 3: ISO 16642 (Terminology), ISO 12620 (Data categories), ISO 30046  (TBX)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/>
              <a:t>ISO/TC 37/SC 4: Language resource management (2002)</a:t>
            </a:r>
          </a:p>
          <a:p>
            <a:pPr marL="841375" lvl="3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 smtClean="0"/>
              <a:t>ISO 24613 (LMF)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W3C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SKOS, </a:t>
            </a:r>
            <a:r>
              <a:rPr lang="en-US" sz="2000" dirty="0" err="1" smtClean="0"/>
              <a:t>Ontolex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779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,1|0,1|0,1|0,2|0,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1|0,2"/>
</p:tagLst>
</file>

<file path=ppt/theme/theme1.xml><?xml version="1.0" encoding="utf-8"?>
<a:theme xmlns:a="http://schemas.openxmlformats.org/drawingml/2006/main" name="1_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C7528"/>
        </a:solidFill>
        <a:ln w="57150">
          <a:solidFill>
            <a:schemeClr val="bg1"/>
          </a:solidFill>
        </a:ln>
        <a:effectLst/>
      </a:spPr>
      <a:bodyPr anchor="ctr"/>
      <a:lstStyle>
        <a:defPPr algn="ctr">
          <a:defRPr dirty="0">
            <a:latin typeface="Century Gothic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19173</TotalTime>
  <Words>2521</Words>
  <Application>Microsoft Macintosh PowerPoint</Application>
  <PresentationFormat>Présentation à l'écran (4:3)</PresentationFormat>
  <Paragraphs>405</Paragraphs>
  <Slides>38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1_Couv logo equipe  et dernière</vt:lpstr>
      <vt:lpstr>1_Texte et chapitre gris</vt:lpstr>
      <vt:lpstr>Overview of lexical models and introduction to the TEI dictionary chapter</vt:lpstr>
      <vt:lpstr>Overview</vt:lpstr>
      <vt:lpstr>Lexical databases – a variety of objects</vt:lpstr>
      <vt:lpstr>Various types of applications</vt:lpstr>
      <vt:lpstr>Why standardizing all this?</vt:lpstr>
      <vt:lpstr>Can scholars bear standards?</vt:lpstr>
      <vt:lpstr>How to answer reluctance?</vt:lpstr>
      <vt:lpstr>What should be represented: form or structure?</vt:lpstr>
      <vt:lpstr>Standardization initiatives for lexical/terminological resources</vt:lpstr>
      <vt:lpstr>Standards, standards, everywhere!</vt:lpstr>
      <vt:lpstr>Lexical structures at a glance</vt:lpstr>
      <vt:lpstr>Lexicography or terminology</vt:lpstr>
      <vt:lpstr>Comparing approaches</vt:lpstr>
      <vt:lpstr>Onomasiological data (concept to term)</vt:lpstr>
      <vt:lpstr>Standards for the digital representation of terminologies</vt:lpstr>
      <vt:lpstr>Modeling terminological entries with ISO 16642 and ISO 12620:1999</vt:lpstr>
      <vt:lpstr>Building up a terminological model (TMF)</vt:lpstr>
      <vt:lpstr>Building up a terminological model</vt:lpstr>
      <vt:lpstr>TBX serialisation (ISO 30042)</vt:lpstr>
      <vt:lpstr>Quick wrap-up</vt:lpstr>
      <vt:lpstr>Semasiological data (word to sense)</vt:lpstr>
      <vt:lpstr>In the beginning</vt:lpstr>
      <vt:lpstr>TEI in a nutshell</vt:lpstr>
      <vt:lpstr>TEI and “dictionaries”</vt:lpstr>
      <vt:lpstr>Prototypical entry in TEI</vt:lpstr>
      <vt:lpstr>Example – simple word to sense representation</vt:lpstr>
      <vt:lpstr>Example – full-form lexicon</vt:lpstr>
      <vt:lpstr>LMF as an ISO project</vt:lpstr>
      <vt:lpstr>LMF core package</vt:lpstr>
      <vt:lpstr>Serializing LMF using the TEI</vt:lpstr>
      <vt:lpstr>Why is  the TEI a good idea for serialising LMF?</vt:lpstr>
      <vt:lpstr>Identifying the meta-model components</vt:lpstr>
      <vt:lpstr>Mapping data categories</vt:lpstr>
      <vt:lpstr>Construing an TEI dictionary entry</vt:lpstr>
      <vt:lpstr>Issues and prospects</vt:lpstr>
      <vt:lpstr>Présentation PowerPoint</vt:lpstr>
      <vt:lpstr>Présentation PowerPoint</vt:lpstr>
      <vt:lpstr>For the long winter evenings</vt:lpstr>
    </vt:vector>
  </TitlesOfParts>
  <Company>Loria-INRIA-MPG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Laurent Romary</dc:creator>
  <cp:lastModifiedBy>Laurent Romary</cp:lastModifiedBy>
  <cp:revision>333</cp:revision>
  <cp:lastPrinted>2015-04-09T14:44:28Z</cp:lastPrinted>
  <dcterms:created xsi:type="dcterms:W3CDTF">2015-01-28T01:00:15Z</dcterms:created>
  <dcterms:modified xsi:type="dcterms:W3CDTF">2017-12-04T09:59:16Z</dcterms:modified>
</cp:coreProperties>
</file>