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/>
    <p:restoredTop sz="94618"/>
  </p:normalViewPr>
  <p:slideViewPr>
    <p:cSldViewPr snapToGrid="0" snapToObjects="1">
      <p:cViewPr varScale="1">
        <p:scale>
          <a:sx n="94" d="100"/>
          <a:sy n="94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E6CF5-B0F0-5F4B-A648-B09E7D4F1B41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012E-38AE-1743-94CB-F0A075B0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8FAC-908A-944A-946E-8213CA3389A6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C493-9D4B-8B49-8627-A648B47A3967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9141-DA24-A049-8077-8839EB3543BF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E01-C2CB-E148-9E9B-9FE430334F4A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37CE-09DA-F546-B8CF-A54973526B54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45E-F8F9-304E-B558-02471D9E9E5E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1985-FE60-5141-9B24-E0F4C2378545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F7D6-2F5D-684E-BAB2-3E4BB3E2EE51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1041-E6F8-084A-819F-EF50235BAB6A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FBF-B46D-E24C-95E3-C3772DB0872B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F67C-EE44-D04B-9C44-BAFB81FBB634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A1F9D6-B663-A743-AE0A-06E9E92FCE6A}" type="datetime1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voc.cpl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4A57-6327-A44B-AA1D-454817B74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overview of monolingual Portuguese dictionaries [electronic]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9F9C4-0226-0F42-8A55-9D3CAD7DA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Maria Teresa Roberto | Raquel Silva | Sara Carvalho</a:t>
            </a:r>
          </a:p>
        </p:txBody>
      </p:sp>
    </p:spTree>
    <p:extLst>
      <p:ext uri="{BB962C8B-B14F-4D97-AF65-F5344CB8AC3E}">
        <p14:creationId xmlns:p14="http://schemas.microsoft.com/office/powerpoint/2010/main" val="227959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09A9-C13A-7146-BB45-8804716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Portuguese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E69-709B-2B46-B71A-9EA93C24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Infopédia</a:t>
            </a:r>
            <a:r>
              <a:rPr lang="en-US" dirty="0"/>
              <a:t> [https://</a:t>
            </a:r>
            <a:r>
              <a:rPr lang="en-US" dirty="0" err="1"/>
              <a:t>www.infopedia.pt</a:t>
            </a:r>
            <a:r>
              <a:rPr lang="en-US" dirty="0"/>
              <a:t>/]   </a:t>
            </a:r>
          </a:p>
          <a:p>
            <a:pPr marL="0" indent="0">
              <a:buNone/>
            </a:pPr>
            <a:r>
              <a:rPr lang="en-US" dirty="0"/>
              <a:t>[2003: launch of the </a:t>
            </a:r>
            <a:r>
              <a:rPr lang="en-US" dirty="0" err="1"/>
              <a:t>Infopédia</a:t>
            </a:r>
            <a:r>
              <a:rPr lang="en-US" dirty="0"/>
              <a:t> platform – Porto </a:t>
            </a:r>
            <a:r>
              <a:rPr lang="en-US" dirty="0" err="1"/>
              <a:t>Editora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Priberam</a:t>
            </a:r>
            <a:r>
              <a:rPr lang="en-US" dirty="0"/>
              <a:t> [https://</a:t>
            </a:r>
            <a:r>
              <a:rPr lang="en-US" dirty="0" err="1"/>
              <a:t>www.priberam.pt</a:t>
            </a:r>
            <a:r>
              <a:rPr lang="en-US" dirty="0"/>
              <a:t>/</a:t>
            </a:r>
            <a:r>
              <a:rPr lang="en-US" dirty="0" err="1"/>
              <a:t>dlpo</a:t>
            </a:r>
            <a:r>
              <a:rPr lang="en-US" dirty="0"/>
              <a:t>/]</a:t>
            </a:r>
          </a:p>
          <a:p>
            <a:pPr marL="0" indent="0">
              <a:buNone/>
            </a:pPr>
            <a:r>
              <a:rPr lang="en-US" dirty="0"/>
              <a:t>[1996: </a:t>
            </a:r>
            <a:r>
              <a:rPr lang="en-US" b="1" dirty="0" err="1"/>
              <a:t>Dicionário</a:t>
            </a:r>
            <a:r>
              <a:rPr lang="en-US" b="1" dirty="0"/>
              <a:t> da </a:t>
            </a:r>
            <a:r>
              <a:rPr lang="en-US" b="1" dirty="0" err="1"/>
              <a:t>Língua</a:t>
            </a:r>
            <a:r>
              <a:rPr lang="en-US" b="1" dirty="0"/>
              <a:t> Portuguesa On-Line </a:t>
            </a:r>
            <a:r>
              <a:rPr lang="en-US" dirty="0"/>
              <a:t>is launched]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C388-F542-1647-A57F-EFD56C6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91C65-74D5-6A45-BD1C-37F131D5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0068D-0712-9944-BADC-12908F6A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559"/>
            <a:ext cx="6966578" cy="5615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1FF61-7BE0-8E48-A388-B59BAB8E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11" y="382137"/>
            <a:ext cx="5172089" cy="60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91C65-74D5-6A45-BD1C-37F131D5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E1D62-E5D3-714B-BDD5-D2796FF6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22" y="136478"/>
            <a:ext cx="2389288" cy="3173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3582BE-4FC4-514E-9909-FABE3D02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890"/>
            <a:ext cx="7010400" cy="483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3005F-4AAC-C944-935B-4EEDD090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5816600"/>
            <a:ext cx="7048500" cy="104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6B4ABC-BCFC-4D47-8694-F8DF1222D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8225"/>
            <a:ext cx="9423400" cy="1295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E650FA-D1D4-A343-8A77-4ACCE3B82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4255" y="3463837"/>
            <a:ext cx="3022695" cy="23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4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B37C00-61A8-F14C-8F84-922C3802C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855429"/>
              </p:ext>
            </p:extLst>
          </p:nvPr>
        </p:nvGraphicFramePr>
        <p:xfrm>
          <a:off x="4217159" y="272956"/>
          <a:ext cx="6897088" cy="638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544">
                  <a:extLst>
                    <a:ext uri="{9D8B030D-6E8A-4147-A177-3AD203B41FA5}">
                      <a16:colId xmlns:a16="http://schemas.microsoft.com/office/drawing/2014/main" val="1225212015"/>
                    </a:ext>
                  </a:extLst>
                </a:gridCol>
                <a:gridCol w="3448544">
                  <a:extLst>
                    <a:ext uri="{9D8B030D-6E8A-4147-A177-3AD203B41FA5}">
                      <a16:colId xmlns:a16="http://schemas.microsoft.com/office/drawing/2014/main" val="4108230780"/>
                    </a:ext>
                  </a:extLst>
                </a:gridCol>
              </a:tblGrid>
              <a:tr h="362465">
                <a:tc>
                  <a:txBody>
                    <a:bodyPr/>
                    <a:lstStyle/>
                    <a:p>
                      <a:r>
                        <a:rPr lang="en-US" sz="1600" dirty="0"/>
                        <a:t>INFOPÉDIA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PRIBERAM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66010893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r>
                        <a:rPr lang="en-US" sz="1600" dirty="0"/>
                        <a:t>Entry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Entry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481180057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r>
                        <a:rPr lang="en-US" sz="1600" dirty="0"/>
                        <a:t>Syllable structure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Syllable structure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160444918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r>
                        <a:rPr lang="en-US" sz="1600" dirty="0"/>
                        <a:t>Phonetic transcription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--------------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3433281229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r>
                        <a:rPr lang="en-US" sz="1600" dirty="0"/>
                        <a:t>Word class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Word class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810509479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r>
                        <a:rPr lang="en-US" sz="1600" dirty="0"/>
                        <a:t>Meanings [polysemy]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Meanings [polysemy]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1423798208"/>
                  </a:ext>
                </a:extLst>
              </a:tr>
              <a:tr h="423729"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1259239562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Reference to the domain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Reference to the domain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2164403414"/>
                  </a:ext>
                </a:extLst>
              </a:tr>
              <a:tr h="562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Usage [national variants] + language register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Usage + language register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530775001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r>
                        <a:rPr lang="en-US" sz="1600" dirty="0"/>
                        <a:t>Etymology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Etymology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258463119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r>
                        <a:rPr lang="en-US" sz="1600" dirty="0"/>
                        <a:t>Examples [terminology]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Examples [regional variants] &gt; terminology?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3569873542"/>
                  </a:ext>
                </a:extLst>
              </a:tr>
              <a:tr h="443108">
                <a:tc>
                  <a:txBody>
                    <a:bodyPr/>
                    <a:lstStyle/>
                    <a:p>
                      <a:r>
                        <a:rPr lang="en-US" sz="1600" dirty="0"/>
                        <a:t>--------------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Links to related words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659473924"/>
                  </a:ext>
                </a:extLst>
              </a:tr>
              <a:tr h="325566">
                <a:tc>
                  <a:txBody>
                    <a:bodyPr/>
                    <a:lstStyle/>
                    <a:p>
                      <a:r>
                        <a:rPr lang="en-US" sz="1600" dirty="0"/>
                        <a:t>--------------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Translation support [ESP; ENG; FR]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2896811608"/>
                  </a:ext>
                </a:extLst>
              </a:tr>
              <a:tr h="550705">
                <a:tc>
                  <a:txBody>
                    <a:bodyPr/>
                    <a:lstStyle/>
                    <a:p>
                      <a:r>
                        <a:rPr lang="en-US" sz="1600" dirty="0"/>
                        <a:t>--------------</a:t>
                      </a:r>
                    </a:p>
                  </a:txBody>
                  <a:tcPr marL="91731" marR="91731" marT="45864" marB="45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Images</a:t>
                      </a:r>
                    </a:p>
                  </a:txBody>
                  <a:tcPr marL="91731" marR="91731" marT="45864" marB="45864" anchor="ctr"/>
                </a:tc>
                <a:extLst>
                  <a:ext uri="{0D108BD9-81ED-4DB2-BD59-A6C34878D82A}">
                    <a16:rowId xmlns:a16="http://schemas.microsoft.com/office/drawing/2014/main" val="39097645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AE21-48A7-EC4C-97A1-B033FFF4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F0789C-1D37-AE46-BC24-AD9D6130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café</a:t>
            </a:r>
            <a:br>
              <a:rPr lang="en-US" dirty="0"/>
            </a:br>
            <a:r>
              <a:rPr lang="en-US" dirty="0"/>
              <a:t>[overview]</a:t>
            </a:r>
          </a:p>
        </p:txBody>
      </p:sp>
    </p:spTree>
    <p:extLst>
      <p:ext uri="{BB962C8B-B14F-4D97-AF65-F5344CB8AC3E}">
        <p14:creationId xmlns:p14="http://schemas.microsoft.com/office/powerpoint/2010/main" val="37732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09A9-C13A-7146-BB45-8804716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E69-709B-2B46-B71A-9EA93C24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Dicionário</a:t>
            </a:r>
            <a:r>
              <a:rPr lang="en-US" dirty="0"/>
              <a:t> </a:t>
            </a:r>
            <a:r>
              <a:rPr lang="en-US" dirty="0" err="1"/>
              <a:t>Aurélio</a:t>
            </a:r>
            <a:r>
              <a:rPr lang="en-US" dirty="0"/>
              <a:t> [https://</a:t>
            </a:r>
            <a:r>
              <a:rPr lang="en-US" dirty="0" err="1"/>
              <a:t>dicionariodoaurelio.com</a:t>
            </a:r>
            <a:r>
              <a:rPr lang="en-US" dirty="0"/>
              <a:t>/]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Dicionário</a:t>
            </a:r>
            <a:r>
              <a:rPr lang="en-US" dirty="0"/>
              <a:t> </a:t>
            </a:r>
            <a:r>
              <a:rPr lang="en-US" dirty="0" err="1"/>
              <a:t>Houaiss</a:t>
            </a:r>
            <a:r>
              <a:rPr lang="en-US" dirty="0"/>
              <a:t> [https://</a:t>
            </a:r>
            <a:r>
              <a:rPr lang="en-US" dirty="0" err="1"/>
              <a:t>houaiss.uol.com.br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C388-F542-1647-A57F-EFD56C6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09A9-C13A-7146-BB45-8804716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VOCLP [</a:t>
            </a:r>
            <a:r>
              <a:rPr lang="en-US" dirty="0" err="1"/>
              <a:t>Vocabulário</a:t>
            </a:r>
            <a:r>
              <a:rPr lang="en-US" dirty="0"/>
              <a:t> </a:t>
            </a:r>
            <a:r>
              <a:rPr lang="en-US" dirty="0" err="1"/>
              <a:t>Ortográfico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da </a:t>
            </a:r>
            <a:r>
              <a:rPr lang="en-US" dirty="0" err="1"/>
              <a:t>Língua</a:t>
            </a:r>
            <a:r>
              <a:rPr lang="en-US" dirty="0"/>
              <a:t> Portuguesa]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E69-709B-2B46-B71A-9EA93C24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http://voc.cplp.org/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C388-F542-1647-A57F-EFD56C6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33556-FF26-A14D-ABCB-5258DBE9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69" y="1965278"/>
            <a:ext cx="7414116" cy="33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54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43</TotalTime>
  <Words>191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Brief overview of monolingual Portuguese dictionaries [electronic]</vt:lpstr>
      <vt:lpstr>European Portuguese </vt:lpstr>
      <vt:lpstr>PowerPoint Presentation</vt:lpstr>
      <vt:lpstr>PowerPoint Presentation</vt:lpstr>
      <vt:lpstr>café [overview]</vt:lpstr>
      <vt:lpstr>Brazilian Portuguese</vt:lpstr>
      <vt:lpstr>The VOCLP [Vocabulário Ortográfico Comum da Língua Portuguesa]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overview of monolingual Portuguese dictionaries [electronic]</dc:title>
  <dc:creator>Microsoft Office User</dc:creator>
  <cp:lastModifiedBy>Microsoft Office User</cp:lastModifiedBy>
  <cp:revision>6</cp:revision>
  <dcterms:created xsi:type="dcterms:W3CDTF">2018-07-02T19:10:34Z</dcterms:created>
  <dcterms:modified xsi:type="dcterms:W3CDTF">2018-07-03T16:56:38Z</dcterms:modified>
</cp:coreProperties>
</file>