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Roboto Slab"/>
      <p:regular r:id="rId17"/>
      <p:bold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Tahoma"/>
      <p:regular r:id="rId23"/>
      <p:bold r:id="rId24"/>
    </p:embeddedFont>
    <p:embeddedFont>
      <p:font typeface="Convergenc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5" Type="http://schemas.openxmlformats.org/officeDocument/2006/relationships/font" Target="fonts/Convergenc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19" Type="http://schemas.openxmlformats.org/officeDocument/2006/relationships/font" Target="fonts/La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gif"/><Relationship Id="rId4" Type="http://schemas.openxmlformats.org/officeDocument/2006/relationships/image" Target="../media/image3.gif"/><Relationship Id="rId9" Type="http://schemas.openxmlformats.org/officeDocument/2006/relationships/image" Target="../media/image7.png"/><Relationship Id="rId5" Type="http://schemas.openxmlformats.org/officeDocument/2006/relationships/image" Target="../media/image1.gif"/><Relationship Id="rId6" Type="http://schemas.openxmlformats.org/officeDocument/2006/relationships/image" Target="../media/image4.gif"/><Relationship Id="rId7" Type="http://schemas.openxmlformats.org/officeDocument/2006/relationships/image" Target="../media/image2.gif"/><Relationship Id="rId8" Type="http://schemas.openxmlformats.org/officeDocument/2006/relationships/image" Target="../media/image5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6.gif"/><Relationship Id="rId4" Type="http://schemas.openxmlformats.org/officeDocument/2006/relationships/image" Target="../media/image3.gif"/><Relationship Id="rId9" Type="http://schemas.openxmlformats.org/officeDocument/2006/relationships/image" Target="../media/image7.png"/><Relationship Id="rId5" Type="http://schemas.openxmlformats.org/officeDocument/2006/relationships/image" Target="../media/image1.gif"/><Relationship Id="rId6" Type="http://schemas.openxmlformats.org/officeDocument/2006/relationships/image" Target="../media/image4.gif"/><Relationship Id="rId7" Type="http://schemas.openxmlformats.org/officeDocument/2006/relationships/image" Target="../media/image2.gif"/><Relationship Id="rId8" Type="http://schemas.openxmlformats.org/officeDocument/2006/relationships/image" Target="../media/image5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elfoli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26" y="1406210"/>
            <a:ext cx="3256800" cy="48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" type="subTitle"/>
          </p:nvPr>
        </p:nvSpPr>
        <p:spPr>
          <a:xfrm>
            <a:off x="3256775" y="2984375"/>
            <a:ext cx="58518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Clr>
                <a:srgbClr val="3A4554"/>
              </a:buClr>
              <a:buSzPts val="2200"/>
              <a:buFont typeface="Lato"/>
              <a:buNone/>
              <a:defRPr i="0" sz="2200" u="none" cap="none" strike="noStrike">
                <a:solidFill>
                  <a:srgbClr val="3A455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A4554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Shape 60"/>
          <p:cNvSpPr/>
          <p:nvPr/>
        </p:nvSpPr>
        <p:spPr>
          <a:xfrm>
            <a:off x="0" y="324"/>
            <a:ext cx="7308300" cy="11898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2235898" y="180250"/>
            <a:ext cx="49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des Klassischen Maya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1179984"/>
            <a:ext cx="9144000" cy="265800"/>
          </a:xfrm>
          <a:prstGeom prst="rect">
            <a:avLst/>
          </a:prstGeom>
          <a:solidFill>
            <a:srgbClr val="849DB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7308300" y="324"/>
            <a:ext cx="1835700" cy="1189800"/>
          </a:xfrm>
          <a:prstGeom prst="rect">
            <a:avLst/>
          </a:prstGeom>
          <a:solidFill>
            <a:srgbClr val="99B4D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0" y="6237312"/>
            <a:ext cx="9144000" cy="620700"/>
          </a:xfrm>
          <a:prstGeom prst="rect">
            <a:avLst/>
          </a:prstGeom>
          <a:solidFill>
            <a:srgbClr val="99B4D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11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2489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4657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6825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1001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23169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20347" y="111571"/>
            <a:ext cx="908700" cy="9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3256775" y="1431625"/>
            <a:ext cx="58917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 b="1" sz="2800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el und Inhalt mit Zählung">
    <p:bg>
      <p:bgPr>
        <a:solidFill>
          <a:srgbClr val="EFEFE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486375" y="6592100"/>
            <a:ext cx="657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i="0" lang="de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75" name="Shape 75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 des Klassischen Maya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 sz="2400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5950" y="1219175"/>
            <a:ext cx="9027300" cy="53730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Font typeface="Lato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SzPts val="2000"/>
              <a:buFont typeface="Lato"/>
              <a:buAutoNum type="alphaLcPeriod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buSzPts val="1800"/>
              <a:buFont typeface="Lato"/>
              <a:buAutoNum type="romanLcPeriod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buSzPts val="1600"/>
              <a:buFont typeface="Lato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buSzPts val="1600"/>
              <a:buFont typeface="Lato"/>
              <a:buAutoNum type="alphaLcPeriod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buSzPts val="1600"/>
              <a:buFont typeface="Lato"/>
              <a:buAutoNum type="romanLcPeriod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buSzPts val="1600"/>
              <a:buFont typeface="Lato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buSzPts val="1600"/>
              <a:buFont typeface="Lato"/>
              <a:buAutoNum type="alphaLcPeriod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buSzPts val="1600"/>
              <a:buFont typeface="Lato"/>
              <a:buAutoNum type="romanLcPeriod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6668938"/>
            <a:ext cx="7620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775650" y="6607475"/>
            <a:ext cx="823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Diehr - Ein digitaler Zeichenkatalog als Organisationssystem für die noch nicht entzifferte Schrift der Klassischen Maya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Leer">
    <p:bg>
      <p:bgPr>
        <a:solidFill>
          <a:srgbClr val="EFEFE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90775" y="6592100"/>
            <a:ext cx="553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de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 des Klassischen Maya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Zwischenfolie"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90775" y="6592100"/>
            <a:ext cx="553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de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 des Klassischen Maya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986400" y="1920600"/>
            <a:ext cx="7171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 b="1" sz="3000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87" name="Shape 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6668938"/>
            <a:ext cx="7620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699450" y="6607475"/>
            <a:ext cx="77451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Franziska Diehr - Modellierung eines digitalen Zeichenkatalogs für die Hieroglyphen des Klassischen Maya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elfoli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26" y="1406210"/>
            <a:ext cx="3256800" cy="48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1" type="subTitle"/>
          </p:nvPr>
        </p:nvSpPr>
        <p:spPr>
          <a:xfrm>
            <a:off x="3256775" y="2984375"/>
            <a:ext cx="58518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480"/>
              </a:spcBef>
              <a:spcAft>
                <a:spcPts val="0"/>
              </a:spcAft>
              <a:buClr>
                <a:srgbClr val="3A4554"/>
              </a:buClr>
              <a:buSzPts val="2200"/>
              <a:buFont typeface="Lato"/>
              <a:buNone/>
              <a:defRPr i="0" sz="2200" u="none" cap="none" strike="noStrike">
                <a:solidFill>
                  <a:srgbClr val="3A455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A4554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0" y="324"/>
            <a:ext cx="7308300" cy="11898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235898" y="180250"/>
            <a:ext cx="49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</a:t>
            </a: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20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des Klassischen Maya</a:t>
            </a:r>
          </a:p>
        </p:txBody>
      </p:sp>
      <p:sp>
        <p:nvSpPr>
          <p:cNvPr id="101" name="Shape 101"/>
          <p:cNvSpPr/>
          <p:nvPr/>
        </p:nvSpPr>
        <p:spPr>
          <a:xfrm>
            <a:off x="0" y="1179984"/>
            <a:ext cx="9144000" cy="265800"/>
          </a:xfrm>
          <a:prstGeom prst="rect">
            <a:avLst/>
          </a:prstGeom>
          <a:solidFill>
            <a:srgbClr val="849DBF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7308300" y="324"/>
            <a:ext cx="1835700" cy="1189800"/>
          </a:xfrm>
          <a:prstGeom prst="rect">
            <a:avLst/>
          </a:prstGeom>
          <a:solidFill>
            <a:srgbClr val="99B4D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0" y="6237312"/>
            <a:ext cx="9144000" cy="620700"/>
          </a:xfrm>
          <a:prstGeom prst="rect">
            <a:avLst/>
          </a:prstGeom>
          <a:solidFill>
            <a:srgbClr val="99B4D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11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2489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4657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6825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1001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23169" y="6372498"/>
            <a:ext cx="1069800" cy="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20347" y="111571"/>
            <a:ext cx="908700" cy="9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3256775" y="1431625"/>
            <a:ext cx="58917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 b="1" sz="2800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spcBef>
                <a:spcPts val="0"/>
              </a:spcBef>
              <a:buNone/>
              <a:defRPr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el und Inhalt mit Zählung"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8486375" y="6592100"/>
            <a:ext cx="657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i="0" lang="de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 des Klassischen Maya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 sz="2400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spcBef>
                <a:spcPts val="0"/>
              </a:spcBef>
              <a:buNone/>
              <a:defRPr sz="24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5950" y="1219175"/>
            <a:ext cx="9027300" cy="53730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000"/>
              <a:buFont typeface="Lato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SzPts val="2000"/>
              <a:buFont typeface="Lato"/>
              <a:buAutoNum type="alphaLcPeriod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buSzPts val="1800"/>
              <a:buFont typeface="Lato"/>
              <a:buAutoNum type="romanLcPeriod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buSzPts val="1600"/>
              <a:buFont typeface="Lato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buSzPts val="1600"/>
              <a:buFont typeface="Lato"/>
              <a:buAutoNum type="alphaLcPeriod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buSzPts val="1600"/>
              <a:buFont typeface="Lato"/>
              <a:buAutoNum type="romanLcPeriod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buSzPts val="1600"/>
              <a:buFont typeface="Lato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buSzPts val="1600"/>
              <a:buFont typeface="Lato"/>
              <a:buAutoNum type="alphaLcPeriod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buSzPts val="1600"/>
              <a:buFont typeface="Lato"/>
              <a:buAutoNum type="romanLcPeriod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17" name="Shape 1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6668938"/>
            <a:ext cx="7620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75650" y="6607475"/>
            <a:ext cx="823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Diehr - Ein digitaler Zeichenkatalog als Organisationssystem für die noch nicht entzifferte Schrift der Klassischen Maya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Leer"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8590775" y="6592100"/>
            <a:ext cx="553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de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 des Klassischen Maya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Zwischenfolie"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590775" y="6592100"/>
            <a:ext cx="553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de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 des Klassischen Maya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986400" y="1920600"/>
            <a:ext cx="7171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 b="1" sz="3000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6668938"/>
            <a:ext cx="762000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699450" y="6607475"/>
            <a:ext cx="77451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Franziska Diehr - Modellierung eines digitalen Zeichenkatalogs für die Hieroglyphen des Klassischen Maya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914400" y="762000"/>
            <a:ext cx="8229600" cy="571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0" y="265902"/>
            <a:ext cx="9144000" cy="632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A4554"/>
              </a:buClr>
              <a:buSzPts val="2000"/>
              <a:buFont typeface="Lato"/>
              <a:buAutoNum type="arabicPeriod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A4554"/>
              </a:buClr>
              <a:buSzPts val="2000"/>
              <a:buFont typeface="Lato"/>
              <a:buAutoNum type="alphaLcPeriod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romanLcPeriod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rabi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Lato"/>
              <a:buAutoNum type="romanL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Lato"/>
              <a:buAutoNum type="arabi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Lato"/>
              <a:buAutoNum type="alphaL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Lato"/>
              <a:buAutoNum type="romanL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0" y="6592098"/>
            <a:ext cx="9144000" cy="265800"/>
          </a:xfrm>
          <a:prstGeom prst="rect">
            <a:avLst/>
          </a:prstGeom>
          <a:solidFill>
            <a:srgbClr val="99B4D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90775" y="6592100"/>
            <a:ext cx="553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i="0" lang="de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56" name="Shape 56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 des Klassischen Maya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14400" y="762000"/>
            <a:ext cx="8229600" cy="571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0" y="265902"/>
            <a:ext cx="9144000" cy="632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A4554"/>
              </a:buClr>
              <a:buSzPts val="2000"/>
              <a:buFont typeface="Lato"/>
              <a:buAutoNum type="arabicPeriod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A4554"/>
              </a:buClr>
              <a:buSzPts val="2000"/>
              <a:buFont typeface="Lato"/>
              <a:buAutoNum type="alphaLcPeriod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romanLcPeriod"/>
              <a:def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rabi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AutoNum type="alphaL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Lato"/>
              <a:buAutoNum type="romanL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Lato"/>
              <a:buAutoNum type="arabi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Lato"/>
              <a:buAutoNum type="alphaL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Lato"/>
              <a:buAutoNum type="romanLcPeriod"/>
              <a:defRPr i="0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Shape 92"/>
          <p:cNvSpPr/>
          <p:nvPr/>
        </p:nvSpPr>
        <p:spPr>
          <a:xfrm>
            <a:off x="0" y="0"/>
            <a:ext cx="9144000" cy="265800"/>
          </a:xfrm>
          <a:prstGeom prst="rect">
            <a:avLst/>
          </a:prstGeom>
          <a:solidFill>
            <a:srgbClr val="BACEE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6592098"/>
            <a:ext cx="9144000" cy="265800"/>
          </a:xfrm>
          <a:prstGeom prst="rect">
            <a:avLst/>
          </a:prstGeom>
          <a:solidFill>
            <a:srgbClr val="99B4DD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90775" y="6592100"/>
            <a:ext cx="5532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i="0" lang="de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  <p:sp>
        <p:nvSpPr>
          <p:cNvPr id="95" name="Shape 95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de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Textdatenbank und Wörterbuch des Klassischen Maya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mayawoerterbuch.de/" TargetMode="External"/><Relationship Id="rId4" Type="http://schemas.openxmlformats.org/officeDocument/2006/relationships/hyperlink" Target="https://twitter.com/idiom_project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www.facebook.com/idiom.project/" TargetMode="External"/><Relationship Id="rId6" Type="http://schemas.openxmlformats.org/officeDocument/2006/relationships/hyperlink" Target="mailto:diehr@sub.uni-goettingen.de" TargetMode="External"/><Relationship Id="rId7" Type="http://schemas.openxmlformats.org/officeDocument/2006/relationships/hyperlink" Target="https://twitter.com/FranziDiehr" TargetMode="External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256775" y="1888825"/>
            <a:ext cx="5891700" cy="15360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0" lang="de" sz="2200">
                <a:solidFill>
                  <a:schemeClr val="dk1"/>
                </a:solidFill>
                <a:highlight>
                  <a:srgbClr val="F3F3F3"/>
                </a:highlight>
              </a:rPr>
              <a:t>Dictionary of Classic Mayan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256775" y="3441575"/>
            <a:ext cx="5891700" cy="113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3A45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 First Entry for </a:t>
            </a:r>
            <a:r>
              <a:rPr i="1" lang="de" sz="1600"/>
              <a:t>kakaw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0" y="1155575"/>
            <a:ext cx="9144000" cy="343200"/>
          </a:xfrm>
          <a:prstGeom prst="rect">
            <a:avLst/>
          </a:prstGeom>
          <a:solidFill>
            <a:srgbClr val="849DBF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</a:rPr>
              <a:t>Participants Symposium. </a:t>
            </a:r>
            <a:r>
              <a:rPr lang="de" sz="1200">
                <a:solidFill>
                  <a:schemeClr val="lt1"/>
                </a:solidFill>
              </a:rPr>
              <a:t> 8. December </a:t>
            </a:r>
            <a:r>
              <a:rPr lang="de" sz="1200">
                <a:solidFill>
                  <a:srgbClr val="FFFFFF"/>
                </a:solidFill>
              </a:rPr>
              <a:t> 2017, </a:t>
            </a:r>
            <a:r>
              <a:rPr lang="de" sz="1200">
                <a:solidFill>
                  <a:schemeClr val="lt1"/>
                </a:solidFill>
              </a:rPr>
              <a:t>Lexical Data Master Class, </a:t>
            </a:r>
            <a:r>
              <a:rPr lang="de" sz="1200">
                <a:solidFill>
                  <a:srgbClr val="FFFFFF"/>
                </a:solidFill>
              </a:rPr>
              <a:t>Berlin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256775" y="5081400"/>
            <a:ext cx="58917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A4554"/>
              </a:buClr>
              <a:buFont typeface="Cambria"/>
              <a:buNone/>
            </a:pPr>
            <a:r>
              <a:rPr b="1" i="0" lang="de" sz="1200" u="none" cap="none" strike="noStrike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rPr>
              <a:t>Franziska Diehr</a:t>
            </a:r>
          </a:p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" sz="1000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rPr>
              <a:t>Niedersächsische Staats- und Universitätsbibliothek, Göttingen</a:t>
            </a:r>
          </a:p>
          <a:p>
            <a:pPr indent="0" lvl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" sz="1000">
                <a:solidFill>
                  <a:srgbClr val="3A4554"/>
                </a:solidFill>
                <a:latin typeface="Roboto Slab"/>
                <a:ea typeface="Roboto Slab"/>
                <a:cs typeface="Roboto Slab"/>
                <a:sym typeface="Roboto Slab"/>
              </a:rPr>
              <a:t>diehr@sub.uni-goettingen.de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Further </a:t>
            </a:r>
            <a:r>
              <a:rPr lang="de"/>
              <a:t>Information and Contact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5950" y="1219175"/>
            <a:ext cx="9027300" cy="53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 u="sng">
                <a:solidFill>
                  <a:srgbClr val="0000FF"/>
                </a:solidFill>
                <a:hlinkClick r:id="rId3"/>
              </a:rPr>
              <a:t>http://mayawoerterbuch.de/</a:t>
            </a:r>
            <a:r>
              <a:rPr lang="de">
                <a:solidFill>
                  <a:srgbClr val="0000FF"/>
                </a:solidFill>
              </a:rPr>
              <a:t> 		</a:t>
            </a:r>
            <a:r>
              <a:rPr lang="de"/>
              <a:t>Projekt Website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0000FF"/>
                </a:solidFill>
              </a:rPr>
              <a:t> </a:t>
            </a:r>
            <a:r>
              <a:rPr lang="de" u="sng">
                <a:solidFill>
                  <a:srgbClr val="0000FF"/>
                </a:solidFill>
                <a:hlinkClick r:id="rId4"/>
              </a:rPr>
              <a:t>@idiom_project</a:t>
            </a:r>
            <a:r>
              <a:rPr lang="de">
                <a:solidFill>
                  <a:srgbClr val="0000FF"/>
                </a:solidFill>
              </a:rPr>
              <a:t> </a:t>
            </a:r>
            <a:r>
              <a:rPr lang="de">
                <a:solidFill>
                  <a:srgbClr val="0000FF"/>
                </a:solidFill>
                <a:highlight>
                  <a:srgbClr val="000000"/>
                </a:highlight>
              </a:rPr>
              <a:t>	</a:t>
            </a:r>
            <a:r>
              <a:rPr lang="de">
                <a:solidFill>
                  <a:srgbClr val="000000"/>
                </a:solidFill>
              </a:rPr>
              <a:t>				Twitter 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de">
                <a:solidFill>
                  <a:srgbClr val="0000FF"/>
                </a:solidFill>
              </a:rPr>
              <a:t> </a:t>
            </a:r>
            <a:r>
              <a:rPr lang="de" u="sng">
                <a:solidFill>
                  <a:srgbClr val="0000FF"/>
                </a:solidFill>
              </a:rPr>
              <a:t>@</a:t>
            </a:r>
            <a:r>
              <a:rPr lang="de" u="sng">
                <a:solidFill>
                  <a:srgbClr val="0000FF"/>
                </a:solidFill>
                <a:hlinkClick r:id="rId5"/>
              </a:rPr>
              <a:t>idiom.project</a:t>
            </a:r>
            <a:r>
              <a:rPr lang="de">
                <a:solidFill>
                  <a:srgbClr val="000000"/>
                </a:solidFill>
              </a:rPr>
              <a:t>					Facebook</a:t>
            </a:r>
          </a:p>
          <a:p>
            <a:pPr indent="387350" lvl="0" marL="411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Präsentation (CC-BY-4.0)</a:t>
            </a:r>
          </a:p>
          <a:p>
            <a:pPr indent="-69850" lvl="0" marL="45720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69850" lvl="0" marL="45720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800"/>
              <a:t>Franziska Diehr</a:t>
            </a:r>
          </a:p>
          <a:p>
            <a:pPr indent="-285750" lvl="0" marL="49149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de" sz="1800"/>
              <a:t>Gruppe Metadaten und Datenkonversion</a:t>
            </a:r>
          </a:p>
          <a:p>
            <a:pPr indent="-215900" lvl="0" marL="4914900" rtl="0">
              <a:spcBef>
                <a:spcPts val="0"/>
              </a:spcBef>
              <a:buNone/>
            </a:pPr>
            <a:r>
              <a:rPr lang="de" sz="1800"/>
              <a:t>SUB Göttingen </a:t>
            </a:r>
          </a:p>
          <a:p>
            <a:pPr indent="-215900" lvl="0" marL="4914900" rtl="0">
              <a:spcBef>
                <a:spcPts val="0"/>
              </a:spcBef>
              <a:buNone/>
            </a:pPr>
            <a:r>
              <a:rPr lang="de" sz="1800"/>
              <a:t>Platz der Göttinger Sieben 1</a:t>
            </a:r>
          </a:p>
          <a:p>
            <a:pPr indent="-215900" lvl="0" marL="4914900" rtl="0">
              <a:spcBef>
                <a:spcPts val="0"/>
              </a:spcBef>
              <a:buNone/>
            </a:pPr>
            <a:r>
              <a:rPr lang="de" sz="1800"/>
              <a:t>37073 Göttingen</a:t>
            </a:r>
          </a:p>
          <a:p>
            <a:pPr indent="-285750" lvl="0" marL="49149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+49 551 39- 14070</a:t>
            </a:r>
          </a:p>
          <a:p>
            <a:pPr indent="-215900" lvl="0" marL="4914900" rtl="0">
              <a:spcBef>
                <a:spcPts val="0"/>
              </a:spcBef>
              <a:buNone/>
            </a:pPr>
            <a:r>
              <a:rPr lang="de" sz="1800" u="sng">
                <a:solidFill>
                  <a:srgbClr val="0000FF"/>
                </a:solidFill>
                <a:hlinkClick r:id="rId6"/>
              </a:rPr>
              <a:t>diehr@sub.uni-goettingen.de</a:t>
            </a:r>
          </a:p>
          <a:p>
            <a:pPr indent="-285750" lvl="0" marL="49149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" sz="1800" u="sng">
                <a:solidFill>
                  <a:srgbClr val="0000FF"/>
                </a:solidFill>
                <a:highlight>
                  <a:srgbClr val="E6ECF0"/>
                </a:highlight>
                <a:hlinkClick r:id="rId7"/>
              </a:rPr>
              <a:t>@FranziDiehr</a:t>
            </a:r>
          </a:p>
          <a:p>
            <a:pPr indent="387350" lvl="0" marL="2743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			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6" y="1761646"/>
            <a:ext cx="436200" cy="4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125" y="2306425"/>
            <a:ext cx="377150" cy="3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de"/>
              <a:t>kakaw</a:t>
            </a:r>
            <a:r>
              <a:rPr lang="de"/>
              <a:t> Entry Example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1949"/>
            <a:ext cx="9144000" cy="54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-8950" y="3528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Lemma and Variants &amp; how to point to the corpus/original writing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9350"/>
            <a:ext cx="8839200" cy="4779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7627750" y="5345950"/>
            <a:ext cx="1363800" cy="1194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the hieroglyphic block in the corpus (example)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150"/>
            <a:ext cx="7949507" cy="57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senses and translations of </a:t>
            </a:r>
            <a:r>
              <a:rPr i="1" lang="de"/>
              <a:t>kakaw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0" y="923150"/>
            <a:ext cx="8923052" cy="24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Etymology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11243"/>
            <a:ext cx="8991601" cy="238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the </a:t>
            </a:r>
            <a:r>
              <a:rPr i="1" lang="de"/>
              <a:t>kakaw</a:t>
            </a:r>
            <a:r>
              <a:rPr lang="de"/>
              <a:t> entry in HTML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14219"/>
            <a:ext cx="8991598" cy="301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72108"/>
          <a:stretch/>
        </p:blipFill>
        <p:spPr>
          <a:xfrm>
            <a:off x="0" y="4978825"/>
            <a:ext cx="9144000" cy="1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-8950" y="43152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e"/>
              <a:t>compared to: </a:t>
            </a:r>
            <a:r>
              <a:rPr i="1" lang="de"/>
              <a:t>kakaw</a:t>
            </a:r>
            <a:r>
              <a:rPr lang="de"/>
              <a:t> example entry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5950" y="304775"/>
            <a:ext cx="9027300" cy="622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15900" lvl="0" marL="342900" rtl="0">
              <a:spcBef>
                <a:spcPts val="0"/>
              </a:spcBef>
              <a:buNone/>
            </a:pPr>
            <a:r>
              <a:rPr lang="de"/>
              <a:t>25 25 130 </a:t>
            </a:r>
          </a:p>
          <a:p>
            <a:pPr indent="-215900" lvl="0" marL="342900" rtl="0">
              <a:spcBef>
                <a:spcPts val="0"/>
              </a:spcBef>
              <a:buNone/>
            </a:pPr>
            <a:r>
              <a:rPr lang="de"/>
              <a:t>= Catalogue Number of Glyph</a:t>
            </a:r>
          </a:p>
          <a:p>
            <a:pPr indent="-215900" lvl="0" marL="3429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15900" lvl="0" marL="342900" rtl="0">
              <a:spcBef>
                <a:spcPts val="0"/>
              </a:spcBef>
              <a:buNone/>
            </a:pPr>
            <a:r>
              <a:rPr lang="de"/>
              <a:t>(Dresden 18)</a:t>
            </a:r>
          </a:p>
          <a:p>
            <a:pPr indent="-215900" lvl="0" marL="342900" rtl="0">
              <a:spcBef>
                <a:spcPts val="0"/>
              </a:spcBef>
              <a:buNone/>
            </a:pPr>
            <a:r>
              <a:rPr lang="de"/>
              <a:t>= Codex = Original Document</a:t>
            </a:r>
          </a:p>
          <a:p>
            <a:pPr indent="-215900" lvl="0" marL="3429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15900" lvl="0" marL="342900" rtl="0">
              <a:spcBef>
                <a:spcPts val="0"/>
              </a:spcBef>
              <a:buNone/>
            </a:pPr>
            <a:r>
              <a:rPr lang="de"/>
              <a:t>#A1 #A2 </a:t>
            </a:r>
          </a:p>
          <a:p>
            <a:pPr indent="-215900" lvl="0" marL="342900" rtl="0">
              <a:spcBef>
                <a:spcPts val="0"/>
              </a:spcBef>
              <a:buNone/>
            </a:pPr>
            <a:r>
              <a:rPr lang="de"/>
              <a:t>= xml:id of &lt;ab type=”glyph-block” </a:t>
            </a:r>
            <a:br>
              <a:rPr lang="de"/>
            </a:br>
            <a:r>
              <a:rPr lang="de"/>
              <a:t>as encoded in the corpus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de"/>
              <a:t>← Cognates in modern </a:t>
            </a:r>
            <a:br>
              <a:rPr lang="de"/>
            </a:br>
            <a:r>
              <a:rPr lang="de"/>
              <a:t>Mayan languages</a:t>
            </a:r>
          </a:p>
          <a:p>
            <a:pPr indent="-215900" lvl="0" marL="342900" rtl="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15900" lvl="0" marL="342900" rtl="0" algn="r">
              <a:spcBef>
                <a:spcPts val="0"/>
              </a:spcBef>
              <a:buNone/>
            </a:pPr>
            <a:r>
              <a:rPr lang="de"/>
              <a:t>← inheritance </a:t>
            </a:r>
            <a:br>
              <a:rPr lang="de"/>
            </a:br>
            <a:r>
              <a:rPr lang="de"/>
              <a:t>from Proto-Mayan</a:t>
            </a:r>
          </a:p>
          <a:p>
            <a:pPr indent="-215900" lvl="0" marL="342900" algn="r">
              <a:spcBef>
                <a:spcPts val="0"/>
              </a:spcBef>
              <a:buNone/>
            </a:pPr>
            <a:r>
              <a:rPr lang="de"/>
              <a:t>and cognate in sister language </a:t>
            </a:r>
          </a:p>
          <a:p>
            <a:pPr indent="-215900" lvl="0" marL="342900" algn="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15900" lvl="0" marL="3429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15900" lvl="0" marL="3429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41041" l="0" r="59951" t="0"/>
          <a:stretch/>
        </p:blipFill>
        <p:spPr>
          <a:xfrm>
            <a:off x="4074550" y="386113"/>
            <a:ext cx="4988327" cy="284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16329" l="0" r="58430" t="55550"/>
          <a:stretch/>
        </p:blipFill>
        <p:spPr>
          <a:xfrm>
            <a:off x="76200" y="3606275"/>
            <a:ext cx="5961052" cy="13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-8950" y="276650"/>
            <a:ext cx="9144000" cy="49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e"/>
              <a:t>Future Work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5950" y="1219175"/>
            <a:ext cx="9027300" cy="53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ts val="2000"/>
              <a:buChar char="-"/>
            </a:pPr>
            <a:r>
              <a:rPr lang="de"/>
              <a:t>check with colleagues if I got the etymology right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de"/>
              <a:t>bringing together data from our linguistic analysis and corpus and convert this into the TEI dictionary file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de"/>
              <a:t>TEI file as sustainable version of the dictionary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-"/>
            </a:pPr>
            <a:r>
              <a:rPr lang="de"/>
              <a:t>data basis for the creation of the printed version of the dictionary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DIOM">
  <a:themeElements>
    <a:clrScheme name="Sven-Gronemeyer-d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DIOM">
  <a:themeElements>
    <a:clrScheme name="Sven-Gronemeyer-d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