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sldIdLst>
    <p:sldId id="496" r:id="rId2"/>
    <p:sldId id="452" r:id="rId3"/>
    <p:sldId id="498" r:id="rId4"/>
    <p:sldId id="499" r:id="rId5"/>
    <p:sldId id="500" r:id="rId6"/>
    <p:sldId id="501" r:id="rId7"/>
  </p:sldIdLst>
  <p:sldSz cx="9144000" cy="6858000" type="screen4x3"/>
  <p:notesSz cx="6797675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657">
          <p15:clr>
            <a:srgbClr val="A4A3A4"/>
          </p15:clr>
        </p15:guide>
        <p15:guide id="4" pos="51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AEAEA"/>
    <a:srgbClr val="2A216A"/>
    <a:srgbClr val="7C4218"/>
    <a:srgbClr val="DDDDDD"/>
    <a:srgbClr val="666666"/>
    <a:srgbClr val="FFFFFF"/>
    <a:srgbClr val="36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159" autoAdjust="0"/>
    <p:restoredTop sz="9466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618"/>
        <p:guide orient="horz" pos="3974"/>
        <p:guide pos="657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1" tIns="46195" rIns="92391" bIns="4619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1" tIns="46195" rIns="92391" bIns="4619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1" tIns="46195" rIns="92391" bIns="461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1" tIns="46195" rIns="92391" bIns="4619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1" tIns="46195" rIns="92391" bIns="4619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608C2490-8C60-4407-AEAE-F00DD68FD33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4169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5603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smtClean="0">
              <a:ea typeface="ＭＳ Ｐゴシック" pitchFamily="34" charset="-128"/>
            </a:endParaRPr>
          </a:p>
        </p:txBody>
      </p:sp>
      <p:sp>
        <p:nvSpPr>
          <p:cNvPr id="25604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BE6583-165E-4811-8041-47E2F1111320}" type="slidenum">
              <a:rPr lang="da-DK" altLang="da-DK" smtClean="0"/>
              <a:pPr eaLnBrk="1" hangingPunct="1">
                <a:spcBef>
                  <a:spcPct val="0"/>
                </a:spcBef>
              </a:pPr>
              <a:t>1</a:t>
            </a:fld>
            <a:endParaRPr lang="da-DK" altLang="da-DK" smtClean="0"/>
          </a:p>
        </p:txBody>
      </p:sp>
    </p:spTree>
    <p:extLst>
      <p:ext uri="{BB962C8B-B14F-4D97-AF65-F5344CB8AC3E}">
        <p14:creationId xmlns:p14="http://schemas.microsoft.com/office/powerpoint/2010/main" val="197721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7" descr="HUM_ppt_top_d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9"/>
            <a:ext cx="914400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5"/>
          <p:cNvSpPr>
            <a:spLocks noChangeShapeType="1"/>
          </p:cNvSpPr>
          <p:nvPr userDrawn="1"/>
        </p:nvSpPr>
        <p:spPr bwMode="auto">
          <a:xfrm flipH="1">
            <a:off x="4763" y="1171575"/>
            <a:ext cx="9148763" cy="0"/>
          </a:xfrm>
          <a:prstGeom prst="line">
            <a:avLst/>
          </a:prstGeom>
          <a:noFill/>
          <a:ln w="9525">
            <a:solidFill>
              <a:srgbClr val="365AA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pic>
        <p:nvPicPr>
          <p:cNvPr id="6" name="Picture 45" descr="top_dk_5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0" y="1"/>
            <a:ext cx="9144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46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TextBox 17"/>
          <p:cNvSpPr txBox="1"/>
          <p:nvPr userDrawn="1"/>
        </p:nvSpPr>
        <p:spPr>
          <a:xfrm>
            <a:off x="-1357313" y="2044700"/>
            <a:ext cx="1296988" cy="186204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Overskrift her</a:t>
            </a: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Navn på oplægsholder</a:t>
            </a: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Navn på KU-enhed</a:t>
            </a: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" name="Line 36"/>
          <p:cNvSpPr>
            <a:spLocks noChangeShapeType="1"/>
          </p:cNvSpPr>
          <p:nvPr userDrawn="1"/>
        </p:nvSpPr>
        <p:spPr bwMode="auto">
          <a:xfrm>
            <a:off x="-1357313" y="1982788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0" name="Text Box 48"/>
          <p:cNvSpPr txBox="1">
            <a:spLocks noChangeArrowheads="1"/>
          </p:cNvSpPr>
          <p:nvPr userDrawn="1"/>
        </p:nvSpPr>
        <p:spPr bwMode="auto">
          <a:xfrm>
            <a:off x="-1404939" y="4722814"/>
            <a:ext cx="140493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Klik i menulinjen, </a:t>
            </a: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vælg ”Indsæt” &gt; ”Sidehoved / Sidefod”.</a:t>
            </a: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000" y="2065338"/>
            <a:ext cx="6496051" cy="685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da-DK" noProof="0"/>
              <a:t>Klik for at redigere titeltypografi i masteren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44000" y="2930526"/>
            <a:ext cx="6486525" cy="2803525"/>
          </a:xfrm>
        </p:spPr>
        <p:txBody>
          <a:bodyPr/>
          <a:lstStyle>
            <a:lvl1pPr>
              <a:defRPr sz="1400"/>
            </a:lvl1pPr>
          </a:lstStyle>
          <a:p>
            <a:r>
              <a:rPr lang="da-DK" noProof="0" smtClean="0"/>
              <a:t>Click to edit Master subtitle style</a:t>
            </a:r>
            <a:endParaRPr lang="da-DK" noProof="0"/>
          </a:p>
        </p:txBody>
      </p:sp>
      <p:sp>
        <p:nvSpPr>
          <p:cNvPr id="11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48787F5B-5991-44F7-8B5F-574B2D160CB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12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3" name="Date Placeholder 2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4FE3E-3C0F-47D4-BC97-4C97C218AAE9}" type="datetime1">
              <a:rPr lang="da-DK"/>
              <a:pPr>
                <a:defRPr/>
              </a:pPr>
              <a:t>07-12-2017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187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fke3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937" y="2708275"/>
            <a:ext cx="466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7"/>
          <p:cNvSpPr txBox="1"/>
          <p:nvPr userDrawn="1"/>
        </p:nvSpPr>
        <p:spPr>
          <a:xfrm>
            <a:off x="-1404938" y="1474788"/>
            <a:ext cx="1296988" cy="236988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sz="1100" smtClean="0">
                <a:solidFill>
                  <a:schemeClr val="bg1"/>
                </a:solidFill>
                <a:cs typeface="Arial" charset="0"/>
              </a:rPr>
            </a:br>
            <a:endParaRPr lang="da-DK" sz="110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6" name="Line 35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8" name="Line 37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pic>
        <p:nvPicPr>
          <p:cNvPr id="9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937" y="3875089"/>
            <a:ext cx="504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39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1" name="Line 40"/>
          <p:cNvSpPr>
            <a:spLocks noChangeShapeType="1"/>
          </p:cNvSpPr>
          <p:nvPr userDrawn="1"/>
        </p:nvSpPr>
        <p:spPr bwMode="auto">
          <a:xfrm>
            <a:off x="-1116013" y="3875089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2" name="Line 41"/>
          <p:cNvSpPr>
            <a:spLocks noChangeShapeType="1"/>
          </p:cNvSpPr>
          <p:nvPr userDrawn="1"/>
        </p:nvSpPr>
        <p:spPr bwMode="auto">
          <a:xfrm flipH="1">
            <a:off x="-1116013" y="3875089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3" name="Line 42"/>
          <p:cNvSpPr>
            <a:spLocks noChangeShapeType="1"/>
          </p:cNvSpPr>
          <p:nvPr userDrawn="1"/>
        </p:nvSpPr>
        <p:spPr bwMode="auto">
          <a:xfrm>
            <a:off x="-1404938" y="2679701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4" name="Line 43"/>
          <p:cNvSpPr>
            <a:spLocks noChangeShapeType="1"/>
          </p:cNvSpPr>
          <p:nvPr userDrawn="1"/>
        </p:nvSpPr>
        <p:spPr bwMode="auto">
          <a:xfrm flipH="1">
            <a:off x="-1404938" y="2679701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5" name="Line 44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6" name="Line 46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7" name="Text Box 48"/>
          <p:cNvSpPr txBox="1">
            <a:spLocks noChangeArrowheads="1"/>
          </p:cNvSpPr>
          <p:nvPr userDrawn="1"/>
        </p:nvSpPr>
        <p:spPr bwMode="auto">
          <a:xfrm>
            <a:off x="-1404939" y="4722814"/>
            <a:ext cx="140493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Klik i menulinjen, </a:t>
            </a: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vælg ”Indsæt” &gt; ”Sidehoved / Sidefod”.</a:t>
            </a: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Click to edit Master title style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da-DK" noProof="0"/>
          </a:p>
        </p:txBody>
      </p:sp>
      <p:sp>
        <p:nvSpPr>
          <p:cNvPr id="1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0198F723-D4EB-46B6-B8DF-990FB9ECB8D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19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0" name="Date Placeholder 2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4CDB9-6C08-4C39-8E5C-34F4113C2214}" type="datetime1">
              <a:rPr lang="da-DK"/>
              <a:pPr>
                <a:defRPr/>
              </a:pPr>
              <a:t>07-12-2017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88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fke3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937" y="2708275"/>
            <a:ext cx="466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7"/>
          <p:cNvSpPr txBox="1"/>
          <p:nvPr userDrawn="1"/>
        </p:nvSpPr>
        <p:spPr>
          <a:xfrm>
            <a:off x="-1404938" y="1474788"/>
            <a:ext cx="1296988" cy="236988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sz="1100" smtClean="0">
                <a:solidFill>
                  <a:schemeClr val="bg1"/>
                </a:solidFill>
                <a:cs typeface="Arial" charset="0"/>
              </a:rPr>
            </a:br>
            <a:endParaRPr lang="da-DK" sz="110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7" name="Line 37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9" name="Line 39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pic>
        <p:nvPicPr>
          <p:cNvPr id="10" name="Picture 4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937" y="3875089"/>
            <a:ext cx="504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41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2" name="Line 42"/>
          <p:cNvSpPr>
            <a:spLocks noChangeShapeType="1"/>
          </p:cNvSpPr>
          <p:nvPr userDrawn="1"/>
        </p:nvSpPr>
        <p:spPr bwMode="auto">
          <a:xfrm>
            <a:off x="-1116013" y="3875089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3" name="Line 43"/>
          <p:cNvSpPr>
            <a:spLocks noChangeShapeType="1"/>
          </p:cNvSpPr>
          <p:nvPr userDrawn="1"/>
        </p:nvSpPr>
        <p:spPr bwMode="auto">
          <a:xfrm flipH="1">
            <a:off x="-1116013" y="3875089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4" name="Line 44"/>
          <p:cNvSpPr>
            <a:spLocks noChangeShapeType="1"/>
          </p:cNvSpPr>
          <p:nvPr userDrawn="1"/>
        </p:nvSpPr>
        <p:spPr bwMode="auto">
          <a:xfrm>
            <a:off x="-1404938" y="2679701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5" name="Line 45"/>
          <p:cNvSpPr>
            <a:spLocks noChangeShapeType="1"/>
          </p:cNvSpPr>
          <p:nvPr userDrawn="1"/>
        </p:nvSpPr>
        <p:spPr bwMode="auto">
          <a:xfrm flipH="1">
            <a:off x="-1404938" y="2679701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6" name="Line 46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7" name="Line 48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8" name="Text Box 48"/>
          <p:cNvSpPr txBox="1">
            <a:spLocks noChangeArrowheads="1"/>
          </p:cNvSpPr>
          <p:nvPr userDrawn="1"/>
        </p:nvSpPr>
        <p:spPr bwMode="auto">
          <a:xfrm>
            <a:off x="-1404939" y="4722814"/>
            <a:ext cx="140493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Klik i menulinjen, </a:t>
            </a: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vælg ”Indsæt” &gt; ”Sidehoved / Sidefod”.</a:t>
            </a: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Click to edit Master title style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9" y="1374776"/>
            <a:ext cx="6577012" cy="1911349"/>
          </a:xfrm>
        </p:spPr>
        <p:txBody>
          <a:bodyPr/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da-DK" noProof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044000" y="3358800"/>
            <a:ext cx="4824000" cy="2487600"/>
          </a:xfrm>
        </p:spPr>
        <p:txBody>
          <a:bodyPr/>
          <a:lstStyle/>
          <a:p>
            <a:pPr lvl="0"/>
            <a:endParaRPr lang="da-DK" noProof="0"/>
          </a:p>
        </p:txBody>
      </p:sp>
      <p:sp>
        <p:nvSpPr>
          <p:cNvPr id="19" name="Slide Number Placeholder 3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DF2E5B46-2980-4081-B157-DF6B2C8028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20" name="Rectangle 29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F0C4A-E447-4201-A1E1-532450F142B7}" type="datetime1">
              <a:rPr lang="da-DK"/>
              <a:pPr>
                <a:defRPr/>
              </a:pPr>
              <a:t>07-12-2017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59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fke3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937" y="2708275"/>
            <a:ext cx="466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7"/>
          <p:cNvSpPr txBox="1"/>
          <p:nvPr userDrawn="1"/>
        </p:nvSpPr>
        <p:spPr>
          <a:xfrm>
            <a:off x="-1404938" y="1474788"/>
            <a:ext cx="1296988" cy="236988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sz="1100" smtClean="0">
                <a:solidFill>
                  <a:schemeClr val="bg1"/>
                </a:solidFill>
                <a:cs typeface="Arial" charset="0"/>
              </a:rPr>
            </a:br>
            <a:endParaRPr lang="da-DK" sz="110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7" name="Line 37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9" name="Line 39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pic>
        <p:nvPicPr>
          <p:cNvPr id="10" name="Picture 4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937" y="3875089"/>
            <a:ext cx="504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41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2" name="Line 42"/>
          <p:cNvSpPr>
            <a:spLocks noChangeShapeType="1"/>
          </p:cNvSpPr>
          <p:nvPr userDrawn="1"/>
        </p:nvSpPr>
        <p:spPr bwMode="auto">
          <a:xfrm>
            <a:off x="-1116013" y="3875089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3" name="Line 43"/>
          <p:cNvSpPr>
            <a:spLocks noChangeShapeType="1"/>
          </p:cNvSpPr>
          <p:nvPr userDrawn="1"/>
        </p:nvSpPr>
        <p:spPr bwMode="auto">
          <a:xfrm flipH="1">
            <a:off x="-1116013" y="3875089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4" name="Line 44"/>
          <p:cNvSpPr>
            <a:spLocks noChangeShapeType="1"/>
          </p:cNvSpPr>
          <p:nvPr userDrawn="1"/>
        </p:nvSpPr>
        <p:spPr bwMode="auto">
          <a:xfrm>
            <a:off x="-1404938" y="2679701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5" name="Line 45"/>
          <p:cNvSpPr>
            <a:spLocks noChangeShapeType="1"/>
          </p:cNvSpPr>
          <p:nvPr userDrawn="1"/>
        </p:nvSpPr>
        <p:spPr bwMode="auto">
          <a:xfrm flipH="1">
            <a:off x="-1404938" y="2679701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6" name="Line 46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7" name="Line 48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8" name="Text Box 48"/>
          <p:cNvSpPr txBox="1">
            <a:spLocks noChangeArrowheads="1"/>
          </p:cNvSpPr>
          <p:nvPr userDrawn="1"/>
        </p:nvSpPr>
        <p:spPr bwMode="auto">
          <a:xfrm>
            <a:off x="-1404939" y="4722814"/>
            <a:ext cx="140493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 eaLnBrk="1" hangingPunct="1">
              <a:defRPr/>
            </a:pPr>
            <a:endParaRPr lang="da-DK" sz="110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Klik i menulinjen, </a:t>
            </a: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vælg ”Indsæt” &gt; ”Sidehoved / Sidefod”.</a:t>
            </a: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Click to edit Master title style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374774"/>
            <a:ext cx="3211512" cy="448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da-DK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6901" y="1374774"/>
            <a:ext cx="3213100" cy="448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da-DK" noProof="0"/>
          </a:p>
        </p:txBody>
      </p:sp>
      <p:sp>
        <p:nvSpPr>
          <p:cNvPr id="19" name="Slide Number Placeholder 3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C769F7A1-7669-49AB-BA97-FB2A95D236B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20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" name="Date Placeholder 2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BB063-1BF1-40B4-8DBC-06105418D473}" type="datetime1">
              <a:rPr lang="da-DK"/>
              <a:pPr>
                <a:defRPr/>
              </a:pPr>
              <a:t>07-12-2017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7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Click to edit Master title style</a:t>
            </a:r>
            <a:endParaRPr lang="da-DK" noProof="0"/>
          </a:p>
        </p:txBody>
      </p:sp>
      <p:sp>
        <p:nvSpPr>
          <p:cNvPr id="3" name="Slide Number Placeholder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A15A36E6-F218-4EC4-9E0A-5EF8F4D6847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Date Placeholder 2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86467-64FC-4EC7-BE20-FC69FEBD9FE5}" type="datetime1">
              <a:rPr lang="da-DK"/>
              <a:pPr>
                <a:defRPr/>
              </a:pPr>
              <a:t>07-12-2017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293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B15FFD4F-C4B9-4FE8-BBCD-F481B373880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Date Placeholder 2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62E90-972D-4688-BE62-87C65D17FDDA}" type="datetime1">
              <a:rPr lang="da-DK"/>
              <a:pPr>
                <a:defRPr/>
              </a:pPr>
              <a:t>07-12-2017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033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HUM_ppt_bund_new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3714"/>
            <a:ext cx="914400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8" descr="top_dk_58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0" y="1"/>
            <a:ext cx="9144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3" cy="0"/>
          </a:xfrm>
          <a:prstGeom prst="line">
            <a:avLst/>
          </a:prstGeom>
          <a:noFill/>
          <a:ln w="9525">
            <a:solidFill>
              <a:srgbClr val="365AA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460376"/>
            <a:ext cx="6577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Klik for at redigere titeltypografi i masteren</a:t>
            </a:r>
          </a:p>
        </p:txBody>
      </p:sp>
      <p:sp>
        <p:nvSpPr>
          <p:cNvPr id="103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9" y="1374776"/>
            <a:ext cx="6577012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Klik for at redigere teksttypografierne i masteren</a:t>
            </a:r>
          </a:p>
          <a:p>
            <a:pPr lvl="1"/>
            <a:r>
              <a:rPr lang="da-DK" altLang="da-DK" smtClean="0"/>
              <a:t>Andet niveau</a:t>
            </a:r>
          </a:p>
          <a:p>
            <a:pPr lvl="2"/>
            <a:r>
              <a:rPr lang="da-DK" altLang="da-DK" smtClean="0"/>
              <a:t>Tredje niveau</a:t>
            </a:r>
          </a:p>
          <a:p>
            <a:pPr lvl="3"/>
            <a:r>
              <a:rPr lang="da-DK" altLang="da-DK" smtClean="0"/>
              <a:t>Fjerde niveau</a:t>
            </a:r>
          </a:p>
          <a:p>
            <a:pPr lvl="4"/>
            <a:r>
              <a:rPr lang="da-DK" altLang="da-DK" smtClean="0"/>
              <a:t>Femte niveau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>
          <a:xfrm>
            <a:off x="1044575" y="6508751"/>
            <a:ext cx="2133600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900"/>
              </a:lnSpc>
              <a:defRPr sz="9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da-DK"/>
              <a:t>Dias </a:t>
            </a:r>
            <a:fld id="{2907CCD3-EF77-4C58-81F9-93E0718A702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66589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9088" y="-3174"/>
            <a:ext cx="6253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8F8F8"/>
                </a:solidFill>
                <a:latin typeface="Verdana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2"/>
          </p:nvPr>
        </p:nvSpPr>
        <p:spPr>
          <a:xfrm>
            <a:off x="1044576" y="6350001"/>
            <a:ext cx="6577013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F49C2F69-271B-432E-8EC2-DBD884EC28FC}" type="datetime1">
              <a:rPr lang="da-DK"/>
              <a:pPr>
                <a:defRPr/>
              </a:pPr>
              <a:t>07-12-2017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2" r:id="rId5"/>
    <p:sldLayoutId id="2147483873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ＭＳ Ｐゴシック" pitchFamily="-65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  <a:ea typeface="ＭＳ Ｐゴシック" pitchFamily="-65" charset="-128"/>
        </a:defRPr>
      </a:lvl2pPr>
      <a:lvl3pPr marL="114617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5" descr="K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7" b="5847"/>
          <a:stretch>
            <a:fillRect/>
          </a:stretch>
        </p:blipFill>
        <p:spPr bwMode="auto">
          <a:xfrm>
            <a:off x="6827035" y="4221088"/>
            <a:ext cx="2316965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6"/>
          <p:cNvSpPr>
            <a:spLocks noGrp="1"/>
          </p:cNvSpPr>
          <p:nvPr>
            <p:ph type="ctrTitle"/>
          </p:nvPr>
        </p:nvSpPr>
        <p:spPr>
          <a:xfrm>
            <a:off x="1044575" y="2065338"/>
            <a:ext cx="6496051" cy="685800"/>
          </a:xfrm>
        </p:spPr>
        <p:txBody>
          <a:bodyPr/>
          <a:lstStyle/>
          <a:p>
            <a:pPr eaLnBrk="1" hangingPunct="1"/>
            <a:r>
              <a:rPr lang="da-DK" altLang="da-DK" dirty="0" smtClean="0">
                <a:ea typeface="ＭＳ Ｐゴシック" pitchFamily="34" charset="-128"/>
              </a:rPr>
              <a:t/>
            </a:r>
            <a:br>
              <a:rPr lang="da-DK" altLang="da-DK" dirty="0" smtClean="0">
                <a:ea typeface="ＭＳ Ｐゴシック" pitchFamily="34" charset="-128"/>
              </a:rPr>
            </a:br>
            <a:endParaRPr lang="da-DK" altLang="da-DK" dirty="0" smtClean="0">
              <a:ea typeface="ＭＳ Ｐゴシック" pitchFamily="34" charset="-128"/>
            </a:endParaRPr>
          </a:p>
        </p:txBody>
      </p:sp>
      <p:sp>
        <p:nvSpPr>
          <p:cNvPr id="7172" name="Subtitle 7"/>
          <p:cNvSpPr>
            <a:spLocks noGrp="1"/>
          </p:cNvSpPr>
          <p:nvPr>
            <p:ph type="subTitle" sz="quarter" idx="1"/>
          </p:nvPr>
        </p:nvSpPr>
        <p:spPr>
          <a:xfrm>
            <a:off x="762173" y="3470152"/>
            <a:ext cx="7200403" cy="2736304"/>
          </a:xfrm>
        </p:spPr>
        <p:txBody>
          <a:bodyPr/>
          <a:lstStyle/>
          <a:p>
            <a:pPr marL="0" indent="0" eaLnBrk="1" hangingPunct="1"/>
            <a:r>
              <a:rPr lang="da-DK" sz="1800" dirty="0" err="1" smtClean="0">
                <a:solidFill>
                  <a:schemeClr val="accent1"/>
                </a:solidFill>
              </a:rPr>
              <a:t>Lexical</a:t>
            </a:r>
            <a:r>
              <a:rPr lang="da-DK" sz="1800" dirty="0" smtClean="0">
                <a:solidFill>
                  <a:schemeClr val="accent1"/>
                </a:solidFill>
              </a:rPr>
              <a:t> Data Masterclass</a:t>
            </a:r>
            <a:r>
              <a:rPr lang="da-DK" sz="1800" smtClean="0">
                <a:solidFill>
                  <a:schemeClr val="accent1"/>
                </a:solidFill>
              </a:rPr>
              <a:t>, </a:t>
            </a:r>
            <a:r>
              <a:rPr lang="da-DK" sz="1800" smtClean="0">
                <a:solidFill>
                  <a:schemeClr val="accent1"/>
                </a:solidFill>
              </a:rPr>
              <a:t>Berlin</a:t>
            </a:r>
            <a:r>
              <a:rPr lang="en-US" sz="1800" smtClean="0">
                <a:solidFill>
                  <a:schemeClr val="accent1"/>
                </a:solidFill>
              </a:rPr>
              <a:t> </a:t>
            </a:r>
            <a:r>
              <a:rPr lang="en-US" sz="1800" dirty="0" smtClean="0">
                <a:solidFill>
                  <a:schemeClr val="accent1"/>
                </a:solidFill>
              </a:rPr>
              <a:t>4-8 December 2017</a:t>
            </a:r>
            <a:endParaRPr lang="da-DK" sz="1800" dirty="0">
              <a:solidFill>
                <a:schemeClr val="accent1"/>
              </a:solidFill>
            </a:endParaRPr>
          </a:p>
          <a:p>
            <a:pPr marL="0" indent="0" eaLnBrk="1" hangingPunct="1"/>
            <a:endParaRPr lang="da-DK" sz="2400" dirty="0" smtClean="0">
              <a:solidFill>
                <a:schemeClr val="accent1"/>
              </a:solidFill>
            </a:endParaRPr>
          </a:p>
          <a:p>
            <a:pPr marL="0" indent="0" eaLnBrk="1" hangingPunct="1"/>
            <a:r>
              <a:rPr lang="da-DK" sz="2400" dirty="0" smtClean="0">
                <a:solidFill>
                  <a:schemeClr val="accent1"/>
                </a:solidFill>
              </a:rPr>
              <a:t>A Dictionary of Old </a:t>
            </a:r>
            <a:r>
              <a:rPr lang="da-DK" sz="2400" dirty="0" err="1" smtClean="0">
                <a:solidFill>
                  <a:schemeClr val="accent1"/>
                </a:solidFill>
              </a:rPr>
              <a:t>Norse</a:t>
            </a:r>
            <a:r>
              <a:rPr lang="da-DK" sz="2400" dirty="0" smtClean="0">
                <a:solidFill>
                  <a:schemeClr val="accent1"/>
                </a:solidFill>
              </a:rPr>
              <a:t> </a:t>
            </a:r>
            <a:r>
              <a:rPr lang="da-DK" sz="2400" dirty="0" err="1" smtClean="0">
                <a:solidFill>
                  <a:schemeClr val="accent1"/>
                </a:solidFill>
              </a:rPr>
              <a:t>Prose</a:t>
            </a:r>
            <a:endParaRPr lang="da-DK" sz="2400" dirty="0" smtClean="0">
              <a:solidFill>
                <a:schemeClr val="accent1"/>
              </a:solidFill>
            </a:endParaRPr>
          </a:p>
          <a:p>
            <a:pPr marL="0" indent="0" eaLnBrk="1" hangingPunct="1"/>
            <a:r>
              <a:rPr lang="da-DK" sz="2400" dirty="0" smtClean="0">
                <a:solidFill>
                  <a:schemeClr val="accent1"/>
                </a:solidFill>
              </a:rPr>
              <a:t>Progress and </a:t>
            </a:r>
            <a:r>
              <a:rPr lang="da-DK" sz="2400" dirty="0" err="1">
                <a:solidFill>
                  <a:schemeClr val="accent1"/>
                </a:solidFill>
              </a:rPr>
              <a:t>P</a:t>
            </a:r>
            <a:r>
              <a:rPr lang="da-DK" sz="2400" dirty="0" err="1" smtClean="0">
                <a:solidFill>
                  <a:schemeClr val="accent1"/>
                </a:solidFill>
              </a:rPr>
              <a:t>erspectives</a:t>
            </a:r>
            <a:endParaRPr lang="da-DK" sz="2400" dirty="0" smtClean="0">
              <a:solidFill>
                <a:schemeClr val="accent1"/>
              </a:solidFill>
            </a:endParaRPr>
          </a:p>
          <a:p>
            <a:pPr marL="0" indent="0" eaLnBrk="1" hangingPunct="1"/>
            <a:endParaRPr lang="da-DK" altLang="da-DK" sz="1800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marL="0" indent="0" eaLnBrk="1" hangingPunct="1"/>
            <a:r>
              <a:rPr lang="da-DK" altLang="da-DK" sz="1600" dirty="0" err="1" smtClean="0">
                <a:solidFill>
                  <a:schemeClr val="accent1"/>
                </a:solidFill>
                <a:ea typeface="ＭＳ Ｐゴシック" pitchFamily="34" charset="-128"/>
              </a:rPr>
              <a:t>Simonetta</a:t>
            </a:r>
            <a:r>
              <a:rPr lang="da-DK" altLang="da-DK" sz="1600" dirty="0" smtClean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da-DK" altLang="da-DK" sz="1600" dirty="0" err="1" smtClean="0">
                <a:solidFill>
                  <a:schemeClr val="accent1"/>
                </a:solidFill>
                <a:ea typeface="ＭＳ Ｐゴシック" pitchFamily="34" charset="-128"/>
              </a:rPr>
              <a:t>Battista</a:t>
            </a:r>
            <a:r>
              <a:rPr lang="da-DK" altLang="da-DK" sz="1600" dirty="0" smtClean="0">
                <a:solidFill>
                  <a:schemeClr val="accent1"/>
                </a:solidFill>
                <a:ea typeface="ＭＳ Ｐゴシック" pitchFamily="34" charset="-128"/>
              </a:rPr>
              <a:t>, </a:t>
            </a:r>
            <a:r>
              <a:rPr lang="da-DK" altLang="da-DK" sz="1600" dirty="0">
                <a:solidFill>
                  <a:schemeClr val="accent1"/>
                </a:solidFill>
                <a:ea typeface="ＭＳ Ｐゴシック" pitchFamily="34" charset="-128"/>
              </a:rPr>
              <a:t>Ellert Thor </a:t>
            </a:r>
            <a:r>
              <a:rPr lang="da-DK" altLang="da-DK" sz="1600" dirty="0" err="1" smtClean="0">
                <a:solidFill>
                  <a:schemeClr val="accent1"/>
                </a:solidFill>
                <a:ea typeface="ＭＳ Ｐゴシック" pitchFamily="34" charset="-128"/>
              </a:rPr>
              <a:t>Johannsson</a:t>
            </a:r>
            <a:endParaRPr lang="da-DK" altLang="da-DK" sz="1600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marL="0" indent="0" eaLnBrk="1" hangingPunct="1"/>
            <a:endParaRPr lang="da-DK" altLang="da-DK" sz="1600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marL="0" indent="0" eaLnBrk="1" hangingPunct="1"/>
            <a:r>
              <a:rPr lang="da-DK" altLang="da-DK" sz="1600" dirty="0" smtClean="0">
                <a:solidFill>
                  <a:schemeClr val="accent1"/>
                </a:solidFill>
                <a:ea typeface="ＭＳ Ｐゴシック" pitchFamily="34" charset="-128"/>
              </a:rPr>
              <a:t>Department of Nordic Languages and </a:t>
            </a:r>
            <a:r>
              <a:rPr lang="da-DK" altLang="da-DK" sz="1600" dirty="0" err="1" smtClean="0">
                <a:solidFill>
                  <a:schemeClr val="accent1"/>
                </a:solidFill>
                <a:ea typeface="ＭＳ Ｐゴシック" pitchFamily="34" charset="-128"/>
              </a:rPr>
              <a:t>Linguistics</a:t>
            </a:r>
            <a:endParaRPr lang="da-DK" altLang="da-DK" sz="1600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marL="0" indent="0" eaLnBrk="1" hangingPunct="1"/>
            <a:r>
              <a:rPr lang="da-DK" altLang="da-DK" sz="1600" dirty="0" smtClean="0">
                <a:solidFill>
                  <a:schemeClr val="accent1"/>
                </a:solidFill>
                <a:ea typeface="ＭＳ Ｐゴシック" pitchFamily="34" charset="-128"/>
              </a:rPr>
              <a:t>University of Copenhagen</a:t>
            </a:r>
            <a:endParaRPr lang="da-DK" altLang="da-DK" sz="1600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marL="0" indent="0" eaLnBrk="1" hangingPunct="1"/>
            <a:endParaRPr lang="da-DK" altLang="da-DK" sz="1600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marL="0" indent="0" eaLnBrk="1" hangingPunct="1"/>
            <a:endParaRPr lang="da-DK" altLang="da-DK" dirty="0" smtClean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pic>
        <p:nvPicPr>
          <p:cNvPr id="7173" name="Picture 34" descr="skabelon_new_2007_bi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52" y="3212976"/>
            <a:ext cx="2362848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Billed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4" y="1227139"/>
            <a:ext cx="5967412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15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z="2400" dirty="0" err="1" smtClean="0"/>
              <a:t>Our</a:t>
            </a:r>
            <a:r>
              <a:rPr lang="da-DK" sz="2400" dirty="0" smtClean="0"/>
              <a:t> plan for the </a:t>
            </a:r>
            <a:r>
              <a:rPr lang="da-DK" sz="2400" dirty="0" err="1" smtClean="0"/>
              <a:t>week</a:t>
            </a:r>
            <a:endParaRPr lang="da-DK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196752"/>
            <a:ext cx="8208912" cy="5328592"/>
          </a:xfrm>
        </p:spPr>
        <p:txBody>
          <a:bodyPr/>
          <a:lstStyle/>
          <a:p>
            <a:pPr marL="0" indent="0"/>
            <a:endParaRPr lang="da-DK" sz="1800" b="1" dirty="0" smtClean="0"/>
          </a:p>
          <a:p>
            <a:pPr marL="0" indent="0"/>
            <a:endParaRPr lang="da-DK" sz="1800" b="1" dirty="0" smtClean="0"/>
          </a:p>
          <a:p>
            <a:pPr marL="0" indent="0"/>
            <a:endParaRPr lang="da-DK" sz="1800" dirty="0" smtClean="0"/>
          </a:p>
          <a:p>
            <a:pPr marL="0" indent="0"/>
            <a:r>
              <a:rPr lang="da-DK" sz="1800" dirty="0" smtClean="0"/>
              <a:t>Learning more </a:t>
            </a:r>
            <a:r>
              <a:rPr lang="da-DK" sz="1800" dirty="0" err="1" smtClean="0"/>
              <a:t>about</a:t>
            </a:r>
            <a:r>
              <a:rPr lang="da-DK" sz="1800" dirty="0" smtClean="0"/>
              <a:t> xml and </a:t>
            </a:r>
            <a:r>
              <a:rPr lang="da-DK" sz="1800" dirty="0" err="1" smtClean="0"/>
              <a:t>how</a:t>
            </a:r>
            <a:r>
              <a:rPr lang="da-DK" sz="1800" dirty="0" smtClean="0"/>
              <a:t> it </a:t>
            </a:r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useful</a:t>
            </a:r>
            <a:r>
              <a:rPr lang="da-DK" sz="1800" dirty="0" smtClean="0"/>
              <a:t> in </a:t>
            </a:r>
            <a:r>
              <a:rPr lang="da-DK" sz="1800" dirty="0" err="1" smtClean="0"/>
              <a:t>lexicographic</a:t>
            </a:r>
            <a:r>
              <a:rPr lang="da-DK" sz="1800" dirty="0" smtClean="0"/>
              <a:t> </a:t>
            </a:r>
            <a:r>
              <a:rPr lang="da-DK" sz="1800" dirty="0" err="1" smtClean="0"/>
              <a:t>work</a:t>
            </a:r>
            <a:endParaRPr lang="da-DK" sz="1800" dirty="0"/>
          </a:p>
          <a:p>
            <a:pPr marL="0" indent="0"/>
            <a:endParaRPr lang="da-DK" sz="1800" b="1" dirty="0"/>
          </a:p>
          <a:p>
            <a:pPr eaLnBrk="1" hangingPunct="1">
              <a:defRPr/>
            </a:pPr>
            <a:r>
              <a:rPr lang="da-DK" altLang="ru-RU" sz="1800" dirty="0" err="1" smtClean="0"/>
              <a:t>Understanding</a:t>
            </a:r>
            <a:r>
              <a:rPr lang="da-DK" altLang="ru-RU" sz="1800" dirty="0" smtClean="0"/>
              <a:t> more </a:t>
            </a:r>
            <a:r>
              <a:rPr lang="da-DK" altLang="ru-RU" sz="1800" dirty="0" err="1" smtClean="0"/>
              <a:t>about</a:t>
            </a:r>
            <a:r>
              <a:rPr lang="da-DK" altLang="ru-RU" sz="1800" dirty="0" smtClean="0"/>
              <a:t> </a:t>
            </a:r>
            <a:r>
              <a:rPr lang="da-DK" altLang="ru-RU" sz="1800" dirty="0" err="1" smtClean="0"/>
              <a:t>incorporating</a:t>
            </a:r>
            <a:r>
              <a:rPr lang="da-DK" altLang="ru-RU" sz="1800" dirty="0" smtClean="0"/>
              <a:t> digital </a:t>
            </a:r>
            <a:r>
              <a:rPr lang="da-DK" altLang="ru-RU" sz="1800" dirty="0"/>
              <a:t>xml </a:t>
            </a:r>
            <a:r>
              <a:rPr lang="da-DK" altLang="ru-RU" sz="1800" dirty="0" err="1"/>
              <a:t>scholarly</a:t>
            </a:r>
            <a:r>
              <a:rPr lang="da-DK" altLang="ru-RU" sz="1800" dirty="0"/>
              <a:t> editions </a:t>
            </a:r>
            <a:r>
              <a:rPr lang="da-DK" altLang="ru-RU" sz="1800" dirty="0" err="1"/>
              <a:t>into</a:t>
            </a:r>
            <a:r>
              <a:rPr lang="da-DK" altLang="ru-RU" sz="1800" dirty="0"/>
              <a:t> the </a:t>
            </a:r>
            <a:r>
              <a:rPr lang="da-DK" altLang="ru-RU" sz="1800" dirty="0" err="1"/>
              <a:t>existing</a:t>
            </a:r>
            <a:r>
              <a:rPr lang="da-DK" altLang="ru-RU" sz="1800" dirty="0"/>
              <a:t> </a:t>
            </a:r>
            <a:r>
              <a:rPr lang="da-DK" altLang="ru-RU" sz="1800" dirty="0" err="1"/>
              <a:t>dictionary</a:t>
            </a:r>
            <a:r>
              <a:rPr lang="da-DK" altLang="ru-RU" sz="1800" dirty="0"/>
              <a:t> </a:t>
            </a:r>
            <a:r>
              <a:rPr lang="da-DK" altLang="ru-RU" sz="1800" dirty="0" err="1" smtClean="0"/>
              <a:t>structure</a:t>
            </a:r>
            <a:endParaRPr lang="da-DK" altLang="ru-RU" sz="1800" dirty="0" smtClean="0"/>
          </a:p>
          <a:p>
            <a:pPr eaLnBrk="1" hangingPunct="1">
              <a:defRPr/>
            </a:pPr>
            <a:endParaRPr lang="da-DK" altLang="ru-RU" sz="1800" dirty="0"/>
          </a:p>
          <a:p>
            <a:pPr eaLnBrk="1" hangingPunct="1">
              <a:defRPr/>
            </a:pPr>
            <a:r>
              <a:rPr lang="da-DK" altLang="ru-RU" sz="1800" dirty="0" err="1" smtClean="0"/>
              <a:t>Finding</a:t>
            </a:r>
            <a:r>
              <a:rPr lang="da-DK" altLang="ru-RU" sz="1800" dirty="0" smtClean="0"/>
              <a:t> a </a:t>
            </a:r>
            <a:r>
              <a:rPr lang="da-DK" altLang="ru-RU" sz="1800" dirty="0" err="1" smtClean="0"/>
              <a:t>way</a:t>
            </a:r>
            <a:r>
              <a:rPr lang="da-DK" altLang="ru-RU" sz="1800" dirty="0" smtClean="0"/>
              <a:t> to </a:t>
            </a:r>
            <a:r>
              <a:rPr lang="da-DK" altLang="ru-RU" sz="1800" dirty="0" err="1" smtClean="0"/>
              <a:t>compare</a:t>
            </a:r>
            <a:r>
              <a:rPr lang="da-DK" altLang="ru-RU" sz="1800" dirty="0" smtClean="0"/>
              <a:t> information from </a:t>
            </a:r>
            <a:r>
              <a:rPr lang="da-DK" altLang="ru-RU" sz="1800" dirty="0" err="1" smtClean="0"/>
              <a:t>lemmatized</a:t>
            </a:r>
            <a:r>
              <a:rPr lang="da-DK" altLang="ru-RU" sz="1800" dirty="0" smtClean="0"/>
              <a:t> </a:t>
            </a:r>
            <a:r>
              <a:rPr lang="da-DK" altLang="ru-RU" sz="1800" dirty="0" err="1" smtClean="0"/>
              <a:t>texts</a:t>
            </a:r>
            <a:r>
              <a:rPr lang="da-DK" altLang="ru-RU" sz="1800" dirty="0" smtClean="0"/>
              <a:t> to the </a:t>
            </a:r>
            <a:r>
              <a:rPr lang="da-DK" altLang="ru-RU" sz="1800" dirty="0" err="1" smtClean="0"/>
              <a:t>corresponding</a:t>
            </a:r>
            <a:r>
              <a:rPr lang="da-DK" altLang="ru-RU" sz="1800" dirty="0" smtClean="0"/>
              <a:t> </a:t>
            </a:r>
            <a:r>
              <a:rPr lang="da-DK" altLang="ru-RU" sz="1800" dirty="0" err="1" smtClean="0"/>
              <a:t>examples</a:t>
            </a:r>
            <a:r>
              <a:rPr lang="da-DK" altLang="ru-RU" sz="1800" dirty="0" smtClean="0"/>
              <a:t> </a:t>
            </a:r>
            <a:r>
              <a:rPr lang="da-DK" altLang="ru-RU" sz="1800" dirty="0" err="1" smtClean="0"/>
              <a:t>found</a:t>
            </a:r>
            <a:r>
              <a:rPr lang="da-DK" altLang="ru-RU" sz="1800" dirty="0" smtClean="0"/>
              <a:t> in the ONP </a:t>
            </a:r>
            <a:r>
              <a:rPr lang="da-DK" altLang="ru-RU" sz="1800" dirty="0" err="1" smtClean="0"/>
              <a:t>collection</a:t>
            </a:r>
            <a:r>
              <a:rPr lang="da-DK" altLang="ru-RU" sz="1800" dirty="0" smtClean="0"/>
              <a:t> of citations</a:t>
            </a:r>
          </a:p>
          <a:p>
            <a:pPr eaLnBrk="1" hangingPunct="1">
              <a:defRPr/>
            </a:pPr>
            <a:endParaRPr lang="da-DK" alt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61151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z="2400" dirty="0" smtClean="0"/>
              <a:t>Main tasks</a:t>
            </a:r>
            <a:endParaRPr lang="da-DK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196752"/>
            <a:ext cx="8208912" cy="5328592"/>
          </a:xfrm>
        </p:spPr>
        <p:txBody>
          <a:bodyPr/>
          <a:lstStyle/>
          <a:p>
            <a:pPr marL="0" indent="0"/>
            <a:endParaRPr lang="da-DK" sz="1800" b="1" dirty="0" smtClean="0"/>
          </a:p>
          <a:p>
            <a:pPr eaLnBrk="1" hangingPunct="1">
              <a:defRPr/>
            </a:pPr>
            <a:endParaRPr lang="da-DK" altLang="ru-RU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 err="1" smtClean="0"/>
              <a:t>Attempting</a:t>
            </a:r>
            <a:r>
              <a:rPr lang="da-DK" sz="1800" dirty="0" smtClean="0"/>
              <a:t> to </a:t>
            </a:r>
            <a:r>
              <a:rPr lang="da-DK" sz="1800" dirty="0" err="1" smtClean="0"/>
              <a:t>create</a:t>
            </a:r>
            <a:r>
              <a:rPr lang="da-DK" sz="1800" dirty="0" smtClean="0"/>
              <a:t> a TIE xml-</a:t>
            </a:r>
            <a:r>
              <a:rPr lang="da-DK" sz="1800" dirty="0" err="1" smtClean="0"/>
              <a:t>entry</a:t>
            </a:r>
            <a:r>
              <a:rPr lang="da-DK" sz="1800" dirty="0" smtClean="0"/>
              <a:t> for </a:t>
            </a:r>
            <a:r>
              <a:rPr lang="da-DK" sz="1800" dirty="0" err="1" smtClean="0"/>
              <a:t>our</a:t>
            </a:r>
            <a:r>
              <a:rPr lang="da-DK" sz="1800" dirty="0" smtClean="0"/>
              <a:t> Dictionary</a:t>
            </a:r>
          </a:p>
          <a:p>
            <a:pPr marL="0" indent="0"/>
            <a:endParaRPr lang="da-DK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 err="1" smtClean="0"/>
              <a:t>Converting</a:t>
            </a:r>
            <a:r>
              <a:rPr lang="da-DK" sz="1800" dirty="0" smtClean="0"/>
              <a:t> an xml version of an Old </a:t>
            </a:r>
            <a:r>
              <a:rPr lang="da-DK" sz="1800" dirty="0" err="1" smtClean="0"/>
              <a:t>Norse</a:t>
            </a:r>
            <a:r>
              <a:rPr lang="da-DK" sz="1800" dirty="0" smtClean="0"/>
              <a:t> </a:t>
            </a:r>
            <a:r>
              <a:rPr lang="da-DK" sz="1800" dirty="0" err="1" smtClean="0"/>
              <a:t>text</a:t>
            </a:r>
            <a:r>
              <a:rPr lang="da-DK" sz="1800" dirty="0" smtClean="0"/>
              <a:t> to a </a:t>
            </a:r>
            <a:r>
              <a:rPr lang="da-DK" sz="1800" dirty="0" err="1" smtClean="0"/>
              <a:t>structured</a:t>
            </a:r>
            <a:r>
              <a:rPr lang="da-DK" sz="1800" dirty="0" smtClean="0"/>
              <a:t> TIE </a:t>
            </a:r>
            <a:r>
              <a:rPr lang="da-DK" sz="1800" dirty="0" err="1" smtClean="0"/>
              <a:t>document</a:t>
            </a:r>
            <a:r>
              <a:rPr lang="da-DK" sz="1800" dirty="0" smtClean="0"/>
              <a:t> </a:t>
            </a:r>
            <a:r>
              <a:rPr lang="da-DK" sz="1800" dirty="0" err="1" smtClean="0"/>
              <a:t>which</a:t>
            </a:r>
            <a:r>
              <a:rPr lang="da-DK" sz="1800" dirty="0" smtClean="0"/>
              <a:t> </a:t>
            </a:r>
            <a:r>
              <a:rPr lang="da-DK" sz="1800" dirty="0" err="1" smtClean="0"/>
              <a:t>focuses</a:t>
            </a:r>
            <a:r>
              <a:rPr lang="da-DK" sz="1800" dirty="0" smtClean="0"/>
              <a:t> on the </a:t>
            </a:r>
            <a:r>
              <a:rPr lang="da-DK" sz="1800" dirty="0" err="1" smtClean="0"/>
              <a:t>word</a:t>
            </a:r>
            <a:r>
              <a:rPr lang="da-DK" sz="1800" dirty="0" smtClean="0"/>
              <a:t> </a:t>
            </a:r>
            <a:r>
              <a:rPr lang="da-DK" sz="1800" dirty="0" err="1" smtClean="0"/>
              <a:t>specific</a:t>
            </a:r>
            <a:r>
              <a:rPr lang="da-DK" sz="1800" dirty="0" smtClean="0"/>
              <a:t> information </a:t>
            </a:r>
            <a:r>
              <a:rPr lang="da-DK" sz="1800" dirty="0" err="1" smtClean="0"/>
              <a:t>encoded</a:t>
            </a:r>
            <a:r>
              <a:rPr lang="da-DK" sz="1800" dirty="0" smtClean="0"/>
              <a:t> in the original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8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a-DK" sz="1800" dirty="0" smtClean="0"/>
              <a:t>A </a:t>
            </a:r>
            <a:r>
              <a:rPr lang="da-DK" sz="1800" dirty="0" err="1" smtClean="0"/>
              <a:t>two</a:t>
            </a:r>
            <a:r>
              <a:rPr lang="da-DK" sz="1800" dirty="0" smtClean="0"/>
              <a:t> step </a:t>
            </a:r>
            <a:r>
              <a:rPr lang="da-DK" sz="1800" dirty="0" err="1" smtClean="0"/>
              <a:t>process</a:t>
            </a:r>
            <a:r>
              <a:rPr lang="da-DK" sz="1800" dirty="0" smtClean="0"/>
              <a:t>:</a:t>
            </a:r>
          </a:p>
          <a:p>
            <a:pPr marL="1089025" lvl="2">
              <a:buFont typeface="Arial" panose="020B0604020202020204" pitchFamily="34" charset="0"/>
              <a:buChar char="•"/>
            </a:pPr>
            <a:r>
              <a:rPr lang="da-DK" sz="1800" dirty="0" err="1" smtClean="0"/>
              <a:t>Converting</a:t>
            </a:r>
            <a:r>
              <a:rPr lang="da-DK" sz="1800" dirty="0" smtClean="0"/>
              <a:t> the original </a:t>
            </a:r>
            <a:r>
              <a:rPr lang="da-DK" sz="1800" dirty="0" err="1" smtClean="0"/>
              <a:t>document</a:t>
            </a:r>
            <a:r>
              <a:rPr lang="da-DK" sz="1800" dirty="0" smtClean="0"/>
              <a:t> to a TIE </a:t>
            </a:r>
            <a:r>
              <a:rPr lang="da-DK" sz="1800" dirty="0" err="1" smtClean="0"/>
              <a:t>compliant</a:t>
            </a:r>
            <a:r>
              <a:rPr lang="da-DK" sz="1800" dirty="0" smtClean="0"/>
              <a:t> xml </a:t>
            </a:r>
            <a:r>
              <a:rPr lang="da-DK" sz="1800" dirty="0" err="1" smtClean="0"/>
              <a:t>document</a:t>
            </a:r>
            <a:endParaRPr lang="da-DK" sz="1800" dirty="0" smtClean="0"/>
          </a:p>
          <a:p>
            <a:pPr marL="1089025" lvl="2">
              <a:buFont typeface="Arial" panose="020B0604020202020204" pitchFamily="34" charset="0"/>
              <a:buChar char="•"/>
            </a:pPr>
            <a:r>
              <a:rPr lang="da-DK" sz="1800" dirty="0" err="1" smtClean="0"/>
              <a:t>Converting</a:t>
            </a:r>
            <a:r>
              <a:rPr lang="da-DK" sz="1800" dirty="0" smtClean="0"/>
              <a:t> </a:t>
            </a:r>
            <a:r>
              <a:rPr lang="da-DK" sz="1800" dirty="0" err="1" smtClean="0"/>
              <a:t>this</a:t>
            </a:r>
            <a:r>
              <a:rPr lang="da-DK" sz="1800" dirty="0" smtClean="0"/>
              <a:t> new TIE </a:t>
            </a:r>
            <a:r>
              <a:rPr lang="da-DK" sz="1800" dirty="0" err="1" smtClean="0"/>
              <a:t>document</a:t>
            </a:r>
            <a:r>
              <a:rPr lang="da-DK" sz="1800" dirty="0" smtClean="0"/>
              <a:t> </a:t>
            </a:r>
            <a:r>
              <a:rPr lang="da-DK" sz="1800" dirty="0" err="1" smtClean="0"/>
              <a:t>into</a:t>
            </a:r>
            <a:r>
              <a:rPr lang="da-DK" sz="1800" dirty="0" smtClean="0"/>
              <a:t> a basic </a:t>
            </a:r>
            <a:r>
              <a:rPr lang="da-DK" sz="1800" dirty="0" err="1" smtClean="0"/>
              <a:t>glossary</a:t>
            </a:r>
            <a:r>
              <a:rPr lang="da-DK" sz="1800" dirty="0" smtClean="0"/>
              <a:t> </a:t>
            </a:r>
            <a:r>
              <a:rPr lang="da-DK" sz="1800" dirty="0" err="1" smtClean="0"/>
              <a:t>containing</a:t>
            </a:r>
            <a:r>
              <a:rPr lang="da-DK" sz="1800" dirty="0" smtClean="0"/>
              <a:t> </a:t>
            </a:r>
            <a:r>
              <a:rPr lang="da-DK" sz="1800" dirty="0" err="1" smtClean="0"/>
              <a:t>headwords</a:t>
            </a:r>
            <a:r>
              <a:rPr lang="da-DK" sz="1800" dirty="0" smtClean="0"/>
              <a:t> with all the relevant </a:t>
            </a:r>
            <a:r>
              <a:rPr lang="da-DK" sz="1800" dirty="0" err="1" smtClean="0"/>
              <a:t>examples</a:t>
            </a:r>
            <a:r>
              <a:rPr lang="da-DK" sz="1800" dirty="0" smtClean="0"/>
              <a:t> from the </a:t>
            </a:r>
            <a:r>
              <a:rPr lang="da-DK" sz="1800" dirty="0" err="1" smtClean="0"/>
              <a:t>text</a:t>
            </a:r>
            <a:endParaRPr lang="da-DK" sz="1800" dirty="0" smtClean="0"/>
          </a:p>
          <a:p>
            <a:pPr marL="1089025" lvl="2">
              <a:buFont typeface="Arial" panose="020B0604020202020204" pitchFamily="34" charset="0"/>
              <a:buChar char="•"/>
            </a:pPr>
            <a:endParaRPr lang="da-DK" sz="1800" dirty="0" smtClean="0"/>
          </a:p>
          <a:p>
            <a:pPr marL="1089025" lvl="2">
              <a:buFont typeface="Arial" panose="020B0604020202020204" pitchFamily="34" charset="0"/>
              <a:buChar char="•"/>
            </a:pPr>
            <a:r>
              <a:rPr lang="da-DK" sz="1800" dirty="0" smtClean="0"/>
              <a:t>…. and </a:t>
            </a:r>
            <a:r>
              <a:rPr lang="da-DK" sz="1800" dirty="0" err="1" smtClean="0"/>
              <a:t>then</a:t>
            </a:r>
            <a:r>
              <a:rPr lang="da-DK" sz="1800" dirty="0" smtClean="0"/>
              <a:t> </a:t>
            </a:r>
            <a:r>
              <a:rPr lang="da-DK" sz="1800" dirty="0" err="1" smtClean="0"/>
              <a:t>adding</a:t>
            </a:r>
            <a:r>
              <a:rPr lang="da-DK" sz="1800" dirty="0" smtClean="0"/>
              <a:t> </a:t>
            </a:r>
            <a:r>
              <a:rPr lang="da-DK" sz="1800" dirty="0" err="1" smtClean="0"/>
              <a:t>some</a:t>
            </a:r>
            <a:r>
              <a:rPr lang="da-DK" sz="1800" dirty="0" smtClean="0"/>
              <a:t> formatting </a:t>
            </a:r>
          </a:p>
        </p:txBody>
      </p:sp>
    </p:spTree>
    <p:extLst>
      <p:ext uri="{BB962C8B-B14F-4D97-AF65-F5344CB8AC3E}">
        <p14:creationId xmlns:p14="http://schemas.microsoft.com/office/powerpoint/2010/main" val="227629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Structured glossary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7" y="1402637"/>
            <a:ext cx="8599176" cy="483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0" y="109632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Future perspectives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Comparing the inventory of headwords and citation examples from our TEI document to the manually excerpted material found in the database of our dictionary</a:t>
            </a:r>
          </a:p>
          <a:p>
            <a:endParaRPr lang="en-US" dirty="0" smtClean="0"/>
          </a:p>
          <a:p>
            <a:r>
              <a:rPr lang="en-US" dirty="0" smtClean="0"/>
              <a:t>Using this information to improve our citation material</a:t>
            </a:r>
          </a:p>
          <a:p>
            <a:endParaRPr lang="en-US" dirty="0"/>
          </a:p>
          <a:p>
            <a:r>
              <a:rPr lang="en-US" dirty="0" smtClean="0"/>
              <a:t>Getting some statistical information about how different genres of Old Norse literature are represented in the existing collection of citation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000" dirty="0" smtClean="0">
              <a:solidFill>
                <a:schemeClr val="accent1"/>
              </a:solidFill>
            </a:endParaRPr>
          </a:p>
          <a:p>
            <a:pPr algn="ctr"/>
            <a:r>
              <a:rPr lang="en-US" sz="4000" dirty="0" smtClean="0">
                <a:solidFill>
                  <a:schemeClr val="accent1"/>
                </a:solidFill>
              </a:rPr>
              <a:t>Thank you for a great week!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00985"/>
      </p:ext>
    </p:extLst>
  </p:cSld>
  <p:clrMapOvr>
    <a:masterClrMapping/>
  </p:clrMapOvr>
</p:sld>
</file>

<file path=ppt/theme/theme1.xml><?xml version="1.0" encoding="utf-8"?>
<a:theme xmlns:a="http://schemas.openxmlformats.org/drawingml/2006/main" name="hum_dk">
  <a:themeElements>
    <a:clrScheme name="hum_dk 1">
      <a:dk1>
        <a:srgbClr val="6E6E6E"/>
      </a:dk1>
      <a:lt1>
        <a:srgbClr val="FFFFFF"/>
      </a:lt1>
      <a:dk2>
        <a:srgbClr val="365AA5"/>
      </a:dk2>
      <a:lt2>
        <a:srgbClr val="6E6E6E"/>
      </a:lt2>
      <a:accent1>
        <a:srgbClr val="365AA5"/>
      </a:accent1>
      <a:accent2>
        <a:srgbClr val="6885BA"/>
      </a:accent2>
      <a:accent3>
        <a:srgbClr val="FFFFFF"/>
      </a:accent3>
      <a:accent4>
        <a:srgbClr val="5D5D5D"/>
      </a:accent4>
      <a:accent5>
        <a:srgbClr val="AEB5CF"/>
      </a:accent5>
      <a:accent6>
        <a:srgbClr val="5E78A8"/>
      </a:accent6>
      <a:hlink>
        <a:srgbClr val="9AAFD1"/>
      </a:hlink>
      <a:folHlink>
        <a:srgbClr val="CDD6E8"/>
      </a:folHlink>
    </a:clrScheme>
    <a:fontScheme name="hum_d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um_dk 1">
        <a:dk1>
          <a:srgbClr val="6E6E6E"/>
        </a:dk1>
        <a:lt1>
          <a:srgbClr val="FFFFFF"/>
        </a:lt1>
        <a:dk2>
          <a:srgbClr val="365AA5"/>
        </a:dk2>
        <a:lt2>
          <a:srgbClr val="6E6E6E"/>
        </a:lt2>
        <a:accent1>
          <a:srgbClr val="365AA5"/>
        </a:accent1>
        <a:accent2>
          <a:srgbClr val="6885BA"/>
        </a:accent2>
        <a:accent3>
          <a:srgbClr val="FFFFFF"/>
        </a:accent3>
        <a:accent4>
          <a:srgbClr val="5D5D5D"/>
        </a:accent4>
        <a:accent5>
          <a:srgbClr val="AEB5CF"/>
        </a:accent5>
        <a:accent6>
          <a:srgbClr val="5E78A8"/>
        </a:accent6>
        <a:hlink>
          <a:srgbClr val="9AAFD1"/>
        </a:hlink>
        <a:folHlink>
          <a:srgbClr val="CDD6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5192</TotalTime>
  <Words>225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Verdana</vt:lpstr>
      <vt:lpstr>hum_dk</vt:lpstr>
      <vt:lpstr> </vt:lpstr>
      <vt:lpstr>Our plan for the week</vt:lpstr>
      <vt:lpstr>Main tasks</vt:lpstr>
      <vt:lpstr>Structured glossary</vt:lpstr>
      <vt:lpstr>Future perspectives</vt:lpstr>
      <vt:lpstr>PowerPoint Presentation</vt:lpstr>
    </vt:vector>
  </TitlesOfParts>
  <Company>Københavns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install</dc:creator>
  <cp:lastModifiedBy>Ellert</cp:lastModifiedBy>
  <cp:revision>295</cp:revision>
  <cp:lastPrinted>2011-11-21T21:12:09Z</cp:lastPrinted>
  <dcterms:created xsi:type="dcterms:W3CDTF">2005-11-10T15:02:29Z</dcterms:created>
  <dcterms:modified xsi:type="dcterms:W3CDTF">2017-12-07T17:55:33Z</dcterms:modified>
</cp:coreProperties>
</file>