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4" r:id="rId1"/>
  </p:sldMasterIdLst>
  <p:notesMasterIdLst>
    <p:notesMasterId r:id="rId15"/>
  </p:notesMasterIdLst>
  <p:sldIdLst>
    <p:sldId id="256" r:id="rId2"/>
    <p:sldId id="274" r:id="rId3"/>
    <p:sldId id="258" r:id="rId4"/>
    <p:sldId id="270" r:id="rId5"/>
    <p:sldId id="260" r:id="rId6"/>
    <p:sldId id="261" r:id="rId7"/>
    <p:sldId id="264" r:id="rId8"/>
    <p:sldId id="269" r:id="rId9"/>
    <p:sldId id="265" r:id="rId10"/>
    <p:sldId id="266" r:id="rId11"/>
    <p:sldId id="263" r:id="rId12"/>
    <p:sldId id="25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297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3793E-2ADD-4E4F-B299-AD8DDFADB278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5D6C4-1492-E342-A221-A75C0811A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12E-F7C4-A64C-96D6-61A9D0C4283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5607-DA53-CD4C-8FC3-C4F5976FF4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12E-F7C4-A64C-96D6-61A9D0C4283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5607-DA53-CD4C-8FC3-C4F5976FF4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12E-F7C4-A64C-96D6-61A9D0C4283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5607-DA53-CD4C-8FC3-C4F5976FF4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12E-F7C4-A64C-96D6-61A9D0C4283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5607-DA53-CD4C-8FC3-C4F5976FF4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12E-F7C4-A64C-96D6-61A9D0C4283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5607-DA53-CD4C-8FC3-C4F5976FF4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12E-F7C4-A64C-96D6-61A9D0C4283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5607-DA53-CD4C-8FC3-C4F5976FF4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12E-F7C4-A64C-96D6-61A9D0C4283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5607-DA53-CD4C-8FC3-C4F5976FF4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12E-F7C4-A64C-96D6-61A9D0C4283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5607-DA53-CD4C-8FC3-C4F5976FF4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12E-F7C4-A64C-96D6-61A9D0C4283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5607-DA53-CD4C-8FC3-C4F5976FF4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87512E-F7C4-A64C-96D6-61A9D0C4283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15607-DA53-CD4C-8FC3-C4F5976FF4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512E-F7C4-A64C-96D6-61A9D0C4283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5607-DA53-CD4C-8FC3-C4F5976FF4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87512E-F7C4-A64C-96D6-61A9D0C4283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D15607-DA53-CD4C-8FC3-C4F5976FF4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5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1" y="758952"/>
            <a:ext cx="7755318" cy="1883764"/>
          </a:xfrm>
        </p:spPr>
        <p:txBody>
          <a:bodyPr>
            <a:normAutofit/>
          </a:bodyPr>
          <a:lstStyle/>
          <a:p>
            <a:r>
              <a:rPr lang="en-US" altLang="ru-RU" sz="5400" dirty="0"/>
              <a:t>English-Greek General Language Dictionary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LexMC</a:t>
            </a:r>
            <a:r>
              <a:rPr lang="en-US" dirty="0"/>
              <a:t> </a:t>
            </a:r>
            <a:r>
              <a:rPr lang="en-US" dirty="0" smtClean="0"/>
              <a:t>-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434959"/>
            <a:ext cx="10669465" cy="5627638"/>
          </a:xfrm>
        </p:spPr>
      </p:pic>
    </p:spTree>
    <p:extLst>
      <p:ext uri="{BB962C8B-B14F-4D97-AF65-F5344CB8AC3E}">
        <p14:creationId xmlns:p14="http://schemas.microsoft.com/office/powerpoint/2010/main" val="9150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5737"/>
            <a:ext cx="8263887" cy="4023360"/>
          </a:xfrm>
        </p:spPr>
        <p:txBody>
          <a:bodyPr>
            <a:noAutofit/>
          </a:bodyPr>
          <a:lstStyle/>
          <a:p>
            <a:pPr>
              <a:buFont typeface="Courier New" charset="0"/>
              <a:buChar char="o"/>
            </a:pPr>
            <a:r>
              <a:rPr lang="en-US" sz="2800" dirty="0" smtClean="0"/>
              <a:t> </a:t>
            </a:r>
            <a:r>
              <a:rPr lang="en-US" sz="2600" dirty="0" smtClean="0"/>
              <a:t>Related entries and sense annotation: no clear definition, not yet determined in which level they should be annotated.</a:t>
            </a:r>
          </a:p>
          <a:p>
            <a:pPr>
              <a:buFont typeface="Courier New" charset="0"/>
              <a:buChar char="o"/>
            </a:pPr>
            <a:r>
              <a:rPr lang="en-US" sz="2600" dirty="0"/>
              <a:t> </a:t>
            </a:r>
            <a:r>
              <a:rPr lang="en-US" sz="2600" dirty="0" smtClean="0"/>
              <a:t>Angle </a:t>
            </a:r>
            <a:r>
              <a:rPr lang="en-US" sz="2600" dirty="0"/>
              <a:t>brackets (POS) </a:t>
            </a:r>
            <a:r>
              <a:rPr lang="en-US" sz="2600" dirty="0" smtClean="0"/>
              <a:t>in </a:t>
            </a:r>
            <a:r>
              <a:rPr lang="en-US" sz="2600" dirty="0"/>
              <a:t>the </a:t>
            </a:r>
            <a:r>
              <a:rPr lang="en-US" sz="2600" dirty="0" smtClean="0"/>
              <a:t>dictionary file </a:t>
            </a:r>
            <a:r>
              <a:rPr lang="en-US" sz="2600" dirty="0"/>
              <a:t>are mistaken for </a:t>
            </a:r>
            <a:r>
              <a:rPr lang="en-US" sz="2600" dirty="0" smtClean="0"/>
              <a:t>TEI symbols</a:t>
            </a:r>
          </a:p>
          <a:p>
            <a:pPr>
              <a:buFont typeface="Courier New" charset="0"/>
              <a:buChar char="o"/>
            </a:pPr>
            <a:r>
              <a:rPr lang="en-US" sz="2600" dirty="0"/>
              <a:t> </a:t>
            </a:r>
            <a:r>
              <a:rPr lang="en-US" sz="2600" dirty="0" smtClean="0"/>
              <a:t>User-friendly workflow</a:t>
            </a:r>
          </a:p>
          <a:p>
            <a:pPr>
              <a:buFont typeface="Courier New" charset="0"/>
              <a:buChar char="o"/>
            </a:pPr>
            <a:r>
              <a:rPr lang="en-US" sz="2600" dirty="0" smtClean="0"/>
              <a:t> Easily trainable with relatively little data</a:t>
            </a:r>
          </a:p>
          <a:p>
            <a:pPr>
              <a:buFont typeface="Courier New" charset="0"/>
              <a:buChar char="o"/>
            </a:pPr>
            <a:r>
              <a:rPr lang="en-US" sz="2600" dirty="0"/>
              <a:t> </a:t>
            </a:r>
            <a:r>
              <a:rPr lang="en-US" sz="2600" dirty="0" smtClean="0"/>
              <a:t>The incorporation of more TEI elements at sense level will make this a valuable service for semi-automatic dictionary </a:t>
            </a:r>
            <a:r>
              <a:rPr lang="en-US" sz="2600" dirty="0" err="1" smtClean="0"/>
              <a:t>digitisation</a:t>
            </a:r>
            <a:endParaRPr lang="en-US" sz="2600" dirty="0"/>
          </a:p>
        </p:txBody>
      </p:sp>
      <p:pic>
        <p:nvPicPr>
          <p:cNvPr id="9" name="Picture 2" descr="xample 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67" y="1557635"/>
            <a:ext cx="2755941" cy="24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04665" y="50826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400" dirty="0"/>
              <a:t> C</a:t>
            </a:r>
            <a:r>
              <a:rPr lang="en-US" sz="2400" dirty="0" smtClean="0"/>
              <a:t>reation of sample template at </a:t>
            </a:r>
            <a:r>
              <a:rPr lang="en-US" sz="2400" dirty="0" err="1"/>
              <a:t>DMPonline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8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522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English-Greek Dictionary: Initial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charset="0"/>
              <a:buChar char="o"/>
            </a:pPr>
            <a:r>
              <a:rPr lang="en-US" altLang="ru-RU" sz="2800" dirty="0" smtClean="0"/>
              <a:t> Convert </a:t>
            </a:r>
            <a:r>
              <a:rPr lang="en-US" altLang="ru-RU" sz="2800" dirty="0"/>
              <a:t>source files </a:t>
            </a:r>
            <a:r>
              <a:rPr lang="en-US" altLang="ru-RU" sz="2800" dirty="0" smtClean="0"/>
              <a:t>to xml</a:t>
            </a:r>
          </a:p>
          <a:p>
            <a:pPr lvl="1">
              <a:buFont typeface="Courier New" charset="0"/>
              <a:buChar char="o"/>
            </a:pPr>
            <a:endParaRPr lang="en-US" altLang="ru-RU" sz="2800" dirty="0"/>
          </a:p>
          <a:p>
            <a:pPr lvl="1">
              <a:buFont typeface="Courier New" charset="0"/>
              <a:buChar char="o"/>
            </a:pPr>
            <a:r>
              <a:rPr lang="en-US" altLang="ru-RU" sz="2800" dirty="0" smtClean="0"/>
              <a:t> Create syntactically correct xml files and manage format challenges, e.g. character encoding</a:t>
            </a:r>
          </a:p>
          <a:p>
            <a:pPr lvl="1">
              <a:buFont typeface="Courier New" charset="0"/>
              <a:buChar char="o"/>
            </a:pPr>
            <a:endParaRPr lang="en-US" altLang="ru-RU" sz="2800" dirty="0"/>
          </a:p>
          <a:p>
            <a:pPr lvl="1">
              <a:buFont typeface="Courier New" charset="0"/>
              <a:buChar char="o"/>
            </a:pPr>
            <a:r>
              <a:rPr lang="en-US" altLang="ru-RU" sz="2800" dirty="0" smtClean="0"/>
              <a:t> Ensure </a:t>
            </a:r>
            <a:r>
              <a:rPr lang="en-US" altLang="ru-RU" sz="2800" dirty="0"/>
              <a:t>correct format and consistency when editing</a:t>
            </a:r>
            <a:r>
              <a:rPr lang="en-US" altLang="ru-RU" sz="2800" dirty="0" smtClean="0"/>
              <a:t>/ correcting/ proof-reading</a:t>
            </a:r>
            <a:endParaRPr lang="en-US" altLang="ru-RU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3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Grobid</a:t>
            </a:r>
            <a:r>
              <a:rPr lang="en-US" dirty="0" smtClean="0"/>
              <a:t>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800" dirty="0" smtClean="0"/>
              <a:t> Sample (dummy) models 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 Model creation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 Web service - </a:t>
            </a:r>
            <a:r>
              <a:rPr lang="en-US" sz="2400" dirty="0" err="1" smtClean="0"/>
              <a:t>Visualisation</a:t>
            </a:r>
            <a:r>
              <a:rPr lang="en-US" sz="2400" dirty="0" smtClean="0"/>
              <a:t> of the output </a:t>
            </a:r>
          </a:p>
          <a:p>
            <a:pPr lvl="1">
              <a:buFont typeface="Courier New" charset="0"/>
              <a:buChar char="o"/>
            </a:pPr>
            <a:endParaRPr lang="en-US" sz="2400" dirty="0"/>
          </a:p>
          <a:p>
            <a:pPr>
              <a:buFont typeface="Courier New" charset="0"/>
              <a:buChar char="o"/>
            </a:pPr>
            <a:r>
              <a:rPr lang="en-US" sz="2800" dirty="0" smtClean="0"/>
              <a:t> English </a:t>
            </a:r>
            <a:r>
              <a:rPr lang="mr-IN" sz="2800" dirty="0" smtClean="0"/>
              <a:t>–</a:t>
            </a:r>
            <a:r>
              <a:rPr lang="en-US" sz="2800" dirty="0" smtClean="0"/>
              <a:t> Greek Dictionary (16 pages)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 Generation of training data for 4 models</a:t>
            </a:r>
            <a:endParaRPr lang="en-US" sz="2400" dirty="0"/>
          </a:p>
          <a:p>
            <a:pPr lvl="1">
              <a:buFont typeface="Courier New" charset="0"/>
              <a:buChar char="o"/>
            </a:pPr>
            <a:r>
              <a:rPr lang="en-US" sz="2400" dirty="0"/>
              <a:t> </a:t>
            </a:r>
            <a:r>
              <a:rPr lang="en-US" sz="2400" dirty="0" smtClean="0"/>
              <a:t>Models creation and output </a:t>
            </a:r>
            <a:r>
              <a:rPr lang="en-US" sz="2400" dirty="0" err="1" smtClean="0"/>
              <a:t>visualisation</a:t>
            </a:r>
            <a:endParaRPr lang="en-US" sz="2400" dirty="0"/>
          </a:p>
          <a:p>
            <a:pPr lvl="1">
              <a:buFont typeface="Courier New" charset="0"/>
              <a:buChar char="o"/>
            </a:pPr>
            <a:endParaRPr lang="en-US" sz="2800" dirty="0"/>
          </a:p>
          <a:p>
            <a:pPr lvl="1">
              <a:buFont typeface="Courier New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60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22031"/>
            <a:ext cx="4941779" cy="13153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Dictionary segmentation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t="1836" r="8611" b="18971"/>
          <a:stretch/>
        </p:blipFill>
        <p:spPr>
          <a:xfrm>
            <a:off x="5398718" y="125260"/>
            <a:ext cx="5787024" cy="66868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7029" y="2172819"/>
            <a:ext cx="4941779" cy="131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charset="0"/>
              <a:buChar char="o"/>
            </a:pPr>
            <a:r>
              <a:rPr lang="en-US" sz="2800" dirty="0" smtClean="0"/>
              <a:t>Headnote</a:t>
            </a:r>
          </a:p>
          <a:p>
            <a:pPr marL="685800" indent="-685800">
              <a:buFont typeface="Courier New" charset="0"/>
              <a:buChar char="o"/>
            </a:pPr>
            <a:r>
              <a:rPr lang="en-US" sz="2800" dirty="0" smtClean="0"/>
              <a:t>Body</a:t>
            </a:r>
          </a:p>
          <a:p>
            <a:pPr marL="685800" indent="-685800">
              <a:buFont typeface="Courier New" charset="0"/>
              <a:buChar char="o"/>
            </a:pPr>
            <a:r>
              <a:rPr lang="en-US" sz="2800" dirty="0" err="1" smtClean="0"/>
              <a:t>dictScrap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60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12" y="198513"/>
            <a:ext cx="6273637" cy="76408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2. Dictionary Body Segmentation (Entry)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3"/>
          <a:stretch/>
        </p:blipFill>
        <p:spPr>
          <a:xfrm>
            <a:off x="0" y="1094531"/>
            <a:ext cx="5478507" cy="57634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79" y="0"/>
            <a:ext cx="5984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8" y="0"/>
            <a:ext cx="11229978" cy="67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227" y="223973"/>
            <a:ext cx="10058400" cy="991052"/>
          </a:xfrm>
        </p:spPr>
        <p:txBody>
          <a:bodyPr/>
          <a:lstStyle/>
          <a:p>
            <a:r>
              <a:rPr lang="en-US" dirty="0" smtClean="0"/>
              <a:t>3. Lexical Entry model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349" y="1215025"/>
            <a:ext cx="8971854" cy="5386191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8263" y="1977581"/>
            <a:ext cx="2600086" cy="19305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Courier New" charset="0"/>
              <a:buChar char="o"/>
            </a:pPr>
            <a:r>
              <a:rPr lang="en-US" sz="2800" dirty="0" smtClean="0"/>
              <a:t>Form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 smtClean="0"/>
              <a:t>Sense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 smtClean="0"/>
              <a:t>Related Entry</a:t>
            </a:r>
          </a:p>
        </p:txBody>
      </p:sp>
    </p:spTree>
    <p:extLst>
      <p:ext uri="{BB962C8B-B14F-4D97-AF65-F5344CB8AC3E}">
        <p14:creationId xmlns:p14="http://schemas.microsoft.com/office/powerpoint/2010/main" val="2039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41" y="87683"/>
            <a:ext cx="6873461" cy="6720718"/>
          </a:xfrm>
        </p:spPr>
      </p:pic>
    </p:spTree>
    <p:extLst>
      <p:ext uri="{BB962C8B-B14F-4D97-AF65-F5344CB8AC3E}">
        <p14:creationId xmlns:p14="http://schemas.microsoft.com/office/powerpoint/2010/main" val="5891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8318"/>
          </a:xfrm>
        </p:spPr>
        <p:txBody>
          <a:bodyPr/>
          <a:lstStyle/>
          <a:p>
            <a:r>
              <a:rPr lang="en-US" dirty="0" smtClean="0"/>
              <a:t>4. Form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41" y="1266632"/>
            <a:ext cx="6572476" cy="559136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8263" y="1977581"/>
            <a:ext cx="2600086" cy="19305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Courier New" charset="0"/>
              <a:buChar char="o"/>
            </a:pPr>
            <a:r>
              <a:rPr lang="en-US" sz="2800" dirty="0" smtClean="0"/>
              <a:t>Orthography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 smtClean="0"/>
              <a:t>Pronunciation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POS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098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540</TotalTime>
  <Words>201</Words>
  <Application>Microsoft Macintosh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Mangal</vt:lpstr>
      <vt:lpstr>Arial</vt:lpstr>
      <vt:lpstr>Retrospect</vt:lpstr>
      <vt:lpstr>English-Greek General Language Dictionary</vt:lpstr>
      <vt:lpstr>English-Greek Dictionary: Initial Goals</vt:lpstr>
      <vt:lpstr>Grobid Dictionaries</vt:lpstr>
      <vt:lpstr>1. Dictionary segmentation</vt:lpstr>
      <vt:lpstr>2. Dictionary Body Segmentation (Entry)</vt:lpstr>
      <vt:lpstr>PowerPoint Presentation</vt:lpstr>
      <vt:lpstr>3. Lexical Entry model </vt:lpstr>
      <vt:lpstr>PowerPoint Presentation</vt:lpstr>
      <vt:lpstr>4. Form model</vt:lpstr>
      <vt:lpstr>PowerPoint Presentation</vt:lpstr>
      <vt:lpstr>Challenges &amp; Opportunities</vt:lpstr>
      <vt:lpstr>Data Management Plan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Koutsombogera</dc:creator>
  <cp:lastModifiedBy>Maria Koutsombogera</cp:lastModifiedBy>
  <cp:revision>25</cp:revision>
  <dcterms:created xsi:type="dcterms:W3CDTF">2017-12-07T13:31:38Z</dcterms:created>
  <dcterms:modified xsi:type="dcterms:W3CDTF">2017-12-07T22:32:33Z</dcterms:modified>
</cp:coreProperties>
</file>