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A233-4E9A-4AF1-98D8-1351D825E0C6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F27B-3524-4ED5-9B95-89566F303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23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A233-4E9A-4AF1-98D8-1351D825E0C6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F27B-3524-4ED5-9B95-89566F303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63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A233-4E9A-4AF1-98D8-1351D825E0C6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F27B-3524-4ED5-9B95-89566F303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78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A233-4E9A-4AF1-98D8-1351D825E0C6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F27B-3524-4ED5-9B95-89566F303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78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A233-4E9A-4AF1-98D8-1351D825E0C6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F27B-3524-4ED5-9B95-89566F303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1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A233-4E9A-4AF1-98D8-1351D825E0C6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F27B-3524-4ED5-9B95-89566F303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87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A233-4E9A-4AF1-98D8-1351D825E0C6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F27B-3524-4ED5-9B95-89566F303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38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A233-4E9A-4AF1-98D8-1351D825E0C6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F27B-3524-4ED5-9B95-89566F303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31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A233-4E9A-4AF1-98D8-1351D825E0C6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F27B-3524-4ED5-9B95-89566F303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92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A233-4E9A-4AF1-98D8-1351D825E0C6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F27B-3524-4ED5-9B95-89566F303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09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A233-4E9A-4AF1-98D8-1351D825E0C6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F27B-3524-4ED5-9B95-89566F303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59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BA233-4E9A-4AF1-98D8-1351D825E0C6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2F27B-3524-4ED5-9B95-89566F303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7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r-Latn-RS" i="1" dirty="0" err="1" smtClean="0">
                <a:solidFill>
                  <a:srgbClr val="00B050"/>
                </a:solidFill>
              </a:rPr>
              <a:t>Etymological</a:t>
            </a:r>
            <a:r>
              <a:rPr lang="sr-Latn-RS" i="1" dirty="0" smtClean="0">
                <a:solidFill>
                  <a:srgbClr val="00B050"/>
                </a:solidFill>
              </a:rPr>
              <a:t> </a:t>
            </a:r>
            <a:r>
              <a:rPr lang="sr-Latn-RS" i="1" dirty="0" err="1" smtClean="0">
                <a:solidFill>
                  <a:srgbClr val="00B050"/>
                </a:solidFill>
              </a:rPr>
              <a:t>Dictionary</a:t>
            </a:r>
            <a:r>
              <a:rPr lang="sr-Latn-RS" i="1" dirty="0" smtClean="0">
                <a:solidFill>
                  <a:srgbClr val="00B050"/>
                </a:solidFill>
              </a:rPr>
              <a:t> of the </a:t>
            </a:r>
            <a:r>
              <a:rPr lang="sr-Latn-RS" i="1" dirty="0" err="1" smtClean="0">
                <a:solidFill>
                  <a:srgbClr val="00B050"/>
                </a:solidFill>
              </a:rPr>
              <a:t>Serbian</a:t>
            </a:r>
            <a:r>
              <a:rPr lang="sr-Latn-RS" i="1" dirty="0" smtClean="0">
                <a:solidFill>
                  <a:srgbClr val="00B050"/>
                </a:solidFill>
              </a:rPr>
              <a:t> </a:t>
            </a:r>
            <a:r>
              <a:rPr lang="sr-Latn-RS" i="1" dirty="0" err="1">
                <a:solidFill>
                  <a:srgbClr val="00B050"/>
                </a:solidFill>
              </a:rPr>
              <a:t>L</a:t>
            </a:r>
            <a:r>
              <a:rPr lang="sr-Latn-RS" i="1" dirty="0" err="1" smtClean="0">
                <a:solidFill>
                  <a:srgbClr val="00B050"/>
                </a:solidFill>
              </a:rPr>
              <a:t>anguage</a:t>
            </a:r>
            <a:r>
              <a:rPr lang="sr-Latn-RS" i="1" dirty="0" smtClean="0">
                <a:solidFill>
                  <a:srgbClr val="00B050"/>
                </a:solidFill>
              </a:rPr>
              <a:t/>
            </a:r>
            <a:br>
              <a:rPr lang="sr-Latn-RS" i="1" dirty="0" smtClean="0">
                <a:solidFill>
                  <a:srgbClr val="00B050"/>
                </a:solidFill>
              </a:rPr>
            </a:br>
            <a:r>
              <a:rPr lang="sr-Latn-RS" i="1" dirty="0" smtClean="0">
                <a:solidFill>
                  <a:srgbClr val="00B050"/>
                </a:solidFill>
              </a:rPr>
              <a:t/>
            </a:r>
            <a:br>
              <a:rPr lang="sr-Latn-RS" i="1" dirty="0" smtClean="0">
                <a:solidFill>
                  <a:srgbClr val="00B050"/>
                </a:solidFill>
              </a:rPr>
            </a:br>
            <a:r>
              <a:rPr lang="sr-Latn-RS" dirty="0" smtClean="0">
                <a:solidFill>
                  <a:srgbClr val="00B050"/>
                </a:solidFill>
              </a:rPr>
              <a:t>The </a:t>
            </a:r>
            <a:r>
              <a:rPr lang="sr-Latn-RS" b="1" dirty="0" smtClean="0">
                <a:solidFill>
                  <a:srgbClr val="00B050"/>
                </a:solidFill>
              </a:rPr>
              <a:t>&lt;</a:t>
            </a:r>
            <a:r>
              <a:rPr lang="sr-Latn-RS" b="1" dirty="0" err="1" smtClean="0">
                <a:solidFill>
                  <a:srgbClr val="00B050"/>
                </a:solidFill>
              </a:rPr>
              <a:t>etym</a:t>
            </a:r>
            <a:r>
              <a:rPr lang="sr-Latn-RS" b="1" dirty="0" smtClean="0">
                <a:solidFill>
                  <a:srgbClr val="00B050"/>
                </a:solidFill>
              </a:rPr>
              <a:t>&gt;</a:t>
            </a:r>
            <a:r>
              <a:rPr lang="sr-Latn-RS" dirty="0" smtClean="0">
                <a:solidFill>
                  <a:srgbClr val="00B050"/>
                </a:solidFill>
              </a:rPr>
              <a:t> </a:t>
            </a:r>
            <a:r>
              <a:rPr lang="sr-Latn-RS" dirty="0" err="1" smtClean="0">
                <a:solidFill>
                  <a:srgbClr val="00B050"/>
                </a:solidFill>
              </a:rPr>
              <a:t>tag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77072"/>
            <a:ext cx="6400800" cy="1561728"/>
          </a:xfrm>
        </p:spPr>
        <p:txBody>
          <a:bodyPr>
            <a:normAutofit fontScale="77500" lnSpcReduction="20000"/>
          </a:bodyPr>
          <a:lstStyle/>
          <a:p>
            <a:endParaRPr lang="sr-Latn-RS" dirty="0" smtClean="0"/>
          </a:p>
          <a:p>
            <a:pPr algn="r"/>
            <a:endParaRPr lang="sr-Latn-RS" dirty="0" smtClean="0">
              <a:solidFill>
                <a:srgbClr val="99CC00"/>
              </a:solidFill>
            </a:endParaRPr>
          </a:p>
          <a:p>
            <a:pPr algn="r"/>
            <a:r>
              <a:rPr lang="sr-Latn-RS" dirty="0" smtClean="0">
                <a:solidFill>
                  <a:srgbClr val="99CC00"/>
                </a:solidFill>
              </a:rPr>
              <a:t>Snežana Petrović</a:t>
            </a:r>
          </a:p>
          <a:p>
            <a:pPr algn="r"/>
            <a:r>
              <a:rPr lang="sr-Latn-RS" dirty="0" smtClean="0">
                <a:solidFill>
                  <a:srgbClr val="99CC00"/>
                </a:solidFill>
              </a:rPr>
              <a:t>Ana Tešić</a:t>
            </a:r>
            <a:endParaRPr lang="en-GB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4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>
                <a:solidFill>
                  <a:srgbClr val="00B050"/>
                </a:solidFill>
              </a:rPr>
              <a:t>Starting</a:t>
            </a:r>
            <a:r>
              <a:rPr lang="sr-Latn-RS" dirty="0" smtClean="0">
                <a:solidFill>
                  <a:srgbClr val="00B050"/>
                </a:solidFill>
              </a:rPr>
              <a:t> </a:t>
            </a:r>
            <a:r>
              <a:rPr lang="sr-Latn-RS" dirty="0" err="1" smtClean="0">
                <a:solidFill>
                  <a:srgbClr val="00B050"/>
                </a:solidFill>
              </a:rPr>
              <a:t>point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92896"/>
            <a:ext cx="8229600" cy="3096344"/>
          </a:xfrm>
        </p:spPr>
      </p:pic>
    </p:spTree>
    <p:extLst>
      <p:ext uri="{BB962C8B-B14F-4D97-AF65-F5344CB8AC3E}">
        <p14:creationId xmlns:p14="http://schemas.microsoft.com/office/powerpoint/2010/main" val="7397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>
                <a:solidFill>
                  <a:srgbClr val="00B050"/>
                </a:solidFill>
              </a:rPr>
              <a:t>The &lt;</a:t>
            </a:r>
            <a:r>
              <a:rPr lang="sr-Latn-RS" dirty="0" err="1" smtClean="0">
                <a:solidFill>
                  <a:srgbClr val="00B050"/>
                </a:solidFill>
              </a:rPr>
              <a:t>etym</a:t>
            </a:r>
            <a:r>
              <a:rPr lang="sr-Latn-RS" dirty="0" smtClean="0">
                <a:solidFill>
                  <a:srgbClr val="00B050"/>
                </a:solidFill>
              </a:rPr>
              <a:t>&gt; </a:t>
            </a:r>
            <a:r>
              <a:rPr lang="sr-Latn-RS" dirty="0" err="1" smtClean="0">
                <a:solidFill>
                  <a:srgbClr val="00B050"/>
                </a:solidFill>
              </a:rPr>
              <a:t>tag</a:t>
            </a:r>
            <a:r>
              <a:rPr lang="sr-Latn-RS" dirty="0" smtClean="0">
                <a:solidFill>
                  <a:srgbClr val="00B050"/>
                </a:solidFill>
              </a:rPr>
              <a:t/>
            </a:r>
            <a:br>
              <a:rPr lang="sr-Latn-RS" dirty="0" smtClean="0">
                <a:solidFill>
                  <a:srgbClr val="00B050"/>
                </a:solidFill>
              </a:rPr>
            </a:br>
            <a:r>
              <a:rPr lang="sr-Latn-RS" dirty="0" err="1" smtClean="0">
                <a:solidFill>
                  <a:srgbClr val="99CC00"/>
                </a:solidFill>
              </a:rPr>
              <a:t>Episode</a:t>
            </a:r>
            <a:r>
              <a:rPr lang="sr-Latn-RS" dirty="0" smtClean="0">
                <a:solidFill>
                  <a:srgbClr val="99CC00"/>
                </a:solidFill>
              </a:rPr>
              <a:t> 1 – </a:t>
            </a:r>
            <a:r>
              <a:rPr lang="sr-Latn-RS" dirty="0" err="1" smtClean="0">
                <a:solidFill>
                  <a:srgbClr val="99CC00"/>
                </a:solidFill>
              </a:rPr>
              <a:t>sequential</a:t>
            </a:r>
            <a:r>
              <a:rPr lang="sr-Latn-RS" dirty="0" smtClean="0">
                <a:solidFill>
                  <a:srgbClr val="99CC00"/>
                </a:solidFill>
              </a:rPr>
              <a:t>?</a:t>
            </a:r>
            <a:endParaRPr lang="en-GB" dirty="0">
              <a:solidFill>
                <a:srgbClr val="99CC00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75" y="2179014"/>
            <a:ext cx="6805250" cy="3770265"/>
          </a:xfrm>
        </p:spPr>
      </p:pic>
    </p:spTree>
    <p:extLst>
      <p:ext uri="{BB962C8B-B14F-4D97-AF65-F5344CB8AC3E}">
        <p14:creationId xmlns:p14="http://schemas.microsoft.com/office/powerpoint/2010/main" val="429398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>
                <a:solidFill>
                  <a:srgbClr val="00B050"/>
                </a:solidFill>
              </a:rPr>
              <a:t>The &lt;</a:t>
            </a:r>
            <a:r>
              <a:rPr lang="sr-Latn-RS" dirty="0" err="1" smtClean="0">
                <a:solidFill>
                  <a:srgbClr val="00B050"/>
                </a:solidFill>
              </a:rPr>
              <a:t>etym</a:t>
            </a:r>
            <a:r>
              <a:rPr lang="sr-Latn-RS" dirty="0" smtClean="0">
                <a:solidFill>
                  <a:srgbClr val="00B050"/>
                </a:solidFill>
              </a:rPr>
              <a:t>&gt; </a:t>
            </a:r>
            <a:r>
              <a:rPr lang="sr-Latn-RS" dirty="0" err="1" smtClean="0">
                <a:solidFill>
                  <a:srgbClr val="00B050"/>
                </a:solidFill>
              </a:rPr>
              <a:t>tag</a:t>
            </a:r>
            <a:r>
              <a:rPr lang="sr-Latn-RS" dirty="0" smtClean="0">
                <a:solidFill>
                  <a:srgbClr val="00B050"/>
                </a:solidFill>
              </a:rPr>
              <a:t/>
            </a:r>
            <a:br>
              <a:rPr lang="sr-Latn-RS" dirty="0" smtClean="0">
                <a:solidFill>
                  <a:srgbClr val="00B050"/>
                </a:solidFill>
              </a:rPr>
            </a:br>
            <a:r>
              <a:rPr lang="sr-Latn-RS" dirty="0" err="1" smtClean="0">
                <a:solidFill>
                  <a:srgbClr val="99CC00"/>
                </a:solidFill>
              </a:rPr>
              <a:t>Episode</a:t>
            </a:r>
            <a:r>
              <a:rPr lang="sr-Latn-RS" dirty="0" smtClean="0">
                <a:solidFill>
                  <a:srgbClr val="99CC00"/>
                </a:solidFill>
              </a:rPr>
              <a:t> 2 – </a:t>
            </a:r>
            <a:r>
              <a:rPr lang="sr-Latn-RS" dirty="0" err="1" smtClean="0">
                <a:solidFill>
                  <a:srgbClr val="99CC00"/>
                </a:solidFill>
              </a:rPr>
              <a:t>nested</a:t>
            </a:r>
            <a:r>
              <a:rPr lang="sr-Latn-RS" dirty="0" smtClean="0">
                <a:solidFill>
                  <a:srgbClr val="99CC00"/>
                </a:solidFill>
              </a:rPr>
              <a:t>?</a:t>
            </a:r>
            <a:endParaRPr lang="en-GB" dirty="0">
              <a:solidFill>
                <a:srgbClr val="99CC00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79014"/>
            <a:ext cx="6592674" cy="3698257"/>
          </a:xfrm>
        </p:spPr>
      </p:pic>
    </p:spTree>
    <p:extLst>
      <p:ext uri="{BB962C8B-B14F-4D97-AF65-F5344CB8AC3E}">
        <p14:creationId xmlns:p14="http://schemas.microsoft.com/office/powerpoint/2010/main" val="374229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sr-Latn-RS" sz="9600" dirty="0" smtClean="0"/>
              <a:t/>
            </a:r>
            <a:br>
              <a:rPr lang="sr-Latn-RS" sz="9600" dirty="0" smtClean="0"/>
            </a:br>
            <a:r>
              <a:rPr lang="sr-Latn-RS" sz="8000" dirty="0" smtClean="0">
                <a:solidFill>
                  <a:srgbClr val="00B050"/>
                </a:solidFill>
              </a:rPr>
              <a:t>To be </a:t>
            </a:r>
            <a:r>
              <a:rPr lang="sr-Latn-RS" sz="8000" dirty="0" err="1" smtClean="0">
                <a:solidFill>
                  <a:srgbClr val="00B050"/>
                </a:solidFill>
              </a:rPr>
              <a:t>continued</a:t>
            </a:r>
            <a:r>
              <a:rPr lang="sr-Latn-RS" sz="8000" dirty="0" smtClean="0">
                <a:solidFill>
                  <a:srgbClr val="00B050"/>
                </a:solidFill>
              </a:rPr>
              <a:t>…</a:t>
            </a:r>
            <a:r>
              <a:rPr lang="sr-Latn-RS" sz="8000" dirty="0">
                <a:solidFill>
                  <a:srgbClr val="00B050"/>
                </a:solidFill>
              </a:rPr>
              <a:t/>
            </a:r>
            <a:br>
              <a:rPr lang="sr-Latn-RS" sz="8000" dirty="0">
                <a:solidFill>
                  <a:srgbClr val="00B050"/>
                </a:solidFill>
              </a:rPr>
            </a:br>
            <a:r>
              <a:rPr lang="sr-Latn-RS" sz="3600" dirty="0" err="1" smtClean="0">
                <a:solidFill>
                  <a:srgbClr val="99CC00"/>
                </a:solidFill>
              </a:rPr>
              <a:t>Thank</a:t>
            </a:r>
            <a:r>
              <a:rPr lang="sr-Latn-RS" sz="3600" dirty="0" smtClean="0">
                <a:solidFill>
                  <a:srgbClr val="99CC00"/>
                </a:solidFill>
              </a:rPr>
              <a:t> </a:t>
            </a:r>
            <a:r>
              <a:rPr lang="sr-Latn-RS" sz="3600" dirty="0" err="1" smtClean="0">
                <a:solidFill>
                  <a:srgbClr val="99CC00"/>
                </a:solidFill>
              </a:rPr>
              <a:t>you</a:t>
            </a:r>
            <a:r>
              <a:rPr lang="sr-Latn-RS" sz="3600" dirty="0" smtClean="0">
                <a:solidFill>
                  <a:srgbClr val="99CC00"/>
                </a:solidFill>
              </a:rPr>
              <a:t>!</a:t>
            </a:r>
            <a:endParaRPr lang="en-GB" sz="3600" dirty="0">
              <a:solidFill>
                <a:srgbClr val="99CC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650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22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Etymological Dictionary of the Serbian Language  The &lt;etym&gt; tag</vt:lpstr>
      <vt:lpstr>Starting point</vt:lpstr>
      <vt:lpstr>The &lt;etym&gt; tag Episode 1 – sequential?</vt:lpstr>
      <vt:lpstr>The &lt;etym&gt; tag Episode 2 – nested?</vt:lpstr>
      <vt:lpstr> To be continued… Thank you!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Etymological Dictionary of the Serbian language The &lt;etym&gt; tag</dc:title>
  <dc:creator>isj2</dc:creator>
  <cp:lastModifiedBy>isj2</cp:lastModifiedBy>
  <cp:revision>16</cp:revision>
  <dcterms:created xsi:type="dcterms:W3CDTF">2017-12-07T13:19:46Z</dcterms:created>
  <dcterms:modified xsi:type="dcterms:W3CDTF">2017-12-07T16:08:01Z</dcterms:modified>
</cp:coreProperties>
</file>