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9" r:id="rId4"/>
    <p:sldId id="258" r:id="rId5"/>
    <p:sldId id="259" r:id="rId6"/>
    <p:sldId id="260" r:id="rId7"/>
    <p:sldId id="261" r:id="rId8"/>
    <p:sldId id="262" r:id="rId9"/>
    <p:sldId id="263" r:id="rId10"/>
    <p:sldId id="266" r:id="rId11"/>
    <p:sldId id="264" r:id="rId12"/>
    <p:sldId id="267" r:id="rId13"/>
    <p:sldId id="270"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p:restoredTop sz="94635"/>
  </p:normalViewPr>
  <p:slideViewPr>
    <p:cSldViewPr snapToGrid="0" snapToObjects="1">
      <p:cViewPr>
        <p:scale>
          <a:sx n="131" d="100"/>
          <a:sy n="131" d="100"/>
        </p:scale>
        <p:origin x="2792" y="4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F9F8A-E36B-334D-9773-C941D8BD646D}" type="datetimeFigureOut">
              <a:rPr lang="en-US" smtClean="0"/>
              <a:t>9/24/25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62ED2-B17F-0249-98F2-1D90494ED97D}" type="slidenum">
              <a:rPr lang="en-US" smtClean="0"/>
              <a:t>‹#›</a:t>
            </a:fld>
            <a:endParaRPr lang="en-US"/>
          </a:p>
        </p:txBody>
      </p:sp>
    </p:spTree>
    <p:extLst>
      <p:ext uri="{BB962C8B-B14F-4D97-AF65-F5344CB8AC3E}">
        <p14:creationId xmlns:p14="http://schemas.microsoft.com/office/powerpoint/2010/main" val="3454182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C62ED2-B17F-0249-98F2-1D90494ED97D}" type="slidenum">
              <a:rPr lang="en-US" smtClean="0"/>
              <a:t>1</a:t>
            </a:fld>
            <a:endParaRPr lang="en-US"/>
          </a:p>
        </p:txBody>
      </p:sp>
    </p:spTree>
    <p:extLst>
      <p:ext uri="{BB962C8B-B14F-4D97-AF65-F5344CB8AC3E}">
        <p14:creationId xmlns:p14="http://schemas.microsoft.com/office/powerpoint/2010/main" val="557719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C62ED2-B17F-0249-98F2-1D90494ED97D}" type="slidenum">
              <a:rPr lang="en-US" smtClean="0"/>
              <a:t>2</a:t>
            </a:fld>
            <a:endParaRPr lang="en-US"/>
          </a:p>
        </p:txBody>
      </p:sp>
    </p:spTree>
    <p:extLst>
      <p:ext uri="{BB962C8B-B14F-4D97-AF65-F5344CB8AC3E}">
        <p14:creationId xmlns:p14="http://schemas.microsoft.com/office/powerpoint/2010/main" val="423725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08022-FC1C-41C9-0A5C-29D189C98F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412380-CB4F-9F9E-A63D-4A37763C0F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05B149-35F8-A07A-450C-9131D8767B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1ECE8B-49AA-145E-E1D9-9B82FF94748E}"/>
              </a:ext>
            </a:extLst>
          </p:cNvPr>
          <p:cNvSpPr>
            <a:spLocks noGrp="1"/>
          </p:cNvSpPr>
          <p:nvPr>
            <p:ph type="sldNum" sz="quarter" idx="5"/>
          </p:nvPr>
        </p:nvSpPr>
        <p:spPr/>
        <p:txBody>
          <a:bodyPr/>
          <a:lstStyle/>
          <a:p>
            <a:fld id="{31C62ED2-B17F-0249-98F2-1D90494ED97D}" type="slidenum">
              <a:rPr lang="en-US" smtClean="0"/>
              <a:t>3</a:t>
            </a:fld>
            <a:endParaRPr lang="en-US"/>
          </a:p>
        </p:txBody>
      </p:sp>
    </p:spTree>
    <p:extLst>
      <p:ext uri="{BB962C8B-B14F-4D97-AF65-F5344CB8AC3E}">
        <p14:creationId xmlns:p14="http://schemas.microsoft.com/office/powerpoint/2010/main" val="93422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hyperlink" Target="https://www.python.org/doc/"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7/06/relationships/model3d" Target="../media/model3d1.glb"/><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7/06/relationships/model3d" Target="../media/model3d1.glb"/><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8843D1A6-D1B6-C5EE-560C-94D0C371759D}"/>
              </a:ext>
            </a:extLst>
          </p:cNvPr>
          <p:cNvSpPr/>
          <p:nvPr/>
        </p:nvSpPr>
        <p:spPr>
          <a:xfrm>
            <a:off x="4986399" y="2876520"/>
            <a:ext cx="4608537" cy="914400"/>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Subtitle 2"/>
          <p:cNvSpPr>
            <a:spLocks noGrp="1"/>
          </p:cNvSpPr>
          <p:nvPr>
            <p:ph type="subTitle" idx="1"/>
          </p:nvPr>
        </p:nvSpPr>
        <p:spPr>
          <a:xfrm>
            <a:off x="5086609" y="3042321"/>
            <a:ext cx="4193480" cy="582798"/>
          </a:xfrm>
        </p:spPr>
        <p:txBody>
          <a:bodyPr lIns="152400" tIns="76200" rIns="152400" bIns="76200" anchor="b">
            <a:normAutofit/>
          </a:bodyPr>
          <a:lstStyle/>
          <a:p>
            <a:pPr algn="l">
              <a:lnSpc>
                <a:spcPct val="90000"/>
              </a:lnSpc>
            </a:pPr>
            <a:r>
              <a:rPr lang="en-CA" sz="1400" dirty="0">
                <a:solidFill>
                  <a:schemeClr val="tx1"/>
                </a:solidFill>
              </a:rPr>
              <a:t>Language, Computation, and Machines Presentation</a:t>
            </a:r>
          </a:p>
          <a:p>
            <a:pPr algn="l">
              <a:lnSpc>
                <a:spcPct val="90000"/>
              </a:lnSpc>
            </a:pPr>
            <a:r>
              <a:rPr lang="en-CA" sz="1400" dirty="0">
                <a:solidFill>
                  <a:schemeClr val="tx1"/>
                </a:solidFill>
              </a:rPr>
              <a:t>By Sahil Chhokar and Karan Dhanoa</a:t>
            </a:r>
          </a:p>
        </p:txBody>
      </p:sp>
      <p:sp>
        <p:nvSpPr>
          <p:cNvPr id="4" name="8-Point Star 3">
            <a:extLst>
              <a:ext uri="{FF2B5EF4-FFF2-40B4-BE49-F238E27FC236}">
                <a16:creationId xmlns:a16="http://schemas.microsoft.com/office/drawing/2014/main" id="{7D441867-1232-FF4F-F169-2D194AF904CE}"/>
              </a:ext>
            </a:extLst>
          </p:cNvPr>
          <p:cNvSpPr/>
          <p:nvPr/>
        </p:nvSpPr>
        <p:spPr>
          <a:xfrm>
            <a:off x="8229600" y="11591"/>
            <a:ext cx="914400" cy="914400"/>
          </a:xfrm>
          <a:prstGeom prst="star8">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25B8B4FB-EA55-3466-DC9F-32A555342E39}"/>
              </a:ext>
            </a:extLst>
          </p:cNvPr>
          <p:cNvSpPr/>
          <p:nvPr/>
        </p:nvSpPr>
        <p:spPr>
          <a:xfrm>
            <a:off x="8442542" y="224533"/>
            <a:ext cx="488515" cy="48851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ounded Rectangle 7">
            <a:extLst>
              <a:ext uri="{FF2B5EF4-FFF2-40B4-BE49-F238E27FC236}">
                <a16:creationId xmlns:a16="http://schemas.microsoft.com/office/drawing/2014/main" id="{BF750920-B606-28D7-BA65-309C8931CC29}"/>
              </a:ext>
            </a:extLst>
          </p:cNvPr>
          <p:cNvSpPr/>
          <p:nvPr/>
        </p:nvSpPr>
        <p:spPr>
          <a:xfrm>
            <a:off x="-450937" y="576196"/>
            <a:ext cx="5022937" cy="1440493"/>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0" y="826382"/>
            <a:ext cx="4193479" cy="1297115"/>
          </a:xfrm>
        </p:spPr>
        <p:txBody>
          <a:bodyPr lIns="152400" tIns="76200" rIns="152400" bIns="76200" anchor="t">
            <a:normAutofit/>
          </a:bodyPr>
          <a:lstStyle/>
          <a:p>
            <a:pPr algn="l">
              <a:lnSpc>
                <a:spcPct val="90000"/>
              </a:lnSpc>
            </a:pPr>
            <a:r>
              <a:rPr lang="en-CA" sz="2700" dirty="0"/>
              <a:t>Redesigning </a:t>
            </a:r>
            <a:r>
              <a:rPr lang="en-CA" sz="2700" dirty="0" err="1"/>
              <a:t>Sipser’s</a:t>
            </a:r>
            <a:r>
              <a:rPr lang="en-CA" sz="2700" dirty="0"/>
              <a:t> NFA into a One-Cycle Form</a:t>
            </a:r>
          </a:p>
        </p:txBody>
      </p:sp>
      <p:sp>
        <p:nvSpPr>
          <p:cNvPr id="11" name="Rounded Rectangle 10">
            <a:extLst>
              <a:ext uri="{FF2B5EF4-FFF2-40B4-BE49-F238E27FC236}">
                <a16:creationId xmlns:a16="http://schemas.microsoft.com/office/drawing/2014/main" id="{D8F5800B-9A7D-58AB-2E9C-193CF7561C4A}"/>
              </a:ext>
            </a:extLst>
          </p:cNvPr>
          <p:cNvSpPr/>
          <p:nvPr/>
        </p:nvSpPr>
        <p:spPr>
          <a:xfrm>
            <a:off x="4986399" y="4146453"/>
            <a:ext cx="4608537" cy="914400"/>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Subtitle 2">
            <a:extLst>
              <a:ext uri="{FF2B5EF4-FFF2-40B4-BE49-F238E27FC236}">
                <a16:creationId xmlns:a16="http://schemas.microsoft.com/office/drawing/2014/main" id="{A9E88260-EFC0-DEE0-2AE6-87801F2B17B2}"/>
              </a:ext>
            </a:extLst>
          </p:cNvPr>
          <p:cNvSpPr txBox="1">
            <a:spLocks/>
          </p:cNvSpPr>
          <p:nvPr/>
        </p:nvSpPr>
        <p:spPr>
          <a:xfrm>
            <a:off x="4986399" y="4312254"/>
            <a:ext cx="4193480" cy="582798"/>
          </a:xfrm>
          <a:prstGeom prst="rect">
            <a:avLst/>
          </a:prstGeom>
        </p:spPr>
        <p:txBody>
          <a:bodyPr vert="horz" lIns="152400" tIns="76200" rIns="152400" bIns="76200" rtlCol="0" anchor="b">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90000"/>
              </a:lnSpc>
            </a:pPr>
            <a:r>
              <a:rPr lang="en-CA" sz="1400" dirty="0">
                <a:solidFill>
                  <a:schemeClr val="tx1"/>
                </a:solidFill>
              </a:rPr>
              <a:t>COMP-382-ON1</a:t>
            </a:r>
          </a:p>
          <a:p>
            <a:pPr algn="l">
              <a:lnSpc>
                <a:spcPct val="90000"/>
              </a:lnSpc>
            </a:pPr>
            <a:r>
              <a:rPr lang="en-CA" sz="1400" dirty="0">
                <a:solidFill>
                  <a:schemeClr val="tx1"/>
                </a:solidFill>
              </a:rPr>
              <a:t>Group 7</a:t>
            </a:r>
          </a:p>
        </p:txBody>
      </p:sp>
      <mc:AlternateContent xmlns:mc="http://schemas.openxmlformats.org/markup-compatibility/2006">
        <mc:Choice xmlns:am3d="http://schemas.microsoft.com/office/drawing/2017/model3d" Requires="am3d">
          <p:graphicFrame>
            <p:nvGraphicFramePr>
              <p:cNvPr id="6" name="3D Model 5">
                <a:extLst>
                  <a:ext uri="{FF2B5EF4-FFF2-40B4-BE49-F238E27FC236}">
                    <a16:creationId xmlns:a16="http://schemas.microsoft.com/office/drawing/2014/main" id="{D6833CC4-C724-925D-2333-045ECD3F9EFD}"/>
                  </a:ext>
                </a:extLst>
              </p:cNvPr>
              <p:cNvGraphicFramePr>
                <a:graphicFrameLocks noChangeAspect="1"/>
              </p:cNvGraphicFramePr>
              <p:nvPr>
                <p:extLst>
                  <p:ext uri="{D42A27DB-BD31-4B8C-83A1-F6EECF244321}">
                    <p14:modId xmlns:p14="http://schemas.microsoft.com/office/powerpoint/2010/main" val="2424079991"/>
                  </p:ext>
                </p:extLst>
              </p:nvPr>
            </p:nvGraphicFramePr>
            <p:xfrm rot="20420811">
              <a:off x="627410" y="3397272"/>
              <a:ext cx="5349501" cy="1650052"/>
            </p:xfrm>
            <a:graphic>
              <a:graphicData uri="http://schemas.microsoft.com/office/drawing/2017/model3d">
                <am3d:model3d r:embed="rId3">
                  <am3d:spPr>
                    <a:xfrm rot="20420811">
                      <a:off x="0" y="0"/>
                      <a:ext cx="5349501" cy="1650052"/>
                    </a:xfrm>
                    <a:prstGeom prst="rect">
                      <a:avLst/>
                    </a:prstGeom>
                    <a:noFill/>
                    <a:ln>
                      <a:noFill/>
                    </a:ln>
                    <a:effectLst/>
                  </am3d:spPr>
                  <am3d:camera>
                    <am3d:pos x="0" y="0" z="54540849"/>
                    <am3d:up dx="0" dy="36000000" dz="0"/>
                    <am3d:lookAt x="0" y="0" z="0"/>
                    <am3d:perspective fov="2700000"/>
                  </am3d:camera>
                  <am3d:trans>
                    <am3d:meterPerModelUnit n="175" d="1000000"/>
                    <am3d:preTrans dx="-28086391" dy="-6110700" dz="13718450"/>
                    <am3d:scale>
                      <am3d:sx n="1000000" d="1000000"/>
                      <am3d:sy n="1000000" d="1000000"/>
                      <am3d:sz n="1000000" d="1000000"/>
                    </am3d:scale>
                    <am3d:rot ax="1301567" ay="2167830" az="773113"/>
                    <am3d:postTrans dx="0" dy="0" dz="0"/>
                  </am3d:trans>
                  <am3d:raster rName="Office3DRenderer" rVer="16.0.8326">
                    <am3d:blip r:embed="rId4"/>
                  </am3d:raster>
                  <am3d:objViewport viewportSz="550863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a:extLst>
                  <a:ext uri="{FF2B5EF4-FFF2-40B4-BE49-F238E27FC236}">
                    <a16:creationId xmlns:a16="http://schemas.microsoft.com/office/drawing/2014/main" id="{D6833CC4-C724-925D-2333-045ECD3F9EFD}"/>
                  </a:ext>
                </a:extLst>
              </p:cNvPr>
              <p:cNvPicPr>
                <a:picLocks noGrp="1" noRot="1" noChangeAspect="1" noMove="1" noResize="1" noEditPoints="1" noAdjustHandles="1" noChangeArrowheads="1" noChangeShapeType="1" noCrop="1"/>
              </p:cNvPicPr>
              <p:nvPr/>
            </p:nvPicPr>
            <p:blipFill>
              <a:blip r:embed="rId4"/>
              <a:stretch>
                <a:fillRect/>
              </a:stretch>
            </p:blipFill>
            <p:spPr>
              <a:xfrm rot="20420811">
                <a:off x="627410" y="3397272"/>
                <a:ext cx="5349501" cy="1650052"/>
              </a:xfrm>
              <a:prstGeom prst="rect">
                <a:avLst/>
              </a:prstGeom>
              <a:noFill/>
              <a:ln>
                <a:noFill/>
              </a:ln>
              <a:effectLst/>
            </p:spPr>
          </p:pic>
        </mc:Fallback>
      </mc:AlternateContent>
      <p:sp>
        <p:nvSpPr>
          <p:cNvPr id="7" name="TextBox 6">
            <a:extLst>
              <a:ext uri="{FF2B5EF4-FFF2-40B4-BE49-F238E27FC236}">
                <a16:creationId xmlns:a16="http://schemas.microsoft.com/office/drawing/2014/main" id="{225C2EC3-A2A7-1F0B-3852-693518DE46D6}"/>
              </a:ext>
            </a:extLst>
          </p:cNvPr>
          <p:cNvSpPr txBox="1"/>
          <p:nvPr/>
        </p:nvSpPr>
        <p:spPr>
          <a:xfrm rot="18961134">
            <a:off x="1914273" y="4786757"/>
            <a:ext cx="801373" cy="369332"/>
          </a:xfrm>
          <a:prstGeom prst="rect">
            <a:avLst/>
          </a:prstGeom>
          <a:noFill/>
        </p:spPr>
        <p:txBody>
          <a:bodyPr wrap="none" rtlCol="0">
            <a:spAutoFit/>
          </a:bodyPr>
          <a:lstStyle/>
          <a:p>
            <a:r>
              <a:rPr lang="en-US" dirty="0"/>
              <a:t>Page 1</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nfa_one_cycle.png">
            <a:extLst>
              <a:ext uri="{FF2B5EF4-FFF2-40B4-BE49-F238E27FC236}">
                <a16:creationId xmlns:a16="http://schemas.microsoft.com/office/drawing/2014/main" id="{D97A1733-9ADC-C06B-060C-DDA7D5521098}"/>
              </a:ext>
            </a:extLst>
          </p:cNvPr>
          <p:cNvPicPr>
            <a:picLocks noChangeAspect="1"/>
          </p:cNvPicPr>
          <p:nvPr/>
        </p:nvPicPr>
        <p:blipFill>
          <a:blip r:embed="rId2"/>
          <a:stretch>
            <a:fillRect/>
          </a:stretch>
        </p:blipFill>
        <p:spPr>
          <a:xfrm>
            <a:off x="3340728" y="101320"/>
            <a:ext cx="5101814" cy="1498880"/>
          </a:xfrm>
          <a:prstGeom prst="rect">
            <a:avLst/>
          </a:prstGeom>
        </p:spPr>
      </p:pic>
      <p:sp>
        <p:nvSpPr>
          <p:cNvPr id="2" name="Title 1"/>
          <p:cNvSpPr>
            <a:spLocks noGrp="1"/>
          </p:cNvSpPr>
          <p:nvPr>
            <p:ph type="title"/>
          </p:nvPr>
        </p:nvSpPr>
        <p:spPr>
          <a:xfrm>
            <a:off x="457200" y="274638"/>
            <a:ext cx="8229600" cy="457199"/>
          </a:xfrm>
        </p:spPr>
        <p:txBody>
          <a:bodyPr>
            <a:normAutofit/>
          </a:bodyPr>
          <a:lstStyle/>
          <a:p>
            <a:pPr algn="l"/>
            <a:r>
              <a:rPr sz="2000" dirty="0"/>
              <a:t>Full Proof</a:t>
            </a:r>
          </a:p>
        </p:txBody>
      </p:sp>
      <p:sp>
        <p:nvSpPr>
          <p:cNvPr id="3" name="Content Placeholder 2"/>
          <p:cNvSpPr>
            <a:spLocks noGrp="1"/>
          </p:cNvSpPr>
          <p:nvPr>
            <p:ph idx="1"/>
          </p:nvPr>
        </p:nvSpPr>
        <p:spPr/>
        <p:txBody>
          <a:bodyPr>
            <a:noAutofit/>
          </a:bodyPr>
          <a:lstStyle/>
          <a:p>
            <a:pPr marL="0" indent="0">
              <a:buNone/>
            </a:pPr>
            <a:r>
              <a:rPr lang="en-CA" sz="1200" dirty="0"/>
              <a:t>Now, we put it all together in one formal statement.</a:t>
            </a:r>
          </a:p>
          <a:p>
            <a:pPr marL="0" indent="0">
              <a:buNone/>
            </a:pPr>
            <a:endParaRPr lang="en-CA" sz="1200" dirty="0"/>
          </a:p>
          <a:p>
            <a:pPr marL="0" indent="0">
              <a:buNone/>
            </a:pPr>
            <a:r>
              <a:rPr lang="en-CA" sz="1200" dirty="0"/>
              <a:t>We define the redesigned automaton M as:</a:t>
            </a:r>
          </a:p>
          <a:p>
            <a:r>
              <a:rPr lang="en-CA" sz="1200" dirty="0"/>
              <a:t>States: {q0, q1, q2, q3, q4, q5}</a:t>
            </a:r>
          </a:p>
          <a:p>
            <a:r>
              <a:rPr lang="en-CA" sz="1200" dirty="0"/>
              <a:t>Alphabet: {0}</a:t>
            </a:r>
          </a:p>
          <a:p>
            <a:r>
              <a:rPr lang="en-CA" sz="1200" dirty="0"/>
              <a:t>Start state: q0</a:t>
            </a:r>
          </a:p>
          <a:p>
            <a:r>
              <a:rPr lang="en-CA" sz="1200" dirty="0"/>
              <a:t>Accepting states: {q0, q2, q3, q4}</a:t>
            </a:r>
          </a:p>
          <a:p>
            <a:r>
              <a:rPr lang="en-CA" sz="1200" dirty="0"/>
              <a:t>Transition: </a:t>
            </a:r>
            <a:r>
              <a:rPr lang="el-GR" sz="1200" dirty="0"/>
              <a:t>δ(</a:t>
            </a:r>
            <a:r>
              <a:rPr lang="en-CA" sz="1200" dirty="0"/>
              <a:t>qi, 0) = q(i+1 mod 6)</a:t>
            </a:r>
          </a:p>
          <a:p>
            <a:pPr marL="0" indent="0">
              <a:buNone/>
            </a:pPr>
            <a:r>
              <a:rPr lang="en-CA" sz="1200" dirty="0"/>
              <a:t>Note: The above “transition”, simply means for the LHS with the Greek symbol </a:t>
            </a:r>
            <a:r>
              <a:rPr lang="el-GR" sz="1200" dirty="0"/>
              <a:t>δ</a:t>
            </a:r>
            <a:r>
              <a:rPr lang="en-CA" sz="1200" dirty="0"/>
              <a:t>, that </a:t>
            </a:r>
          </a:p>
          <a:p>
            <a:pPr marL="0" indent="0">
              <a:buNone/>
            </a:pPr>
            <a:r>
              <a:rPr lang="en-CA" sz="1200" dirty="0"/>
              <a:t>if it’s in state X and if is sees symbol y, where does it go next. On the RHS, </a:t>
            </a:r>
          </a:p>
          <a:p>
            <a:pPr marL="0" indent="0">
              <a:buNone/>
            </a:pPr>
            <a:r>
              <a:rPr lang="en-CA" sz="1200" dirty="0"/>
              <a:t>this simply states that if it’s in state qi and if it reads another 0, then move </a:t>
            </a:r>
          </a:p>
          <a:p>
            <a:pPr marL="0" indent="0">
              <a:buNone/>
            </a:pPr>
            <a:r>
              <a:rPr lang="en-CA" sz="1200" dirty="0"/>
              <a:t>forward to the next state around the 6-state cycle.</a:t>
            </a:r>
          </a:p>
          <a:p>
            <a:pPr marL="0" indent="0">
              <a:buNone/>
            </a:pPr>
            <a:endParaRPr lang="en-CA" sz="1200" dirty="0"/>
          </a:p>
          <a:p>
            <a:pPr marL="0" indent="0">
              <a:buNone/>
            </a:pPr>
            <a:r>
              <a:rPr lang="en-CA" sz="1200" b="1" dirty="0"/>
              <a:t>Claim: </a:t>
            </a:r>
            <a:r>
              <a:rPr lang="en-CA" sz="1200" dirty="0"/>
              <a:t>After reading k symbols, the machine is in state q(k mod 6).</a:t>
            </a:r>
          </a:p>
          <a:p>
            <a:pPr marL="0" indent="0">
              <a:buNone/>
            </a:pPr>
            <a:endParaRPr lang="en-CA" sz="1200" dirty="0"/>
          </a:p>
          <a:p>
            <a:pPr marL="0" indent="0">
              <a:buNone/>
            </a:pPr>
            <a:r>
              <a:rPr lang="en-CA" sz="1200" dirty="0"/>
              <a:t>We prove this by induction:</a:t>
            </a:r>
          </a:p>
          <a:p>
            <a:r>
              <a:rPr lang="en-CA" sz="1200" dirty="0"/>
              <a:t>Base case: k = 0 → still at q0, matches remainder 0.</a:t>
            </a:r>
          </a:p>
          <a:p>
            <a:r>
              <a:rPr lang="en-CA" sz="1200" dirty="0"/>
              <a:t>Inductive step: If true for k, then one more zero leads to q((k+1) mod 6).</a:t>
            </a:r>
          </a:p>
          <a:p>
            <a:pPr marL="0" indent="0">
              <a:buNone/>
            </a:pPr>
            <a:endParaRPr lang="en-CA" sz="1200" dirty="0"/>
          </a:p>
          <a:p>
            <a:pPr marL="0" indent="0">
              <a:buNone/>
            </a:pPr>
            <a:r>
              <a:rPr lang="en-CA" sz="1200" dirty="0"/>
              <a:t>Therefore, the claim is true for all k. The machine accepts if and only if the current state is in {q0, q2, q3, q4}, which happens exactly when the length k is divisible by 2 or 3.</a:t>
            </a:r>
          </a:p>
          <a:p>
            <a:pPr marL="0" indent="0">
              <a:buNone/>
            </a:pPr>
            <a:endParaRPr lang="en-CA" sz="1200" dirty="0"/>
          </a:p>
          <a:p>
            <a:pPr marL="0" indent="0">
              <a:buNone/>
            </a:pPr>
            <a:r>
              <a:rPr lang="en-CA" sz="1200" dirty="0"/>
              <a:t>Thus, the redesigned automaton recognizes the same language as the original.</a:t>
            </a:r>
          </a:p>
        </p:txBody>
      </p:sp>
      <p:sp>
        <p:nvSpPr>
          <p:cNvPr id="4" name="8-Point Star 3">
            <a:extLst>
              <a:ext uri="{FF2B5EF4-FFF2-40B4-BE49-F238E27FC236}">
                <a16:creationId xmlns:a16="http://schemas.microsoft.com/office/drawing/2014/main" id="{1DA0EF92-8842-6729-6B4B-69431242BBC6}"/>
              </a:ext>
            </a:extLst>
          </p:cNvPr>
          <p:cNvSpPr/>
          <p:nvPr/>
        </p:nvSpPr>
        <p:spPr>
          <a:xfrm rot="16200000">
            <a:off x="8229600" y="11591"/>
            <a:ext cx="914400" cy="914400"/>
          </a:xfrm>
          <a:prstGeom prst="star8">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CCE8FD4C-FDFB-3B75-0710-99AAA9470B9E}"/>
              </a:ext>
            </a:extLst>
          </p:cNvPr>
          <p:cNvSpPr/>
          <p:nvPr/>
        </p:nvSpPr>
        <p:spPr>
          <a:xfrm>
            <a:off x="8442542" y="224533"/>
            <a:ext cx="488515" cy="48851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a:extLst>
              <a:ext uri="{FF2B5EF4-FFF2-40B4-BE49-F238E27FC236}">
                <a16:creationId xmlns:a16="http://schemas.microsoft.com/office/drawing/2014/main" id="{BA2D48A1-73BF-F031-183A-46F0067F9975}"/>
              </a:ext>
            </a:extLst>
          </p:cNvPr>
          <p:cNvSpPr/>
          <p:nvPr/>
        </p:nvSpPr>
        <p:spPr>
          <a:xfrm rot="5400000">
            <a:off x="-376246" y="-1661102"/>
            <a:ext cx="2881920" cy="1866377"/>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Title 1">
            <a:extLst>
              <a:ext uri="{FF2B5EF4-FFF2-40B4-BE49-F238E27FC236}">
                <a16:creationId xmlns:a16="http://schemas.microsoft.com/office/drawing/2014/main" id="{AAB81EBC-5939-86C1-645C-EA02D2138AD4}"/>
              </a:ext>
            </a:extLst>
          </p:cNvPr>
          <p:cNvSpPr txBox="1">
            <a:spLocks/>
          </p:cNvSpPr>
          <p:nvPr/>
        </p:nvSpPr>
        <p:spPr>
          <a:xfrm>
            <a:off x="131525" y="177987"/>
            <a:ext cx="1866377" cy="535060"/>
          </a:xfrm>
          <a:prstGeom prst="rect">
            <a:avLst/>
          </a:prstGeom>
        </p:spPr>
        <p:txBody>
          <a:bodyPr vert="horz" lIns="152400" tIns="76200" rIns="152400" bIns="7620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sz="1800" dirty="0"/>
              <a:t>Full Proof</a:t>
            </a:r>
          </a:p>
        </p:txBody>
      </p:sp>
      <p:sp>
        <p:nvSpPr>
          <p:cNvPr id="9" name="TextBox 8">
            <a:extLst>
              <a:ext uri="{FF2B5EF4-FFF2-40B4-BE49-F238E27FC236}">
                <a16:creationId xmlns:a16="http://schemas.microsoft.com/office/drawing/2014/main" id="{A5FFE89E-BBA3-F692-2DFA-84DB98CB7122}"/>
              </a:ext>
            </a:extLst>
          </p:cNvPr>
          <p:cNvSpPr txBox="1"/>
          <p:nvPr/>
        </p:nvSpPr>
        <p:spPr>
          <a:xfrm>
            <a:off x="5041763" y="1599517"/>
            <a:ext cx="1983172" cy="338554"/>
          </a:xfrm>
          <a:prstGeom prst="rect">
            <a:avLst/>
          </a:prstGeom>
          <a:noFill/>
        </p:spPr>
        <p:txBody>
          <a:bodyPr wrap="none" rtlCol="0">
            <a:spAutoFit/>
          </a:bodyPr>
          <a:lstStyle/>
          <a:p>
            <a:r>
              <a:rPr lang="en-US" sz="1600" dirty="0"/>
              <a:t>Figure 2 for reference</a:t>
            </a:r>
          </a:p>
        </p:txBody>
      </p:sp>
      <mc:AlternateContent xmlns:mc="http://schemas.openxmlformats.org/markup-compatibility/2006">
        <mc:Choice xmlns:am3d="http://schemas.microsoft.com/office/drawing/2017/model3d" Requires="am3d">
          <p:graphicFrame>
            <p:nvGraphicFramePr>
              <p:cNvPr id="10" name="3D Model 9">
                <a:extLst>
                  <a:ext uri="{FF2B5EF4-FFF2-40B4-BE49-F238E27FC236}">
                    <a16:creationId xmlns:a16="http://schemas.microsoft.com/office/drawing/2014/main" id="{87FFC2FE-1ABD-1DE3-F171-17BABBF2060D}"/>
                  </a:ext>
                </a:extLst>
              </p:cNvPr>
              <p:cNvGraphicFramePr>
                <a:graphicFrameLocks noChangeAspect="1"/>
              </p:cNvGraphicFramePr>
              <p:nvPr>
                <p:extLst>
                  <p:ext uri="{D42A27DB-BD31-4B8C-83A1-F6EECF244321}">
                    <p14:modId xmlns:p14="http://schemas.microsoft.com/office/powerpoint/2010/main" val="3904659193"/>
                  </p:ext>
                </p:extLst>
              </p:nvPr>
            </p:nvGraphicFramePr>
            <p:xfrm rot="17819999">
              <a:off x="6173668" y="1490420"/>
              <a:ext cx="3120140" cy="3228128"/>
            </p:xfrm>
            <a:graphic>
              <a:graphicData uri="http://schemas.microsoft.com/office/drawing/2017/model3d">
                <am3d:model3d r:embed="rId3">
                  <am3d:spPr>
                    <a:xfrm rot="17819999">
                      <a:off x="0" y="0"/>
                      <a:ext cx="3120140" cy="3228128"/>
                    </a:xfrm>
                    <a:prstGeom prst="rect">
                      <a:avLst/>
                    </a:prstGeom>
                    <a:noFill/>
                    <a:ln>
                      <a:noFill/>
                    </a:ln>
                    <a:effectLst/>
                  </am3d:spPr>
                  <am3d:camera>
                    <am3d:pos x="0" y="0" z="54540849"/>
                    <am3d:up dx="0" dy="36000000" dz="0"/>
                    <am3d:lookAt x="0" y="0" z="0"/>
                    <am3d:perspective fov="2700000"/>
                  </am3d:camera>
                  <am3d:trans>
                    <am3d:meterPerModelUnit n="175" d="1000000"/>
                    <am3d:preTrans dx="-28086391" dy="-6110700" dz="13718450"/>
                    <am3d:scale>
                      <am3d:sx n="1000000" d="1000000"/>
                      <am3d:sy n="1000000" d="1000000"/>
                      <am3d:sz n="1000000" d="1000000"/>
                    </am3d:scale>
                    <am3d:rot ax="5484122" ay="-68170" az="2931436"/>
                    <am3d:postTrans dx="0" dy="0" dz="0"/>
                  </am3d:trans>
                  <am3d:raster rName="Office3DRenderer" rVer="16.0.8326">
                    <am3d:blip r:embed="rId4"/>
                  </am3d:raster>
                  <am3d:objViewport viewportSz="347680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0" name="3D Model 9">
                <a:extLst>
                  <a:ext uri="{FF2B5EF4-FFF2-40B4-BE49-F238E27FC236}">
                    <a16:creationId xmlns:a16="http://schemas.microsoft.com/office/drawing/2014/main" id="{87FFC2FE-1ABD-1DE3-F171-17BABBF2060D}"/>
                  </a:ext>
                </a:extLst>
              </p:cNvPr>
              <p:cNvPicPr>
                <a:picLocks noGrp="1" noRot="1" noChangeAspect="1" noMove="1" noResize="1" noEditPoints="1" noAdjustHandles="1" noChangeArrowheads="1" noChangeShapeType="1" noCrop="1"/>
              </p:cNvPicPr>
              <p:nvPr/>
            </p:nvPicPr>
            <p:blipFill>
              <a:blip r:embed="rId4"/>
              <a:stretch>
                <a:fillRect/>
              </a:stretch>
            </p:blipFill>
            <p:spPr>
              <a:xfrm rot="17819999">
                <a:off x="6173668" y="1490420"/>
                <a:ext cx="3120140" cy="3228128"/>
              </a:xfrm>
              <a:prstGeom prst="rect">
                <a:avLst/>
              </a:prstGeom>
              <a:noFill/>
              <a:ln>
                <a:noFill/>
              </a:ln>
              <a:effectLst/>
            </p:spPr>
          </p:pic>
        </mc:Fallback>
      </mc:AlternateContent>
      <p:sp>
        <p:nvSpPr>
          <p:cNvPr id="11" name="TextBox 10">
            <a:extLst>
              <a:ext uri="{FF2B5EF4-FFF2-40B4-BE49-F238E27FC236}">
                <a16:creationId xmlns:a16="http://schemas.microsoft.com/office/drawing/2014/main" id="{04A92840-4DD3-6B35-8484-D4B38987F85B}"/>
              </a:ext>
            </a:extLst>
          </p:cNvPr>
          <p:cNvSpPr txBox="1"/>
          <p:nvPr/>
        </p:nvSpPr>
        <p:spPr>
          <a:xfrm rot="3230605">
            <a:off x="8190427" y="3664547"/>
            <a:ext cx="918393" cy="369332"/>
          </a:xfrm>
          <a:prstGeom prst="rect">
            <a:avLst/>
          </a:prstGeom>
          <a:noFill/>
        </p:spPr>
        <p:txBody>
          <a:bodyPr wrap="none" rtlCol="0">
            <a:spAutoFit/>
          </a:bodyPr>
          <a:lstStyle/>
          <a:p>
            <a:r>
              <a:rPr lang="en-US" dirty="0"/>
              <a:t>Page 10</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784" y="1989083"/>
            <a:ext cx="8229600" cy="4525963"/>
          </a:xfrm>
        </p:spPr>
        <p:txBody>
          <a:bodyPr lIns="152400" tIns="76200" rIns="152400" bIns="76200">
            <a:normAutofit fontScale="92500" lnSpcReduction="10000"/>
          </a:bodyPr>
          <a:lstStyle/>
          <a:p>
            <a:pPr marL="0" indent="0">
              <a:buNone/>
            </a:pPr>
            <a:r>
              <a:rPr lang="en-CA" sz="1800" dirty="0"/>
              <a:t>We started with </a:t>
            </a:r>
            <a:r>
              <a:rPr lang="en-CA" sz="1800" dirty="0" err="1"/>
              <a:t>Sipser’s</a:t>
            </a:r>
            <a:r>
              <a:rPr lang="en-CA" sz="1800" dirty="0"/>
              <a:t> original NFA, which used nondeterminism and epsilon transitions to handle divisibility by 2 and 3 separately. Then, by thinking in terms of remainders and modular arithmetic, we redesigned it into a simpler six-state cycle.</a:t>
            </a:r>
          </a:p>
          <a:p>
            <a:pPr marL="0" indent="0">
              <a:buNone/>
            </a:pPr>
            <a:endParaRPr lang="en-CA" sz="1800" dirty="0"/>
          </a:p>
          <a:p>
            <a:pPr marL="0" indent="0">
              <a:buNone/>
            </a:pPr>
            <a:r>
              <a:rPr lang="en-CA" sz="1800" dirty="0"/>
              <a:t>We backed up this redesign in three ways:</a:t>
            </a:r>
          </a:p>
          <a:p>
            <a:pPr>
              <a:buFont typeface="+mj-lt"/>
              <a:buAutoNum type="arabicPeriod"/>
            </a:pPr>
            <a:r>
              <a:rPr lang="en-CA" sz="1800" dirty="0"/>
              <a:t>A code demonstration that tested lengths up to 20 and showed both machines always agreed.</a:t>
            </a:r>
          </a:p>
          <a:p>
            <a:pPr>
              <a:buFont typeface="+mj-lt"/>
              <a:buAutoNum type="arabicPeriod"/>
            </a:pPr>
            <a:r>
              <a:rPr lang="en-CA" sz="1800" dirty="0"/>
              <a:t>A remainder table that proved we only need to look at remainders modulo 6 to cover all cases.</a:t>
            </a:r>
          </a:p>
          <a:p>
            <a:pPr>
              <a:buFont typeface="+mj-lt"/>
              <a:buAutoNum type="arabicPeriod"/>
            </a:pPr>
            <a:r>
              <a:rPr lang="en-CA" sz="1800" dirty="0"/>
              <a:t>A detailed formal proof that connected the automaton’s states to divisibility conditions.</a:t>
            </a:r>
          </a:p>
          <a:p>
            <a:pPr marL="0" indent="0">
              <a:buNone/>
            </a:pPr>
            <a:endParaRPr lang="en-CA" sz="1800" dirty="0"/>
          </a:p>
          <a:p>
            <a:pPr marL="0" indent="0">
              <a:buNone/>
            </a:pPr>
            <a:r>
              <a:rPr lang="en-CA" sz="1800" dirty="0"/>
              <a:t>All of these confirm the same result, that the redesigned NFA accepts exactly the same language as the original. More importantly, this example shows how we can sometimes remove nondeterminism and still capture the same behavior, and how modular arithmetic has given us a rigorous tool for simplifying the NFA into a DFA.</a:t>
            </a:r>
            <a:endParaRPr sz="1800" dirty="0"/>
          </a:p>
        </p:txBody>
      </p:sp>
      <p:sp>
        <p:nvSpPr>
          <p:cNvPr id="4" name="8-Point Star 3">
            <a:extLst>
              <a:ext uri="{FF2B5EF4-FFF2-40B4-BE49-F238E27FC236}">
                <a16:creationId xmlns:a16="http://schemas.microsoft.com/office/drawing/2014/main" id="{B151FB2C-DB5E-00A1-DD4F-DF96A257DE60}"/>
              </a:ext>
            </a:extLst>
          </p:cNvPr>
          <p:cNvSpPr/>
          <p:nvPr/>
        </p:nvSpPr>
        <p:spPr>
          <a:xfrm rot="10800000">
            <a:off x="8229600" y="11591"/>
            <a:ext cx="914400" cy="914400"/>
          </a:xfrm>
          <a:prstGeom prst="star8">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2A5086D5-30A6-D523-E938-159051028577}"/>
              </a:ext>
            </a:extLst>
          </p:cNvPr>
          <p:cNvSpPr/>
          <p:nvPr/>
        </p:nvSpPr>
        <p:spPr>
          <a:xfrm>
            <a:off x="8442542" y="224533"/>
            <a:ext cx="488515" cy="48851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DC1FCD1-C9EF-9B3F-070C-6B7426D40531}"/>
              </a:ext>
            </a:extLst>
          </p:cNvPr>
          <p:cNvSpPr/>
          <p:nvPr/>
        </p:nvSpPr>
        <p:spPr>
          <a:xfrm rot="16200000">
            <a:off x="-376246" y="-1661102"/>
            <a:ext cx="2881920" cy="1866377"/>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Title 1">
            <a:extLst>
              <a:ext uri="{FF2B5EF4-FFF2-40B4-BE49-F238E27FC236}">
                <a16:creationId xmlns:a16="http://schemas.microsoft.com/office/drawing/2014/main" id="{FCC95CC0-6F79-7D0D-1C73-0E8E49EC4FBB}"/>
              </a:ext>
            </a:extLst>
          </p:cNvPr>
          <p:cNvSpPr txBox="1">
            <a:spLocks/>
          </p:cNvSpPr>
          <p:nvPr/>
        </p:nvSpPr>
        <p:spPr>
          <a:xfrm>
            <a:off x="131525" y="177987"/>
            <a:ext cx="1866377" cy="535060"/>
          </a:xfrm>
          <a:prstGeom prst="rect">
            <a:avLst/>
          </a:prstGeom>
        </p:spPr>
        <p:txBody>
          <a:bodyPr vert="horz" lIns="152400" tIns="76200" rIns="152400" bIns="7620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CA" sz="1800" dirty="0"/>
              <a:t>Key Takeaways</a:t>
            </a:r>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E5674D0F-BBF4-DEB3-1863-FBE3FE8A73D8}"/>
                  </a:ext>
                </a:extLst>
              </p:cNvPr>
              <p:cNvGraphicFramePr>
                <a:graphicFrameLocks noChangeAspect="1"/>
              </p:cNvGraphicFramePr>
              <p:nvPr>
                <p:extLst>
                  <p:ext uri="{D42A27DB-BD31-4B8C-83A1-F6EECF244321}">
                    <p14:modId xmlns:p14="http://schemas.microsoft.com/office/powerpoint/2010/main" val="2517435611"/>
                  </p:ext>
                </p:extLst>
              </p:nvPr>
            </p:nvGraphicFramePr>
            <p:xfrm rot="17819999">
              <a:off x="4337152" y="-682859"/>
              <a:ext cx="2319578" cy="2791811"/>
            </p:xfrm>
            <a:graphic>
              <a:graphicData uri="http://schemas.microsoft.com/office/drawing/2017/model3d">
                <am3d:model3d r:embed="rId2">
                  <am3d:spPr>
                    <a:xfrm rot="17819999">
                      <a:off x="0" y="0"/>
                      <a:ext cx="2319578" cy="2791811"/>
                    </a:xfrm>
                    <a:prstGeom prst="rect">
                      <a:avLst/>
                    </a:prstGeom>
                    <a:noFill/>
                    <a:ln>
                      <a:noFill/>
                    </a:ln>
                    <a:effectLst/>
                  </am3d:spPr>
                  <am3d:camera>
                    <am3d:pos x="0" y="0" z="54540849"/>
                    <am3d:up dx="0" dy="36000000" dz="0"/>
                    <am3d:lookAt x="0" y="0" z="0"/>
                    <am3d:perspective fov="2700000"/>
                  </am3d:camera>
                  <am3d:trans>
                    <am3d:meterPerModelUnit n="175" d="1000000"/>
                    <am3d:preTrans dx="-28086391" dy="-6110700" dz="13718450"/>
                    <am3d:scale>
                      <am3d:sx n="1000000" d="1000000"/>
                      <am3d:sy n="1000000" d="1000000"/>
                      <am3d:sz n="1000000" d="1000000"/>
                    </am3d:scale>
                    <am3d:rot ax="5792693" ay="2153552" az="6032979"/>
                    <am3d:postTrans dx="0" dy="0" dz="0"/>
                  </am3d:trans>
                  <am3d:raster rName="Office3DRenderer" rVer="16.0.8326">
                    <am3d:blip r:embed="rId3"/>
                  </am3d:raster>
                  <am3d:objViewport viewportSz="321410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E5674D0F-BBF4-DEB3-1863-FBE3FE8A73D8}"/>
                  </a:ext>
                </a:extLst>
              </p:cNvPr>
              <p:cNvPicPr>
                <a:picLocks noGrp="1" noRot="1" noChangeAspect="1" noMove="1" noResize="1" noEditPoints="1" noAdjustHandles="1" noChangeArrowheads="1" noChangeShapeType="1" noCrop="1"/>
              </p:cNvPicPr>
              <p:nvPr/>
            </p:nvPicPr>
            <p:blipFill>
              <a:blip r:embed="rId3"/>
              <a:stretch>
                <a:fillRect/>
              </a:stretch>
            </p:blipFill>
            <p:spPr>
              <a:xfrm rot="17819999">
                <a:off x="4337152" y="-682859"/>
                <a:ext cx="2319578" cy="2791811"/>
              </a:xfrm>
              <a:prstGeom prst="rect">
                <a:avLst/>
              </a:prstGeom>
              <a:noFill/>
              <a:ln>
                <a:noFill/>
              </a:ln>
              <a:effectLst/>
            </p:spPr>
          </p:pic>
        </mc:Fallback>
      </mc:AlternateContent>
      <p:sp>
        <p:nvSpPr>
          <p:cNvPr id="8" name="TextBox 7">
            <a:extLst>
              <a:ext uri="{FF2B5EF4-FFF2-40B4-BE49-F238E27FC236}">
                <a16:creationId xmlns:a16="http://schemas.microsoft.com/office/drawing/2014/main" id="{98A768E0-F107-B0C4-BEA5-DF4C1D7EF55E}"/>
              </a:ext>
            </a:extLst>
          </p:cNvPr>
          <p:cNvSpPr txBox="1"/>
          <p:nvPr/>
        </p:nvSpPr>
        <p:spPr>
          <a:xfrm rot="2261094">
            <a:off x="5660508" y="1272871"/>
            <a:ext cx="918393" cy="369332"/>
          </a:xfrm>
          <a:prstGeom prst="rect">
            <a:avLst/>
          </a:prstGeom>
          <a:noFill/>
        </p:spPr>
        <p:txBody>
          <a:bodyPr wrap="none" rtlCol="0">
            <a:spAutoFit/>
          </a:bodyPr>
          <a:lstStyle/>
          <a:p>
            <a:r>
              <a:rPr lang="en-US" dirty="0"/>
              <a:t>Page 11</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D228AD2-6E39-812E-2A82-F1E4BE728728}"/>
              </a:ext>
            </a:extLst>
          </p:cNvPr>
          <p:cNvSpPr>
            <a:spLocks noGrp="1" noChangeArrowheads="1"/>
          </p:cNvSpPr>
          <p:nvPr>
            <p:ph idx="1"/>
          </p:nvPr>
        </p:nvSpPr>
        <p:spPr bwMode="auto">
          <a:xfrm>
            <a:off x="1334814" y="601397"/>
            <a:ext cx="7716821"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kumimoji="0" lang="en-US" altLang="en-US" sz="1600" b="0" i="0" u="none" strike="noStrike" cap="none" normalizeH="0" baseline="0" dirty="0" err="1">
                <a:ln>
                  <a:noFill/>
                </a:ln>
                <a:effectLst/>
                <a:latin typeface="Calibri" panose="020F0502020204030204" pitchFamily="34" charset="0"/>
                <a:cs typeface="Calibri" panose="020F0502020204030204" pitchFamily="34" charset="0"/>
              </a:rPr>
              <a:t>Sipser</a:t>
            </a:r>
            <a:r>
              <a:rPr kumimoji="0" lang="en-US" altLang="en-US" sz="1600" b="0" i="0" u="none" strike="noStrike" cap="none" normalizeH="0" baseline="0" dirty="0">
                <a:ln>
                  <a:noFill/>
                </a:ln>
                <a:effectLst/>
                <a:latin typeface="Calibri" panose="020F0502020204030204" pitchFamily="34" charset="0"/>
                <a:cs typeface="Calibri" panose="020F0502020204030204" pitchFamily="34" charset="0"/>
              </a:rPr>
              <a:t>, M. (2012). </a:t>
            </a:r>
            <a:r>
              <a:rPr kumimoji="0" lang="en-US" altLang="en-US" sz="1600" b="0" i="1" u="none" strike="noStrike" cap="none" normalizeH="0" baseline="0" dirty="0">
                <a:ln>
                  <a:noFill/>
                </a:ln>
                <a:effectLst/>
                <a:latin typeface="Calibri" panose="020F0502020204030204" pitchFamily="34" charset="0"/>
                <a:cs typeface="Calibri" panose="020F0502020204030204" pitchFamily="34" charset="0"/>
              </a:rPr>
              <a:t>Introduction to the Theory of Computation</a:t>
            </a:r>
            <a:r>
              <a:rPr kumimoji="0" lang="en-US" altLang="en-US" sz="1600" b="0" i="0" u="none" strike="noStrike" cap="none" normalizeH="0" baseline="0" dirty="0">
                <a:ln>
                  <a:noFill/>
                </a:ln>
                <a:effectLst/>
                <a:latin typeface="Calibri" panose="020F0502020204030204" pitchFamily="34" charset="0"/>
                <a:cs typeface="Calibri" panose="020F0502020204030204" pitchFamily="34" charset="0"/>
              </a:rPr>
              <a:t> (3rd ed.). Cengage Learning.</a:t>
            </a:r>
            <a:br>
              <a:rPr kumimoji="0" lang="en-US" altLang="en-US" sz="1600" b="0" i="0" u="none" strike="noStrike" cap="none" normalizeH="0" baseline="0" dirty="0">
                <a:ln>
                  <a:noFill/>
                </a:ln>
                <a:effectLst/>
                <a:latin typeface="Calibri" panose="020F0502020204030204" pitchFamily="34" charset="0"/>
                <a:cs typeface="Calibri" panose="020F0502020204030204" pitchFamily="34" charset="0"/>
              </a:rPr>
            </a:br>
            <a:r>
              <a:rPr kumimoji="0" lang="en-US" altLang="en-US" sz="1600" b="0" i="0" u="none" strike="noStrike" cap="none" normalizeH="0" baseline="0" dirty="0">
                <a:ln>
                  <a:noFill/>
                </a:ln>
                <a:effectLst/>
                <a:latin typeface="Calibri" panose="020F0502020204030204" pitchFamily="34" charset="0"/>
                <a:cs typeface="Calibri" panose="020F0502020204030204" pitchFamily="34" charset="0"/>
              </a:rPr>
              <a:t>(Source of Figure 1.34 and the original NFA example)</a:t>
            </a:r>
          </a:p>
          <a:p>
            <a:pPr defTabSz="914400"/>
            <a:endParaRPr kumimoji="0" lang="en-US" altLang="en-US" sz="1600" b="0" i="0" u="none" strike="noStrike" cap="none" normalizeH="0" baseline="0" dirty="0">
              <a:ln>
                <a:noFill/>
              </a:ln>
              <a:effectLst/>
              <a:latin typeface="Calibri" panose="020F0502020204030204" pitchFamily="34" charset="0"/>
              <a:cs typeface="Calibri" panose="020F0502020204030204" pitchFamily="34" charset="0"/>
            </a:endParaRPr>
          </a:p>
          <a:p>
            <a:pPr defTabSz="914400"/>
            <a:r>
              <a:rPr lang="en-CA" sz="1600" dirty="0" err="1">
                <a:latin typeface="Calibri" panose="020F0502020204030204" pitchFamily="34" charset="0"/>
                <a:cs typeface="Calibri" panose="020F0502020204030204" pitchFamily="34" charset="0"/>
              </a:rPr>
              <a:t>Graphviz</a:t>
            </a:r>
            <a:r>
              <a:rPr lang="en-CA" sz="1600" dirty="0">
                <a:latin typeface="Calibri" panose="020F0502020204030204" pitchFamily="34" charset="0"/>
                <a:cs typeface="Calibri" panose="020F0502020204030204" pitchFamily="34" charset="0"/>
              </a:rPr>
              <a:t>. (2025). </a:t>
            </a:r>
            <a:r>
              <a:rPr lang="en-CA" sz="1600" i="1" dirty="0">
                <a:latin typeface="Calibri" panose="020F0502020204030204" pitchFamily="34" charset="0"/>
                <a:cs typeface="Calibri" panose="020F0502020204030204" pitchFamily="34" charset="0"/>
              </a:rPr>
              <a:t>Graph Visualization Software</a:t>
            </a:r>
            <a:r>
              <a:rPr lang="en-CA" sz="1600" dirty="0">
                <a:latin typeface="Calibri" panose="020F0502020204030204" pitchFamily="34" charset="0"/>
                <a:cs typeface="Calibri" panose="020F0502020204030204" pitchFamily="34" charset="0"/>
              </a:rPr>
              <a:t>. Retrieved from https://</a:t>
            </a:r>
            <a:r>
              <a:rPr lang="en-CA" sz="1600" dirty="0" err="1">
                <a:latin typeface="Calibri" panose="020F0502020204030204" pitchFamily="34" charset="0"/>
                <a:cs typeface="Calibri" panose="020F0502020204030204" pitchFamily="34" charset="0"/>
              </a:rPr>
              <a:t>graphviz.org</a:t>
            </a:r>
            <a:br>
              <a:rPr lang="en-CA" sz="1600" dirty="0">
                <a:latin typeface="Calibri" panose="020F0502020204030204" pitchFamily="34" charset="0"/>
                <a:cs typeface="Calibri" panose="020F0502020204030204" pitchFamily="34" charset="0"/>
              </a:rPr>
            </a:br>
            <a:r>
              <a:rPr lang="en-CA" sz="1600" dirty="0">
                <a:latin typeface="Calibri" panose="020F0502020204030204" pitchFamily="34" charset="0"/>
                <a:cs typeface="Calibri" panose="020F0502020204030204" pitchFamily="34" charset="0"/>
              </a:rPr>
              <a:t>(Used to generate automaton diagrams)</a:t>
            </a:r>
          </a:p>
          <a:p>
            <a:pPr marL="0" indent="0" defTabSz="914400">
              <a:buNone/>
            </a:pPr>
            <a:endParaRPr lang="en-CA" sz="1600" dirty="0">
              <a:latin typeface="Calibri" panose="020F0502020204030204" pitchFamily="34" charset="0"/>
              <a:cs typeface="Calibri" panose="020F0502020204030204" pitchFamily="34" charset="0"/>
            </a:endParaRPr>
          </a:p>
          <a:p>
            <a:pPr defTabSz="914400"/>
            <a:r>
              <a:rPr lang="en-CA" sz="1600" dirty="0">
                <a:latin typeface="Calibri" panose="020F0502020204030204" pitchFamily="34" charset="0"/>
                <a:cs typeface="Calibri" panose="020F0502020204030204" pitchFamily="34" charset="0"/>
              </a:rPr>
              <a:t>Python Software Foundation. (2025). </a:t>
            </a:r>
            <a:r>
              <a:rPr lang="en-CA" sz="1600" i="1" dirty="0">
                <a:latin typeface="Calibri" panose="020F0502020204030204" pitchFamily="34" charset="0"/>
                <a:cs typeface="Calibri" panose="020F0502020204030204" pitchFamily="34" charset="0"/>
              </a:rPr>
              <a:t>Python 3 Documentation</a:t>
            </a:r>
            <a:r>
              <a:rPr lang="en-CA" sz="1600" dirty="0">
                <a:latin typeface="Calibri" panose="020F0502020204030204" pitchFamily="34" charset="0"/>
                <a:cs typeface="Calibri" panose="020F0502020204030204" pitchFamily="34" charset="0"/>
              </a:rPr>
              <a:t>. Retrieved from </a:t>
            </a:r>
            <a:r>
              <a:rPr lang="en-CA" sz="1600" u="sng"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https://www.python.org/doc/</a:t>
            </a:r>
            <a:br>
              <a:rPr lang="en-CA" sz="1600" dirty="0">
                <a:latin typeface="Calibri" panose="020F0502020204030204" pitchFamily="34" charset="0"/>
                <a:cs typeface="Calibri" panose="020F0502020204030204" pitchFamily="34" charset="0"/>
              </a:rPr>
            </a:br>
            <a:r>
              <a:rPr lang="en-CA" sz="1600" dirty="0">
                <a:latin typeface="Calibri" panose="020F0502020204030204" pitchFamily="34" charset="0"/>
                <a:cs typeface="Calibri" panose="020F0502020204030204" pitchFamily="34" charset="0"/>
              </a:rPr>
              <a:t>(Used for simulation code of the redesigned NFA)</a:t>
            </a:r>
          </a:p>
          <a:p>
            <a:pPr defTabSz="914400"/>
            <a:endParaRPr lang="en-CA" sz="1600" dirty="0">
              <a:latin typeface="Calibri" panose="020F0502020204030204" pitchFamily="34" charset="0"/>
              <a:cs typeface="Calibri" panose="020F0502020204030204" pitchFamily="34" charset="0"/>
            </a:endParaRPr>
          </a:p>
          <a:p>
            <a:pPr defTabSz="914400"/>
            <a:r>
              <a:rPr lang="en-CA" sz="1600" dirty="0">
                <a:latin typeface="Calibri" panose="020F0502020204030204" pitchFamily="34" charset="0"/>
                <a:cs typeface="Calibri" panose="020F0502020204030204" pitchFamily="34" charset="0"/>
              </a:rPr>
              <a:t>Microsoft. (2025). </a:t>
            </a:r>
            <a:r>
              <a:rPr lang="en-CA" sz="1600" i="1" dirty="0">
                <a:latin typeface="Calibri" panose="020F0502020204030204" pitchFamily="34" charset="0"/>
                <a:cs typeface="Calibri" panose="020F0502020204030204" pitchFamily="34" charset="0"/>
              </a:rPr>
              <a:t>Visual Studio Code</a:t>
            </a:r>
            <a:r>
              <a:rPr lang="en-CA" sz="1600" dirty="0">
                <a:latin typeface="Calibri" panose="020F0502020204030204" pitchFamily="34" charset="0"/>
                <a:cs typeface="Calibri" panose="020F0502020204030204" pitchFamily="34" charset="0"/>
              </a:rPr>
              <a:t>. Retrieved from https://</a:t>
            </a:r>
            <a:r>
              <a:rPr lang="en-CA" sz="1600" dirty="0" err="1">
                <a:latin typeface="Calibri" panose="020F0502020204030204" pitchFamily="34" charset="0"/>
                <a:cs typeface="Calibri" panose="020F0502020204030204" pitchFamily="34" charset="0"/>
              </a:rPr>
              <a:t>code.visualstudio.com</a:t>
            </a:r>
            <a:endParaRPr lang="en-CA" sz="1600" dirty="0">
              <a:latin typeface="Calibri" panose="020F0502020204030204" pitchFamily="34" charset="0"/>
              <a:cs typeface="Calibri" panose="020F0502020204030204" pitchFamily="34" charset="0"/>
            </a:endParaRPr>
          </a:p>
          <a:p>
            <a:pPr marL="0" indent="0" defTabSz="914400">
              <a:buNone/>
            </a:pPr>
            <a:endParaRPr lang="en-CA" sz="1600" dirty="0">
              <a:latin typeface="Calibri" panose="020F0502020204030204" pitchFamily="34" charset="0"/>
              <a:cs typeface="Calibri" panose="020F0502020204030204" pitchFamily="34" charset="0"/>
            </a:endParaRPr>
          </a:p>
          <a:p>
            <a:pPr defTabSz="914400"/>
            <a:r>
              <a:rPr lang="en-CA" sz="1600" dirty="0" err="1">
                <a:latin typeface="Calibri" panose="020F0502020204030204" pitchFamily="34" charset="0"/>
                <a:cs typeface="Calibri" panose="020F0502020204030204" pitchFamily="34" charset="0"/>
              </a:rPr>
              <a:t>GeeksforGeeks</a:t>
            </a:r>
            <a:r>
              <a:rPr lang="en-CA" sz="1600" dirty="0">
                <a:latin typeface="Calibri" panose="020F0502020204030204" pitchFamily="34" charset="0"/>
                <a:cs typeface="Calibri" panose="020F0502020204030204" pitchFamily="34" charset="0"/>
              </a:rPr>
              <a:t>. (2024). </a:t>
            </a:r>
            <a:r>
              <a:rPr lang="en-CA" sz="1600" i="1" dirty="0">
                <a:latin typeface="Calibri" panose="020F0502020204030204" pitchFamily="34" charset="0"/>
                <a:cs typeface="Calibri" panose="020F0502020204030204" pitchFamily="34" charset="0"/>
              </a:rPr>
              <a:t>Modular Arithmetic and Applications</a:t>
            </a:r>
            <a:r>
              <a:rPr lang="en-CA" sz="1600" dirty="0">
                <a:latin typeface="Calibri" panose="020F0502020204030204" pitchFamily="34" charset="0"/>
                <a:cs typeface="Calibri" panose="020F0502020204030204" pitchFamily="34" charset="0"/>
              </a:rPr>
              <a:t>. Retrieved from https://</a:t>
            </a:r>
            <a:r>
              <a:rPr lang="en-CA" sz="1600" dirty="0" err="1">
                <a:latin typeface="Calibri" panose="020F0502020204030204" pitchFamily="34" charset="0"/>
                <a:cs typeface="Calibri" panose="020F0502020204030204" pitchFamily="34" charset="0"/>
              </a:rPr>
              <a:t>www.geeksforgeeks.org</a:t>
            </a:r>
            <a:r>
              <a:rPr lang="en-CA" sz="1600" dirty="0">
                <a:latin typeface="Calibri" panose="020F0502020204030204" pitchFamily="34" charset="0"/>
                <a:cs typeface="Calibri" panose="020F0502020204030204" pitchFamily="34" charset="0"/>
              </a:rPr>
              <a:t>/modular-arithmetic/</a:t>
            </a:r>
            <a:br>
              <a:rPr lang="en-CA" sz="1600" dirty="0">
                <a:latin typeface="Calibri" panose="020F0502020204030204" pitchFamily="34" charset="0"/>
                <a:cs typeface="Calibri" panose="020F0502020204030204" pitchFamily="34" charset="0"/>
              </a:rPr>
            </a:br>
            <a:r>
              <a:rPr lang="en-CA" sz="1600" dirty="0">
                <a:latin typeface="Calibri" panose="020F0502020204030204" pitchFamily="34" charset="0"/>
                <a:cs typeface="Calibri" panose="020F0502020204030204" pitchFamily="34" charset="0"/>
              </a:rPr>
              <a:t>(Background reference on modular arithmetic applied in automata design)</a:t>
            </a:r>
          </a:p>
          <a:p>
            <a:pPr marL="0" indent="0" defTabSz="914400">
              <a:buNone/>
            </a:pPr>
            <a:endParaRPr lang="en-CA" sz="1600" dirty="0">
              <a:latin typeface="Calibri" panose="020F0502020204030204" pitchFamily="34" charset="0"/>
              <a:cs typeface="Calibri" panose="020F0502020204030204" pitchFamily="34" charset="0"/>
            </a:endParaRPr>
          </a:p>
          <a:p>
            <a:pPr defTabSz="914400"/>
            <a:r>
              <a:rPr lang="en-CA" sz="1600" dirty="0">
                <a:latin typeface="Calibri" panose="020F0502020204030204" pitchFamily="34" charset="0"/>
                <a:cs typeface="Calibri" panose="020F0502020204030204" pitchFamily="34" charset="0"/>
              </a:rPr>
              <a:t>Homebrew. (2025). </a:t>
            </a:r>
            <a:r>
              <a:rPr lang="en-CA" sz="1600" i="1" dirty="0">
                <a:latin typeface="Calibri" panose="020F0502020204030204" pitchFamily="34" charset="0"/>
                <a:cs typeface="Calibri" panose="020F0502020204030204" pitchFamily="34" charset="0"/>
              </a:rPr>
              <a:t>The Missing Package Manager for macOS (or Linux)</a:t>
            </a:r>
            <a:r>
              <a:rPr lang="en-CA" sz="1600" dirty="0">
                <a:latin typeface="Calibri" panose="020F0502020204030204" pitchFamily="34" charset="0"/>
                <a:cs typeface="Calibri" panose="020F0502020204030204" pitchFamily="34" charset="0"/>
              </a:rPr>
              <a:t>. Retrieved from https://</a:t>
            </a:r>
            <a:r>
              <a:rPr lang="en-CA" sz="1600" dirty="0" err="1">
                <a:latin typeface="Calibri" panose="020F0502020204030204" pitchFamily="34" charset="0"/>
                <a:cs typeface="Calibri" panose="020F0502020204030204" pitchFamily="34" charset="0"/>
              </a:rPr>
              <a:t>brew.sh</a:t>
            </a:r>
            <a:r>
              <a:rPr lang="en-CA" sz="1600" dirty="0">
                <a:latin typeface="Calibri" panose="020F0502020204030204" pitchFamily="34" charset="0"/>
                <a:cs typeface="Calibri" panose="020F0502020204030204" pitchFamily="34" charset="0"/>
              </a:rPr>
              <a:t> </a:t>
            </a:r>
          </a:p>
          <a:p>
            <a:pPr marL="0" indent="0" defTabSz="914400">
              <a:buNone/>
            </a:pPr>
            <a:r>
              <a:rPr lang="en-CA" sz="1600" dirty="0">
                <a:latin typeface="Calibri" panose="020F0502020204030204" pitchFamily="34" charset="0"/>
                <a:cs typeface="Calibri" panose="020F0502020204030204" pitchFamily="34" charset="0"/>
              </a:rPr>
              <a:t>       (Used as a package manager to install </a:t>
            </a:r>
            <a:r>
              <a:rPr lang="en-CA" sz="1600" dirty="0" err="1">
                <a:latin typeface="Calibri" panose="020F0502020204030204" pitchFamily="34" charset="0"/>
                <a:cs typeface="Calibri" panose="020F0502020204030204" pitchFamily="34" charset="0"/>
              </a:rPr>
              <a:t>Graphviz</a:t>
            </a:r>
            <a:r>
              <a:rPr lang="en-CA" sz="1600" dirty="0">
                <a:latin typeface="Calibri" panose="020F0502020204030204" pitchFamily="34" charset="0"/>
                <a:cs typeface="Calibri" panose="020F0502020204030204" pitchFamily="34" charset="0"/>
              </a:rPr>
              <a:t> via MacOS terminal)</a:t>
            </a:r>
          </a:p>
          <a:p>
            <a:pPr marL="0" indent="0" defTabSz="914400">
              <a:buNone/>
            </a:pPr>
            <a:endParaRPr lang="en-CA" sz="1600" dirty="0">
              <a:latin typeface="Calibri" panose="020F0502020204030204" pitchFamily="34" charset="0"/>
              <a:cs typeface="Calibri" panose="020F0502020204030204" pitchFamily="34" charset="0"/>
            </a:endParaRPr>
          </a:p>
          <a:p>
            <a:pPr defTabSz="914400"/>
            <a:r>
              <a:rPr lang="en-CA" sz="1600" dirty="0">
                <a:latin typeface="Calibri" panose="020F0502020204030204" pitchFamily="34" charset="0"/>
                <a:cs typeface="Calibri" panose="020F0502020204030204" pitchFamily="34" charset="0"/>
              </a:rPr>
              <a:t>W3Schools. (2025). </a:t>
            </a:r>
            <a:r>
              <a:rPr lang="en-CA" sz="1600" i="1" dirty="0">
                <a:latin typeface="Calibri" panose="020F0502020204030204" pitchFamily="34" charset="0"/>
                <a:cs typeface="Calibri" panose="020F0502020204030204" pitchFamily="34" charset="0"/>
              </a:rPr>
              <a:t>Python % Operator</a:t>
            </a:r>
            <a:r>
              <a:rPr lang="en-CA" sz="1600" dirty="0">
                <a:latin typeface="Calibri" panose="020F0502020204030204" pitchFamily="34" charset="0"/>
                <a:cs typeface="Calibri" panose="020F0502020204030204" pitchFamily="34" charset="0"/>
              </a:rPr>
              <a:t>. Retrieved from https://www.w3schools.com/python/</a:t>
            </a:r>
            <a:r>
              <a:rPr lang="en-CA" sz="1600" dirty="0" err="1">
                <a:latin typeface="Calibri" panose="020F0502020204030204" pitchFamily="34" charset="0"/>
                <a:cs typeface="Calibri" panose="020F0502020204030204" pitchFamily="34" charset="0"/>
              </a:rPr>
              <a:t>ref_mod.asp</a:t>
            </a:r>
            <a:br>
              <a:rPr lang="en-CA" sz="1600" dirty="0">
                <a:latin typeface="Calibri" panose="020F0502020204030204" pitchFamily="34" charset="0"/>
                <a:cs typeface="Calibri" panose="020F0502020204030204" pitchFamily="34" charset="0"/>
              </a:rPr>
            </a:br>
            <a:r>
              <a:rPr lang="en-CA" sz="1600" dirty="0">
                <a:latin typeface="Calibri" panose="020F0502020204030204" pitchFamily="34" charset="0"/>
                <a:cs typeface="Calibri" panose="020F0502020204030204" pitchFamily="34" charset="0"/>
              </a:rPr>
              <a:t>(Modulo operator explanation) </a:t>
            </a:r>
          </a:p>
          <a:p>
            <a:pPr defTabSz="914400"/>
            <a:endParaRPr lang="en-CA" sz="1600" dirty="0">
              <a:latin typeface="Calibri" panose="020F0502020204030204" pitchFamily="34" charset="0"/>
              <a:cs typeface="Calibri" panose="020F0502020204030204" pitchFamily="34" charset="0"/>
            </a:endParaRPr>
          </a:p>
          <a:p>
            <a:pPr defTabSz="914400"/>
            <a:endParaRPr lang="en-CA" sz="1600" dirty="0">
              <a:latin typeface="Calibri" panose="020F0502020204030204" pitchFamily="34" charset="0"/>
              <a:cs typeface="Calibri" panose="020F0502020204030204" pitchFamily="34" charset="0"/>
            </a:endParaRPr>
          </a:p>
        </p:txBody>
      </p:sp>
      <p:sp>
        <p:nvSpPr>
          <p:cNvPr id="3" name="8-Point Star 2">
            <a:extLst>
              <a:ext uri="{FF2B5EF4-FFF2-40B4-BE49-F238E27FC236}">
                <a16:creationId xmlns:a16="http://schemas.microsoft.com/office/drawing/2014/main" id="{EF1192BF-A08F-6550-8C79-988C4A1689D0}"/>
              </a:ext>
            </a:extLst>
          </p:cNvPr>
          <p:cNvSpPr/>
          <p:nvPr/>
        </p:nvSpPr>
        <p:spPr>
          <a:xfrm rot="5400000">
            <a:off x="8229600" y="11591"/>
            <a:ext cx="914400" cy="914400"/>
          </a:xfrm>
          <a:prstGeom prst="star8">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DFDDB6E9-084F-61F6-5769-3F7A4E130996}"/>
              </a:ext>
            </a:extLst>
          </p:cNvPr>
          <p:cNvSpPr/>
          <p:nvPr/>
        </p:nvSpPr>
        <p:spPr>
          <a:xfrm>
            <a:off x="8442542" y="224533"/>
            <a:ext cx="488515" cy="48851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a:extLst>
              <a:ext uri="{FF2B5EF4-FFF2-40B4-BE49-F238E27FC236}">
                <a16:creationId xmlns:a16="http://schemas.microsoft.com/office/drawing/2014/main" id="{E568BAB1-CBE9-F905-AE1F-CAE4C12B1547}"/>
              </a:ext>
            </a:extLst>
          </p:cNvPr>
          <p:cNvSpPr/>
          <p:nvPr/>
        </p:nvSpPr>
        <p:spPr>
          <a:xfrm rot="5400000">
            <a:off x="-376246" y="-1661102"/>
            <a:ext cx="2881920" cy="1866377"/>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Title 1">
            <a:extLst>
              <a:ext uri="{FF2B5EF4-FFF2-40B4-BE49-F238E27FC236}">
                <a16:creationId xmlns:a16="http://schemas.microsoft.com/office/drawing/2014/main" id="{A95985FA-FE79-519F-F3FC-4736990E848B}"/>
              </a:ext>
            </a:extLst>
          </p:cNvPr>
          <p:cNvSpPr>
            <a:spLocks noGrp="1"/>
          </p:cNvSpPr>
          <p:nvPr>
            <p:ph type="title"/>
          </p:nvPr>
        </p:nvSpPr>
        <p:spPr>
          <a:xfrm>
            <a:off x="131525" y="177987"/>
            <a:ext cx="1866377" cy="535060"/>
          </a:xfrm>
        </p:spPr>
        <p:txBody>
          <a:bodyPr lIns="152400" tIns="76200" rIns="152400" bIns="76200">
            <a:noAutofit/>
          </a:bodyPr>
          <a:lstStyle/>
          <a:p>
            <a:r>
              <a:rPr lang="en-CA" sz="1800" dirty="0"/>
              <a:t>Resources and Usages</a:t>
            </a:r>
            <a:endParaRPr sz="1800" dirty="0"/>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CD4921E8-9893-9255-DA8F-5DA78A161087}"/>
                  </a:ext>
                </a:extLst>
              </p:cNvPr>
              <p:cNvGraphicFramePr>
                <a:graphicFrameLocks noChangeAspect="1"/>
              </p:cNvGraphicFramePr>
              <p:nvPr>
                <p:extLst>
                  <p:ext uri="{D42A27DB-BD31-4B8C-83A1-F6EECF244321}">
                    <p14:modId xmlns:p14="http://schemas.microsoft.com/office/powerpoint/2010/main" val="814135334"/>
                  </p:ext>
                </p:extLst>
              </p:nvPr>
            </p:nvGraphicFramePr>
            <p:xfrm rot="16986386">
              <a:off x="-785631" y="2280469"/>
              <a:ext cx="2764333" cy="1720935"/>
            </p:xfrm>
            <a:graphic>
              <a:graphicData uri="http://schemas.microsoft.com/office/drawing/2017/model3d">
                <am3d:model3d r:embed="rId3">
                  <am3d:spPr>
                    <a:xfrm rot="16986386">
                      <a:off x="0" y="0"/>
                      <a:ext cx="2764333" cy="1720935"/>
                    </a:xfrm>
                    <a:prstGeom prst="rect">
                      <a:avLst/>
                    </a:prstGeom>
                    <a:noFill/>
                    <a:ln>
                      <a:noFill/>
                    </a:ln>
                    <a:effectLst/>
                  </am3d:spPr>
                  <am3d:camera>
                    <am3d:pos x="0" y="0" z="54540849"/>
                    <am3d:up dx="0" dy="36000000" dz="0"/>
                    <am3d:lookAt x="0" y="0" z="0"/>
                    <am3d:perspective fov="2700000"/>
                  </am3d:camera>
                  <am3d:trans>
                    <am3d:meterPerModelUnit n="175" d="1000000"/>
                    <am3d:preTrans dx="-28086391" dy="-6110700" dz="13718450"/>
                    <am3d:scale>
                      <am3d:sx n="1000000" d="1000000"/>
                      <am3d:sy n="1000000" d="1000000"/>
                      <am3d:sz n="1000000" d="1000000"/>
                    </am3d:scale>
                    <am3d:rot ax="6966328" ay="130867" az="10491306"/>
                    <am3d:postTrans dx="0" dy="0" dz="0"/>
                  </am3d:trans>
                  <am3d:raster rName="Office3DRenderer" rVer="16.0.8326">
                    <am3d:blip r:embed="rId4"/>
                  </am3d:raster>
                  <am3d:objViewport viewportSz="321409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CD4921E8-9893-9255-DA8F-5DA78A161087}"/>
                  </a:ext>
                </a:extLst>
              </p:cNvPr>
              <p:cNvPicPr>
                <a:picLocks noGrp="1" noRot="1" noChangeAspect="1" noMove="1" noResize="1" noEditPoints="1" noAdjustHandles="1" noChangeArrowheads="1" noChangeShapeType="1" noCrop="1"/>
              </p:cNvPicPr>
              <p:nvPr/>
            </p:nvPicPr>
            <p:blipFill>
              <a:blip r:embed="rId4"/>
              <a:stretch>
                <a:fillRect/>
              </a:stretch>
            </p:blipFill>
            <p:spPr>
              <a:xfrm rot="16986386">
                <a:off x="-785631" y="2280469"/>
                <a:ext cx="2764333" cy="1720935"/>
              </a:xfrm>
              <a:prstGeom prst="rect">
                <a:avLst/>
              </a:prstGeom>
              <a:noFill/>
              <a:ln>
                <a:noFill/>
              </a:ln>
              <a:effectLst/>
            </p:spPr>
          </p:pic>
        </mc:Fallback>
      </mc:AlternateContent>
      <p:sp>
        <p:nvSpPr>
          <p:cNvPr id="7" name="TextBox 6">
            <a:extLst>
              <a:ext uri="{FF2B5EF4-FFF2-40B4-BE49-F238E27FC236}">
                <a16:creationId xmlns:a16="http://schemas.microsoft.com/office/drawing/2014/main" id="{BF15FCDC-56EF-D25D-0F55-5139693E0123}"/>
              </a:ext>
            </a:extLst>
          </p:cNvPr>
          <p:cNvSpPr txBox="1"/>
          <p:nvPr/>
        </p:nvSpPr>
        <p:spPr>
          <a:xfrm rot="18106948">
            <a:off x="783253" y="2159170"/>
            <a:ext cx="918393" cy="369332"/>
          </a:xfrm>
          <a:prstGeom prst="rect">
            <a:avLst/>
          </a:prstGeom>
          <a:noFill/>
        </p:spPr>
        <p:txBody>
          <a:bodyPr wrap="none" rtlCol="0">
            <a:spAutoFit/>
          </a:bodyPr>
          <a:lstStyle/>
          <a:p>
            <a:r>
              <a:rPr lang="en-US" dirty="0"/>
              <a:t>Page 12</a:t>
            </a:r>
          </a:p>
        </p:txBody>
      </p:sp>
    </p:spTree>
    <p:extLst>
      <p:ext uri="{BB962C8B-B14F-4D97-AF65-F5344CB8AC3E}">
        <p14:creationId xmlns:p14="http://schemas.microsoft.com/office/powerpoint/2010/main" val="5809599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9C58E-0272-68BE-F2B6-A70E448191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D331FF-5D20-2542-230D-70A6EC03EF5B}"/>
              </a:ext>
            </a:extLst>
          </p:cNvPr>
          <p:cNvSpPr>
            <a:spLocks noGrp="1"/>
          </p:cNvSpPr>
          <p:nvPr>
            <p:ph idx="1"/>
          </p:nvPr>
        </p:nvSpPr>
        <p:spPr>
          <a:xfrm>
            <a:off x="0" y="925988"/>
            <a:ext cx="9144000" cy="5932011"/>
          </a:xfrm>
        </p:spPr>
        <p:txBody>
          <a:bodyPr>
            <a:normAutofit/>
          </a:bodyPr>
          <a:lstStyle/>
          <a:p>
            <a:pPr>
              <a:buFontTx/>
              <a:buChar char="-"/>
            </a:pPr>
            <a:r>
              <a:rPr lang="en-US" sz="1600" dirty="0" err="1"/>
              <a:t>Github</a:t>
            </a:r>
            <a:r>
              <a:rPr lang="en-US" sz="1600" dirty="0"/>
              <a:t> was used as a resource to assign tasks, which were then taken into discord for intermediary steps. For this, GitHub’s project board feature was utilized, as seen below. Issues, and all other project information, are available for view through the public repository link found in “GitHub </a:t>
            </a:r>
            <a:r>
              <a:rPr lang="en-US" sz="1600" dirty="0" err="1"/>
              <a:t>Link.txt</a:t>
            </a:r>
            <a:r>
              <a:rPr lang="en-US" sz="1600" dirty="0"/>
              <a:t>”</a:t>
            </a:r>
          </a:p>
        </p:txBody>
      </p:sp>
      <p:sp>
        <p:nvSpPr>
          <p:cNvPr id="4" name="8-Point Star 3">
            <a:extLst>
              <a:ext uri="{FF2B5EF4-FFF2-40B4-BE49-F238E27FC236}">
                <a16:creationId xmlns:a16="http://schemas.microsoft.com/office/drawing/2014/main" id="{248C4A0A-92CE-93CD-47D3-44F285160A53}"/>
              </a:ext>
            </a:extLst>
          </p:cNvPr>
          <p:cNvSpPr/>
          <p:nvPr/>
        </p:nvSpPr>
        <p:spPr>
          <a:xfrm>
            <a:off x="8229600" y="11591"/>
            <a:ext cx="914400" cy="914400"/>
          </a:xfrm>
          <a:prstGeom prst="star8">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76915D93-CEB1-75AA-9FEC-682702A13849}"/>
              </a:ext>
            </a:extLst>
          </p:cNvPr>
          <p:cNvSpPr/>
          <p:nvPr/>
        </p:nvSpPr>
        <p:spPr>
          <a:xfrm>
            <a:off x="8442542" y="224533"/>
            <a:ext cx="488515" cy="48851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a:extLst>
              <a:ext uri="{FF2B5EF4-FFF2-40B4-BE49-F238E27FC236}">
                <a16:creationId xmlns:a16="http://schemas.microsoft.com/office/drawing/2014/main" id="{E608C884-5CD1-974F-7E93-CA0CC5D14852}"/>
              </a:ext>
            </a:extLst>
          </p:cNvPr>
          <p:cNvSpPr/>
          <p:nvPr/>
        </p:nvSpPr>
        <p:spPr>
          <a:xfrm rot="16200000">
            <a:off x="-376246" y="-1661102"/>
            <a:ext cx="2881920" cy="1866377"/>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Title 1">
            <a:extLst>
              <a:ext uri="{FF2B5EF4-FFF2-40B4-BE49-F238E27FC236}">
                <a16:creationId xmlns:a16="http://schemas.microsoft.com/office/drawing/2014/main" id="{98BAFFD8-80F0-81B0-A4FB-39BFA8D580EB}"/>
              </a:ext>
            </a:extLst>
          </p:cNvPr>
          <p:cNvSpPr>
            <a:spLocks noGrp="1"/>
          </p:cNvSpPr>
          <p:nvPr>
            <p:ph type="title"/>
          </p:nvPr>
        </p:nvSpPr>
        <p:spPr>
          <a:xfrm>
            <a:off x="131525" y="177987"/>
            <a:ext cx="1866377" cy="535060"/>
          </a:xfrm>
        </p:spPr>
        <p:txBody>
          <a:bodyPr lIns="152400" tIns="76200" rIns="152400" bIns="76200">
            <a:noAutofit/>
          </a:bodyPr>
          <a:lstStyle/>
          <a:p>
            <a:r>
              <a:rPr lang="en-CA" sz="1800" dirty="0"/>
              <a:t>Logging and Misc.</a:t>
            </a:r>
            <a:endParaRPr sz="1800" dirty="0"/>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80E5A8B4-B4C9-EBB6-032B-41482CEA3366}"/>
                  </a:ext>
                </a:extLst>
              </p:cNvPr>
              <p:cNvGraphicFramePr>
                <a:graphicFrameLocks noChangeAspect="1"/>
              </p:cNvGraphicFramePr>
              <p:nvPr>
                <p:extLst>
                  <p:ext uri="{D42A27DB-BD31-4B8C-83A1-F6EECF244321}">
                    <p14:modId xmlns:p14="http://schemas.microsoft.com/office/powerpoint/2010/main" val="1635661266"/>
                  </p:ext>
                </p:extLst>
              </p:nvPr>
            </p:nvGraphicFramePr>
            <p:xfrm rot="16986386">
              <a:off x="450452" y="4251794"/>
              <a:ext cx="2683688" cy="3360435"/>
            </p:xfrm>
            <a:graphic>
              <a:graphicData uri="http://schemas.microsoft.com/office/drawing/2017/model3d">
                <am3d:model3d r:embed="rId2">
                  <am3d:spPr>
                    <a:xfrm rot="16986386">
                      <a:off x="0" y="0"/>
                      <a:ext cx="2683688" cy="3360435"/>
                    </a:xfrm>
                    <a:prstGeom prst="rect">
                      <a:avLst/>
                    </a:prstGeom>
                    <a:noFill/>
                    <a:ln>
                      <a:noFill/>
                    </a:ln>
                    <a:effectLst/>
                  </am3d:spPr>
                  <am3d:camera>
                    <am3d:pos x="0" y="0" z="54540849"/>
                    <am3d:up dx="0" dy="36000000" dz="0"/>
                    <am3d:lookAt x="0" y="0" z="0"/>
                    <am3d:perspective fov="2700000"/>
                  </am3d:camera>
                  <am3d:trans>
                    <am3d:meterPerModelUnit n="175" d="1000000"/>
                    <am3d:preTrans dx="-28086391" dy="-6110700" dz="13718450"/>
                    <am3d:scale>
                      <am3d:sx n="1000000" d="1000000"/>
                      <am3d:sy n="1000000" d="1000000"/>
                      <am3d:sz n="1000000" d="1000000"/>
                    </am3d:scale>
                    <am3d:rot ax="5387133" ay="-15150" az="-6782095"/>
                    <am3d:postTrans dx="0" dy="0" dz="0"/>
                  </am3d:trans>
                  <am3d:raster rName="Office3DRenderer" rVer="16.0.8326">
                    <am3d:blip r:embed="rId3"/>
                  </am3d:raster>
                  <am3d:objViewport viewportSz="354619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80E5A8B4-B4C9-EBB6-032B-41482CEA3366}"/>
                  </a:ext>
                </a:extLst>
              </p:cNvPr>
              <p:cNvPicPr>
                <a:picLocks noGrp="1" noRot="1" noChangeAspect="1" noMove="1" noResize="1" noEditPoints="1" noAdjustHandles="1" noChangeArrowheads="1" noChangeShapeType="1" noCrop="1"/>
              </p:cNvPicPr>
              <p:nvPr/>
            </p:nvPicPr>
            <p:blipFill>
              <a:blip r:embed="rId3"/>
              <a:stretch>
                <a:fillRect/>
              </a:stretch>
            </p:blipFill>
            <p:spPr>
              <a:xfrm rot="16986386">
                <a:off x="450452" y="4251794"/>
                <a:ext cx="2683688" cy="3360435"/>
              </a:xfrm>
              <a:prstGeom prst="rect">
                <a:avLst/>
              </a:prstGeom>
              <a:noFill/>
              <a:ln>
                <a:noFill/>
              </a:ln>
              <a:effectLst/>
            </p:spPr>
          </p:pic>
        </mc:Fallback>
      </mc:AlternateContent>
      <p:sp>
        <p:nvSpPr>
          <p:cNvPr id="7" name="TextBox 6">
            <a:extLst>
              <a:ext uri="{FF2B5EF4-FFF2-40B4-BE49-F238E27FC236}">
                <a16:creationId xmlns:a16="http://schemas.microsoft.com/office/drawing/2014/main" id="{3175EE48-897E-C799-E273-056E58D2FF16}"/>
              </a:ext>
            </a:extLst>
          </p:cNvPr>
          <p:cNvSpPr txBox="1"/>
          <p:nvPr/>
        </p:nvSpPr>
        <p:spPr>
          <a:xfrm rot="1415474">
            <a:off x="140721" y="5607794"/>
            <a:ext cx="918393" cy="369332"/>
          </a:xfrm>
          <a:prstGeom prst="rect">
            <a:avLst/>
          </a:prstGeom>
          <a:noFill/>
        </p:spPr>
        <p:txBody>
          <a:bodyPr wrap="none" rtlCol="0">
            <a:spAutoFit/>
          </a:bodyPr>
          <a:lstStyle/>
          <a:p>
            <a:r>
              <a:rPr lang="en-US" dirty="0"/>
              <a:t>Page 13</a:t>
            </a:r>
          </a:p>
        </p:txBody>
      </p:sp>
      <p:pic>
        <p:nvPicPr>
          <p:cNvPr id="8" name="Picture 7">
            <a:extLst>
              <a:ext uri="{FF2B5EF4-FFF2-40B4-BE49-F238E27FC236}">
                <a16:creationId xmlns:a16="http://schemas.microsoft.com/office/drawing/2014/main" id="{CE5005EA-510F-F637-A9BE-886B8378F86E}"/>
              </a:ext>
            </a:extLst>
          </p:cNvPr>
          <p:cNvPicPr>
            <a:picLocks noChangeAspect="1"/>
          </p:cNvPicPr>
          <p:nvPr/>
        </p:nvPicPr>
        <p:blipFill>
          <a:blip r:embed="rId4"/>
          <a:stretch>
            <a:fillRect/>
          </a:stretch>
        </p:blipFill>
        <p:spPr>
          <a:xfrm>
            <a:off x="2032838" y="2093307"/>
            <a:ext cx="6898219" cy="3042897"/>
          </a:xfrm>
          <a:prstGeom prst="rect">
            <a:avLst/>
          </a:prstGeom>
        </p:spPr>
      </p:pic>
    </p:spTree>
    <p:extLst>
      <p:ext uri="{BB962C8B-B14F-4D97-AF65-F5344CB8AC3E}">
        <p14:creationId xmlns:p14="http://schemas.microsoft.com/office/powerpoint/2010/main" val="54701976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393A7-D902-AD7F-6B70-78C223139692}"/>
              </a:ext>
            </a:extLst>
          </p:cNvPr>
          <p:cNvSpPr>
            <a:spLocks noGrp="1"/>
          </p:cNvSpPr>
          <p:nvPr>
            <p:ph idx="1"/>
          </p:nvPr>
        </p:nvSpPr>
        <p:spPr>
          <a:xfrm>
            <a:off x="0" y="925988"/>
            <a:ext cx="9144000" cy="5932011"/>
          </a:xfrm>
        </p:spPr>
        <p:txBody>
          <a:bodyPr>
            <a:normAutofit/>
          </a:bodyPr>
          <a:lstStyle/>
          <a:p>
            <a:pPr>
              <a:buFontTx/>
              <a:buChar char="-"/>
            </a:pPr>
            <a:r>
              <a:rPr lang="en-US" sz="1600" dirty="0"/>
              <a:t>Almost all communication about the project was done via discord. Main problem solving was solved synchronously via Discord voice calls, and asynchronously for smaller updates.</a:t>
            </a:r>
          </a:p>
          <a:p>
            <a:pPr>
              <a:buFontTx/>
              <a:buChar char="-"/>
            </a:pPr>
            <a:r>
              <a:rPr lang="en-US" sz="1600" dirty="0"/>
              <a:t>GitHub also contains all deliverables for the project, for reproducibility purposes - PowerPoint, python, readme, and dot files.</a:t>
            </a:r>
          </a:p>
          <a:p>
            <a:pPr>
              <a:buFontTx/>
              <a:buChar char="-"/>
            </a:pPr>
            <a:r>
              <a:rPr lang="en-US" sz="1600" dirty="0"/>
              <a:t>For Figure’s 1 and 2, we utilized homebrew as a package manager to install </a:t>
            </a:r>
            <a:r>
              <a:rPr lang="en-US" sz="1600" dirty="0" err="1"/>
              <a:t>Graphviz</a:t>
            </a:r>
            <a:r>
              <a:rPr lang="en-US" sz="1600" dirty="0"/>
              <a:t>. Then, we created .dot files and ran them through </a:t>
            </a:r>
            <a:r>
              <a:rPr lang="en-US" sz="1600" dirty="0" err="1"/>
              <a:t>Graphviz</a:t>
            </a:r>
            <a:r>
              <a:rPr lang="en-US" sz="1600" dirty="0"/>
              <a:t> to produce the graphs.</a:t>
            </a:r>
          </a:p>
          <a:p>
            <a:pPr>
              <a:buFontTx/>
              <a:buChar char="-"/>
            </a:pPr>
            <a:r>
              <a:rPr lang="en-US" sz="1600" dirty="0"/>
              <a:t>All portions of this presentations were tasked and split as follows, following no particular order:</a:t>
            </a:r>
          </a:p>
          <a:p>
            <a:pPr lvl="1">
              <a:buFontTx/>
              <a:buChar char="-"/>
            </a:pPr>
            <a:r>
              <a:rPr lang="en-US" sz="1200" dirty="0"/>
              <a:t>NFA/DFA comparative python file – Sahil and Karan</a:t>
            </a:r>
          </a:p>
          <a:p>
            <a:pPr lvl="1">
              <a:buFontTx/>
              <a:buChar char="-"/>
            </a:pPr>
            <a:r>
              <a:rPr lang="en-US" sz="1200" dirty="0"/>
              <a:t>Rough proof – Sahil</a:t>
            </a:r>
          </a:p>
          <a:p>
            <a:pPr lvl="1">
              <a:buFontTx/>
              <a:buChar char="-"/>
            </a:pPr>
            <a:r>
              <a:rPr lang="en-US" sz="1200" dirty="0"/>
              <a:t>Finalized/ polished proof – Karan</a:t>
            </a:r>
          </a:p>
          <a:p>
            <a:pPr lvl="1">
              <a:buFontTx/>
              <a:buChar char="-"/>
            </a:pPr>
            <a:r>
              <a:rPr lang="en-US" sz="1200" dirty="0"/>
              <a:t>Make the PowerPoint (Information and animations) - Sahil and Karan</a:t>
            </a:r>
          </a:p>
          <a:p>
            <a:pPr lvl="1">
              <a:buFontTx/>
              <a:buChar char="-"/>
            </a:pPr>
            <a:r>
              <a:rPr lang="en-US" sz="1200" dirty="0"/>
              <a:t>Set up the GitHub/ create tasks - Karan</a:t>
            </a:r>
          </a:p>
          <a:p>
            <a:pPr lvl="1">
              <a:buFontTx/>
              <a:buChar char="-"/>
            </a:pPr>
            <a:r>
              <a:rPr lang="en-US" sz="1200" dirty="0"/>
              <a:t>Make adjustments to GitHub – Sahil</a:t>
            </a:r>
          </a:p>
          <a:p>
            <a:pPr lvl="1">
              <a:buFontTx/>
              <a:buChar char="-"/>
            </a:pPr>
            <a:r>
              <a:rPr lang="en-US" sz="1200" dirty="0"/>
              <a:t>Create </a:t>
            </a:r>
            <a:r>
              <a:rPr lang="en-US" sz="1200" dirty="0" err="1"/>
              <a:t>README.txt</a:t>
            </a:r>
            <a:r>
              <a:rPr lang="en-US" sz="1200" dirty="0"/>
              <a:t> file – Sahil and Karan</a:t>
            </a:r>
          </a:p>
          <a:p>
            <a:pPr lvl="1">
              <a:buFontTx/>
              <a:buChar char="-"/>
            </a:pPr>
            <a:r>
              <a:rPr lang="en-US" sz="1200" dirty="0"/>
              <a:t>Upload deliverables to GitHub – Sahil</a:t>
            </a:r>
          </a:p>
          <a:p>
            <a:pPr lvl="1">
              <a:buFontTx/>
              <a:buChar char="-"/>
            </a:pPr>
            <a:r>
              <a:rPr lang="en-US" sz="1200" dirty="0"/>
              <a:t>Find supplementary resources – Sahil and Karan</a:t>
            </a:r>
          </a:p>
          <a:p>
            <a:pPr lvl="1">
              <a:buFontTx/>
              <a:buChar char="-"/>
            </a:pPr>
            <a:r>
              <a:rPr lang="en-US" sz="1200" dirty="0"/>
              <a:t>Create .dot files and </a:t>
            </a:r>
            <a:r>
              <a:rPr lang="en-US" sz="1200" dirty="0" err="1"/>
              <a:t>Graphviz</a:t>
            </a:r>
            <a:r>
              <a:rPr lang="en-US" sz="1200" dirty="0"/>
              <a:t> diagrams – Sahil </a:t>
            </a:r>
          </a:p>
          <a:p>
            <a:pPr lvl="1">
              <a:buFontTx/>
              <a:buChar char="-"/>
            </a:pPr>
            <a:r>
              <a:rPr lang="en-US" sz="1200" dirty="0"/>
              <a:t>Testing redesigned NFA against empirical proof – Sahil and Karan</a:t>
            </a:r>
          </a:p>
          <a:p>
            <a:pPr>
              <a:buFontTx/>
              <a:buChar char="-"/>
            </a:pPr>
            <a:endParaRPr lang="en-US" sz="1600" dirty="0"/>
          </a:p>
          <a:p>
            <a:pPr>
              <a:buFontTx/>
              <a:buChar char="-"/>
            </a:pPr>
            <a:r>
              <a:rPr lang="en-US" sz="1600" dirty="0"/>
              <a:t>Through this project, we gained practice in modular arithmetic, automata simplification, and using external tools (Discord, GitHub, </a:t>
            </a:r>
            <a:r>
              <a:rPr lang="en-US" sz="1600" dirty="0" err="1"/>
              <a:t>Graphiz</a:t>
            </a:r>
            <a:r>
              <a:rPr lang="en-US" sz="1600" dirty="0"/>
              <a:t>, Homebrew, and references) to create a reproducible workflow.</a:t>
            </a:r>
          </a:p>
        </p:txBody>
      </p:sp>
      <p:sp>
        <p:nvSpPr>
          <p:cNvPr id="4" name="8-Point Star 3">
            <a:extLst>
              <a:ext uri="{FF2B5EF4-FFF2-40B4-BE49-F238E27FC236}">
                <a16:creationId xmlns:a16="http://schemas.microsoft.com/office/drawing/2014/main" id="{4BF73956-B7EA-AFFC-482A-C06AE561A8DA}"/>
              </a:ext>
            </a:extLst>
          </p:cNvPr>
          <p:cNvSpPr/>
          <p:nvPr/>
        </p:nvSpPr>
        <p:spPr>
          <a:xfrm>
            <a:off x="8229600" y="11591"/>
            <a:ext cx="914400" cy="914400"/>
          </a:xfrm>
          <a:prstGeom prst="star8">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19720DB2-E6C6-C10F-B012-C0068EB2CB28}"/>
              </a:ext>
            </a:extLst>
          </p:cNvPr>
          <p:cNvSpPr/>
          <p:nvPr/>
        </p:nvSpPr>
        <p:spPr>
          <a:xfrm>
            <a:off x="8442542" y="224533"/>
            <a:ext cx="488515" cy="48851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a:extLst>
              <a:ext uri="{FF2B5EF4-FFF2-40B4-BE49-F238E27FC236}">
                <a16:creationId xmlns:a16="http://schemas.microsoft.com/office/drawing/2014/main" id="{D61F2DDF-349E-D15D-F0B7-6DC3B32F6ADA}"/>
              </a:ext>
            </a:extLst>
          </p:cNvPr>
          <p:cNvSpPr/>
          <p:nvPr/>
        </p:nvSpPr>
        <p:spPr>
          <a:xfrm rot="16200000">
            <a:off x="-376246" y="-1661102"/>
            <a:ext cx="2881920" cy="1866377"/>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Title 1">
            <a:extLst>
              <a:ext uri="{FF2B5EF4-FFF2-40B4-BE49-F238E27FC236}">
                <a16:creationId xmlns:a16="http://schemas.microsoft.com/office/drawing/2014/main" id="{CA911A99-DE4B-AB84-1737-EFE98F5A17CA}"/>
              </a:ext>
            </a:extLst>
          </p:cNvPr>
          <p:cNvSpPr>
            <a:spLocks noGrp="1"/>
          </p:cNvSpPr>
          <p:nvPr>
            <p:ph type="title"/>
          </p:nvPr>
        </p:nvSpPr>
        <p:spPr>
          <a:xfrm>
            <a:off x="131525" y="177987"/>
            <a:ext cx="1866377" cy="535060"/>
          </a:xfrm>
        </p:spPr>
        <p:txBody>
          <a:bodyPr lIns="152400" tIns="76200" rIns="152400" bIns="76200">
            <a:noAutofit/>
          </a:bodyPr>
          <a:lstStyle/>
          <a:p>
            <a:r>
              <a:rPr lang="en-CA" sz="1800" dirty="0"/>
              <a:t>Logging and Misc.</a:t>
            </a:r>
            <a:endParaRPr sz="1800" dirty="0"/>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AA2B3559-04D1-CD43-F9F0-1972CFE0B660}"/>
                  </a:ext>
                </a:extLst>
              </p:cNvPr>
              <p:cNvGraphicFramePr>
                <a:graphicFrameLocks noChangeAspect="1"/>
              </p:cNvGraphicFramePr>
              <p:nvPr>
                <p:extLst>
                  <p:ext uri="{D42A27DB-BD31-4B8C-83A1-F6EECF244321}">
                    <p14:modId xmlns:p14="http://schemas.microsoft.com/office/powerpoint/2010/main" val="1744869977"/>
                  </p:ext>
                </p:extLst>
              </p:nvPr>
            </p:nvGraphicFramePr>
            <p:xfrm rot="16986386">
              <a:off x="5364049" y="2978581"/>
              <a:ext cx="2959933" cy="2593413"/>
            </p:xfrm>
            <a:graphic>
              <a:graphicData uri="http://schemas.microsoft.com/office/drawing/2017/model3d">
                <am3d:model3d r:embed="rId2">
                  <am3d:spPr>
                    <a:xfrm rot="16986386">
                      <a:off x="0" y="0"/>
                      <a:ext cx="2959933" cy="2593413"/>
                    </a:xfrm>
                    <a:prstGeom prst="rect">
                      <a:avLst/>
                    </a:prstGeom>
                    <a:noFill/>
                    <a:ln>
                      <a:noFill/>
                    </a:ln>
                    <a:effectLst/>
                  </am3d:spPr>
                  <am3d:camera>
                    <am3d:pos x="0" y="0" z="54540849"/>
                    <am3d:up dx="0" dy="36000000" dz="0"/>
                    <am3d:lookAt x="0" y="0" z="0"/>
                    <am3d:perspective fov="2700000"/>
                  </am3d:camera>
                  <am3d:trans>
                    <am3d:meterPerModelUnit n="175" d="1000000"/>
                    <am3d:preTrans dx="-28086391" dy="-6110700" dz="13718450"/>
                    <am3d:scale>
                      <am3d:sx n="1000000" d="1000000"/>
                      <am3d:sy n="1000000" d="1000000"/>
                      <am3d:sz n="1000000" d="1000000"/>
                    </am3d:scale>
                    <am3d:rot ax="3950632" ay="-2238254" az="-3236448"/>
                    <am3d:postTrans dx="0" dy="0" dz="0"/>
                  </am3d:trans>
                  <am3d:raster rName="Office3DRenderer" rVer="16.0.8326">
                    <am3d:blip r:embed="rId3"/>
                  </am3d:raster>
                  <am3d:objViewport viewportSz="422260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AA2B3559-04D1-CD43-F9F0-1972CFE0B660}"/>
                  </a:ext>
                </a:extLst>
              </p:cNvPr>
              <p:cNvPicPr>
                <a:picLocks noGrp="1" noRot="1" noChangeAspect="1" noMove="1" noResize="1" noEditPoints="1" noAdjustHandles="1" noChangeArrowheads="1" noChangeShapeType="1" noCrop="1"/>
              </p:cNvPicPr>
              <p:nvPr/>
            </p:nvPicPr>
            <p:blipFill>
              <a:blip r:embed="rId3"/>
              <a:stretch>
                <a:fillRect/>
              </a:stretch>
            </p:blipFill>
            <p:spPr>
              <a:xfrm rot="16986386">
                <a:off x="5364049" y="2978581"/>
                <a:ext cx="2959933" cy="2593413"/>
              </a:xfrm>
              <a:prstGeom prst="rect">
                <a:avLst/>
              </a:prstGeom>
              <a:noFill/>
              <a:ln>
                <a:noFill/>
              </a:ln>
              <a:effectLst/>
            </p:spPr>
          </p:pic>
        </mc:Fallback>
      </mc:AlternateContent>
      <p:sp>
        <p:nvSpPr>
          <p:cNvPr id="7" name="TextBox 6">
            <a:extLst>
              <a:ext uri="{FF2B5EF4-FFF2-40B4-BE49-F238E27FC236}">
                <a16:creationId xmlns:a16="http://schemas.microsoft.com/office/drawing/2014/main" id="{1A272ABC-4D4F-EE85-370B-163D87F14737}"/>
              </a:ext>
            </a:extLst>
          </p:cNvPr>
          <p:cNvSpPr txBox="1"/>
          <p:nvPr/>
        </p:nvSpPr>
        <p:spPr>
          <a:xfrm rot="19328213">
            <a:off x="5628977" y="4839309"/>
            <a:ext cx="918393" cy="369332"/>
          </a:xfrm>
          <a:prstGeom prst="rect">
            <a:avLst/>
          </a:prstGeom>
          <a:noFill/>
        </p:spPr>
        <p:txBody>
          <a:bodyPr wrap="none" rtlCol="0">
            <a:spAutoFit/>
          </a:bodyPr>
          <a:lstStyle/>
          <a:p>
            <a:r>
              <a:rPr lang="en-US" dirty="0"/>
              <a:t>Page 14</a:t>
            </a:r>
          </a:p>
        </p:txBody>
      </p:sp>
    </p:spTree>
    <p:extLst>
      <p:ext uri="{BB962C8B-B14F-4D97-AF65-F5344CB8AC3E}">
        <p14:creationId xmlns:p14="http://schemas.microsoft.com/office/powerpoint/2010/main" val="28749312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A6624356-E598-DBB7-2B05-BC6A3103C867}"/>
              </a:ext>
            </a:extLst>
          </p:cNvPr>
          <p:cNvSpPr/>
          <p:nvPr/>
        </p:nvSpPr>
        <p:spPr>
          <a:xfrm rot="5400000">
            <a:off x="-376246" y="-1661102"/>
            <a:ext cx="2881920" cy="1866377"/>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131525" y="177987"/>
            <a:ext cx="1866377" cy="535060"/>
          </a:xfrm>
        </p:spPr>
        <p:txBody>
          <a:bodyPr lIns="152400" tIns="76200" rIns="152400" bIns="76200">
            <a:normAutofit/>
          </a:bodyPr>
          <a:lstStyle/>
          <a:p>
            <a:r>
              <a:rPr sz="1800" dirty="0"/>
              <a:t>Introduction</a:t>
            </a:r>
          </a:p>
        </p:txBody>
      </p:sp>
      <p:sp>
        <p:nvSpPr>
          <p:cNvPr id="3" name="Content Placeholder 2"/>
          <p:cNvSpPr>
            <a:spLocks noGrp="1"/>
          </p:cNvSpPr>
          <p:nvPr>
            <p:ph idx="1"/>
          </p:nvPr>
        </p:nvSpPr>
        <p:spPr>
          <a:xfrm>
            <a:off x="537358" y="1784957"/>
            <a:ext cx="8069284" cy="4525963"/>
          </a:xfrm>
          <a:noFill/>
        </p:spPr>
        <p:txBody>
          <a:bodyPr lIns="152400" tIns="76200" rIns="152400" bIns="76200">
            <a:noAutofit/>
          </a:bodyPr>
          <a:lstStyle/>
          <a:p>
            <a:pPr marL="0" indent="0">
              <a:buNone/>
            </a:pPr>
            <a:r>
              <a:rPr lang="en-CA" sz="1600" dirty="0"/>
              <a:t>	An NFA, or Nondeterministic Finite Automaton, is a type of state machine in automata theory. It reads a string of symbols step by step, then moves through states based on rules. The “nondeterministic” part means the machine can sometimes make choices, like jumping into one path or another, and as long as one path leads to acceptance, the string is accepted.</a:t>
            </a:r>
          </a:p>
          <a:p>
            <a:pPr marL="0" indent="0">
              <a:buNone/>
            </a:pPr>
            <a:endParaRPr lang="en-CA" sz="1600" dirty="0"/>
          </a:p>
          <a:p>
            <a:pPr marL="0" indent="0">
              <a:buNone/>
            </a:pPr>
            <a:r>
              <a:rPr lang="en-CA" sz="1600" dirty="0"/>
              <a:t>	The specific NFA we’re looking at comes from Michael </a:t>
            </a:r>
            <a:r>
              <a:rPr lang="en-CA" sz="1600" dirty="0" err="1"/>
              <a:t>Sipser’s</a:t>
            </a:r>
            <a:r>
              <a:rPr lang="en-CA" sz="1600" dirty="0"/>
              <a:t> textbook. It accepts strings made up only of the number 0, where the length of the string is divisible by 2 or by 3. For example, “00” (length 2) is accepted, “000” (length 3) is accepted, “000000” (length 6) is accepted, so on and so forth.</a:t>
            </a:r>
          </a:p>
          <a:p>
            <a:pPr marL="0" indent="0">
              <a:buNone/>
            </a:pPr>
            <a:endParaRPr lang="en-CA" sz="1600" dirty="0"/>
          </a:p>
          <a:p>
            <a:pPr marL="0" indent="0">
              <a:buNone/>
            </a:pPr>
            <a:r>
              <a:rPr lang="en-CA" sz="1600" dirty="0"/>
              <a:t>	The original design works to accomplish this task, but it uses an epsilon transition. This means that it essentially has a free move where the automaton doesn’t read any input symbol. That free move is used to “guess” whether it should take the cycle for multiples of 2 or the cycle for multiples of 3. This makes the design a little messy and repetitive.</a:t>
            </a:r>
          </a:p>
          <a:p>
            <a:pPr marL="0" indent="0">
              <a:buNone/>
            </a:pPr>
            <a:endParaRPr lang="en-CA" sz="1600" dirty="0"/>
          </a:p>
          <a:p>
            <a:pPr marL="0" indent="0">
              <a:buNone/>
            </a:pPr>
            <a:r>
              <a:rPr lang="en-CA" sz="1600" dirty="0"/>
              <a:t>	Our goal is to redesign this machine to be cleaner. Instead of two separate loops, we’ll build a single six-state cycle that handles both conditions at once. To do that, we’ll use modular arithmetic, which means, “remainders when you divide numbers.”</a:t>
            </a:r>
            <a:endParaRPr sz="1600" dirty="0"/>
          </a:p>
        </p:txBody>
      </p:sp>
      <p:sp>
        <p:nvSpPr>
          <p:cNvPr id="4" name="8-Point Star 3">
            <a:extLst>
              <a:ext uri="{FF2B5EF4-FFF2-40B4-BE49-F238E27FC236}">
                <a16:creationId xmlns:a16="http://schemas.microsoft.com/office/drawing/2014/main" id="{8FB6BD2C-E01D-D5E3-C6E9-3EC490BD6949}"/>
              </a:ext>
            </a:extLst>
          </p:cNvPr>
          <p:cNvSpPr/>
          <p:nvPr/>
        </p:nvSpPr>
        <p:spPr>
          <a:xfrm rot="16200000">
            <a:off x="8229600" y="11591"/>
            <a:ext cx="914400" cy="914400"/>
          </a:xfrm>
          <a:prstGeom prst="star8">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2103F4C2-498D-35F8-A4CA-F8F1D919B487}"/>
              </a:ext>
            </a:extLst>
          </p:cNvPr>
          <p:cNvSpPr/>
          <p:nvPr/>
        </p:nvSpPr>
        <p:spPr>
          <a:xfrm>
            <a:off x="8442542" y="224533"/>
            <a:ext cx="488515" cy="48851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mc:Choice xmlns:am3d="http://schemas.microsoft.com/office/drawing/2017/model3d" Requires="am3d">
          <p:graphicFrame>
            <p:nvGraphicFramePr>
              <p:cNvPr id="13" name="3D Model 12">
                <a:extLst>
                  <a:ext uri="{FF2B5EF4-FFF2-40B4-BE49-F238E27FC236}">
                    <a16:creationId xmlns:a16="http://schemas.microsoft.com/office/drawing/2014/main" id="{C4982108-C967-D24D-45AD-C8A485A3D363}"/>
                  </a:ext>
                </a:extLst>
              </p:cNvPr>
              <p:cNvGraphicFramePr>
                <a:graphicFrameLocks noChangeAspect="1"/>
              </p:cNvGraphicFramePr>
              <p:nvPr>
                <p:extLst>
                  <p:ext uri="{D42A27DB-BD31-4B8C-83A1-F6EECF244321}">
                    <p14:modId xmlns:p14="http://schemas.microsoft.com/office/powerpoint/2010/main" val="2857758747"/>
                  </p:ext>
                </p:extLst>
              </p:nvPr>
            </p:nvGraphicFramePr>
            <p:xfrm rot="20420811">
              <a:off x="3085707" y="-831091"/>
              <a:ext cx="4056088" cy="2931747"/>
            </p:xfrm>
            <a:graphic>
              <a:graphicData uri="http://schemas.microsoft.com/office/drawing/2017/model3d">
                <am3d:model3d r:embed="rId3">
                  <am3d:spPr>
                    <a:xfrm rot="20420811">
                      <a:off x="0" y="0"/>
                      <a:ext cx="4056088" cy="2931747"/>
                    </a:xfrm>
                    <a:prstGeom prst="rect">
                      <a:avLst/>
                    </a:prstGeom>
                    <a:noFill/>
                    <a:ln>
                      <a:noFill/>
                    </a:ln>
                    <a:effectLst/>
                  </am3d:spPr>
                  <am3d:camera>
                    <am3d:pos x="0" y="0" z="54540849"/>
                    <am3d:up dx="0" dy="36000000" dz="0"/>
                    <am3d:lookAt x="0" y="0" z="0"/>
                    <am3d:perspective fov="2700000"/>
                  </am3d:camera>
                  <am3d:trans>
                    <am3d:meterPerModelUnit n="175" d="1000000"/>
                    <am3d:preTrans dx="-28086391" dy="-6110700" dz="13718450"/>
                    <am3d:scale>
                      <am3d:sx n="1000000" d="1000000"/>
                      <am3d:sy n="1000000" d="1000000"/>
                      <am3d:sz n="1000000" d="1000000"/>
                    </am3d:scale>
                    <am3d:rot ax="7808612" ay="2370072" az="8556188"/>
                    <am3d:postTrans dx="0" dy="0" dz="0"/>
                  </am3d:trans>
                  <am3d:raster rName="Office3DRenderer" rVer="16.0.8326">
                    <am3d:blip r:embed="rId4"/>
                  </am3d:raster>
                  <am3d:objViewport viewportSz="410444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3" name="3D Model 12">
                <a:extLst>
                  <a:ext uri="{FF2B5EF4-FFF2-40B4-BE49-F238E27FC236}">
                    <a16:creationId xmlns:a16="http://schemas.microsoft.com/office/drawing/2014/main" id="{C4982108-C967-D24D-45AD-C8A485A3D363}"/>
                  </a:ext>
                </a:extLst>
              </p:cNvPr>
              <p:cNvPicPr>
                <a:picLocks noGrp="1" noRot="1" noChangeAspect="1" noMove="1" noResize="1" noEditPoints="1" noAdjustHandles="1" noChangeArrowheads="1" noChangeShapeType="1" noCrop="1"/>
              </p:cNvPicPr>
              <p:nvPr/>
            </p:nvPicPr>
            <p:blipFill>
              <a:blip r:embed="rId4"/>
              <a:stretch>
                <a:fillRect/>
              </a:stretch>
            </p:blipFill>
            <p:spPr>
              <a:xfrm rot="20420811">
                <a:off x="3085707" y="-831091"/>
                <a:ext cx="4056088" cy="2931747"/>
              </a:xfrm>
              <a:prstGeom prst="rect">
                <a:avLst/>
              </a:prstGeom>
              <a:noFill/>
              <a:ln>
                <a:noFill/>
              </a:ln>
              <a:effectLst/>
            </p:spPr>
          </p:pic>
        </mc:Fallback>
      </mc:AlternateContent>
      <p:sp>
        <p:nvSpPr>
          <p:cNvPr id="14" name="TextBox 13">
            <a:extLst>
              <a:ext uri="{FF2B5EF4-FFF2-40B4-BE49-F238E27FC236}">
                <a16:creationId xmlns:a16="http://schemas.microsoft.com/office/drawing/2014/main" id="{48B981E7-01AA-7B89-C2CA-40F6E31C7169}"/>
              </a:ext>
            </a:extLst>
          </p:cNvPr>
          <p:cNvSpPr txBox="1"/>
          <p:nvPr/>
        </p:nvSpPr>
        <p:spPr>
          <a:xfrm rot="2353457">
            <a:off x="5277583" y="1064335"/>
            <a:ext cx="801373" cy="369332"/>
          </a:xfrm>
          <a:prstGeom prst="rect">
            <a:avLst/>
          </a:prstGeom>
          <a:noFill/>
        </p:spPr>
        <p:txBody>
          <a:bodyPr wrap="none" rtlCol="0">
            <a:spAutoFit/>
          </a:bodyPr>
          <a:lstStyle/>
          <a:p>
            <a:r>
              <a:rPr lang="en-US" dirty="0"/>
              <a:t>Page 2</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DCFFB-4841-69AF-DB3F-DC5EDA060FE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DED27-4960-0724-4215-39BC8997119B}"/>
              </a:ext>
            </a:extLst>
          </p:cNvPr>
          <p:cNvSpPr>
            <a:spLocks noGrp="1"/>
          </p:cNvSpPr>
          <p:nvPr>
            <p:ph idx="1"/>
          </p:nvPr>
        </p:nvSpPr>
        <p:spPr>
          <a:xfrm>
            <a:off x="457200" y="1300849"/>
            <a:ext cx="8229600" cy="4525963"/>
          </a:xfrm>
        </p:spPr>
        <p:txBody>
          <a:bodyPr lIns="152400" tIns="76200" rIns="152400" bIns="76200">
            <a:noAutofit/>
          </a:bodyPr>
          <a:lstStyle/>
          <a:p>
            <a:pPr marL="0" indent="0">
              <a:buNone/>
            </a:pPr>
            <a:r>
              <a:rPr lang="en-CA" sz="1800" dirty="0"/>
              <a:t>In this presentation, we review the following:</a:t>
            </a:r>
          </a:p>
          <a:p>
            <a:pPr marL="0" indent="0">
              <a:buNone/>
            </a:pPr>
            <a:endParaRPr lang="en-CA" sz="1800" dirty="0"/>
          </a:p>
          <a:p>
            <a:pPr marL="0" indent="0">
              <a:buNone/>
            </a:pPr>
            <a:endParaRPr lang="en-CA" sz="1800" dirty="0"/>
          </a:p>
          <a:p>
            <a:pPr marL="0" indent="0">
              <a:buNone/>
            </a:pPr>
            <a:endParaRPr lang="en-CA" sz="1800" dirty="0"/>
          </a:p>
          <a:p>
            <a:pPr marL="0" indent="0">
              <a:buNone/>
            </a:pPr>
            <a:endParaRPr lang="en-CA" sz="1800" dirty="0"/>
          </a:p>
          <a:p>
            <a:pPr marL="0" indent="0">
              <a:buNone/>
            </a:pPr>
            <a:endParaRPr lang="en-CA" sz="1800" dirty="0"/>
          </a:p>
          <a:p>
            <a:pPr marL="0" indent="0">
              <a:buNone/>
            </a:pPr>
            <a:endParaRPr lang="en-CA" sz="1800" dirty="0"/>
          </a:p>
          <a:p>
            <a:pPr marL="0" indent="0">
              <a:buNone/>
            </a:pPr>
            <a:endParaRPr lang="en-CA" sz="1800" dirty="0"/>
          </a:p>
          <a:p>
            <a:pPr marL="0" indent="0">
              <a:buNone/>
            </a:pPr>
            <a:endParaRPr lang="en-CA" sz="1800" dirty="0"/>
          </a:p>
          <a:p>
            <a:pPr algn="r">
              <a:buFont typeface="+mj-lt"/>
              <a:buAutoNum type="arabicPeriod"/>
            </a:pPr>
            <a:r>
              <a:rPr lang="en-CA" sz="1800" dirty="0"/>
              <a:t>Review </a:t>
            </a:r>
            <a:r>
              <a:rPr lang="en-CA" sz="1800" dirty="0" err="1"/>
              <a:t>Sipser’s</a:t>
            </a:r>
            <a:r>
              <a:rPr lang="en-CA" sz="1800" dirty="0"/>
              <a:t> original nondeterministic automaton and how it works.</a:t>
            </a:r>
          </a:p>
          <a:p>
            <a:pPr algn="r">
              <a:buFont typeface="+mj-lt"/>
              <a:buAutoNum type="arabicPeriod"/>
            </a:pPr>
            <a:r>
              <a:rPr lang="en-CA" sz="1800" dirty="0"/>
              <a:t>Introduce the redesigned one-cycle automaton using modular arithmetic.</a:t>
            </a:r>
          </a:p>
          <a:p>
            <a:pPr algn="r">
              <a:buFont typeface="+mj-lt"/>
              <a:buAutoNum type="arabicPeriod"/>
            </a:pPr>
            <a:r>
              <a:rPr lang="en-CA" sz="1800" dirty="0"/>
              <a:t>Demonstrate the equivalence with a Python code test and table of results.</a:t>
            </a:r>
          </a:p>
          <a:p>
            <a:pPr algn="r">
              <a:buFont typeface="+mj-lt"/>
              <a:buAutoNum type="arabicPeriod"/>
            </a:pPr>
            <a:r>
              <a:rPr lang="en-CA" sz="1800" dirty="0"/>
              <a:t>Build an empirical explanation using remainders modulo 6.</a:t>
            </a:r>
          </a:p>
          <a:p>
            <a:pPr algn="r">
              <a:buFont typeface="+mj-lt"/>
              <a:buAutoNum type="arabicPeriod"/>
            </a:pPr>
            <a:r>
              <a:rPr lang="en-CA" sz="1800" dirty="0"/>
              <a:t>Present a full formal proof step by step.</a:t>
            </a:r>
          </a:p>
          <a:p>
            <a:pPr algn="r">
              <a:buFont typeface="+mj-lt"/>
              <a:buAutoNum type="arabicPeriod"/>
            </a:pPr>
            <a:r>
              <a:rPr lang="en-CA" sz="1800" dirty="0"/>
              <a:t>Wrap up with key takeaways about NFAs, nondeterminism, and modular arithmetic.</a:t>
            </a:r>
            <a:endParaRPr sz="1800" dirty="0"/>
          </a:p>
        </p:txBody>
      </p:sp>
      <p:sp>
        <p:nvSpPr>
          <p:cNvPr id="4" name="8-Point Star 3">
            <a:extLst>
              <a:ext uri="{FF2B5EF4-FFF2-40B4-BE49-F238E27FC236}">
                <a16:creationId xmlns:a16="http://schemas.microsoft.com/office/drawing/2014/main" id="{2D4B8883-5915-EE28-3036-E76A7D341883}"/>
              </a:ext>
            </a:extLst>
          </p:cNvPr>
          <p:cNvSpPr/>
          <p:nvPr/>
        </p:nvSpPr>
        <p:spPr>
          <a:xfrm rot="10800000">
            <a:off x="8229600" y="11591"/>
            <a:ext cx="914400" cy="914400"/>
          </a:xfrm>
          <a:prstGeom prst="star8">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7161B1F7-6BAF-5B92-9205-FFD14B0F3753}"/>
              </a:ext>
            </a:extLst>
          </p:cNvPr>
          <p:cNvSpPr/>
          <p:nvPr/>
        </p:nvSpPr>
        <p:spPr>
          <a:xfrm>
            <a:off x="8442542" y="224533"/>
            <a:ext cx="488515" cy="48851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a:extLst>
              <a:ext uri="{FF2B5EF4-FFF2-40B4-BE49-F238E27FC236}">
                <a16:creationId xmlns:a16="http://schemas.microsoft.com/office/drawing/2014/main" id="{F6B6E809-3757-01E8-85F3-7C64F98ACA6A}"/>
              </a:ext>
            </a:extLst>
          </p:cNvPr>
          <p:cNvSpPr/>
          <p:nvPr/>
        </p:nvSpPr>
        <p:spPr>
          <a:xfrm rot="16200000">
            <a:off x="-376246" y="-1661102"/>
            <a:ext cx="2881920" cy="1866377"/>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Title 1">
            <a:extLst>
              <a:ext uri="{FF2B5EF4-FFF2-40B4-BE49-F238E27FC236}">
                <a16:creationId xmlns:a16="http://schemas.microsoft.com/office/drawing/2014/main" id="{3EC2C7C2-991F-337E-1E45-1A3F9C779CDE}"/>
              </a:ext>
            </a:extLst>
          </p:cNvPr>
          <p:cNvSpPr>
            <a:spLocks noGrp="1"/>
          </p:cNvSpPr>
          <p:nvPr>
            <p:ph type="title"/>
          </p:nvPr>
        </p:nvSpPr>
        <p:spPr>
          <a:xfrm>
            <a:off x="131525" y="177987"/>
            <a:ext cx="1866377" cy="535060"/>
          </a:xfrm>
        </p:spPr>
        <p:txBody>
          <a:bodyPr lIns="152400" tIns="76200" rIns="152400" bIns="76200">
            <a:normAutofit/>
          </a:bodyPr>
          <a:lstStyle/>
          <a:p>
            <a:r>
              <a:rPr lang="en-CA" sz="1800" dirty="0"/>
              <a:t>Roadmap</a:t>
            </a:r>
            <a:endParaRPr sz="1800" dirty="0"/>
          </a:p>
        </p:txBody>
      </p:sp>
      <p:sp>
        <p:nvSpPr>
          <p:cNvPr id="14" name="Rounded Rectangle 13">
            <a:extLst>
              <a:ext uri="{FF2B5EF4-FFF2-40B4-BE49-F238E27FC236}">
                <a16:creationId xmlns:a16="http://schemas.microsoft.com/office/drawing/2014/main" id="{BD297404-381A-91FF-C88E-2057D28159EA}"/>
              </a:ext>
            </a:extLst>
          </p:cNvPr>
          <p:cNvSpPr/>
          <p:nvPr/>
        </p:nvSpPr>
        <p:spPr>
          <a:xfrm>
            <a:off x="11127179" y="5369612"/>
            <a:ext cx="973778" cy="914400"/>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mc:Choice xmlns:am3d="http://schemas.microsoft.com/office/drawing/2017/model3d" Requires="am3d">
          <p:graphicFrame>
            <p:nvGraphicFramePr>
              <p:cNvPr id="6" name="3D Model 5">
                <a:extLst>
                  <a:ext uri="{FF2B5EF4-FFF2-40B4-BE49-F238E27FC236}">
                    <a16:creationId xmlns:a16="http://schemas.microsoft.com/office/drawing/2014/main" id="{DA07CA00-C6AE-C236-C7D1-855ED0F94D9A}"/>
                  </a:ext>
                </a:extLst>
              </p:cNvPr>
              <p:cNvGraphicFramePr>
                <a:graphicFrameLocks noChangeAspect="1"/>
              </p:cNvGraphicFramePr>
              <p:nvPr>
                <p:extLst>
                  <p:ext uri="{D42A27DB-BD31-4B8C-83A1-F6EECF244321}">
                    <p14:modId xmlns:p14="http://schemas.microsoft.com/office/powerpoint/2010/main" val="3257669086"/>
                  </p:ext>
                </p:extLst>
              </p:nvPr>
            </p:nvGraphicFramePr>
            <p:xfrm rot="21270443">
              <a:off x="1166083" y="1906017"/>
              <a:ext cx="3953926" cy="2307780"/>
            </p:xfrm>
            <a:graphic>
              <a:graphicData uri="http://schemas.microsoft.com/office/drawing/2017/model3d">
                <am3d:model3d r:embed="rId3">
                  <am3d:spPr>
                    <a:xfrm rot="21270443">
                      <a:off x="0" y="0"/>
                      <a:ext cx="3953926" cy="2307780"/>
                    </a:xfrm>
                    <a:prstGeom prst="rect">
                      <a:avLst/>
                    </a:prstGeom>
                    <a:noFill/>
                    <a:ln>
                      <a:noFill/>
                    </a:ln>
                    <a:effectLst/>
                  </am3d:spPr>
                  <am3d:camera>
                    <am3d:pos x="0" y="0" z="54540849"/>
                    <am3d:up dx="0" dy="36000000" dz="0"/>
                    <am3d:lookAt x="0" y="0" z="0"/>
                    <am3d:perspective fov="2700000"/>
                  </am3d:camera>
                  <am3d:trans>
                    <am3d:meterPerModelUnit n="175" d="1000000"/>
                    <am3d:preTrans dx="-28086391" dy="-6110700" dz="13718450"/>
                    <am3d:scale>
                      <am3d:sx n="1000000" d="1000000"/>
                      <am3d:sy n="1000000" d="1000000"/>
                      <am3d:sz n="1000000" d="1000000"/>
                    </am3d:scale>
                    <am3d:rot ax="7405694" ay="-822144" az="-9646346"/>
                    <am3d:postTrans dx="0" dy="0" dz="0"/>
                  </am3d:trans>
                  <am3d:raster rName="Office3DRenderer" rVer="16.0.8326">
                    <am3d:blip r:embed="rId4"/>
                  </am3d:raster>
                  <am3d:objViewport viewportSz="410444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a:extLst>
                  <a:ext uri="{FF2B5EF4-FFF2-40B4-BE49-F238E27FC236}">
                    <a16:creationId xmlns:a16="http://schemas.microsoft.com/office/drawing/2014/main" id="{DA07CA00-C6AE-C236-C7D1-855ED0F94D9A}"/>
                  </a:ext>
                </a:extLst>
              </p:cNvPr>
              <p:cNvPicPr>
                <a:picLocks noGrp="1" noRot="1" noChangeAspect="1" noMove="1" noResize="1" noEditPoints="1" noAdjustHandles="1" noChangeArrowheads="1" noChangeShapeType="1" noCrop="1"/>
              </p:cNvPicPr>
              <p:nvPr/>
            </p:nvPicPr>
            <p:blipFill>
              <a:blip r:embed="rId4"/>
              <a:stretch>
                <a:fillRect/>
              </a:stretch>
            </p:blipFill>
            <p:spPr>
              <a:xfrm rot="21270443">
                <a:off x="1166083" y="1906017"/>
                <a:ext cx="3953926" cy="2307780"/>
              </a:xfrm>
              <a:prstGeom prst="rect">
                <a:avLst/>
              </a:prstGeom>
              <a:noFill/>
              <a:ln>
                <a:noFill/>
              </a:ln>
              <a:effectLst/>
            </p:spPr>
          </p:pic>
        </mc:Fallback>
      </mc:AlternateContent>
      <p:sp>
        <p:nvSpPr>
          <p:cNvPr id="7" name="TextBox 6">
            <a:extLst>
              <a:ext uri="{FF2B5EF4-FFF2-40B4-BE49-F238E27FC236}">
                <a16:creationId xmlns:a16="http://schemas.microsoft.com/office/drawing/2014/main" id="{8F1A18AC-1597-4A84-895D-E010F4EC644C}"/>
              </a:ext>
            </a:extLst>
          </p:cNvPr>
          <p:cNvSpPr txBox="1"/>
          <p:nvPr/>
        </p:nvSpPr>
        <p:spPr>
          <a:xfrm rot="20866107">
            <a:off x="4016343" y="2714063"/>
            <a:ext cx="801373" cy="369332"/>
          </a:xfrm>
          <a:prstGeom prst="rect">
            <a:avLst/>
          </a:prstGeom>
          <a:noFill/>
        </p:spPr>
        <p:txBody>
          <a:bodyPr wrap="none" rtlCol="0">
            <a:spAutoFit/>
          </a:bodyPr>
          <a:lstStyle/>
          <a:p>
            <a:r>
              <a:rPr lang="en-US" dirty="0"/>
              <a:t>Page 3</a:t>
            </a:r>
          </a:p>
        </p:txBody>
      </p:sp>
    </p:spTree>
    <p:extLst>
      <p:ext uri="{BB962C8B-B14F-4D97-AF65-F5344CB8AC3E}">
        <p14:creationId xmlns:p14="http://schemas.microsoft.com/office/powerpoint/2010/main" val="40967861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fa_original.png"/>
          <p:cNvPicPr>
            <a:picLocks noChangeAspect="1"/>
          </p:cNvPicPr>
          <p:nvPr/>
        </p:nvPicPr>
        <p:blipFill>
          <a:blip r:embed="rId2"/>
          <a:stretch>
            <a:fillRect/>
          </a:stretch>
        </p:blipFill>
        <p:spPr>
          <a:xfrm>
            <a:off x="4815773" y="2868460"/>
            <a:ext cx="4328227" cy="2798586"/>
          </a:xfrm>
          <a:prstGeom prst="rect">
            <a:avLst/>
          </a:prstGeom>
        </p:spPr>
      </p:pic>
      <mc:AlternateContent xmlns:mc="http://schemas.openxmlformats.org/markup-compatibility/2006">
        <mc:Choice xmlns:am3d="http://schemas.microsoft.com/office/drawing/2017/model3d" Requires="am3d">
          <p:graphicFrame>
            <p:nvGraphicFramePr>
              <p:cNvPr id="10" name="3D Model 9">
                <a:extLst>
                  <a:ext uri="{FF2B5EF4-FFF2-40B4-BE49-F238E27FC236}">
                    <a16:creationId xmlns:a16="http://schemas.microsoft.com/office/drawing/2014/main" id="{29F90465-11B1-0EC2-B3D2-8D1321057390}"/>
                  </a:ext>
                </a:extLst>
              </p:cNvPr>
              <p:cNvGraphicFramePr>
                <a:graphicFrameLocks noChangeAspect="1"/>
              </p:cNvGraphicFramePr>
              <p:nvPr>
                <p:extLst>
                  <p:ext uri="{D42A27DB-BD31-4B8C-83A1-F6EECF244321}">
                    <p14:modId xmlns:p14="http://schemas.microsoft.com/office/powerpoint/2010/main" val="3362323711"/>
                  </p:ext>
                </p:extLst>
              </p:nvPr>
            </p:nvGraphicFramePr>
            <p:xfrm rot="19566426">
              <a:off x="4556407" y="4793023"/>
              <a:ext cx="3554419" cy="2332819"/>
            </p:xfrm>
            <a:graphic>
              <a:graphicData uri="http://schemas.microsoft.com/office/drawing/2017/model3d">
                <am3d:model3d r:embed="rId3">
                  <am3d:spPr>
                    <a:xfrm rot="19566426">
                      <a:off x="0" y="0"/>
                      <a:ext cx="3554419" cy="2332819"/>
                    </a:xfrm>
                    <a:prstGeom prst="rect">
                      <a:avLst/>
                    </a:prstGeom>
                    <a:noFill/>
                    <a:ln>
                      <a:noFill/>
                    </a:ln>
                    <a:effectLst/>
                  </am3d:spPr>
                  <am3d:camera>
                    <am3d:pos x="0" y="0" z="54540849"/>
                    <am3d:up dx="0" dy="36000000" dz="0"/>
                    <am3d:lookAt x="0" y="0" z="0"/>
                    <am3d:perspective fov="2700000"/>
                  </am3d:camera>
                  <am3d:trans>
                    <am3d:meterPerModelUnit n="175" d="1000000"/>
                    <am3d:preTrans dx="-28086391" dy="-6110700" dz="13718450"/>
                    <am3d:scale>
                      <am3d:sx n="1000000" d="1000000"/>
                      <am3d:sy n="1000000" d="1000000"/>
                      <am3d:sz n="1000000" d="1000000"/>
                    </am3d:scale>
                    <am3d:rot ax="3313802" ay="-1686141" az="-2075571"/>
                    <am3d:postTrans dx="0" dy="0" dz="0"/>
                  </am3d:trans>
                  <am3d:raster rName="Office3DRenderer" rVer="16.0.8326">
                    <am3d:blip r:embed="rId4"/>
                  </am3d:raster>
                  <am3d:objViewport viewportSz="410444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0" name="3D Model 9">
                <a:extLst>
                  <a:ext uri="{FF2B5EF4-FFF2-40B4-BE49-F238E27FC236}">
                    <a16:creationId xmlns:a16="http://schemas.microsoft.com/office/drawing/2014/main" id="{29F90465-11B1-0EC2-B3D2-8D1321057390}"/>
                  </a:ext>
                </a:extLst>
              </p:cNvPr>
              <p:cNvPicPr>
                <a:picLocks noGrp="1" noRot="1" noChangeAspect="1" noMove="1" noResize="1" noEditPoints="1" noAdjustHandles="1" noChangeArrowheads="1" noChangeShapeType="1" noCrop="1"/>
              </p:cNvPicPr>
              <p:nvPr/>
            </p:nvPicPr>
            <p:blipFill>
              <a:blip r:embed="rId4"/>
              <a:stretch>
                <a:fillRect/>
              </a:stretch>
            </p:blipFill>
            <p:spPr>
              <a:xfrm rot="19566426">
                <a:off x="4556407" y="4793023"/>
                <a:ext cx="3554419" cy="2332819"/>
              </a:xfrm>
              <a:prstGeom prst="rect">
                <a:avLst/>
              </a:prstGeom>
              <a:noFill/>
              <a:ln>
                <a:noFill/>
              </a:ln>
              <a:effectLst/>
            </p:spPr>
          </p:pic>
        </mc:Fallback>
      </mc:AlternateContent>
      <p:sp>
        <p:nvSpPr>
          <p:cNvPr id="3" name="Content Placeholder 2"/>
          <p:cNvSpPr>
            <a:spLocks noGrp="1"/>
          </p:cNvSpPr>
          <p:nvPr>
            <p:ph idx="1"/>
          </p:nvPr>
        </p:nvSpPr>
        <p:spPr>
          <a:xfrm>
            <a:off x="315310" y="692648"/>
            <a:ext cx="8935222" cy="1532432"/>
          </a:xfrm>
        </p:spPr>
        <p:txBody>
          <a:bodyPr lIns="152400" tIns="76200" rIns="152400" bIns="76200">
            <a:noAutofit/>
          </a:bodyPr>
          <a:lstStyle/>
          <a:p>
            <a:pPr marL="0" indent="0">
              <a:buNone/>
            </a:pPr>
            <a:r>
              <a:rPr lang="en-CA" sz="1700" dirty="0"/>
              <a:t>The original automaton is called N3 in </a:t>
            </a:r>
            <a:r>
              <a:rPr lang="en-CA" sz="1700" dirty="0" err="1"/>
              <a:t>Sipser’s</a:t>
            </a:r>
            <a:r>
              <a:rPr lang="en-CA" sz="1700" dirty="0"/>
              <a:t> book. Here’s how it works:</a:t>
            </a:r>
          </a:p>
          <a:p>
            <a:r>
              <a:rPr lang="en-CA" sz="1700" dirty="0"/>
              <a:t>The machine starts at the beginning and immediately takes an epsilon transition. That means it splits into two possible paths without reading anything.</a:t>
            </a:r>
          </a:p>
          <a:p>
            <a:r>
              <a:rPr lang="en-CA" sz="1700" dirty="0"/>
              <a:t>On the first path, the machine enters a two-state cycle. This loop accepts strings of even length, because after every 2 steps it lands back in the accepting state.</a:t>
            </a:r>
          </a:p>
          <a:p>
            <a:r>
              <a:rPr lang="en-CA" sz="1700" dirty="0"/>
              <a:t>On the second path, the machine enters a three-state cycle. This loop accepts strings whose lengths are multiples of 3, because after every 3 steps it lands back in an accepting state.</a:t>
            </a:r>
          </a:p>
        </p:txBody>
      </p:sp>
      <p:sp>
        <p:nvSpPr>
          <p:cNvPr id="5" name="TextBox 4">
            <a:extLst>
              <a:ext uri="{FF2B5EF4-FFF2-40B4-BE49-F238E27FC236}">
                <a16:creationId xmlns:a16="http://schemas.microsoft.com/office/drawing/2014/main" id="{90200574-0FB0-52C2-1B71-40013C206597}"/>
              </a:ext>
            </a:extLst>
          </p:cNvPr>
          <p:cNvSpPr txBox="1"/>
          <p:nvPr/>
        </p:nvSpPr>
        <p:spPr>
          <a:xfrm>
            <a:off x="6673840" y="3871679"/>
            <a:ext cx="2452210" cy="584775"/>
          </a:xfrm>
          <a:prstGeom prst="rect">
            <a:avLst/>
          </a:prstGeom>
          <a:noFill/>
        </p:spPr>
        <p:txBody>
          <a:bodyPr wrap="none" rtlCol="0">
            <a:spAutoFit/>
          </a:bodyPr>
          <a:lstStyle/>
          <a:p>
            <a:r>
              <a:rPr lang="en-US" dirty="0"/>
              <a:t>Figure 1.</a:t>
            </a:r>
          </a:p>
          <a:p>
            <a:r>
              <a:rPr lang="en-US" sz="1400" dirty="0"/>
              <a:t>(Reconstructed using </a:t>
            </a:r>
            <a:r>
              <a:rPr lang="en-US" sz="1400" dirty="0" err="1"/>
              <a:t>Graphviz</a:t>
            </a:r>
            <a:r>
              <a:rPr lang="en-US" sz="1400" dirty="0"/>
              <a:t>)</a:t>
            </a:r>
          </a:p>
        </p:txBody>
      </p:sp>
      <p:sp>
        <p:nvSpPr>
          <p:cNvPr id="7" name="TextBox 6">
            <a:extLst>
              <a:ext uri="{FF2B5EF4-FFF2-40B4-BE49-F238E27FC236}">
                <a16:creationId xmlns:a16="http://schemas.microsoft.com/office/drawing/2014/main" id="{BE7B0B0B-1C93-4677-4396-E9FC43FA1FC6}"/>
              </a:ext>
            </a:extLst>
          </p:cNvPr>
          <p:cNvSpPr txBox="1"/>
          <p:nvPr/>
        </p:nvSpPr>
        <p:spPr>
          <a:xfrm>
            <a:off x="315310" y="2868460"/>
            <a:ext cx="4500463" cy="3493264"/>
          </a:xfrm>
          <a:prstGeom prst="rect">
            <a:avLst/>
          </a:prstGeom>
          <a:noFill/>
        </p:spPr>
        <p:txBody>
          <a:bodyPr wrap="square" rtlCol="0">
            <a:spAutoFit/>
          </a:bodyPr>
          <a:lstStyle/>
          <a:p>
            <a:r>
              <a:rPr lang="en-US" sz="1700" dirty="0"/>
              <a:t>So, for example:</a:t>
            </a:r>
          </a:p>
          <a:p>
            <a:pPr marL="285750" indent="-285750">
              <a:buFont typeface="Arial" panose="020B0604020202020204" pitchFamily="34" charset="0"/>
              <a:buChar char="•"/>
            </a:pPr>
            <a:r>
              <a:rPr lang="en-US" sz="1700" dirty="0"/>
              <a:t>If the machine takes “0000” (length 4), the two-state path would accept it, therefore it is accepted, even if the 3-state cycle rejects.</a:t>
            </a:r>
          </a:p>
          <a:p>
            <a:pPr marL="285750" indent="-285750">
              <a:buFont typeface="Arial" panose="020B0604020202020204" pitchFamily="34" charset="0"/>
              <a:buChar char="•"/>
            </a:pPr>
            <a:r>
              <a:rPr lang="en-US" sz="1700" dirty="0"/>
              <a:t>If the machine takes “00000” (length 5), neither path accepts it.</a:t>
            </a:r>
          </a:p>
          <a:p>
            <a:pPr marL="285750" indent="-285750">
              <a:buFont typeface="Arial" panose="020B0604020202020204" pitchFamily="34" charset="0"/>
              <a:buChar char="•"/>
            </a:pPr>
            <a:r>
              <a:rPr lang="en-US" sz="1700" dirty="0"/>
              <a:t>If the machine takes “000000” (length 6), both paths would accept it, because 6 is divisible by 2 and 3.</a:t>
            </a:r>
          </a:p>
          <a:p>
            <a:r>
              <a:rPr lang="en-US" sz="1700" dirty="0"/>
              <a:t>This design is correct, but it uses nondeterminism. The epsilon move at the start is essentially guessing the divisibility condition, but we can do better by removing that guesswork.</a:t>
            </a:r>
          </a:p>
        </p:txBody>
      </p:sp>
      <p:sp>
        <p:nvSpPr>
          <p:cNvPr id="6" name="8-Point Star 5">
            <a:extLst>
              <a:ext uri="{FF2B5EF4-FFF2-40B4-BE49-F238E27FC236}">
                <a16:creationId xmlns:a16="http://schemas.microsoft.com/office/drawing/2014/main" id="{305584D0-9F31-0223-8D17-6A09FCA2EDB6}"/>
              </a:ext>
            </a:extLst>
          </p:cNvPr>
          <p:cNvSpPr/>
          <p:nvPr/>
        </p:nvSpPr>
        <p:spPr>
          <a:xfrm rot="5400000">
            <a:off x="8229600" y="11591"/>
            <a:ext cx="914400" cy="914400"/>
          </a:xfrm>
          <a:prstGeom prst="star8">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Oval 7">
            <a:extLst>
              <a:ext uri="{FF2B5EF4-FFF2-40B4-BE49-F238E27FC236}">
                <a16:creationId xmlns:a16="http://schemas.microsoft.com/office/drawing/2014/main" id="{E5395F6C-6C0F-2D1A-092D-7E93B3B4989A}"/>
              </a:ext>
            </a:extLst>
          </p:cNvPr>
          <p:cNvSpPr/>
          <p:nvPr/>
        </p:nvSpPr>
        <p:spPr>
          <a:xfrm>
            <a:off x="8442542" y="224533"/>
            <a:ext cx="488515" cy="48851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BFECFF4-C793-63F2-B504-DA307889D3D8}"/>
              </a:ext>
            </a:extLst>
          </p:cNvPr>
          <p:cNvSpPr/>
          <p:nvPr/>
        </p:nvSpPr>
        <p:spPr>
          <a:xfrm rot="5400000">
            <a:off x="-376246" y="-1661102"/>
            <a:ext cx="2881920" cy="1866377"/>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Title 1">
            <a:extLst>
              <a:ext uri="{FF2B5EF4-FFF2-40B4-BE49-F238E27FC236}">
                <a16:creationId xmlns:a16="http://schemas.microsoft.com/office/drawing/2014/main" id="{6AB55396-B9C5-44C2-323E-2EFA32B2DA56}"/>
              </a:ext>
            </a:extLst>
          </p:cNvPr>
          <p:cNvSpPr>
            <a:spLocks noGrp="1"/>
          </p:cNvSpPr>
          <p:nvPr>
            <p:ph type="title"/>
          </p:nvPr>
        </p:nvSpPr>
        <p:spPr>
          <a:xfrm>
            <a:off x="131525" y="177987"/>
            <a:ext cx="1866377" cy="535060"/>
          </a:xfrm>
        </p:spPr>
        <p:txBody>
          <a:bodyPr lIns="152400" tIns="76200" rIns="152400" bIns="76200">
            <a:normAutofit/>
          </a:bodyPr>
          <a:lstStyle/>
          <a:p>
            <a:r>
              <a:rPr lang="en-CA" sz="1800" dirty="0"/>
              <a:t>Original NFA</a:t>
            </a:r>
            <a:endParaRPr sz="1800" dirty="0"/>
          </a:p>
        </p:txBody>
      </p:sp>
      <p:sp>
        <p:nvSpPr>
          <p:cNvPr id="11" name="TextBox 10">
            <a:extLst>
              <a:ext uri="{FF2B5EF4-FFF2-40B4-BE49-F238E27FC236}">
                <a16:creationId xmlns:a16="http://schemas.microsoft.com/office/drawing/2014/main" id="{92C54BF7-A2FA-DC56-44CB-51B967ECA3A0}"/>
              </a:ext>
            </a:extLst>
          </p:cNvPr>
          <p:cNvSpPr txBox="1"/>
          <p:nvPr/>
        </p:nvSpPr>
        <p:spPr>
          <a:xfrm rot="20890141">
            <a:off x="4812271" y="6082415"/>
            <a:ext cx="801373" cy="369332"/>
          </a:xfrm>
          <a:prstGeom prst="rect">
            <a:avLst/>
          </a:prstGeom>
          <a:noFill/>
        </p:spPr>
        <p:txBody>
          <a:bodyPr wrap="none" rtlCol="0">
            <a:spAutoFit/>
          </a:bodyPr>
          <a:lstStyle/>
          <a:p>
            <a:r>
              <a:rPr lang="en-US" dirty="0"/>
              <a:t>Page 4</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15B8DD57-DA34-70AB-6CD8-39F1CED6CEEF}"/>
              </a:ext>
            </a:extLst>
          </p:cNvPr>
          <p:cNvSpPr/>
          <p:nvPr/>
        </p:nvSpPr>
        <p:spPr>
          <a:xfrm rot="16200000">
            <a:off x="-376246" y="-1661102"/>
            <a:ext cx="2881920" cy="1866377"/>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descr="nfa_one_cycle.png"/>
          <p:cNvPicPr>
            <a:picLocks noChangeAspect="1"/>
          </p:cNvPicPr>
          <p:nvPr/>
        </p:nvPicPr>
        <p:blipFill>
          <a:blip r:embed="rId2"/>
          <a:stretch>
            <a:fillRect/>
          </a:stretch>
        </p:blipFill>
        <p:spPr>
          <a:xfrm>
            <a:off x="657855" y="4306143"/>
            <a:ext cx="7189098" cy="2112111"/>
          </a:xfrm>
          <a:prstGeom prst="rect">
            <a:avLst/>
          </a:prstGeom>
        </p:spPr>
      </p:pic>
      <p:sp>
        <p:nvSpPr>
          <p:cNvPr id="3" name="Content Placeholder 2"/>
          <p:cNvSpPr>
            <a:spLocks noGrp="1"/>
          </p:cNvSpPr>
          <p:nvPr>
            <p:ph idx="1"/>
          </p:nvPr>
        </p:nvSpPr>
        <p:spPr>
          <a:xfrm>
            <a:off x="0" y="713047"/>
            <a:ext cx="9144000" cy="3664543"/>
          </a:xfrm>
        </p:spPr>
        <p:txBody>
          <a:bodyPr lIns="152400" tIns="76200" rIns="152400" bIns="76200">
            <a:normAutofit fontScale="62500" lnSpcReduction="20000"/>
          </a:bodyPr>
          <a:lstStyle/>
          <a:p>
            <a:pPr marL="0" indent="0">
              <a:buNone/>
            </a:pPr>
            <a:r>
              <a:rPr lang="en-CA" sz="2000" dirty="0"/>
              <a:t>The redesigned automaton, which is now a DFA since it no longer has a “choice” in the path, avoids the epsilon transition and instead uses one single loop of six states.</a:t>
            </a:r>
          </a:p>
          <a:p>
            <a:pPr marL="0" indent="0">
              <a:buNone/>
            </a:pPr>
            <a:endParaRPr lang="en-CA" sz="2000" dirty="0"/>
          </a:p>
          <a:p>
            <a:pPr marL="0" indent="0">
              <a:buNone/>
            </a:pPr>
            <a:r>
              <a:rPr lang="en-CA" sz="2000" dirty="0"/>
              <a:t>We use six states, since six is the least common multiple of 2 and 3. That means divisibility by 2 and by 3 can both be accepted or rejected when looking at the remainders when dividing by 6.</a:t>
            </a:r>
          </a:p>
          <a:p>
            <a:pPr marL="0" indent="0">
              <a:buNone/>
            </a:pPr>
            <a:endParaRPr lang="en-CA" sz="2000" dirty="0"/>
          </a:p>
          <a:p>
            <a:pPr marL="0" indent="0">
              <a:buNone/>
            </a:pPr>
            <a:r>
              <a:rPr lang="en-CA" sz="2000" dirty="0"/>
              <a:t>Each state represents the remainder when dividing the string’s length by 6.</a:t>
            </a:r>
          </a:p>
          <a:p>
            <a:pPr marL="0" indent="0">
              <a:buNone/>
            </a:pPr>
            <a:r>
              <a:rPr lang="en-CA" sz="2000" dirty="0"/>
              <a:t>For example, after reading 7 zeros, the machine is in state q1, because 7 divided by 6 leaves a remainder of 1.</a:t>
            </a:r>
          </a:p>
          <a:p>
            <a:pPr marL="0" indent="0">
              <a:buNone/>
            </a:pPr>
            <a:endParaRPr lang="en-CA" sz="2000" dirty="0"/>
          </a:p>
          <a:p>
            <a:pPr marL="0" indent="0">
              <a:buNone/>
            </a:pPr>
            <a:r>
              <a:rPr lang="en-CA" sz="2000" dirty="0"/>
              <a:t>The accepting states are chosen with respect to the remainder and divisibility by 2 or 3. Those remainders are 0, 2, 3, and 4.</a:t>
            </a:r>
          </a:p>
          <a:p>
            <a:pPr marL="0" indent="0">
              <a:buNone/>
            </a:pPr>
            <a:r>
              <a:rPr lang="en-CA" sz="2000" dirty="0"/>
              <a:t>Remainder 0: divisible by both 2 and 3.</a:t>
            </a:r>
          </a:p>
          <a:p>
            <a:pPr marL="0" indent="0">
              <a:buNone/>
            </a:pPr>
            <a:r>
              <a:rPr lang="en-CA" sz="2000" dirty="0"/>
              <a:t>Remainder 2 or 4: divisible by 2.</a:t>
            </a:r>
          </a:p>
          <a:p>
            <a:pPr marL="0" indent="0">
              <a:buNone/>
            </a:pPr>
            <a:r>
              <a:rPr lang="en-CA" sz="2000" dirty="0"/>
              <a:t>Remainder 3: divisible by 3.</a:t>
            </a:r>
          </a:p>
          <a:p>
            <a:pPr marL="0" indent="0">
              <a:buNone/>
            </a:pPr>
            <a:endParaRPr lang="en-CA" sz="2000" dirty="0"/>
          </a:p>
          <a:p>
            <a:pPr marL="0" indent="0">
              <a:buNone/>
            </a:pPr>
            <a:endParaRPr lang="en-CA" sz="2000" dirty="0"/>
          </a:p>
          <a:p>
            <a:pPr marL="0" indent="0">
              <a:buNone/>
            </a:pPr>
            <a:endParaRPr lang="en-CA" sz="2000" dirty="0"/>
          </a:p>
          <a:p>
            <a:pPr marL="0" indent="0">
              <a:buNone/>
            </a:pPr>
            <a:r>
              <a:rPr lang="en-CA" sz="2000" dirty="0"/>
              <a:t>This way, the machine handles both divisibility conditions using a single cycle of six states. It’s more compact and removes the nondeterministic choice at the start.</a:t>
            </a:r>
            <a:endParaRPr sz="2000" dirty="0"/>
          </a:p>
        </p:txBody>
      </p:sp>
      <p:sp>
        <p:nvSpPr>
          <p:cNvPr id="5" name="TextBox 4">
            <a:extLst>
              <a:ext uri="{FF2B5EF4-FFF2-40B4-BE49-F238E27FC236}">
                <a16:creationId xmlns:a16="http://schemas.microsoft.com/office/drawing/2014/main" id="{C266432E-FAF8-C1F5-87A5-A615B92E7D8C}"/>
              </a:ext>
            </a:extLst>
          </p:cNvPr>
          <p:cNvSpPr txBox="1"/>
          <p:nvPr/>
        </p:nvSpPr>
        <p:spPr>
          <a:xfrm>
            <a:off x="4074812" y="6346807"/>
            <a:ext cx="994375" cy="369332"/>
          </a:xfrm>
          <a:prstGeom prst="rect">
            <a:avLst/>
          </a:prstGeom>
          <a:noFill/>
        </p:spPr>
        <p:txBody>
          <a:bodyPr wrap="none" rtlCol="0">
            <a:spAutoFit/>
          </a:bodyPr>
          <a:lstStyle/>
          <a:p>
            <a:r>
              <a:rPr lang="en-US" dirty="0"/>
              <a:t>Figure 2.</a:t>
            </a:r>
          </a:p>
        </p:txBody>
      </p:sp>
      <p:sp>
        <p:nvSpPr>
          <p:cNvPr id="6" name="8-Point Star 5">
            <a:extLst>
              <a:ext uri="{FF2B5EF4-FFF2-40B4-BE49-F238E27FC236}">
                <a16:creationId xmlns:a16="http://schemas.microsoft.com/office/drawing/2014/main" id="{34650F9A-FDF2-375D-D537-93F7448D160A}"/>
              </a:ext>
            </a:extLst>
          </p:cNvPr>
          <p:cNvSpPr/>
          <p:nvPr/>
        </p:nvSpPr>
        <p:spPr>
          <a:xfrm>
            <a:off x="8229600" y="11591"/>
            <a:ext cx="914400" cy="914400"/>
          </a:xfrm>
          <a:prstGeom prst="star8">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BCACE5C8-F9AF-9FE3-B31B-9024E6B356E0}"/>
              </a:ext>
            </a:extLst>
          </p:cNvPr>
          <p:cNvSpPr/>
          <p:nvPr/>
        </p:nvSpPr>
        <p:spPr>
          <a:xfrm>
            <a:off x="8442542" y="224533"/>
            <a:ext cx="488515" cy="48851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964989B7-E991-6D89-E88A-02F3189CAABD}"/>
                  </a:ext>
                </a:extLst>
              </p:cNvPr>
              <p:cNvGraphicFramePr>
                <a:graphicFrameLocks noChangeAspect="1"/>
              </p:cNvGraphicFramePr>
              <p:nvPr>
                <p:extLst>
                  <p:ext uri="{D42A27DB-BD31-4B8C-83A1-F6EECF244321}">
                    <p14:modId xmlns:p14="http://schemas.microsoft.com/office/powerpoint/2010/main" val="1381642565"/>
                  </p:ext>
                </p:extLst>
              </p:nvPr>
            </p:nvGraphicFramePr>
            <p:xfrm rot="19566426">
              <a:off x="7017144" y="1425699"/>
              <a:ext cx="3055447" cy="1924493"/>
            </p:xfrm>
            <a:graphic>
              <a:graphicData uri="http://schemas.microsoft.com/office/drawing/2017/model3d">
                <am3d:model3d r:embed="rId3">
                  <am3d:spPr>
                    <a:xfrm rot="19566426">
                      <a:off x="0" y="0"/>
                      <a:ext cx="3055447" cy="1924493"/>
                    </a:xfrm>
                    <a:prstGeom prst="rect">
                      <a:avLst/>
                    </a:prstGeom>
                    <a:noFill/>
                    <a:ln>
                      <a:noFill/>
                    </a:ln>
                    <a:effectLst/>
                  </am3d:spPr>
                  <am3d:camera>
                    <am3d:pos x="0" y="0" z="54540849"/>
                    <am3d:up dx="0" dy="36000000" dz="0"/>
                    <am3d:lookAt x="0" y="0" z="0"/>
                    <am3d:perspective fov="2700000"/>
                  </am3d:camera>
                  <am3d:trans>
                    <am3d:meterPerModelUnit n="175" d="1000000"/>
                    <am3d:preTrans dx="-28086391" dy="-6110700" dz="13718450"/>
                    <am3d:scale>
                      <am3d:sx n="1000000" d="1000000"/>
                      <am3d:sy n="1000000" d="1000000"/>
                      <am3d:sz n="1000000" d="1000000"/>
                    </am3d:scale>
                    <am3d:rot ax="2369775" ay="1747424" az="1289806"/>
                    <am3d:postTrans dx="0" dy="0" dz="0"/>
                  </am3d:trans>
                  <am3d:raster rName="Office3DRenderer" rVer="16.0.8326">
                    <am3d:blip r:embed="rId4"/>
                  </am3d:raster>
                  <am3d:objViewport viewportSz="31652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964989B7-E991-6D89-E88A-02F3189CAABD}"/>
                  </a:ext>
                </a:extLst>
              </p:cNvPr>
              <p:cNvPicPr>
                <a:picLocks noGrp="1" noRot="1" noChangeAspect="1" noMove="1" noResize="1" noEditPoints="1" noAdjustHandles="1" noChangeArrowheads="1" noChangeShapeType="1" noCrop="1"/>
              </p:cNvPicPr>
              <p:nvPr/>
            </p:nvPicPr>
            <p:blipFill>
              <a:blip r:embed="rId4"/>
              <a:stretch>
                <a:fillRect/>
              </a:stretch>
            </p:blipFill>
            <p:spPr>
              <a:xfrm rot="19566426">
                <a:off x="7017144" y="1425699"/>
                <a:ext cx="3055447" cy="1924493"/>
              </a:xfrm>
              <a:prstGeom prst="rect">
                <a:avLst/>
              </a:prstGeom>
              <a:noFill/>
              <a:ln>
                <a:noFill/>
              </a:ln>
              <a:effectLst/>
            </p:spPr>
          </p:pic>
        </mc:Fallback>
      </mc:AlternateContent>
      <p:sp>
        <p:nvSpPr>
          <p:cNvPr id="12" name="Title 1">
            <a:extLst>
              <a:ext uri="{FF2B5EF4-FFF2-40B4-BE49-F238E27FC236}">
                <a16:creationId xmlns:a16="http://schemas.microsoft.com/office/drawing/2014/main" id="{AF38B965-8E53-9126-F93D-0D3DA8783FA5}"/>
              </a:ext>
            </a:extLst>
          </p:cNvPr>
          <p:cNvSpPr>
            <a:spLocks noGrp="1"/>
          </p:cNvSpPr>
          <p:nvPr>
            <p:ph type="title"/>
          </p:nvPr>
        </p:nvSpPr>
        <p:spPr>
          <a:xfrm>
            <a:off x="131525" y="177987"/>
            <a:ext cx="1866377" cy="535060"/>
          </a:xfrm>
        </p:spPr>
        <p:txBody>
          <a:bodyPr lIns="152400" tIns="76200" rIns="152400" bIns="76200">
            <a:noAutofit/>
          </a:bodyPr>
          <a:lstStyle/>
          <a:p>
            <a:r>
              <a:rPr lang="en-CA" sz="1800" dirty="0"/>
              <a:t>Redesigned DFA</a:t>
            </a:r>
            <a:endParaRPr sz="1800" dirty="0"/>
          </a:p>
        </p:txBody>
      </p:sp>
      <p:sp>
        <p:nvSpPr>
          <p:cNvPr id="8" name="TextBox 7">
            <a:extLst>
              <a:ext uri="{FF2B5EF4-FFF2-40B4-BE49-F238E27FC236}">
                <a16:creationId xmlns:a16="http://schemas.microsoft.com/office/drawing/2014/main" id="{32101BFD-CDFC-1E19-18E6-13C82A11F5EC}"/>
              </a:ext>
            </a:extLst>
          </p:cNvPr>
          <p:cNvSpPr txBox="1"/>
          <p:nvPr/>
        </p:nvSpPr>
        <p:spPr>
          <a:xfrm rot="17501299">
            <a:off x="7869555" y="2999178"/>
            <a:ext cx="801373" cy="369332"/>
          </a:xfrm>
          <a:prstGeom prst="rect">
            <a:avLst/>
          </a:prstGeom>
          <a:noFill/>
        </p:spPr>
        <p:txBody>
          <a:bodyPr wrap="none" rtlCol="0">
            <a:spAutoFit/>
          </a:bodyPr>
          <a:lstStyle/>
          <a:p>
            <a:r>
              <a:rPr lang="en-US" dirty="0"/>
              <a:t>Page 5</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15103"/>
            <a:ext cx="4379975" cy="5321808"/>
          </a:xfrm>
        </p:spPr>
        <p:txBody>
          <a:bodyPr lIns="152400" tIns="76200" rIns="152400" bIns="76200">
            <a:noAutofit/>
          </a:bodyPr>
          <a:lstStyle/>
          <a:p>
            <a:pPr marL="0" indent="0">
              <a:buNone/>
            </a:pPr>
            <a:r>
              <a:rPr lang="en-CA" sz="1400" dirty="0"/>
              <a:t>To check that this redesign accepts the same language as the original NFA, we have constructed an example Python file to visually show the equivalence before a more formal proof.</a:t>
            </a:r>
          </a:p>
          <a:p>
            <a:pPr marL="0" indent="0">
              <a:buNone/>
            </a:pPr>
            <a:endParaRPr lang="en-CA" sz="1400" dirty="0"/>
          </a:p>
          <a:p>
            <a:pPr marL="0" indent="0">
              <a:buNone/>
            </a:pPr>
            <a:r>
              <a:rPr lang="en-CA" sz="1400" dirty="0"/>
              <a:t>The program defines two functions:</a:t>
            </a:r>
          </a:p>
          <a:p>
            <a:r>
              <a:rPr lang="en-CA" sz="1400" dirty="0"/>
              <a:t>The first checks divisibility by using the logic of the original NFA, that is, seeing if the string length is divisible by 2 or 3.</a:t>
            </a:r>
          </a:p>
          <a:p>
            <a:r>
              <a:rPr lang="en-CA" sz="1400" dirty="0"/>
              <a:t>The second checks divisibility using the remainder logic of the redesigned DFA. That is, checking if the remainder is 0, 2, 3, or 4, when dividing the string length by 6.</a:t>
            </a:r>
          </a:p>
          <a:p>
            <a:endParaRPr lang="en-CA" sz="1400" dirty="0"/>
          </a:p>
          <a:p>
            <a:pPr marL="0" indent="0">
              <a:buNone/>
            </a:pPr>
            <a:r>
              <a:rPr lang="en-CA" sz="1400" dirty="0"/>
              <a:t>We then run both functions on string lengths from 0 through 20 and print the results side by side. The output shows that both machines always match, whenever the original accepts, the redesigned accepts too, and whenever one rejects, the other rejects as well.</a:t>
            </a:r>
          </a:p>
          <a:p>
            <a:pPr marL="0" indent="0">
              <a:buNone/>
            </a:pPr>
            <a:endParaRPr lang="en-CA" sz="1400" dirty="0"/>
          </a:p>
          <a:p>
            <a:pPr marL="0" indent="0">
              <a:buNone/>
            </a:pPr>
            <a:r>
              <a:rPr lang="en-CA" sz="1400" dirty="0"/>
              <a:t>We technically only need to test 0 through 5, because the remainders repeat every 6 numbers. But running the test up to 20 makes the repeating pattern more obvious to see. </a:t>
            </a:r>
          </a:p>
        </p:txBody>
      </p:sp>
      <p:pic>
        <p:nvPicPr>
          <p:cNvPr id="6" name="Picture 5">
            <a:extLst>
              <a:ext uri="{FF2B5EF4-FFF2-40B4-BE49-F238E27FC236}">
                <a16:creationId xmlns:a16="http://schemas.microsoft.com/office/drawing/2014/main" id="{A7564E39-307B-CA97-1250-E87A7C8A3979}"/>
              </a:ext>
            </a:extLst>
          </p:cNvPr>
          <p:cNvPicPr>
            <a:picLocks noChangeAspect="1"/>
          </p:cNvPicPr>
          <p:nvPr/>
        </p:nvPicPr>
        <p:blipFill>
          <a:blip r:embed="rId2"/>
          <a:stretch>
            <a:fillRect/>
          </a:stretch>
        </p:blipFill>
        <p:spPr>
          <a:xfrm>
            <a:off x="4379975" y="2088899"/>
            <a:ext cx="4591564" cy="4544568"/>
          </a:xfrm>
          <a:prstGeom prst="rect">
            <a:avLst/>
          </a:prstGeom>
        </p:spPr>
      </p:pic>
      <p:sp>
        <p:nvSpPr>
          <p:cNvPr id="4" name="8-Point Star 3">
            <a:extLst>
              <a:ext uri="{FF2B5EF4-FFF2-40B4-BE49-F238E27FC236}">
                <a16:creationId xmlns:a16="http://schemas.microsoft.com/office/drawing/2014/main" id="{B985BFE8-5A34-9A61-7602-F86572993257}"/>
              </a:ext>
            </a:extLst>
          </p:cNvPr>
          <p:cNvSpPr/>
          <p:nvPr/>
        </p:nvSpPr>
        <p:spPr>
          <a:xfrm rot="16200000">
            <a:off x="8229600" y="11591"/>
            <a:ext cx="914400" cy="914400"/>
          </a:xfrm>
          <a:prstGeom prst="star8">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15B66DFC-C3C8-D4CD-9299-2CB175439BB0}"/>
              </a:ext>
            </a:extLst>
          </p:cNvPr>
          <p:cNvSpPr/>
          <p:nvPr/>
        </p:nvSpPr>
        <p:spPr>
          <a:xfrm>
            <a:off x="8442542" y="224533"/>
            <a:ext cx="488515" cy="48851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ounded Rectangle 6">
            <a:extLst>
              <a:ext uri="{FF2B5EF4-FFF2-40B4-BE49-F238E27FC236}">
                <a16:creationId xmlns:a16="http://schemas.microsoft.com/office/drawing/2014/main" id="{AECC50F7-E13C-53D1-EAD9-8AD66AB7BAE1}"/>
              </a:ext>
            </a:extLst>
          </p:cNvPr>
          <p:cNvSpPr/>
          <p:nvPr/>
        </p:nvSpPr>
        <p:spPr>
          <a:xfrm rot="5400000">
            <a:off x="-376246" y="-1661102"/>
            <a:ext cx="2881920" cy="1866377"/>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Title 1">
            <a:extLst>
              <a:ext uri="{FF2B5EF4-FFF2-40B4-BE49-F238E27FC236}">
                <a16:creationId xmlns:a16="http://schemas.microsoft.com/office/drawing/2014/main" id="{68DA7660-9BFF-15CB-9E2F-2699E8913090}"/>
              </a:ext>
            </a:extLst>
          </p:cNvPr>
          <p:cNvSpPr>
            <a:spLocks noGrp="1"/>
          </p:cNvSpPr>
          <p:nvPr>
            <p:ph type="title"/>
          </p:nvPr>
        </p:nvSpPr>
        <p:spPr>
          <a:xfrm>
            <a:off x="131525" y="177987"/>
            <a:ext cx="1866377" cy="535060"/>
          </a:xfrm>
        </p:spPr>
        <p:txBody>
          <a:bodyPr lIns="152400" tIns="76200" rIns="152400" bIns="76200">
            <a:normAutofit/>
          </a:bodyPr>
          <a:lstStyle/>
          <a:p>
            <a:r>
              <a:rPr lang="en-CA" sz="1800" dirty="0"/>
              <a:t>Code Demo</a:t>
            </a:r>
            <a:endParaRPr sz="1800" dirty="0"/>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9EDA20DD-784A-3FB6-858E-6D2218A8AE70}"/>
                  </a:ext>
                </a:extLst>
              </p:cNvPr>
              <p:cNvGraphicFramePr>
                <a:graphicFrameLocks noChangeAspect="1"/>
              </p:cNvGraphicFramePr>
              <p:nvPr>
                <p:extLst>
                  <p:ext uri="{D42A27DB-BD31-4B8C-83A1-F6EECF244321}">
                    <p14:modId xmlns:p14="http://schemas.microsoft.com/office/powerpoint/2010/main" val="3503092078"/>
                  </p:ext>
                </p:extLst>
              </p:nvPr>
            </p:nvGraphicFramePr>
            <p:xfrm rot="19566426">
              <a:off x="4360490" y="-676791"/>
              <a:ext cx="3350256" cy="2881734"/>
            </p:xfrm>
            <a:graphic>
              <a:graphicData uri="http://schemas.microsoft.com/office/drawing/2017/model3d">
                <am3d:model3d r:embed="rId3">
                  <am3d:spPr>
                    <a:xfrm rot="19566426">
                      <a:off x="0" y="0"/>
                      <a:ext cx="3350256" cy="2881734"/>
                    </a:xfrm>
                    <a:prstGeom prst="rect">
                      <a:avLst/>
                    </a:prstGeom>
                    <a:noFill/>
                    <a:ln>
                      <a:noFill/>
                    </a:ln>
                    <a:effectLst/>
                  </am3d:spPr>
                  <am3d:camera>
                    <am3d:pos x="0" y="0" z="54540849"/>
                    <am3d:up dx="0" dy="36000000" dz="0"/>
                    <am3d:lookAt x="0" y="0" z="0"/>
                    <am3d:perspective fov="2700000"/>
                  </am3d:camera>
                  <am3d:trans>
                    <am3d:meterPerModelUnit n="175" d="1000000"/>
                    <am3d:preTrans dx="-28086391" dy="-6110700" dz="13718450"/>
                    <am3d:scale>
                      <am3d:sx n="1000000" d="1000000"/>
                      <am3d:sy n="1000000" d="1000000"/>
                      <am3d:sz n="1000000" d="1000000"/>
                    </am3d:scale>
                    <am3d:rot ax="7000871" ay="2627400" az="7535609"/>
                    <am3d:postTrans dx="0" dy="0" dz="0"/>
                  </am3d:trans>
                  <am3d:raster rName="Office3DRenderer" rVer="16.0.8326">
                    <am3d:blip r:embed="rId4"/>
                  </am3d:raster>
                  <am3d:objViewport viewportSz="36021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9EDA20DD-784A-3FB6-858E-6D2218A8AE70}"/>
                  </a:ext>
                </a:extLst>
              </p:cNvPr>
              <p:cNvPicPr>
                <a:picLocks noGrp="1" noRot="1" noChangeAspect="1" noMove="1" noResize="1" noEditPoints="1" noAdjustHandles="1" noChangeArrowheads="1" noChangeShapeType="1" noCrop="1"/>
              </p:cNvPicPr>
              <p:nvPr/>
            </p:nvPicPr>
            <p:blipFill>
              <a:blip r:embed="rId4"/>
              <a:stretch>
                <a:fillRect/>
              </a:stretch>
            </p:blipFill>
            <p:spPr>
              <a:xfrm rot="19566426">
                <a:off x="4360490" y="-676791"/>
                <a:ext cx="3350256" cy="2881734"/>
              </a:xfrm>
              <a:prstGeom prst="rect">
                <a:avLst/>
              </a:prstGeom>
              <a:noFill/>
              <a:ln>
                <a:noFill/>
              </a:ln>
              <a:effectLst/>
            </p:spPr>
          </p:pic>
        </mc:Fallback>
      </mc:AlternateContent>
      <p:sp>
        <p:nvSpPr>
          <p:cNvPr id="8" name="TextBox 7">
            <a:extLst>
              <a:ext uri="{FF2B5EF4-FFF2-40B4-BE49-F238E27FC236}">
                <a16:creationId xmlns:a16="http://schemas.microsoft.com/office/drawing/2014/main" id="{13FC20E9-20DC-1862-1427-41DB6A5A400C}"/>
              </a:ext>
            </a:extLst>
          </p:cNvPr>
          <p:cNvSpPr txBox="1"/>
          <p:nvPr/>
        </p:nvSpPr>
        <p:spPr>
          <a:xfrm rot="3025391">
            <a:off x="6054685" y="1322778"/>
            <a:ext cx="801373" cy="369332"/>
          </a:xfrm>
          <a:prstGeom prst="rect">
            <a:avLst/>
          </a:prstGeom>
          <a:noFill/>
        </p:spPr>
        <p:txBody>
          <a:bodyPr wrap="none" rtlCol="0">
            <a:spAutoFit/>
          </a:bodyPr>
          <a:lstStyle/>
          <a:p>
            <a:r>
              <a:rPr lang="en-US" dirty="0"/>
              <a:t>Page 6</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3011874"/>
              </p:ext>
            </p:extLst>
          </p:nvPr>
        </p:nvGraphicFramePr>
        <p:xfrm>
          <a:off x="2379490" y="128823"/>
          <a:ext cx="5468523" cy="2834640"/>
        </p:xfrm>
        <a:graphic>
          <a:graphicData uri="http://schemas.openxmlformats.org/drawingml/2006/table">
            <a:tbl>
              <a:tblPr firstRow="1" bandRow="1">
                <a:tableStyleId>{5C22544A-7EE6-4342-B048-85BDC9FD1C3A}</a:tableStyleId>
              </a:tblPr>
              <a:tblGrid>
                <a:gridCol w="1367131">
                  <a:extLst>
                    <a:ext uri="{9D8B030D-6E8A-4147-A177-3AD203B41FA5}">
                      <a16:colId xmlns:a16="http://schemas.microsoft.com/office/drawing/2014/main" val="20000"/>
                    </a:ext>
                  </a:extLst>
                </a:gridCol>
                <a:gridCol w="2050696">
                  <a:extLst>
                    <a:ext uri="{9D8B030D-6E8A-4147-A177-3AD203B41FA5}">
                      <a16:colId xmlns:a16="http://schemas.microsoft.com/office/drawing/2014/main" val="20001"/>
                    </a:ext>
                  </a:extLst>
                </a:gridCol>
                <a:gridCol w="2050696">
                  <a:extLst>
                    <a:ext uri="{9D8B030D-6E8A-4147-A177-3AD203B41FA5}">
                      <a16:colId xmlns:a16="http://schemas.microsoft.com/office/drawing/2014/main" val="20002"/>
                    </a:ext>
                  </a:extLst>
                </a:gridCol>
              </a:tblGrid>
              <a:tr h="564283">
                <a:tc>
                  <a:txBody>
                    <a:bodyPr/>
                    <a:lstStyle/>
                    <a:p>
                      <a:r>
                        <a:t>Residue (mod 6)</a:t>
                      </a:r>
                    </a:p>
                  </a:txBody>
                  <a:tcPr/>
                </a:tc>
                <a:tc>
                  <a:txBody>
                    <a:bodyPr/>
                    <a:lstStyle/>
                    <a:p>
                      <a:r>
                        <a:rPr dirty="0"/>
                        <a:t>Original NFA</a:t>
                      </a:r>
                    </a:p>
                  </a:txBody>
                  <a:tcPr/>
                </a:tc>
                <a:tc>
                  <a:txBody>
                    <a:bodyPr/>
                    <a:lstStyle/>
                    <a:p>
                      <a:r>
                        <a:rPr dirty="0"/>
                        <a:t>Redesigned </a:t>
                      </a:r>
                      <a:r>
                        <a:rPr lang="en-CA" dirty="0"/>
                        <a:t>D</a:t>
                      </a:r>
                      <a:r>
                        <a:rPr dirty="0"/>
                        <a:t>FA</a:t>
                      </a:r>
                    </a:p>
                  </a:txBody>
                  <a:tcPr/>
                </a:tc>
                <a:extLst>
                  <a:ext uri="{0D108BD9-81ED-4DB2-BD59-A6C34878D82A}">
                    <a16:rowId xmlns:a16="http://schemas.microsoft.com/office/drawing/2014/main" val="10000"/>
                  </a:ext>
                </a:extLst>
              </a:tr>
              <a:tr h="322447">
                <a:tc>
                  <a:txBody>
                    <a:bodyPr/>
                    <a:lstStyle/>
                    <a:p>
                      <a:r>
                        <a:t>0</a:t>
                      </a:r>
                    </a:p>
                  </a:txBody>
                  <a:tcPr/>
                </a:tc>
                <a:tc>
                  <a:txBody>
                    <a:bodyPr/>
                    <a:lstStyle/>
                    <a:p>
                      <a:r>
                        <a:rPr dirty="0"/>
                        <a:t>Accept</a:t>
                      </a:r>
                    </a:p>
                  </a:txBody>
                  <a:tcPr/>
                </a:tc>
                <a:tc>
                  <a:txBody>
                    <a:bodyPr/>
                    <a:lstStyle/>
                    <a:p>
                      <a:r>
                        <a:t>Accept</a:t>
                      </a:r>
                    </a:p>
                  </a:txBody>
                  <a:tcPr/>
                </a:tc>
                <a:extLst>
                  <a:ext uri="{0D108BD9-81ED-4DB2-BD59-A6C34878D82A}">
                    <a16:rowId xmlns:a16="http://schemas.microsoft.com/office/drawing/2014/main" val="10001"/>
                  </a:ext>
                </a:extLst>
              </a:tr>
              <a:tr h="322447">
                <a:tc>
                  <a:txBody>
                    <a:bodyPr/>
                    <a:lstStyle/>
                    <a:p>
                      <a:r>
                        <a:rPr dirty="0"/>
                        <a:t>1</a:t>
                      </a:r>
                    </a:p>
                  </a:txBody>
                  <a:tcPr/>
                </a:tc>
                <a:tc>
                  <a:txBody>
                    <a:bodyPr/>
                    <a:lstStyle/>
                    <a:p>
                      <a:r>
                        <a:rPr dirty="0"/>
                        <a:t>Reject</a:t>
                      </a:r>
                    </a:p>
                  </a:txBody>
                  <a:tcPr/>
                </a:tc>
                <a:tc>
                  <a:txBody>
                    <a:bodyPr/>
                    <a:lstStyle/>
                    <a:p>
                      <a:r>
                        <a:t>Reject</a:t>
                      </a:r>
                    </a:p>
                  </a:txBody>
                  <a:tcPr/>
                </a:tc>
                <a:extLst>
                  <a:ext uri="{0D108BD9-81ED-4DB2-BD59-A6C34878D82A}">
                    <a16:rowId xmlns:a16="http://schemas.microsoft.com/office/drawing/2014/main" val="10002"/>
                  </a:ext>
                </a:extLst>
              </a:tr>
              <a:tr h="322447">
                <a:tc>
                  <a:txBody>
                    <a:bodyPr/>
                    <a:lstStyle/>
                    <a:p>
                      <a:r>
                        <a:t>2</a:t>
                      </a:r>
                    </a:p>
                  </a:txBody>
                  <a:tcPr/>
                </a:tc>
                <a:tc>
                  <a:txBody>
                    <a:bodyPr/>
                    <a:lstStyle/>
                    <a:p>
                      <a:r>
                        <a:rPr dirty="0"/>
                        <a:t>Accept</a:t>
                      </a:r>
                    </a:p>
                  </a:txBody>
                  <a:tcPr/>
                </a:tc>
                <a:tc>
                  <a:txBody>
                    <a:bodyPr/>
                    <a:lstStyle/>
                    <a:p>
                      <a:r>
                        <a:t>Accept</a:t>
                      </a:r>
                    </a:p>
                  </a:txBody>
                  <a:tcPr/>
                </a:tc>
                <a:extLst>
                  <a:ext uri="{0D108BD9-81ED-4DB2-BD59-A6C34878D82A}">
                    <a16:rowId xmlns:a16="http://schemas.microsoft.com/office/drawing/2014/main" val="10003"/>
                  </a:ext>
                </a:extLst>
              </a:tr>
              <a:tr h="322447">
                <a:tc>
                  <a:txBody>
                    <a:bodyPr/>
                    <a:lstStyle/>
                    <a:p>
                      <a:r>
                        <a:t>3</a:t>
                      </a:r>
                    </a:p>
                  </a:txBody>
                  <a:tcPr/>
                </a:tc>
                <a:tc>
                  <a:txBody>
                    <a:bodyPr/>
                    <a:lstStyle/>
                    <a:p>
                      <a:r>
                        <a:rPr dirty="0"/>
                        <a:t>Accept</a:t>
                      </a:r>
                    </a:p>
                  </a:txBody>
                  <a:tcPr/>
                </a:tc>
                <a:tc>
                  <a:txBody>
                    <a:bodyPr/>
                    <a:lstStyle/>
                    <a:p>
                      <a:r>
                        <a:t>Accept</a:t>
                      </a:r>
                    </a:p>
                  </a:txBody>
                  <a:tcPr/>
                </a:tc>
                <a:extLst>
                  <a:ext uri="{0D108BD9-81ED-4DB2-BD59-A6C34878D82A}">
                    <a16:rowId xmlns:a16="http://schemas.microsoft.com/office/drawing/2014/main" val="10004"/>
                  </a:ext>
                </a:extLst>
              </a:tr>
              <a:tr h="322447">
                <a:tc>
                  <a:txBody>
                    <a:bodyPr/>
                    <a:lstStyle/>
                    <a:p>
                      <a:r>
                        <a:t>4</a:t>
                      </a:r>
                    </a:p>
                  </a:txBody>
                  <a:tcPr/>
                </a:tc>
                <a:tc>
                  <a:txBody>
                    <a:bodyPr/>
                    <a:lstStyle/>
                    <a:p>
                      <a:r>
                        <a:t>Accept</a:t>
                      </a:r>
                    </a:p>
                  </a:txBody>
                  <a:tcPr/>
                </a:tc>
                <a:tc>
                  <a:txBody>
                    <a:bodyPr/>
                    <a:lstStyle/>
                    <a:p>
                      <a:r>
                        <a:t>Accept</a:t>
                      </a:r>
                    </a:p>
                  </a:txBody>
                  <a:tcPr/>
                </a:tc>
                <a:extLst>
                  <a:ext uri="{0D108BD9-81ED-4DB2-BD59-A6C34878D82A}">
                    <a16:rowId xmlns:a16="http://schemas.microsoft.com/office/drawing/2014/main" val="10005"/>
                  </a:ext>
                </a:extLst>
              </a:tr>
              <a:tr h="322447">
                <a:tc>
                  <a:txBody>
                    <a:bodyPr/>
                    <a:lstStyle/>
                    <a:p>
                      <a:r>
                        <a:t>5</a:t>
                      </a:r>
                    </a:p>
                  </a:txBody>
                  <a:tcPr/>
                </a:tc>
                <a:tc>
                  <a:txBody>
                    <a:bodyPr/>
                    <a:lstStyle/>
                    <a:p>
                      <a:r>
                        <a:t>Reject</a:t>
                      </a:r>
                    </a:p>
                  </a:txBody>
                  <a:tcPr/>
                </a:tc>
                <a:tc>
                  <a:txBody>
                    <a:bodyPr/>
                    <a:lstStyle/>
                    <a:p>
                      <a:r>
                        <a:rPr dirty="0"/>
                        <a:t>Reject</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0" y="2963463"/>
            <a:ext cx="9144000" cy="4031873"/>
          </a:xfrm>
          <a:prstGeom prst="rect">
            <a:avLst/>
          </a:prstGeom>
          <a:noFill/>
        </p:spPr>
        <p:txBody>
          <a:bodyPr wrap="square" lIns="152400" tIns="76200" rIns="152400" bIns="76200">
            <a:spAutoFit/>
          </a:bodyPr>
          <a:lstStyle/>
          <a:p>
            <a:pPr>
              <a:defRPr sz="2000">
                <a:solidFill>
                  <a:srgbClr val="282828"/>
                </a:solidFill>
              </a:defRPr>
            </a:pPr>
            <a:r>
              <a:rPr lang="en-CA" sz="1400" dirty="0"/>
              <a:t>The table here compares all six remainder classes: 0, 1, 2, 3, 4, and 5. No matter how long the string is, it always falls into one of these six categories when divided by 6.</a:t>
            </a:r>
          </a:p>
          <a:p>
            <a:pPr>
              <a:defRPr sz="2000">
                <a:solidFill>
                  <a:srgbClr val="282828"/>
                </a:solidFill>
              </a:defRPr>
            </a:pPr>
            <a:endParaRPr lang="en-CA" sz="1400" dirty="0"/>
          </a:p>
          <a:p>
            <a:pPr>
              <a:defRPr sz="2000">
                <a:solidFill>
                  <a:srgbClr val="282828"/>
                </a:solidFill>
              </a:defRPr>
            </a:pPr>
            <a:r>
              <a:rPr lang="en-CA" sz="1400" dirty="0"/>
              <a:t>To further explain this, if you take any number and divide by 6, the remainder is always between 0 and 5. For example:</a:t>
            </a:r>
          </a:p>
          <a:p>
            <a:pPr marL="285750" indent="-285750">
              <a:buFont typeface="Arial" panose="020B0604020202020204" pitchFamily="34" charset="0"/>
              <a:buChar char="•"/>
              <a:defRPr sz="2000">
                <a:solidFill>
                  <a:srgbClr val="282828"/>
                </a:solidFill>
              </a:defRPr>
            </a:pPr>
            <a:r>
              <a:rPr lang="en-CA" sz="1400" dirty="0"/>
              <a:t>8 divided by 6 is 1 remainder 2.</a:t>
            </a:r>
          </a:p>
          <a:p>
            <a:pPr marL="285750" indent="-285750">
              <a:buFont typeface="Arial" panose="020B0604020202020204" pitchFamily="34" charset="0"/>
              <a:buChar char="•"/>
              <a:defRPr sz="2000">
                <a:solidFill>
                  <a:srgbClr val="282828"/>
                </a:solidFill>
              </a:defRPr>
            </a:pPr>
            <a:r>
              <a:rPr lang="en-CA" sz="1400" dirty="0"/>
              <a:t>14 divided by 6 is 2 remainder 2.</a:t>
            </a:r>
          </a:p>
          <a:p>
            <a:pPr marL="285750" indent="-285750">
              <a:buFont typeface="Arial" panose="020B0604020202020204" pitchFamily="34" charset="0"/>
              <a:buChar char="•"/>
              <a:defRPr sz="2000">
                <a:solidFill>
                  <a:srgbClr val="282828"/>
                </a:solidFill>
              </a:defRPr>
            </a:pPr>
            <a:r>
              <a:rPr lang="en-CA" sz="1400" dirty="0"/>
              <a:t>20 divided by 6 is 3 remainder 2.</a:t>
            </a:r>
          </a:p>
          <a:p>
            <a:pPr marL="285750" indent="-285750">
              <a:buFont typeface="Arial" panose="020B0604020202020204" pitchFamily="34" charset="0"/>
              <a:buChar char="•"/>
              <a:defRPr sz="2000">
                <a:solidFill>
                  <a:srgbClr val="282828"/>
                </a:solidFill>
              </a:defRPr>
            </a:pPr>
            <a:endParaRPr lang="en-CA" sz="1400" dirty="0"/>
          </a:p>
          <a:p>
            <a:pPr>
              <a:defRPr sz="2000">
                <a:solidFill>
                  <a:srgbClr val="282828"/>
                </a:solidFill>
              </a:defRPr>
            </a:pPr>
            <a:r>
              <a:rPr lang="en-CA" sz="1400" dirty="0"/>
              <a:t>Even though 8, 14, and 20 are </a:t>
            </a:r>
            <a:r>
              <a:rPr lang="en-CA" sz="1400" dirty="0" err="1"/>
              <a:t>varyinglengths</a:t>
            </a:r>
            <a:r>
              <a:rPr lang="en-CA" sz="1400" dirty="0"/>
              <a:t>, they’re all in the same “remainder 2” class.</a:t>
            </a:r>
          </a:p>
          <a:p>
            <a:pPr>
              <a:defRPr sz="2000">
                <a:solidFill>
                  <a:srgbClr val="282828"/>
                </a:solidFill>
              </a:defRPr>
            </a:pPr>
            <a:r>
              <a:rPr lang="en-CA" sz="1400" dirty="0"/>
              <a:t>If we mark which remainders correspond to divisibility by 2 or 3, we get:</a:t>
            </a:r>
          </a:p>
          <a:p>
            <a:pPr marL="285750" indent="-285750">
              <a:buFont typeface="Arial" panose="020B0604020202020204" pitchFamily="34" charset="0"/>
              <a:buChar char="•"/>
              <a:defRPr sz="2000">
                <a:solidFill>
                  <a:srgbClr val="282828"/>
                </a:solidFill>
              </a:defRPr>
            </a:pPr>
            <a:r>
              <a:rPr lang="en-CA" sz="1400" dirty="0"/>
              <a:t>0: divisible by 2 and 3 = accept</a:t>
            </a:r>
          </a:p>
          <a:p>
            <a:pPr marL="285750" indent="-285750">
              <a:buFont typeface="Arial" panose="020B0604020202020204" pitchFamily="34" charset="0"/>
              <a:buChar char="•"/>
              <a:defRPr sz="2000">
                <a:solidFill>
                  <a:srgbClr val="282828"/>
                </a:solidFill>
              </a:defRPr>
            </a:pPr>
            <a:r>
              <a:rPr lang="en-CA" sz="1400" dirty="0"/>
              <a:t>2: divisible by 2 = accept</a:t>
            </a:r>
          </a:p>
          <a:p>
            <a:pPr marL="285750" indent="-285750">
              <a:buFont typeface="Arial" panose="020B0604020202020204" pitchFamily="34" charset="0"/>
              <a:buChar char="•"/>
              <a:defRPr sz="2000">
                <a:solidFill>
                  <a:srgbClr val="282828"/>
                </a:solidFill>
              </a:defRPr>
            </a:pPr>
            <a:r>
              <a:rPr lang="en-CA" sz="1400" dirty="0"/>
              <a:t>3: divisible by 3 = accept</a:t>
            </a:r>
          </a:p>
          <a:p>
            <a:pPr marL="285750" indent="-285750">
              <a:buFont typeface="Arial" panose="020B0604020202020204" pitchFamily="34" charset="0"/>
              <a:buChar char="•"/>
              <a:defRPr sz="2000">
                <a:solidFill>
                  <a:srgbClr val="282828"/>
                </a:solidFill>
              </a:defRPr>
            </a:pPr>
            <a:r>
              <a:rPr lang="en-CA" sz="1400" dirty="0"/>
              <a:t>4: divisible by 2 = accept</a:t>
            </a:r>
          </a:p>
          <a:p>
            <a:pPr marL="285750" indent="-285750">
              <a:buFont typeface="Arial" panose="020B0604020202020204" pitchFamily="34" charset="0"/>
              <a:buChar char="•"/>
              <a:defRPr sz="2000">
                <a:solidFill>
                  <a:srgbClr val="282828"/>
                </a:solidFill>
              </a:defRPr>
            </a:pPr>
            <a:r>
              <a:rPr lang="en-CA" sz="1400" dirty="0"/>
              <a:t>1 and 5: divisible by neither = reject</a:t>
            </a:r>
          </a:p>
          <a:p>
            <a:pPr>
              <a:defRPr sz="2000">
                <a:solidFill>
                  <a:srgbClr val="282828"/>
                </a:solidFill>
              </a:defRPr>
            </a:pPr>
            <a:endParaRPr lang="en-CA" sz="1400" dirty="0"/>
          </a:p>
          <a:p>
            <a:pPr>
              <a:defRPr sz="2000">
                <a:solidFill>
                  <a:srgbClr val="282828"/>
                </a:solidFill>
              </a:defRPr>
            </a:pPr>
            <a:r>
              <a:rPr lang="en-CA" sz="1400" dirty="0"/>
              <a:t>This shows why we only need six states in the new automaton/ DFA. By covering these six remainder cases, we’ve covered every possible input length. The table demonstrates this, both the original and redesigned NFAs behave the same.</a:t>
            </a:r>
            <a:endParaRPr sz="1400" dirty="0"/>
          </a:p>
        </p:txBody>
      </p:sp>
      <p:sp>
        <p:nvSpPr>
          <p:cNvPr id="3" name="8-Point Star 2">
            <a:extLst>
              <a:ext uri="{FF2B5EF4-FFF2-40B4-BE49-F238E27FC236}">
                <a16:creationId xmlns:a16="http://schemas.microsoft.com/office/drawing/2014/main" id="{46152195-E0BC-AE57-7973-705EF7F2DD4F}"/>
              </a:ext>
            </a:extLst>
          </p:cNvPr>
          <p:cNvSpPr/>
          <p:nvPr/>
        </p:nvSpPr>
        <p:spPr>
          <a:xfrm rot="10800000">
            <a:off x="8229600" y="11591"/>
            <a:ext cx="914400" cy="914400"/>
          </a:xfrm>
          <a:prstGeom prst="star8">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4DFEEB4F-9F86-B4A5-6E33-4867029B6F7F}"/>
              </a:ext>
            </a:extLst>
          </p:cNvPr>
          <p:cNvSpPr/>
          <p:nvPr/>
        </p:nvSpPr>
        <p:spPr>
          <a:xfrm>
            <a:off x="8442542" y="224533"/>
            <a:ext cx="488515" cy="48851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78F69AD-57CA-D8E3-5E63-9C1977CC6D00}"/>
              </a:ext>
            </a:extLst>
          </p:cNvPr>
          <p:cNvSpPr/>
          <p:nvPr/>
        </p:nvSpPr>
        <p:spPr>
          <a:xfrm rot="16200000">
            <a:off x="-376246" y="-1661102"/>
            <a:ext cx="2881920" cy="1866377"/>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Title 1">
            <a:extLst>
              <a:ext uri="{FF2B5EF4-FFF2-40B4-BE49-F238E27FC236}">
                <a16:creationId xmlns:a16="http://schemas.microsoft.com/office/drawing/2014/main" id="{8375ACBD-468E-80C5-2FA4-AD45C01E6924}"/>
              </a:ext>
            </a:extLst>
          </p:cNvPr>
          <p:cNvSpPr>
            <a:spLocks noGrp="1"/>
          </p:cNvSpPr>
          <p:nvPr>
            <p:ph type="title"/>
          </p:nvPr>
        </p:nvSpPr>
        <p:spPr>
          <a:xfrm>
            <a:off x="131525" y="177987"/>
            <a:ext cx="1866377" cy="535060"/>
          </a:xfrm>
        </p:spPr>
        <p:txBody>
          <a:bodyPr lIns="152400" tIns="76200" rIns="152400" bIns="76200">
            <a:noAutofit/>
          </a:bodyPr>
          <a:lstStyle/>
          <a:p>
            <a:r>
              <a:rPr lang="en-CA" sz="1800" dirty="0"/>
              <a:t>Empirical Comparison </a:t>
            </a:r>
            <a:endParaRPr sz="1800" dirty="0"/>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2DF82591-DC08-7114-F3BE-FCFF64B5A22D}"/>
                  </a:ext>
                </a:extLst>
              </p:cNvPr>
              <p:cNvGraphicFramePr>
                <a:graphicFrameLocks noChangeAspect="1"/>
              </p:cNvGraphicFramePr>
              <p:nvPr>
                <p:extLst>
                  <p:ext uri="{D42A27DB-BD31-4B8C-83A1-F6EECF244321}">
                    <p14:modId xmlns:p14="http://schemas.microsoft.com/office/powerpoint/2010/main" val="1972431290"/>
                  </p:ext>
                </p:extLst>
              </p:nvPr>
            </p:nvGraphicFramePr>
            <p:xfrm rot="18853436">
              <a:off x="-600107" y="1312444"/>
              <a:ext cx="3063953" cy="1526549"/>
            </p:xfrm>
            <a:graphic>
              <a:graphicData uri="http://schemas.microsoft.com/office/drawing/2017/model3d">
                <am3d:model3d r:embed="rId2">
                  <am3d:spPr>
                    <a:xfrm rot="18853436">
                      <a:off x="0" y="0"/>
                      <a:ext cx="3063953" cy="1526549"/>
                    </a:xfrm>
                    <a:prstGeom prst="rect">
                      <a:avLst/>
                    </a:prstGeom>
                    <a:noFill/>
                    <a:ln>
                      <a:noFill/>
                    </a:ln>
                    <a:effectLst/>
                  </am3d:spPr>
                  <am3d:camera>
                    <am3d:pos x="0" y="0" z="54540849"/>
                    <am3d:up dx="0" dy="36000000" dz="0"/>
                    <am3d:lookAt x="0" y="0" z="0"/>
                    <am3d:perspective fov="2700000"/>
                  </am3d:camera>
                  <am3d:trans>
                    <am3d:meterPerModelUnit n="175" d="1000000"/>
                    <am3d:preTrans dx="-28086391" dy="-6110700" dz="13718450"/>
                    <am3d:scale>
                      <am3d:sx n="1000000" d="1000000"/>
                      <am3d:sy n="1000000" d="1000000"/>
                      <am3d:sz n="1000000" d="1000000"/>
                    </am3d:scale>
                    <am3d:rot ax="7455355" ay="-358559" az="-10310193"/>
                    <am3d:postTrans dx="0" dy="0" dz="0"/>
                  </am3d:trans>
                  <am3d:raster rName="Office3DRenderer" rVer="16.0.8326">
                    <am3d:blip r:embed="rId3"/>
                  </am3d:raster>
                  <am3d:objViewport viewportSz="318293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2DF82591-DC08-7114-F3BE-FCFF64B5A22D}"/>
                  </a:ext>
                </a:extLst>
              </p:cNvPr>
              <p:cNvPicPr>
                <a:picLocks noGrp="1" noRot="1" noChangeAspect="1" noMove="1" noResize="1" noEditPoints="1" noAdjustHandles="1" noChangeArrowheads="1" noChangeShapeType="1" noCrop="1"/>
              </p:cNvPicPr>
              <p:nvPr/>
            </p:nvPicPr>
            <p:blipFill>
              <a:blip r:embed="rId3"/>
              <a:stretch>
                <a:fillRect/>
              </a:stretch>
            </p:blipFill>
            <p:spPr>
              <a:xfrm rot="18853436">
                <a:off x="-600107" y="1312444"/>
                <a:ext cx="3063953" cy="1526549"/>
              </a:xfrm>
              <a:prstGeom prst="rect">
                <a:avLst/>
              </a:prstGeom>
              <a:noFill/>
              <a:ln>
                <a:noFill/>
              </a:ln>
              <a:effectLst/>
            </p:spPr>
          </p:pic>
        </mc:Fallback>
      </mc:AlternateContent>
      <p:sp>
        <p:nvSpPr>
          <p:cNvPr id="7" name="TextBox 6">
            <a:extLst>
              <a:ext uri="{FF2B5EF4-FFF2-40B4-BE49-F238E27FC236}">
                <a16:creationId xmlns:a16="http://schemas.microsoft.com/office/drawing/2014/main" id="{104D76F7-62BB-8249-B0D2-34E68BC9937A}"/>
              </a:ext>
            </a:extLst>
          </p:cNvPr>
          <p:cNvSpPr txBox="1"/>
          <p:nvPr/>
        </p:nvSpPr>
        <p:spPr>
          <a:xfrm rot="19176169">
            <a:off x="1311859" y="1256198"/>
            <a:ext cx="801373" cy="369332"/>
          </a:xfrm>
          <a:prstGeom prst="rect">
            <a:avLst/>
          </a:prstGeom>
          <a:noFill/>
        </p:spPr>
        <p:txBody>
          <a:bodyPr wrap="none" rtlCol="0">
            <a:spAutoFit/>
          </a:bodyPr>
          <a:lstStyle/>
          <a:p>
            <a:r>
              <a:rPr lang="en-US" dirty="0"/>
              <a:t>Page 7</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942" y="624948"/>
            <a:ext cx="8229600" cy="4587536"/>
          </a:xfrm>
        </p:spPr>
        <p:txBody>
          <a:bodyPr lIns="152400" tIns="76200" rIns="152400" bIns="76200">
            <a:noAutofit/>
          </a:bodyPr>
          <a:lstStyle/>
          <a:p>
            <a:pPr marL="0" indent="0">
              <a:buNone/>
            </a:pPr>
            <a:r>
              <a:rPr lang="en-CA" sz="1700" dirty="0"/>
              <a:t>Now let’s outline the proof that the redesigned automaton is equivalent to the original.</a:t>
            </a:r>
          </a:p>
          <a:p>
            <a:pPr marL="0" indent="0">
              <a:buNone/>
            </a:pPr>
            <a:endParaRPr lang="en-CA" sz="1700" dirty="0"/>
          </a:p>
          <a:p>
            <a:pPr marL="0" indent="0">
              <a:buNone/>
            </a:pPr>
            <a:r>
              <a:rPr lang="en-CA" sz="1700" b="1" dirty="0"/>
              <a:t>Step 1: State tracking. </a:t>
            </a:r>
            <a:r>
              <a:rPr lang="en-CA" sz="1700" dirty="0"/>
              <a:t>We need to show that after reading k zeros, the redesigned automaton is in state q(k mod 6). In plain English, this states: “the machine really does keep track of the remainder when dividing the length by 6.”</a:t>
            </a:r>
          </a:p>
          <a:p>
            <a:pPr marL="0" indent="0">
              <a:buNone/>
            </a:pPr>
            <a:endParaRPr lang="en-CA" sz="1700" dirty="0"/>
          </a:p>
          <a:p>
            <a:pPr marL="0" indent="0">
              <a:buNone/>
            </a:pPr>
            <a:r>
              <a:rPr lang="en-CA" sz="1700" b="1" dirty="0"/>
              <a:t>Step 2: Acceptance condition. </a:t>
            </a:r>
            <a:r>
              <a:rPr lang="en-CA" sz="1700" dirty="0"/>
              <a:t>Next, we need to show that the machine accepts if and only if the state is one of {q0, q2, q3, q4}. This is because those states represent exactly the remainders that correspond to divisibility by 2 or 3, of which those remainders are 0, 2, 3, and 4, respectively.</a:t>
            </a:r>
          </a:p>
          <a:p>
            <a:pPr marL="0" indent="0">
              <a:buNone/>
            </a:pPr>
            <a:endParaRPr lang="en-CA" sz="1700" b="1" dirty="0"/>
          </a:p>
          <a:p>
            <a:pPr marL="0" indent="0">
              <a:buNone/>
            </a:pPr>
            <a:r>
              <a:rPr lang="en-CA" sz="1700" b="1" dirty="0"/>
              <a:t>Step 3: Arithmetic connection. </a:t>
            </a:r>
            <a:r>
              <a:rPr lang="en-CA" sz="1700" dirty="0"/>
              <a:t>Finally, we connect it all together. We show that if a number is divisible by 2 or 3, then its remainder modulo 6 is in {0, 2, 3, 4}, and if its remainder is in that set, then the number is divisible by 2 or 3. This is the most important step because it matches the new machine’s accepting states to the original machine’s condition.</a:t>
            </a:r>
          </a:p>
          <a:p>
            <a:pPr marL="0" indent="0">
              <a:buNone/>
            </a:pPr>
            <a:endParaRPr lang="en-CA" sz="1700" dirty="0"/>
          </a:p>
          <a:p>
            <a:pPr marL="0" indent="0">
              <a:buNone/>
            </a:pPr>
            <a:r>
              <a:rPr lang="en-CA" sz="1700" dirty="0"/>
              <a:t>By completing these three steps, we prove that the redesigned NFA and the original NFA accept the same language.</a:t>
            </a:r>
            <a:endParaRPr sz="1700" dirty="0"/>
          </a:p>
        </p:txBody>
      </p:sp>
      <p:sp>
        <p:nvSpPr>
          <p:cNvPr id="4" name="TextBox 3">
            <a:extLst>
              <a:ext uri="{FF2B5EF4-FFF2-40B4-BE49-F238E27FC236}">
                <a16:creationId xmlns:a16="http://schemas.microsoft.com/office/drawing/2014/main" id="{BBEC6038-2EE5-2F8E-9C87-D6AF0CD6B106}"/>
              </a:ext>
            </a:extLst>
          </p:cNvPr>
          <p:cNvSpPr txBox="1"/>
          <p:nvPr/>
        </p:nvSpPr>
        <p:spPr>
          <a:xfrm>
            <a:off x="2539014" y="648070"/>
            <a:ext cx="184731" cy="369332"/>
          </a:xfrm>
          <a:prstGeom prst="rect">
            <a:avLst/>
          </a:prstGeom>
          <a:noFill/>
        </p:spPr>
        <p:txBody>
          <a:bodyPr wrap="none" rtlCol="0">
            <a:spAutoFit/>
          </a:bodyPr>
          <a:lstStyle/>
          <a:p>
            <a:endParaRPr lang="en-US"/>
          </a:p>
        </p:txBody>
      </p:sp>
      <p:sp>
        <p:nvSpPr>
          <p:cNvPr id="5" name="8-Point Star 4">
            <a:extLst>
              <a:ext uri="{FF2B5EF4-FFF2-40B4-BE49-F238E27FC236}">
                <a16:creationId xmlns:a16="http://schemas.microsoft.com/office/drawing/2014/main" id="{3CCE7AFB-1A93-207F-5877-968EB188C250}"/>
              </a:ext>
            </a:extLst>
          </p:cNvPr>
          <p:cNvSpPr/>
          <p:nvPr/>
        </p:nvSpPr>
        <p:spPr>
          <a:xfrm rot="5400000">
            <a:off x="8229600" y="11591"/>
            <a:ext cx="914400" cy="914400"/>
          </a:xfrm>
          <a:prstGeom prst="star8">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250971FB-7706-3DB3-741D-BEB61FBDD6FE}"/>
              </a:ext>
            </a:extLst>
          </p:cNvPr>
          <p:cNvSpPr/>
          <p:nvPr/>
        </p:nvSpPr>
        <p:spPr>
          <a:xfrm>
            <a:off x="8442542" y="224533"/>
            <a:ext cx="488515" cy="48851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ounded Rectangle 6">
            <a:extLst>
              <a:ext uri="{FF2B5EF4-FFF2-40B4-BE49-F238E27FC236}">
                <a16:creationId xmlns:a16="http://schemas.microsoft.com/office/drawing/2014/main" id="{469F3D14-BF7F-C151-AFB8-926C33C292EF}"/>
              </a:ext>
            </a:extLst>
          </p:cNvPr>
          <p:cNvSpPr/>
          <p:nvPr/>
        </p:nvSpPr>
        <p:spPr>
          <a:xfrm rot="5400000">
            <a:off x="-376246" y="-1661102"/>
            <a:ext cx="2881920" cy="1866377"/>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Title 1">
            <a:extLst>
              <a:ext uri="{FF2B5EF4-FFF2-40B4-BE49-F238E27FC236}">
                <a16:creationId xmlns:a16="http://schemas.microsoft.com/office/drawing/2014/main" id="{765AE76E-8056-7378-06B6-F27742FBA11F}"/>
              </a:ext>
            </a:extLst>
          </p:cNvPr>
          <p:cNvSpPr>
            <a:spLocks noGrp="1"/>
          </p:cNvSpPr>
          <p:nvPr>
            <p:ph type="title"/>
          </p:nvPr>
        </p:nvSpPr>
        <p:spPr>
          <a:xfrm>
            <a:off x="131525" y="177987"/>
            <a:ext cx="1866377" cy="535060"/>
          </a:xfrm>
        </p:spPr>
        <p:txBody>
          <a:bodyPr lIns="152400" tIns="76200" rIns="152400" bIns="76200">
            <a:noAutofit/>
          </a:bodyPr>
          <a:lstStyle/>
          <a:p>
            <a:r>
              <a:rPr lang="en-CA" sz="1800" dirty="0"/>
              <a:t>Formal Proof Outline</a:t>
            </a:r>
            <a:endParaRPr sz="1800" dirty="0"/>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67DA6092-BBFE-79BB-8729-8699C5AA708C}"/>
                  </a:ext>
                </a:extLst>
              </p:cNvPr>
              <p:cNvGraphicFramePr>
                <a:graphicFrameLocks noChangeAspect="1"/>
              </p:cNvGraphicFramePr>
              <p:nvPr>
                <p:extLst>
                  <p:ext uri="{D42A27DB-BD31-4B8C-83A1-F6EECF244321}">
                    <p14:modId xmlns:p14="http://schemas.microsoft.com/office/powerpoint/2010/main" val="1392512641"/>
                  </p:ext>
                </p:extLst>
              </p:nvPr>
            </p:nvGraphicFramePr>
            <p:xfrm rot="18853436">
              <a:off x="3737741" y="5329167"/>
              <a:ext cx="2329329" cy="2170907"/>
            </p:xfrm>
            <a:graphic>
              <a:graphicData uri="http://schemas.microsoft.com/office/drawing/2017/model3d">
                <am3d:model3d r:embed="rId2">
                  <am3d:spPr>
                    <a:xfrm rot="18853436">
                      <a:off x="0" y="0"/>
                      <a:ext cx="2329329" cy="2170907"/>
                    </a:xfrm>
                    <a:prstGeom prst="rect">
                      <a:avLst/>
                    </a:prstGeom>
                    <a:noFill/>
                    <a:ln>
                      <a:noFill/>
                    </a:ln>
                    <a:effectLst/>
                  </am3d:spPr>
                  <am3d:camera>
                    <am3d:pos x="0" y="0" z="54540849"/>
                    <am3d:up dx="0" dy="36000000" dz="0"/>
                    <am3d:lookAt x="0" y="0" z="0"/>
                    <am3d:perspective fov="2700000"/>
                  </am3d:camera>
                  <am3d:trans>
                    <am3d:meterPerModelUnit n="175" d="1000000"/>
                    <am3d:preTrans dx="-28086391" dy="-6110700" dz="13718450"/>
                    <am3d:scale>
                      <am3d:sx n="1000000" d="1000000"/>
                      <am3d:sy n="1000000" d="1000000"/>
                      <am3d:sz n="1000000" d="1000000"/>
                    </am3d:scale>
                    <am3d:rot ax="4366569" ay="-1419608" az="-3176016"/>
                    <am3d:postTrans dx="0" dy="0" dz="0"/>
                  </am3d:trans>
                  <am3d:raster rName="Office3DRenderer" rVer="16.0.8326">
                    <am3d:blip r:embed="rId3"/>
                  </am3d:raster>
                  <am3d:objViewport viewportSz="296860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67DA6092-BBFE-79BB-8729-8699C5AA708C}"/>
                  </a:ext>
                </a:extLst>
              </p:cNvPr>
              <p:cNvPicPr>
                <a:picLocks noGrp="1" noRot="1" noChangeAspect="1" noMove="1" noResize="1" noEditPoints="1" noAdjustHandles="1" noChangeArrowheads="1" noChangeShapeType="1" noCrop="1"/>
              </p:cNvPicPr>
              <p:nvPr/>
            </p:nvPicPr>
            <p:blipFill>
              <a:blip r:embed="rId3"/>
              <a:stretch>
                <a:fillRect/>
              </a:stretch>
            </p:blipFill>
            <p:spPr>
              <a:xfrm rot="18853436">
                <a:off x="3737741" y="5329167"/>
                <a:ext cx="2329329" cy="2170907"/>
              </a:xfrm>
              <a:prstGeom prst="rect">
                <a:avLst/>
              </a:prstGeom>
              <a:noFill/>
              <a:ln>
                <a:noFill/>
              </a:ln>
              <a:effectLst/>
            </p:spPr>
          </p:pic>
        </mc:Fallback>
      </mc:AlternateContent>
      <p:sp>
        <p:nvSpPr>
          <p:cNvPr id="8" name="TextBox 7">
            <a:extLst>
              <a:ext uri="{FF2B5EF4-FFF2-40B4-BE49-F238E27FC236}">
                <a16:creationId xmlns:a16="http://schemas.microsoft.com/office/drawing/2014/main" id="{2ACCE4E8-99FC-6C9A-2945-EDEFBDB10469}"/>
              </a:ext>
            </a:extLst>
          </p:cNvPr>
          <p:cNvSpPr txBox="1"/>
          <p:nvPr/>
        </p:nvSpPr>
        <p:spPr>
          <a:xfrm rot="21143295">
            <a:off x="3749697" y="6470082"/>
            <a:ext cx="801373" cy="369332"/>
          </a:xfrm>
          <a:prstGeom prst="rect">
            <a:avLst/>
          </a:prstGeom>
          <a:noFill/>
        </p:spPr>
        <p:txBody>
          <a:bodyPr wrap="none" rtlCol="0">
            <a:spAutoFit/>
          </a:bodyPr>
          <a:lstStyle/>
          <a:p>
            <a:r>
              <a:rPr lang="en-US" dirty="0"/>
              <a:t>Page 8</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152400" tIns="76200" rIns="152400" bIns="76200">
            <a:normAutofit fontScale="92500"/>
          </a:bodyPr>
          <a:lstStyle/>
          <a:p>
            <a:pPr marL="0" indent="0">
              <a:buNone/>
            </a:pPr>
            <a:r>
              <a:rPr lang="en-CA" sz="1800" b="1" dirty="0"/>
              <a:t>Step 1 (State Tracking): </a:t>
            </a:r>
            <a:r>
              <a:rPr lang="en-CA" sz="1800" dirty="0"/>
              <a:t>We prove by induction. For the base case (k = 0), the machine is at q0, which matches 0 mod 6 = 0. For the inductive step, if the claim is true for k, then after one more zero it moves to q((k+1) mod 6), so the claim is true for all k.</a:t>
            </a:r>
          </a:p>
          <a:p>
            <a:pPr marL="0" indent="0">
              <a:buNone/>
            </a:pPr>
            <a:endParaRPr lang="en-CA" sz="1800" dirty="0"/>
          </a:p>
          <a:p>
            <a:pPr marL="0" indent="0">
              <a:buNone/>
            </a:pPr>
            <a:r>
              <a:rPr lang="en-CA" sz="1800" b="1" dirty="0"/>
              <a:t>Step 2 (Acceptance Condition): </a:t>
            </a:r>
            <a:r>
              <a:rPr lang="en-CA" sz="1800" dirty="0"/>
              <a:t>The definition of the machine says that {q0, q2, q3, q4} are accepting states. So the machine accepts if and only if the current state is in that set.</a:t>
            </a:r>
          </a:p>
          <a:p>
            <a:pPr marL="0" indent="0">
              <a:buNone/>
            </a:pPr>
            <a:endParaRPr lang="en-CA" sz="1800" dirty="0"/>
          </a:p>
          <a:p>
            <a:pPr marL="0" indent="0">
              <a:buNone/>
            </a:pPr>
            <a:r>
              <a:rPr lang="en-CA" sz="1800" b="1" dirty="0"/>
              <a:t>Step 3 (Arithmetic Connection):</a:t>
            </a:r>
          </a:p>
          <a:p>
            <a:r>
              <a:rPr lang="en-CA" sz="1800" dirty="0"/>
              <a:t>If k is divisible by 2, its remainder mod 6 must be 0, 2, or 4.</a:t>
            </a:r>
          </a:p>
          <a:p>
            <a:r>
              <a:rPr lang="en-CA" sz="1800" dirty="0"/>
              <a:t>If k is divisible by 3, its remainder mod 6 must be 0 or 3.</a:t>
            </a:r>
          </a:p>
          <a:p>
            <a:r>
              <a:rPr lang="en-CA" sz="1800" dirty="0"/>
              <a:t>Together, these give the set {0, 2, 3, 4}.</a:t>
            </a:r>
          </a:p>
          <a:p>
            <a:r>
              <a:rPr lang="en-CA" sz="1800" dirty="0"/>
              <a:t>Conversely, if the remainder is in {0, 2, 3, 4}, then k is divisible by 2 or 3.</a:t>
            </a:r>
          </a:p>
          <a:p>
            <a:pPr marL="0" indent="0">
              <a:buNone/>
            </a:pPr>
            <a:endParaRPr lang="en-CA" sz="1800" dirty="0"/>
          </a:p>
          <a:p>
            <a:pPr marL="0" indent="0">
              <a:buNone/>
            </a:pPr>
            <a:r>
              <a:rPr lang="en-CA" sz="1800" dirty="0"/>
              <a:t>This proves the two machines recognize the same language.</a:t>
            </a:r>
          </a:p>
        </p:txBody>
      </p:sp>
      <p:sp>
        <p:nvSpPr>
          <p:cNvPr id="4" name="8-Point Star 3">
            <a:extLst>
              <a:ext uri="{FF2B5EF4-FFF2-40B4-BE49-F238E27FC236}">
                <a16:creationId xmlns:a16="http://schemas.microsoft.com/office/drawing/2014/main" id="{75F8594D-208E-63B9-81C8-141A954783E2}"/>
              </a:ext>
            </a:extLst>
          </p:cNvPr>
          <p:cNvSpPr/>
          <p:nvPr/>
        </p:nvSpPr>
        <p:spPr>
          <a:xfrm>
            <a:off x="8229600" y="11591"/>
            <a:ext cx="914400" cy="914400"/>
          </a:xfrm>
          <a:prstGeom prst="star8">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5045AC42-BEEA-63E8-25BD-2264CE3D92F6}"/>
              </a:ext>
            </a:extLst>
          </p:cNvPr>
          <p:cNvSpPr/>
          <p:nvPr/>
        </p:nvSpPr>
        <p:spPr>
          <a:xfrm>
            <a:off x="8442542" y="224533"/>
            <a:ext cx="488515" cy="48851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a:extLst>
              <a:ext uri="{FF2B5EF4-FFF2-40B4-BE49-F238E27FC236}">
                <a16:creationId xmlns:a16="http://schemas.microsoft.com/office/drawing/2014/main" id="{CA6946C0-0CC2-EF95-18DE-9554E13E0B62}"/>
              </a:ext>
            </a:extLst>
          </p:cNvPr>
          <p:cNvSpPr/>
          <p:nvPr/>
        </p:nvSpPr>
        <p:spPr>
          <a:xfrm rot="16200000">
            <a:off x="-376246" y="-1661102"/>
            <a:ext cx="2881920" cy="1866377"/>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Title 1">
            <a:extLst>
              <a:ext uri="{FF2B5EF4-FFF2-40B4-BE49-F238E27FC236}">
                <a16:creationId xmlns:a16="http://schemas.microsoft.com/office/drawing/2014/main" id="{CF4A923D-DAAC-5F59-DF61-1CEFF7C2016A}"/>
              </a:ext>
            </a:extLst>
          </p:cNvPr>
          <p:cNvSpPr>
            <a:spLocks noGrp="1"/>
          </p:cNvSpPr>
          <p:nvPr>
            <p:ph type="title"/>
          </p:nvPr>
        </p:nvSpPr>
        <p:spPr>
          <a:xfrm>
            <a:off x="131525" y="177987"/>
            <a:ext cx="1866377" cy="535060"/>
          </a:xfrm>
        </p:spPr>
        <p:txBody>
          <a:bodyPr lIns="152400" tIns="76200" rIns="152400" bIns="76200">
            <a:noAutofit/>
          </a:bodyPr>
          <a:lstStyle/>
          <a:p>
            <a:r>
              <a:rPr lang="en-CA" sz="1800" dirty="0"/>
              <a:t>Formal Proof Details</a:t>
            </a:r>
            <a:endParaRPr sz="1800" dirty="0"/>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0B2DF0EF-8D95-8C7B-1460-05D9608BDD24}"/>
                  </a:ext>
                </a:extLst>
              </p:cNvPr>
              <p:cNvGraphicFramePr>
                <a:graphicFrameLocks noChangeAspect="1"/>
              </p:cNvGraphicFramePr>
              <p:nvPr>
                <p:extLst>
                  <p:ext uri="{D42A27DB-BD31-4B8C-83A1-F6EECF244321}">
                    <p14:modId xmlns:p14="http://schemas.microsoft.com/office/powerpoint/2010/main" val="4251326762"/>
                  </p:ext>
                </p:extLst>
              </p:nvPr>
            </p:nvGraphicFramePr>
            <p:xfrm rot="19837332">
              <a:off x="6733570" y="4109115"/>
              <a:ext cx="2802872" cy="2143089"/>
            </p:xfrm>
            <a:graphic>
              <a:graphicData uri="http://schemas.microsoft.com/office/drawing/2017/model3d">
                <am3d:model3d r:embed="rId2">
                  <am3d:spPr>
                    <a:xfrm rot="19837332">
                      <a:off x="0" y="0"/>
                      <a:ext cx="2802872" cy="2143089"/>
                    </a:xfrm>
                    <a:prstGeom prst="rect">
                      <a:avLst/>
                    </a:prstGeom>
                    <a:noFill/>
                    <a:ln>
                      <a:noFill/>
                    </a:ln>
                    <a:effectLst/>
                  </am3d:spPr>
                  <am3d:camera>
                    <am3d:pos x="0" y="0" z="54540849"/>
                    <am3d:up dx="0" dy="36000000" dz="0"/>
                    <am3d:lookAt x="0" y="0" z="0"/>
                    <am3d:perspective fov="2700000"/>
                  </am3d:camera>
                  <am3d:trans>
                    <am3d:meterPerModelUnit n="175" d="1000000"/>
                    <am3d:preTrans dx="-28086391" dy="-6110700" dz="13718450"/>
                    <am3d:scale>
                      <am3d:sx n="1000000" d="1000000"/>
                      <am3d:sy n="1000000" d="1000000"/>
                      <am3d:sz n="1000000" d="1000000"/>
                    </am3d:scale>
                    <am3d:rot ax="3800186" ay="438304" az="813654"/>
                    <am3d:postTrans dx="0" dy="0" dz="0"/>
                  </am3d:trans>
                  <am3d:raster rName="Office3DRenderer" rVer="16.0.8326">
                    <am3d:blip r:embed="rId3"/>
                  </am3d:raster>
                  <am3d:objViewport viewportSz="318293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0B2DF0EF-8D95-8C7B-1460-05D9608BDD24}"/>
                  </a:ext>
                </a:extLst>
              </p:cNvPr>
              <p:cNvPicPr>
                <a:picLocks noGrp="1" noRot="1" noChangeAspect="1" noMove="1" noResize="1" noEditPoints="1" noAdjustHandles="1" noChangeArrowheads="1" noChangeShapeType="1" noCrop="1"/>
              </p:cNvPicPr>
              <p:nvPr/>
            </p:nvPicPr>
            <p:blipFill>
              <a:blip r:embed="rId3"/>
              <a:stretch>
                <a:fillRect/>
              </a:stretch>
            </p:blipFill>
            <p:spPr>
              <a:xfrm rot="19837332">
                <a:off x="6733570" y="4109115"/>
                <a:ext cx="2802872" cy="2143089"/>
              </a:xfrm>
              <a:prstGeom prst="rect">
                <a:avLst/>
              </a:prstGeom>
              <a:noFill/>
              <a:ln>
                <a:noFill/>
              </a:ln>
              <a:effectLst/>
            </p:spPr>
          </p:pic>
        </mc:Fallback>
      </mc:AlternateContent>
      <p:sp>
        <p:nvSpPr>
          <p:cNvPr id="7" name="TextBox 6">
            <a:extLst>
              <a:ext uri="{FF2B5EF4-FFF2-40B4-BE49-F238E27FC236}">
                <a16:creationId xmlns:a16="http://schemas.microsoft.com/office/drawing/2014/main" id="{AC8B2712-B8C9-9591-4AAC-A40B6C54F3EC}"/>
              </a:ext>
            </a:extLst>
          </p:cNvPr>
          <p:cNvSpPr txBox="1"/>
          <p:nvPr/>
        </p:nvSpPr>
        <p:spPr>
          <a:xfrm rot="18152917">
            <a:off x="7265211" y="5941498"/>
            <a:ext cx="801373" cy="369332"/>
          </a:xfrm>
          <a:prstGeom prst="rect">
            <a:avLst/>
          </a:prstGeom>
          <a:noFill/>
        </p:spPr>
        <p:txBody>
          <a:bodyPr wrap="none" rtlCol="0">
            <a:spAutoFit/>
          </a:bodyPr>
          <a:lstStyle/>
          <a:p>
            <a:r>
              <a:rPr lang="en-US" dirty="0"/>
              <a:t>Page 9</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60000"/>
            <a:lumOff val="40000"/>
          </a:schemeClr>
        </a:solidFill>
        <a:ln>
          <a:no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1781</TotalTime>
  <Words>2662</Words>
  <Application>Microsoft Macintosh PowerPoint</Application>
  <PresentationFormat>On-screen Show (4:3)</PresentationFormat>
  <Paragraphs>214</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Calibri</vt:lpstr>
      <vt:lpstr>Office Theme</vt:lpstr>
      <vt:lpstr>Redesigning Sipser’s NFA into a One-Cycle Form</vt:lpstr>
      <vt:lpstr>Introduction</vt:lpstr>
      <vt:lpstr>Roadmap</vt:lpstr>
      <vt:lpstr>Original NFA</vt:lpstr>
      <vt:lpstr>Redesigned DFA</vt:lpstr>
      <vt:lpstr>Code Demo</vt:lpstr>
      <vt:lpstr>Empirical Comparison </vt:lpstr>
      <vt:lpstr>Formal Proof Outline</vt:lpstr>
      <vt:lpstr>Formal Proof Details</vt:lpstr>
      <vt:lpstr>Full Proof</vt:lpstr>
      <vt:lpstr>PowerPoint Presentation</vt:lpstr>
      <vt:lpstr>Resources and Usages</vt:lpstr>
      <vt:lpstr>Logging and Misc.</vt:lpstr>
      <vt:lpstr>Logging and Misc.</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Sahil.Chhokar</cp:lastModifiedBy>
  <cp:revision>38</cp:revision>
  <dcterms:created xsi:type="dcterms:W3CDTF">2013-01-27T09:14:16Z</dcterms:created>
  <dcterms:modified xsi:type="dcterms:W3CDTF">2025-09-26T03:36:44Z</dcterms:modified>
  <cp:category/>
</cp:coreProperties>
</file>