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23"/>
    <p:restoredTop sz="94635"/>
  </p:normalViewPr>
  <p:slideViewPr>
    <p:cSldViewPr snapToGrid="0">
      <p:cViewPr varScale="1">
        <p:scale>
          <a:sx n="146" d="100"/>
          <a:sy n="146" d="100"/>
        </p:scale>
        <p:origin x="1072"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A73AC-25D2-63E6-7315-D2A6CFEB4C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E0E108-FE09-6420-BFAC-9DBD4EF608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51B3686-9DF7-4CEA-809A-F7F0D763F7BA}"/>
              </a:ext>
            </a:extLst>
          </p:cNvPr>
          <p:cNvSpPr>
            <a:spLocks noGrp="1"/>
          </p:cNvSpPr>
          <p:nvPr>
            <p:ph type="dt" sz="half" idx="10"/>
          </p:nvPr>
        </p:nvSpPr>
        <p:spPr/>
        <p:txBody>
          <a:bodyPr/>
          <a:lstStyle/>
          <a:p>
            <a:fld id="{22207287-E652-8A44-81EC-F6A23C557954}" type="datetimeFigureOut">
              <a:rPr lang="en-US" smtClean="0"/>
              <a:t>10/24/25</a:t>
            </a:fld>
            <a:endParaRPr lang="en-US"/>
          </a:p>
        </p:txBody>
      </p:sp>
      <p:sp>
        <p:nvSpPr>
          <p:cNvPr id="5" name="Footer Placeholder 4">
            <a:extLst>
              <a:ext uri="{FF2B5EF4-FFF2-40B4-BE49-F238E27FC236}">
                <a16:creationId xmlns:a16="http://schemas.microsoft.com/office/drawing/2014/main" id="{977644F4-1912-8ADD-B6AB-BB649E590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71047B-E051-9025-F2BA-97DBC97EC812}"/>
              </a:ext>
            </a:extLst>
          </p:cNvPr>
          <p:cNvSpPr>
            <a:spLocks noGrp="1"/>
          </p:cNvSpPr>
          <p:nvPr>
            <p:ph type="sldNum" sz="quarter" idx="12"/>
          </p:nvPr>
        </p:nvSpPr>
        <p:spPr/>
        <p:txBody>
          <a:bodyPr/>
          <a:lstStyle/>
          <a:p>
            <a:fld id="{633D318C-272B-304C-A236-2BE61F0EFC21}" type="slidenum">
              <a:rPr lang="en-US" smtClean="0"/>
              <a:t>‹#›</a:t>
            </a:fld>
            <a:endParaRPr lang="en-US"/>
          </a:p>
        </p:txBody>
      </p:sp>
    </p:spTree>
    <p:extLst>
      <p:ext uri="{BB962C8B-B14F-4D97-AF65-F5344CB8AC3E}">
        <p14:creationId xmlns:p14="http://schemas.microsoft.com/office/powerpoint/2010/main" val="472471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63A09-0B5C-22D3-2995-3647EE6327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282B0B1-6025-C812-7C46-8C20689B9C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13F6A0-C525-EC61-5B42-8948612338BE}"/>
              </a:ext>
            </a:extLst>
          </p:cNvPr>
          <p:cNvSpPr>
            <a:spLocks noGrp="1"/>
          </p:cNvSpPr>
          <p:nvPr>
            <p:ph type="dt" sz="half" idx="10"/>
          </p:nvPr>
        </p:nvSpPr>
        <p:spPr/>
        <p:txBody>
          <a:bodyPr/>
          <a:lstStyle/>
          <a:p>
            <a:fld id="{22207287-E652-8A44-81EC-F6A23C557954}" type="datetimeFigureOut">
              <a:rPr lang="en-US" smtClean="0"/>
              <a:t>10/24/25</a:t>
            </a:fld>
            <a:endParaRPr lang="en-US"/>
          </a:p>
        </p:txBody>
      </p:sp>
      <p:sp>
        <p:nvSpPr>
          <p:cNvPr id="5" name="Footer Placeholder 4">
            <a:extLst>
              <a:ext uri="{FF2B5EF4-FFF2-40B4-BE49-F238E27FC236}">
                <a16:creationId xmlns:a16="http://schemas.microsoft.com/office/drawing/2014/main" id="{CFDC165A-36C2-F73E-F633-7CF4C04A43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0A3E6B-90D7-3653-9734-82452826E722}"/>
              </a:ext>
            </a:extLst>
          </p:cNvPr>
          <p:cNvSpPr>
            <a:spLocks noGrp="1"/>
          </p:cNvSpPr>
          <p:nvPr>
            <p:ph type="sldNum" sz="quarter" idx="12"/>
          </p:nvPr>
        </p:nvSpPr>
        <p:spPr/>
        <p:txBody>
          <a:bodyPr/>
          <a:lstStyle/>
          <a:p>
            <a:fld id="{633D318C-272B-304C-A236-2BE61F0EFC21}" type="slidenum">
              <a:rPr lang="en-US" smtClean="0"/>
              <a:t>‹#›</a:t>
            </a:fld>
            <a:endParaRPr lang="en-US"/>
          </a:p>
        </p:txBody>
      </p:sp>
    </p:spTree>
    <p:extLst>
      <p:ext uri="{BB962C8B-B14F-4D97-AF65-F5344CB8AC3E}">
        <p14:creationId xmlns:p14="http://schemas.microsoft.com/office/powerpoint/2010/main" val="3663307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42E1D2-7F28-1CD5-1947-0A5CA49314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439811B-375B-7DC0-7249-58103DFF75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3210EC-C355-BBFF-24DE-52330966E704}"/>
              </a:ext>
            </a:extLst>
          </p:cNvPr>
          <p:cNvSpPr>
            <a:spLocks noGrp="1"/>
          </p:cNvSpPr>
          <p:nvPr>
            <p:ph type="dt" sz="half" idx="10"/>
          </p:nvPr>
        </p:nvSpPr>
        <p:spPr/>
        <p:txBody>
          <a:bodyPr/>
          <a:lstStyle/>
          <a:p>
            <a:fld id="{22207287-E652-8A44-81EC-F6A23C557954}" type="datetimeFigureOut">
              <a:rPr lang="en-US" smtClean="0"/>
              <a:t>10/24/25</a:t>
            </a:fld>
            <a:endParaRPr lang="en-US"/>
          </a:p>
        </p:txBody>
      </p:sp>
      <p:sp>
        <p:nvSpPr>
          <p:cNvPr id="5" name="Footer Placeholder 4">
            <a:extLst>
              <a:ext uri="{FF2B5EF4-FFF2-40B4-BE49-F238E27FC236}">
                <a16:creationId xmlns:a16="http://schemas.microsoft.com/office/drawing/2014/main" id="{B901F967-80FA-545C-5301-AEB91E5B9F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9CE966-8357-3BC8-7911-0272CED94B43}"/>
              </a:ext>
            </a:extLst>
          </p:cNvPr>
          <p:cNvSpPr>
            <a:spLocks noGrp="1"/>
          </p:cNvSpPr>
          <p:nvPr>
            <p:ph type="sldNum" sz="quarter" idx="12"/>
          </p:nvPr>
        </p:nvSpPr>
        <p:spPr/>
        <p:txBody>
          <a:bodyPr/>
          <a:lstStyle/>
          <a:p>
            <a:fld id="{633D318C-272B-304C-A236-2BE61F0EFC21}" type="slidenum">
              <a:rPr lang="en-US" smtClean="0"/>
              <a:t>‹#›</a:t>
            </a:fld>
            <a:endParaRPr lang="en-US"/>
          </a:p>
        </p:txBody>
      </p:sp>
    </p:spTree>
    <p:extLst>
      <p:ext uri="{BB962C8B-B14F-4D97-AF65-F5344CB8AC3E}">
        <p14:creationId xmlns:p14="http://schemas.microsoft.com/office/powerpoint/2010/main" val="1919743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81889-8DD2-51F4-BCB5-B998F8CBB7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F8C2DC-EC3A-9B7F-AA19-70DD103D5C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67ECFA-8EFF-B574-AF9D-5BE54F2DDF24}"/>
              </a:ext>
            </a:extLst>
          </p:cNvPr>
          <p:cNvSpPr>
            <a:spLocks noGrp="1"/>
          </p:cNvSpPr>
          <p:nvPr>
            <p:ph type="dt" sz="half" idx="10"/>
          </p:nvPr>
        </p:nvSpPr>
        <p:spPr/>
        <p:txBody>
          <a:bodyPr/>
          <a:lstStyle/>
          <a:p>
            <a:fld id="{22207287-E652-8A44-81EC-F6A23C557954}" type="datetimeFigureOut">
              <a:rPr lang="en-US" smtClean="0"/>
              <a:t>10/24/25</a:t>
            </a:fld>
            <a:endParaRPr lang="en-US"/>
          </a:p>
        </p:txBody>
      </p:sp>
      <p:sp>
        <p:nvSpPr>
          <p:cNvPr id="5" name="Footer Placeholder 4">
            <a:extLst>
              <a:ext uri="{FF2B5EF4-FFF2-40B4-BE49-F238E27FC236}">
                <a16:creationId xmlns:a16="http://schemas.microsoft.com/office/drawing/2014/main" id="{B604059E-D422-922E-1BC8-B69F5BDD30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81E5B0-3068-AB9A-83BC-673BA0A80EF9}"/>
              </a:ext>
            </a:extLst>
          </p:cNvPr>
          <p:cNvSpPr>
            <a:spLocks noGrp="1"/>
          </p:cNvSpPr>
          <p:nvPr>
            <p:ph type="sldNum" sz="quarter" idx="12"/>
          </p:nvPr>
        </p:nvSpPr>
        <p:spPr/>
        <p:txBody>
          <a:bodyPr/>
          <a:lstStyle/>
          <a:p>
            <a:fld id="{633D318C-272B-304C-A236-2BE61F0EFC21}" type="slidenum">
              <a:rPr lang="en-US" smtClean="0"/>
              <a:t>‹#›</a:t>
            </a:fld>
            <a:endParaRPr lang="en-US"/>
          </a:p>
        </p:txBody>
      </p:sp>
    </p:spTree>
    <p:extLst>
      <p:ext uri="{BB962C8B-B14F-4D97-AF65-F5344CB8AC3E}">
        <p14:creationId xmlns:p14="http://schemas.microsoft.com/office/powerpoint/2010/main" val="602787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3EB6C-24FA-B908-9D3B-F7B625D848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A7D864E-020B-5BB8-FED2-095F193CE38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E87050-871E-B093-222E-BCDAED4BCADC}"/>
              </a:ext>
            </a:extLst>
          </p:cNvPr>
          <p:cNvSpPr>
            <a:spLocks noGrp="1"/>
          </p:cNvSpPr>
          <p:nvPr>
            <p:ph type="dt" sz="half" idx="10"/>
          </p:nvPr>
        </p:nvSpPr>
        <p:spPr/>
        <p:txBody>
          <a:bodyPr/>
          <a:lstStyle/>
          <a:p>
            <a:fld id="{22207287-E652-8A44-81EC-F6A23C557954}" type="datetimeFigureOut">
              <a:rPr lang="en-US" smtClean="0"/>
              <a:t>10/24/25</a:t>
            </a:fld>
            <a:endParaRPr lang="en-US"/>
          </a:p>
        </p:txBody>
      </p:sp>
      <p:sp>
        <p:nvSpPr>
          <p:cNvPr id="5" name="Footer Placeholder 4">
            <a:extLst>
              <a:ext uri="{FF2B5EF4-FFF2-40B4-BE49-F238E27FC236}">
                <a16:creationId xmlns:a16="http://schemas.microsoft.com/office/drawing/2014/main" id="{8361A40B-FCD1-CBFA-19B7-D8DEE820A8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F4BADB-7C86-9C87-3D00-EEB2BB5C8CB1}"/>
              </a:ext>
            </a:extLst>
          </p:cNvPr>
          <p:cNvSpPr>
            <a:spLocks noGrp="1"/>
          </p:cNvSpPr>
          <p:nvPr>
            <p:ph type="sldNum" sz="quarter" idx="12"/>
          </p:nvPr>
        </p:nvSpPr>
        <p:spPr/>
        <p:txBody>
          <a:bodyPr/>
          <a:lstStyle/>
          <a:p>
            <a:fld id="{633D318C-272B-304C-A236-2BE61F0EFC21}" type="slidenum">
              <a:rPr lang="en-US" smtClean="0"/>
              <a:t>‹#›</a:t>
            </a:fld>
            <a:endParaRPr lang="en-US"/>
          </a:p>
        </p:txBody>
      </p:sp>
    </p:spTree>
    <p:extLst>
      <p:ext uri="{BB962C8B-B14F-4D97-AF65-F5344CB8AC3E}">
        <p14:creationId xmlns:p14="http://schemas.microsoft.com/office/powerpoint/2010/main" val="2539417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91DEF-90FD-028E-48D7-7296482B2C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BFF211-54E6-288A-B383-37B4FB9689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7275FA-422F-110E-5BEE-003EAEB738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4D18B4-EE69-8D06-FBF6-F10571A6BEDE}"/>
              </a:ext>
            </a:extLst>
          </p:cNvPr>
          <p:cNvSpPr>
            <a:spLocks noGrp="1"/>
          </p:cNvSpPr>
          <p:nvPr>
            <p:ph type="dt" sz="half" idx="10"/>
          </p:nvPr>
        </p:nvSpPr>
        <p:spPr/>
        <p:txBody>
          <a:bodyPr/>
          <a:lstStyle/>
          <a:p>
            <a:fld id="{22207287-E652-8A44-81EC-F6A23C557954}" type="datetimeFigureOut">
              <a:rPr lang="en-US" smtClean="0"/>
              <a:t>10/24/25</a:t>
            </a:fld>
            <a:endParaRPr lang="en-US"/>
          </a:p>
        </p:txBody>
      </p:sp>
      <p:sp>
        <p:nvSpPr>
          <p:cNvPr id="6" name="Footer Placeholder 5">
            <a:extLst>
              <a:ext uri="{FF2B5EF4-FFF2-40B4-BE49-F238E27FC236}">
                <a16:creationId xmlns:a16="http://schemas.microsoft.com/office/drawing/2014/main" id="{2B923706-5D5D-1D23-ABB3-5D0C56D7F0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404D76-C876-DC04-E193-A4FB7C7B206F}"/>
              </a:ext>
            </a:extLst>
          </p:cNvPr>
          <p:cNvSpPr>
            <a:spLocks noGrp="1"/>
          </p:cNvSpPr>
          <p:nvPr>
            <p:ph type="sldNum" sz="quarter" idx="12"/>
          </p:nvPr>
        </p:nvSpPr>
        <p:spPr/>
        <p:txBody>
          <a:bodyPr/>
          <a:lstStyle/>
          <a:p>
            <a:fld id="{633D318C-272B-304C-A236-2BE61F0EFC21}" type="slidenum">
              <a:rPr lang="en-US" smtClean="0"/>
              <a:t>‹#›</a:t>
            </a:fld>
            <a:endParaRPr lang="en-US"/>
          </a:p>
        </p:txBody>
      </p:sp>
    </p:spTree>
    <p:extLst>
      <p:ext uri="{BB962C8B-B14F-4D97-AF65-F5344CB8AC3E}">
        <p14:creationId xmlns:p14="http://schemas.microsoft.com/office/powerpoint/2010/main" val="939769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99A68-5D7D-F201-F85E-106C27FDA5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737044-29AB-AC74-AFA3-9221BB5DB3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1955AA-91E3-0B29-E2D7-DAA0529AFF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7376119-6EC3-DAAD-4050-A42C5E063A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A1342D-DB40-9776-55A9-71C12417CD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C3722B-2C5C-86C4-DA47-51240E8C1DA6}"/>
              </a:ext>
            </a:extLst>
          </p:cNvPr>
          <p:cNvSpPr>
            <a:spLocks noGrp="1"/>
          </p:cNvSpPr>
          <p:nvPr>
            <p:ph type="dt" sz="half" idx="10"/>
          </p:nvPr>
        </p:nvSpPr>
        <p:spPr/>
        <p:txBody>
          <a:bodyPr/>
          <a:lstStyle/>
          <a:p>
            <a:fld id="{22207287-E652-8A44-81EC-F6A23C557954}" type="datetimeFigureOut">
              <a:rPr lang="en-US" smtClean="0"/>
              <a:t>10/24/25</a:t>
            </a:fld>
            <a:endParaRPr lang="en-US"/>
          </a:p>
        </p:txBody>
      </p:sp>
      <p:sp>
        <p:nvSpPr>
          <p:cNvPr id="8" name="Footer Placeholder 7">
            <a:extLst>
              <a:ext uri="{FF2B5EF4-FFF2-40B4-BE49-F238E27FC236}">
                <a16:creationId xmlns:a16="http://schemas.microsoft.com/office/drawing/2014/main" id="{30001A4F-9183-C2FE-6065-0FF60BFEAF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15DDC9F-B807-99CB-D391-E6BC2BABA113}"/>
              </a:ext>
            </a:extLst>
          </p:cNvPr>
          <p:cNvSpPr>
            <a:spLocks noGrp="1"/>
          </p:cNvSpPr>
          <p:nvPr>
            <p:ph type="sldNum" sz="quarter" idx="12"/>
          </p:nvPr>
        </p:nvSpPr>
        <p:spPr/>
        <p:txBody>
          <a:bodyPr/>
          <a:lstStyle/>
          <a:p>
            <a:fld id="{633D318C-272B-304C-A236-2BE61F0EFC21}" type="slidenum">
              <a:rPr lang="en-US" smtClean="0"/>
              <a:t>‹#›</a:t>
            </a:fld>
            <a:endParaRPr lang="en-US"/>
          </a:p>
        </p:txBody>
      </p:sp>
    </p:spTree>
    <p:extLst>
      <p:ext uri="{BB962C8B-B14F-4D97-AF65-F5344CB8AC3E}">
        <p14:creationId xmlns:p14="http://schemas.microsoft.com/office/powerpoint/2010/main" val="817794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A829D-4C49-0872-FF61-D5031DAEA0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D1D899D-F68D-73E1-BDF8-5A7E9D1A119F}"/>
              </a:ext>
            </a:extLst>
          </p:cNvPr>
          <p:cNvSpPr>
            <a:spLocks noGrp="1"/>
          </p:cNvSpPr>
          <p:nvPr>
            <p:ph type="dt" sz="half" idx="10"/>
          </p:nvPr>
        </p:nvSpPr>
        <p:spPr/>
        <p:txBody>
          <a:bodyPr/>
          <a:lstStyle/>
          <a:p>
            <a:fld id="{22207287-E652-8A44-81EC-F6A23C557954}" type="datetimeFigureOut">
              <a:rPr lang="en-US" smtClean="0"/>
              <a:t>10/24/25</a:t>
            </a:fld>
            <a:endParaRPr lang="en-US"/>
          </a:p>
        </p:txBody>
      </p:sp>
      <p:sp>
        <p:nvSpPr>
          <p:cNvPr id="4" name="Footer Placeholder 3">
            <a:extLst>
              <a:ext uri="{FF2B5EF4-FFF2-40B4-BE49-F238E27FC236}">
                <a16:creationId xmlns:a16="http://schemas.microsoft.com/office/drawing/2014/main" id="{99D3A4F6-4DA0-B3AD-F442-AC8153A847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9770B70-DEC7-D31D-F066-C3FDA80923DA}"/>
              </a:ext>
            </a:extLst>
          </p:cNvPr>
          <p:cNvSpPr>
            <a:spLocks noGrp="1"/>
          </p:cNvSpPr>
          <p:nvPr>
            <p:ph type="sldNum" sz="quarter" idx="12"/>
          </p:nvPr>
        </p:nvSpPr>
        <p:spPr/>
        <p:txBody>
          <a:bodyPr/>
          <a:lstStyle/>
          <a:p>
            <a:fld id="{633D318C-272B-304C-A236-2BE61F0EFC21}" type="slidenum">
              <a:rPr lang="en-US" smtClean="0"/>
              <a:t>‹#›</a:t>
            </a:fld>
            <a:endParaRPr lang="en-US"/>
          </a:p>
        </p:txBody>
      </p:sp>
    </p:spTree>
    <p:extLst>
      <p:ext uri="{BB962C8B-B14F-4D97-AF65-F5344CB8AC3E}">
        <p14:creationId xmlns:p14="http://schemas.microsoft.com/office/powerpoint/2010/main" val="4027552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F9BF1A-B858-3EF5-FC7B-960C35FAA555}"/>
              </a:ext>
            </a:extLst>
          </p:cNvPr>
          <p:cNvSpPr>
            <a:spLocks noGrp="1"/>
          </p:cNvSpPr>
          <p:nvPr>
            <p:ph type="dt" sz="half" idx="10"/>
          </p:nvPr>
        </p:nvSpPr>
        <p:spPr/>
        <p:txBody>
          <a:bodyPr/>
          <a:lstStyle/>
          <a:p>
            <a:fld id="{22207287-E652-8A44-81EC-F6A23C557954}" type="datetimeFigureOut">
              <a:rPr lang="en-US" smtClean="0"/>
              <a:t>10/24/25</a:t>
            </a:fld>
            <a:endParaRPr lang="en-US"/>
          </a:p>
        </p:txBody>
      </p:sp>
      <p:sp>
        <p:nvSpPr>
          <p:cNvPr id="3" name="Footer Placeholder 2">
            <a:extLst>
              <a:ext uri="{FF2B5EF4-FFF2-40B4-BE49-F238E27FC236}">
                <a16:creationId xmlns:a16="http://schemas.microsoft.com/office/drawing/2014/main" id="{4CF8B379-B0A8-8BD6-BB5B-E8C68D7560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FDFB3DB-46F5-5FA2-6CE9-EB2EC295D442}"/>
              </a:ext>
            </a:extLst>
          </p:cNvPr>
          <p:cNvSpPr>
            <a:spLocks noGrp="1"/>
          </p:cNvSpPr>
          <p:nvPr>
            <p:ph type="sldNum" sz="quarter" idx="12"/>
          </p:nvPr>
        </p:nvSpPr>
        <p:spPr/>
        <p:txBody>
          <a:bodyPr/>
          <a:lstStyle/>
          <a:p>
            <a:fld id="{633D318C-272B-304C-A236-2BE61F0EFC21}" type="slidenum">
              <a:rPr lang="en-US" smtClean="0"/>
              <a:t>‹#›</a:t>
            </a:fld>
            <a:endParaRPr lang="en-US"/>
          </a:p>
        </p:txBody>
      </p:sp>
    </p:spTree>
    <p:extLst>
      <p:ext uri="{BB962C8B-B14F-4D97-AF65-F5344CB8AC3E}">
        <p14:creationId xmlns:p14="http://schemas.microsoft.com/office/powerpoint/2010/main" val="2093186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5CDC6-358A-312D-E957-D0F8D76B2C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C5FDCCC-ED35-77AE-8FB0-3BF4C3C85C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B607A0-8F0D-6119-2298-B060B14D9A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19A342-335E-E4D2-A19F-16414E55784F}"/>
              </a:ext>
            </a:extLst>
          </p:cNvPr>
          <p:cNvSpPr>
            <a:spLocks noGrp="1"/>
          </p:cNvSpPr>
          <p:nvPr>
            <p:ph type="dt" sz="half" idx="10"/>
          </p:nvPr>
        </p:nvSpPr>
        <p:spPr/>
        <p:txBody>
          <a:bodyPr/>
          <a:lstStyle/>
          <a:p>
            <a:fld id="{22207287-E652-8A44-81EC-F6A23C557954}" type="datetimeFigureOut">
              <a:rPr lang="en-US" smtClean="0"/>
              <a:t>10/24/25</a:t>
            </a:fld>
            <a:endParaRPr lang="en-US"/>
          </a:p>
        </p:txBody>
      </p:sp>
      <p:sp>
        <p:nvSpPr>
          <p:cNvPr id="6" name="Footer Placeholder 5">
            <a:extLst>
              <a:ext uri="{FF2B5EF4-FFF2-40B4-BE49-F238E27FC236}">
                <a16:creationId xmlns:a16="http://schemas.microsoft.com/office/drawing/2014/main" id="{BBC99298-DD13-9823-49C6-AFF4083419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79A0F9-866E-3C6F-A184-09779DE9EAEC}"/>
              </a:ext>
            </a:extLst>
          </p:cNvPr>
          <p:cNvSpPr>
            <a:spLocks noGrp="1"/>
          </p:cNvSpPr>
          <p:nvPr>
            <p:ph type="sldNum" sz="quarter" idx="12"/>
          </p:nvPr>
        </p:nvSpPr>
        <p:spPr/>
        <p:txBody>
          <a:bodyPr/>
          <a:lstStyle/>
          <a:p>
            <a:fld id="{633D318C-272B-304C-A236-2BE61F0EFC21}" type="slidenum">
              <a:rPr lang="en-US" smtClean="0"/>
              <a:t>‹#›</a:t>
            </a:fld>
            <a:endParaRPr lang="en-US"/>
          </a:p>
        </p:txBody>
      </p:sp>
    </p:spTree>
    <p:extLst>
      <p:ext uri="{BB962C8B-B14F-4D97-AF65-F5344CB8AC3E}">
        <p14:creationId xmlns:p14="http://schemas.microsoft.com/office/powerpoint/2010/main" val="492275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19069-3D97-7F60-1706-A41A5EC48C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1D762AE-4237-0D9F-FD52-3EF385607C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0A7800-1219-6280-0C57-633ACD583B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FBBF57-EC14-5EDC-66FC-C411B66E7065}"/>
              </a:ext>
            </a:extLst>
          </p:cNvPr>
          <p:cNvSpPr>
            <a:spLocks noGrp="1"/>
          </p:cNvSpPr>
          <p:nvPr>
            <p:ph type="dt" sz="half" idx="10"/>
          </p:nvPr>
        </p:nvSpPr>
        <p:spPr/>
        <p:txBody>
          <a:bodyPr/>
          <a:lstStyle/>
          <a:p>
            <a:fld id="{22207287-E652-8A44-81EC-F6A23C557954}" type="datetimeFigureOut">
              <a:rPr lang="en-US" smtClean="0"/>
              <a:t>10/24/25</a:t>
            </a:fld>
            <a:endParaRPr lang="en-US"/>
          </a:p>
        </p:txBody>
      </p:sp>
      <p:sp>
        <p:nvSpPr>
          <p:cNvPr id="6" name="Footer Placeholder 5">
            <a:extLst>
              <a:ext uri="{FF2B5EF4-FFF2-40B4-BE49-F238E27FC236}">
                <a16:creationId xmlns:a16="http://schemas.microsoft.com/office/drawing/2014/main" id="{FA93F710-79A7-26B6-0CD1-0D0AA25FFB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0FE260-80A8-D03A-A4C8-8AEAC6BA0F8B}"/>
              </a:ext>
            </a:extLst>
          </p:cNvPr>
          <p:cNvSpPr>
            <a:spLocks noGrp="1"/>
          </p:cNvSpPr>
          <p:nvPr>
            <p:ph type="sldNum" sz="quarter" idx="12"/>
          </p:nvPr>
        </p:nvSpPr>
        <p:spPr/>
        <p:txBody>
          <a:bodyPr/>
          <a:lstStyle/>
          <a:p>
            <a:fld id="{633D318C-272B-304C-A236-2BE61F0EFC21}" type="slidenum">
              <a:rPr lang="en-US" smtClean="0"/>
              <a:t>‹#›</a:t>
            </a:fld>
            <a:endParaRPr lang="en-US"/>
          </a:p>
        </p:txBody>
      </p:sp>
    </p:spTree>
    <p:extLst>
      <p:ext uri="{BB962C8B-B14F-4D97-AF65-F5344CB8AC3E}">
        <p14:creationId xmlns:p14="http://schemas.microsoft.com/office/powerpoint/2010/main" val="3667205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E9D25B-2718-34C9-341A-02FBAA18FB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E692822-3320-8EAD-D362-FDC46A9C21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E9CFD9-1AA2-EB6B-92DB-8CCCD9D25C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2207287-E652-8A44-81EC-F6A23C557954}" type="datetimeFigureOut">
              <a:rPr lang="en-US" smtClean="0"/>
              <a:t>10/24/25</a:t>
            </a:fld>
            <a:endParaRPr lang="en-US"/>
          </a:p>
        </p:txBody>
      </p:sp>
      <p:sp>
        <p:nvSpPr>
          <p:cNvPr id="5" name="Footer Placeholder 4">
            <a:extLst>
              <a:ext uri="{FF2B5EF4-FFF2-40B4-BE49-F238E27FC236}">
                <a16:creationId xmlns:a16="http://schemas.microsoft.com/office/drawing/2014/main" id="{8E1B5CE9-37DC-FA1C-7EE0-9B4C8A42EB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B61887D-E361-6546-12A6-DC985B51B3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33D318C-272B-304C-A236-2BE61F0EFC21}" type="slidenum">
              <a:rPr lang="en-US" smtClean="0"/>
              <a:t>‹#›</a:t>
            </a:fld>
            <a:endParaRPr lang="en-US"/>
          </a:p>
        </p:txBody>
      </p:sp>
    </p:spTree>
    <p:extLst>
      <p:ext uri="{BB962C8B-B14F-4D97-AF65-F5344CB8AC3E}">
        <p14:creationId xmlns:p14="http://schemas.microsoft.com/office/powerpoint/2010/main" val="20803726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code.visualstudio.com/" TargetMode="External"/><Relationship Id="rId7" Type="http://schemas.openxmlformats.org/officeDocument/2006/relationships/hyperlink" Target="https://www.microsoft.com/en/microsoft-365/visio?market=af" TargetMode="External"/><Relationship Id="rId2" Type="http://schemas.openxmlformats.org/officeDocument/2006/relationships/hyperlink" Target="https://www.python.org/" TargetMode="External"/><Relationship Id="rId1" Type="http://schemas.openxmlformats.org/officeDocument/2006/relationships/slideLayout" Target="../slideLayouts/slideLayout2.xml"/><Relationship Id="rId6" Type="http://schemas.openxmlformats.org/officeDocument/2006/relationships/hyperlink" Target="https://www.tutorialspoint.com/automata_theory/context_free_grammar_introduction.htm" TargetMode="External"/><Relationship Id="rId5" Type="http://schemas.openxmlformats.org/officeDocument/2006/relationships/hyperlink" Target="https://www.youtube.com/watch?v=eUlUzH9fmXQ&amp;t=953s" TargetMode="External"/><Relationship Id="rId4" Type="http://schemas.openxmlformats.org/officeDocument/2006/relationships/hyperlink" Target="https://www.geeksforgeeks.org/theory-of-computation/converting-context-free-grammar-chomsky-normal-form/"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B805906-5309-EF6A-BE21-D6A3B959C33D}"/>
              </a:ext>
            </a:extLst>
          </p:cNvPr>
          <p:cNvSpPr>
            <a:spLocks noGrp="1"/>
          </p:cNvSpPr>
          <p:nvPr>
            <p:ph type="subTitle" idx="1"/>
          </p:nvPr>
        </p:nvSpPr>
        <p:spPr/>
        <p:txBody>
          <a:bodyPr/>
          <a:lstStyle/>
          <a:p>
            <a:r>
              <a:rPr lang="en-US" dirty="0"/>
              <a:t>Converting any Context-Free Grammar into Chomsky Normal Form</a:t>
            </a:r>
          </a:p>
        </p:txBody>
      </p:sp>
      <p:sp>
        <p:nvSpPr>
          <p:cNvPr id="4" name="TextBox 3">
            <a:extLst>
              <a:ext uri="{FF2B5EF4-FFF2-40B4-BE49-F238E27FC236}">
                <a16:creationId xmlns:a16="http://schemas.microsoft.com/office/drawing/2014/main" id="{92A263DB-C08B-CB77-B155-7FE29AE1AB33}"/>
              </a:ext>
            </a:extLst>
          </p:cNvPr>
          <p:cNvSpPr txBox="1"/>
          <p:nvPr/>
        </p:nvSpPr>
        <p:spPr>
          <a:xfrm>
            <a:off x="5256443" y="95795"/>
            <a:ext cx="1679114" cy="1200329"/>
          </a:xfrm>
          <a:prstGeom prst="rect">
            <a:avLst/>
          </a:prstGeom>
          <a:noFill/>
        </p:spPr>
        <p:txBody>
          <a:bodyPr wrap="none" rtlCol="0">
            <a:spAutoFit/>
          </a:bodyPr>
          <a:lstStyle/>
          <a:p>
            <a:pPr algn="ctr"/>
            <a:r>
              <a:rPr lang="en-US" dirty="0"/>
              <a:t>Sahil Chhokar</a:t>
            </a:r>
          </a:p>
          <a:p>
            <a:pPr algn="ctr"/>
            <a:r>
              <a:rPr lang="en-US" dirty="0"/>
              <a:t>Karan Dhanoa</a:t>
            </a:r>
          </a:p>
          <a:p>
            <a:pPr algn="ctr"/>
            <a:r>
              <a:rPr lang="en-US" dirty="0"/>
              <a:t>William Craske</a:t>
            </a:r>
          </a:p>
          <a:p>
            <a:pPr algn="ctr"/>
            <a:r>
              <a:rPr lang="en-US" dirty="0"/>
              <a:t>Balkar Singh</a:t>
            </a:r>
          </a:p>
        </p:txBody>
      </p:sp>
      <p:sp>
        <p:nvSpPr>
          <p:cNvPr id="5" name="TextBox 4">
            <a:extLst>
              <a:ext uri="{FF2B5EF4-FFF2-40B4-BE49-F238E27FC236}">
                <a16:creationId xmlns:a16="http://schemas.microsoft.com/office/drawing/2014/main" id="{DC621AE6-AD55-E701-36CD-6A339472C30A}"/>
              </a:ext>
            </a:extLst>
          </p:cNvPr>
          <p:cNvSpPr txBox="1"/>
          <p:nvPr/>
        </p:nvSpPr>
        <p:spPr>
          <a:xfrm>
            <a:off x="0" y="95795"/>
            <a:ext cx="1802416" cy="369332"/>
          </a:xfrm>
          <a:prstGeom prst="rect">
            <a:avLst/>
          </a:prstGeom>
          <a:noFill/>
        </p:spPr>
        <p:txBody>
          <a:bodyPr wrap="none" rtlCol="0">
            <a:spAutoFit/>
          </a:bodyPr>
          <a:lstStyle/>
          <a:p>
            <a:pPr algn="ctr"/>
            <a:r>
              <a:rPr lang="en-US" dirty="0"/>
              <a:t>COMP-382-ON1</a:t>
            </a:r>
          </a:p>
        </p:txBody>
      </p:sp>
      <p:sp>
        <p:nvSpPr>
          <p:cNvPr id="6" name="TextBox 5">
            <a:extLst>
              <a:ext uri="{FF2B5EF4-FFF2-40B4-BE49-F238E27FC236}">
                <a16:creationId xmlns:a16="http://schemas.microsoft.com/office/drawing/2014/main" id="{35417CCA-847E-8A2A-D66F-27B4B7752F87}"/>
              </a:ext>
            </a:extLst>
          </p:cNvPr>
          <p:cNvSpPr txBox="1"/>
          <p:nvPr/>
        </p:nvSpPr>
        <p:spPr>
          <a:xfrm>
            <a:off x="10659273" y="95796"/>
            <a:ext cx="1532727" cy="369332"/>
          </a:xfrm>
          <a:prstGeom prst="rect">
            <a:avLst/>
          </a:prstGeom>
          <a:noFill/>
        </p:spPr>
        <p:txBody>
          <a:bodyPr wrap="none" rtlCol="0">
            <a:spAutoFit/>
          </a:bodyPr>
          <a:lstStyle/>
          <a:p>
            <a:pPr algn="ctr"/>
            <a:r>
              <a:rPr lang="en-US" dirty="0"/>
              <a:t>Assignment 2</a:t>
            </a:r>
          </a:p>
        </p:txBody>
      </p:sp>
    </p:spTree>
    <p:extLst>
      <p:ext uri="{BB962C8B-B14F-4D97-AF65-F5344CB8AC3E}">
        <p14:creationId xmlns:p14="http://schemas.microsoft.com/office/powerpoint/2010/main" val="776153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F6C8D4-BE3D-AFE5-1A2E-E3D9F83D661F}"/>
            </a:ext>
          </a:extLst>
        </p:cNvPr>
        <p:cNvGrpSpPr/>
        <p:nvPr/>
      </p:nvGrpSpPr>
      <p:grpSpPr>
        <a:xfrm>
          <a:off x="0" y="0"/>
          <a:ext cx="0" cy="0"/>
          <a:chOff x="0" y="0"/>
          <a:chExt cx="0" cy="0"/>
        </a:xfrm>
      </p:grpSpPr>
      <p:sp>
        <p:nvSpPr>
          <p:cNvPr id="4" name="Subtitle 2">
            <a:extLst>
              <a:ext uri="{FF2B5EF4-FFF2-40B4-BE49-F238E27FC236}">
                <a16:creationId xmlns:a16="http://schemas.microsoft.com/office/drawing/2014/main" id="{B7E4798C-D8FD-58EF-AD0C-FFD67FD49738}"/>
              </a:ext>
            </a:extLst>
          </p:cNvPr>
          <p:cNvSpPr txBox="1">
            <a:spLocks/>
          </p:cNvSpPr>
          <p:nvPr/>
        </p:nvSpPr>
        <p:spPr>
          <a:xfrm>
            <a:off x="0" y="0"/>
            <a:ext cx="12192000" cy="6303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Step 2: Remove Unit Productions</a:t>
            </a:r>
          </a:p>
        </p:txBody>
      </p:sp>
      <p:sp>
        <p:nvSpPr>
          <p:cNvPr id="5" name="TextBox 4">
            <a:extLst>
              <a:ext uri="{FF2B5EF4-FFF2-40B4-BE49-F238E27FC236}">
                <a16:creationId xmlns:a16="http://schemas.microsoft.com/office/drawing/2014/main" id="{B7063716-195B-CBD0-D8AE-F1370BAF0642}"/>
              </a:ext>
            </a:extLst>
          </p:cNvPr>
          <p:cNvSpPr txBox="1"/>
          <p:nvPr/>
        </p:nvSpPr>
        <p:spPr>
          <a:xfrm>
            <a:off x="130631" y="792480"/>
            <a:ext cx="6621151" cy="2308324"/>
          </a:xfrm>
          <a:prstGeom prst="rect">
            <a:avLst/>
          </a:prstGeom>
          <a:noFill/>
        </p:spPr>
        <p:txBody>
          <a:bodyPr wrap="square" rtlCol="0">
            <a:spAutoFit/>
          </a:bodyPr>
          <a:lstStyle/>
          <a:p>
            <a:r>
              <a:rPr lang="en-US" sz="1600" dirty="0"/>
              <a:t>The fourth node is the removal of unit productions.</a:t>
            </a:r>
          </a:p>
          <a:p>
            <a:endParaRPr lang="en-US" sz="1600" dirty="0"/>
          </a:p>
          <a:p>
            <a:r>
              <a:rPr lang="en-US" sz="1600" dirty="0"/>
              <a:t>This phase eliminates productions of the form A -&gt; B by computing variable reachability and replacing unit chains with the full set of terminal-producing, or multi-variable productions of the reachable variables.</a:t>
            </a:r>
          </a:p>
          <a:p>
            <a:endParaRPr lang="en-US" sz="1600" dirty="0"/>
          </a:p>
          <a:p>
            <a:r>
              <a:rPr lang="en-US" sz="1600" dirty="0"/>
              <a:t>The result is a grammar where all productions directly contribute to terminal derivation. </a:t>
            </a:r>
          </a:p>
        </p:txBody>
      </p:sp>
      <p:pic>
        <p:nvPicPr>
          <p:cNvPr id="2" name="Picture 1">
            <a:extLst>
              <a:ext uri="{FF2B5EF4-FFF2-40B4-BE49-F238E27FC236}">
                <a16:creationId xmlns:a16="http://schemas.microsoft.com/office/drawing/2014/main" id="{999E43A0-1056-EA3F-878C-4C1D98788BBC}"/>
              </a:ext>
            </a:extLst>
          </p:cNvPr>
          <p:cNvPicPr>
            <a:picLocks noChangeAspect="1"/>
          </p:cNvPicPr>
          <p:nvPr/>
        </p:nvPicPr>
        <p:blipFill>
          <a:blip r:embed="rId2"/>
          <a:stretch>
            <a:fillRect/>
          </a:stretch>
        </p:blipFill>
        <p:spPr>
          <a:xfrm>
            <a:off x="0" y="4206537"/>
            <a:ext cx="7772400" cy="1858983"/>
          </a:xfrm>
          <a:prstGeom prst="rect">
            <a:avLst/>
          </a:prstGeom>
        </p:spPr>
      </p:pic>
      <p:pic>
        <p:nvPicPr>
          <p:cNvPr id="3" name="Picture 2">
            <a:extLst>
              <a:ext uri="{FF2B5EF4-FFF2-40B4-BE49-F238E27FC236}">
                <a16:creationId xmlns:a16="http://schemas.microsoft.com/office/drawing/2014/main" id="{EC9AB39B-3872-41F6-6FA0-AFB8A1B0E3C9}"/>
              </a:ext>
            </a:extLst>
          </p:cNvPr>
          <p:cNvPicPr>
            <a:picLocks noChangeAspect="1"/>
          </p:cNvPicPr>
          <p:nvPr/>
        </p:nvPicPr>
        <p:blipFill>
          <a:blip r:embed="rId3"/>
          <a:stretch>
            <a:fillRect/>
          </a:stretch>
        </p:blipFill>
        <p:spPr>
          <a:xfrm>
            <a:off x="6982691" y="0"/>
            <a:ext cx="5209309" cy="4435102"/>
          </a:xfrm>
          <a:prstGeom prst="rect">
            <a:avLst/>
          </a:prstGeom>
        </p:spPr>
      </p:pic>
    </p:spTree>
    <p:extLst>
      <p:ext uri="{BB962C8B-B14F-4D97-AF65-F5344CB8AC3E}">
        <p14:creationId xmlns:p14="http://schemas.microsoft.com/office/powerpoint/2010/main" val="955837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FBE254-1A51-DFB4-B13E-39FD6AD35C3D}"/>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922E995A-EAB5-D4C6-32BA-597FD730315E}"/>
              </a:ext>
            </a:extLst>
          </p:cNvPr>
          <p:cNvPicPr>
            <a:picLocks noChangeAspect="1"/>
          </p:cNvPicPr>
          <p:nvPr/>
        </p:nvPicPr>
        <p:blipFill>
          <a:blip r:embed="rId2"/>
          <a:stretch>
            <a:fillRect/>
          </a:stretch>
        </p:blipFill>
        <p:spPr>
          <a:xfrm>
            <a:off x="574246" y="3429000"/>
            <a:ext cx="4766606" cy="3429000"/>
          </a:xfrm>
          <a:prstGeom prst="rect">
            <a:avLst/>
          </a:prstGeom>
        </p:spPr>
      </p:pic>
      <p:sp>
        <p:nvSpPr>
          <p:cNvPr id="4" name="Subtitle 2">
            <a:extLst>
              <a:ext uri="{FF2B5EF4-FFF2-40B4-BE49-F238E27FC236}">
                <a16:creationId xmlns:a16="http://schemas.microsoft.com/office/drawing/2014/main" id="{5F45AC0F-327F-607E-AA01-A79CF6330697}"/>
              </a:ext>
            </a:extLst>
          </p:cNvPr>
          <p:cNvSpPr txBox="1">
            <a:spLocks/>
          </p:cNvSpPr>
          <p:nvPr/>
        </p:nvSpPr>
        <p:spPr>
          <a:xfrm>
            <a:off x="0" y="0"/>
            <a:ext cx="12192000" cy="6303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Step 3: Convert to CNF</a:t>
            </a:r>
          </a:p>
        </p:txBody>
      </p:sp>
      <p:sp>
        <p:nvSpPr>
          <p:cNvPr id="5" name="TextBox 4">
            <a:extLst>
              <a:ext uri="{FF2B5EF4-FFF2-40B4-BE49-F238E27FC236}">
                <a16:creationId xmlns:a16="http://schemas.microsoft.com/office/drawing/2014/main" id="{58F3129B-BAFE-37DE-7772-DB81B8A03237}"/>
              </a:ext>
            </a:extLst>
          </p:cNvPr>
          <p:cNvSpPr txBox="1"/>
          <p:nvPr/>
        </p:nvSpPr>
        <p:spPr>
          <a:xfrm>
            <a:off x="130630" y="792480"/>
            <a:ext cx="5965370" cy="3046988"/>
          </a:xfrm>
          <a:prstGeom prst="rect">
            <a:avLst/>
          </a:prstGeom>
          <a:noFill/>
        </p:spPr>
        <p:txBody>
          <a:bodyPr wrap="square" rtlCol="0">
            <a:spAutoFit/>
          </a:bodyPr>
          <a:lstStyle/>
          <a:p>
            <a:r>
              <a:rPr lang="en-US" sz="1600" dirty="0"/>
              <a:t>The </a:t>
            </a:r>
            <a:r>
              <a:rPr lang="en-US" sz="1600"/>
              <a:t>fifth node </a:t>
            </a:r>
            <a:r>
              <a:rPr lang="en-US" sz="1600" dirty="0"/>
              <a:t>is where the grammar is converted into CNF.</a:t>
            </a:r>
          </a:p>
          <a:p>
            <a:endParaRPr lang="en-US" sz="1600" dirty="0"/>
          </a:p>
          <a:p>
            <a:r>
              <a:rPr lang="en-US" sz="1600" dirty="0"/>
              <a:t>The grammar is restructured to conform to the previously mentioned CNF requirements.</a:t>
            </a:r>
          </a:p>
          <a:p>
            <a:endParaRPr lang="en-US" sz="1600" dirty="0"/>
          </a:p>
          <a:p>
            <a:r>
              <a:rPr lang="en-US" sz="1600" dirty="0"/>
              <a:t>Terminals in multi-symbol productions are replaced with dedicated variables, and long right-hand sides are recursively broken down into binary productions using newly created variables.</a:t>
            </a:r>
          </a:p>
          <a:p>
            <a:endParaRPr lang="en-US" sz="1600" dirty="0"/>
          </a:p>
          <a:p>
            <a:r>
              <a:rPr lang="en-US" sz="1600" dirty="0"/>
              <a:t>A local terminal-to-variable map and a variable counter support this decomposition.</a:t>
            </a:r>
          </a:p>
        </p:txBody>
      </p:sp>
      <p:pic>
        <p:nvPicPr>
          <p:cNvPr id="3" name="Picture 2">
            <a:extLst>
              <a:ext uri="{FF2B5EF4-FFF2-40B4-BE49-F238E27FC236}">
                <a16:creationId xmlns:a16="http://schemas.microsoft.com/office/drawing/2014/main" id="{B55D8E07-7411-8617-BD4C-725F1C7D2805}"/>
              </a:ext>
            </a:extLst>
          </p:cNvPr>
          <p:cNvPicPr>
            <a:picLocks noChangeAspect="1"/>
          </p:cNvPicPr>
          <p:nvPr/>
        </p:nvPicPr>
        <p:blipFill>
          <a:blip r:embed="rId3"/>
          <a:stretch>
            <a:fillRect/>
          </a:stretch>
        </p:blipFill>
        <p:spPr>
          <a:xfrm>
            <a:off x="5784468" y="0"/>
            <a:ext cx="3402241" cy="6858000"/>
          </a:xfrm>
          <a:prstGeom prst="rect">
            <a:avLst/>
          </a:prstGeom>
        </p:spPr>
      </p:pic>
      <p:pic>
        <p:nvPicPr>
          <p:cNvPr id="6" name="Picture 5">
            <a:extLst>
              <a:ext uri="{FF2B5EF4-FFF2-40B4-BE49-F238E27FC236}">
                <a16:creationId xmlns:a16="http://schemas.microsoft.com/office/drawing/2014/main" id="{F9C97489-00D1-9C46-F073-980C0FE6AB84}"/>
              </a:ext>
            </a:extLst>
          </p:cNvPr>
          <p:cNvPicPr>
            <a:picLocks noChangeAspect="1"/>
          </p:cNvPicPr>
          <p:nvPr/>
        </p:nvPicPr>
        <p:blipFill>
          <a:blip r:embed="rId4"/>
          <a:stretch>
            <a:fillRect/>
          </a:stretch>
        </p:blipFill>
        <p:spPr>
          <a:xfrm>
            <a:off x="9105040" y="4676548"/>
            <a:ext cx="3086960" cy="2181452"/>
          </a:xfrm>
          <a:prstGeom prst="rect">
            <a:avLst/>
          </a:prstGeom>
        </p:spPr>
      </p:pic>
    </p:spTree>
    <p:extLst>
      <p:ext uri="{BB962C8B-B14F-4D97-AF65-F5344CB8AC3E}">
        <p14:creationId xmlns:p14="http://schemas.microsoft.com/office/powerpoint/2010/main" val="236754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A1A48C-7DBB-766D-3F2C-5FD8E92CE2AD}"/>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43BAF7DF-3315-60F4-8F95-773114C93D64}"/>
              </a:ext>
            </a:extLst>
          </p:cNvPr>
          <p:cNvPicPr>
            <a:picLocks noChangeAspect="1"/>
          </p:cNvPicPr>
          <p:nvPr/>
        </p:nvPicPr>
        <p:blipFill>
          <a:blip r:embed="rId2"/>
          <a:stretch>
            <a:fillRect/>
          </a:stretch>
        </p:blipFill>
        <p:spPr>
          <a:xfrm>
            <a:off x="1270214" y="2920423"/>
            <a:ext cx="3861692" cy="3937577"/>
          </a:xfrm>
          <a:prstGeom prst="rect">
            <a:avLst/>
          </a:prstGeom>
        </p:spPr>
      </p:pic>
      <p:sp>
        <p:nvSpPr>
          <p:cNvPr id="4" name="Subtitle 2">
            <a:extLst>
              <a:ext uri="{FF2B5EF4-FFF2-40B4-BE49-F238E27FC236}">
                <a16:creationId xmlns:a16="http://schemas.microsoft.com/office/drawing/2014/main" id="{3D770B25-EEB9-D664-BB84-7CC35770DACA}"/>
              </a:ext>
            </a:extLst>
          </p:cNvPr>
          <p:cNvSpPr txBox="1">
            <a:spLocks/>
          </p:cNvSpPr>
          <p:nvPr/>
        </p:nvSpPr>
        <p:spPr>
          <a:xfrm>
            <a:off x="0" y="0"/>
            <a:ext cx="12192000" cy="6303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Output Grammar</a:t>
            </a:r>
          </a:p>
        </p:txBody>
      </p:sp>
      <p:sp>
        <p:nvSpPr>
          <p:cNvPr id="5" name="TextBox 4">
            <a:extLst>
              <a:ext uri="{FF2B5EF4-FFF2-40B4-BE49-F238E27FC236}">
                <a16:creationId xmlns:a16="http://schemas.microsoft.com/office/drawing/2014/main" id="{86B11306-C1E3-9DBE-F11B-80F4A0AD452D}"/>
              </a:ext>
            </a:extLst>
          </p:cNvPr>
          <p:cNvSpPr txBox="1"/>
          <p:nvPr/>
        </p:nvSpPr>
        <p:spPr>
          <a:xfrm>
            <a:off x="130629" y="792480"/>
            <a:ext cx="6140862" cy="2062103"/>
          </a:xfrm>
          <a:prstGeom prst="rect">
            <a:avLst/>
          </a:prstGeom>
          <a:noFill/>
        </p:spPr>
        <p:txBody>
          <a:bodyPr wrap="square" rtlCol="0">
            <a:spAutoFit/>
          </a:bodyPr>
          <a:lstStyle/>
          <a:p>
            <a:r>
              <a:rPr lang="en-US" sz="1600" dirty="0"/>
              <a:t>The sixth, and final node, is where the grammar is outputted.</a:t>
            </a:r>
          </a:p>
          <a:p>
            <a:endParaRPr lang="en-US" sz="1600" dirty="0"/>
          </a:p>
          <a:p>
            <a:r>
              <a:rPr lang="en-US" sz="1600" dirty="0"/>
              <a:t>The final output contains grammar that adheres to CNF, where all productions are either binary variable expansions, or terminal producing rules.</a:t>
            </a:r>
          </a:p>
          <a:p>
            <a:endParaRPr lang="en-US" sz="1600" dirty="0"/>
          </a:p>
          <a:p>
            <a:r>
              <a:rPr lang="en-US" sz="1600" dirty="0"/>
              <a:t>This grammar is now suitable for analysis, efficient parsing, and theoretical computation, as mentioned earlier with the CNF uses.</a:t>
            </a:r>
          </a:p>
        </p:txBody>
      </p:sp>
      <p:pic>
        <p:nvPicPr>
          <p:cNvPr id="3" name="Picture 2">
            <a:extLst>
              <a:ext uri="{FF2B5EF4-FFF2-40B4-BE49-F238E27FC236}">
                <a16:creationId xmlns:a16="http://schemas.microsoft.com/office/drawing/2014/main" id="{0640274A-BA9B-FFE9-EFC8-9BFEBAC22A97}"/>
              </a:ext>
            </a:extLst>
          </p:cNvPr>
          <p:cNvPicPr>
            <a:picLocks noChangeAspect="1"/>
          </p:cNvPicPr>
          <p:nvPr/>
        </p:nvPicPr>
        <p:blipFill>
          <a:blip r:embed="rId3"/>
          <a:stretch>
            <a:fillRect/>
          </a:stretch>
        </p:blipFill>
        <p:spPr>
          <a:xfrm>
            <a:off x="7185891" y="0"/>
            <a:ext cx="5006109" cy="1248098"/>
          </a:xfrm>
          <a:prstGeom prst="rect">
            <a:avLst/>
          </a:prstGeom>
        </p:spPr>
      </p:pic>
      <p:pic>
        <p:nvPicPr>
          <p:cNvPr id="6" name="Picture 5">
            <a:extLst>
              <a:ext uri="{FF2B5EF4-FFF2-40B4-BE49-F238E27FC236}">
                <a16:creationId xmlns:a16="http://schemas.microsoft.com/office/drawing/2014/main" id="{BE5E576B-7EE7-34B5-3420-0741AA23D570}"/>
              </a:ext>
            </a:extLst>
          </p:cNvPr>
          <p:cNvPicPr>
            <a:picLocks noChangeAspect="1"/>
          </p:cNvPicPr>
          <p:nvPr/>
        </p:nvPicPr>
        <p:blipFill>
          <a:blip r:embed="rId4"/>
          <a:stretch>
            <a:fillRect/>
          </a:stretch>
        </p:blipFill>
        <p:spPr>
          <a:xfrm>
            <a:off x="8118764" y="1246737"/>
            <a:ext cx="4073236" cy="5611263"/>
          </a:xfrm>
          <a:prstGeom prst="rect">
            <a:avLst/>
          </a:prstGeom>
        </p:spPr>
      </p:pic>
    </p:spTree>
    <p:extLst>
      <p:ext uri="{BB962C8B-B14F-4D97-AF65-F5344CB8AC3E}">
        <p14:creationId xmlns:p14="http://schemas.microsoft.com/office/powerpoint/2010/main" val="1232415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8AF2FD-D315-1256-D619-64DCB292A976}"/>
            </a:ext>
          </a:extLst>
        </p:cNvPr>
        <p:cNvGrpSpPr/>
        <p:nvPr/>
      </p:nvGrpSpPr>
      <p:grpSpPr>
        <a:xfrm>
          <a:off x="0" y="0"/>
          <a:ext cx="0" cy="0"/>
          <a:chOff x="0" y="0"/>
          <a:chExt cx="0" cy="0"/>
        </a:xfrm>
      </p:grpSpPr>
      <p:sp>
        <p:nvSpPr>
          <p:cNvPr id="4" name="Subtitle 2">
            <a:extLst>
              <a:ext uri="{FF2B5EF4-FFF2-40B4-BE49-F238E27FC236}">
                <a16:creationId xmlns:a16="http://schemas.microsoft.com/office/drawing/2014/main" id="{E23293C9-9C69-690A-D44D-23F1865B9D4E}"/>
              </a:ext>
            </a:extLst>
          </p:cNvPr>
          <p:cNvSpPr txBox="1">
            <a:spLocks/>
          </p:cNvSpPr>
          <p:nvPr/>
        </p:nvSpPr>
        <p:spPr>
          <a:xfrm>
            <a:off x="0" y="0"/>
            <a:ext cx="12192000" cy="6303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Lessons Learned/ Improvements</a:t>
            </a:r>
          </a:p>
        </p:txBody>
      </p:sp>
      <p:sp>
        <p:nvSpPr>
          <p:cNvPr id="5" name="TextBox 4">
            <a:extLst>
              <a:ext uri="{FF2B5EF4-FFF2-40B4-BE49-F238E27FC236}">
                <a16:creationId xmlns:a16="http://schemas.microsoft.com/office/drawing/2014/main" id="{B7A445B5-E9C8-B063-3851-24793F6A44C7}"/>
              </a:ext>
            </a:extLst>
          </p:cNvPr>
          <p:cNvSpPr txBox="1"/>
          <p:nvPr/>
        </p:nvSpPr>
        <p:spPr>
          <a:xfrm>
            <a:off x="139337" y="1413063"/>
            <a:ext cx="11913325" cy="4031873"/>
          </a:xfrm>
          <a:prstGeom prst="rect">
            <a:avLst/>
          </a:prstGeom>
          <a:noFill/>
        </p:spPr>
        <p:txBody>
          <a:bodyPr wrap="square" rtlCol="0">
            <a:spAutoFit/>
          </a:bodyPr>
          <a:lstStyle/>
          <a:p>
            <a:r>
              <a:rPr lang="en-US" sz="1600" dirty="0"/>
              <a:t>Through this project and developing this algorithm, we learned that this is much more than just grammar theory. This taught us both algorithmic design and problem solving. We learned that breaking a complex transformation down into much smaller, modular phases, makes it significantly easier to understand.</a:t>
            </a:r>
          </a:p>
          <a:p>
            <a:endParaRPr lang="en-US" sz="1600" dirty="0"/>
          </a:p>
          <a:p>
            <a:r>
              <a:rPr lang="en-US" sz="1600" dirty="0"/>
              <a:t>Also, we redesigned our original presentation after the presentation with the Professor. From that conversation, we included/ changed the following:</a:t>
            </a:r>
          </a:p>
          <a:p>
            <a:endParaRPr lang="en-US" sz="1600" dirty="0"/>
          </a:p>
          <a:p>
            <a:r>
              <a:rPr lang="en-US" sz="1600" dirty="0"/>
              <a:t>	- Simplified the text, and instead have the word heavy explanations in the audio presentation, since it prevents initial 	confusion when trying to explain the topic</a:t>
            </a:r>
          </a:p>
          <a:p>
            <a:endParaRPr lang="en-US" sz="1600" dirty="0"/>
          </a:p>
          <a:p>
            <a:r>
              <a:rPr lang="en-US" sz="1600" dirty="0"/>
              <a:t>	- Followed more of the textbook convention </a:t>
            </a:r>
          </a:p>
          <a:p>
            <a:endParaRPr lang="en-US" sz="1600" dirty="0"/>
          </a:p>
          <a:p>
            <a:r>
              <a:rPr lang="en-US" sz="1600" dirty="0"/>
              <a:t>	- Recreated our original diagram in Visio in a visual programming way, with nodes that have input/ outputs, which 	significantly helps with understanding when presenting the project.</a:t>
            </a:r>
          </a:p>
          <a:p>
            <a:endParaRPr lang="en-US" sz="1600" dirty="0"/>
          </a:p>
          <a:p>
            <a:endParaRPr lang="en-US" sz="1600" dirty="0"/>
          </a:p>
        </p:txBody>
      </p:sp>
    </p:spTree>
    <p:extLst>
      <p:ext uri="{BB962C8B-B14F-4D97-AF65-F5344CB8AC3E}">
        <p14:creationId xmlns:p14="http://schemas.microsoft.com/office/powerpoint/2010/main" val="363391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3F2C59-15CC-6438-927B-C2285ED87F44}"/>
            </a:ext>
          </a:extLst>
        </p:cNvPr>
        <p:cNvGrpSpPr/>
        <p:nvPr/>
      </p:nvGrpSpPr>
      <p:grpSpPr>
        <a:xfrm>
          <a:off x="0" y="0"/>
          <a:ext cx="0" cy="0"/>
          <a:chOff x="0" y="0"/>
          <a:chExt cx="0" cy="0"/>
        </a:xfrm>
      </p:grpSpPr>
      <p:sp>
        <p:nvSpPr>
          <p:cNvPr id="4" name="Subtitle 2">
            <a:extLst>
              <a:ext uri="{FF2B5EF4-FFF2-40B4-BE49-F238E27FC236}">
                <a16:creationId xmlns:a16="http://schemas.microsoft.com/office/drawing/2014/main" id="{B7FF40EA-EB7E-D6FA-D283-2D34FBA1E845}"/>
              </a:ext>
            </a:extLst>
          </p:cNvPr>
          <p:cNvSpPr txBox="1">
            <a:spLocks/>
          </p:cNvSpPr>
          <p:nvPr/>
        </p:nvSpPr>
        <p:spPr>
          <a:xfrm>
            <a:off x="0" y="0"/>
            <a:ext cx="12192000" cy="6303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References &amp; Acknowledgement</a:t>
            </a:r>
          </a:p>
        </p:txBody>
      </p:sp>
      <p:sp>
        <p:nvSpPr>
          <p:cNvPr id="5" name="TextBox 4">
            <a:extLst>
              <a:ext uri="{FF2B5EF4-FFF2-40B4-BE49-F238E27FC236}">
                <a16:creationId xmlns:a16="http://schemas.microsoft.com/office/drawing/2014/main" id="{DCF8E3B2-0B48-3956-9F1F-7FFAA57DCD92}"/>
              </a:ext>
            </a:extLst>
          </p:cNvPr>
          <p:cNvSpPr txBox="1"/>
          <p:nvPr/>
        </p:nvSpPr>
        <p:spPr>
          <a:xfrm>
            <a:off x="130629" y="792480"/>
            <a:ext cx="11913325" cy="5755422"/>
          </a:xfrm>
          <a:prstGeom prst="rect">
            <a:avLst/>
          </a:prstGeom>
          <a:noFill/>
        </p:spPr>
        <p:txBody>
          <a:bodyPr wrap="square" rtlCol="0">
            <a:spAutoFit/>
          </a:bodyPr>
          <a:lstStyle/>
          <a:p>
            <a:r>
              <a:rPr lang="en-US" sz="1600" dirty="0"/>
              <a:t>The list of resources utilized, and their usages, are as follows:</a:t>
            </a:r>
          </a:p>
          <a:p>
            <a:endParaRPr lang="en-US" sz="1600" dirty="0"/>
          </a:p>
          <a:p>
            <a:pPr marL="285750" indent="-285750">
              <a:buFont typeface="Arial" panose="020B0604020202020204" pitchFamily="34" charset="0"/>
              <a:buChar char="•"/>
            </a:pPr>
            <a:r>
              <a:rPr lang="en-US" sz="1600" dirty="0">
                <a:cs typeface="Futura Medium" panose="020B0602020204020303" pitchFamily="34" charset="-79"/>
              </a:rPr>
              <a:t>Python Software Foundation. (2025) </a:t>
            </a:r>
            <a:r>
              <a:rPr lang="en-US" sz="1600" i="1" dirty="0">
                <a:cs typeface="Futura Medium" panose="020B0602020204020303" pitchFamily="34" charset="-79"/>
              </a:rPr>
              <a:t>Python 3 Documentation</a:t>
            </a:r>
            <a:r>
              <a:rPr lang="en-US" sz="1600" dirty="0">
                <a:cs typeface="Futura Medium" panose="020B0602020204020303" pitchFamily="34" charset="-79"/>
              </a:rPr>
              <a:t>. Retrieved from </a:t>
            </a:r>
            <a:r>
              <a:rPr lang="en-US" sz="1600" dirty="0">
                <a:cs typeface="Futura Medium" panose="020B0602020204020303" pitchFamily="34" charset="-79"/>
                <a:hlinkClick r:id="rId2"/>
              </a:rPr>
              <a:t>https://www.python.org</a:t>
            </a:r>
            <a:endParaRPr lang="en-US" sz="1600" dirty="0">
              <a:cs typeface="Futura Medium" panose="020B0602020204020303" pitchFamily="34" charset="-79"/>
            </a:endParaRPr>
          </a:p>
          <a:p>
            <a:endParaRPr lang="en-US" sz="1600" dirty="0">
              <a:cs typeface="Futura Medium" panose="020B0602020204020303" pitchFamily="34" charset="-79"/>
            </a:endParaRPr>
          </a:p>
          <a:p>
            <a:pPr marL="285750" indent="-285750">
              <a:buFont typeface="Arial" panose="020B0604020202020204" pitchFamily="34" charset="0"/>
              <a:buChar char="•"/>
            </a:pPr>
            <a:r>
              <a:rPr lang="en-US" sz="1600" dirty="0">
                <a:cs typeface="Futura Medium" panose="020B0602020204020303" pitchFamily="34" charset="-79"/>
              </a:rPr>
              <a:t>Microsoft. (2025). </a:t>
            </a:r>
            <a:r>
              <a:rPr lang="en-US" sz="1600" i="1" dirty="0">
                <a:cs typeface="Futura Medium" panose="020B0602020204020303" pitchFamily="34" charset="-79"/>
              </a:rPr>
              <a:t>Visual Studio Code</a:t>
            </a:r>
            <a:r>
              <a:rPr lang="en-US" sz="1600" dirty="0">
                <a:cs typeface="Futura Medium" panose="020B0602020204020303" pitchFamily="34" charset="-79"/>
              </a:rPr>
              <a:t>. Retrieved from </a:t>
            </a:r>
            <a:r>
              <a:rPr lang="en-US" sz="1600" dirty="0">
                <a:cs typeface="Futura Medium" panose="020B0602020204020303" pitchFamily="34" charset="-79"/>
                <a:hlinkClick r:id="rId3"/>
              </a:rPr>
              <a:t>https://code.visualstudio.com</a:t>
            </a:r>
            <a:endParaRPr lang="en-US" sz="1600" dirty="0">
              <a:cs typeface="Futura Medium" panose="020B0602020204020303" pitchFamily="34" charset="-79"/>
            </a:endParaRPr>
          </a:p>
          <a:p>
            <a:endParaRPr lang="en-US" sz="1600" dirty="0">
              <a:cs typeface="Futura Medium" panose="020B0602020204020303" pitchFamily="34" charset="-79"/>
            </a:endParaRPr>
          </a:p>
          <a:p>
            <a:pPr marL="285750" indent="-285750">
              <a:buFont typeface="Arial" panose="020B0604020202020204" pitchFamily="34" charset="0"/>
              <a:buChar char="•"/>
            </a:pPr>
            <a:r>
              <a:rPr lang="en-US" sz="1600" dirty="0" err="1">
                <a:cs typeface="Futura Medium" panose="020B0602020204020303" pitchFamily="34" charset="-79"/>
              </a:rPr>
              <a:t>GeeksForGeeks</a:t>
            </a:r>
            <a:r>
              <a:rPr lang="en-US" sz="1600" dirty="0">
                <a:cs typeface="Futura Medium" panose="020B0602020204020303" pitchFamily="34" charset="-79"/>
              </a:rPr>
              <a:t>. (2025). </a:t>
            </a:r>
            <a:r>
              <a:rPr lang="en-US" sz="1600" i="1" dirty="0">
                <a:cs typeface="Futura Medium" panose="020B0602020204020303" pitchFamily="34" charset="-79"/>
              </a:rPr>
              <a:t>Converting Context-Free Grammar to Chomsky Normal Form. </a:t>
            </a:r>
            <a:r>
              <a:rPr lang="en-US" sz="1600" dirty="0">
                <a:cs typeface="Futura Medium" panose="020B0602020204020303" pitchFamily="34" charset="-79"/>
              </a:rPr>
              <a:t>Retrieved from</a:t>
            </a:r>
            <a:r>
              <a:rPr lang="en-US" sz="1600" i="1" dirty="0">
                <a:cs typeface="Futura Medium" panose="020B0602020204020303" pitchFamily="34" charset="-79"/>
              </a:rPr>
              <a:t> </a:t>
            </a:r>
            <a:r>
              <a:rPr lang="en-US" sz="1600" dirty="0">
                <a:cs typeface="Futura Medium" panose="020B0602020204020303" pitchFamily="34" charset="-79"/>
                <a:hlinkClick r:id="rId4"/>
              </a:rPr>
              <a:t>https://www.geeksforgeeks.org/theory-of-computation/converting-context-free-grammar-chomsky-normal-form/</a:t>
            </a:r>
            <a:r>
              <a:rPr lang="en-US" sz="1600" dirty="0">
                <a:cs typeface="Futura Medium" panose="020B0602020204020303" pitchFamily="34" charset="-79"/>
              </a:rPr>
              <a:t>)</a:t>
            </a:r>
          </a:p>
          <a:p>
            <a:endParaRPr lang="en-US" sz="1600" dirty="0">
              <a:cs typeface="Futura Medium" panose="020B0602020204020303" pitchFamily="34" charset="-79"/>
            </a:endParaRPr>
          </a:p>
          <a:p>
            <a:pPr marL="285750" indent="-285750">
              <a:buFont typeface="Arial" panose="020B0604020202020204" pitchFamily="34" charset="0"/>
              <a:buChar char="•"/>
            </a:pPr>
            <a:r>
              <a:rPr lang="en-US" sz="1600" dirty="0">
                <a:cs typeface="Futura Medium" panose="020B0602020204020303" pitchFamily="34" charset="-79"/>
              </a:rPr>
              <a:t>GitHub, for pushing updates to code, assigning tasks, and creating a collaborative environment </a:t>
            </a:r>
          </a:p>
          <a:p>
            <a:endParaRPr lang="en-US" sz="1600" dirty="0">
              <a:cs typeface="Futura Medium" panose="020B0602020204020303" pitchFamily="34" charset="-79"/>
            </a:endParaRPr>
          </a:p>
          <a:p>
            <a:pPr marL="285750" indent="-285750">
              <a:buFont typeface="Arial" panose="020B0604020202020204" pitchFamily="34" charset="0"/>
              <a:buChar char="•"/>
            </a:pPr>
            <a:r>
              <a:rPr lang="en-US" sz="1600" dirty="0">
                <a:cs typeface="Futura Medium" panose="020B0602020204020303" pitchFamily="34" charset="-79"/>
              </a:rPr>
              <a:t>Discord, used for all intermediary communication </a:t>
            </a:r>
          </a:p>
          <a:p>
            <a:endParaRPr lang="en-US" sz="1600" dirty="0">
              <a:cs typeface="Futura Medium" panose="020B0602020204020303" pitchFamily="34" charset="-79"/>
            </a:endParaRPr>
          </a:p>
          <a:p>
            <a:pPr marL="285750" indent="-285750">
              <a:buFont typeface="Arial" panose="020B0604020202020204" pitchFamily="34" charset="0"/>
              <a:buChar char="•"/>
            </a:pPr>
            <a:r>
              <a:rPr lang="en-US" sz="1600" dirty="0">
                <a:cs typeface="Futura Medium" panose="020B0602020204020303" pitchFamily="34" charset="-79"/>
              </a:rPr>
              <a:t>OpenAI. (2025). </a:t>
            </a:r>
            <a:r>
              <a:rPr lang="en-US" sz="1600" i="1" dirty="0" err="1">
                <a:cs typeface="Futura Medium" panose="020B0602020204020303" pitchFamily="34" charset="-79"/>
              </a:rPr>
              <a:t>ChatGpt</a:t>
            </a:r>
            <a:r>
              <a:rPr lang="en-US" sz="1600" i="1" dirty="0">
                <a:cs typeface="Futura Medium" panose="020B0602020204020303" pitchFamily="34" charset="-79"/>
              </a:rPr>
              <a:t> 5.0. </a:t>
            </a:r>
            <a:r>
              <a:rPr lang="en-US" sz="1600" dirty="0">
                <a:cs typeface="Futura Medium" panose="020B0602020204020303" pitchFamily="34" charset="-79"/>
              </a:rPr>
              <a:t>Used to generate small code snippets which were then expanded on.</a:t>
            </a:r>
          </a:p>
          <a:p>
            <a:endParaRPr lang="en-US" sz="1600" dirty="0">
              <a:cs typeface="Futura Medium" panose="020B0602020204020303" pitchFamily="34" charset="-79"/>
            </a:endParaRPr>
          </a:p>
          <a:p>
            <a:pPr marL="285750" indent="-285750">
              <a:buFont typeface="Arial" panose="020B0604020202020204" pitchFamily="34" charset="0"/>
              <a:buChar char="•"/>
            </a:pPr>
            <a:r>
              <a:rPr lang="en-US" sz="1600" dirty="0" err="1">
                <a:cs typeface="Futura Medium" panose="020B0602020204020303" pitchFamily="34" charset="-79"/>
              </a:rPr>
              <a:t>Youtube</a:t>
            </a:r>
            <a:r>
              <a:rPr lang="en-US" sz="1600" dirty="0">
                <a:cs typeface="Futura Medium" panose="020B0602020204020303" pitchFamily="34" charset="-79"/>
              </a:rPr>
              <a:t>, </a:t>
            </a:r>
            <a:r>
              <a:rPr lang="en-US" sz="1600" i="1" dirty="0">
                <a:cs typeface="Futura Medium" panose="020B0602020204020303" pitchFamily="34" charset="-79"/>
              </a:rPr>
              <a:t>CNF Conversion Example</a:t>
            </a:r>
            <a:r>
              <a:rPr lang="en-US" sz="1600" dirty="0">
                <a:cs typeface="Futura Medium" panose="020B0602020204020303" pitchFamily="34" charset="-79"/>
              </a:rPr>
              <a:t>. Retrieved from </a:t>
            </a:r>
            <a:r>
              <a:rPr lang="en-CA" sz="1600" dirty="0">
                <a:cs typeface="Futura Medium" panose="020B0602020204020303" pitchFamily="34" charset="-79"/>
                <a:hlinkClick r:id="rId5" tooltip="https://www.youtube.com/watch?v=euluzh9fmxq&amp;t=953s"/>
              </a:rPr>
              <a:t>https://www.youtube.com/watch?v=eUlUzH9fmXQ&amp;t=953s</a:t>
            </a:r>
            <a:endParaRPr lang="en-CA" sz="1600" dirty="0">
              <a:cs typeface="Futura Medium" panose="020B0602020204020303" pitchFamily="34" charset="-79"/>
            </a:endParaRPr>
          </a:p>
          <a:p>
            <a:endParaRPr lang="en-CA" sz="1600" dirty="0">
              <a:cs typeface="Futura Medium" panose="020B0602020204020303" pitchFamily="34" charset="-79"/>
            </a:endParaRPr>
          </a:p>
          <a:p>
            <a:pPr marL="285750" indent="-285750">
              <a:buFont typeface="Arial" panose="020B0604020202020204" pitchFamily="34" charset="0"/>
              <a:buChar char="•"/>
            </a:pPr>
            <a:r>
              <a:rPr lang="en-CA" sz="1600" dirty="0" err="1">
                <a:cs typeface="Futura Medium" panose="020B0602020204020303" pitchFamily="34" charset="-79"/>
              </a:rPr>
              <a:t>TutorialsPoint</a:t>
            </a:r>
            <a:r>
              <a:rPr lang="en-CA" sz="1600" dirty="0">
                <a:cs typeface="Futura Medium" panose="020B0602020204020303" pitchFamily="34" charset="-79"/>
              </a:rPr>
              <a:t>, </a:t>
            </a:r>
            <a:r>
              <a:rPr lang="en-CA" sz="1600" i="1" dirty="0">
                <a:cs typeface="Futura Medium" panose="020B0602020204020303" pitchFamily="34" charset="-79"/>
              </a:rPr>
              <a:t>Context-Free Grammar Introduction.</a:t>
            </a:r>
            <a:r>
              <a:rPr lang="en-CA" sz="1600" dirty="0">
                <a:cs typeface="Futura Medium" panose="020B0602020204020303" pitchFamily="34" charset="-79"/>
              </a:rPr>
              <a:t> Retrieved from </a:t>
            </a:r>
            <a:r>
              <a:rPr lang="en-CA" sz="1600" dirty="0">
                <a:cs typeface="Futura Medium" panose="020B0602020204020303" pitchFamily="34" charset="-79"/>
                <a:hlinkClick r:id="rId6"/>
              </a:rPr>
              <a:t>https://www.tutorialspoint.com/automata_theory/context_free_grammar_introduction.htm</a:t>
            </a:r>
            <a:endParaRPr lang="en-CA" sz="1600" dirty="0">
              <a:cs typeface="Futura Medium" panose="020B0602020204020303" pitchFamily="34" charset="-79"/>
            </a:endParaRPr>
          </a:p>
          <a:p>
            <a:endParaRPr lang="en-CA" sz="1600" dirty="0">
              <a:cs typeface="Futura Medium" panose="020B0602020204020303" pitchFamily="34" charset="-79"/>
            </a:endParaRPr>
          </a:p>
          <a:p>
            <a:pPr marL="285750" indent="-285750">
              <a:buFont typeface="Arial" panose="020B0604020202020204" pitchFamily="34" charset="0"/>
              <a:buChar char="•"/>
            </a:pPr>
            <a:r>
              <a:rPr lang="en-US" sz="1600" dirty="0"/>
              <a:t>Microsoft Visio, through UFV access. </a:t>
            </a:r>
            <a:r>
              <a:rPr lang="en-US" sz="1600" i="1" dirty="0"/>
              <a:t>Visual Programming Creation</a:t>
            </a:r>
            <a:r>
              <a:rPr lang="en-US" sz="1600" dirty="0"/>
              <a:t>. Retrieved from </a:t>
            </a:r>
            <a:r>
              <a:rPr lang="en-US" sz="1600" dirty="0">
                <a:hlinkClick r:id="rId7"/>
              </a:rPr>
              <a:t>https://www.microsoft.com/en/microsoft-365/visio?market=af</a:t>
            </a:r>
            <a:endParaRPr lang="en-US" sz="1600" dirty="0"/>
          </a:p>
          <a:p>
            <a:endParaRPr lang="en-US" sz="1600" dirty="0"/>
          </a:p>
        </p:txBody>
      </p:sp>
    </p:spTree>
    <p:extLst>
      <p:ext uri="{BB962C8B-B14F-4D97-AF65-F5344CB8AC3E}">
        <p14:creationId xmlns:p14="http://schemas.microsoft.com/office/powerpoint/2010/main" val="80027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8F7016-4D08-BC20-BD34-8CC993FFB308}"/>
            </a:ext>
          </a:extLst>
        </p:cNvPr>
        <p:cNvGrpSpPr/>
        <p:nvPr/>
      </p:nvGrpSpPr>
      <p:grpSpPr>
        <a:xfrm>
          <a:off x="0" y="0"/>
          <a:ext cx="0" cy="0"/>
          <a:chOff x="0" y="0"/>
          <a:chExt cx="0" cy="0"/>
        </a:xfrm>
      </p:grpSpPr>
      <p:sp>
        <p:nvSpPr>
          <p:cNvPr id="4" name="Subtitle 2">
            <a:extLst>
              <a:ext uri="{FF2B5EF4-FFF2-40B4-BE49-F238E27FC236}">
                <a16:creationId xmlns:a16="http://schemas.microsoft.com/office/drawing/2014/main" id="{8E8AD93C-65DE-73EB-35E0-C4CF1930FE9B}"/>
              </a:ext>
            </a:extLst>
          </p:cNvPr>
          <p:cNvSpPr txBox="1">
            <a:spLocks/>
          </p:cNvSpPr>
          <p:nvPr/>
        </p:nvSpPr>
        <p:spPr>
          <a:xfrm>
            <a:off x="0" y="0"/>
            <a:ext cx="12192000" cy="6303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Logging &amp; Misc</a:t>
            </a:r>
          </a:p>
        </p:txBody>
      </p:sp>
      <p:sp>
        <p:nvSpPr>
          <p:cNvPr id="5" name="TextBox 4">
            <a:extLst>
              <a:ext uri="{FF2B5EF4-FFF2-40B4-BE49-F238E27FC236}">
                <a16:creationId xmlns:a16="http://schemas.microsoft.com/office/drawing/2014/main" id="{A6F4F76E-961F-6444-9F4D-94FF49EE0043}"/>
              </a:ext>
            </a:extLst>
          </p:cNvPr>
          <p:cNvSpPr txBox="1"/>
          <p:nvPr/>
        </p:nvSpPr>
        <p:spPr>
          <a:xfrm>
            <a:off x="130629" y="792480"/>
            <a:ext cx="11913325" cy="2308324"/>
          </a:xfrm>
          <a:prstGeom prst="rect">
            <a:avLst/>
          </a:prstGeom>
          <a:noFill/>
        </p:spPr>
        <p:txBody>
          <a:bodyPr wrap="square" rtlCol="0">
            <a:spAutoFit/>
          </a:bodyPr>
          <a:lstStyle/>
          <a:p>
            <a:r>
              <a:rPr lang="en-US" sz="1600" dirty="0">
                <a:latin typeface="Futura Medium" panose="020B0602020204020303" pitchFamily="34" charset="-79"/>
                <a:cs typeface="Futura Medium" panose="020B0602020204020303" pitchFamily="34" charset="-79"/>
              </a:rPr>
              <a:t>Almost all communication about the project was done via discord. Main problem solving was solved synchronously via Discord voice calls, and  asynchronously for smaller updates.</a:t>
            </a:r>
          </a:p>
          <a:p>
            <a:endParaRPr lang="en-US" sz="1600" dirty="0">
              <a:latin typeface="Futura Medium" panose="020B0602020204020303" pitchFamily="34" charset="-79"/>
              <a:cs typeface="Futura Medium" panose="020B0602020204020303" pitchFamily="34" charset="-79"/>
            </a:endParaRPr>
          </a:p>
          <a:p>
            <a:r>
              <a:rPr lang="en-US" sz="1600" dirty="0">
                <a:latin typeface="Futura Medium" panose="020B0602020204020303" pitchFamily="34" charset="-79"/>
                <a:cs typeface="Futura Medium" panose="020B0602020204020303" pitchFamily="34" charset="-79"/>
              </a:rPr>
              <a:t>	GitHub also contains all deliverables for the project, for reproducibility purposes. – </a:t>
            </a:r>
            <a:r>
              <a:rPr lang="en-US" sz="1600" dirty="0" err="1">
                <a:latin typeface="Futura Medium" panose="020B0602020204020303" pitchFamily="34" charset="-79"/>
                <a:cs typeface="Futura Medium" panose="020B0602020204020303" pitchFamily="34" charset="-79"/>
              </a:rPr>
              <a:t>Powerpoint</a:t>
            </a:r>
            <a:r>
              <a:rPr lang="en-US" sz="1600" dirty="0">
                <a:latin typeface="Futura Medium" panose="020B0602020204020303" pitchFamily="34" charset="-79"/>
                <a:cs typeface="Futura Medium" panose="020B0602020204020303" pitchFamily="34" charset="-79"/>
              </a:rPr>
              <a:t>, Python, readme, dot file, and </a:t>
            </a:r>
            <a:r>
              <a:rPr lang="en-US" sz="1600" dirty="0" err="1">
                <a:latin typeface="Futura Medium" panose="020B0602020204020303" pitchFamily="34" charset="-79"/>
                <a:cs typeface="Futura Medium" panose="020B0602020204020303" pitchFamily="34" charset="-79"/>
              </a:rPr>
              <a:t>png</a:t>
            </a:r>
            <a:r>
              <a:rPr lang="en-US" sz="1600" dirty="0">
                <a:latin typeface="Futura Medium" panose="020B0602020204020303" pitchFamily="34" charset="-79"/>
                <a:cs typeface="Futura Medium" panose="020B0602020204020303" pitchFamily="34" charset="-79"/>
              </a:rPr>
              <a:t> file. We also utilized GitHub’s project board feature, as seen below. Issues, and all other project information, are available for view through the public repository link found in “</a:t>
            </a:r>
            <a:r>
              <a:rPr lang="en-US" sz="1600" dirty="0" err="1">
                <a:latin typeface="Futura Medium" panose="020B0602020204020303" pitchFamily="34" charset="-79"/>
                <a:cs typeface="Futura Medium" panose="020B0602020204020303" pitchFamily="34" charset="-79"/>
              </a:rPr>
              <a:t>GitHub_Link.txt</a:t>
            </a:r>
            <a:r>
              <a:rPr lang="en-US" sz="1600" dirty="0">
                <a:latin typeface="Futura Medium" panose="020B0602020204020303" pitchFamily="34" charset="-79"/>
                <a:cs typeface="Futura Medium" panose="020B0602020204020303" pitchFamily="34" charset="-79"/>
              </a:rPr>
              <a:t>”.</a:t>
            </a:r>
          </a:p>
          <a:p>
            <a:endParaRPr lang="en-US" sz="1600" dirty="0">
              <a:latin typeface="Futura Medium" panose="020B0602020204020303" pitchFamily="34" charset="-79"/>
              <a:cs typeface="Futura Medium" panose="020B0602020204020303" pitchFamily="34" charset="-79"/>
            </a:endParaRPr>
          </a:p>
          <a:p>
            <a:r>
              <a:rPr lang="en-US" sz="1600" dirty="0">
                <a:latin typeface="Futura Medium" panose="020B0602020204020303" pitchFamily="34" charset="-79"/>
                <a:cs typeface="Futura Medium" panose="020B0602020204020303" pitchFamily="34" charset="-79"/>
              </a:rPr>
              <a:t>	All portions of this project/ presentation were split equally, and collaborative efforts were roughly equal on each part.</a:t>
            </a:r>
          </a:p>
        </p:txBody>
      </p:sp>
      <p:pic>
        <p:nvPicPr>
          <p:cNvPr id="2" name="Picture 1">
            <a:extLst>
              <a:ext uri="{FF2B5EF4-FFF2-40B4-BE49-F238E27FC236}">
                <a16:creationId xmlns:a16="http://schemas.microsoft.com/office/drawing/2014/main" id="{B6C00BFC-B3F1-C567-C77D-F9DD2E333209}"/>
              </a:ext>
            </a:extLst>
          </p:cNvPr>
          <p:cNvPicPr>
            <a:picLocks noChangeAspect="1"/>
          </p:cNvPicPr>
          <p:nvPr/>
        </p:nvPicPr>
        <p:blipFill>
          <a:blip r:embed="rId2"/>
          <a:stretch>
            <a:fillRect/>
          </a:stretch>
        </p:blipFill>
        <p:spPr>
          <a:xfrm>
            <a:off x="2302166" y="3100804"/>
            <a:ext cx="8134925" cy="3757196"/>
          </a:xfrm>
          <a:prstGeom prst="rect">
            <a:avLst/>
          </a:prstGeom>
        </p:spPr>
      </p:pic>
    </p:spTree>
    <p:extLst>
      <p:ext uri="{BB962C8B-B14F-4D97-AF65-F5344CB8AC3E}">
        <p14:creationId xmlns:p14="http://schemas.microsoft.com/office/powerpoint/2010/main" val="3342278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06A5AC64-C857-12AE-3323-CD88E519DFFF}"/>
              </a:ext>
            </a:extLst>
          </p:cNvPr>
          <p:cNvSpPr txBox="1">
            <a:spLocks/>
          </p:cNvSpPr>
          <p:nvPr/>
        </p:nvSpPr>
        <p:spPr>
          <a:xfrm>
            <a:off x="0" y="0"/>
            <a:ext cx="12192000" cy="6303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Introduction</a:t>
            </a:r>
          </a:p>
        </p:txBody>
      </p:sp>
      <p:sp>
        <p:nvSpPr>
          <p:cNvPr id="5" name="TextBox 4">
            <a:extLst>
              <a:ext uri="{FF2B5EF4-FFF2-40B4-BE49-F238E27FC236}">
                <a16:creationId xmlns:a16="http://schemas.microsoft.com/office/drawing/2014/main" id="{3B4C8BCF-411D-F518-D0CA-9C84ECBCB08C}"/>
              </a:ext>
            </a:extLst>
          </p:cNvPr>
          <p:cNvSpPr txBox="1"/>
          <p:nvPr/>
        </p:nvSpPr>
        <p:spPr>
          <a:xfrm>
            <a:off x="139337" y="1905506"/>
            <a:ext cx="11913325" cy="3046988"/>
          </a:xfrm>
          <a:prstGeom prst="rect">
            <a:avLst/>
          </a:prstGeom>
          <a:noFill/>
        </p:spPr>
        <p:txBody>
          <a:bodyPr wrap="square" rtlCol="0">
            <a:spAutoFit/>
          </a:bodyPr>
          <a:lstStyle/>
          <a:p>
            <a:r>
              <a:rPr lang="en-US" sz="1600" dirty="0"/>
              <a:t>For our project, we focus on developing an algorithm that converts any Context-Free Grammar (CFG) into Chomsky Normal Form (CNF) through a structured and multiphase algorithm that’s implemented through python.</a:t>
            </a:r>
          </a:p>
          <a:p>
            <a:endParaRPr lang="en-US" sz="1600" dirty="0"/>
          </a:p>
          <a:p>
            <a:r>
              <a:rPr lang="en-US" sz="1600" dirty="0"/>
              <a:t>CNF has various uses, such as</a:t>
            </a:r>
          </a:p>
          <a:p>
            <a:endParaRPr lang="en-US" sz="1600" dirty="0"/>
          </a:p>
          <a:p>
            <a:r>
              <a:rPr lang="en-US" sz="1600" dirty="0"/>
              <a:t>	- Formal language theory </a:t>
            </a:r>
          </a:p>
          <a:p>
            <a:r>
              <a:rPr lang="en-US" sz="1600" dirty="0"/>
              <a:t>	- Compiler construction </a:t>
            </a:r>
          </a:p>
          <a:p>
            <a:r>
              <a:rPr lang="en-US" sz="1600" dirty="0"/>
              <a:t>	- Automated parsing</a:t>
            </a:r>
          </a:p>
          <a:p>
            <a:endParaRPr lang="en-US" sz="1600" dirty="0"/>
          </a:p>
          <a:p>
            <a:r>
              <a:rPr lang="en-US" sz="1600" dirty="0"/>
              <a:t>Due to its strict rule structure that provides uniform and organized grammar.</a:t>
            </a:r>
          </a:p>
          <a:p>
            <a:endParaRPr lang="en-US" sz="1600" dirty="0"/>
          </a:p>
          <a:p>
            <a:r>
              <a:rPr lang="en-US" sz="1600" dirty="0"/>
              <a:t>This project emphasizes on algorithm correctness, clarity of transformation steps, and preservation of language equivalence.</a:t>
            </a:r>
          </a:p>
        </p:txBody>
      </p:sp>
    </p:spTree>
    <p:extLst>
      <p:ext uri="{BB962C8B-B14F-4D97-AF65-F5344CB8AC3E}">
        <p14:creationId xmlns:p14="http://schemas.microsoft.com/office/powerpoint/2010/main" val="2968067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CD229A-7BCE-F278-EA50-9FA593ECC2E7}"/>
            </a:ext>
          </a:extLst>
        </p:cNvPr>
        <p:cNvGrpSpPr/>
        <p:nvPr/>
      </p:nvGrpSpPr>
      <p:grpSpPr>
        <a:xfrm>
          <a:off x="0" y="0"/>
          <a:ext cx="0" cy="0"/>
          <a:chOff x="0" y="0"/>
          <a:chExt cx="0" cy="0"/>
        </a:xfrm>
      </p:grpSpPr>
      <p:sp>
        <p:nvSpPr>
          <p:cNvPr id="4" name="Subtitle 2">
            <a:extLst>
              <a:ext uri="{FF2B5EF4-FFF2-40B4-BE49-F238E27FC236}">
                <a16:creationId xmlns:a16="http://schemas.microsoft.com/office/drawing/2014/main" id="{6F4E510C-6FEF-8637-79E4-C883C835B3E2}"/>
              </a:ext>
            </a:extLst>
          </p:cNvPr>
          <p:cNvSpPr txBox="1">
            <a:spLocks/>
          </p:cNvSpPr>
          <p:nvPr/>
        </p:nvSpPr>
        <p:spPr>
          <a:xfrm>
            <a:off x="0" y="0"/>
            <a:ext cx="12192000" cy="6303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Problem Statement</a:t>
            </a:r>
          </a:p>
        </p:txBody>
      </p:sp>
      <p:sp>
        <p:nvSpPr>
          <p:cNvPr id="5" name="TextBox 4">
            <a:extLst>
              <a:ext uri="{FF2B5EF4-FFF2-40B4-BE49-F238E27FC236}">
                <a16:creationId xmlns:a16="http://schemas.microsoft.com/office/drawing/2014/main" id="{EBE86D43-96DC-40A3-434A-5F426FE29BE8}"/>
              </a:ext>
            </a:extLst>
          </p:cNvPr>
          <p:cNvSpPr txBox="1"/>
          <p:nvPr/>
        </p:nvSpPr>
        <p:spPr>
          <a:xfrm>
            <a:off x="278675" y="2151727"/>
            <a:ext cx="11913325" cy="2554545"/>
          </a:xfrm>
          <a:prstGeom prst="rect">
            <a:avLst/>
          </a:prstGeom>
          <a:noFill/>
        </p:spPr>
        <p:txBody>
          <a:bodyPr wrap="square" rtlCol="0">
            <a:spAutoFit/>
          </a:bodyPr>
          <a:lstStyle/>
          <a:p>
            <a:r>
              <a:rPr lang="en-US" sz="1600" dirty="0"/>
              <a:t>Context-Free Grammars (CFGs) may contain productions that are unrestricted, such as </a:t>
            </a:r>
            <a:r>
              <a:rPr lang="en-CA" sz="1600" dirty="0" err="1"/>
              <a:t>Ɛ</a:t>
            </a:r>
            <a:r>
              <a:rPr lang="en-CA" sz="1600" dirty="0"/>
              <a:t>-productions, unit productions, mixed symbol sequences, and extremely long right-hand sides.</a:t>
            </a:r>
          </a:p>
          <a:p>
            <a:endParaRPr lang="en-CA" sz="1600" dirty="0"/>
          </a:p>
          <a:p>
            <a:r>
              <a:rPr lang="en-CA" sz="1600" dirty="0"/>
              <a:t>These forms complicate parsing and verification.</a:t>
            </a:r>
          </a:p>
          <a:p>
            <a:endParaRPr lang="en-CA" sz="1600" dirty="0"/>
          </a:p>
          <a:p>
            <a:r>
              <a:rPr lang="en-CA" sz="1600" dirty="0"/>
              <a:t>As we work to achieve our goal of converting CFGs to CNF, we must ensure:</a:t>
            </a:r>
          </a:p>
          <a:p>
            <a:endParaRPr lang="en-CA" sz="1600" dirty="0"/>
          </a:p>
          <a:p>
            <a:r>
              <a:rPr lang="en-CA" sz="1600" dirty="0"/>
              <a:t>	- The generated language is preserved</a:t>
            </a:r>
          </a:p>
          <a:p>
            <a:r>
              <a:rPr lang="en-CA" sz="1600" dirty="0"/>
              <a:t>	- All productions stick to </a:t>
            </a:r>
            <a:r>
              <a:rPr lang="en-CA" sz="1600"/>
              <a:t>CNF constraints</a:t>
            </a:r>
            <a:endParaRPr lang="en-CA" sz="1600" dirty="0"/>
          </a:p>
          <a:p>
            <a:r>
              <a:rPr lang="en-CA" sz="1600" dirty="0"/>
              <a:t>	- The transformation is deterministic and reproducible</a:t>
            </a:r>
            <a:endParaRPr lang="en-US" sz="1600" dirty="0"/>
          </a:p>
        </p:txBody>
      </p:sp>
    </p:spTree>
    <p:extLst>
      <p:ext uri="{BB962C8B-B14F-4D97-AF65-F5344CB8AC3E}">
        <p14:creationId xmlns:p14="http://schemas.microsoft.com/office/powerpoint/2010/main" val="1685061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34282D-C83A-4D29-C7F2-531CEA6F2CBE}"/>
            </a:ext>
          </a:extLst>
        </p:cNvPr>
        <p:cNvGrpSpPr/>
        <p:nvPr/>
      </p:nvGrpSpPr>
      <p:grpSpPr>
        <a:xfrm>
          <a:off x="0" y="0"/>
          <a:ext cx="0" cy="0"/>
          <a:chOff x="0" y="0"/>
          <a:chExt cx="0" cy="0"/>
        </a:xfrm>
      </p:grpSpPr>
      <p:sp>
        <p:nvSpPr>
          <p:cNvPr id="4" name="Subtitle 2">
            <a:extLst>
              <a:ext uri="{FF2B5EF4-FFF2-40B4-BE49-F238E27FC236}">
                <a16:creationId xmlns:a16="http://schemas.microsoft.com/office/drawing/2014/main" id="{B32C2FE4-68DA-F293-ED5D-2E931212237A}"/>
              </a:ext>
            </a:extLst>
          </p:cNvPr>
          <p:cNvSpPr txBox="1">
            <a:spLocks/>
          </p:cNvSpPr>
          <p:nvPr/>
        </p:nvSpPr>
        <p:spPr>
          <a:xfrm>
            <a:off x="0" y="0"/>
            <a:ext cx="12192000" cy="6303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What is Chomsky Normal Form?</a:t>
            </a:r>
          </a:p>
        </p:txBody>
      </p:sp>
      <p:sp>
        <p:nvSpPr>
          <p:cNvPr id="5" name="TextBox 4">
            <a:extLst>
              <a:ext uri="{FF2B5EF4-FFF2-40B4-BE49-F238E27FC236}">
                <a16:creationId xmlns:a16="http://schemas.microsoft.com/office/drawing/2014/main" id="{DC260D87-159B-1293-C550-56EED1F607F5}"/>
              </a:ext>
            </a:extLst>
          </p:cNvPr>
          <p:cNvSpPr txBox="1"/>
          <p:nvPr/>
        </p:nvSpPr>
        <p:spPr>
          <a:xfrm>
            <a:off x="139337" y="1274564"/>
            <a:ext cx="11913325" cy="4308872"/>
          </a:xfrm>
          <a:prstGeom prst="rect">
            <a:avLst/>
          </a:prstGeom>
          <a:noFill/>
        </p:spPr>
        <p:txBody>
          <a:bodyPr wrap="square" rtlCol="0">
            <a:spAutoFit/>
          </a:bodyPr>
          <a:lstStyle/>
          <a:p>
            <a:r>
              <a:rPr lang="en-US" sz="1600" dirty="0"/>
              <a:t>Before we delve into the algorithm, we must first understand Chomsky Normal Form.</a:t>
            </a:r>
          </a:p>
          <a:p>
            <a:endParaRPr lang="en-US" sz="1600" dirty="0"/>
          </a:p>
          <a:p>
            <a:r>
              <a:rPr lang="en-US" sz="1600" dirty="0"/>
              <a:t>A grammar is said to be in Chomsky Normal Form if its productions conform to one of the following:</a:t>
            </a:r>
          </a:p>
          <a:p>
            <a:endParaRPr lang="en-US" sz="1600" dirty="0"/>
          </a:p>
          <a:p>
            <a:r>
              <a:rPr lang="en-US" sz="1600" dirty="0"/>
              <a:t>	A -&gt; BC</a:t>
            </a:r>
          </a:p>
          <a:p>
            <a:r>
              <a:rPr lang="en-US" sz="1600" dirty="0"/>
              <a:t>	A -&gt; a</a:t>
            </a:r>
          </a:p>
          <a:p>
            <a:r>
              <a:rPr lang="en-US" sz="1600" dirty="0"/>
              <a:t>	S -&gt; </a:t>
            </a:r>
            <a:r>
              <a:rPr lang="en-CA" dirty="0" err="1"/>
              <a:t>Ɛ</a:t>
            </a:r>
            <a:r>
              <a:rPr lang="en-CA" dirty="0"/>
              <a:t> </a:t>
            </a:r>
          </a:p>
          <a:p>
            <a:endParaRPr lang="en-CA" sz="1600" dirty="0"/>
          </a:p>
          <a:p>
            <a:r>
              <a:rPr lang="en-CA" sz="1600" dirty="0"/>
              <a:t>The first means that a variable produces exactly two variables </a:t>
            </a:r>
          </a:p>
          <a:p>
            <a:r>
              <a:rPr lang="en-CA" sz="1600" dirty="0"/>
              <a:t>The second means that a variable produces a single terminal</a:t>
            </a:r>
          </a:p>
          <a:p>
            <a:r>
              <a:rPr lang="en-CA" sz="1600" dirty="0"/>
              <a:t>The third, while optional, is only allowed if the language includes the empty string.</a:t>
            </a:r>
          </a:p>
          <a:p>
            <a:endParaRPr lang="en-CA" sz="1600" dirty="0"/>
          </a:p>
          <a:p>
            <a:r>
              <a:rPr lang="en-CA" sz="1600" dirty="0"/>
              <a:t>We restrict grammars to CNF due to</a:t>
            </a:r>
          </a:p>
          <a:p>
            <a:endParaRPr lang="en-CA" sz="1600" dirty="0"/>
          </a:p>
          <a:p>
            <a:r>
              <a:rPr lang="en-CA" sz="1600" dirty="0"/>
              <a:t>	- Uniform rule structure</a:t>
            </a:r>
          </a:p>
          <a:p>
            <a:r>
              <a:rPr lang="en-CA" sz="1600" dirty="0"/>
              <a:t>	- Efficient parsing</a:t>
            </a:r>
          </a:p>
          <a:p>
            <a:r>
              <a:rPr lang="en-CA" sz="1600" dirty="0"/>
              <a:t>	- Clearer analysis due to simplified structures</a:t>
            </a:r>
            <a:endParaRPr lang="en-US" sz="1600" dirty="0"/>
          </a:p>
        </p:txBody>
      </p:sp>
    </p:spTree>
    <p:extLst>
      <p:ext uri="{BB962C8B-B14F-4D97-AF65-F5344CB8AC3E}">
        <p14:creationId xmlns:p14="http://schemas.microsoft.com/office/powerpoint/2010/main" val="3456624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91C34C-DDBF-E3C8-4DF9-241186669695}"/>
            </a:ext>
          </a:extLst>
        </p:cNvPr>
        <p:cNvGrpSpPr/>
        <p:nvPr/>
      </p:nvGrpSpPr>
      <p:grpSpPr>
        <a:xfrm>
          <a:off x="0" y="0"/>
          <a:ext cx="0" cy="0"/>
          <a:chOff x="0" y="0"/>
          <a:chExt cx="0" cy="0"/>
        </a:xfrm>
      </p:grpSpPr>
      <p:sp>
        <p:nvSpPr>
          <p:cNvPr id="4" name="Subtitle 2">
            <a:extLst>
              <a:ext uri="{FF2B5EF4-FFF2-40B4-BE49-F238E27FC236}">
                <a16:creationId xmlns:a16="http://schemas.microsoft.com/office/drawing/2014/main" id="{DEF04D51-E8F7-7E33-FADD-6AE58AD54363}"/>
              </a:ext>
            </a:extLst>
          </p:cNvPr>
          <p:cNvSpPr txBox="1">
            <a:spLocks/>
          </p:cNvSpPr>
          <p:nvPr/>
        </p:nvSpPr>
        <p:spPr>
          <a:xfrm>
            <a:off x="0" y="0"/>
            <a:ext cx="12192000" cy="6303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Algorithm Overview</a:t>
            </a:r>
          </a:p>
        </p:txBody>
      </p:sp>
      <p:sp>
        <p:nvSpPr>
          <p:cNvPr id="5" name="TextBox 4">
            <a:extLst>
              <a:ext uri="{FF2B5EF4-FFF2-40B4-BE49-F238E27FC236}">
                <a16:creationId xmlns:a16="http://schemas.microsoft.com/office/drawing/2014/main" id="{343A6EE3-5DFD-37BC-BDE7-4BE8F818C95D}"/>
              </a:ext>
            </a:extLst>
          </p:cNvPr>
          <p:cNvSpPr txBox="1"/>
          <p:nvPr/>
        </p:nvSpPr>
        <p:spPr>
          <a:xfrm>
            <a:off x="139337" y="1782395"/>
            <a:ext cx="11913325" cy="3293209"/>
          </a:xfrm>
          <a:prstGeom prst="rect">
            <a:avLst/>
          </a:prstGeom>
          <a:noFill/>
        </p:spPr>
        <p:txBody>
          <a:bodyPr wrap="square" rtlCol="0">
            <a:spAutoFit/>
          </a:bodyPr>
          <a:lstStyle/>
          <a:p>
            <a:r>
              <a:rPr lang="en-US" sz="1600" dirty="0"/>
              <a:t>The algorithm proceeds through four sequential phases, which each phase addressing a specific issue.</a:t>
            </a:r>
          </a:p>
          <a:p>
            <a:endParaRPr lang="en-US" sz="1600" dirty="0"/>
          </a:p>
          <a:p>
            <a:endParaRPr lang="en-US" sz="1600" dirty="0"/>
          </a:p>
          <a:p>
            <a:r>
              <a:rPr lang="en-US" sz="1600" dirty="0"/>
              <a:t>	1. Eliminate occurrences of the start symbol on the right-hand side</a:t>
            </a:r>
          </a:p>
          <a:p>
            <a:endParaRPr lang="en-US" sz="1600" dirty="0"/>
          </a:p>
          <a:p>
            <a:r>
              <a:rPr lang="en-US" sz="1600" dirty="0"/>
              <a:t>	2. Remove </a:t>
            </a:r>
            <a:r>
              <a:rPr lang="en-CA" sz="1600" dirty="0" err="1"/>
              <a:t>Ɛ</a:t>
            </a:r>
            <a:r>
              <a:rPr lang="en-CA" sz="1600" dirty="0"/>
              <a:t>-productions while preserving derivable strings</a:t>
            </a:r>
          </a:p>
          <a:p>
            <a:endParaRPr lang="en-CA" sz="1600" dirty="0"/>
          </a:p>
          <a:p>
            <a:r>
              <a:rPr lang="en-CA" sz="1600" dirty="0"/>
              <a:t>	3. Remove unit productions by collapsing variable-to-variable chains</a:t>
            </a:r>
          </a:p>
          <a:p>
            <a:endParaRPr lang="en-CA" sz="1600" dirty="0"/>
          </a:p>
          <a:p>
            <a:r>
              <a:rPr lang="en-CA" sz="1600" dirty="0"/>
              <a:t>	4. Convert the remaining grammar to CNF</a:t>
            </a:r>
          </a:p>
          <a:p>
            <a:endParaRPr lang="en-CA" sz="1600" dirty="0"/>
          </a:p>
          <a:p>
            <a:endParaRPr lang="en-CA" sz="1600" dirty="0"/>
          </a:p>
          <a:p>
            <a:r>
              <a:rPr lang="en-CA" sz="1600" dirty="0"/>
              <a:t>At every stage, the grammar always remains equivalent to the original.</a:t>
            </a:r>
            <a:endParaRPr lang="en-US" sz="1600" dirty="0"/>
          </a:p>
        </p:txBody>
      </p:sp>
    </p:spTree>
    <p:extLst>
      <p:ext uri="{BB962C8B-B14F-4D97-AF65-F5344CB8AC3E}">
        <p14:creationId xmlns:p14="http://schemas.microsoft.com/office/powerpoint/2010/main" val="864412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CAC910-B921-C598-61FC-2E7DE2F59D5B}"/>
            </a:ext>
          </a:extLst>
        </p:cNvPr>
        <p:cNvGrpSpPr/>
        <p:nvPr/>
      </p:nvGrpSpPr>
      <p:grpSpPr>
        <a:xfrm>
          <a:off x="0" y="0"/>
          <a:ext cx="0" cy="0"/>
          <a:chOff x="0" y="0"/>
          <a:chExt cx="0" cy="0"/>
        </a:xfrm>
      </p:grpSpPr>
      <p:sp>
        <p:nvSpPr>
          <p:cNvPr id="4" name="Subtitle 2">
            <a:extLst>
              <a:ext uri="{FF2B5EF4-FFF2-40B4-BE49-F238E27FC236}">
                <a16:creationId xmlns:a16="http://schemas.microsoft.com/office/drawing/2014/main" id="{526922BB-38ED-812C-6C23-5AD739A2591A}"/>
              </a:ext>
            </a:extLst>
          </p:cNvPr>
          <p:cNvSpPr txBox="1">
            <a:spLocks/>
          </p:cNvSpPr>
          <p:nvPr/>
        </p:nvSpPr>
        <p:spPr>
          <a:xfrm>
            <a:off x="0" y="0"/>
            <a:ext cx="12192000" cy="6303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Visual Programming Conversion Model</a:t>
            </a:r>
          </a:p>
        </p:txBody>
      </p:sp>
      <p:sp>
        <p:nvSpPr>
          <p:cNvPr id="5" name="TextBox 4">
            <a:extLst>
              <a:ext uri="{FF2B5EF4-FFF2-40B4-BE49-F238E27FC236}">
                <a16:creationId xmlns:a16="http://schemas.microsoft.com/office/drawing/2014/main" id="{F4529C55-8BA0-0CF4-1EBF-1D21B218547D}"/>
              </a:ext>
            </a:extLst>
          </p:cNvPr>
          <p:cNvSpPr txBox="1"/>
          <p:nvPr/>
        </p:nvSpPr>
        <p:spPr>
          <a:xfrm>
            <a:off x="130629" y="792480"/>
            <a:ext cx="11913325" cy="584775"/>
          </a:xfrm>
          <a:prstGeom prst="rect">
            <a:avLst/>
          </a:prstGeom>
          <a:noFill/>
        </p:spPr>
        <p:txBody>
          <a:bodyPr wrap="square" rtlCol="0">
            <a:spAutoFit/>
          </a:bodyPr>
          <a:lstStyle/>
          <a:p>
            <a:r>
              <a:rPr lang="en-US" sz="1600" dirty="0"/>
              <a:t>The conversion is visually programmed to demonstrate an easy-to-digest overview of our algorithm, with the nodes representing the steps and their inputs/ outputs.</a:t>
            </a:r>
          </a:p>
        </p:txBody>
      </p:sp>
      <p:pic>
        <p:nvPicPr>
          <p:cNvPr id="2" name="Picture 1">
            <a:extLst>
              <a:ext uri="{FF2B5EF4-FFF2-40B4-BE49-F238E27FC236}">
                <a16:creationId xmlns:a16="http://schemas.microsoft.com/office/drawing/2014/main" id="{61B60788-8FE2-2970-F50C-AB0F1E7654AC}"/>
              </a:ext>
            </a:extLst>
          </p:cNvPr>
          <p:cNvPicPr>
            <a:picLocks noChangeAspect="1"/>
          </p:cNvPicPr>
          <p:nvPr/>
        </p:nvPicPr>
        <p:blipFill>
          <a:blip r:embed="rId2"/>
          <a:stretch>
            <a:fillRect/>
          </a:stretch>
        </p:blipFill>
        <p:spPr>
          <a:xfrm>
            <a:off x="1627909" y="1396765"/>
            <a:ext cx="8633691" cy="4185463"/>
          </a:xfrm>
          <a:prstGeom prst="rect">
            <a:avLst/>
          </a:prstGeom>
        </p:spPr>
      </p:pic>
      <p:sp>
        <p:nvSpPr>
          <p:cNvPr id="3" name="TextBox 2">
            <a:extLst>
              <a:ext uri="{FF2B5EF4-FFF2-40B4-BE49-F238E27FC236}">
                <a16:creationId xmlns:a16="http://schemas.microsoft.com/office/drawing/2014/main" id="{023D03F3-03C4-12E5-FFB2-DFC83D80BB7C}"/>
              </a:ext>
            </a:extLst>
          </p:cNvPr>
          <p:cNvSpPr txBox="1"/>
          <p:nvPr/>
        </p:nvSpPr>
        <p:spPr>
          <a:xfrm>
            <a:off x="139337" y="5773132"/>
            <a:ext cx="11913325" cy="584775"/>
          </a:xfrm>
          <a:prstGeom prst="rect">
            <a:avLst/>
          </a:prstGeom>
          <a:noFill/>
        </p:spPr>
        <p:txBody>
          <a:bodyPr wrap="square" rtlCol="0">
            <a:spAutoFit/>
          </a:bodyPr>
          <a:lstStyle/>
          <a:p>
            <a:r>
              <a:rPr lang="en-US" sz="1600" dirty="0"/>
              <a:t>Any auxiliary structures (nullable set, terminal mapping, and variable counter ) are only introduced within the specific phase that they’re required and do not extend to the other phases.</a:t>
            </a:r>
          </a:p>
        </p:txBody>
      </p:sp>
    </p:spTree>
    <p:extLst>
      <p:ext uri="{BB962C8B-B14F-4D97-AF65-F5344CB8AC3E}">
        <p14:creationId xmlns:p14="http://schemas.microsoft.com/office/powerpoint/2010/main" val="2660582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4A8431-6C8E-A708-6CAC-2157D60E7808}"/>
            </a:ext>
          </a:extLst>
        </p:cNvPr>
        <p:cNvGrpSpPr/>
        <p:nvPr/>
      </p:nvGrpSpPr>
      <p:grpSpPr>
        <a:xfrm>
          <a:off x="0" y="0"/>
          <a:ext cx="0" cy="0"/>
          <a:chOff x="0" y="0"/>
          <a:chExt cx="0" cy="0"/>
        </a:xfrm>
      </p:grpSpPr>
      <p:sp>
        <p:nvSpPr>
          <p:cNvPr id="4" name="Subtitle 2">
            <a:extLst>
              <a:ext uri="{FF2B5EF4-FFF2-40B4-BE49-F238E27FC236}">
                <a16:creationId xmlns:a16="http://schemas.microsoft.com/office/drawing/2014/main" id="{D3FE020D-7C09-CD83-5401-90CD82121C4B}"/>
              </a:ext>
            </a:extLst>
          </p:cNvPr>
          <p:cNvSpPr txBox="1">
            <a:spLocks/>
          </p:cNvSpPr>
          <p:nvPr/>
        </p:nvSpPr>
        <p:spPr>
          <a:xfrm>
            <a:off x="0" y="0"/>
            <a:ext cx="12192000" cy="6303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Input Grammar Node</a:t>
            </a:r>
          </a:p>
        </p:txBody>
      </p:sp>
      <p:sp>
        <p:nvSpPr>
          <p:cNvPr id="3" name="TextBox 2">
            <a:extLst>
              <a:ext uri="{FF2B5EF4-FFF2-40B4-BE49-F238E27FC236}">
                <a16:creationId xmlns:a16="http://schemas.microsoft.com/office/drawing/2014/main" id="{F5914F5F-0324-C788-60EF-3DF72453879D}"/>
              </a:ext>
            </a:extLst>
          </p:cNvPr>
          <p:cNvSpPr txBox="1"/>
          <p:nvPr/>
        </p:nvSpPr>
        <p:spPr>
          <a:xfrm>
            <a:off x="121921" y="874455"/>
            <a:ext cx="6252754" cy="2554545"/>
          </a:xfrm>
          <a:prstGeom prst="rect">
            <a:avLst/>
          </a:prstGeom>
          <a:noFill/>
        </p:spPr>
        <p:txBody>
          <a:bodyPr wrap="square" rtlCol="0">
            <a:spAutoFit/>
          </a:bodyPr>
          <a:lstStyle/>
          <a:p>
            <a:r>
              <a:rPr lang="en-US" sz="1600" dirty="0"/>
              <a:t>The first node is the input grammar. </a:t>
            </a:r>
          </a:p>
          <a:p>
            <a:endParaRPr lang="en-US" sz="1600" dirty="0"/>
          </a:p>
          <a:p>
            <a:r>
              <a:rPr lang="en-US" sz="1600" dirty="0"/>
              <a:t>The algorithm begins with the input grammar and designated start symbol.</a:t>
            </a:r>
          </a:p>
          <a:p>
            <a:endParaRPr lang="en-US" sz="1600" dirty="0"/>
          </a:p>
          <a:p>
            <a:r>
              <a:rPr lang="en-US" sz="1600" dirty="0"/>
              <a:t>The grammar is represented as a mapping from variables to lists of productions.</a:t>
            </a:r>
          </a:p>
          <a:p>
            <a:endParaRPr lang="en-US" sz="1600" dirty="0"/>
          </a:p>
          <a:p>
            <a:r>
              <a:rPr lang="en-US" sz="1600" dirty="0"/>
              <a:t>No structural modifications happen in this phase, it simply establishes a baseline in which all future phases can work off of.</a:t>
            </a:r>
          </a:p>
        </p:txBody>
      </p:sp>
      <p:pic>
        <p:nvPicPr>
          <p:cNvPr id="7" name="Picture 6">
            <a:extLst>
              <a:ext uri="{FF2B5EF4-FFF2-40B4-BE49-F238E27FC236}">
                <a16:creationId xmlns:a16="http://schemas.microsoft.com/office/drawing/2014/main" id="{BA127C9D-B8E4-A1C9-2168-AA835E24FBEB}"/>
              </a:ext>
            </a:extLst>
          </p:cNvPr>
          <p:cNvPicPr>
            <a:picLocks noChangeAspect="1"/>
          </p:cNvPicPr>
          <p:nvPr/>
        </p:nvPicPr>
        <p:blipFill>
          <a:blip r:embed="rId2"/>
          <a:stretch>
            <a:fillRect/>
          </a:stretch>
        </p:blipFill>
        <p:spPr>
          <a:xfrm>
            <a:off x="2073910" y="3568881"/>
            <a:ext cx="2135042" cy="3289119"/>
          </a:xfrm>
          <a:prstGeom prst="rect">
            <a:avLst/>
          </a:prstGeom>
        </p:spPr>
      </p:pic>
      <p:pic>
        <p:nvPicPr>
          <p:cNvPr id="9" name="Picture 8">
            <a:extLst>
              <a:ext uri="{FF2B5EF4-FFF2-40B4-BE49-F238E27FC236}">
                <a16:creationId xmlns:a16="http://schemas.microsoft.com/office/drawing/2014/main" id="{3FFD0059-45EA-CB36-F8B8-EC63E0AF7CD5}"/>
              </a:ext>
            </a:extLst>
          </p:cNvPr>
          <p:cNvPicPr>
            <a:picLocks noChangeAspect="1"/>
          </p:cNvPicPr>
          <p:nvPr/>
        </p:nvPicPr>
        <p:blipFill>
          <a:blip r:embed="rId3"/>
          <a:stretch>
            <a:fillRect/>
          </a:stretch>
        </p:blipFill>
        <p:spPr>
          <a:xfrm>
            <a:off x="6350000" y="0"/>
            <a:ext cx="5842000" cy="3644900"/>
          </a:xfrm>
          <a:prstGeom prst="rect">
            <a:avLst/>
          </a:prstGeom>
        </p:spPr>
      </p:pic>
    </p:spTree>
    <p:extLst>
      <p:ext uri="{BB962C8B-B14F-4D97-AF65-F5344CB8AC3E}">
        <p14:creationId xmlns:p14="http://schemas.microsoft.com/office/powerpoint/2010/main" val="983800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996803-FD7D-078E-E8D4-BF019762FAF4}"/>
            </a:ext>
          </a:extLst>
        </p:cNvPr>
        <p:cNvGrpSpPr/>
        <p:nvPr/>
      </p:nvGrpSpPr>
      <p:grpSpPr>
        <a:xfrm>
          <a:off x="0" y="0"/>
          <a:ext cx="0" cy="0"/>
          <a:chOff x="0" y="0"/>
          <a:chExt cx="0" cy="0"/>
        </a:xfrm>
      </p:grpSpPr>
      <p:sp>
        <p:nvSpPr>
          <p:cNvPr id="4" name="Subtitle 2">
            <a:extLst>
              <a:ext uri="{FF2B5EF4-FFF2-40B4-BE49-F238E27FC236}">
                <a16:creationId xmlns:a16="http://schemas.microsoft.com/office/drawing/2014/main" id="{A658FC7C-7964-F581-04DE-CA306BE32E6D}"/>
              </a:ext>
            </a:extLst>
          </p:cNvPr>
          <p:cNvSpPr txBox="1">
            <a:spLocks/>
          </p:cNvSpPr>
          <p:nvPr/>
        </p:nvSpPr>
        <p:spPr>
          <a:xfrm>
            <a:off x="0" y="0"/>
            <a:ext cx="12192000" cy="6303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Step 0: Eliminate Start Symbol on RHS </a:t>
            </a:r>
          </a:p>
        </p:txBody>
      </p:sp>
      <p:pic>
        <p:nvPicPr>
          <p:cNvPr id="3" name="Picture 2">
            <a:extLst>
              <a:ext uri="{FF2B5EF4-FFF2-40B4-BE49-F238E27FC236}">
                <a16:creationId xmlns:a16="http://schemas.microsoft.com/office/drawing/2014/main" id="{4785D63B-302F-F30C-F5FA-80F000892B64}"/>
              </a:ext>
            </a:extLst>
          </p:cNvPr>
          <p:cNvPicPr>
            <a:picLocks noChangeAspect="1"/>
          </p:cNvPicPr>
          <p:nvPr/>
        </p:nvPicPr>
        <p:blipFill>
          <a:blip r:embed="rId2"/>
          <a:stretch>
            <a:fillRect/>
          </a:stretch>
        </p:blipFill>
        <p:spPr>
          <a:xfrm>
            <a:off x="1469491" y="3342685"/>
            <a:ext cx="3546646" cy="3515315"/>
          </a:xfrm>
          <a:prstGeom prst="rect">
            <a:avLst/>
          </a:prstGeom>
        </p:spPr>
      </p:pic>
      <p:sp>
        <p:nvSpPr>
          <p:cNvPr id="5" name="TextBox 4">
            <a:extLst>
              <a:ext uri="{FF2B5EF4-FFF2-40B4-BE49-F238E27FC236}">
                <a16:creationId xmlns:a16="http://schemas.microsoft.com/office/drawing/2014/main" id="{ABDB79A7-6615-56E6-DA56-67BCC9392447}"/>
              </a:ext>
            </a:extLst>
          </p:cNvPr>
          <p:cNvSpPr txBox="1"/>
          <p:nvPr/>
        </p:nvSpPr>
        <p:spPr>
          <a:xfrm>
            <a:off x="103374" y="630328"/>
            <a:ext cx="6278880" cy="3046988"/>
          </a:xfrm>
          <a:prstGeom prst="rect">
            <a:avLst/>
          </a:prstGeom>
          <a:noFill/>
        </p:spPr>
        <p:txBody>
          <a:bodyPr wrap="square" rtlCol="0">
            <a:spAutoFit/>
          </a:bodyPr>
          <a:lstStyle/>
          <a:p>
            <a:r>
              <a:rPr lang="en-US" sz="1600" dirty="0"/>
              <a:t>The second node is the elimination of the start symbol on the right hand side.</a:t>
            </a:r>
          </a:p>
          <a:p>
            <a:endParaRPr lang="en-US" sz="1600" dirty="0"/>
          </a:p>
          <a:p>
            <a:r>
              <a:rPr lang="en-US" sz="1600" dirty="0"/>
              <a:t>This step ensures that the start symbol does not appear on the right hand side of any production, which helps prevent any confusion during derivations.</a:t>
            </a:r>
          </a:p>
          <a:p>
            <a:endParaRPr lang="en-US" sz="1600" dirty="0"/>
          </a:p>
          <a:p>
            <a:r>
              <a:rPr lang="en-US" sz="1600" dirty="0"/>
              <a:t>If the algorithm deems it necessary, a new start symbol is introduced along with its matching production.</a:t>
            </a:r>
          </a:p>
          <a:p>
            <a:endParaRPr lang="en-US" sz="1600" dirty="0"/>
          </a:p>
          <a:p>
            <a:r>
              <a:rPr lang="en-US" sz="1600" dirty="0"/>
              <a:t>This guarantees that the grammar remains well formed in the next steps. </a:t>
            </a:r>
          </a:p>
        </p:txBody>
      </p:sp>
      <p:pic>
        <p:nvPicPr>
          <p:cNvPr id="7" name="Picture 6">
            <a:extLst>
              <a:ext uri="{FF2B5EF4-FFF2-40B4-BE49-F238E27FC236}">
                <a16:creationId xmlns:a16="http://schemas.microsoft.com/office/drawing/2014/main" id="{4C39DCE4-C126-80E7-CB70-A50681858B28}"/>
              </a:ext>
            </a:extLst>
          </p:cNvPr>
          <p:cNvPicPr>
            <a:picLocks noChangeAspect="1"/>
          </p:cNvPicPr>
          <p:nvPr/>
        </p:nvPicPr>
        <p:blipFill>
          <a:blip r:embed="rId3"/>
          <a:stretch>
            <a:fillRect/>
          </a:stretch>
        </p:blipFill>
        <p:spPr>
          <a:xfrm>
            <a:off x="7150100" y="0"/>
            <a:ext cx="5041900" cy="4140200"/>
          </a:xfrm>
          <a:prstGeom prst="rect">
            <a:avLst/>
          </a:prstGeom>
        </p:spPr>
      </p:pic>
    </p:spTree>
    <p:extLst>
      <p:ext uri="{BB962C8B-B14F-4D97-AF65-F5344CB8AC3E}">
        <p14:creationId xmlns:p14="http://schemas.microsoft.com/office/powerpoint/2010/main" val="972336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397B16-1EDE-C7F7-E758-C1E2A9AAC943}"/>
            </a:ext>
          </a:extLst>
        </p:cNvPr>
        <p:cNvGrpSpPr/>
        <p:nvPr/>
      </p:nvGrpSpPr>
      <p:grpSpPr>
        <a:xfrm>
          <a:off x="0" y="0"/>
          <a:ext cx="0" cy="0"/>
          <a:chOff x="0" y="0"/>
          <a:chExt cx="0" cy="0"/>
        </a:xfrm>
      </p:grpSpPr>
      <p:sp>
        <p:nvSpPr>
          <p:cNvPr id="4" name="Subtitle 2">
            <a:extLst>
              <a:ext uri="{FF2B5EF4-FFF2-40B4-BE49-F238E27FC236}">
                <a16:creationId xmlns:a16="http://schemas.microsoft.com/office/drawing/2014/main" id="{FE33C9FF-2437-3B83-5148-7B5B327822CF}"/>
              </a:ext>
            </a:extLst>
          </p:cNvPr>
          <p:cNvSpPr txBox="1">
            <a:spLocks/>
          </p:cNvSpPr>
          <p:nvPr/>
        </p:nvSpPr>
        <p:spPr>
          <a:xfrm>
            <a:off x="0" y="0"/>
            <a:ext cx="12192000" cy="6303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Step 1: Remove </a:t>
            </a:r>
            <a:r>
              <a:rPr lang="en-CA" dirty="0" err="1"/>
              <a:t>Ɛ</a:t>
            </a:r>
            <a:r>
              <a:rPr lang="en-CA" dirty="0"/>
              <a:t>-Productions</a:t>
            </a:r>
            <a:r>
              <a:rPr lang="en-US" dirty="0"/>
              <a:t> </a:t>
            </a:r>
          </a:p>
        </p:txBody>
      </p:sp>
      <p:sp>
        <p:nvSpPr>
          <p:cNvPr id="5" name="TextBox 4">
            <a:extLst>
              <a:ext uri="{FF2B5EF4-FFF2-40B4-BE49-F238E27FC236}">
                <a16:creationId xmlns:a16="http://schemas.microsoft.com/office/drawing/2014/main" id="{99C20DF0-8188-EF4E-A81F-B8B695107398}"/>
              </a:ext>
            </a:extLst>
          </p:cNvPr>
          <p:cNvSpPr txBox="1"/>
          <p:nvPr/>
        </p:nvSpPr>
        <p:spPr>
          <a:xfrm>
            <a:off x="130629" y="630329"/>
            <a:ext cx="6094679" cy="3293209"/>
          </a:xfrm>
          <a:prstGeom prst="rect">
            <a:avLst/>
          </a:prstGeom>
          <a:noFill/>
        </p:spPr>
        <p:txBody>
          <a:bodyPr wrap="square" rtlCol="0">
            <a:spAutoFit/>
          </a:bodyPr>
          <a:lstStyle/>
          <a:p>
            <a:r>
              <a:rPr lang="en-US" sz="1600" dirty="0"/>
              <a:t>The third node is the elimination of </a:t>
            </a:r>
            <a:r>
              <a:rPr lang="en-CA" sz="1600" dirty="0" err="1"/>
              <a:t>Ɛ</a:t>
            </a:r>
            <a:r>
              <a:rPr lang="en-CA" sz="1600" dirty="0"/>
              <a:t>-productions.</a:t>
            </a:r>
            <a:endParaRPr lang="en-US" sz="1600" dirty="0"/>
          </a:p>
          <a:p>
            <a:endParaRPr lang="en-US" sz="1600" dirty="0"/>
          </a:p>
          <a:p>
            <a:r>
              <a:rPr lang="en-US" sz="1600" dirty="0"/>
              <a:t>A nullable set is constructed to identify variable capable of deriving </a:t>
            </a:r>
            <a:r>
              <a:rPr lang="en-CA" sz="1600" dirty="0" err="1"/>
              <a:t>Ɛ</a:t>
            </a:r>
            <a:r>
              <a:rPr lang="en-CA" sz="1600" dirty="0"/>
              <a:t>.</a:t>
            </a:r>
          </a:p>
          <a:p>
            <a:endParaRPr lang="en-CA" sz="1600" dirty="0"/>
          </a:p>
          <a:p>
            <a:r>
              <a:rPr lang="en-CA" sz="1600" dirty="0"/>
              <a:t>Productions are then expanded combinatorially to represent all derivations that exclude nullable symbols, which removes </a:t>
            </a:r>
            <a:r>
              <a:rPr lang="en-CA" sz="1600" dirty="0" err="1"/>
              <a:t>Ɛ</a:t>
            </a:r>
            <a:r>
              <a:rPr lang="en-CA" sz="1600" dirty="0"/>
              <a:t> while preserving the language equivalence.</a:t>
            </a:r>
          </a:p>
          <a:p>
            <a:endParaRPr lang="en-CA" sz="1600" dirty="0"/>
          </a:p>
          <a:p>
            <a:r>
              <a:rPr lang="en-CA" sz="1600" dirty="0"/>
              <a:t>The nullable set is retained only as an intermediate computation.</a:t>
            </a:r>
          </a:p>
          <a:p>
            <a:r>
              <a:rPr lang="en-CA" sz="1600" dirty="0"/>
              <a:t>All nullable variables are examined to generate alternative RHS expansions without losing derivable strings.</a:t>
            </a:r>
          </a:p>
          <a:p>
            <a:r>
              <a:rPr lang="en-CA" sz="1600" dirty="0"/>
              <a:t> </a:t>
            </a:r>
          </a:p>
        </p:txBody>
      </p:sp>
      <p:pic>
        <p:nvPicPr>
          <p:cNvPr id="3" name="Picture 2">
            <a:extLst>
              <a:ext uri="{FF2B5EF4-FFF2-40B4-BE49-F238E27FC236}">
                <a16:creationId xmlns:a16="http://schemas.microsoft.com/office/drawing/2014/main" id="{FC8DC99C-9F49-6F8B-B1C7-DCCC5CDEA17C}"/>
              </a:ext>
            </a:extLst>
          </p:cNvPr>
          <p:cNvPicPr>
            <a:picLocks noChangeAspect="1"/>
          </p:cNvPicPr>
          <p:nvPr/>
        </p:nvPicPr>
        <p:blipFill>
          <a:blip r:embed="rId2"/>
          <a:stretch>
            <a:fillRect/>
          </a:stretch>
        </p:blipFill>
        <p:spPr>
          <a:xfrm>
            <a:off x="0" y="3611149"/>
            <a:ext cx="6922391" cy="2616522"/>
          </a:xfrm>
          <a:prstGeom prst="rect">
            <a:avLst/>
          </a:prstGeom>
        </p:spPr>
      </p:pic>
      <p:pic>
        <p:nvPicPr>
          <p:cNvPr id="8" name="Picture 7">
            <a:extLst>
              <a:ext uri="{FF2B5EF4-FFF2-40B4-BE49-F238E27FC236}">
                <a16:creationId xmlns:a16="http://schemas.microsoft.com/office/drawing/2014/main" id="{10508B71-7A61-7122-5576-0537C4CACE21}"/>
              </a:ext>
            </a:extLst>
          </p:cNvPr>
          <p:cNvPicPr>
            <a:picLocks noChangeAspect="1"/>
          </p:cNvPicPr>
          <p:nvPr/>
        </p:nvPicPr>
        <p:blipFill>
          <a:blip r:embed="rId3"/>
          <a:stretch>
            <a:fillRect/>
          </a:stretch>
        </p:blipFill>
        <p:spPr>
          <a:xfrm>
            <a:off x="8360336" y="0"/>
            <a:ext cx="3831664" cy="6858000"/>
          </a:xfrm>
          <a:prstGeom prst="rect">
            <a:avLst/>
          </a:prstGeom>
        </p:spPr>
      </p:pic>
    </p:spTree>
    <p:extLst>
      <p:ext uri="{BB962C8B-B14F-4D97-AF65-F5344CB8AC3E}">
        <p14:creationId xmlns:p14="http://schemas.microsoft.com/office/powerpoint/2010/main" val="33446984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96</TotalTime>
  <Words>1329</Words>
  <Application>Microsoft Macintosh PowerPoint</Application>
  <PresentationFormat>Widescreen</PresentationFormat>
  <Paragraphs>146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Aptos Display</vt:lpstr>
      <vt:lpstr>Arial</vt:lpstr>
      <vt:lpstr>Futura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Sahil.Chhokar</dc:creator>
  <cp:lastModifiedBy>Sahil.Chhokar</cp:lastModifiedBy>
  <cp:revision>6</cp:revision>
  <dcterms:created xsi:type="dcterms:W3CDTF">2025-10-25T05:10:31Z</dcterms:created>
  <dcterms:modified xsi:type="dcterms:W3CDTF">2025-10-25T06:54:22Z</dcterms:modified>
</cp:coreProperties>
</file>