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66" r:id="rId4"/>
    <p:sldId id="257" r:id="rId5"/>
    <p:sldId id="258" r:id="rId6"/>
    <p:sldId id="265" r:id="rId7"/>
    <p:sldId id="259" r:id="rId8"/>
    <p:sldId id="277" r:id="rId9"/>
    <p:sldId id="261" r:id="rId10"/>
    <p:sldId id="262" r:id="rId11"/>
    <p:sldId id="260" r:id="rId12"/>
    <p:sldId id="264" r:id="rId13"/>
    <p:sldId id="263"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en-US" altLang="en-US">
                <a:effectLst/>
                <a:latin typeface="JetBrains Mono Light" panose="020B0309020102050004" charset="0"/>
                <a:cs typeface="JetBrains Mono Light" panose="020B0309020102050004" charset="0"/>
              </a:rPr>
              <a:t>Qt Alarm Clock</a:t>
            </a:r>
            <a:endParaRPr lang="en-US" altLang="en-US">
              <a:effectLst/>
              <a:latin typeface="JetBrains Mono Light" panose="020B0309020102050004" charset="0"/>
              <a:cs typeface="JetBrains Mono Light" panose="020B0309020102050004" charset="0"/>
            </a:endParaRPr>
          </a:p>
        </p:txBody>
      </p:sp>
      <p:sp>
        <p:nvSpPr>
          <p:cNvPr id="3" name="Subtitle 2"/>
          <p:cNvSpPr>
            <a:spLocks noGrp="true"/>
          </p:cNvSpPr>
          <p:nvPr>
            <p:ph type="subTitle" idx="1"/>
          </p:nvPr>
        </p:nvSpPr>
        <p:spPr>
          <a:xfrm rot="10800000" flipV="true">
            <a:off x="3375025" y="5477510"/>
            <a:ext cx="7966075" cy="376555"/>
          </a:xfrm>
        </p:spPr>
        <p:txBody>
          <a:bodyPr/>
          <a:p>
            <a:r>
              <a:rPr lang="ru-RU" altLang="en-US">
                <a:latin typeface="JetBrains Mono Light" panose="020B0309020102050004" charset="0"/>
                <a:cs typeface="JetBrains Mono Light" panose="020B0309020102050004" charset="0"/>
              </a:rPr>
              <a:t>Авторы</a:t>
            </a:r>
            <a:r>
              <a:rPr lang="en-US" altLang="ru-RU">
                <a:latin typeface="JetBrains Mono Light" panose="020B0309020102050004" charset="0"/>
                <a:cs typeface="JetBrains Mono Light" panose="020B0309020102050004" charset="0"/>
              </a:rPr>
              <a:t>:</a:t>
            </a:r>
            <a:r>
              <a:rPr lang="ru-RU" altLang="en-US">
                <a:latin typeface="JetBrains Mono Light" panose="020B0309020102050004" charset="0"/>
                <a:cs typeface="JetBrains Mono Light" panose="020B0309020102050004" charset="0"/>
              </a:rPr>
              <a:t> Пушилин Егор</a:t>
            </a:r>
            <a:endParaRPr lang="ru-RU" altLang="en-US">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0596880" y="83185"/>
            <a:ext cx="13430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24535" y="228124"/>
            <a:ext cx="10515600" cy="1325563"/>
          </a:xfrm>
        </p:spPr>
        <p:txBody>
          <a:bodyPr>
            <a:normAutofit fontScale="90000"/>
          </a:bodyPr>
          <a:p>
            <a:r>
              <a:rPr lang="ru-RU" altLang="en-US">
                <a:effectLst/>
                <a:latin typeface="JetBrains Mono Light" panose="020B0309020102050004" charset="0"/>
                <a:cs typeface="JetBrains Mono Light" panose="020B0309020102050004" charset="0"/>
              </a:rPr>
              <a:t>Окно выбора мелодии будильника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758"/>
          <p:cNvPicPr>
            <a:picLocks noChangeAspect="true"/>
          </p:cNvPicPr>
          <p:nvPr/>
        </p:nvPicPr>
        <p:blipFill>
          <a:blip r:embed="rId1"/>
          <a:stretch>
            <a:fillRect/>
          </a:stretch>
        </p:blipFill>
        <p:spPr>
          <a:xfrm>
            <a:off x="3780790" y="1657350"/>
            <a:ext cx="3272155" cy="444690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true"/>
          </p:cNvSpPr>
          <p:nvPr>
            <p:ph type="title"/>
          </p:nvPr>
        </p:nvSpPr>
        <p:spPr/>
        <p:txBody>
          <a:bodyPr/>
          <a:p>
            <a:r>
              <a:rPr lang="ru-RU" altLang="en-US" sz="3200" b="0">
                <a:effectLst/>
                <a:latin typeface="JetBrains Mono Light" panose="020B0309020102050004" charset="0"/>
                <a:cs typeface="JetBrains Mono Light" panose="020B0309020102050004" charset="0"/>
              </a:rPr>
              <a:t>Выводы и возможности доработки проекта</a:t>
            </a:r>
            <a:endParaRPr lang="ru-RU" altLang="en-US" sz="3200" b="0">
              <a:effectLst/>
              <a:latin typeface="JetBrains Mono Light" panose="020B0309020102050004" charset="0"/>
              <a:cs typeface="JetBrains Mono Light" panose="020B0309020102050004" charset="0"/>
            </a:endParaRPr>
          </a:p>
        </p:txBody>
      </p:sp>
      <p:sp>
        <p:nvSpPr>
          <p:cNvPr id="4" name="Content Placeholder 3"/>
          <p:cNvSpPr>
            <a:spLocks noGrp="true"/>
          </p:cNvSpPr>
          <p:nvPr>
            <p:ph idx="1"/>
          </p:nvPr>
        </p:nvSpPr>
        <p:spPr>
          <a:xfrm>
            <a:off x="647700" y="1825625"/>
            <a:ext cx="10515600" cy="3709670"/>
          </a:xfrm>
        </p:spPr>
        <p:txBody>
          <a:bodyPr/>
          <a:p>
            <a:pPr marL="0" indent="0">
              <a:buNone/>
            </a:pPr>
            <a:r>
              <a:rPr lang="ru-RU" altLang="en-US" sz="3200">
                <a:effectLst/>
                <a:latin typeface="JetBrains Mono Light" panose="020B0309020102050004" charset="0"/>
                <a:cs typeface="JetBrains Mono Light" panose="020B0309020102050004" charset="0"/>
              </a:rPr>
              <a:t>На данный момент программа выполняет свои заявленные функции. Если говорить про возможности доработки, то можно выделить несколько моментов</a:t>
            </a:r>
            <a:r>
              <a:rPr lang="en-US" altLang="ru-RU" sz="3200">
                <a:effectLst/>
                <a:latin typeface="JetBrains Mono Light" panose="020B0309020102050004" charset="0"/>
                <a:cs typeface="JetBrains Mono Light" panose="020B0309020102050004" charset="0"/>
              </a:rPr>
              <a:t>:</a:t>
            </a:r>
            <a:r>
              <a:rPr lang="ru-RU" altLang="en-US" sz="3200">
                <a:effectLst/>
                <a:latin typeface="JetBrains Mono Light" panose="020B0309020102050004" charset="0"/>
                <a:cs typeface="JetBrains Mono Light" panose="020B0309020102050004" charset="0"/>
              </a:rPr>
              <a:t>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1.Добавление демона для фоновой работы приложения.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2.Добавление новых тем.</a:t>
            </a:r>
            <a:endParaRPr lang="ru-RU" altLang="en-US" sz="32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
        <p:nvSpPr>
          <p:cNvPr id="5" name="Text Box 4"/>
          <p:cNvSpPr txBox="true"/>
          <p:nvPr/>
        </p:nvSpPr>
        <p:spPr>
          <a:xfrm>
            <a:off x="3013710" y="6069965"/>
            <a:ext cx="8936355" cy="645160"/>
          </a:xfrm>
          <a:prstGeom prst="rect">
            <a:avLst/>
          </a:prstGeom>
          <a:noFill/>
        </p:spPr>
        <p:txBody>
          <a:bodyPr wrap="square" rtlCol="0">
            <a:spAutoFit/>
          </a:bodyPr>
          <a:p>
            <a:pPr algn="r"/>
            <a:r>
              <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rPr>
              <a:t>Репозиторий проекта на </a:t>
            </a:r>
            <a:r>
              <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rPr>
              <a:t>GitHub:</a:t>
            </a:r>
            <a:endPar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a:p>
            <a:pPr algn="r"/>
            <a:r>
              <a:rPr>
                <a:effectLst>
                  <a:outerShdw blurRad="38100" dist="38100" dir="2700000" algn="tl">
                    <a:srgbClr val="000000">
                      <a:alpha val="43137"/>
                    </a:srgbClr>
                  </a:outerShdw>
                </a:effectLst>
                <a:latin typeface="JetBrains Mono Light" panose="020B0309020102050004" charset="0"/>
                <a:cs typeface="JetBrains Mono Light" panose="020B0309020102050004" charset="0"/>
              </a:rPr>
              <a:t>https://github.com/fasepaIm/Qt_Alarm_Clock_project.git</a:t>
            </a:r>
            <a:endParaRPr>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45490" y="1823085"/>
            <a:ext cx="10225405" cy="2247900"/>
          </a:xfrm>
        </p:spPr>
        <p:txBody>
          <a:bodyPr/>
          <a:p>
            <a:r>
              <a:rPr lang="ru-RU" altLang="en-US" sz="6000">
                <a:effectLst/>
                <a:latin typeface="JetBrains Mono Light" panose="020B0309020102050004" charset="0"/>
                <a:cs typeface="JetBrains Mono Light" panose="020B0309020102050004" charset="0"/>
              </a:rPr>
              <a:t>Спасибо за внимание.</a:t>
            </a:r>
            <a:endParaRPr lang="ru-RU" altLang="en-US" sz="60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true"/>
          </p:cNvSpPr>
          <p:nvPr>
            <p:ph type="ctrTitle"/>
          </p:nvPr>
        </p:nvSpPr>
        <p:spPr>
          <a:xfrm>
            <a:off x="2611755" y="4171572"/>
            <a:ext cx="9144000" cy="2187001"/>
          </a:xfrm>
        </p:spPr>
        <p:txBody>
          <a:bodyPr/>
          <a:p>
            <a:pPr algn="r"/>
            <a:r>
              <a:rPr lang="ru-RU" altLang="en-US" sz="2800">
                <a:latin typeface="JetBrains Mono Light" panose="020B0309020102050004" charset="0"/>
                <a:cs typeface="JetBrains Mono Light" panose="020B0309020102050004" charset="0"/>
              </a:rPr>
              <a:t>*Примечание</a:t>
            </a:r>
            <a:br>
              <a:rPr lang="ru-RU" altLang="en-US" sz="4000">
                <a:latin typeface="JetBrains Mono Light" panose="020B0309020102050004" charset="0"/>
                <a:cs typeface="JetBrains Mono Light" panose="020B0309020102050004" charset="0"/>
              </a:rPr>
            </a:br>
            <a:r>
              <a:rPr lang="ru-RU" altLang="en-US" sz="1400">
                <a:latin typeface="JetBrains Mono Light" panose="020B0309020102050004" charset="0"/>
                <a:cs typeface="JetBrains Mono Light" panose="020B0309020102050004" charset="0"/>
                <a:sym typeface="+mn-ea"/>
              </a:rPr>
              <a:t>В программе используется шрифт </a:t>
            </a:r>
            <a:r>
              <a:rPr lang="en-US" altLang="ru-RU" sz="1400">
                <a:latin typeface="JetBrains Mono Light" panose="020B0309020102050004" charset="0"/>
                <a:cs typeface="JetBrains Mono Light" panose="020B0309020102050004" charset="0"/>
                <a:sym typeface="+mn-ea"/>
              </a:rPr>
              <a:t>JetBrains Mono</a:t>
            </a:r>
            <a:br>
              <a:rPr lang="en-US" altLang="ru-RU" sz="1400">
                <a:latin typeface="JetBrains Mono Light" panose="020B0309020102050004" charset="0"/>
                <a:cs typeface="JetBrains Mono Light" panose="020B0309020102050004" charset="0"/>
                <a:sym typeface="+mn-ea"/>
              </a:rPr>
            </a:br>
            <a:r>
              <a:rPr lang="en-US" altLang="ru-RU" sz="1400">
                <a:latin typeface="JetBrains Mono Light" panose="020B0309020102050004" charset="0"/>
                <a:cs typeface="JetBrains Mono Light" panose="020B0309020102050004" charset="0"/>
                <a:sym typeface="+mn-ea"/>
              </a:rPr>
              <a:t>https://www.jetbrains.com/ru-ru/lp/mono/</a:t>
            </a:r>
            <a:endParaRPr lang="en-US" altLang="ru-RU" sz="1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676910" y="1706245"/>
            <a:ext cx="10838180" cy="3445510"/>
          </a:xfrm>
        </p:spPr>
        <p:txBody>
          <a:bodyPr>
            <a:normAutofit lnSpcReduction="20000"/>
          </a:bodyPr>
          <a:p>
            <a:pPr marL="0" indent="0">
              <a:buNone/>
            </a:pPr>
            <a:r>
              <a:rPr lang="ru-RU" altLang="en-US" sz="3600">
                <a:latin typeface="JetBrains Mono Light" panose="020B0309020102050004" charset="0"/>
                <a:cs typeface="JetBrains Mono Light" panose="020B0309020102050004" charset="0"/>
              </a:rPr>
              <a:t>Зачастую мы забываем, что-либо и нам необходимо об этом напоминать. Этот проект вдохновлён данной жизненной ситуацией и позволяет установить один или более будильник с напоминаниями.</a:t>
            </a:r>
            <a:endParaRPr lang="ru-RU" altLang="en-US" sz="3600">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52860" y="17780"/>
            <a:ext cx="702310" cy="683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401955" y="506730"/>
            <a:ext cx="10761345" cy="5670550"/>
          </a:xfrm>
        </p:spPr>
        <p:txBody>
          <a:bodyPr/>
          <a:p>
            <a:pPr marL="0" indent="0">
              <a:buNone/>
            </a:pPr>
            <a:endParaRPr lang="en-US">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В проекте реализованно несколько классов. Каждый из них соответствует своему окну.</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Интересной особенностью данного проекта является то, что данные о будильниках хранятся в базе данных SQL. Следовательно, если пользователь закроет программу, то не потеряете никакую информацию. Также, один из циферблатов является аналоговым. Его отрисовка реализованна через QPainter. Также пользователю предоставлена возможность изменить тему по его вкусу. Для этого добавлено специально</a:t>
            </a:r>
            <a:r>
              <a:rPr lang="ru-RU" altLang="en-US" sz="2400">
                <a:latin typeface="JetBrains Mono Light" panose="020B0309020102050004" charset="0"/>
                <a:cs typeface="JetBrains Mono Light" panose="020B0309020102050004" charset="0"/>
              </a:rPr>
              <a:t>е </a:t>
            </a:r>
            <a:r>
              <a:rPr lang="en-US" sz="2400">
                <a:latin typeface="JetBrains Mono Light" panose="020B0309020102050004" charset="0"/>
                <a:cs typeface="JetBrains Mono Light" panose="020B0309020102050004" charset="0"/>
              </a:rPr>
              <a:t>меню.</a:t>
            </a:r>
            <a:endParaRPr lang="en-US" sz="2400">
              <a:latin typeface="JetBrains Mono Light" panose="020B0309020102050004" charset="0"/>
              <a:cs typeface="JetBrains Mono Light" panose="020B0309020102050004" charset="0"/>
            </a:endParaRPr>
          </a:p>
          <a:p>
            <a:pPr marL="0" indent="0">
              <a:buNone/>
            </a:pPr>
            <a:endParaRPr lang="en-US" sz="2400">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513080" y="841375"/>
            <a:ext cx="10515600" cy="4351338"/>
          </a:xfrm>
        </p:spPr>
        <p:txBody>
          <a:bodyPr/>
          <a:p>
            <a:pPr marL="0" indent="0">
              <a:buNone/>
            </a:pPr>
            <a:r>
              <a:rPr lang="en-US" sz="2400">
                <a:latin typeface="JetBrains Mono Light" panose="020B0309020102050004" charset="0"/>
                <a:cs typeface="JetBrains Mono Light" panose="020B0309020102050004" charset="0"/>
                <a:sym typeface="+mn-ea"/>
              </a:rPr>
              <a:t>Если говорить про интересные методы, то можно выдиелить их несколько: “в некоторых окнах реализована обработка нажатий клавиш”, “для оформления окон использован собственный стиль, прописанный в Qt Designer”, “для проверки корректности выведеных значения выбранной мелодии и отрисованного циферблата используются таймеры”</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sym typeface="+mn-ea"/>
              </a:rPr>
              <a:t>Для добавления данных из базы данных в таблицу окна использованы стандартные средства интеграции баз данных SQL в Python.</a:t>
            </a:r>
            <a:endParaRPr lang="en-US" sz="2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_20201129_175555"/>
          <p:cNvPicPr>
            <a:picLocks noChangeAspect="true"/>
          </p:cNvPicPr>
          <p:nvPr/>
        </p:nvPicPr>
        <p:blipFill>
          <a:blip r:embed="rId1"/>
          <a:stretch>
            <a:fillRect/>
          </a:stretch>
        </p:blipFill>
        <p:spPr>
          <a:xfrm>
            <a:off x="1674495" y="974090"/>
            <a:ext cx="8735060" cy="5285105"/>
          </a:xfrm>
          <a:prstGeom prst="rect">
            <a:avLst/>
          </a:prstGeom>
        </p:spPr>
      </p:pic>
      <p:sp>
        <p:nvSpPr>
          <p:cNvPr id="31" name="Snip Single Corner Rectangle 30"/>
          <p:cNvSpPr/>
          <p:nvPr/>
        </p:nvSpPr>
        <p:spPr>
          <a:xfrm>
            <a:off x="10409555" y="4101465"/>
            <a:ext cx="1523365" cy="9950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Snip Single Corner Rectangle 29"/>
          <p:cNvSpPr/>
          <p:nvPr/>
        </p:nvSpPr>
        <p:spPr>
          <a:xfrm>
            <a:off x="10420350" y="1038225"/>
            <a:ext cx="1512570" cy="279971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8" name="Snip Single Corner Rectangle 27"/>
          <p:cNvSpPr/>
          <p:nvPr/>
        </p:nvSpPr>
        <p:spPr>
          <a:xfrm>
            <a:off x="102870" y="5271770"/>
            <a:ext cx="1554480" cy="11696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6" name="Snip Single Corner Rectangle 25"/>
          <p:cNvSpPr/>
          <p:nvPr/>
        </p:nvSpPr>
        <p:spPr>
          <a:xfrm>
            <a:off x="102235" y="2601595"/>
            <a:ext cx="1553845" cy="8299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4" name="Title 3"/>
          <p:cNvSpPr>
            <a:spLocks noGrp="true"/>
          </p:cNvSpPr>
          <p:nvPr>
            <p:ph type="title"/>
          </p:nvPr>
        </p:nvSpPr>
        <p:spPr>
          <a:xfrm>
            <a:off x="610235" y="362585"/>
            <a:ext cx="10515600" cy="611505"/>
          </a:xfrm>
        </p:spPr>
        <p:txBody>
          <a:bodyPr>
            <a:normAutofit fontScale="90000"/>
          </a:bodyPr>
          <a:p>
            <a:r>
              <a:rPr lang="ru-RU" altLang="en-US">
                <a:effectLst/>
                <a:latin typeface="JetBrains Mono Light" panose="020B0309020102050004" charset="0"/>
                <a:cs typeface="JetBrains Mono Light" panose="020B0309020102050004" charset="0"/>
              </a:rPr>
              <a:t>Основное окно программы</a:t>
            </a:r>
            <a:endParaRPr lang="ru-RU" altLang="en-US">
              <a:effectLst/>
              <a:latin typeface="JetBrains Mono Light" panose="020B0309020102050004" charset="0"/>
              <a:cs typeface="JetBrains Mono Light" panose="020B0309020102050004" charset="0"/>
            </a:endParaRPr>
          </a:p>
        </p:txBody>
      </p:sp>
      <p:cxnSp>
        <p:nvCxnSpPr>
          <p:cNvPr id="8" name="Straight Arrow Connector 7"/>
          <p:cNvCxnSpPr/>
          <p:nvPr/>
        </p:nvCxnSpPr>
        <p:spPr>
          <a:xfrm flipV="true">
            <a:off x="1480185" y="2537460"/>
            <a:ext cx="767080" cy="40386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V="true">
            <a:off x="1428750" y="5976620"/>
            <a:ext cx="745490" cy="514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true">
            <a:off x="9156700" y="4703445"/>
            <a:ext cx="1305560" cy="122110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6" name="Text Box 15"/>
          <p:cNvSpPr txBox="true"/>
          <p:nvPr/>
        </p:nvSpPr>
        <p:spPr>
          <a:xfrm>
            <a:off x="102235" y="2601595"/>
            <a:ext cx="1679575" cy="82994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добавления напоминания</a:t>
            </a:r>
            <a:endParaRPr lang="ru-RU" altLang="en-US" sz="1600">
              <a:latin typeface="JetBrains Mono Light" panose="020B0309020102050004" charset="0"/>
              <a:cs typeface="JetBrains Mono Light" panose="020B0309020102050004" charset="0"/>
            </a:endParaRPr>
          </a:p>
        </p:txBody>
      </p:sp>
      <p:sp>
        <p:nvSpPr>
          <p:cNvPr id="19" name="Text Box 18"/>
          <p:cNvSpPr txBox="true"/>
          <p:nvPr/>
        </p:nvSpPr>
        <p:spPr>
          <a:xfrm>
            <a:off x="154305" y="5314315"/>
            <a:ext cx="1679575"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вызова меню изменения циферблата</a:t>
            </a:r>
            <a:endParaRPr lang="ru-RU" altLang="en-US" sz="1600">
              <a:latin typeface="JetBrains Mono Light" panose="020B0309020102050004" charset="0"/>
              <a:cs typeface="JetBrains Mono Light" panose="020B0309020102050004" charset="0"/>
            </a:endParaRPr>
          </a:p>
        </p:txBody>
      </p:sp>
      <p:sp>
        <p:nvSpPr>
          <p:cNvPr id="22" name="Text Box 21"/>
          <p:cNvSpPr txBox="true"/>
          <p:nvPr/>
        </p:nvSpPr>
        <p:spPr>
          <a:xfrm>
            <a:off x="10420350" y="4020185"/>
            <a:ext cx="1522730"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удаления записи будильника</a:t>
            </a:r>
            <a:endParaRPr lang="ru-RU" altLang="en-US" sz="1600">
              <a:latin typeface="JetBrains Mono Light" panose="020B0309020102050004" charset="0"/>
              <a:cs typeface="JetBrains Mono Light" panose="020B0309020102050004" charset="0"/>
            </a:endParaRPr>
          </a:p>
        </p:txBody>
      </p:sp>
      <p:cxnSp>
        <p:nvCxnSpPr>
          <p:cNvPr id="23" name="Straight Arrow Connector 22"/>
          <p:cNvCxnSpPr/>
          <p:nvPr/>
        </p:nvCxnSpPr>
        <p:spPr>
          <a:xfrm flipH="true" flipV="true">
            <a:off x="8887460" y="2527935"/>
            <a:ext cx="1616075" cy="2800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4" name="Text Box 23"/>
          <p:cNvSpPr txBox="true"/>
          <p:nvPr/>
        </p:nvSpPr>
        <p:spPr>
          <a:xfrm>
            <a:off x="10409555" y="1038225"/>
            <a:ext cx="1512570" cy="279971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Таблица с напоминаниями. (Для внесения изменений необходимо дважды кликнуть на строку с нужной записью)</a:t>
            </a:r>
            <a:endParaRPr lang="ru-RU" altLang="en-US" sz="1600">
              <a:latin typeface="JetBrains Mono Light" panose="020B0309020102050004" charset="0"/>
              <a:cs typeface="JetBrains Mono Light" panose="020B0309020102050004" charset="0"/>
            </a:endParaRPr>
          </a:p>
        </p:txBody>
      </p:sp>
      <p:pic>
        <p:nvPicPr>
          <p:cNvPr id="33" name="Picture 32"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Snip Single Corner Rectangle 27"/>
          <p:cNvSpPr/>
          <p:nvPr/>
        </p:nvSpPr>
        <p:spPr>
          <a:xfrm>
            <a:off x="2324735" y="1922780"/>
            <a:ext cx="1554480" cy="11696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 name="Title 1"/>
          <p:cNvSpPr>
            <a:spLocks noGrp="true"/>
          </p:cNvSpPr>
          <p:nvPr>
            <p:ph type="title"/>
          </p:nvPr>
        </p:nvSpPr>
        <p:spPr>
          <a:xfrm>
            <a:off x="600075" y="517684"/>
            <a:ext cx="10515600" cy="1325563"/>
          </a:xfrm>
        </p:spPr>
        <p:txBody>
          <a:bodyPr>
            <a:normAutofit fontScale="90000"/>
          </a:bodyPr>
          <a:p>
            <a:r>
              <a:rPr lang="ru-RU" altLang="en-US">
                <a:effectLst/>
                <a:latin typeface="JetBrains Mono Light" panose="020B0309020102050004" charset="0"/>
                <a:cs typeface="JetBrains Mono Light" panose="020B0309020102050004" charset="0"/>
              </a:rPr>
              <a:t>Окно добавления</a:t>
            </a:r>
            <a:r>
              <a:rPr lang="en-US" altLang="ru-RU">
                <a:effectLst/>
                <a:latin typeface="JetBrains Mono Light" panose="020B0309020102050004" charset="0"/>
                <a:cs typeface="JetBrains Mono Light" panose="020B0309020102050004" charset="0"/>
              </a:rPr>
              <a:t>/</a:t>
            </a:r>
            <a:r>
              <a:rPr lang="ru-RU" altLang="en-US">
                <a:effectLst/>
                <a:latin typeface="JetBrains Mono Light" panose="020B0309020102050004" charset="0"/>
                <a:cs typeface="JetBrains Mono Light" panose="020B0309020102050004" charset="0"/>
              </a:rPr>
              <a:t>изменения будильника</a:t>
            </a:r>
            <a:endParaRPr lang="ru-RU" altLang="en-US">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pic>
        <p:nvPicPr>
          <p:cNvPr id="4" name="Picture 3" descr="Screenshot_20201129_180050"/>
          <p:cNvPicPr>
            <a:picLocks noChangeAspect="true"/>
          </p:cNvPicPr>
          <p:nvPr/>
        </p:nvPicPr>
        <p:blipFill>
          <a:blip r:embed="rId2"/>
          <a:stretch>
            <a:fillRect/>
          </a:stretch>
        </p:blipFill>
        <p:spPr>
          <a:xfrm>
            <a:off x="4214495" y="1843405"/>
            <a:ext cx="3762375" cy="4829175"/>
          </a:xfrm>
          <a:prstGeom prst="rect">
            <a:avLst/>
          </a:prstGeom>
        </p:spPr>
      </p:pic>
      <p:sp>
        <p:nvSpPr>
          <p:cNvPr id="5" name="Text Box 4"/>
          <p:cNvSpPr txBox="true"/>
          <p:nvPr/>
        </p:nvSpPr>
        <p:spPr>
          <a:xfrm>
            <a:off x="2402840" y="2185035"/>
            <a:ext cx="1398270" cy="645160"/>
          </a:xfrm>
          <a:prstGeom prst="rect">
            <a:avLst/>
          </a:prstGeom>
          <a:noFill/>
        </p:spPr>
        <p:txBody>
          <a:bodyPr wrap="square" rtlCol="0">
            <a:spAutoFit/>
          </a:bodyPr>
          <a:p>
            <a:r>
              <a:rPr lang="ru-RU" altLang="en-US">
                <a:latin typeface="JetBrains Mono Semi Light" panose="020B0509020102050004" charset="0"/>
                <a:cs typeface="JetBrains Mono Semi Light" panose="020B0509020102050004" charset="0"/>
              </a:rPr>
              <a:t>Выбираем дату</a:t>
            </a:r>
            <a:endParaRPr lang="ru-RU" altLang="en-US">
              <a:latin typeface="JetBrains Mono Semi Light" panose="020B0509020102050004" charset="0"/>
              <a:cs typeface="JetBrains Mono Semi Light" panose="020B0509020102050004" charset="0"/>
            </a:endParaRPr>
          </a:p>
        </p:txBody>
      </p:sp>
      <p:cxnSp>
        <p:nvCxnSpPr>
          <p:cNvPr id="9" name="Straight Arrow Connector 8"/>
          <p:cNvCxnSpPr/>
          <p:nvPr/>
        </p:nvCxnSpPr>
        <p:spPr>
          <a:xfrm>
            <a:off x="3676650" y="2578735"/>
            <a:ext cx="1367155" cy="26924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6" name="Snip Single Corner Rectangle 5"/>
          <p:cNvSpPr/>
          <p:nvPr/>
        </p:nvSpPr>
        <p:spPr>
          <a:xfrm>
            <a:off x="2324735" y="3482975"/>
            <a:ext cx="1802765" cy="14395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7" name="Snip Single Corner Rectangle 6"/>
          <p:cNvSpPr/>
          <p:nvPr/>
        </p:nvSpPr>
        <p:spPr>
          <a:xfrm>
            <a:off x="8501380" y="5043805"/>
            <a:ext cx="1554480" cy="92138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10" name="Snip Single Corner Rectangle 9"/>
          <p:cNvSpPr/>
          <p:nvPr/>
        </p:nvSpPr>
        <p:spPr>
          <a:xfrm>
            <a:off x="2324735" y="5043805"/>
            <a:ext cx="1554480" cy="155130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cxnSp>
        <p:nvCxnSpPr>
          <p:cNvPr id="11" name="Straight Arrow Connector 10"/>
          <p:cNvCxnSpPr/>
          <p:nvPr/>
        </p:nvCxnSpPr>
        <p:spPr>
          <a:xfrm flipV="true">
            <a:off x="3365500" y="5479415"/>
            <a:ext cx="1264285" cy="2882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V="true">
            <a:off x="3879215" y="4070350"/>
            <a:ext cx="916305" cy="4762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true">
            <a:off x="7478395" y="5800090"/>
            <a:ext cx="1129030" cy="25209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4" name="Text Box 13"/>
          <p:cNvSpPr txBox="true"/>
          <p:nvPr/>
        </p:nvSpPr>
        <p:spPr>
          <a:xfrm>
            <a:off x="2324735" y="3651250"/>
            <a:ext cx="1889760" cy="1198880"/>
          </a:xfrm>
          <a:prstGeom prst="rect">
            <a:avLst/>
          </a:prstGeom>
          <a:noFill/>
        </p:spPr>
        <p:txBody>
          <a:bodyPr wrap="square" rtlCol="0">
            <a:spAutoFit/>
          </a:bodyPr>
          <a:p>
            <a:r>
              <a:rPr lang="ru-RU" altLang="en-US">
                <a:latin typeface="JetBrains Mono Semi Light" panose="020B0509020102050004" charset="0"/>
                <a:cs typeface="JetBrains Mono Semi Light" panose="020B0509020102050004" charset="0"/>
              </a:rPr>
              <a:t>Поле для записи комментариев к будильнику</a:t>
            </a:r>
            <a:endParaRPr lang="ru-RU" altLang="en-US">
              <a:latin typeface="JetBrains Mono Semi Light" panose="020B0509020102050004" charset="0"/>
              <a:cs typeface="JetBrains Mono Semi Light" panose="020B0509020102050004" charset="0"/>
            </a:endParaRPr>
          </a:p>
        </p:txBody>
      </p:sp>
      <p:sp>
        <p:nvSpPr>
          <p:cNvPr id="15" name="Text Box 14"/>
          <p:cNvSpPr txBox="true"/>
          <p:nvPr/>
        </p:nvSpPr>
        <p:spPr>
          <a:xfrm>
            <a:off x="2364105" y="5119370"/>
            <a:ext cx="1475740" cy="1476375"/>
          </a:xfrm>
          <a:prstGeom prst="rect">
            <a:avLst/>
          </a:prstGeom>
          <a:noFill/>
        </p:spPr>
        <p:txBody>
          <a:bodyPr wrap="square" rtlCol="0">
            <a:spAutoFit/>
          </a:bodyPr>
          <a:p>
            <a:r>
              <a:rPr lang="ru-RU" altLang="en-US">
                <a:latin typeface="JetBrains Mono Semi Light" panose="020B0509020102050004" charset="0"/>
                <a:cs typeface="JetBrains Mono Semi Light" panose="020B0509020102050004" charset="0"/>
              </a:rPr>
              <a:t>Кнопка вызова меню изменения мелодии</a:t>
            </a:r>
            <a:endParaRPr lang="ru-RU" altLang="en-US">
              <a:latin typeface="JetBrains Mono Semi Light" panose="020B0509020102050004" charset="0"/>
              <a:cs typeface="JetBrains Mono Semi Light" panose="020B0509020102050004" charset="0"/>
            </a:endParaRPr>
          </a:p>
        </p:txBody>
      </p:sp>
      <p:sp>
        <p:nvSpPr>
          <p:cNvPr id="16" name="Text Box 15"/>
          <p:cNvSpPr txBox="true"/>
          <p:nvPr/>
        </p:nvSpPr>
        <p:spPr>
          <a:xfrm>
            <a:off x="8500745" y="5122545"/>
            <a:ext cx="1554480" cy="645160"/>
          </a:xfrm>
          <a:prstGeom prst="rect">
            <a:avLst/>
          </a:prstGeom>
          <a:noFill/>
        </p:spPr>
        <p:txBody>
          <a:bodyPr wrap="square" rtlCol="0">
            <a:spAutoFit/>
          </a:bodyPr>
          <a:p>
            <a:r>
              <a:rPr lang="ru-RU" altLang="en-US">
                <a:latin typeface="JetBrains Mono Semi Light" panose="020B0509020102050004" charset="0"/>
                <a:cs typeface="JetBrains Mono Semi Light" panose="020B0509020102050004" charset="0"/>
              </a:rPr>
              <a:t>Кнопка сохранения</a:t>
            </a:r>
            <a:endParaRPr lang="ru-RU" altLang="en-US">
              <a:latin typeface="JetBrains Mono Semi Light" panose="020B0509020102050004" charset="0"/>
              <a:cs typeface="JetBrains Mono Semi Light" panose="020B050902010205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485775" y="280194"/>
            <a:ext cx="10515600" cy="1325563"/>
          </a:xfrm>
        </p:spPr>
        <p:txBody>
          <a:bodyPr/>
          <a:p>
            <a:r>
              <a:rPr lang="ru-RU" altLang="en-US">
                <a:effectLst/>
                <a:latin typeface="JetBrains Mono Light" panose="020B0309020102050004" charset="0"/>
                <a:cs typeface="JetBrains Mono Light" panose="020B0309020102050004" charset="0"/>
              </a:rPr>
              <a:t>Окно выбора циферблата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08"/>
          <p:cNvPicPr>
            <a:picLocks noChangeAspect="true"/>
          </p:cNvPicPr>
          <p:nvPr/>
        </p:nvPicPr>
        <p:blipFill>
          <a:blip r:embed="rId1"/>
          <a:stretch>
            <a:fillRect/>
          </a:stretch>
        </p:blipFill>
        <p:spPr>
          <a:xfrm>
            <a:off x="2485390" y="1294130"/>
            <a:ext cx="4941570" cy="520128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00075" y="517684"/>
            <a:ext cx="10515600" cy="1325563"/>
          </a:xfrm>
        </p:spPr>
        <p:txBody>
          <a:bodyPr/>
          <a:p>
            <a:r>
              <a:rPr lang="ru-RU" altLang="en-US">
                <a:effectLst/>
                <a:latin typeface="JetBrains Mono Light" panose="020B0309020102050004" charset="0"/>
                <a:cs typeface="JetBrains Mono Light" panose="020B0309020102050004" charset="0"/>
              </a:rPr>
              <a:t>Окно выбора тем</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24"/>
          <p:cNvPicPr>
            <a:picLocks noChangeAspect="true"/>
          </p:cNvPicPr>
          <p:nvPr/>
        </p:nvPicPr>
        <p:blipFill>
          <a:blip r:embed="rId1"/>
          <a:stretch>
            <a:fillRect/>
          </a:stretch>
        </p:blipFill>
        <p:spPr>
          <a:xfrm>
            <a:off x="1221105" y="1843405"/>
            <a:ext cx="8877300" cy="461962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2035</Words>
  <Application>WPS Presentation</Application>
  <PresentationFormat>宽屏</PresentationFormat>
  <Paragraphs>52</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DejaVu Sans</vt:lpstr>
      <vt:lpstr>JetBrains Mono Light</vt:lpstr>
      <vt:lpstr>微软雅黑</vt:lpstr>
      <vt:lpstr>Noto Sans CJK SC</vt:lpstr>
      <vt:lpstr>Arial Unicode MS</vt:lpstr>
      <vt:lpstr>Arial Black</vt:lpstr>
      <vt:lpstr>SimSun</vt:lpstr>
      <vt:lpstr>Standard Symbols PS</vt:lpstr>
      <vt:lpstr>Mukti Narrow Bold</vt:lpstr>
      <vt:lpstr>JetBrains Mono Semi Light</vt:lpstr>
      <vt:lpstr>Office Theme</vt:lpstr>
      <vt:lpstr>Qt Alarm Clock</vt:lpstr>
      <vt:lpstr>*Примечание В программе используется шрифт JetBrains Mono https://www.jetbrains.com/ru-ru/lp/mono/</vt:lpstr>
      <vt:lpstr>PowerPoint 演示文稿</vt:lpstr>
      <vt:lpstr>PowerPoint 演示文稿</vt:lpstr>
      <vt:lpstr>PowerPoint 演示文稿</vt:lpstr>
      <vt:lpstr>Основное окно программы</vt:lpstr>
      <vt:lpstr>Окно добавления/изменения будильника</vt:lpstr>
      <vt:lpstr>Окно выбора циферблата</vt:lpstr>
      <vt:lpstr>Окно выбора тем</vt:lpstr>
      <vt:lpstr>Окно выбора мелодии будильника</vt:lpstr>
      <vt:lpstr>Выводы и возможности доработки проекта</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legend</dc:creator>
  <cp:lastModifiedBy>legend</cp:lastModifiedBy>
  <cp:revision>21</cp:revision>
  <dcterms:created xsi:type="dcterms:W3CDTF">2020-11-29T15:12:55Z</dcterms:created>
  <dcterms:modified xsi:type="dcterms:W3CDTF">2020-11-29T15:12:55Z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