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66" r:id="rId4"/>
    <p:sldId id="257" r:id="rId5"/>
    <p:sldId id="258" r:id="rId6"/>
    <p:sldId id="265" r:id="rId7"/>
    <p:sldId id="259" r:id="rId8"/>
    <p:sldId id="260" r:id="rId9"/>
    <p:sldId id="261" r:id="rId10"/>
    <p:sldId id="262" r:id="rId11"/>
    <p:sldId id="264" r:id="rId12"/>
    <p:sldId id="263"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p:nvPr>
        </p:nvSpPr>
        <p:spPr/>
        <p:txBody>
          <a:bodyPr/>
          <a:p>
            <a:r>
              <a:rPr lang="en-US" altLang="en-US">
                <a:effectLst/>
                <a:latin typeface="JetBrains Mono Light" panose="020B0309020102050004" charset="0"/>
                <a:cs typeface="JetBrains Mono Light" panose="020B0309020102050004" charset="0"/>
              </a:rPr>
              <a:t>Qt Alarm Clock</a:t>
            </a:r>
            <a:endParaRPr lang="en-US" altLang="en-US">
              <a:effectLst/>
              <a:latin typeface="JetBrains Mono Light" panose="020B0309020102050004" charset="0"/>
              <a:cs typeface="JetBrains Mono Light" panose="020B0309020102050004" charset="0"/>
            </a:endParaRPr>
          </a:p>
        </p:txBody>
      </p:sp>
      <p:sp>
        <p:nvSpPr>
          <p:cNvPr id="3" name="Subtitle 2"/>
          <p:cNvSpPr>
            <a:spLocks noGrp="true"/>
          </p:cNvSpPr>
          <p:nvPr>
            <p:ph type="subTitle" idx="1"/>
          </p:nvPr>
        </p:nvSpPr>
        <p:spPr>
          <a:xfrm rot="10800000" flipV="true">
            <a:off x="3375025" y="5477510"/>
            <a:ext cx="7966075" cy="376555"/>
          </a:xfrm>
        </p:spPr>
        <p:txBody>
          <a:bodyPr/>
          <a:p>
            <a:r>
              <a:rPr lang="ru-RU" altLang="en-US">
                <a:latin typeface="JetBrains Mono Light" panose="020B0309020102050004" charset="0"/>
                <a:cs typeface="JetBrains Mono Light" panose="020B0309020102050004" charset="0"/>
              </a:rPr>
              <a:t>Авторы</a:t>
            </a:r>
            <a:r>
              <a:rPr lang="en-US" altLang="ru-RU">
                <a:latin typeface="JetBrains Mono Light" panose="020B0309020102050004" charset="0"/>
                <a:cs typeface="JetBrains Mono Light" panose="020B0309020102050004" charset="0"/>
              </a:rPr>
              <a:t>:</a:t>
            </a:r>
            <a:r>
              <a:rPr lang="ru-RU" altLang="en-US">
                <a:latin typeface="JetBrains Mono Light" panose="020B0309020102050004" charset="0"/>
                <a:cs typeface="JetBrains Mono Light" panose="020B0309020102050004" charset="0"/>
              </a:rPr>
              <a:t> Пушилин Егор</a:t>
            </a:r>
            <a:endParaRPr lang="ru-RU" altLang="en-US">
              <a:latin typeface="JetBrains Mono Light" panose="020B0309020102050004" charset="0"/>
              <a:cs typeface="JetBrains Mono Light" panose="020B0309020102050004" charset="0"/>
            </a:endParaRPr>
          </a:p>
        </p:txBody>
      </p:sp>
      <p:pic>
        <p:nvPicPr>
          <p:cNvPr id="5" name="Picture 4" descr="photodraw.ru-76973"/>
          <p:cNvPicPr>
            <a:picLocks noChangeAspect="true"/>
          </p:cNvPicPr>
          <p:nvPr/>
        </p:nvPicPr>
        <p:blipFill>
          <a:blip r:embed="rId1"/>
          <a:stretch>
            <a:fillRect/>
          </a:stretch>
        </p:blipFill>
        <p:spPr>
          <a:xfrm>
            <a:off x="10596880" y="83185"/>
            <a:ext cx="13430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true"/>
          </p:cNvSpPr>
          <p:nvPr>
            <p:ph type="title"/>
          </p:nvPr>
        </p:nvSpPr>
        <p:spPr/>
        <p:txBody>
          <a:bodyPr/>
          <a:p>
            <a:r>
              <a:rPr lang="ru-RU" altLang="en-US" sz="3200" b="0">
                <a:effectLst/>
                <a:latin typeface="JetBrains Mono Light" panose="020B0309020102050004" charset="0"/>
                <a:cs typeface="JetBrains Mono Light" panose="020B0309020102050004" charset="0"/>
              </a:rPr>
              <a:t>Выводы и возможности доработки проекта</a:t>
            </a:r>
            <a:endParaRPr lang="ru-RU" altLang="en-US" sz="3200" b="0">
              <a:effectLst/>
              <a:latin typeface="JetBrains Mono Light" panose="020B0309020102050004" charset="0"/>
              <a:cs typeface="JetBrains Mono Light" panose="020B0309020102050004" charset="0"/>
            </a:endParaRPr>
          </a:p>
        </p:txBody>
      </p:sp>
      <p:sp>
        <p:nvSpPr>
          <p:cNvPr id="4" name="Content Placeholder 3"/>
          <p:cNvSpPr>
            <a:spLocks noGrp="true"/>
          </p:cNvSpPr>
          <p:nvPr>
            <p:ph idx="1"/>
          </p:nvPr>
        </p:nvSpPr>
        <p:spPr>
          <a:xfrm>
            <a:off x="647700" y="1825625"/>
            <a:ext cx="10515600" cy="3709670"/>
          </a:xfrm>
        </p:spPr>
        <p:txBody>
          <a:bodyPr/>
          <a:p>
            <a:pPr marL="0" indent="0">
              <a:buNone/>
            </a:pPr>
            <a:r>
              <a:rPr lang="ru-RU" altLang="en-US" sz="3200">
                <a:effectLst/>
                <a:latin typeface="JetBrains Mono Light" panose="020B0309020102050004" charset="0"/>
                <a:cs typeface="JetBrains Mono Light" panose="020B0309020102050004" charset="0"/>
              </a:rPr>
              <a:t>На данный момент программа выполняет свои заявленные функции. Если говорить про возможности доработки, то можно выделить несколько моментов</a:t>
            </a:r>
            <a:r>
              <a:rPr lang="en-US" altLang="ru-RU" sz="3200">
                <a:effectLst/>
                <a:latin typeface="JetBrains Mono Light" panose="020B0309020102050004" charset="0"/>
                <a:cs typeface="JetBrains Mono Light" panose="020B0309020102050004" charset="0"/>
              </a:rPr>
              <a:t>:</a:t>
            </a:r>
            <a:r>
              <a:rPr lang="ru-RU" altLang="en-US" sz="3200">
                <a:effectLst/>
                <a:latin typeface="JetBrains Mono Light" panose="020B0309020102050004" charset="0"/>
                <a:cs typeface="JetBrains Mono Light" panose="020B0309020102050004" charset="0"/>
              </a:rPr>
              <a:t> </a:t>
            </a:r>
            <a:endParaRPr lang="ru-RU" altLang="en-US" sz="3200">
              <a:effectLst/>
              <a:latin typeface="JetBrains Mono Light" panose="020B0309020102050004" charset="0"/>
              <a:cs typeface="JetBrains Mono Light" panose="020B0309020102050004" charset="0"/>
            </a:endParaRPr>
          </a:p>
          <a:p>
            <a:pPr marL="0" indent="0">
              <a:buNone/>
            </a:pPr>
            <a:r>
              <a:rPr lang="ru-RU" altLang="en-US" sz="3200">
                <a:effectLst/>
                <a:latin typeface="JetBrains Mono Light" panose="020B0309020102050004" charset="0"/>
                <a:cs typeface="JetBrains Mono Light" panose="020B0309020102050004" charset="0"/>
              </a:rPr>
              <a:t>1.Добавление демона для фоновой работы приложения. </a:t>
            </a:r>
            <a:endParaRPr lang="ru-RU" altLang="en-US" sz="3200">
              <a:effectLst/>
              <a:latin typeface="JetBrains Mono Light" panose="020B0309020102050004" charset="0"/>
              <a:cs typeface="JetBrains Mono Light" panose="020B0309020102050004" charset="0"/>
            </a:endParaRPr>
          </a:p>
          <a:p>
            <a:pPr marL="0" indent="0">
              <a:buNone/>
            </a:pPr>
            <a:r>
              <a:rPr lang="ru-RU" altLang="en-US" sz="3200">
                <a:effectLst/>
                <a:latin typeface="JetBrains Mono Light" panose="020B0309020102050004" charset="0"/>
                <a:cs typeface="JetBrains Mono Light" panose="020B0309020102050004" charset="0"/>
              </a:rPr>
              <a:t>2.Добавление новых тем.</a:t>
            </a:r>
            <a:endParaRPr lang="ru-RU" altLang="en-US" sz="3200">
              <a:effectLst/>
              <a:latin typeface="JetBrains Mono Light" panose="020B0309020102050004" charset="0"/>
              <a:cs typeface="JetBrains Mono Light" panose="020B0309020102050004" charset="0"/>
            </a:endParaRPr>
          </a:p>
        </p:txBody>
      </p:sp>
      <p:pic>
        <p:nvPicPr>
          <p:cNvPr id="8" name="Picture 7" descr="photodraw.ru-76973"/>
          <p:cNvPicPr>
            <a:picLocks noChangeAspect="true"/>
          </p:cNvPicPr>
          <p:nvPr/>
        </p:nvPicPr>
        <p:blipFill>
          <a:blip r:embed="rId1"/>
          <a:stretch>
            <a:fillRect/>
          </a:stretch>
        </p:blipFill>
        <p:spPr>
          <a:xfrm>
            <a:off x="11445875" y="7620"/>
            <a:ext cx="702310" cy="683260"/>
          </a:xfrm>
          <a:prstGeom prst="rect">
            <a:avLst/>
          </a:prstGeom>
        </p:spPr>
      </p:pic>
      <p:sp>
        <p:nvSpPr>
          <p:cNvPr id="5" name="Text Box 4"/>
          <p:cNvSpPr txBox="true"/>
          <p:nvPr/>
        </p:nvSpPr>
        <p:spPr>
          <a:xfrm>
            <a:off x="3013710" y="6069965"/>
            <a:ext cx="8936355" cy="645160"/>
          </a:xfrm>
          <a:prstGeom prst="rect">
            <a:avLst/>
          </a:prstGeom>
          <a:noFill/>
        </p:spPr>
        <p:txBody>
          <a:bodyPr wrap="square" rtlCol="0">
            <a:spAutoFit/>
          </a:bodyPr>
          <a:p>
            <a:pPr algn="r"/>
            <a:r>
              <a:rPr lang="ru-RU" altLang="en-US">
                <a:effectLst>
                  <a:outerShdw blurRad="38100" dist="38100" dir="2700000" algn="tl">
                    <a:srgbClr val="000000">
                      <a:alpha val="43137"/>
                    </a:srgbClr>
                  </a:outerShdw>
                </a:effectLst>
                <a:latin typeface="JetBrains Mono Light" panose="020B0309020102050004" charset="0"/>
                <a:cs typeface="JetBrains Mono Light" panose="020B0309020102050004" charset="0"/>
              </a:rPr>
              <a:t>Репозиторий проекта на </a:t>
            </a:r>
            <a:r>
              <a:rPr lang="en-US" altLang="ru-RU">
                <a:effectLst>
                  <a:outerShdw blurRad="38100" dist="38100" dir="2700000" algn="tl">
                    <a:srgbClr val="000000">
                      <a:alpha val="43137"/>
                    </a:srgbClr>
                  </a:outerShdw>
                </a:effectLst>
                <a:latin typeface="JetBrains Mono Light" panose="020B0309020102050004" charset="0"/>
                <a:cs typeface="JetBrains Mono Light" panose="020B0309020102050004" charset="0"/>
              </a:rPr>
              <a:t>GitHub:</a:t>
            </a:r>
            <a:endParaRPr lang="en-US" altLang="ru-RU">
              <a:effectLst>
                <a:outerShdw blurRad="38100" dist="38100" dir="2700000" algn="tl">
                  <a:srgbClr val="000000">
                    <a:alpha val="43137"/>
                  </a:srgbClr>
                </a:outerShdw>
              </a:effectLst>
              <a:latin typeface="JetBrains Mono Light" panose="020B0309020102050004" charset="0"/>
              <a:cs typeface="JetBrains Mono Light" panose="020B0309020102050004" charset="0"/>
            </a:endParaRPr>
          </a:p>
          <a:p>
            <a:pPr algn="r"/>
            <a:r>
              <a:rPr lang="ru-RU" altLang="en-US">
                <a:effectLst>
                  <a:outerShdw blurRad="38100" dist="38100" dir="2700000" algn="tl">
                    <a:srgbClr val="000000">
                      <a:alpha val="43137"/>
                    </a:srgbClr>
                  </a:outerShdw>
                </a:effectLst>
                <a:latin typeface="JetBrains Mono Light" panose="020B0309020102050004" charset="0"/>
                <a:cs typeface="JetBrains Mono Light" panose="020B0309020102050004" charset="0"/>
              </a:rPr>
              <a:t>https://github.com/DARK-LORD</a:t>
            </a:r>
            <a:r>
              <a:rPr lang="" altLang="ru-RU">
                <a:effectLst>
                  <a:outerShdw blurRad="38100" dist="38100" dir="2700000" algn="tl">
                    <a:srgbClr val="000000">
                      <a:alpha val="43137"/>
                    </a:srgbClr>
                  </a:outerShdw>
                </a:effectLst>
                <a:latin typeface="JetBrains Mono Light" panose="020B0309020102050004" charset="0"/>
                <a:cs typeface="JetBrains Mono Light" panose="020B0309020102050004" charset="0"/>
              </a:rPr>
              <a:t>-</a:t>
            </a:r>
            <a:r>
              <a:rPr lang="ru-RU" altLang="en-US">
                <a:effectLst>
                  <a:outerShdw blurRad="38100" dist="38100" dir="2700000" algn="tl">
                    <a:srgbClr val="000000">
                      <a:alpha val="43137"/>
                    </a:srgbClr>
                  </a:outerShdw>
                </a:effectLst>
                <a:latin typeface="JetBrains Mono Light" panose="020B0309020102050004" charset="0"/>
                <a:cs typeface="JetBrains Mono Light" panose="020B0309020102050004" charset="0"/>
              </a:rPr>
              <a:t>linux/Qt_Alarm_Clock_project.git</a:t>
            </a:r>
            <a:endParaRPr lang="ru-RU" altLang="en-US">
              <a:effectLst>
                <a:outerShdw blurRad="38100" dist="38100" dir="2700000" algn="tl">
                  <a:srgbClr val="000000">
                    <a:alpha val="43137"/>
                  </a:srgbClr>
                </a:outerShdw>
              </a:effectLst>
              <a:latin typeface="JetBrains Mono Light" panose="020B0309020102050004" charset="0"/>
              <a:cs typeface="JetBrains Mono Light" panose="020B03090201020500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745490" y="1823085"/>
            <a:ext cx="10225405" cy="2247900"/>
          </a:xfrm>
        </p:spPr>
        <p:txBody>
          <a:bodyPr/>
          <a:p>
            <a:r>
              <a:rPr lang="ru-RU" altLang="en-US" sz="6000">
                <a:effectLst/>
                <a:latin typeface="JetBrains Mono Light" panose="020B0309020102050004" charset="0"/>
                <a:cs typeface="JetBrains Mono Light" panose="020B0309020102050004" charset="0"/>
              </a:rPr>
              <a:t>Спасибо за внимание.</a:t>
            </a:r>
            <a:endParaRPr lang="ru-RU" altLang="en-US" sz="6000">
              <a:effectLst/>
              <a:latin typeface="JetBrains Mono Light" panose="020B0309020102050004" charset="0"/>
              <a:cs typeface="JetBrains Mono Light" panose="020B0309020102050004" charset="0"/>
            </a:endParaRPr>
          </a:p>
        </p:txBody>
      </p:sp>
      <p:pic>
        <p:nvPicPr>
          <p:cNvPr id="8" name="Picture 7" descr="photodraw.ru-76973"/>
          <p:cNvPicPr>
            <a:picLocks noChangeAspect="true"/>
          </p:cNvPicPr>
          <p:nvPr/>
        </p:nvPicPr>
        <p:blipFill>
          <a:blip r:embed="rId1"/>
          <a:stretch>
            <a:fillRect/>
          </a:stretch>
        </p:blipFill>
        <p:spPr>
          <a:xfrm>
            <a:off x="11445875" y="7620"/>
            <a:ext cx="702310" cy="683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true"/>
          </p:cNvSpPr>
          <p:nvPr>
            <p:ph type="ctrTitle"/>
          </p:nvPr>
        </p:nvSpPr>
        <p:spPr>
          <a:xfrm>
            <a:off x="2611755" y="4171572"/>
            <a:ext cx="9144000" cy="2187001"/>
          </a:xfrm>
        </p:spPr>
        <p:txBody>
          <a:bodyPr/>
          <a:p>
            <a:pPr algn="r"/>
            <a:r>
              <a:rPr lang="ru-RU" altLang="en-US" sz="2800">
                <a:latin typeface="JetBrains Mono Light" panose="020B0309020102050004" charset="0"/>
                <a:cs typeface="JetBrains Mono Light" panose="020B0309020102050004" charset="0"/>
              </a:rPr>
              <a:t>*Примечание</a:t>
            </a:r>
            <a:br>
              <a:rPr lang="ru-RU" altLang="en-US" sz="4000">
                <a:latin typeface="JetBrains Mono Light" panose="020B0309020102050004" charset="0"/>
                <a:cs typeface="JetBrains Mono Light" panose="020B0309020102050004" charset="0"/>
              </a:rPr>
            </a:br>
            <a:r>
              <a:rPr lang="ru-RU" altLang="en-US" sz="1400">
                <a:latin typeface="JetBrains Mono Light" panose="020B0309020102050004" charset="0"/>
                <a:cs typeface="JetBrains Mono Light" panose="020B0309020102050004" charset="0"/>
                <a:sym typeface="+mn-ea"/>
              </a:rPr>
              <a:t>В программе используется шрифт </a:t>
            </a:r>
            <a:r>
              <a:rPr lang="en-US" altLang="ru-RU" sz="1400">
                <a:latin typeface="JetBrains Mono Light" panose="020B0309020102050004" charset="0"/>
                <a:cs typeface="JetBrains Mono Light" panose="020B0309020102050004" charset="0"/>
                <a:sym typeface="+mn-ea"/>
              </a:rPr>
              <a:t>JetBrains Mono</a:t>
            </a:r>
            <a:br>
              <a:rPr lang="en-US" altLang="ru-RU" sz="1400">
                <a:latin typeface="JetBrains Mono Light" panose="020B0309020102050004" charset="0"/>
                <a:cs typeface="JetBrains Mono Light" panose="020B0309020102050004" charset="0"/>
                <a:sym typeface="+mn-ea"/>
              </a:rPr>
            </a:br>
            <a:r>
              <a:rPr lang="en-US" altLang="ru-RU" sz="1400">
                <a:latin typeface="JetBrains Mono Light" panose="020B0309020102050004" charset="0"/>
                <a:cs typeface="JetBrains Mono Light" panose="020B0309020102050004" charset="0"/>
                <a:sym typeface="+mn-ea"/>
              </a:rPr>
              <a:t>https://www.jetbrains.com/ru-ru/lp/mono/</a:t>
            </a:r>
            <a:endParaRPr lang="en-US" altLang="ru-RU" sz="1400">
              <a:latin typeface="JetBrains Mono Light" panose="020B0309020102050004" charset="0"/>
              <a:cs typeface="JetBrains Mono Light" panose="020B0309020102050004" charset="0"/>
              <a:sym typeface="+mn-ea"/>
            </a:endParaRPr>
          </a:p>
        </p:txBody>
      </p:sp>
      <p:pic>
        <p:nvPicPr>
          <p:cNvPr id="8" name="Picture 7" descr="photodraw.ru-76973"/>
          <p:cNvPicPr>
            <a:picLocks noChangeAspect="true"/>
          </p:cNvPicPr>
          <p:nvPr/>
        </p:nvPicPr>
        <p:blipFill>
          <a:blip r:embed="rId1"/>
          <a:stretch>
            <a:fillRect/>
          </a:stretch>
        </p:blipFill>
        <p:spPr>
          <a:xfrm>
            <a:off x="11445875" y="7620"/>
            <a:ext cx="702310" cy="6832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true"/>
          </p:cNvSpPr>
          <p:nvPr>
            <p:ph idx="1"/>
          </p:nvPr>
        </p:nvSpPr>
        <p:spPr>
          <a:xfrm>
            <a:off x="676910" y="1706245"/>
            <a:ext cx="10838180" cy="3445510"/>
          </a:xfrm>
        </p:spPr>
        <p:txBody>
          <a:bodyPr>
            <a:normAutofit lnSpcReduction="20000"/>
          </a:bodyPr>
          <a:p>
            <a:pPr marL="0" indent="0">
              <a:buNone/>
            </a:pPr>
            <a:r>
              <a:rPr lang="ru-RU" altLang="en-US" sz="3600">
                <a:latin typeface="JetBrains Mono Light" panose="020B0309020102050004" charset="0"/>
                <a:cs typeface="JetBrains Mono Light" panose="020B0309020102050004" charset="0"/>
              </a:rPr>
              <a:t>Зачастую мы забываем, что-либо и нам необходимо об этом напоминать. Этот проект вдохновлён данной жизненной ситуацией и позволяет установить один или более будильник с напоминаниями.</a:t>
            </a:r>
            <a:endParaRPr lang="ru-RU" altLang="en-US" sz="3600">
              <a:latin typeface="JetBrains Mono Light" panose="020B0309020102050004" charset="0"/>
              <a:cs typeface="JetBrains Mono Light" panose="020B0309020102050004" charset="0"/>
            </a:endParaRPr>
          </a:p>
        </p:txBody>
      </p:sp>
      <p:pic>
        <p:nvPicPr>
          <p:cNvPr id="8" name="Picture 7" descr="photodraw.ru-76973"/>
          <p:cNvPicPr>
            <a:picLocks noChangeAspect="true"/>
          </p:cNvPicPr>
          <p:nvPr/>
        </p:nvPicPr>
        <p:blipFill>
          <a:blip r:embed="rId1"/>
          <a:stretch>
            <a:fillRect/>
          </a:stretch>
        </p:blipFill>
        <p:spPr>
          <a:xfrm>
            <a:off x="11452860" y="17780"/>
            <a:ext cx="702310" cy="6832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true"/>
          </p:cNvSpPr>
          <p:nvPr>
            <p:ph idx="1"/>
          </p:nvPr>
        </p:nvSpPr>
        <p:spPr>
          <a:xfrm>
            <a:off x="401955" y="506730"/>
            <a:ext cx="10761345" cy="5670550"/>
          </a:xfrm>
        </p:spPr>
        <p:txBody>
          <a:bodyPr/>
          <a:p>
            <a:pPr marL="0" indent="0">
              <a:buNone/>
            </a:pPr>
            <a:endParaRPr lang="en-US">
              <a:latin typeface="JetBrains Mono Light" panose="020B0309020102050004" charset="0"/>
              <a:cs typeface="JetBrains Mono Light" panose="020B0309020102050004" charset="0"/>
            </a:endParaRPr>
          </a:p>
          <a:p>
            <a:pPr marL="0" indent="0">
              <a:buNone/>
            </a:pPr>
            <a:r>
              <a:rPr lang="en-US" sz="2400">
                <a:latin typeface="JetBrains Mono Light" panose="020B0309020102050004" charset="0"/>
                <a:cs typeface="JetBrains Mono Light" panose="020B0309020102050004" charset="0"/>
              </a:rPr>
              <a:t>В проекте реализованно несколько классов. Каждый из них соответствует своему окну.</a:t>
            </a:r>
            <a:endParaRPr lang="en-US" sz="2400">
              <a:latin typeface="JetBrains Mono Light" panose="020B0309020102050004" charset="0"/>
              <a:cs typeface="JetBrains Mono Light" panose="020B0309020102050004" charset="0"/>
            </a:endParaRPr>
          </a:p>
          <a:p>
            <a:pPr marL="0" indent="0">
              <a:buNone/>
            </a:pPr>
            <a:r>
              <a:rPr lang="en-US" sz="2400">
                <a:latin typeface="JetBrains Mono Light" panose="020B0309020102050004" charset="0"/>
                <a:cs typeface="JetBrains Mono Light" panose="020B0309020102050004" charset="0"/>
              </a:rPr>
              <a:t>Интересной особенностью данного проекта является то, что данные о будильниках хранятся в базе данных SQL. Следовательно, если пользователь закроет программу, то не потеряете никакую информацию. Также, один из циферблатов является аналоговым. Его отрисовка реализованна через QPainter. Также пользователю предоставлена возможность изменить тему по его вкусу. Для этого добавлено специально</a:t>
            </a:r>
            <a:r>
              <a:rPr lang="ru-RU" altLang="en-US" sz="2400">
                <a:latin typeface="JetBrains Mono Light" panose="020B0309020102050004" charset="0"/>
                <a:cs typeface="JetBrains Mono Light" panose="020B0309020102050004" charset="0"/>
              </a:rPr>
              <a:t>е </a:t>
            </a:r>
            <a:r>
              <a:rPr lang="en-US" sz="2400">
                <a:latin typeface="JetBrains Mono Light" panose="020B0309020102050004" charset="0"/>
                <a:cs typeface="JetBrains Mono Light" panose="020B0309020102050004" charset="0"/>
              </a:rPr>
              <a:t>меню.</a:t>
            </a:r>
            <a:endParaRPr lang="en-US" sz="2400">
              <a:latin typeface="JetBrains Mono Light" panose="020B0309020102050004" charset="0"/>
              <a:cs typeface="JetBrains Mono Light" panose="020B0309020102050004" charset="0"/>
            </a:endParaRPr>
          </a:p>
          <a:p>
            <a:pPr marL="0" indent="0">
              <a:buNone/>
            </a:pPr>
            <a:endParaRPr lang="en-US" sz="2400">
              <a:latin typeface="JetBrains Mono Light" panose="020B0309020102050004" charset="0"/>
              <a:cs typeface="JetBrains Mono Light" panose="020B0309020102050004" charset="0"/>
            </a:endParaRPr>
          </a:p>
        </p:txBody>
      </p:sp>
      <p:pic>
        <p:nvPicPr>
          <p:cNvPr id="5" name="Picture 4" descr="photodraw.ru-76973"/>
          <p:cNvPicPr>
            <a:picLocks noChangeAspect="true"/>
          </p:cNvPicPr>
          <p:nvPr/>
        </p:nvPicPr>
        <p:blipFill>
          <a:blip r:embed="rId1"/>
          <a:stretch>
            <a:fillRect/>
          </a:stretch>
        </p:blipFill>
        <p:spPr>
          <a:xfrm>
            <a:off x="11445875" y="7620"/>
            <a:ext cx="702310" cy="6832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true"/>
          </p:cNvSpPr>
          <p:nvPr>
            <p:ph idx="1"/>
          </p:nvPr>
        </p:nvSpPr>
        <p:spPr>
          <a:xfrm>
            <a:off x="513080" y="841375"/>
            <a:ext cx="10515600" cy="4351338"/>
          </a:xfrm>
        </p:spPr>
        <p:txBody>
          <a:bodyPr/>
          <a:p>
            <a:pPr marL="0" indent="0">
              <a:buNone/>
            </a:pPr>
            <a:r>
              <a:rPr lang="en-US" sz="2400">
                <a:latin typeface="JetBrains Mono Light" panose="020B0309020102050004" charset="0"/>
                <a:cs typeface="JetBrains Mono Light" panose="020B0309020102050004" charset="0"/>
                <a:sym typeface="+mn-ea"/>
              </a:rPr>
              <a:t>Если говорить про интересные методы, то можно выдиелить их несколько: “в некоторых окнах реализована обработка нажатий клавиш”, “для оформления окон использован собственный стиль, прописанный в Qt Designer”, “для проверки корректности выведеных значения выбранной мелодии и отрисованного циферблата используются таймеры”</a:t>
            </a:r>
            <a:endParaRPr lang="en-US" sz="2400">
              <a:latin typeface="JetBrains Mono Light" panose="020B0309020102050004" charset="0"/>
              <a:cs typeface="JetBrains Mono Light" panose="020B0309020102050004" charset="0"/>
            </a:endParaRPr>
          </a:p>
          <a:p>
            <a:pPr marL="0" indent="0">
              <a:buNone/>
            </a:pPr>
            <a:r>
              <a:rPr lang="en-US" sz="2400">
                <a:latin typeface="JetBrains Mono Light" panose="020B0309020102050004" charset="0"/>
                <a:cs typeface="JetBrains Mono Light" panose="020B0309020102050004" charset="0"/>
                <a:sym typeface="+mn-ea"/>
              </a:rPr>
              <a:t>Для добавления данных из базы данных в таблицу окна использованы стандартные средства интеграции баз данных SQL в Python.</a:t>
            </a:r>
            <a:endParaRPr lang="en-US" sz="2400">
              <a:latin typeface="JetBrains Mono Light" panose="020B0309020102050004" charset="0"/>
              <a:cs typeface="JetBrains Mono Light" panose="020B0309020102050004" charset="0"/>
              <a:sym typeface="+mn-ea"/>
            </a:endParaRPr>
          </a:p>
        </p:txBody>
      </p:sp>
      <p:pic>
        <p:nvPicPr>
          <p:cNvPr id="8" name="Picture 7" descr="photodraw.ru-76973"/>
          <p:cNvPicPr>
            <a:picLocks noChangeAspect="true"/>
          </p:cNvPicPr>
          <p:nvPr/>
        </p:nvPicPr>
        <p:blipFill>
          <a:blip r:embed="rId1"/>
          <a:stretch>
            <a:fillRect/>
          </a:stretch>
        </p:blipFill>
        <p:spPr>
          <a:xfrm>
            <a:off x="11445875" y="7620"/>
            <a:ext cx="702310" cy="683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Snip Single Corner Rectangle 31"/>
          <p:cNvSpPr/>
          <p:nvPr/>
        </p:nvSpPr>
        <p:spPr>
          <a:xfrm>
            <a:off x="10409555" y="5271770"/>
            <a:ext cx="1533525" cy="149288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1" name="Snip Single Corner Rectangle 30"/>
          <p:cNvSpPr/>
          <p:nvPr/>
        </p:nvSpPr>
        <p:spPr>
          <a:xfrm>
            <a:off x="10409555" y="4101465"/>
            <a:ext cx="1523365" cy="99504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0" name="Snip Single Corner Rectangle 29"/>
          <p:cNvSpPr/>
          <p:nvPr/>
        </p:nvSpPr>
        <p:spPr>
          <a:xfrm>
            <a:off x="10420350" y="1038225"/>
            <a:ext cx="1512570" cy="255397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9" name="Snip Single Corner Rectangle 28"/>
          <p:cNvSpPr/>
          <p:nvPr/>
        </p:nvSpPr>
        <p:spPr>
          <a:xfrm>
            <a:off x="2029460" y="6390005"/>
            <a:ext cx="2610485" cy="45021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8" name="Snip Single Corner Rectangle 27"/>
          <p:cNvSpPr/>
          <p:nvPr/>
        </p:nvSpPr>
        <p:spPr>
          <a:xfrm>
            <a:off x="102870" y="5271770"/>
            <a:ext cx="1554480" cy="116967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7" name="Snip Single Corner Rectangle 26"/>
          <p:cNvSpPr/>
          <p:nvPr/>
        </p:nvSpPr>
        <p:spPr>
          <a:xfrm>
            <a:off x="101600" y="3686810"/>
            <a:ext cx="1555115" cy="132143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6" name="Snip Single Corner Rectangle 25"/>
          <p:cNvSpPr/>
          <p:nvPr/>
        </p:nvSpPr>
        <p:spPr>
          <a:xfrm>
            <a:off x="102235" y="2601595"/>
            <a:ext cx="1553845" cy="82994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5" name="Snip Single Corner Rectangle 24"/>
          <p:cNvSpPr/>
          <p:nvPr/>
        </p:nvSpPr>
        <p:spPr>
          <a:xfrm>
            <a:off x="102870" y="1273175"/>
            <a:ext cx="1553845" cy="82994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4" name="Title 3"/>
          <p:cNvSpPr>
            <a:spLocks noGrp="true"/>
          </p:cNvSpPr>
          <p:nvPr>
            <p:ph type="title"/>
          </p:nvPr>
        </p:nvSpPr>
        <p:spPr>
          <a:xfrm>
            <a:off x="610235" y="362585"/>
            <a:ext cx="10515600" cy="611505"/>
          </a:xfrm>
        </p:spPr>
        <p:txBody>
          <a:bodyPr>
            <a:normAutofit fontScale="90000"/>
          </a:bodyPr>
          <a:p>
            <a:r>
              <a:rPr lang="ru-RU" altLang="en-US">
                <a:effectLst/>
                <a:latin typeface="JetBrains Mono Light" panose="020B0309020102050004" charset="0"/>
                <a:cs typeface="JetBrains Mono Light" panose="020B0309020102050004" charset="0"/>
              </a:rPr>
              <a:t>Основное окно программы</a:t>
            </a:r>
            <a:endParaRPr lang="ru-RU" altLang="en-US">
              <a:effectLst/>
              <a:latin typeface="JetBrains Mono Light" panose="020B0309020102050004" charset="0"/>
              <a:cs typeface="JetBrains Mono Light" panose="020B0309020102050004" charset="0"/>
            </a:endParaRPr>
          </a:p>
        </p:txBody>
      </p:sp>
      <p:pic>
        <p:nvPicPr>
          <p:cNvPr id="5" name="Picture 4" descr="Screenshot_20201118_221743"/>
          <p:cNvPicPr>
            <a:picLocks noChangeAspect="true"/>
          </p:cNvPicPr>
          <p:nvPr/>
        </p:nvPicPr>
        <p:blipFill>
          <a:blip r:embed="rId1"/>
          <a:stretch>
            <a:fillRect/>
          </a:stretch>
        </p:blipFill>
        <p:spPr>
          <a:xfrm>
            <a:off x="1781810" y="974090"/>
            <a:ext cx="8332470" cy="5461000"/>
          </a:xfrm>
          <a:prstGeom prst="rect">
            <a:avLst/>
          </a:prstGeom>
        </p:spPr>
      </p:pic>
      <p:cxnSp>
        <p:nvCxnSpPr>
          <p:cNvPr id="7" name="Straight Arrow Connector 6"/>
          <p:cNvCxnSpPr/>
          <p:nvPr/>
        </p:nvCxnSpPr>
        <p:spPr>
          <a:xfrm>
            <a:off x="1573530" y="1988185"/>
            <a:ext cx="756285" cy="32194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1480185" y="2941320"/>
            <a:ext cx="624205" cy="14478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V="true">
            <a:off x="1594485" y="3086100"/>
            <a:ext cx="2040890" cy="101536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a:off x="1428750" y="6028055"/>
            <a:ext cx="675640" cy="10731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V="true">
            <a:off x="2961640" y="6135370"/>
            <a:ext cx="798195" cy="26733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H="true" flipV="true">
            <a:off x="6753225" y="6135370"/>
            <a:ext cx="3688080" cy="38100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flipH="true">
            <a:off x="9291320" y="4703445"/>
            <a:ext cx="1170940" cy="140335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5" name="Text Box 14"/>
          <p:cNvSpPr txBox="true"/>
          <p:nvPr/>
        </p:nvSpPr>
        <p:spPr>
          <a:xfrm>
            <a:off x="102870" y="1273175"/>
            <a:ext cx="1678940" cy="82994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Поле для ввода примечания</a:t>
            </a:r>
            <a:endParaRPr lang="ru-RU" altLang="en-US" sz="1600">
              <a:latin typeface="JetBrains Mono Light" panose="020B0309020102050004" charset="0"/>
              <a:cs typeface="JetBrains Mono Light" panose="020B0309020102050004" charset="0"/>
            </a:endParaRPr>
          </a:p>
        </p:txBody>
      </p:sp>
      <p:sp>
        <p:nvSpPr>
          <p:cNvPr id="16" name="Text Box 15"/>
          <p:cNvSpPr txBox="true"/>
          <p:nvPr/>
        </p:nvSpPr>
        <p:spPr>
          <a:xfrm>
            <a:off x="102235" y="2601595"/>
            <a:ext cx="1679575" cy="82994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для добавления напоминания</a:t>
            </a:r>
            <a:endParaRPr lang="ru-RU" altLang="en-US" sz="1600">
              <a:latin typeface="JetBrains Mono Light" panose="020B0309020102050004" charset="0"/>
              <a:cs typeface="JetBrains Mono Light" panose="020B0309020102050004" charset="0"/>
            </a:endParaRPr>
          </a:p>
        </p:txBody>
      </p:sp>
      <p:sp>
        <p:nvSpPr>
          <p:cNvPr id="18" name="Text Box 17"/>
          <p:cNvSpPr txBox="true"/>
          <p:nvPr/>
        </p:nvSpPr>
        <p:spPr>
          <a:xfrm>
            <a:off x="154305" y="3686810"/>
            <a:ext cx="1502410" cy="1322070"/>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для сохранения </a:t>
            </a:r>
            <a:r>
              <a:rPr lang="ru-RU" altLang="en-US" sz="1600" b="1">
                <a:latin typeface="JetBrains Mono Light" panose="020B0309020102050004" charset="0"/>
                <a:cs typeface="JetBrains Mono Light" panose="020B0309020102050004" charset="0"/>
              </a:rPr>
              <a:t>изменений</a:t>
            </a:r>
            <a:r>
              <a:rPr lang="ru-RU" altLang="en-US" sz="1600">
                <a:latin typeface="JetBrains Mono Light" panose="020B0309020102050004" charset="0"/>
                <a:cs typeface="JetBrains Mono Light" panose="020B0309020102050004" charset="0"/>
              </a:rPr>
              <a:t> в запись будильника</a:t>
            </a:r>
            <a:endParaRPr lang="ru-RU" altLang="en-US" sz="1600">
              <a:latin typeface="JetBrains Mono Light" panose="020B0309020102050004" charset="0"/>
              <a:cs typeface="JetBrains Mono Light" panose="020B0309020102050004" charset="0"/>
            </a:endParaRPr>
          </a:p>
        </p:txBody>
      </p:sp>
      <p:sp>
        <p:nvSpPr>
          <p:cNvPr id="19" name="Text Box 18"/>
          <p:cNvSpPr txBox="true"/>
          <p:nvPr/>
        </p:nvSpPr>
        <p:spPr>
          <a:xfrm>
            <a:off x="154305" y="5314315"/>
            <a:ext cx="1679575" cy="107632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вызова меню изменения циферблата</a:t>
            </a:r>
            <a:endParaRPr lang="ru-RU" altLang="en-US" sz="1600">
              <a:latin typeface="JetBrains Mono Light" panose="020B0309020102050004" charset="0"/>
              <a:cs typeface="JetBrains Mono Light" panose="020B0309020102050004" charset="0"/>
            </a:endParaRPr>
          </a:p>
        </p:txBody>
      </p:sp>
      <p:sp>
        <p:nvSpPr>
          <p:cNvPr id="20" name="Text Box 19"/>
          <p:cNvSpPr txBox="true"/>
          <p:nvPr/>
        </p:nvSpPr>
        <p:spPr>
          <a:xfrm>
            <a:off x="2104390" y="6323330"/>
            <a:ext cx="3211830" cy="58356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вызова меню изменения мелодии</a:t>
            </a:r>
            <a:endParaRPr lang="ru-RU" altLang="en-US" sz="1600">
              <a:latin typeface="JetBrains Mono Light" panose="020B0309020102050004" charset="0"/>
              <a:cs typeface="JetBrains Mono Light" panose="020B0309020102050004" charset="0"/>
            </a:endParaRPr>
          </a:p>
        </p:txBody>
      </p:sp>
      <p:sp>
        <p:nvSpPr>
          <p:cNvPr id="21" name="Text Box 20"/>
          <p:cNvSpPr txBox="true"/>
          <p:nvPr/>
        </p:nvSpPr>
        <p:spPr>
          <a:xfrm>
            <a:off x="10420350" y="5271770"/>
            <a:ext cx="1409065" cy="1568450"/>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принудительного обновления данных из БД</a:t>
            </a:r>
            <a:endParaRPr lang="ru-RU" altLang="en-US" sz="1600">
              <a:latin typeface="JetBrains Mono Light" panose="020B0309020102050004" charset="0"/>
              <a:cs typeface="JetBrains Mono Light" panose="020B0309020102050004" charset="0"/>
            </a:endParaRPr>
          </a:p>
        </p:txBody>
      </p:sp>
      <p:sp>
        <p:nvSpPr>
          <p:cNvPr id="22" name="Text Box 21"/>
          <p:cNvSpPr txBox="true"/>
          <p:nvPr/>
        </p:nvSpPr>
        <p:spPr>
          <a:xfrm>
            <a:off x="10420350" y="4019550"/>
            <a:ext cx="1522730" cy="107632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для удаления записи будильника</a:t>
            </a:r>
            <a:endParaRPr lang="ru-RU" altLang="en-US" sz="1600">
              <a:latin typeface="JetBrains Mono Light" panose="020B0309020102050004" charset="0"/>
              <a:cs typeface="JetBrains Mono Light" panose="020B0309020102050004" charset="0"/>
            </a:endParaRPr>
          </a:p>
        </p:txBody>
      </p:sp>
      <p:cxnSp>
        <p:nvCxnSpPr>
          <p:cNvPr id="23" name="Straight Arrow Connector 22"/>
          <p:cNvCxnSpPr/>
          <p:nvPr/>
        </p:nvCxnSpPr>
        <p:spPr>
          <a:xfrm flipH="true" flipV="true">
            <a:off x="8887460" y="2527935"/>
            <a:ext cx="1616075" cy="28003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4" name="Text Box 23"/>
          <p:cNvSpPr txBox="true"/>
          <p:nvPr/>
        </p:nvSpPr>
        <p:spPr>
          <a:xfrm>
            <a:off x="10420350" y="1038860"/>
            <a:ext cx="1512570" cy="255333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Таблица с напоминаниями. (Для внесения изменений необходимо нажать на строку с нужной записью)</a:t>
            </a:r>
            <a:endParaRPr lang="ru-RU" altLang="en-US" sz="1600">
              <a:latin typeface="JetBrains Mono Light" panose="020B0309020102050004" charset="0"/>
              <a:cs typeface="JetBrains Mono Light" panose="020B0309020102050004" charset="0"/>
            </a:endParaRPr>
          </a:p>
        </p:txBody>
      </p:sp>
      <p:pic>
        <p:nvPicPr>
          <p:cNvPr id="33" name="Picture 32" descr="photodraw.ru-76973"/>
          <p:cNvPicPr>
            <a:picLocks noChangeAspect="true"/>
          </p:cNvPicPr>
          <p:nvPr/>
        </p:nvPicPr>
        <p:blipFill>
          <a:blip r:embed="rId2"/>
          <a:stretch>
            <a:fillRect/>
          </a:stretch>
        </p:blipFill>
        <p:spPr>
          <a:xfrm>
            <a:off x="11445875" y="7620"/>
            <a:ext cx="702310" cy="6832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724535" y="228124"/>
            <a:ext cx="10515600" cy="1325563"/>
          </a:xfrm>
        </p:spPr>
        <p:txBody>
          <a:bodyPr>
            <a:normAutofit fontScale="90000"/>
          </a:bodyPr>
          <a:p>
            <a:r>
              <a:rPr lang="ru-RU" altLang="en-US">
                <a:effectLst/>
                <a:latin typeface="JetBrains Mono Light" panose="020B0309020102050004" charset="0"/>
                <a:cs typeface="JetBrains Mono Light" panose="020B0309020102050004" charset="0"/>
              </a:rPr>
              <a:t>Окно выбора мелодии будильника</a:t>
            </a:r>
            <a:endParaRPr lang="ru-RU" altLang="en-US">
              <a:effectLst/>
              <a:latin typeface="JetBrains Mono Light" panose="020B0309020102050004" charset="0"/>
              <a:cs typeface="JetBrains Mono Light" panose="020B0309020102050004" charset="0"/>
            </a:endParaRPr>
          </a:p>
        </p:txBody>
      </p:sp>
      <p:pic>
        <p:nvPicPr>
          <p:cNvPr id="3" name="Picture 2" descr="Screenshot_20201118_221758"/>
          <p:cNvPicPr>
            <a:picLocks noChangeAspect="true"/>
          </p:cNvPicPr>
          <p:nvPr/>
        </p:nvPicPr>
        <p:blipFill>
          <a:blip r:embed="rId1"/>
          <a:stretch>
            <a:fillRect/>
          </a:stretch>
        </p:blipFill>
        <p:spPr>
          <a:xfrm>
            <a:off x="3780790" y="1657350"/>
            <a:ext cx="3272155" cy="4446905"/>
          </a:xfrm>
          <a:prstGeom prst="rect">
            <a:avLst/>
          </a:prstGeom>
        </p:spPr>
      </p:pic>
      <p:pic>
        <p:nvPicPr>
          <p:cNvPr id="8" name="Picture 7" descr="photodraw.ru-76973"/>
          <p:cNvPicPr>
            <a:picLocks noChangeAspect="true"/>
          </p:cNvPicPr>
          <p:nvPr/>
        </p:nvPicPr>
        <p:blipFill>
          <a:blip r:embed="rId2"/>
          <a:stretch>
            <a:fillRect/>
          </a:stretch>
        </p:blipFill>
        <p:spPr>
          <a:xfrm>
            <a:off x="11445875" y="7620"/>
            <a:ext cx="702310" cy="6832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485775" y="280194"/>
            <a:ext cx="10515600" cy="1325563"/>
          </a:xfrm>
        </p:spPr>
        <p:txBody>
          <a:bodyPr/>
          <a:p>
            <a:r>
              <a:rPr lang="ru-RU" altLang="en-US">
                <a:effectLst/>
                <a:latin typeface="JetBrains Mono Light" panose="020B0309020102050004" charset="0"/>
                <a:cs typeface="JetBrains Mono Light" panose="020B0309020102050004" charset="0"/>
              </a:rPr>
              <a:t>Окно выбора циферблата</a:t>
            </a:r>
            <a:endParaRPr lang="ru-RU" altLang="en-US">
              <a:effectLst/>
              <a:latin typeface="JetBrains Mono Light" panose="020B0309020102050004" charset="0"/>
              <a:cs typeface="JetBrains Mono Light" panose="020B0309020102050004" charset="0"/>
            </a:endParaRPr>
          </a:p>
        </p:txBody>
      </p:sp>
      <p:pic>
        <p:nvPicPr>
          <p:cNvPr id="3" name="Picture 2" descr="Screenshot_20201118_221808"/>
          <p:cNvPicPr>
            <a:picLocks noChangeAspect="true"/>
          </p:cNvPicPr>
          <p:nvPr/>
        </p:nvPicPr>
        <p:blipFill>
          <a:blip r:embed="rId1"/>
          <a:stretch>
            <a:fillRect/>
          </a:stretch>
        </p:blipFill>
        <p:spPr>
          <a:xfrm>
            <a:off x="2485390" y="1294130"/>
            <a:ext cx="4941570" cy="5201285"/>
          </a:xfrm>
          <a:prstGeom prst="rect">
            <a:avLst/>
          </a:prstGeom>
        </p:spPr>
      </p:pic>
      <p:pic>
        <p:nvPicPr>
          <p:cNvPr id="8" name="Picture 7" descr="photodraw.ru-76973"/>
          <p:cNvPicPr>
            <a:picLocks noChangeAspect="true"/>
          </p:cNvPicPr>
          <p:nvPr/>
        </p:nvPicPr>
        <p:blipFill>
          <a:blip r:embed="rId2"/>
          <a:stretch>
            <a:fillRect/>
          </a:stretch>
        </p:blipFill>
        <p:spPr>
          <a:xfrm>
            <a:off x="11445875" y="7620"/>
            <a:ext cx="702310" cy="683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00075" y="517684"/>
            <a:ext cx="10515600" cy="1325563"/>
          </a:xfrm>
        </p:spPr>
        <p:txBody>
          <a:bodyPr/>
          <a:p>
            <a:r>
              <a:rPr lang="ru-RU" altLang="en-US">
                <a:effectLst/>
                <a:latin typeface="JetBrains Mono Light" panose="020B0309020102050004" charset="0"/>
                <a:cs typeface="JetBrains Mono Light" panose="020B0309020102050004" charset="0"/>
              </a:rPr>
              <a:t>Окно выбора тем</a:t>
            </a:r>
            <a:endParaRPr lang="ru-RU" altLang="en-US">
              <a:effectLst/>
              <a:latin typeface="JetBrains Mono Light" panose="020B0309020102050004" charset="0"/>
              <a:cs typeface="JetBrains Mono Light" panose="020B0309020102050004" charset="0"/>
            </a:endParaRPr>
          </a:p>
        </p:txBody>
      </p:sp>
      <p:pic>
        <p:nvPicPr>
          <p:cNvPr id="3" name="Picture 2" descr="Screenshot_20201118_221824"/>
          <p:cNvPicPr>
            <a:picLocks noChangeAspect="true"/>
          </p:cNvPicPr>
          <p:nvPr/>
        </p:nvPicPr>
        <p:blipFill>
          <a:blip r:embed="rId1"/>
          <a:stretch>
            <a:fillRect/>
          </a:stretch>
        </p:blipFill>
        <p:spPr>
          <a:xfrm>
            <a:off x="1221105" y="1843405"/>
            <a:ext cx="8877300" cy="4619625"/>
          </a:xfrm>
          <a:prstGeom prst="rect">
            <a:avLst/>
          </a:prstGeom>
        </p:spPr>
      </p:pic>
      <p:pic>
        <p:nvPicPr>
          <p:cNvPr id="8" name="Picture 7" descr="photodraw.ru-76973"/>
          <p:cNvPicPr>
            <a:picLocks noChangeAspect="true"/>
          </p:cNvPicPr>
          <p:nvPr/>
        </p:nvPicPr>
        <p:blipFill>
          <a:blip r:embed="rId2"/>
          <a:stretch>
            <a:fillRect/>
          </a:stretch>
        </p:blipFill>
        <p:spPr>
          <a:xfrm>
            <a:off x="11445875" y="7620"/>
            <a:ext cx="702310" cy="6832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2048</Words>
  <Application>WPS Presentation</Application>
  <PresentationFormat>宽屏</PresentationFormat>
  <Paragraphs>50</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DejaVu Sans</vt:lpstr>
      <vt:lpstr>JetBrains Mono Light</vt:lpstr>
      <vt:lpstr>微软雅黑</vt:lpstr>
      <vt:lpstr>Noto Sans CJK SC</vt:lpstr>
      <vt:lpstr>Arial Unicode MS</vt:lpstr>
      <vt:lpstr>Arial Black</vt:lpstr>
      <vt:lpstr>SimSun</vt:lpstr>
      <vt:lpstr>Office Theme</vt:lpstr>
      <vt:lpstr>Qt Alarm Clock</vt:lpstr>
      <vt:lpstr>*Примечание В программе используется шрифт JetBrains Mono https://www.jetbrains.com/ru-ru/lp/mono/</vt:lpstr>
      <vt:lpstr>PowerPoint 演示文稿</vt:lpstr>
      <vt:lpstr>PowerPoint 演示文稿</vt:lpstr>
      <vt:lpstr>PowerPoint 演示文稿</vt:lpstr>
      <vt:lpstr>Основное окно программы</vt:lpstr>
      <vt:lpstr>Окно выбора мелодии будильника</vt:lpstr>
      <vt:lpstr>Окно выбора циферблата</vt:lpstr>
      <vt:lpstr>Окно выбора тем</vt:lpstr>
      <vt:lpstr>Выводы и возможности доработки проекта</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legend</dc:creator>
  <cp:lastModifiedBy>legend</cp:lastModifiedBy>
  <cp:revision>17</cp:revision>
  <dcterms:created xsi:type="dcterms:W3CDTF">2020-11-18T20:15:09Z</dcterms:created>
  <dcterms:modified xsi:type="dcterms:W3CDTF">2020-11-18T20:15:09Z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