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4" r:id="rId7"/>
    <p:sldId id="267" r:id="rId8"/>
    <p:sldId id="262" r:id="rId9"/>
    <p:sldId id="266" r:id="rId10"/>
    <p:sldId id="265" r:id="rId11"/>
    <p:sldId id="26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0E7-4CC5-4D80-893E-EA44C54BE79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CBC02-FA3B-4307-B2D3-025DED50D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CBC02-FA3B-4307-B2D3-025DED50D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53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8BB6-2FA4-4579-9DF1-4B86B15DDE3A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EC6D-AB45-4EC7-9AD1-F00EB6760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7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ole of AI in Modern Chess — Journal of Young Investigators">
            <a:extLst>
              <a:ext uri="{FF2B5EF4-FFF2-40B4-BE49-F238E27FC236}">
                <a16:creationId xmlns:a16="http://schemas.microsoft.com/office/drawing/2014/main" id="{3B0BE129-B247-4477-89E0-2AB89795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6" r="22181"/>
          <a:stretch/>
        </p:blipFill>
        <p:spPr bwMode="auto">
          <a:xfrm>
            <a:off x="381000" y="2368254"/>
            <a:ext cx="6096000" cy="4244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AC346-DAFD-45E5-B518-23B8A137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973" y="731520"/>
            <a:ext cx="9084733" cy="1205454"/>
          </a:xfrm>
        </p:spPr>
        <p:txBody>
          <a:bodyPr>
            <a:normAutofit/>
          </a:bodyPr>
          <a:lstStyle/>
          <a:p>
            <a:r>
              <a:rPr lang="ar-SY" sz="5400" dirty="0"/>
              <a:t>بناء نظام ذكي للعب الشطرنج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22A2C-F109-42BC-A154-B51F2EEAB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7433" y="3420711"/>
            <a:ext cx="3734042" cy="1655762"/>
          </a:xfrm>
        </p:spPr>
        <p:txBody>
          <a:bodyPr>
            <a:normAutofit fontScale="32500" lnSpcReduction="20000"/>
          </a:bodyPr>
          <a:lstStyle/>
          <a:p>
            <a:pPr algn="r" rtl="1"/>
            <a:r>
              <a:rPr lang="ar-SY" sz="7400" dirty="0"/>
              <a:t>         تقديم:    أحمد ملهم قطان </a:t>
            </a:r>
          </a:p>
          <a:p>
            <a:pPr algn="r" rtl="1"/>
            <a:r>
              <a:rPr lang="ar-SY" sz="7400" dirty="0"/>
              <a:t>     بإشراف:    د. رياض سنبل</a:t>
            </a:r>
          </a:p>
          <a:p>
            <a:pPr algn="r" rtl="1"/>
            <a:r>
              <a:rPr lang="ar-SY" sz="7400" dirty="0"/>
              <a:t>	        م. سيما الأدهم</a:t>
            </a:r>
            <a:r>
              <a:rPr lang="ar-SY" dirty="0"/>
              <a:t>	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280F-AB4F-4CD8-A9E4-C4BEFB2AA7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12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84" y="218854"/>
            <a:ext cx="10353761" cy="1326321"/>
          </a:xfrm>
        </p:spPr>
        <p:txBody>
          <a:bodyPr/>
          <a:lstStyle/>
          <a:p>
            <a:pPr rtl="1"/>
            <a:r>
              <a:rPr lang="ar-SY" dirty="0"/>
              <a:t>شجرة بحث </a:t>
            </a:r>
            <a:r>
              <a:rPr lang="en-US" dirty="0"/>
              <a:t>alpha beta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F74A3-FF63-4D42-9750-0279F6FF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مبدأ الشجرة (</a:t>
            </a:r>
            <a:r>
              <a:rPr lang="en-US" dirty="0"/>
              <a:t>branching factor, depth</a:t>
            </a:r>
            <a:r>
              <a:rPr lang="ar-SY" dirty="0"/>
              <a:t>)</a:t>
            </a:r>
          </a:p>
          <a:p>
            <a:pPr algn="r" rtl="1"/>
            <a:r>
              <a:rPr lang="ar-SY" dirty="0"/>
              <a:t>تابع التقييم</a:t>
            </a:r>
          </a:p>
          <a:p>
            <a:pPr algn="r" rtl="1"/>
            <a:r>
              <a:rPr lang="ar-SY" dirty="0"/>
              <a:t>تحسينات البحث</a:t>
            </a:r>
          </a:p>
          <a:p>
            <a:pPr lvl="1" algn="r" rtl="1"/>
            <a:r>
              <a:rPr lang="ar-SY" dirty="0"/>
              <a:t>ترتيب العقد</a:t>
            </a:r>
          </a:p>
          <a:p>
            <a:pPr lvl="1" algn="r" rtl="1"/>
            <a:r>
              <a:rPr lang="ar-SY" dirty="0" err="1"/>
              <a:t>التخبئة</a:t>
            </a:r>
            <a:endParaRPr lang="ar-SY" dirty="0"/>
          </a:p>
          <a:p>
            <a:pPr lvl="1" algn="r" rtl="1"/>
            <a:r>
              <a:rPr lang="ar-SY" dirty="0"/>
              <a:t>قصر نتيجة الشبكة الأولى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3639"/>
            <a:ext cx="10353761" cy="1326321"/>
          </a:xfrm>
        </p:spPr>
        <p:txBody>
          <a:bodyPr/>
          <a:lstStyle/>
          <a:p>
            <a:r>
              <a:rPr lang="ar-SY" dirty="0" err="1"/>
              <a:t>التنجيز</a:t>
            </a:r>
            <a:r>
              <a:rPr lang="ar-SY" dirty="0"/>
              <a:t> البرمجي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9000B6-ADF5-4753-BE8B-9FC26E4F7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1" y="2095500"/>
            <a:ext cx="6570133" cy="3695700"/>
          </a:xfrm>
        </p:spPr>
      </p:pic>
    </p:spTree>
    <p:extLst>
      <p:ext uri="{BB962C8B-B14F-4D97-AF65-F5344CB8AC3E}">
        <p14:creationId xmlns:p14="http://schemas.microsoft.com/office/powerpoint/2010/main" val="144357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3639"/>
            <a:ext cx="10353761" cy="1326321"/>
          </a:xfrm>
        </p:spPr>
        <p:txBody>
          <a:bodyPr/>
          <a:lstStyle/>
          <a:p>
            <a:r>
              <a:rPr lang="ar-SY" dirty="0"/>
              <a:t>الاختبارات والنتائج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E733C0C-DE60-456B-84A3-E2AA8639D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482288"/>
              </p:ext>
            </p:extLst>
          </p:nvPr>
        </p:nvGraphicFramePr>
        <p:xfrm>
          <a:off x="372192" y="3429000"/>
          <a:ext cx="11267358" cy="25950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76599">
                  <a:extLst>
                    <a:ext uri="{9D8B030D-6E8A-4147-A177-3AD203B41FA5}">
                      <a16:colId xmlns:a16="http://schemas.microsoft.com/office/drawing/2014/main" val="3601095140"/>
                    </a:ext>
                  </a:extLst>
                </a:gridCol>
                <a:gridCol w="2420464">
                  <a:extLst>
                    <a:ext uri="{9D8B030D-6E8A-4147-A177-3AD203B41FA5}">
                      <a16:colId xmlns:a16="http://schemas.microsoft.com/office/drawing/2014/main" val="356341309"/>
                    </a:ext>
                  </a:extLst>
                </a:gridCol>
                <a:gridCol w="1838703">
                  <a:extLst>
                    <a:ext uri="{9D8B030D-6E8A-4147-A177-3AD203B41FA5}">
                      <a16:colId xmlns:a16="http://schemas.microsoft.com/office/drawing/2014/main" val="921860840"/>
                    </a:ext>
                  </a:extLst>
                </a:gridCol>
                <a:gridCol w="1945793">
                  <a:extLst>
                    <a:ext uri="{9D8B030D-6E8A-4147-A177-3AD203B41FA5}">
                      <a16:colId xmlns:a16="http://schemas.microsoft.com/office/drawing/2014/main" val="2011429434"/>
                    </a:ext>
                  </a:extLst>
                </a:gridCol>
                <a:gridCol w="845503">
                  <a:extLst>
                    <a:ext uri="{9D8B030D-6E8A-4147-A177-3AD203B41FA5}">
                      <a16:colId xmlns:a16="http://schemas.microsoft.com/office/drawing/2014/main" val="408850915"/>
                    </a:ext>
                  </a:extLst>
                </a:gridCol>
                <a:gridCol w="2440296">
                  <a:extLst>
                    <a:ext uri="{9D8B030D-6E8A-4147-A177-3AD203B41FA5}">
                      <a16:colId xmlns:a16="http://schemas.microsoft.com/office/drawing/2014/main" val="3633671710"/>
                    </a:ext>
                  </a:extLst>
                </a:gridCol>
              </a:tblGrid>
              <a:tr h="865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Stockfish Elo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Stockfish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below 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41152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53279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75.08</a:t>
                      </a:r>
                      <a:r>
                        <a:rPr lang="en-US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3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3639"/>
            <a:ext cx="10353761" cy="1326321"/>
          </a:xfrm>
        </p:spPr>
        <p:txBody>
          <a:bodyPr/>
          <a:lstStyle/>
          <a:p>
            <a:r>
              <a:rPr lang="ar-SY" dirty="0"/>
              <a:t>تحليل الألعاب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E7080E-ED12-4E37-B0E3-34C00D93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9" r="3331"/>
          <a:stretch/>
        </p:blipFill>
        <p:spPr>
          <a:xfrm>
            <a:off x="-9528" y="4631267"/>
            <a:ext cx="12201527" cy="22267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1B5E1-4D47-44D9-B5C7-AE388026F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2"/>
          <a:stretch/>
        </p:blipFill>
        <p:spPr>
          <a:xfrm>
            <a:off x="-9528" y="1729960"/>
            <a:ext cx="12150646" cy="2170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6D06F1-C1CD-4E73-AC81-28CBDAA8BB3F}"/>
              </a:ext>
            </a:extLst>
          </p:cNvPr>
          <p:cNvSpPr txBox="1"/>
          <p:nvPr/>
        </p:nvSpPr>
        <p:spPr>
          <a:xfrm>
            <a:off x="10138299" y="3059668"/>
            <a:ext cx="123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800" dirty="0"/>
              <a:t>النموذج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3AFB7-D45E-4594-A829-844CD3F2F27C}"/>
              </a:ext>
            </a:extLst>
          </p:cNvPr>
          <p:cNvSpPr txBox="1"/>
          <p:nvPr/>
        </p:nvSpPr>
        <p:spPr>
          <a:xfrm>
            <a:off x="10138299" y="4754801"/>
            <a:ext cx="123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800" dirty="0"/>
              <a:t>النموذج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05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3639"/>
            <a:ext cx="10353761" cy="1326321"/>
          </a:xfrm>
        </p:spPr>
        <p:txBody>
          <a:bodyPr/>
          <a:lstStyle/>
          <a:p>
            <a:r>
              <a:rPr lang="en-US" dirty="0"/>
              <a:t>Thanks For Listening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FFC4A-5414-412B-9160-C9928C74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597" y="3109304"/>
            <a:ext cx="7950805" cy="205260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Want to Play</a:t>
            </a:r>
            <a:endParaRPr lang="ar-SY" sz="4800" dirty="0"/>
          </a:p>
          <a:p>
            <a:pPr marL="0" indent="0" algn="ctr">
              <a:buNone/>
            </a:pPr>
            <a:r>
              <a:rPr lang="en-US" sz="4800" dirty="0"/>
              <a:t>Try </a:t>
            </a:r>
          </a:p>
          <a:p>
            <a:pPr marL="0" indent="0" algn="ctr">
              <a:buNone/>
            </a:pPr>
            <a:r>
              <a:rPr lang="en-US" sz="4800" dirty="0"/>
              <a:t>172.25.1.141:3100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هدف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AC2-0F8F-4A31-AF40-6334ADF7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Y" dirty="0"/>
              <a:t>يهدف هذا المشروع إلى بناء نظام ذكي قادر على التنبؤ بالحركة الأفضل لموضع معين على رقعة الشطرنج</a:t>
            </a:r>
          </a:p>
          <a:p>
            <a:pPr marL="0" indent="0" algn="r" rtl="1">
              <a:buNone/>
            </a:pPr>
            <a:r>
              <a:rPr lang="ar-SY" dirty="0"/>
              <a:t>يمكن اللعب ألعاب كاملة ضده، باستخدام تقنيات الذكاء الصنعي.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37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الشطرنج ومحركاته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4BD53-89AB-46BA-AF74-6160899B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85975" y="2681287"/>
            <a:ext cx="8010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8854"/>
            <a:ext cx="10353761" cy="1326321"/>
          </a:xfrm>
        </p:spPr>
        <p:txBody>
          <a:bodyPr/>
          <a:lstStyle/>
          <a:p>
            <a:r>
              <a:rPr lang="ar-SY" dirty="0"/>
              <a:t>الحل المقترح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319C45-2A75-4B79-B0ED-B60D3B7D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75" y="1598949"/>
            <a:ext cx="8631449" cy="4855191"/>
          </a:xfrm>
        </p:spPr>
      </p:pic>
    </p:spTree>
    <p:extLst>
      <p:ext uri="{BB962C8B-B14F-4D97-AF65-F5344CB8AC3E}">
        <p14:creationId xmlns:p14="http://schemas.microsoft.com/office/powerpoint/2010/main" val="75968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8854"/>
            <a:ext cx="10353761" cy="1326321"/>
          </a:xfrm>
        </p:spPr>
        <p:txBody>
          <a:bodyPr/>
          <a:lstStyle/>
          <a:p>
            <a:r>
              <a:rPr lang="ar-SY" dirty="0"/>
              <a:t>مجموعات البيانات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B12AA-8862-479D-85BF-1F56E4956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84" y="2252262"/>
            <a:ext cx="5811454" cy="347500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896BF81-2AEE-4E58-A8D3-3D8DB81BEF26}"/>
              </a:ext>
            </a:extLst>
          </p:cNvPr>
          <p:cNvSpPr txBox="1">
            <a:spLocks/>
          </p:cNvSpPr>
          <p:nvPr/>
        </p:nvSpPr>
        <p:spPr>
          <a:xfrm>
            <a:off x="1160855" y="1674425"/>
            <a:ext cx="3734042" cy="456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SY" dirty="0"/>
              <a:t>مجموعة بيانات الألعاب      </a:t>
            </a:r>
            <a:r>
              <a:rPr lang="en-US" dirty="0"/>
              <a:t>40K</a:t>
            </a:r>
            <a:r>
              <a:rPr lang="ar-SY" dirty="0"/>
              <a:t> لعبة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0EE1DE8-9B46-4AAD-809A-72F9BF9B04D1}"/>
              </a:ext>
            </a:extLst>
          </p:cNvPr>
          <p:cNvSpPr txBox="1">
            <a:spLocks/>
          </p:cNvSpPr>
          <p:nvPr/>
        </p:nvSpPr>
        <p:spPr>
          <a:xfrm>
            <a:off x="7123009" y="1674425"/>
            <a:ext cx="3734042" cy="45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SY" dirty="0"/>
              <a:t>مجموعة بيانات الألغاز	        </a:t>
            </a:r>
            <a:r>
              <a:rPr lang="en-US" dirty="0"/>
              <a:t>3.3M</a:t>
            </a:r>
            <a:r>
              <a:rPr lang="ar-SY" dirty="0"/>
              <a:t> لغز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F1C46-2CDA-4185-93F0-00118624F58B}"/>
              </a:ext>
            </a:extLst>
          </p:cNvPr>
          <p:cNvSpPr txBox="1"/>
          <p:nvPr/>
        </p:nvSpPr>
        <p:spPr>
          <a:xfrm>
            <a:off x="6449933" y="2246280"/>
            <a:ext cx="5180773" cy="34624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PuzzleId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00sHx</a:t>
            </a:r>
            <a:r>
              <a:rPr lang="en-US" altLang="en-US" dirty="0">
                <a:solidFill>
                  <a:schemeClr val="bg1"/>
                </a:solidFill>
                <a:latin typeface="Monaco"/>
              </a:rPr>
              <a:t>,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FEN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	q3k1nr/1pp1nQpp/3p4/1P2p3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	/4P3/B1PP1b2/B5PP/5K2 b k - 0 17,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Moves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 e8d7 a2e6 d7d8 f7f8,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1760,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RatingDeviation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80,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83, 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NbPlays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 73,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Themes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 mate mateIn2 middlegame short, 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GameUrl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https://lichess.org/yyznGmXs/black#34, 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OpeningTags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aco"/>
              </a:rPr>
              <a:t>:     Italian_Game 			Italian_Game_Classical_Variation</a:t>
            </a:r>
            <a:b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8854"/>
            <a:ext cx="10353761" cy="1326321"/>
          </a:xfrm>
        </p:spPr>
        <p:txBody>
          <a:bodyPr/>
          <a:lstStyle/>
          <a:p>
            <a:r>
              <a:rPr lang="ar-SY" dirty="0"/>
              <a:t>فلترة البيانات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8896BF81-2AEE-4E58-A8D3-3D8DB81BEF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921" y="2129803"/>
                <a:ext cx="3734042" cy="3644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ar-SY" dirty="0"/>
                  <a:t>فلترة بيانات الألعاب      </a:t>
                </a:r>
                <a:r>
                  <a:rPr lang="en-US" dirty="0"/>
                  <a:t>20K</a:t>
                </a:r>
                <a:r>
                  <a:rPr lang="ar-SY" dirty="0"/>
                  <a:t> لعبة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Players ELO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lang="en-US" dirty="0"/>
                  <a:t> 2000</a:t>
                </a:r>
              </a:p>
              <a:p>
                <a:pPr marL="0" indent="0" algn="ctr">
                  <a:buNone/>
                </a:pPr>
                <a:r>
                  <a:rPr lang="en-US" dirty="0"/>
                  <a:t>Takes the wining players moves, if draw takes both players moves</a:t>
                </a:r>
              </a:p>
              <a:p>
                <a:pPr marL="0" indent="0" algn="ctr">
                  <a:buNone/>
                </a:pPr>
                <a:r>
                  <a:rPr lang="en-US" dirty="0"/>
                  <a:t>10K for first network</a:t>
                </a:r>
              </a:p>
              <a:p>
                <a:pPr marL="0" indent="0" algn="ctr">
                  <a:buNone/>
                </a:pPr>
                <a:r>
                  <a:rPr lang="en-US" dirty="0"/>
                  <a:t>10K for other 6 network</a:t>
                </a:r>
              </a:p>
            </p:txBody>
          </p:sp>
        </mc:Choice>
        <mc:Fallback xmlns="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8896BF81-2AEE-4E58-A8D3-3D8DB81B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21" y="2129803"/>
                <a:ext cx="3734042" cy="3644463"/>
              </a:xfrm>
              <a:prstGeom prst="rect">
                <a:avLst/>
              </a:prstGeom>
              <a:blipFill>
                <a:blip r:embed="rId5"/>
                <a:stretch>
                  <a:fillRect t="-334" r="-2614" b="-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B0EE1DE8-9B46-4AAD-809A-72F9BF9B0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5210" y="2129803"/>
                <a:ext cx="3734042" cy="40339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None/>
                </a:pPr>
                <a:r>
                  <a:rPr lang="ar-SY" dirty="0"/>
                  <a:t>فلترة بيانات الألغاز	        </a:t>
                </a:r>
                <a:r>
                  <a:rPr lang="en-US" dirty="0"/>
                  <a:t>140K</a:t>
                </a:r>
                <a:r>
                  <a:rPr lang="ar-SY" dirty="0"/>
                  <a:t> لغز</a:t>
                </a:r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Moves &lt; 7</a:t>
                </a:r>
              </a:p>
              <a:p>
                <a:pPr marL="0" indent="0" algn="ctr">
                  <a:buNone/>
                </a:pPr>
                <a:r>
                  <a:rPr lang="en-US" dirty="0"/>
                  <a:t>800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Rating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1600</a:t>
                </a:r>
              </a:p>
              <a:p>
                <a:pPr marL="0" indent="0" algn="ctr">
                  <a:buNone/>
                </a:pPr>
                <a:r>
                  <a:rPr lang="en-US" dirty="0"/>
                  <a:t>Popularity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85</a:t>
                </a:r>
              </a:p>
              <a:p>
                <a:pPr marL="0" indent="0" algn="ctr">
                  <a:buNone/>
                </a:pPr>
                <a:r>
                  <a:rPr lang="en-US" dirty="0"/>
                  <a:t>NbPlays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5000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B0EE1DE8-9B46-4AAD-809A-72F9BF9B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210" y="2129803"/>
                <a:ext cx="3734042" cy="4033929"/>
              </a:xfrm>
              <a:prstGeom prst="rect">
                <a:avLst/>
              </a:prstGeom>
              <a:blipFill>
                <a:blip r:embed="rId6"/>
                <a:stretch>
                  <a:fillRect t="-302" r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2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8854"/>
            <a:ext cx="10353761" cy="1326321"/>
          </a:xfrm>
        </p:spPr>
        <p:txBody>
          <a:bodyPr/>
          <a:lstStyle/>
          <a:p>
            <a:r>
              <a:rPr lang="ar-SY" dirty="0"/>
              <a:t>تهيئة البيانات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EC7A7-6981-43CD-9DF6-EDDB888227C5}"/>
              </a:ext>
            </a:extLst>
          </p:cNvPr>
          <p:cNvSpPr txBox="1"/>
          <p:nvPr/>
        </p:nvSpPr>
        <p:spPr>
          <a:xfrm>
            <a:off x="1658334" y="2049916"/>
            <a:ext cx="7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FEN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ECF4-7E8B-497E-81B0-F9B6089933C2}"/>
              </a:ext>
            </a:extLst>
          </p:cNvPr>
          <p:cNvSpPr txBox="1"/>
          <p:nvPr/>
        </p:nvSpPr>
        <p:spPr>
          <a:xfrm>
            <a:off x="1543337" y="34993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dirty="0"/>
              <a:t>Moves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02CEE80-0943-4A7D-802C-D17F3BF1F337}"/>
              </a:ext>
            </a:extLst>
          </p:cNvPr>
          <p:cNvSpPr/>
          <p:nvPr/>
        </p:nvSpPr>
        <p:spPr>
          <a:xfrm>
            <a:off x="1484071" y="4134369"/>
            <a:ext cx="1032933" cy="180340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hess board icon">
            <a:extLst>
              <a:ext uri="{FF2B5EF4-FFF2-40B4-BE49-F238E27FC236}">
                <a16:creationId xmlns:a16="http://schemas.microsoft.com/office/drawing/2014/main" id="{1AAA26D7-2862-4652-85AE-F840019C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3976" y1="15430" x2="16617" y2="15430"/>
                        <a14:foregroundMark x1="16617" y1="15430" x2="17507" y2="75074"/>
                        <a14:foregroundMark x1="17507" y1="75074" x2="52226" y2="85757"/>
                        <a14:foregroundMark x1="52226" y1="85757" x2="79822" y2="84570"/>
                        <a14:foregroundMark x1="79822" y1="84570" x2="83976" y2="18101"/>
                        <a14:foregroundMark x1="81602" y1="15134" x2="70030" y2="17507"/>
                        <a14:foregroundMark x1="64985" y1="22255" x2="21662" y2="23739"/>
                        <a14:foregroundMark x1="21662" y1="23739" x2="71217" y2="20475"/>
                        <a14:foregroundMark x1="71217" y1="20475" x2="78042" y2="58457"/>
                        <a14:foregroundMark x1="78042" y1="58457" x2="59941" y2="84866"/>
                        <a14:foregroundMark x1="59941" y1="84866" x2="34421" y2="85163"/>
                        <a14:foregroundMark x1="34421" y1="85163" x2="23145" y2="44807"/>
                        <a14:foregroundMark x1="23145" y1="44807" x2="71513" y2="28487"/>
                        <a14:foregroundMark x1="71513" y1="28487" x2="35905" y2="55786"/>
                        <a14:foregroundMark x1="35905" y1="55786" x2="46291" y2="67359"/>
                        <a14:foregroundMark x1="57270" y1="48368" x2="37389" y2="67359"/>
                        <a14:foregroundMark x1="37389" y1="67359" x2="38279" y2="66469"/>
                        <a14:foregroundMark x1="71217" y1="42433" x2="35312" y2="55786"/>
                        <a14:foregroundMark x1="57567" y1="41543" x2="34421" y2="66766"/>
                        <a14:foregroundMark x1="80415" y1="17507" x2="78042" y2="36795"/>
                        <a14:foregroundMark x1="56380" y1="20178" x2="23145" y2="20475"/>
                        <a14:foregroundMark x1="16320" y1="19585" x2="31157" y2="19288"/>
                        <a14:foregroundMark x1="18101" y1="27596" x2="74481" y2="28190"/>
                        <a14:foregroundMark x1="18101" y1="36795" x2="59941" y2="36499"/>
                        <a14:foregroundMark x1="24036" y1="36202" x2="51039" y2="32641"/>
                        <a14:foregroundMark x1="17211" y1="41246" x2="50742" y2="42730"/>
                        <a14:foregroundMark x1="50742" y1="42730" x2="71217" y2="42433"/>
                        <a14:foregroundMark x1="24926" y1="49258" x2="63501" y2="46588"/>
                        <a14:foregroundMark x1="72404" y1="51335" x2="52819" y2="73591"/>
                        <a14:foregroundMark x1="52819" y1="73591" x2="49852" y2="74777"/>
                        <a14:foregroundMark x1="68249" y1="45401" x2="50445" y2="65282"/>
                        <a14:foregroundMark x1="57567" y1="54599" x2="48071" y2="63205"/>
                        <a14:foregroundMark x1="67953" y1="69436" x2="44214" y2="79822"/>
                        <a14:foregroundMark x1="77448" y1="68843" x2="45994" y2="77448"/>
                        <a14:foregroundMark x1="45994" y1="77448" x2="45994" y2="77448"/>
                        <a14:foregroundMark x1="70030" y1="81899" x2="45104" y2="74481"/>
                        <a14:foregroundMark x1="67062" y1="79525" x2="75074" y2="78932"/>
                        <a14:foregroundMark x1="82196" y1="86944" x2="84570" y2="76261"/>
                        <a14:foregroundMark x1="84570" y1="34421" x2="83976" y2="76855"/>
                        <a14:foregroundMark x1="33828" y1="56677" x2="19881" y2="49258"/>
                        <a14:foregroundMark x1="34125" y1="50445" x2="43917" y2="55193"/>
                        <a14:foregroundMark x1="43917" y1="72404" x2="32344" y2="70920"/>
                        <a14:foregroundMark x1="24036" y1="67656" x2="35015" y2="78932"/>
                        <a14:foregroundMark x1="18398" y1="75668" x2="29377" y2="82789"/>
                        <a14:foregroundMark x1="29970" y1="86647" x2="16320" y2="83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62" y="2424112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F5DFE-27DD-4216-A16F-9223D5F32B9A}"/>
              </a:ext>
            </a:extLst>
          </p:cNvPr>
          <p:cNvSpPr txBox="1"/>
          <p:nvPr/>
        </p:nvSpPr>
        <p:spPr>
          <a:xfrm>
            <a:off x="5098276" y="2234582"/>
            <a:ext cx="8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/>
              <a:t>Board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53A964-1474-498B-BEA4-D7D4346F0A8F}"/>
              </a:ext>
            </a:extLst>
          </p:cNvPr>
          <p:cNvSpPr/>
          <p:nvPr/>
        </p:nvSpPr>
        <p:spPr>
          <a:xfrm rot="769162">
            <a:off x="2828475" y="2374158"/>
            <a:ext cx="1375955" cy="414882"/>
          </a:xfrm>
          <a:prstGeom prst="rightArrow">
            <a:avLst>
              <a:gd name="adj1" fmla="val 39127"/>
              <a:gd name="adj2" fmla="val 897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0944F1D-B5A3-43F4-ADC8-E621898F4FD0}"/>
              </a:ext>
            </a:extLst>
          </p:cNvPr>
          <p:cNvSpPr/>
          <p:nvPr/>
        </p:nvSpPr>
        <p:spPr>
          <a:xfrm rot="206205">
            <a:off x="2283495" y="3719923"/>
            <a:ext cx="1387167" cy="670728"/>
          </a:xfrm>
          <a:prstGeom prst="curvedDownArrow">
            <a:avLst>
              <a:gd name="adj1" fmla="val 18701"/>
              <a:gd name="adj2" fmla="val 58000"/>
              <a:gd name="adj3" fmla="val 51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177AA-AEEA-40A8-8DEF-38B3A8C8D6D0}"/>
              </a:ext>
            </a:extLst>
          </p:cNvPr>
          <p:cNvSpPr txBox="1"/>
          <p:nvPr/>
        </p:nvSpPr>
        <p:spPr>
          <a:xfrm>
            <a:off x="2998158" y="454759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37A8C63-9A55-40A4-81B9-9A5E83F74E37}"/>
              </a:ext>
            </a:extLst>
          </p:cNvPr>
          <p:cNvSpPr/>
          <p:nvPr/>
        </p:nvSpPr>
        <p:spPr>
          <a:xfrm rot="20060529">
            <a:off x="3739906" y="4256953"/>
            <a:ext cx="799843" cy="414882"/>
          </a:xfrm>
          <a:prstGeom prst="rightArrow">
            <a:avLst>
              <a:gd name="adj1" fmla="val 39127"/>
              <a:gd name="adj2" fmla="val 897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A40F5B-FF80-4A45-9264-586EF74AB5DA}"/>
              </a:ext>
            </a:extLst>
          </p:cNvPr>
          <p:cNvSpPr/>
          <p:nvPr/>
        </p:nvSpPr>
        <p:spPr>
          <a:xfrm>
            <a:off x="6669105" y="3221558"/>
            <a:ext cx="1375955" cy="414882"/>
          </a:xfrm>
          <a:prstGeom prst="rightArrow">
            <a:avLst>
              <a:gd name="adj1" fmla="val 39127"/>
              <a:gd name="adj2" fmla="val 897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mage result for array icon">
            <a:extLst>
              <a:ext uri="{FF2B5EF4-FFF2-40B4-BE49-F238E27FC236}">
                <a16:creationId xmlns:a16="http://schemas.microsoft.com/office/drawing/2014/main" id="{3FF1B807-9C5F-4A46-B588-A8EA8B9A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56" y="2542596"/>
            <a:ext cx="1784319" cy="17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14DFC1A-2139-4F90-B2E1-510EF80F2EA6}"/>
              </a:ext>
            </a:extLst>
          </p:cNvPr>
          <p:cNvSpPr/>
          <p:nvPr/>
        </p:nvSpPr>
        <p:spPr>
          <a:xfrm>
            <a:off x="3832184" y="4651741"/>
            <a:ext cx="4212876" cy="414882"/>
          </a:xfrm>
          <a:prstGeom prst="rightArrow">
            <a:avLst>
              <a:gd name="adj1" fmla="val 39127"/>
              <a:gd name="adj2" fmla="val 897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 descr="Image result for one number inside fire icon">
            <a:extLst>
              <a:ext uri="{FF2B5EF4-FFF2-40B4-BE49-F238E27FC236}">
                <a16:creationId xmlns:a16="http://schemas.microsoft.com/office/drawing/2014/main" id="{05462B3F-4B2B-46CC-88CC-FCA540BE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75" b="87153" l="9871" r="89700">
                        <a14:foregroundMark x1="46352" y1="85764" x2="54936" y2="8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26"/>
          <a:stretch/>
        </p:blipFill>
        <p:spPr bwMode="auto">
          <a:xfrm>
            <a:off x="8677138" y="4334092"/>
            <a:ext cx="1073436" cy="124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84" y="218854"/>
            <a:ext cx="10353761" cy="1326321"/>
          </a:xfrm>
        </p:spPr>
        <p:txBody>
          <a:bodyPr/>
          <a:lstStyle/>
          <a:p>
            <a:r>
              <a:rPr lang="ar-SY" dirty="0"/>
              <a:t>هيكل الشبكة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BD091E-6684-4E9D-A501-C78837CB0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91" y="1652766"/>
            <a:ext cx="7831349" cy="4405134"/>
          </a:xfrm>
        </p:spPr>
      </p:pic>
    </p:spTree>
    <p:extLst>
      <p:ext uri="{BB962C8B-B14F-4D97-AF65-F5344CB8AC3E}">
        <p14:creationId xmlns:p14="http://schemas.microsoft.com/office/powerpoint/2010/main" val="7145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B7C8-44D0-457A-85D9-3B20E51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84" y="218854"/>
            <a:ext cx="10353761" cy="1326321"/>
          </a:xfrm>
        </p:spPr>
        <p:txBody>
          <a:bodyPr/>
          <a:lstStyle/>
          <a:p>
            <a:r>
              <a:rPr lang="ar-SY" dirty="0"/>
              <a:t>نتائج التدريب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F18EA-86EA-4A40-8B22-22AF9938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88" b="71892" l="10000" r="90000">
                        <a14:foregroundMark x1="36842" y1="52012" x2="36842" y2="52012"/>
                        <a14:foregroundMark x1="73994" y1="36223" x2="73994" y2="36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20"/>
          <a:stretch/>
        </p:blipFill>
        <p:spPr bwMode="auto">
          <a:xfrm>
            <a:off x="11087100" y="0"/>
            <a:ext cx="1104900" cy="882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0783DD-6059-47C1-BE4B-312C3A6EF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0" y="1764028"/>
            <a:ext cx="5184658" cy="416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12062-6C0D-4302-BC84-5878B8E92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87" y="1764029"/>
            <a:ext cx="5184658" cy="4160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00E72-26D5-4369-AAA7-D2349010CD35}"/>
              </a:ext>
            </a:extLst>
          </p:cNvPr>
          <p:cNvSpPr txBox="1"/>
          <p:nvPr/>
        </p:nvSpPr>
        <p:spPr>
          <a:xfrm>
            <a:off x="5959688" y="1233996"/>
            <a:ext cx="51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النموذج كاملا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D1B2B-7C29-41AF-A53A-D272F51755F4}"/>
              </a:ext>
            </a:extLst>
          </p:cNvPr>
          <p:cNvSpPr txBox="1"/>
          <p:nvPr/>
        </p:nvSpPr>
        <p:spPr>
          <a:xfrm>
            <a:off x="615330" y="1281120"/>
            <a:ext cx="525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الشبكة الأولى فقط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7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233</TotalTime>
  <Words>309</Words>
  <Application>Microsoft Office PowerPoint</Application>
  <PresentationFormat>Widescreen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Monaco</vt:lpstr>
      <vt:lpstr>Rockwell</vt:lpstr>
      <vt:lpstr>Damask</vt:lpstr>
      <vt:lpstr>بناء نظام ذكي للعب الشطرنج</vt:lpstr>
      <vt:lpstr>هدف المشروع</vt:lpstr>
      <vt:lpstr>الشطرنج ومحركاته</vt:lpstr>
      <vt:lpstr>الحل المقترح</vt:lpstr>
      <vt:lpstr>مجموعات البيانات</vt:lpstr>
      <vt:lpstr>فلترة البيانات</vt:lpstr>
      <vt:lpstr>تهيئة البيانات</vt:lpstr>
      <vt:lpstr>هيكل الشبكة</vt:lpstr>
      <vt:lpstr>نتائج التدريب</vt:lpstr>
      <vt:lpstr>شجرة بحث alpha beta pruning</vt:lpstr>
      <vt:lpstr>التنجيز البرمجي</vt:lpstr>
      <vt:lpstr>الاختبارات والنتائج</vt:lpstr>
      <vt:lpstr>تحليل الألعاب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بناء نظام ذكي للعب الشطرنج</dc:title>
  <dc:creator>Mullham Qn</dc:creator>
  <cp:lastModifiedBy>Mullham Qn</cp:lastModifiedBy>
  <cp:revision>11</cp:revision>
  <dcterms:created xsi:type="dcterms:W3CDTF">2023-08-17T04:29:08Z</dcterms:created>
  <dcterms:modified xsi:type="dcterms:W3CDTF">2023-08-17T09:37:13Z</dcterms:modified>
</cp:coreProperties>
</file>