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heme/themeOverride1.xml" ContentType="application/vnd.openxmlformats-officedocument.themeOverr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68"/>
  </p:notesMasterIdLst>
  <p:handoutMasterIdLst>
    <p:handoutMasterId r:id="rId69"/>
  </p:handoutMasterIdLst>
  <p:sldIdLst>
    <p:sldId id="845" r:id="rId3"/>
    <p:sldId id="847" r:id="rId4"/>
    <p:sldId id="848" r:id="rId5"/>
    <p:sldId id="849" r:id="rId6"/>
    <p:sldId id="850" r:id="rId7"/>
    <p:sldId id="309" r:id="rId8"/>
    <p:sldId id="275" r:id="rId9"/>
    <p:sldId id="531" r:id="rId10"/>
    <p:sldId id="844" r:id="rId11"/>
    <p:sldId id="583" r:id="rId12"/>
    <p:sldId id="585" r:id="rId13"/>
    <p:sldId id="482" r:id="rId14"/>
    <p:sldId id="642" r:id="rId15"/>
    <p:sldId id="278" r:id="rId16"/>
    <p:sldId id="308" r:id="rId17"/>
    <p:sldId id="310" r:id="rId18"/>
    <p:sldId id="428" r:id="rId19"/>
    <p:sldId id="429" r:id="rId20"/>
    <p:sldId id="434" r:id="rId21"/>
    <p:sldId id="837" r:id="rId22"/>
    <p:sldId id="838" r:id="rId23"/>
    <p:sldId id="839" r:id="rId24"/>
    <p:sldId id="840" r:id="rId25"/>
    <p:sldId id="433" r:id="rId26"/>
    <p:sldId id="313" r:id="rId27"/>
    <p:sldId id="317" r:id="rId28"/>
    <p:sldId id="587" r:id="rId29"/>
    <p:sldId id="406" r:id="rId30"/>
    <p:sldId id="638" r:id="rId31"/>
    <p:sldId id="637" r:id="rId32"/>
    <p:sldId id="721" r:id="rId33"/>
    <p:sldId id="722" r:id="rId34"/>
    <p:sldId id="724" r:id="rId35"/>
    <p:sldId id="726" r:id="rId36"/>
    <p:sldId id="727" r:id="rId37"/>
    <p:sldId id="407" r:id="rId38"/>
    <p:sldId id="589" r:id="rId39"/>
    <p:sldId id="408" r:id="rId40"/>
    <p:sldId id="728" r:id="rId41"/>
    <p:sldId id="842" r:id="rId42"/>
    <p:sldId id="410" r:id="rId43"/>
    <p:sldId id="772" r:id="rId44"/>
    <p:sldId id="834" r:id="rId45"/>
    <p:sldId id="773" r:id="rId46"/>
    <p:sldId id="775" r:id="rId47"/>
    <p:sldId id="411" r:id="rId48"/>
    <p:sldId id="729" r:id="rId49"/>
    <p:sldId id="776" r:id="rId50"/>
    <p:sldId id="777" r:id="rId51"/>
    <p:sldId id="778" r:id="rId52"/>
    <p:sldId id="780" r:id="rId53"/>
    <p:sldId id="781" r:id="rId54"/>
    <p:sldId id="841" r:id="rId55"/>
    <p:sldId id="783" r:id="rId56"/>
    <p:sldId id="784" r:id="rId57"/>
    <p:sldId id="412" r:id="rId58"/>
    <p:sldId id="730" r:id="rId59"/>
    <p:sldId id="851" r:id="rId60"/>
    <p:sldId id="852" r:id="rId61"/>
    <p:sldId id="590" r:id="rId62"/>
    <p:sldId id="438" r:id="rId63"/>
    <p:sldId id="307" r:id="rId64"/>
    <p:sldId id="415" r:id="rId65"/>
    <p:sldId id="769" r:id="rId66"/>
    <p:sldId id="277" r:id="rId67"/>
  </p:sldIdLst>
  <p:sldSz cx="9144000" cy="6858000" type="screen4x3"/>
  <p:notesSz cx="6648450" cy="9782175"/>
  <p:defaultTextStyle>
    <a:defPPr>
      <a:defRPr lang="zh-CN"/>
    </a:defPPr>
    <a:lvl1pPr algn="ctr" rtl="0" fontAlgn="base">
      <a:spcBef>
        <a:spcPct val="0"/>
      </a:spcBef>
      <a:spcAft>
        <a:spcPct val="0"/>
      </a:spcAft>
      <a:buClr>
        <a:srgbClr val="800080"/>
      </a:buClr>
      <a:buFont typeface="Symbol" panose="05050102010706020507" pitchFamily="18" charset="2"/>
      <a:defRPr kumimoji="1" sz="2000" b="1" kern="1200">
        <a:solidFill>
          <a:srgbClr val="800080"/>
        </a:solidFill>
        <a:latin typeface="Arial" panose="020B0604020202020204" pitchFamily="34" charset="0"/>
        <a:ea typeface="楷体_GB2312" pitchFamily="49" charset="-122"/>
        <a:cs typeface="+mn-cs"/>
      </a:defRPr>
    </a:lvl1pPr>
    <a:lvl2pPr marL="457200" algn="ctr" rtl="0" fontAlgn="base">
      <a:spcBef>
        <a:spcPct val="0"/>
      </a:spcBef>
      <a:spcAft>
        <a:spcPct val="0"/>
      </a:spcAft>
      <a:buClr>
        <a:srgbClr val="800080"/>
      </a:buClr>
      <a:buFont typeface="Symbol" panose="05050102010706020507" pitchFamily="18" charset="2"/>
      <a:defRPr kumimoji="1" sz="2000" b="1" kern="1200">
        <a:solidFill>
          <a:srgbClr val="800080"/>
        </a:solidFill>
        <a:latin typeface="Arial" panose="020B0604020202020204" pitchFamily="34" charset="0"/>
        <a:ea typeface="楷体_GB2312" pitchFamily="49" charset="-122"/>
        <a:cs typeface="+mn-cs"/>
      </a:defRPr>
    </a:lvl2pPr>
    <a:lvl3pPr marL="914400" algn="ctr" rtl="0" fontAlgn="base">
      <a:spcBef>
        <a:spcPct val="0"/>
      </a:spcBef>
      <a:spcAft>
        <a:spcPct val="0"/>
      </a:spcAft>
      <a:buClr>
        <a:srgbClr val="800080"/>
      </a:buClr>
      <a:buFont typeface="Symbol" panose="05050102010706020507" pitchFamily="18" charset="2"/>
      <a:defRPr kumimoji="1" sz="2000" b="1" kern="1200">
        <a:solidFill>
          <a:srgbClr val="800080"/>
        </a:solidFill>
        <a:latin typeface="Arial" panose="020B0604020202020204" pitchFamily="34" charset="0"/>
        <a:ea typeface="楷体_GB2312" pitchFamily="49" charset="-122"/>
        <a:cs typeface="+mn-cs"/>
      </a:defRPr>
    </a:lvl3pPr>
    <a:lvl4pPr marL="1371600" algn="ctr" rtl="0" fontAlgn="base">
      <a:spcBef>
        <a:spcPct val="0"/>
      </a:spcBef>
      <a:spcAft>
        <a:spcPct val="0"/>
      </a:spcAft>
      <a:buClr>
        <a:srgbClr val="800080"/>
      </a:buClr>
      <a:buFont typeface="Symbol" panose="05050102010706020507" pitchFamily="18" charset="2"/>
      <a:defRPr kumimoji="1" sz="2000" b="1" kern="1200">
        <a:solidFill>
          <a:srgbClr val="800080"/>
        </a:solidFill>
        <a:latin typeface="Arial" panose="020B0604020202020204" pitchFamily="34" charset="0"/>
        <a:ea typeface="楷体_GB2312" pitchFamily="49" charset="-122"/>
        <a:cs typeface="+mn-cs"/>
      </a:defRPr>
    </a:lvl4pPr>
    <a:lvl5pPr marL="1828800" algn="ctr" rtl="0" fontAlgn="base">
      <a:spcBef>
        <a:spcPct val="0"/>
      </a:spcBef>
      <a:spcAft>
        <a:spcPct val="0"/>
      </a:spcAft>
      <a:buClr>
        <a:srgbClr val="800080"/>
      </a:buClr>
      <a:buFont typeface="Symbol" panose="05050102010706020507" pitchFamily="18" charset="2"/>
      <a:defRPr kumimoji="1" sz="2000" b="1" kern="1200">
        <a:solidFill>
          <a:srgbClr val="800080"/>
        </a:solidFill>
        <a:latin typeface="Arial" panose="020B0604020202020204" pitchFamily="34" charset="0"/>
        <a:ea typeface="楷体_GB2312" pitchFamily="49" charset="-122"/>
        <a:cs typeface="+mn-cs"/>
      </a:defRPr>
    </a:lvl5pPr>
    <a:lvl6pPr marL="2286000" algn="l" defTabSz="914400" rtl="0" eaLnBrk="1" latinLnBrk="0" hangingPunct="1">
      <a:defRPr kumimoji="1" sz="2000" b="1" kern="1200">
        <a:solidFill>
          <a:srgbClr val="800080"/>
        </a:solidFill>
        <a:latin typeface="Arial" panose="020B0604020202020204" pitchFamily="34" charset="0"/>
        <a:ea typeface="楷体_GB2312" pitchFamily="49" charset="-122"/>
        <a:cs typeface="+mn-cs"/>
      </a:defRPr>
    </a:lvl6pPr>
    <a:lvl7pPr marL="2743200" algn="l" defTabSz="914400" rtl="0" eaLnBrk="1" latinLnBrk="0" hangingPunct="1">
      <a:defRPr kumimoji="1" sz="2000" b="1" kern="1200">
        <a:solidFill>
          <a:srgbClr val="800080"/>
        </a:solidFill>
        <a:latin typeface="Arial" panose="020B0604020202020204" pitchFamily="34" charset="0"/>
        <a:ea typeface="楷体_GB2312" pitchFamily="49" charset="-122"/>
        <a:cs typeface="+mn-cs"/>
      </a:defRPr>
    </a:lvl7pPr>
    <a:lvl8pPr marL="3200400" algn="l" defTabSz="914400" rtl="0" eaLnBrk="1" latinLnBrk="0" hangingPunct="1">
      <a:defRPr kumimoji="1" sz="2000" b="1" kern="1200">
        <a:solidFill>
          <a:srgbClr val="800080"/>
        </a:solidFill>
        <a:latin typeface="Arial" panose="020B0604020202020204" pitchFamily="34" charset="0"/>
        <a:ea typeface="楷体_GB2312" pitchFamily="49" charset="-122"/>
        <a:cs typeface="+mn-cs"/>
      </a:defRPr>
    </a:lvl8pPr>
    <a:lvl9pPr marL="3657600" algn="l" defTabSz="914400" rtl="0" eaLnBrk="1" latinLnBrk="0" hangingPunct="1">
      <a:defRPr kumimoji="1" sz="2000" b="1" kern="1200">
        <a:solidFill>
          <a:srgbClr val="800080"/>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039">
          <p15:clr>
            <a:srgbClr val="A4A3A4"/>
          </p15:clr>
        </p15:guide>
      </p15:sldGuideLst>
    </p:ext>
    <p:ext uri="{2D200454-40CA-4A62-9FC3-DE9A4176ACB9}">
      <p15:notesGuideLst xmlns:p15="http://schemas.microsoft.com/office/powerpoint/2012/main" xmlns="">
        <p15:guide id="1" orient="horz" pos="3080">
          <p15:clr>
            <a:srgbClr val="A4A3A4"/>
          </p15:clr>
        </p15:guide>
        <p15:guide id="2" pos="221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CC66FF"/>
    <a:srgbClr val="CC99FF"/>
    <a:srgbClr val="993366"/>
    <a:srgbClr val="333399"/>
    <a:srgbClr val="000066"/>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1" autoAdjust="0"/>
    <p:restoredTop sz="67779" autoAdjust="0"/>
  </p:normalViewPr>
  <p:slideViewPr>
    <p:cSldViewPr>
      <p:cViewPr varScale="1">
        <p:scale>
          <a:sx n="57" d="100"/>
          <a:sy n="57" d="100"/>
        </p:scale>
        <p:origin x="-2046" y="-84"/>
      </p:cViewPr>
      <p:guideLst>
        <p:guide orient="horz" pos="2160"/>
        <p:guide pos="3039"/>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66" d="100"/>
        <a:sy n="66" d="100"/>
      </p:scale>
      <p:origin x="0" y="0"/>
    </p:cViewPr>
  </p:sorterViewPr>
  <p:notesViewPr>
    <p:cSldViewPr>
      <p:cViewPr varScale="1">
        <p:scale>
          <a:sx n="63" d="100"/>
          <a:sy n="63" d="100"/>
        </p:scale>
        <p:origin x="-2964" y="-114"/>
      </p:cViewPr>
      <p:guideLst>
        <p:guide orient="horz" pos="3080"/>
        <p:guide pos="221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image" Target="../media/image17.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image" Target="../media/image1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881313" cy="488950"/>
          </a:xfrm>
          <a:prstGeom prst="rect">
            <a:avLst/>
          </a:prstGeom>
          <a:noFill/>
          <a:ln w="9525">
            <a:noFill/>
            <a:miter lim="800000"/>
          </a:ln>
          <a:effectLst/>
        </p:spPr>
        <p:txBody>
          <a:bodyPr vert="horz" wrap="square" lIns="91440" tIns="45720" rIns="91440" bIns="45720" numCol="1" anchor="t" anchorCtr="0" compatLnSpc="1"/>
          <a:lstStyle>
            <a:lvl1pPr algn="l">
              <a:buClrTx/>
              <a:buFontTx/>
              <a:buNone/>
              <a:defRPr sz="1200" b="0" smtClean="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3767138" y="0"/>
            <a:ext cx="2881312" cy="488950"/>
          </a:xfrm>
          <a:prstGeom prst="rect">
            <a:avLst/>
          </a:prstGeom>
          <a:noFill/>
          <a:ln w="9525">
            <a:noFill/>
            <a:miter lim="800000"/>
          </a:ln>
          <a:effectLst/>
        </p:spPr>
        <p:txBody>
          <a:bodyPr vert="horz" wrap="square" lIns="91440" tIns="45720" rIns="91440" bIns="45720" numCol="1" anchor="t" anchorCtr="0" compatLnSpc="1"/>
          <a:lstStyle>
            <a:lvl1pPr algn="r">
              <a:buClrTx/>
              <a:buFontTx/>
              <a:buNone/>
              <a:defRPr sz="1200" b="0" smtClean="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9293225"/>
            <a:ext cx="2881313" cy="488950"/>
          </a:xfrm>
          <a:prstGeom prst="rect">
            <a:avLst/>
          </a:prstGeom>
          <a:noFill/>
          <a:ln w="9525">
            <a:noFill/>
            <a:miter lim="800000"/>
          </a:ln>
          <a:effectLst/>
        </p:spPr>
        <p:txBody>
          <a:bodyPr vert="horz" wrap="square" lIns="91440" tIns="45720" rIns="91440" bIns="45720" numCol="1" anchor="b" anchorCtr="0" compatLnSpc="1"/>
          <a:lstStyle>
            <a:lvl1pPr algn="l">
              <a:buClrTx/>
              <a:buFontTx/>
              <a:buNone/>
              <a:defRPr sz="1200" b="0" smtClean="0">
                <a:solidFill>
                  <a:schemeClr val="tx1"/>
                </a:solidFill>
                <a:latin typeface="Times New Roman" panose="02020603050405020304" pitchFamily="18" charset="0"/>
                <a:ea typeface="宋体" panose="02010600030101010101"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3767138" y="9293225"/>
            <a:ext cx="2881312" cy="488950"/>
          </a:xfrm>
          <a:prstGeom prst="rect">
            <a:avLst/>
          </a:prstGeom>
          <a:noFill/>
          <a:ln w="9525">
            <a:noFill/>
            <a:miter lim="800000"/>
          </a:ln>
          <a:effectLst/>
        </p:spPr>
        <p:txBody>
          <a:bodyPr vert="horz" wrap="square" lIns="91440" tIns="45720" rIns="91440" bIns="45720" numCol="1" anchor="b" anchorCtr="0" compatLnSpc="1"/>
          <a:lstStyle>
            <a:lvl1pPr algn="r">
              <a:buClrTx/>
              <a:buFontTx/>
              <a:buNone/>
              <a:defRPr sz="1200" b="0" smtClean="0">
                <a:solidFill>
                  <a:schemeClr val="tx1"/>
                </a:solidFill>
                <a:latin typeface="Times New Roman" panose="02020603050405020304" pitchFamily="18" charset="0"/>
                <a:ea typeface="宋体" panose="02010600030101010101" pitchFamily="2" charset="-122"/>
              </a:defRPr>
            </a:lvl1pPr>
          </a:lstStyle>
          <a:p>
            <a:pPr>
              <a:defRPr/>
            </a:pPr>
            <a:fld id="{C0E760C6-7CA1-4B43-A4A6-6C8385379C9E}" type="slidenum">
              <a:rPr lang="en-US" altLang="zh-CN"/>
              <a:pPr>
                <a:defRPr/>
              </a:pPr>
              <a:t>‹#›</a:t>
            </a:fld>
            <a:endParaRPr lang="en-US" altLang="zh-CN"/>
          </a:p>
        </p:txBody>
      </p:sp>
    </p:spTree>
    <p:extLst>
      <p:ext uri="{BB962C8B-B14F-4D97-AF65-F5344CB8AC3E}">
        <p14:creationId xmlns:p14="http://schemas.microsoft.com/office/powerpoint/2010/main" val="16005201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4" name="Rectangle 4"/>
          <p:cNvSpPr>
            <a:spLocks noGrp="1" noRot="1" noChangeAspect="1" noChangeArrowheads="1" noTextEdit="1"/>
          </p:cNvSpPr>
          <p:nvPr>
            <p:ph type="sldImg" idx="2"/>
          </p:nvPr>
        </p:nvSpPr>
        <p:spPr bwMode="auto">
          <a:xfrm>
            <a:off x="879475" y="733425"/>
            <a:ext cx="4889500" cy="3668713"/>
          </a:xfrm>
          <a:prstGeom prst="rect">
            <a:avLst/>
          </a:prstGeom>
          <a:noFill/>
          <a:ln w="9525">
            <a:solidFill>
              <a:srgbClr val="000000"/>
            </a:solidFill>
            <a:miter lim="800000"/>
          </a:ln>
        </p:spPr>
      </p:sp>
    </p:spTree>
    <p:extLst>
      <p:ext uri="{BB962C8B-B14F-4D97-AF65-F5344CB8AC3E}">
        <p14:creationId xmlns:p14="http://schemas.microsoft.com/office/powerpoint/2010/main" val="27207183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r>
              <a:rPr lang="zh-CN" altLang="en-US" baseline="0" dirty="0"/>
              <a:t>第一次课先介绍一下这门课的有关信息，然后讲引论，讲一下编译大概是个什么东西，最后再讲一下后面教学内容的安排。</a:t>
            </a:r>
            <a:endParaRPr lang="zh-CN" altLang="en-US" dirty="0"/>
          </a:p>
        </p:txBody>
      </p:sp>
    </p:spTree>
    <p:extLst>
      <p:ext uri="{BB962C8B-B14F-4D97-AF65-F5344CB8AC3E}">
        <p14:creationId xmlns:p14="http://schemas.microsoft.com/office/powerpoint/2010/main" val="25897271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r>
              <a:rPr lang="zh-CN" altLang="en-US" dirty="0"/>
              <a:t>首先我们看一下编译在整个高级语言程序运行过程中处在什么位置？</a:t>
            </a:r>
            <a:endParaRPr lang="en-US" altLang="zh-CN" dirty="0"/>
          </a:p>
          <a:p>
            <a:r>
              <a:rPr lang="zh-CN" altLang="en-US" dirty="0"/>
              <a:t>这程序运行起来真不容易，需要这么多步骤，其中我们可以看到编译处在一个核心位置。它的目的是把源程序转换或者说翻译成某种低级语言的程序，比如汇编语言。</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r>
              <a:rPr lang="zh-CN" altLang="en-US" dirty="0"/>
              <a:t>下面我们来讲具体讲讲编译，首先要给编译器下个定义，然后讲编译它自己这个过程分几步，编译器做为一个程序，它的结构，也就是说如果要写个编译器程序，要分几个大的模块。还有程序要运行，不光需要编译器，还要所谓一些伙伴的程序，上一页的图中我们已经看过，这些程序和编译器都有这一些关联。最后是编译程序和</a:t>
            </a:r>
            <a:r>
              <a:rPr lang="en-US" altLang="zh-CN" dirty="0"/>
              <a:t>T</a:t>
            </a:r>
            <a:r>
              <a:rPr lang="zh-CN" altLang="en-US" dirty="0"/>
              <a:t>型图，如果时间充裕我们可以讲一下，它是用于描述编译中涉及到三种语言</a:t>
            </a:r>
            <a:r>
              <a:rPr lang="zh-CN" altLang="en-US" baseline="0" dirty="0"/>
              <a:t>，源语言，目标语言，编写编译器所使用的语言的一种图形。</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r>
              <a:rPr lang="zh-CN" altLang="en-US" dirty="0"/>
              <a:t>首先给编译程序下个定义，</a:t>
            </a:r>
            <a:endParaRPr lang="en-US" altLang="zh-CN" dirty="0"/>
          </a:p>
          <a:p>
            <a:r>
              <a:rPr lang="zh-CN" altLang="en-US" dirty="0"/>
              <a:t>它是将一种语言翻译为另一种语言的工具。</a:t>
            </a:r>
            <a:endParaRPr lang="en-US" altLang="zh-CN" dirty="0"/>
          </a:p>
          <a:p>
            <a:r>
              <a:rPr lang="zh-CN" altLang="en-US" dirty="0"/>
              <a:t>在翻译的过程要有反馈信息，比如出错信息，就是如果翻译不过去，你应该能提示为什么翻译不过去，我们好改。</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endParaRPr lang="zh-CN" altLang="en-US" dirty="0"/>
          </a:p>
        </p:txBody>
      </p:sp>
    </p:spTree>
    <p:extLst>
      <p:ext uri="{BB962C8B-B14F-4D97-AF65-F5344CB8AC3E}">
        <p14:creationId xmlns:p14="http://schemas.microsoft.com/office/powerpoint/2010/main" val="33338273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zh-CN" altLang="en-US" dirty="0"/>
              <a:t>编译基础设施在工程上给我们提供了一套快速做出编译器的框架，比较流行的</a:t>
            </a:r>
            <a:r>
              <a:rPr lang="zh-CN" altLang="en-US" sz="3600" dirty="0"/>
              <a:t>开源编译程序研究</a:t>
            </a:r>
            <a:r>
              <a:rPr lang="en-US" altLang="zh-CN" sz="3600" dirty="0"/>
              <a:t>/</a:t>
            </a:r>
            <a:r>
              <a:rPr lang="zh-CN" altLang="en-US" sz="3600" dirty="0"/>
              <a:t>开发平台</a:t>
            </a:r>
            <a:r>
              <a:rPr lang="zh-CN" altLang="en-US" dirty="0"/>
              <a:t>有</a:t>
            </a:r>
            <a:r>
              <a:rPr lang="en-US" altLang="zh-CN" dirty="0"/>
              <a:t>GCC,LLVM</a:t>
            </a:r>
            <a:r>
              <a:rPr lang="zh-CN" altLang="en-US" dirty="0"/>
              <a:t>，特别是</a:t>
            </a:r>
            <a:r>
              <a:rPr lang="en-US" altLang="zh-CN" dirty="0"/>
              <a:t>LLVM</a:t>
            </a:r>
            <a:r>
              <a:rPr lang="zh-CN" altLang="en-US" dirty="0"/>
              <a:t>是最近流行起来的。有兴趣的同学可以自己去搜搜资料。这就是编译的一些现状。</a:t>
            </a:r>
          </a:p>
        </p:txBody>
      </p:sp>
    </p:spTree>
    <p:extLst>
      <p:ext uri="{BB962C8B-B14F-4D97-AF65-F5344CB8AC3E}">
        <p14:creationId xmlns:p14="http://schemas.microsoft.com/office/powerpoint/2010/main" val="190440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r>
              <a:rPr lang="zh-CN" altLang="en-US" dirty="0"/>
              <a:t>下面我们来讲编译自己的过程分为哪几大步，主要分为</a:t>
            </a:r>
            <a:r>
              <a:rPr lang="en-US" altLang="zh-CN" dirty="0"/>
              <a:t>PPT</a:t>
            </a:r>
            <a:r>
              <a:rPr lang="zh-CN" altLang="en-US" dirty="0"/>
              <a:t>上这个六个阶段。</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r>
              <a:rPr lang="zh-CN" altLang="en-US" dirty="0"/>
              <a:t>下面我们用一张图来展示编译的过程，这张图里不仅说明每个步骤，还说明了每个步骤所产生的中间结果。</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r>
              <a:rPr lang="zh-CN" altLang="en-US" dirty="0"/>
              <a:t>编译系统是理论和实践结合的典范。</a:t>
            </a:r>
            <a:endParaRPr lang="en-US" altLang="zh-CN" dirty="0"/>
          </a:p>
          <a:p>
            <a:r>
              <a:rPr lang="zh-CN" altLang="en-US" dirty="0"/>
              <a:t>念一下</a:t>
            </a:r>
            <a:r>
              <a:rPr lang="zh-CN" altLang="en-US" sz="1200" dirty="0">
                <a:sym typeface="+mn-ea"/>
              </a:rPr>
              <a:t>A.V.Aho和J.D.Ullman说的话</a:t>
            </a:r>
            <a:r>
              <a:rPr lang="zh-CN" altLang="en-US" dirty="0"/>
              <a:t>。</a:t>
            </a:r>
            <a:endParaRPr lang="en-US" altLang="zh-CN" dirty="0"/>
          </a:p>
          <a:p>
            <a:r>
              <a:rPr lang="en-US" altLang="zh-CN" dirty="0"/>
              <a:t>2.</a:t>
            </a:r>
            <a:r>
              <a:rPr lang="zh-CN" altLang="en-US" dirty="0"/>
              <a:t>编译的思想、方法和技术还有很多其他的应用，文本的模式匹配、它是程序分析的基础，比如在软件工程里要分析一个程序。</a:t>
            </a:r>
          </a:p>
        </p:txBody>
      </p:sp>
    </p:spTree>
    <p:extLst>
      <p:ext uri="{BB962C8B-B14F-4D97-AF65-F5344CB8AC3E}">
        <p14:creationId xmlns:p14="http://schemas.microsoft.com/office/powerpoint/2010/main" val="14940157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r>
              <a:rPr lang="zh-CN" altLang="en-US" dirty="0"/>
              <a:t>词法分析的作用是分词，将字符流分解为单词流，生成的结果是单词的序列，单词的序列做为语法分析的输入。注意这时候就有可能出现词法错误，比如不合法的标识符，或者不合法的常量等等</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r>
              <a:rPr lang="zh-CN" altLang="en-US" dirty="0"/>
              <a:t>下面我们来看一个例子，看看一个程序的分词的结果是什么，先有一个感性的认识。注意，这时候不能用人的眼光来看这个程序片段，要用机器的、程序的眼光，要想想程序是怎么处理字符串的。</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sz="quarter"/>
          </p:nvPr>
        </p:nvSpPr>
        <p:spPr>
          <a:xfrm>
            <a:off x="641788" y="4205886"/>
            <a:ext cx="5134305" cy="3441180"/>
          </a:xfrm>
          <a:prstGeom prst="rect">
            <a:avLst/>
          </a:prstGeom>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r>
              <a:rPr lang="zh-CN" altLang="en-US" dirty="0"/>
              <a:t>进入语法分析阶段，我们需要根据</a:t>
            </a:r>
            <a:r>
              <a:rPr lang="zh-CN" altLang="en-US" sz="1200" dirty="0">
                <a:solidFill>
                  <a:srgbClr val="990099"/>
                </a:solidFill>
                <a:sym typeface="+mn-ea"/>
              </a:rPr>
              <a:t>语法规则，</a:t>
            </a:r>
            <a:r>
              <a:rPr lang="zh-CN" altLang="en-US" dirty="0"/>
              <a:t>将单词序列分解为各类语法短语，从而得到程序的结构信息，一个程序包含那些函数，函数由那些语句，赋值语句中的表达式包含哪些元素等等，这些结构信息最终表示为一个树的信息，叫做语法分析树。</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sz="quarter"/>
          </p:nvPr>
        </p:nvSpPr>
        <p:spPr>
          <a:xfrm>
            <a:off x="641788" y="4205886"/>
            <a:ext cx="5134305" cy="3441180"/>
          </a:xfrm>
          <a:prstGeom prst="rect">
            <a:avLst/>
          </a:prstGeom>
        </p:spPr>
        <p:txBody>
          <a:bodyPr/>
          <a:lstStyle/>
          <a:p>
            <a:r>
              <a:rPr lang="zh-CN" altLang="en-US" dirty="0"/>
              <a:t>下面我们来看一个例子</a:t>
            </a:r>
            <a:r>
              <a:rPr lang="en-US" altLang="zh-CN" dirty="0"/>
              <a:t>,</a:t>
            </a:r>
            <a:r>
              <a:rPr lang="zh-CN" altLang="en-US" dirty="0"/>
              <a:t>是把左边的赋值语句分析为一棵语法树</a:t>
            </a:r>
            <a:r>
              <a:rPr lang="en-US" altLang="zh-CN" dirty="0"/>
              <a:t>.</a:t>
            </a:r>
            <a:r>
              <a:rPr lang="zh-CN" altLang="en-US" dirty="0"/>
              <a:t>赋值语句首先中间要有一个赋值号</a:t>
            </a:r>
            <a:r>
              <a:rPr lang="en-US" altLang="zh-CN" dirty="0"/>
              <a:t>,</a:t>
            </a:r>
            <a:r>
              <a:rPr lang="zh-CN" altLang="en-US" dirty="0"/>
              <a:t>赋值号的左边是一个标识符</a:t>
            </a:r>
            <a:r>
              <a:rPr lang="en-US" altLang="zh-CN" dirty="0"/>
              <a:t>,</a:t>
            </a:r>
            <a:r>
              <a:rPr lang="zh-CN" altLang="en-US" dirty="0"/>
              <a:t>左边是一个表达式</a:t>
            </a:r>
            <a:r>
              <a:rPr lang="en-US" altLang="zh-CN" dirty="0"/>
              <a:t>,</a:t>
            </a:r>
            <a:r>
              <a:rPr lang="zh-CN" altLang="en-US" dirty="0"/>
              <a:t>它的作用是把右边的表达式的值算出来后</a:t>
            </a:r>
            <a:r>
              <a:rPr lang="en-US" altLang="zh-CN" dirty="0"/>
              <a:t>,</a:t>
            </a:r>
            <a:r>
              <a:rPr lang="zh-CN" altLang="en-US" dirty="0"/>
              <a:t>赋给标识符</a:t>
            </a:r>
            <a:r>
              <a:rPr lang="en-US" altLang="zh-CN" dirty="0"/>
              <a:t>.</a:t>
            </a:r>
            <a:r>
              <a:rPr lang="zh-CN" altLang="en-US" dirty="0"/>
              <a:t>表达式可以是表达式加表达式</a:t>
            </a:r>
            <a:r>
              <a:rPr lang="en-US" altLang="zh-CN" dirty="0"/>
              <a:t>,</a:t>
            </a:r>
            <a:r>
              <a:rPr lang="zh-CN" altLang="en-US" dirty="0"/>
              <a:t>也可以是表达式乘表达式</a:t>
            </a:r>
            <a:r>
              <a:rPr lang="en-US" altLang="zh-CN" dirty="0"/>
              <a:t>,</a:t>
            </a:r>
            <a:r>
              <a:rPr lang="zh-CN" altLang="en-US" dirty="0"/>
              <a:t>所以这里有一点门道</a:t>
            </a:r>
            <a:r>
              <a:rPr lang="en-US" altLang="zh-CN" dirty="0"/>
              <a:t>!</a:t>
            </a:r>
          </a:p>
          <a:p>
            <a:r>
              <a:rPr lang="zh-CN" altLang="en-US" dirty="0"/>
              <a:t>我们从小学就学过了加减乘除</a:t>
            </a:r>
            <a:r>
              <a:rPr lang="en-US" altLang="zh-CN" dirty="0"/>
              <a:t>,</a:t>
            </a:r>
            <a:r>
              <a:rPr lang="zh-CN" altLang="en-US" dirty="0"/>
              <a:t>对吧</a:t>
            </a:r>
            <a:r>
              <a:rPr lang="en-US" altLang="zh-CN" dirty="0"/>
              <a:t>,</a:t>
            </a:r>
            <a:r>
              <a:rPr lang="zh-CN" altLang="en-US" dirty="0"/>
              <a:t>知道应该先算哪一个</a:t>
            </a:r>
            <a:r>
              <a:rPr lang="en-US" altLang="zh-CN" dirty="0"/>
              <a:t>?</a:t>
            </a:r>
            <a:r>
              <a:rPr lang="zh-CN" altLang="en-US" dirty="0"/>
              <a:t>应该先算哪一个</a:t>
            </a:r>
            <a:r>
              <a:rPr lang="en-US" altLang="zh-CN" dirty="0"/>
              <a:t>?</a:t>
            </a:r>
            <a:r>
              <a:rPr lang="zh-CN" altLang="en-US" dirty="0"/>
              <a:t>先乘后加</a:t>
            </a:r>
            <a:r>
              <a:rPr lang="en-US" altLang="zh-CN" dirty="0"/>
              <a:t>!</a:t>
            </a:r>
            <a:r>
              <a:rPr lang="zh-CN" altLang="en-US" dirty="0"/>
              <a:t>要符合运算符之间的优先级关系</a:t>
            </a:r>
            <a:r>
              <a:rPr lang="en-US" altLang="zh-CN" dirty="0"/>
              <a:t>.</a:t>
            </a:r>
          </a:p>
          <a:p>
            <a:r>
              <a:rPr lang="zh-CN" altLang="en-US" dirty="0"/>
              <a:t>但是机器或者说编译器是怎么知道的</a:t>
            </a:r>
            <a:r>
              <a:rPr lang="en-US" altLang="zh-CN" dirty="0"/>
              <a:t>?</a:t>
            </a:r>
          </a:p>
          <a:p>
            <a:r>
              <a:rPr lang="zh-CN" altLang="en-US" dirty="0"/>
              <a:t>首先看这个语法分析的结果对不对</a:t>
            </a:r>
            <a:r>
              <a:rPr lang="en-US" altLang="zh-CN" dirty="0"/>
              <a:t>?</a:t>
            </a:r>
            <a:r>
              <a:rPr lang="zh-CN" altLang="en-US" dirty="0"/>
              <a:t>体现了优先级关系没有</a:t>
            </a:r>
            <a:r>
              <a:rPr lang="en-US" altLang="zh-CN" dirty="0"/>
              <a:t>?</a:t>
            </a:r>
          </a:p>
          <a:p>
            <a:r>
              <a:rPr lang="zh-CN" altLang="en-US" dirty="0"/>
              <a:t>体现了</a:t>
            </a:r>
            <a:r>
              <a:rPr lang="en-US" altLang="zh-CN" dirty="0"/>
              <a:t>!</a:t>
            </a:r>
            <a:r>
              <a:rPr lang="zh-CN" altLang="en-US" dirty="0"/>
              <a:t>从这棵树中我们可以看出</a:t>
            </a:r>
            <a:r>
              <a:rPr lang="en-US" altLang="zh-CN" dirty="0"/>
              <a:t>,</a:t>
            </a:r>
            <a:r>
              <a:rPr lang="zh-CN" altLang="en-US" dirty="0"/>
              <a:t>从下往上看</a:t>
            </a:r>
            <a:r>
              <a:rPr lang="en-US" altLang="zh-CN" dirty="0"/>
              <a:t>,</a:t>
            </a:r>
            <a:r>
              <a:rPr lang="zh-CN" altLang="en-US" dirty="0"/>
              <a:t>要想进行加法</a:t>
            </a:r>
            <a:r>
              <a:rPr lang="en-US" altLang="zh-CN" dirty="0"/>
              <a:t>,</a:t>
            </a:r>
            <a:r>
              <a:rPr lang="zh-CN" altLang="en-US" dirty="0"/>
              <a:t>就必须先完成乘法</a:t>
            </a:r>
            <a:r>
              <a:rPr lang="en-US" altLang="zh-CN" dirty="0"/>
              <a:t>.</a:t>
            </a:r>
          </a:p>
          <a:p>
            <a:r>
              <a:rPr lang="zh-CN" altLang="en-US" dirty="0"/>
              <a:t>所以语法分析是整个编译过程</a:t>
            </a:r>
            <a:r>
              <a:rPr lang="en-US" altLang="zh-CN" dirty="0"/>
              <a:t>,</a:t>
            </a:r>
            <a:r>
              <a:rPr lang="zh-CN" altLang="en-US" dirty="0"/>
              <a:t>最难的过程之一</a:t>
            </a:r>
            <a:r>
              <a:rPr lang="en-US" altLang="zh-CN" dirty="0"/>
              <a:t>,</a:t>
            </a:r>
            <a:r>
              <a:rPr lang="zh-CN" altLang="en-US" dirty="0"/>
              <a:t>实际上语义分析最难</a:t>
            </a:r>
            <a:r>
              <a:rPr lang="en-US" altLang="zh-CN" dirty="0"/>
              <a:t>,</a:t>
            </a:r>
            <a:r>
              <a:rPr lang="zh-CN" altLang="en-US" dirty="0"/>
              <a:t>但是</a:t>
            </a:r>
            <a:r>
              <a:rPr lang="en-US" altLang="zh-CN" dirty="0"/>
              <a:t>,</a:t>
            </a:r>
            <a:r>
              <a:rPr lang="zh-CN" altLang="en-US" dirty="0"/>
              <a:t>我们不要求那么高</a:t>
            </a:r>
            <a:r>
              <a:rPr lang="en-US" altLang="zh-CN" dirty="0"/>
              <a:t>.4,5,6</a:t>
            </a:r>
            <a:r>
              <a:rPr lang="zh-CN" altLang="en-US" dirty="0"/>
              <a:t>三章都是用于讲述语法分析</a:t>
            </a:r>
            <a:r>
              <a:rPr lang="en-US" altLang="zh-CN" dirty="0"/>
              <a:t>.</a:t>
            </a:r>
          </a:p>
          <a:p>
            <a:r>
              <a:rPr lang="zh-CN" altLang="en-US" dirty="0"/>
              <a:t>现在看到树的叶子节点</a:t>
            </a:r>
            <a:r>
              <a:rPr lang="en-US" altLang="zh-CN" dirty="0"/>
              <a:t>,</a:t>
            </a:r>
            <a:r>
              <a:rPr lang="zh-CN" altLang="en-US" dirty="0"/>
              <a:t>发现了没有</a:t>
            </a:r>
            <a:r>
              <a:rPr lang="en-US" altLang="zh-CN" dirty="0"/>
              <a:t>?</a:t>
            </a:r>
            <a:r>
              <a:rPr lang="zh-CN" altLang="en-US" dirty="0"/>
              <a:t>叶子节点都是什么</a:t>
            </a:r>
            <a:r>
              <a:rPr lang="en-US" altLang="zh-CN" dirty="0"/>
              <a:t>?</a:t>
            </a:r>
            <a:r>
              <a:rPr lang="zh-CN" altLang="en-US" dirty="0"/>
              <a:t> 单词</a:t>
            </a:r>
            <a:r>
              <a:rPr lang="en-US" altLang="zh-CN" dirty="0"/>
              <a:t>,</a:t>
            </a:r>
            <a:r>
              <a:rPr lang="zh-CN" altLang="en-US" dirty="0"/>
              <a:t>也就是词法分析的结果</a:t>
            </a:r>
            <a:r>
              <a:rPr lang="en-US" altLang="zh-CN" dirty="0"/>
              <a:t>.</a:t>
            </a:r>
          </a:p>
          <a:p>
            <a:r>
              <a:rPr lang="zh-CN" altLang="en-US" dirty="0"/>
              <a:t>我们自底向上看去</a:t>
            </a:r>
            <a:r>
              <a:rPr lang="en-US" altLang="zh-CN" dirty="0"/>
              <a:t>,</a:t>
            </a:r>
            <a:r>
              <a:rPr lang="zh-CN" altLang="en-US" dirty="0"/>
              <a:t>语法分析可以看作对单词序列建树的一个过程</a:t>
            </a:r>
            <a:r>
              <a:rPr lang="en-US" altLang="zh-CN" dirty="0"/>
              <a:t>,</a:t>
            </a:r>
            <a:r>
              <a:rPr lang="zh-CN" altLang="en-US" dirty="0"/>
              <a:t>根据语法规则寻找单词之间的关系</a:t>
            </a:r>
            <a:r>
              <a:rPr lang="en-US" altLang="zh-CN" dirty="0"/>
              <a:t>,</a:t>
            </a:r>
            <a:r>
              <a:rPr lang="zh-CN" altLang="en-US" dirty="0"/>
              <a:t>形成一个个子树</a:t>
            </a:r>
            <a:r>
              <a:rPr lang="en-US" altLang="zh-CN" dirty="0"/>
              <a:t>,</a:t>
            </a:r>
            <a:r>
              <a:rPr lang="zh-CN" altLang="en-US" dirty="0"/>
              <a:t>最后汇成一棵大树</a:t>
            </a:r>
            <a:r>
              <a:rPr lang="en-US" altLang="zh-CN" dirty="0"/>
              <a:t>.</a:t>
            </a: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r>
              <a:rPr lang="zh-CN" altLang="en-US" dirty="0"/>
              <a:t>我们可以把赋值语句的语法分析树简化</a:t>
            </a:r>
            <a:r>
              <a:rPr lang="en-US" altLang="zh-CN" dirty="0"/>
              <a:t>,</a:t>
            </a:r>
            <a:r>
              <a:rPr lang="zh-CN" altLang="en-US" dirty="0"/>
              <a:t>将运算符作为操作数的父节点</a:t>
            </a:r>
            <a:r>
              <a:rPr lang="en-US" altLang="zh-CN" dirty="0"/>
              <a:t>.</a:t>
            </a:r>
            <a:r>
              <a:rPr lang="zh-CN" altLang="en-US" dirty="0"/>
              <a:t>这样赋值语句的语法分析树的结构就更加清晰了</a:t>
            </a:r>
            <a:r>
              <a:rPr lang="en-US" altLang="zh-CN" dirty="0"/>
              <a:t>,</a:t>
            </a:r>
            <a:r>
              <a:rPr lang="zh-CN" altLang="en-US" dirty="0"/>
              <a:t>可以很方便的看出运算的过程和次序</a:t>
            </a:r>
            <a:r>
              <a:rPr lang="en-US" altLang="zh-CN" dirty="0"/>
              <a:t>.</a:t>
            </a:r>
          </a:p>
          <a:p>
            <a:r>
              <a:rPr lang="zh-CN" altLang="en-US" dirty="0"/>
              <a:t>这么思考</a:t>
            </a:r>
            <a:r>
              <a:rPr lang="en-US" altLang="zh-CN" dirty="0"/>
              <a:t>,</a:t>
            </a:r>
            <a:r>
              <a:rPr lang="zh-CN" altLang="en-US" dirty="0"/>
              <a:t>想要赋值先要算右边的表达式</a:t>
            </a:r>
            <a:r>
              <a:rPr lang="en-US" altLang="zh-CN" dirty="0"/>
              <a:t>,</a:t>
            </a:r>
            <a:r>
              <a:rPr lang="zh-CN" altLang="en-US" dirty="0"/>
              <a:t>想要算和式</a:t>
            </a:r>
            <a:r>
              <a:rPr lang="en-US" altLang="zh-CN" dirty="0"/>
              <a:t>,</a:t>
            </a:r>
            <a:r>
              <a:rPr lang="zh-CN" altLang="en-US" dirty="0"/>
              <a:t>先要乘</a:t>
            </a:r>
            <a:r>
              <a:rPr lang="en-US" altLang="zh-CN" dirty="0"/>
              <a:t>,</a:t>
            </a:r>
            <a:r>
              <a:rPr lang="zh-CN" altLang="en-US" dirty="0"/>
              <a:t>所以这是一个自底向上的过程</a:t>
            </a:r>
            <a:r>
              <a:rPr lang="en-US" altLang="zh-CN" dirty="0"/>
              <a:t>,</a:t>
            </a:r>
            <a:r>
              <a:rPr lang="zh-CN" altLang="en-US" dirty="0"/>
              <a:t>一层一层向上</a:t>
            </a:r>
            <a:r>
              <a:rPr lang="en-US" altLang="zh-CN" dirty="0"/>
              <a:t>.</a:t>
            </a:r>
            <a:r>
              <a:rPr lang="zh-CN" altLang="en-US" dirty="0"/>
              <a:t>这就是编译器分析的过程</a:t>
            </a:r>
            <a:r>
              <a:rPr lang="en-US" altLang="zh-CN" dirty="0"/>
              <a:t>,</a:t>
            </a:r>
            <a:r>
              <a:rPr lang="zh-CN" altLang="en-US" dirty="0"/>
              <a:t>而不是我们人一眼看过去就得出结果</a:t>
            </a:r>
            <a:r>
              <a:rPr lang="en-US" altLang="zh-CN" dirty="0"/>
              <a:t>,</a:t>
            </a:r>
            <a:r>
              <a:rPr lang="zh-CN" altLang="en-US" dirty="0"/>
              <a:t>是有一个算法的</a:t>
            </a:r>
            <a:r>
              <a:rPr lang="en-US" altLang="zh-CN" dirty="0"/>
              <a:t>.</a:t>
            </a:r>
            <a:r>
              <a:rPr lang="zh-CN" altLang="en-US" dirty="0"/>
              <a:t>不过也许我们人的大脑在潜意识里面也是这么分析的</a:t>
            </a:r>
            <a:r>
              <a:rPr lang="en-US" altLang="zh-CN" dirty="0"/>
              <a:t>.</a:t>
            </a:r>
          </a:p>
          <a:p>
            <a:endParaRPr lang="zh-CN" altLang="en-US" dirty="0"/>
          </a:p>
        </p:txBody>
      </p:sp>
    </p:spTree>
    <p:extLst>
      <p:ext uri="{BB962C8B-B14F-4D97-AF65-F5344CB8AC3E}">
        <p14:creationId xmlns:p14="http://schemas.microsoft.com/office/powerpoint/2010/main" val="2207601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pPr indent="0" algn="l">
              <a:buFont typeface="Wingdings" panose="05000000000000000000" pitchFamily="2" charset="2"/>
              <a:buNone/>
            </a:pPr>
            <a:r>
              <a:rPr lang="zh-CN" altLang="en-US" sz="1200" dirty="0">
                <a:solidFill>
                  <a:srgbClr val="333399"/>
                </a:solidFill>
                <a:sym typeface="+mn-ea"/>
              </a:rPr>
              <a:t>以表达式为例</a:t>
            </a:r>
            <a:r>
              <a:rPr lang="en-US" altLang="zh-CN" sz="1200" dirty="0">
                <a:solidFill>
                  <a:srgbClr val="333399"/>
                </a:solidFill>
                <a:sym typeface="+mn-ea"/>
              </a:rPr>
              <a:t>,</a:t>
            </a:r>
            <a:r>
              <a:rPr lang="zh-CN" altLang="en-US" sz="1200" dirty="0">
                <a:solidFill>
                  <a:srgbClr val="333399"/>
                </a:solidFill>
                <a:sym typeface="+mn-ea"/>
              </a:rPr>
              <a:t>用下面的递归定义来说明：</a:t>
            </a:r>
          </a:p>
          <a:p>
            <a:pPr indent="0" algn="l">
              <a:buFont typeface="Wingdings" panose="05000000000000000000" pitchFamily="2" charset="2"/>
              <a:buNone/>
            </a:pPr>
            <a:r>
              <a:rPr lang="zh-CN" altLang="en-US" sz="1200" dirty="0">
                <a:solidFill>
                  <a:srgbClr val="333399"/>
                </a:solidFill>
                <a:sym typeface="+mn-ea"/>
              </a:rPr>
              <a:t>首先任何标识符是表达式</a:t>
            </a:r>
            <a:r>
              <a:rPr lang="en-US" altLang="zh-CN" sz="1200" dirty="0">
                <a:solidFill>
                  <a:srgbClr val="333399"/>
                </a:solidFill>
                <a:sym typeface="+mn-ea"/>
              </a:rPr>
              <a:t>,</a:t>
            </a:r>
            <a:r>
              <a:rPr lang="zh-CN" altLang="en-US" sz="1200" dirty="0">
                <a:solidFill>
                  <a:srgbClr val="333399"/>
                </a:solidFill>
                <a:sym typeface="+mn-ea"/>
              </a:rPr>
              <a:t>任何常数</a:t>
            </a:r>
            <a:r>
              <a:rPr lang="en-US" altLang="zh-CN" sz="1200" dirty="0">
                <a:solidFill>
                  <a:srgbClr val="333399"/>
                </a:solidFill>
                <a:sym typeface="+mn-ea"/>
              </a:rPr>
              <a:t>(</a:t>
            </a:r>
            <a:r>
              <a:rPr lang="zh-CN" altLang="en-US" sz="1200" dirty="0">
                <a:solidFill>
                  <a:srgbClr val="333399"/>
                </a:solidFill>
                <a:sym typeface="+mn-ea"/>
              </a:rPr>
              <a:t>整常数、实常数</a:t>
            </a:r>
            <a:r>
              <a:rPr lang="en-US" altLang="zh-CN" sz="1200" dirty="0">
                <a:solidFill>
                  <a:srgbClr val="333399"/>
                </a:solidFill>
                <a:sym typeface="+mn-ea"/>
              </a:rPr>
              <a:t>)</a:t>
            </a:r>
            <a:r>
              <a:rPr lang="zh-CN" altLang="en-US" sz="1200" dirty="0">
                <a:solidFill>
                  <a:srgbClr val="333399"/>
                </a:solidFill>
                <a:sym typeface="+mn-ea"/>
              </a:rPr>
              <a:t>是表达式</a:t>
            </a:r>
            <a:r>
              <a:rPr lang="en-US" altLang="zh-CN" sz="1200" dirty="0">
                <a:solidFill>
                  <a:srgbClr val="333399"/>
                </a:solidFill>
                <a:sym typeface="+mn-ea"/>
              </a:rPr>
              <a:t>,</a:t>
            </a:r>
            <a:r>
              <a:rPr lang="zh-CN" altLang="en-US" sz="1200" dirty="0">
                <a:solidFill>
                  <a:srgbClr val="333399"/>
                </a:solidFill>
                <a:sym typeface="+mn-ea"/>
              </a:rPr>
              <a:t>这是基础步</a:t>
            </a:r>
            <a:endParaRPr lang="en-US" altLang="zh-CN" sz="1200" dirty="0">
              <a:solidFill>
                <a:srgbClr val="333399"/>
              </a:solidFill>
              <a:sym typeface="+mn-ea"/>
            </a:endParaRPr>
          </a:p>
          <a:p>
            <a:pPr indent="0" algn="l">
              <a:buFont typeface="Wingdings" panose="05000000000000000000" pitchFamily="2" charset="2"/>
              <a:buNone/>
            </a:pPr>
            <a:r>
              <a:rPr lang="zh-CN" altLang="en-US" sz="1200" dirty="0">
                <a:solidFill>
                  <a:srgbClr val="333399"/>
                </a:solidFill>
                <a:sym typeface="+mn-ea"/>
              </a:rPr>
              <a:t>然后归纳步</a:t>
            </a:r>
            <a:r>
              <a:rPr lang="en-US" altLang="zh-CN" sz="1200" dirty="0">
                <a:solidFill>
                  <a:srgbClr val="333399"/>
                </a:solidFill>
                <a:sym typeface="+mn-ea"/>
              </a:rPr>
              <a:t>,</a:t>
            </a:r>
            <a:r>
              <a:rPr lang="zh-CN" altLang="en-US" sz="1200" dirty="0">
                <a:solidFill>
                  <a:srgbClr val="333399"/>
                </a:solidFill>
                <a:sym typeface="+mn-ea"/>
              </a:rPr>
              <a:t>如果有两个表达式</a:t>
            </a:r>
            <a:r>
              <a:rPr lang="en-US" altLang="zh-CN" sz="1200" dirty="0">
                <a:solidFill>
                  <a:srgbClr val="333399"/>
                </a:solidFill>
                <a:sym typeface="+mn-ea"/>
              </a:rPr>
              <a:t>,</a:t>
            </a:r>
            <a:r>
              <a:rPr lang="zh-CN" altLang="en-US" sz="1200" dirty="0">
                <a:solidFill>
                  <a:srgbClr val="333399"/>
                </a:solidFill>
                <a:sym typeface="+mn-ea"/>
              </a:rPr>
              <a:t>分别为表达式</a:t>
            </a:r>
            <a:r>
              <a:rPr lang="en-US" altLang="zh-CN" sz="1200" dirty="0">
                <a:solidFill>
                  <a:srgbClr val="333399"/>
                </a:solidFill>
                <a:sym typeface="+mn-ea"/>
              </a:rPr>
              <a:t>1</a:t>
            </a:r>
            <a:r>
              <a:rPr lang="zh-CN" altLang="en-US" sz="1200" dirty="0">
                <a:solidFill>
                  <a:srgbClr val="333399"/>
                </a:solidFill>
                <a:sym typeface="+mn-ea"/>
              </a:rPr>
              <a:t>和表达式</a:t>
            </a:r>
            <a:r>
              <a:rPr lang="en-US" altLang="zh-CN" sz="1200" dirty="0">
                <a:solidFill>
                  <a:srgbClr val="333399"/>
                </a:solidFill>
                <a:sym typeface="+mn-ea"/>
              </a:rPr>
              <a:t>2,</a:t>
            </a:r>
            <a:r>
              <a:rPr lang="zh-CN" altLang="en-US" sz="1200" dirty="0">
                <a:solidFill>
                  <a:srgbClr val="333399"/>
                </a:solidFill>
                <a:sym typeface="+mn-ea"/>
              </a:rPr>
              <a:t>那么它们相加</a:t>
            </a:r>
            <a:r>
              <a:rPr lang="zh-CN" altLang="en-US" sz="1200" baseline="0" dirty="0">
                <a:solidFill>
                  <a:srgbClr val="333399"/>
                </a:solidFill>
                <a:sym typeface="+mn-ea"/>
              </a:rPr>
              <a:t>、相乘或给它们加括号的结果都是表达式。</a:t>
            </a:r>
            <a:endParaRPr lang="en-US" altLang="zh-CN" sz="1200" baseline="0" dirty="0">
              <a:solidFill>
                <a:srgbClr val="333399"/>
              </a:solidFill>
              <a:sym typeface="+mn-ea"/>
            </a:endParaRPr>
          </a:p>
          <a:p>
            <a:pPr indent="0" algn="l">
              <a:buFont typeface="Wingdings" panose="05000000000000000000" pitchFamily="2" charset="2"/>
              <a:buNone/>
            </a:pPr>
            <a:r>
              <a:rPr lang="zh-CN" altLang="en-US" sz="1200" baseline="0" dirty="0">
                <a:solidFill>
                  <a:srgbClr val="333399"/>
                </a:solidFill>
                <a:sym typeface="+mn-ea"/>
              </a:rPr>
              <a:t>这个定义是递归的，为什么？</a:t>
            </a:r>
            <a:endParaRPr lang="en-US" altLang="zh-CN" sz="1200" baseline="0" dirty="0">
              <a:solidFill>
                <a:srgbClr val="333399"/>
              </a:solidFill>
              <a:sym typeface="+mn-ea"/>
            </a:endParaRPr>
          </a:p>
          <a:p>
            <a:pPr indent="0" algn="l">
              <a:buFont typeface="Wingdings" panose="05000000000000000000" pitchFamily="2" charset="2"/>
              <a:buNone/>
            </a:pPr>
            <a:r>
              <a:rPr lang="zh-CN" altLang="en-US" sz="1200" baseline="0" dirty="0">
                <a:solidFill>
                  <a:srgbClr val="333399"/>
                </a:solidFill>
                <a:sym typeface="+mn-ea"/>
              </a:rPr>
              <a:t>我们看归纳步，其中递归的运用了表达式的定义。</a:t>
            </a:r>
            <a:endParaRPr lang="en-US" altLang="zh-CN" sz="1200" baseline="0" dirty="0">
              <a:solidFill>
                <a:srgbClr val="333399"/>
              </a:solidFill>
              <a:sym typeface="+mn-ea"/>
            </a:endParaRPr>
          </a:p>
          <a:p>
            <a:pPr indent="0" algn="l">
              <a:buFont typeface="Wingdings" panose="05000000000000000000" pitchFamily="2" charset="2"/>
              <a:buNone/>
            </a:pPr>
            <a:r>
              <a:rPr lang="zh-CN" altLang="en-US" sz="1200" baseline="0" dirty="0">
                <a:solidFill>
                  <a:srgbClr val="333399"/>
                </a:solidFill>
                <a:sym typeface="+mn-ea"/>
              </a:rPr>
              <a:t>在数学上，我们程序里面的递归函数，实际就是递归定义的。它们的逻辑本质是一样。</a:t>
            </a:r>
            <a:endParaRPr lang="zh-CN" altLang="en-US" sz="1200" dirty="0">
              <a:solidFill>
                <a:srgbClr val="333399"/>
              </a:solidFill>
              <a:sym typeface="+mn-ea"/>
            </a:endParaRPr>
          </a:p>
          <a:p>
            <a:endParaRPr lang="zh-CN" altLang="en-US" dirty="0"/>
          </a:p>
        </p:txBody>
      </p:sp>
    </p:spTree>
    <p:extLst>
      <p:ext uri="{BB962C8B-B14F-4D97-AF65-F5344CB8AC3E}">
        <p14:creationId xmlns:p14="http://schemas.microsoft.com/office/powerpoint/2010/main" val="33449821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sz="quarter"/>
          </p:nvPr>
        </p:nvSpPr>
        <p:spPr>
          <a:xfrm>
            <a:off x="641788" y="4205886"/>
            <a:ext cx="5134305" cy="3441180"/>
          </a:xfrm>
          <a:prstGeom prst="rect">
            <a:avLst/>
          </a:prstGeom>
        </p:spPr>
        <p:txBody>
          <a:bodyPr/>
          <a:lstStyle/>
          <a:p>
            <a:r>
              <a:rPr lang="zh-CN" altLang="en-US" dirty="0"/>
              <a:t>下面，我们用这个规则来分析</a:t>
            </a:r>
            <a:endParaRPr lang="en-US" altLang="zh-CN" dirty="0"/>
          </a:p>
          <a:p>
            <a:r>
              <a:rPr lang="zh-CN" altLang="en-US" dirty="0"/>
              <a:t>首先第一用哪一条规则？（请同学回答）</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配合</a:t>
            </a:r>
            <a:r>
              <a:rPr lang="en-US" altLang="zh-CN" dirty="0"/>
              <a:t>PPT</a:t>
            </a:r>
            <a:r>
              <a:rPr lang="zh-CN" altLang="en-US" dirty="0"/>
              <a:t>动画，</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第一步，用</a:t>
            </a:r>
            <a:r>
              <a:rPr lang="zh-CN" altLang="en-US" sz="1200" dirty="0">
                <a:solidFill>
                  <a:srgbClr val="993366"/>
                </a:solidFill>
                <a:sym typeface="+mn-ea"/>
              </a:rPr>
              <a:t>表达式</a:t>
            </a:r>
            <a:r>
              <a:rPr lang="en-US" altLang="zh-CN" sz="1200" dirty="0">
                <a:solidFill>
                  <a:srgbClr val="993366"/>
                </a:solidFill>
                <a:sym typeface="+mn-ea"/>
              </a:rPr>
              <a:t>1+</a:t>
            </a:r>
            <a:r>
              <a:rPr lang="zh-CN" altLang="en-US" sz="1200" dirty="0">
                <a:solidFill>
                  <a:srgbClr val="993366"/>
                </a:solidFill>
                <a:sym typeface="+mn-ea"/>
              </a:rPr>
              <a:t>表达式</a:t>
            </a:r>
            <a:r>
              <a:rPr lang="en-US" altLang="zh-CN" sz="1200" dirty="0">
                <a:solidFill>
                  <a:srgbClr val="993366"/>
                </a:solidFill>
                <a:sym typeface="+mn-ea"/>
              </a:rPr>
              <a:t>2</a:t>
            </a:r>
            <a:r>
              <a:rPr lang="zh-CN" altLang="en-US" sz="1200" baseline="0" dirty="0">
                <a:solidFill>
                  <a:schemeClr val="tx1"/>
                </a:solidFill>
                <a:sym typeface="+mn-ea"/>
              </a:rPr>
              <a:t> 这条规则</a:t>
            </a:r>
            <a:endParaRPr lang="en-US" altLang="zh-CN" sz="1200" baseline="0" dirty="0">
              <a:solidFill>
                <a:schemeClr val="tx1"/>
              </a:solidFill>
              <a:sym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第二步，</a:t>
            </a:r>
            <a:r>
              <a:rPr lang="zh-CN" altLang="en-US" sz="1200" dirty="0">
                <a:solidFill>
                  <a:srgbClr val="993366"/>
                </a:solidFill>
                <a:sym typeface="+mn-ea"/>
              </a:rPr>
              <a:t>任何标识符是表达式</a:t>
            </a:r>
            <a:endParaRPr lang="en-US" altLang="zh-CN" sz="1200" dirty="0">
              <a:solidFill>
                <a:srgbClr val="993366"/>
              </a:solidFill>
              <a:sym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第三步，</a:t>
            </a:r>
            <a:r>
              <a:rPr lang="zh-CN" altLang="en-US" sz="1200" dirty="0">
                <a:solidFill>
                  <a:srgbClr val="993366"/>
                </a:solidFill>
                <a:sym typeface="+mn-ea"/>
              </a:rPr>
              <a:t>表达式</a:t>
            </a:r>
            <a:r>
              <a:rPr lang="en-US" altLang="zh-CN" sz="1200" dirty="0">
                <a:solidFill>
                  <a:srgbClr val="993366"/>
                </a:solidFill>
                <a:sym typeface="+mn-ea"/>
              </a:rPr>
              <a:t>1</a:t>
            </a:r>
            <a:r>
              <a:rPr lang="en-US" altLang="zh-CN" sz="1200" dirty="0">
                <a:solidFill>
                  <a:srgbClr val="990099"/>
                </a:solidFill>
                <a:latin typeface="楷体_GB2312" pitchFamily="49" charset="-122"/>
                <a:sym typeface="+mn-ea"/>
              </a:rPr>
              <a:t>*</a:t>
            </a:r>
            <a:r>
              <a:rPr lang="zh-CN" altLang="en-US" sz="1200" dirty="0">
                <a:solidFill>
                  <a:srgbClr val="993366"/>
                </a:solidFill>
                <a:sym typeface="+mn-ea"/>
              </a:rPr>
              <a:t>表达式</a:t>
            </a:r>
            <a:r>
              <a:rPr lang="en-US" altLang="zh-CN" sz="1200" dirty="0">
                <a:solidFill>
                  <a:srgbClr val="993366"/>
                </a:solidFill>
                <a:sym typeface="+mn-ea"/>
              </a:rPr>
              <a:t>2</a:t>
            </a: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993366"/>
                </a:solidFill>
                <a:sym typeface="+mn-ea"/>
              </a:rPr>
              <a:t>第四步，任何标识符是表达式</a:t>
            </a:r>
            <a:endParaRPr lang="en-US" altLang="zh-CN" sz="1200" dirty="0">
              <a:solidFill>
                <a:srgbClr val="993366"/>
              </a:solidFill>
              <a:sym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sz="1200" dirty="0">
                <a:solidFill>
                  <a:srgbClr val="993366"/>
                </a:solidFill>
                <a:sym typeface="+mn-ea"/>
              </a:rPr>
              <a:t>最后一步，任何常数</a:t>
            </a:r>
            <a:r>
              <a:rPr lang="en-US" altLang="zh-CN" sz="1200" dirty="0">
                <a:solidFill>
                  <a:srgbClr val="993366"/>
                </a:solidFill>
                <a:sym typeface="+mn-ea"/>
              </a:rPr>
              <a:t>(</a:t>
            </a:r>
            <a:r>
              <a:rPr lang="zh-CN" altLang="en-US" sz="1200" dirty="0">
                <a:solidFill>
                  <a:srgbClr val="993366"/>
                </a:solidFill>
                <a:sym typeface="+mn-ea"/>
              </a:rPr>
              <a:t>整常数、实常数</a:t>
            </a:r>
            <a:r>
              <a:rPr lang="en-US" altLang="zh-CN" sz="1200" dirty="0">
                <a:solidFill>
                  <a:srgbClr val="993366"/>
                </a:solidFill>
                <a:sym typeface="+mn-ea"/>
              </a:rPr>
              <a:t>)</a:t>
            </a:r>
            <a:r>
              <a:rPr lang="zh-CN" altLang="en-US" sz="1200" dirty="0">
                <a:solidFill>
                  <a:srgbClr val="993366"/>
                </a:solidFill>
                <a:sym typeface="+mn-ea"/>
              </a:rPr>
              <a:t>是表达式</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rgbClr val="993366"/>
              </a:solidFill>
              <a:sym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sz="1200" dirty="0">
              <a:solidFill>
                <a:srgbClr val="993366"/>
              </a:solidFill>
              <a:sym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aseline="0" dirty="0">
              <a:solidFill>
                <a:schemeClr val="tx1"/>
              </a:solidFill>
              <a:sym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rgbClr val="993366"/>
              </a:solidFill>
              <a:sym typeface="+mn-e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r>
              <a:rPr lang="en-US" altLang="zh-CN" sz="1200" dirty="0"/>
              <a:t>Decaf</a:t>
            </a:r>
            <a:r>
              <a:rPr lang="zh-CN" altLang="en-US" sz="1200" dirty="0"/>
              <a:t>的语法规则类似于</a:t>
            </a:r>
            <a:r>
              <a:rPr lang="en-US" altLang="zh-CN" sz="1200" dirty="0"/>
              <a:t>C++</a:t>
            </a:r>
            <a:r>
              <a:rPr lang="zh-CN" altLang="en-US" sz="1200" dirty="0"/>
              <a:t>的语法规则，实际是有些复杂的，它使用了</a:t>
            </a:r>
            <a:r>
              <a:rPr lang="en-US" altLang="zh-CN" sz="1200" dirty="0"/>
              <a:t>EBNF</a:t>
            </a:r>
            <a:r>
              <a:rPr lang="zh-CN" altLang="en-US" sz="1200" dirty="0"/>
              <a:t>来表述。</a:t>
            </a:r>
            <a:endParaRPr lang="zh-CN" altLang="en-US" dirty="0"/>
          </a:p>
        </p:txBody>
      </p:sp>
    </p:spTree>
    <p:extLst>
      <p:ext uri="{BB962C8B-B14F-4D97-AF65-F5344CB8AC3E}">
        <p14:creationId xmlns:p14="http://schemas.microsoft.com/office/powerpoint/2010/main" val="17417233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r>
              <a:rPr lang="zh-CN" altLang="en-US" dirty="0"/>
              <a:t>分析的结果，这个就比较复杂了，大家了解，体会一下，知道我们需要的是一个通用的算法要能处理一般的情况，不管复杂还是简单，都是能处理。</a:t>
            </a:r>
          </a:p>
        </p:txBody>
      </p:sp>
    </p:spTree>
    <p:extLst>
      <p:ext uri="{BB962C8B-B14F-4D97-AF65-F5344CB8AC3E}">
        <p14:creationId xmlns:p14="http://schemas.microsoft.com/office/powerpoint/2010/main" val="1763894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r>
              <a:rPr lang="zh-CN" altLang="en-US" dirty="0"/>
              <a:t>编译系统是理论和实践结合的典范。</a:t>
            </a:r>
            <a:endParaRPr lang="en-US" altLang="zh-CN" dirty="0"/>
          </a:p>
          <a:p>
            <a:r>
              <a:rPr lang="zh-CN" altLang="en-US" dirty="0"/>
              <a:t>念一下</a:t>
            </a:r>
            <a:r>
              <a:rPr lang="zh-CN" altLang="en-US" sz="1200" dirty="0">
                <a:sym typeface="+mn-ea"/>
              </a:rPr>
              <a:t>A.V.Aho和J.D.Ullman说的话</a:t>
            </a:r>
            <a:r>
              <a:rPr lang="zh-CN" altLang="en-US" dirty="0"/>
              <a:t>。</a:t>
            </a:r>
            <a:endParaRPr lang="en-US" altLang="zh-CN" dirty="0"/>
          </a:p>
          <a:p>
            <a:r>
              <a:rPr lang="en-US" altLang="zh-CN" dirty="0"/>
              <a:t>2.</a:t>
            </a:r>
            <a:r>
              <a:rPr lang="zh-CN" altLang="en-US" dirty="0"/>
              <a:t>编译的思想、方法和技术还有很多其他的应用，文本的模式匹配、它是程序分析的基础，比如在软件工程里要分析一个程序。</a:t>
            </a:r>
          </a:p>
        </p:txBody>
      </p:sp>
    </p:spTree>
    <p:extLst>
      <p:ext uri="{BB962C8B-B14F-4D97-AF65-F5344CB8AC3E}">
        <p14:creationId xmlns:p14="http://schemas.microsoft.com/office/powerpoint/2010/main" val="1033719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r>
              <a:rPr lang="zh-CN" altLang="en-US" dirty="0"/>
              <a:t>分析完语法以后，下一步是语义分析，主要是静态的语言分析，比如对类型的检查，检查运算的类型是否匹配。</a:t>
            </a:r>
          </a:p>
        </p:txBody>
      </p:sp>
    </p:spTree>
    <p:extLst>
      <p:ext uri="{BB962C8B-B14F-4D97-AF65-F5344CB8AC3E}">
        <p14:creationId xmlns:p14="http://schemas.microsoft.com/office/powerpoint/2010/main" val="33673447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r>
              <a:rPr lang="zh-CN" altLang="en-US" dirty="0"/>
              <a:t>除了类型检查外，还有隐式的类型转换，我们来看这个例子，大家看红字部分，</a:t>
            </a:r>
            <a:endParaRPr lang="en-US" altLang="zh-CN" dirty="0"/>
          </a:p>
          <a:p>
            <a:r>
              <a:rPr lang="en-US" altLang="zh-CN" dirty="0"/>
              <a:t>count</a:t>
            </a:r>
            <a:r>
              <a:rPr lang="zh-CN" altLang="en-US" dirty="0"/>
              <a:t>是</a:t>
            </a:r>
            <a:r>
              <a:rPr lang="en-US" altLang="zh-CN" dirty="0"/>
              <a:t>real</a:t>
            </a:r>
            <a:r>
              <a:rPr lang="zh-CN" altLang="en-US" dirty="0"/>
              <a:t>类型，</a:t>
            </a:r>
            <a:r>
              <a:rPr lang="en-US" altLang="zh-CN" dirty="0"/>
              <a:t>10</a:t>
            </a:r>
            <a:r>
              <a:rPr lang="zh-CN" altLang="en-US" dirty="0"/>
              <a:t>这个整形常量是整型，在计算机内部的表示时，它们是不一样的，所以要进行类型转换，这也是静态语言分析的任务。好了现在大家知道了，隐式的类型转换是谁帮你且是何时帮你做的了。</a:t>
            </a:r>
          </a:p>
        </p:txBody>
      </p:sp>
    </p:spTree>
    <p:extLst>
      <p:ext uri="{BB962C8B-B14F-4D97-AF65-F5344CB8AC3E}">
        <p14:creationId xmlns:p14="http://schemas.microsoft.com/office/powerpoint/2010/main" val="21682219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r>
              <a:rPr lang="zh-CN" altLang="en-US" dirty="0"/>
              <a:t>除了类型检查外，还有隐式的类型转换，我们来看这个例子，大家看红字部分，</a:t>
            </a:r>
            <a:endParaRPr lang="en-US" altLang="zh-CN" dirty="0"/>
          </a:p>
          <a:p>
            <a:r>
              <a:rPr lang="en-US" altLang="zh-CN" dirty="0"/>
              <a:t>count</a:t>
            </a:r>
            <a:r>
              <a:rPr lang="zh-CN" altLang="en-US" dirty="0"/>
              <a:t>是</a:t>
            </a:r>
            <a:r>
              <a:rPr lang="en-US" altLang="zh-CN" dirty="0"/>
              <a:t>real</a:t>
            </a:r>
            <a:r>
              <a:rPr lang="zh-CN" altLang="en-US" dirty="0"/>
              <a:t>类型，</a:t>
            </a:r>
            <a:r>
              <a:rPr lang="en-US" altLang="zh-CN" dirty="0"/>
              <a:t>10</a:t>
            </a:r>
            <a:r>
              <a:rPr lang="zh-CN" altLang="en-US" dirty="0"/>
              <a:t>这个整形常量是整型，在计算机内部的表示时，它们是不一样的，所以要进行类型转换，这也是静态语言分析的任务。好了现在大家知道了，隐式的类型转换是谁帮你且是何时帮你做的了。</a:t>
            </a:r>
          </a:p>
        </p:txBody>
      </p:sp>
    </p:spTree>
    <p:extLst>
      <p:ext uri="{BB962C8B-B14F-4D97-AF65-F5344CB8AC3E}">
        <p14:creationId xmlns:p14="http://schemas.microsoft.com/office/powerpoint/2010/main" val="37761771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endParaRPr lang="zh-CN" altLang="en-US" dirty="0"/>
          </a:p>
        </p:txBody>
      </p:sp>
    </p:spTree>
    <p:extLst>
      <p:ext uri="{BB962C8B-B14F-4D97-AF65-F5344CB8AC3E}">
        <p14:creationId xmlns:p14="http://schemas.microsoft.com/office/powerpoint/2010/main" val="14485286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r>
              <a:rPr lang="zh-CN" altLang="en-US" dirty="0"/>
              <a:t>一种常用的中间代码即三地址码或称四元式，</a:t>
            </a:r>
            <a:endParaRPr lang="en-US" altLang="zh-CN" dirty="0"/>
          </a:p>
          <a:p>
            <a:r>
              <a:rPr lang="zh-CN" altLang="en-US" dirty="0"/>
              <a:t>叫四元式很好理解，因为它有四个部分</a:t>
            </a:r>
            <a:endParaRPr lang="en-US" altLang="zh-CN" dirty="0"/>
          </a:p>
          <a:p>
            <a:r>
              <a:rPr lang="zh-CN" altLang="en-US" dirty="0"/>
              <a:t>为什么叫三地址码？</a:t>
            </a:r>
            <a:endParaRPr lang="en-US" altLang="zh-CN" dirty="0"/>
          </a:p>
          <a:p>
            <a:r>
              <a:rPr lang="zh-CN" altLang="en-US" dirty="0"/>
              <a:t>因为除了运算符以外，剩下三个部分一般是地址或常量，就是把运算对象</a:t>
            </a:r>
            <a:r>
              <a:rPr lang="en-US" altLang="zh-CN" dirty="0"/>
              <a:t>1</a:t>
            </a:r>
            <a:r>
              <a:rPr lang="zh-CN" altLang="en-US" dirty="0"/>
              <a:t>和运算对象</a:t>
            </a:r>
            <a:r>
              <a:rPr lang="en-US" altLang="zh-CN" dirty="0"/>
              <a:t>2</a:t>
            </a:r>
            <a:r>
              <a:rPr lang="zh-CN" altLang="en-US" dirty="0"/>
              <a:t>用运算符所指定的算符进行计算后得到结果，并把结果放到结果所指定的地址处。</a:t>
            </a:r>
            <a:endParaRPr lang="en-US" altLang="zh-CN" dirty="0"/>
          </a:p>
          <a:p>
            <a:endParaRPr lang="en-US" altLang="zh-CN" dirty="0"/>
          </a:p>
          <a:p>
            <a:r>
              <a:rPr lang="zh-CN" altLang="en-US" dirty="0"/>
              <a:t>中间代码生成就是要把程序转换为这种三地址码的序列，这就很接近我们汇编语言或机器语言、虚拟机语言的形式。</a:t>
            </a:r>
          </a:p>
        </p:txBody>
      </p:sp>
    </p:spTree>
    <p:extLst>
      <p:ext uri="{BB962C8B-B14F-4D97-AF65-F5344CB8AC3E}">
        <p14:creationId xmlns:p14="http://schemas.microsoft.com/office/powerpoint/2010/main" val="1048182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r>
              <a:rPr lang="zh-CN" altLang="en-US" dirty="0"/>
              <a:t>该三指令码的序列按顺序的执行后，它的效用就相当于我们的那条赋值语句。</a:t>
            </a:r>
            <a:endParaRPr lang="en-US" altLang="zh-CN" dirty="0"/>
          </a:p>
          <a:p>
            <a:r>
              <a:rPr lang="zh-CN" altLang="en-US" dirty="0"/>
              <a:t>大家看是不是？（按顺序解释每条指令并和赋值语句对比。）</a:t>
            </a:r>
          </a:p>
        </p:txBody>
      </p:sp>
    </p:spTree>
    <p:extLst>
      <p:ext uri="{BB962C8B-B14F-4D97-AF65-F5344CB8AC3E}">
        <p14:creationId xmlns:p14="http://schemas.microsoft.com/office/powerpoint/2010/main" val="20885995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r>
              <a:rPr lang="zh-CN" altLang="en-US" dirty="0"/>
              <a:t>所以我们的赋值语句首先经过语法分析和静态语言分析（向右的蓝色箭头）得到语法树，再由中间代码生成（向左的蓝色箭头）得到三地址码的序列。</a:t>
            </a:r>
            <a:endParaRPr lang="en-US" altLang="zh-CN" dirty="0"/>
          </a:p>
          <a:p>
            <a:r>
              <a:rPr lang="zh-CN" altLang="en-US" dirty="0"/>
              <a:t>大家可以看出是怎么生成的吗，可以猜一下？</a:t>
            </a:r>
            <a:endParaRPr lang="en-US" altLang="zh-CN" dirty="0"/>
          </a:p>
          <a:p>
            <a:r>
              <a:rPr lang="zh-CN" altLang="en-US" dirty="0"/>
              <a:t>自底向上，每一个中间节点按运算的次序分配一个临时存储单元。</a:t>
            </a:r>
            <a:endParaRPr lang="en-US" altLang="zh-CN" dirty="0"/>
          </a:p>
          <a:p>
            <a:endParaRPr lang="zh-CN" altLang="en-US" dirty="0"/>
          </a:p>
        </p:txBody>
      </p:sp>
    </p:spTree>
    <p:extLst>
      <p:ext uri="{BB962C8B-B14F-4D97-AF65-F5344CB8AC3E}">
        <p14:creationId xmlns:p14="http://schemas.microsoft.com/office/powerpoint/2010/main" val="38357289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t>Decaf</a:t>
            </a:r>
            <a:r>
              <a:rPr lang="zh-CN" altLang="en-US" sz="1200" dirty="0"/>
              <a:t>语言例子比较复杂，现在了解体会一下即可，当程序比较复杂的时候，分析也是很复杂的，同样的，我们生成中间代码也需要一个通用的算法来处理一般的情况。</a:t>
            </a:r>
          </a:p>
        </p:txBody>
      </p:sp>
    </p:spTree>
    <p:extLst>
      <p:ext uri="{BB962C8B-B14F-4D97-AF65-F5344CB8AC3E}">
        <p14:creationId xmlns:p14="http://schemas.microsoft.com/office/powerpoint/2010/main" val="19018988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endParaRPr lang="zh-CN"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r>
              <a:rPr lang="zh-CN" altLang="en-US" dirty="0"/>
              <a:t>本例中两点：</a:t>
            </a:r>
            <a:endParaRPr lang="en-US" altLang="zh-CN" dirty="0"/>
          </a:p>
          <a:p>
            <a:r>
              <a:rPr lang="en-US" altLang="zh-CN" dirty="0"/>
              <a:t>1.</a:t>
            </a:r>
            <a:r>
              <a:rPr lang="zh-CN" altLang="en-US" dirty="0"/>
              <a:t>提前完成已确定的部分，</a:t>
            </a:r>
            <a:endParaRPr lang="en-US" altLang="zh-CN" dirty="0"/>
          </a:p>
          <a:p>
            <a:r>
              <a:rPr lang="en-US" altLang="zh-CN" dirty="0"/>
              <a:t>2.</a:t>
            </a:r>
            <a:r>
              <a:rPr lang="zh-CN" altLang="en-US" dirty="0"/>
              <a:t>消除不必要的中间步骤。</a:t>
            </a:r>
          </a:p>
        </p:txBody>
      </p:sp>
    </p:spTree>
    <p:extLst>
      <p:ext uri="{BB962C8B-B14F-4D97-AF65-F5344CB8AC3E}">
        <p14:creationId xmlns:p14="http://schemas.microsoft.com/office/powerpoint/2010/main" val="231662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r>
              <a:rPr lang="zh-CN" altLang="en-US" dirty="0"/>
              <a:t>先修课程中最重要的是离散数学中的一些关键的概念要清晰：</a:t>
            </a:r>
            <a:endParaRPr lang="en-US" altLang="zh-CN" dirty="0"/>
          </a:p>
          <a:p>
            <a:r>
              <a:rPr lang="zh-CN" altLang="en-US" dirty="0"/>
              <a:t>集合、树、图</a:t>
            </a:r>
            <a:r>
              <a:rPr lang="zh-CN" altLang="en-US" baseline="0" dirty="0"/>
              <a:t> 还有代数的那种观念，抽象的观念，这个我们在第二章用数学的方法来刻画语言这个概念时就会有所体会。</a:t>
            </a:r>
            <a:endParaRPr lang="en-US" altLang="zh-CN" baseline="0" dirty="0"/>
          </a:p>
          <a:p>
            <a:r>
              <a:rPr lang="zh-CN" altLang="en-US" baseline="0" dirty="0"/>
              <a:t>还有对程序语言要熟悉，至少要熟悉一门语言的语法和语义，否则你编译什么呢？</a:t>
            </a:r>
            <a:endParaRPr lang="zh-CN"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rgbClr val="333399"/>
                </a:solidFill>
                <a:sym typeface="+mn-ea"/>
              </a:rPr>
              <a:t>(1)(</a:t>
            </a:r>
            <a:r>
              <a:rPr lang="en-US" altLang="zh-CN" sz="1200" dirty="0" err="1">
                <a:solidFill>
                  <a:srgbClr val="333399"/>
                </a:solidFill>
                <a:sym typeface="+mn-ea"/>
              </a:rPr>
              <a:t>inttoreal</a:t>
            </a:r>
            <a:r>
              <a:rPr lang="zh-CN" altLang="zh-CN" sz="1200" dirty="0">
                <a:solidFill>
                  <a:srgbClr val="333399"/>
                </a:solidFill>
                <a:sym typeface="+mn-ea"/>
              </a:rPr>
              <a:t>，</a:t>
            </a:r>
            <a:r>
              <a:rPr lang="en-US" altLang="zh-CN" sz="1200" dirty="0">
                <a:solidFill>
                  <a:srgbClr val="333399"/>
                </a:solidFill>
                <a:sym typeface="+mn-ea"/>
              </a:rPr>
              <a:t>10 </a:t>
            </a:r>
            <a:r>
              <a:rPr lang="zh-CN" altLang="en-US" sz="1200" dirty="0">
                <a:solidFill>
                  <a:srgbClr val="333399"/>
                </a:solidFill>
                <a:sym typeface="+mn-ea"/>
              </a:rPr>
              <a:t>，</a:t>
            </a:r>
            <a:r>
              <a:rPr lang="zh-CN" altLang="en-US" sz="1200" dirty="0">
                <a:solidFill>
                  <a:srgbClr val="333399"/>
                </a:solidFill>
                <a:latin typeface="宋体" panose="02010600030101010101" pitchFamily="2" charset="-122"/>
                <a:ea typeface="宋体" panose="02010600030101010101" pitchFamily="2" charset="-122"/>
                <a:sym typeface="+mn-ea"/>
              </a:rPr>
              <a:t>－</a:t>
            </a:r>
            <a:r>
              <a:rPr lang="zh-CN" altLang="en-US" sz="1200" dirty="0">
                <a:solidFill>
                  <a:srgbClr val="333399"/>
                </a:solidFill>
                <a:sym typeface="+mn-ea"/>
              </a:rPr>
              <a:t>，</a:t>
            </a:r>
            <a:r>
              <a:rPr lang="en-US" altLang="zh-CN" sz="1200" dirty="0">
                <a:solidFill>
                  <a:srgbClr val="333399"/>
                </a:solidFill>
                <a:sym typeface="+mn-ea"/>
              </a:rPr>
              <a:t>t</a:t>
            </a:r>
            <a:r>
              <a:rPr lang="en-US" altLang="zh-CN" sz="1200" baseline="-25000" dirty="0">
                <a:solidFill>
                  <a:srgbClr val="333399"/>
                </a:solidFill>
                <a:uFillTx/>
                <a:sym typeface="+mn-ea"/>
              </a:rPr>
              <a:t>1</a:t>
            </a:r>
            <a:r>
              <a:rPr lang="en-US" altLang="zh-CN" sz="1400" dirty="0">
                <a:solidFill>
                  <a:srgbClr val="333399"/>
                </a:solidFill>
                <a:sym typeface="+mn-ea"/>
              </a:rPr>
              <a:t>)</a:t>
            </a:r>
            <a:r>
              <a:rPr lang="zh-CN" altLang="en-US" sz="1200" dirty="0">
                <a:solidFill>
                  <a:schemeClr val="tx1"/>
                </a:solidFill>
                <a:sym typeface="+mn-ea"/>
              </a:rPr>
              <a:t>中运算的要素都已确定，可以先算出来。</a:t>
            </a:r>
            <a:endParaRPr lang="en-US" altLang="zh-CN" sz="1200" dirty="0">
              <a:solidFill>
                <a:schemeClr val="tx1"/>
              </a:solidFill>
              <a:sym typeface="+mn-ea"/>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400" dirty="0">
                <a:solidFill>
                  <a:srgbClr val="333399"/>
                </a:solidFill>
                <a:sym typeface="+mn-ea"/>
              </a:rPr>
              <a:t>t</a:t>
            </a:r>
            <a:r>
              <a:rPr lang="en-US" altLang="zh-CN" sz="1400" baseline="-25000" dirty="0">
                <a:solidFill>
                  <a:srgbClr val="333399"/>
                </a:solidFill>
                <a:uFillTx/>
                <a:sym typeface="+mn-ea"/>
              </a:rPr>
              <a:t>3</a:t>
            </a:r>
            <a:r>
              <a:rPr lang="zh-CN" altLang="en-US" sz="1400" baseline="0" dirty="0">
                <a:solidFill>
                  <a:srgbClr val="333399"/>
                </a:solidFill>
                <a:uFillTx/>
                <a:sym typeface="+mn-ea"/>
              </a:rPr>
              <a:t>这个临时存储不必要，可以直接存到</a:t>
            </a:r>
            <a:r>
              <a:rPr lang="en-US" altLang="zh-CN" sz="1400" dirty="0">
                <a:sym typeface="+mn-ea"/>
              </a:rPr>
              <a:t>id1</a:t>
            </a:r>
            <a:r>
              <a:rPr lang="zh-CN" altLang="en-US" sz="1400" dirty="0">
                <a:sym typeface="+mn-ea"/>
              </a:rPr>
              <a:t>中</a:t>
            </a:r>
            <a:endParaRPr lang="en-US" altLang="zh-CN" sz="1400" dirty="0">
              <a:solidFill>
                <a:srgbClr val="333399"/>
              </a:solidFill>
              <a:sym typeface="+mn-ea"/>
            </a:endParaRPr>
          </a:p>
        </p:txBody>
      </p:sp>
    </p:spTree>
    <p:extLst>
      <p:ext uri="{BB962C8B-B14F-4D97-AF65-F5344CB8AC3E}">
        <p14:creationId xmlns:p14="http://schemas.microsoft.com/office/powerpoint/2010/main" val="22972068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lstStyle/>
          <a:p>
            <a:endParaRPr lang="zh-CN" altLang="en-US"/>
          </a:p>
        </p:txBody>
      </p:sp>
    </p:spTree>
    <p:extLst>
      <p:ext uri="{BB962C8B-B14F-4D97-AF65-F5344CB8AC3E}">
        <p14:creationId xmlns:p14="http://schemas.microsoft.com/office/powerpoint/2010/main" val="41645115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r>
              <a:rPr lang="zh-CN" altLang="en-US" dirty="0"/>
              <a:t>目标代码的生成非常依赖目标指令系统，比如有几个寄存器，由于寄存器的运算速度快，临时存储单元一般都放在寄存器里，如何分配寄存器也是一个大难题。这时候我们可以看到使用中间代码的好处，我们可以从中间代码生成目标代码，中间代码起到一个桥梁的作用。</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r>
              <a:rPr lang="zh-CN" altLang="en-US" dirty="0"/>
              <a:t>不少于三次考勤</a:t>
            </a:r>
            <a:endParaRPr lang="en-US" altLang="zh-CN" dirty="0"/>
          </a:p>
          <a:p>
            <a:r>
              <a:rPr lang="en-US" altLang="zh-CN" dirty="0"/>
              <a:t>4-5</a:t>
            </a:r>
            <a:r>
              <a:rPr lang="zh-CN" altLang="en-US" dirty="0"/>
              <a:t>次作业</a:t>
            </a:r>
            <a:endParaRPr lang="en-US" altLang="zh-CN" dirty="0"/>
          </a:p>
          <a:p>
            <a:r>
              <a:rPr lang="zh-CN" altLang="en-US" dirty="0"/>
              <a:t>课堂表现，积极回答问题和互动</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r>
              <a:rPr lang="zh-CN" altLang="en-US" dirty="0"/>
              <a:t>教材是清华大学出版社出版的编译原理第三版，每次上课上完后，我上传会课件等相关资料</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r>
              <a:rPr lang="zh-CN" altLang="en-US" dirty="0"/>
              <a:t>此外还有一些经典的参考书，龙书、虎书和鲸书可以作为学有余力的，或者有兴趣的同学课外参考。</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r>
              <a:rPr lang="zh-CN" altLang="en-US" dirty="0"/>
              <a:t>课程的有关信息就介绍到这里。</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65163" y="4646613"/>
            <a:ext cx="5318125" cy="4402137"/>
          </a:xfrm>
          <a:prstGeom prst="rect">
            <a:avLst/>
          </a:prstGeom>
        </p:spPr>
        <p:txBody>
          <a:bodyPr>
            <a:normAutofit/>
          </a:bodyPr>
          <a:lstStyle/>
          <a:p>
            <a:r>
              <a:rPr lang="zh-CN" altLang="en-US" dirty="0"/>
              <a:t>下面开始引论，首先我想问大家有没有想过，你在编程序时，用编程环境比如</a:t>
            </a:r>
            <a:r>
              <a:rPr lang="en-US" altLang="zh-CN" dirty="0"/>
              <a:t>VS</a:t>
            </a:r>
            <a:r>
              <a:rPr lang="zh-CN" altLang="en-US" dirty="0"/>
              <a:t>，你点那个运行，怎么程序就运行起来了呢，你只是敲了一些字符到那个文本文档里面去了，怎么机器就运行你那个程序呢，运行的结果还和你想要它做的事情是一样的？你一问问题，就发现这里面问题实在很大，我们肯定知道是有个东西叫做编译器来帮我们完成这工作，但是我们之前是把它当做一个黑箱，现在要打开编译器的黑箱，看看里面都有什么东西。</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EDB499B-2790-4DF3-BB1B-16AC9C4E93F9}" type="datetimeFigureOut">
              <a:rPr lang="zh-CN" altLang="en-US" smtClean="0"/>
              <a:pPr/>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0B06E6-5E8A-4ABC-8A60-3FF065E4050E}" type="slidenum">
              <a:rPr lang="zh-CN" altLang="en-US" smtClean="0"/>
              <a:pPr/>
              <a:t>‹#›</a:t>
            </a:fld>
            <a:endParaRPr lang="zh-CN" altLang="en-US"/>
          </a:p>
        </p:txBody>
      </p:sp>
    </p:spTree>
    <p:extLst>
      <p:ext uri="{BB962C8B-B14F-4D97-AF65-F5344CB8AC3E}">
        <p14:creationId xmlns:p14="http://schemas.microsoft.com/office/powerpoint/2010/main" val="38834668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EDB499B-2790-4DF3-BB1B-16AC9C4E93F9}" type="datetimeFigureOut">
              <a:rPr lang="zh-CN" altLang="en-US" smtClean="0"/>
              <a:pPr/>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0B06E6-5E8A-4ABC-8A60-3FF065E4050E}" type="slidenum">
              <a:rPr lang="zh-CN" altLang="en-US" smtClean="0"/>
              <a:pPr/>
              <a:t>‹#›</a:t>
            </a:fld>
            <a:endParaRPr lang="zh-CN" altLang="en-US"/>
          </a:p>
        </p:txBody>
      </p:sp>
    </p:spTree>
    <p:extLst>
      <p:ext uri="{BB962C8B-B14F-4D97-AF65-F5344CB8AC3E}">
        <p14:creationId xmlns:p14="http://schemas.microsoft.com/office/powerpoint/2010/main" val="13243976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EDB499B-2790-4DF3-BB1B-16AC9C4E93F9}" type="datetimeFigureOut">
              <a:rPr lang="zh-CN" altLang="en-US" smtClean="0"/>
              <a:pPr/>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0B06E6-5E8A-4ABC-8A60-3FF065E4050E}" type="slidenum">
              <a:rPr lang="zh-CN" altLang="en-US" smtClean="0"/>
              <a:pPr/>
              <a:t>‹#›</a:t>
            </a:fld>
            <a:endParaRPr lang="zh-CN" altLang="en-US"/>
          </a:p>
        </p:txBody>
      </p:sp>
    </p:spTree>
    <p:extLst>
      <p:ext uri="{BB962C8B-B14F-4D97-AF65-F5344CB8AC3E}">
        <p14:creationId xmlns:p14="http://schemas.microsoft.com/office/powerpoint/2010/main" val="8773521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EDB499B-2790-4DF3-BB1B-16AC9C4E93F9}" type="datetimeFigureOut">
              <a:rPr lang="zh-CN" altLang="en-US" smtClean="0"/>
              <a:pPr/>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0B06E6-5E8A-4ABC-8A60-3FF065E4050E}" type="slidenum">
              <a:rPr lang="zh-CN" altLang="en-US" smtClean="0"/>
              <a:pPr/>
              <a:t>‹#›</a:t>
            </a:fld>
            <a:endParaRPr lang="zh-CN" altLang="en-US"/>
          </a:p>
        </p:txBody>
      </p:sp>
    </p:spTree>
    <p:extLst>
      <p:ext uri="{BB962C8B-B14F-4D97-AF65-F5344CB8AC3E}">
        <p14:creationId xmlns:p14="http://schemas.microsoft.com/office/powerpoint/2010/main" val="787078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EDB499B-2790-4DF3-BB1B-16AC9C4E93F9}" type="datetimeFigureOut">
              <a:rPr lang="zh-CN" altLang="en-US" smtClean="0"/>
              <a:pPr/>
              <a:t>2024/9/14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D0B06E6-5E8A-4ABC-8A60-3FF065E4050E}" type="slidenum">
              <a:rPr lang="zh-CN" altLang="en-US" smtClean="0"/>
              <a:pPr/>
              <a:t>‹#›</a:t>
            </a:fld>
            <a:endParaRPr lang="zh-CN" altLang="en-US"/>
          </a:p>
        </p:txBody>
      </p:sp>
    </p:spTree>
    <p:extLst>
      <p:ext uri="{BB962C8B-B14F-4D97-AF65-F5344CB8AC3E}">
        <p14:creationId xmlns:p14="http://schemas.microsoft.com/office/powerpoint/2010/main" val="529458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EDB499B-2790-4DF3-BB1B-16AC9C4E93F9}" type="datetimeFigureOut">
              <a:rPr lang="zh-CN" altLang="en-US" smtClean="0"/>
              <a:pPr/>
              <a:t>2024/9/14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D0B06E6-5E8A-4ABC-8A60-3FF065E4050E}" type="slidenum">
              <a:rPr lang="zh-CN" altLang="en-US" smtClean="0"/>
              <a:pPr/>
              <a:t>‹#›</a:t>
            </a:fld>
            <a:endParaRPr lang="zh-CN" altLang="en-US"/>
          </a:p>
        </p:txBody>
      </p:sp>
    </p:spTree>
    <p:extLst>
      <p:ext uri="{BB962C8B-B14F-4D97-AF65-F5344CB8AC3E}">
        <p14:creationId xmlns:p14="http://schemas.microsoft.com/office/powerpoint/2010/main" val="20035898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EDB499B-2790-4DF3-BB1B-16AC9C4E93F9}" type="datetimeFigureOut">
              <a:rPr lang="zh-CN" altLang="en-US" smtClean="0"/>
              <a:pPr/>
              <a:t>2024/9/14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D0B06E6-5E8A-4ABC-8A60-3FF065E4050E}" type="slidenum">
              <a:rPr lang="zh-CN" altLang="en-US" smtClean="0"/>
              <a:pPr/>
              <a:t>‹#›</a:t>
            </a:fld>
            <a:endParaRPr lang="zh-CN" altLang="en-US"/>
          </a:p>
        </p:txBody>
      </p:sp>
    </p:spTree>
    <p:extLst>
      <p:ext uri="{BB962C8B-B14F-4D97-AF65-F5344CB8AC3E}">
        <p14:creationId xmlns:p14="http://schemas.microsoft.com/office/powerpoint/2010/main" val="2701320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EDB499B-2790-4DF3-BB1B-16AC9C4E93F9}" type="datetimeFigureOut">
              <a:rPr lang="zh-CN" altLang="en-US" smtClean="0"/>
              <a:pPr/>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0B06E6-5E8A-4ABC-8A60-3FF065E4050E}" type="slidenum">
              <a:rPr lang="zh-CN" altLang="en-US" smtClean="0"/>
              <a:pPr/>
              <a:t>‹#›</a:t>
            </a:fld>
            <a:endParaRPr lang="zh-CN" altLang="en-US"/>
          </a:p>
        </p:txBody>
      </p:sp>
    </p:spTree>
    <p:extLst>
      <p:ext uri="{BB962C8B-B14F-4D97-AF65-F5344CB8AC3E}">
        <p14:creationId xmlns:p14="http://schemas.microsoft.com/office/powerpoint/2010/main" val="1335713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EDB499B-2790-4DF3-BB1B-16AC9C4E93F9}" type="datetimeFigureOut">
              <a:rPr lang="zh-CN" altLang="en-US" smtClean="0"/>
              <a:pPr/>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D0B06E6-5E8A-4ABC-8A60-3FF065E4050E}" type="slidenum">
              <a:rPr lang="zh-CN" altLang="en-US" smtClean="0"/>
              <a:pPr/>
              <a:t>‹#›</a:t>
            </a:fld>
            <a:endParaRPr lang="zh-CN" altLang="en-US"/>
          </a:p>
        </p:txBody>
      </p:sp>
    </p:spTree>
    <p:extLst>
      <p:ext uri="{BB962C8B-B14F-4D97-AF65-F5344CB8AC3E}">
        <p14:creationId xmlns:p14="http://schemas.microsoft.com/office/powerpoint/2010/main" val="39945797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EDB499B-2790-4DF3-BB1B-16AC9C4E93F9}" type="datetimeFigureOut">
              <a:rPr lang="zh-CN" altLang="en-US" smtClean="0"/>
              <a:pPr/>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0B06E6-5E8A-4ABC-8A60-3FF065E4050E}" type="slidenum">
              <a:rPr lang="zh-CN" altLang="en-US" smtClean="0"/>
              <a:pPr/>
              <a:t>‹#›</a:t>
            </a:fld>
            <a:endParaRPr lang="zh-CN" altLang="en-US"/>
          </a:p>
        </p:txBody>
      </p:sp>
    </p:spTree>
    <p:extLst>
      <p:ext uri="{BB962C8B-B14F-4D97-AF65-F5344CB8AC3E}">
        <p14:creationId xmlns:p14="http://schemas.microsoft.com/office/powerpoint/2010/main" val="34340278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EDB499B-2790-4DF3-BB1B-16AC9C4E93F9}" type="datetimeFigureOut">
              <a:rPr lang="zh-CN" altLang="en-US" smtClean="0"/>
              <a:pPr/>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D0B06E6-5E8A-4ABC-8A60-3FF065E4050E}" type="slidenum">
              <a:rPr lang="zh-CN" altLang="en-US" smtClean="0"/>
              <a:pPr/>
              <a:t>‹#›</a:t>
            </a:fld>
            <a:endParaRPr lang="zh-CN" altLang="en-US"/>
          </a:p>
        </p:txBody>
      </p:sp>
    </p:spTree>
    <p:extLst>
      <p:ext uri="{BB962C8B-B14F-4D97-AF65-F5344CB8AC3E}">
        <p14:creationId xmlns:p14="http://schemas.microsoft.com/office/powerpoint/2010/main" val="3689998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4" name="Line 1038"/>
          <p:cNvSpPr>
            <a:spLocks noChangeShapeType="1"/>
          </p:cNvSpPr>
          <p:nvPr userDrawn="1"/>
        </p:nvSpPr>
        <p:spPr bwMode="auto">
          <a:xfrm>
            <a:off x="187325" y="939800"/>
            <a:ext cx="8914765" cy="50800"/>
          </a:xfrm>
          <a:prstGeom prst="line">
            <a:avLst/>
          </a:prstGeom>
          <a:noFill/>
          <a:ln w="57150" cmpd="thinThick">
            <a:solidFill>
              <a:srgbClr val="800080"/>
            </a:solidFill>
            <a:round/>
            <a:headEnd type="none" w="sm" len="sm"/>
            <a:tailEnd type="none" w="sm" len="sm"/>
          </a:ln>
          <a:effectLst/>
        </p:spPr>
        <p:txBody>
          <a:bodyPr wrap="none" anchor="ctr"/>
          <a:lstStyle/>
          <a:p>
            <a:pPr>
              <a:defRPr/>
            </a:pPr>
            <a:endParaRPr lang="zh-CN" altLang="en-US"/>
          </a:p>
        </p:txBody>
      </p:sp>
      <p:sp>
        <p:nvSpPr>
          <p:cNvPr id="5137" name="AutoShape 1041"/>
          <p:cNvSpPr>
            <a:spLocks noChangeArrowheads="1"/>
          </p:cNvSpPr>
          <p:nvPr userDrawn="1"/>
        </p:nvSpPr>
        <p:spPr bwMode="auto">
          <a:xfrm>
            <a:off x="1116013" y="188913"/>
            <a:ext cx="3311525" cy="647700"/>
          </a:xfrm>
          <a:prstGeom prst="roundRect">
            <a:avLst>
              <a:gd name="adj" fmla="val 50000"/>
            </a:avLst>
          </a:prstGeom>
          <a:solidFill>
            <a:schemeClr val="bg1"/>
          </a:solidFill>
          <a:ln w="9525">
            <a:noFill/>
            <a:round/>
          </a:ln>
          <a:effectLst/>
        </p:spPr>
        <p:txBody>
          <a:bodyPr wrap="none" anchor="ctr"/>
          <a:lstStyle/>
          <a:p>
            <a:pPr>
              <a:buClrTx/>
              <a:buFontTx/>
              <a:buNone/>
              <a:defRPr/>
            </a:pPr>
            <a:endParaRPr lang="zh-CN" altLang="zh-CN" sz="2400" b="0">
              <a:solidFill>
                <a:schemeClr val="tx1"/>
              </a:solidFill>
              <a:latin typeface="Times New Roman" panose="02020603050405020304" pitchFamily="18" charset="0"/>
              <a:ea typeface="宋体" panose="02010600030101010101" pitchFamily="2" charset="-122"/>
            </a:endParaRPr>
          </a:p>
        </p:txBody>
      </p:sp>
      <p:pic>
        <p:nvPicPr>
          <p:cNvPr id="3" name="图片 2" descr="logo"/>
          <p:cNvPicPr>
            <a:picLocks noChangeAspect="1"/>
          </p:cNvPicPr>
          <p:nvPr userDrawn="1"/>
        </p:nvPicPr>
        <p:blipFill>
          <a:blip r:embed="rId13" cstate="print"/>
          <a:stretch>
            <a:fillRect/>
          </a:stretch>
        </p:blipFill>
        <p:spPr>
          <a:xfrm>
            <a:off x="3536315" y="242570"/>
            <a:ext cx="2659380" cy="6324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l" rtl="0" eaLnBrk="0" fontAlgn="base" hangingPunct="0">
        <a:lnSpc>
          <a:spcPct val="90000"/>
        </a:lnSpc>
        <a:spcBef>
          <a:spcPct val="0"/>
        </a:spcBef>
        <a:spcAft>
          <a:spcPct val="0"/>
        </a:spcAft>
        <a:defRPr kumimoji="1" sz="3600" b="1">
          <a:solidFill>
            <a:schemeClr val="tx2"/>
          </a:solidFill>
          <a:latin typeface="+mj-lt"/>
          <a:ea typeface="+mj-ea"/>
          <a:cs typeface="+mj-cs"/>
        </a:defRPr>
      </a:lvl1pPr>
      <a:lvl2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kumimoji="1"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kumimoji="1"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kumimoji="1">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DB499B-2790-4DF3-BB1B-16AC9C4E93F9}" type="datetimeFigureOut">
              <a:rPr lang="zh-CN" altLang="en-US" smtClean="0"/>
              <a:pPr/>
              <a:t>2024/9/14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0B06E6-5E8A-4ABC-8A60-3FF065E4050E}" type="slidenum">
              <a:rPr lang="zh-CN" altLang="en-US" smtClean="0"/>
              <a:pPr/>
              <a:t>‹#›</a:t>
            </a:fld>
            <a:endParaRPr lang="zh-CN" altLang="en-US"/>
          </a:p>
        </p:txBody>
      </p:sp>
    </p:spTree>
    <p:extLst>
      <p:ext uri="{BB962C8B-B14F-4D97-AF65-F5344CB8AC3E}">
        <p14:creationId xmlns:p14="http://schemas.microsoft.com/office/powerpoint/2010/main" val="2839291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slide" Target="slide25.xml"/><Relationship Id="rId4" Type="http://schemas.openxmlformats.org/officeDocument/2006/relationships/slide" Target="slide15.xml"/></Relationships>
</file>

<file path=ppt/slides/_rels/slide15.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cie.shmtu.edu.cn/archives/7417" TargetMode="External"/><Relationship Id="rId2" Type="http://schemas.openxmlformats.org/officeDocument/2006/relationships/hyperlink" Target="mailto:haowu@shmtu.edu.c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baike.baidu.com/item/%E5%B7%A5%E5%85%B7%E6%8A%80%E6%9C%AF"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slide" Target="slide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2.emf"/><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1.emf"/><Relationship Id="rId4" Type="http://schemas.openxmlformats.org/officeDocument/2006/relationships/oleObject" Target="../embeddings/oleObject2.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1.emf"/><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13.wmf"/><Relationship Id="rId4"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14.emf"/><Relationship Id="rId4" Type="http://schemas.openxmlformats.org/officeDocument/2006/relationships/oleObject" Target="../embeddings/oleObject6.bin"/></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16.e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8.bin"/><Relationship Id="rId5" Type="http://schemas.openxmlformats.org/officeDocument/2006/relationships/image" Target="../media/image15.emf"/><Relationship Id="rId4" Type="http://schemas.openxmlformats.org/officeDocument/2006/relationships/oleObject" Target="../embeddings/oleObject7.bin"/></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18.emf"/><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7.emf"/><Relationship Id="rId4" Type="http://schemas.openxmlformats.org/officeDocument/2006/relationships/oleObject" Target="../embeddings/oleObject9.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slide" Target="slide15.xml"/><Relationship Id="rId7" Type="http://schemas.openxmlformats.org/officeDocument/2006/relationships/image" Target="../media/image20.e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19.emf"/><Relationship Id="rId4" Type="http://schemas.openxmlformats.org/officeDocument/2006/relationships/oleObject" Target="../embeddings/oleObject11.bin"/></Relationships>
</file>

<file path=ppt/slides/_rels/slide6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slide" Target="slide1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slide" Target="slide3.xml"/><Relationship Id="rId1" Type="http://schemas.openxmlformats.org/officeDocument/2006/relationships/slideLayout" Target="../slideLayouts/slideLayout7.xml"/><Relationship Id="rId4" Type="http://schemas.openxmlformats.org/officeDocument/2006/relationships/slide" Target="slide2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hyperlink" Target="https://godbolt.org/" TargetMode="External"/><Relationship Id="rId2" Type="http://schemas.openxmlformats.org/officeDocument/2006/relationships/slide" Target="slide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0149E085-E292-CDB9-EF6C-3E2A1BA8C082}"/>
              </a:ext>
            </a:extLst>
          </p:cNvPr>
          <p:cNvSpPr txBox="1"/>
          <p:nvPr/>
        </p:nvSpPr>
        <p:spPr>
          <a:xfrm>
            <a:off x="5013986" y="620688"/>
            <a:ext cx="4104456" cy="5447645"/>
          </a:xfrm>
          <a:prstGeom prst="rect">
            <a:avLst/>
          </a:prstGeom>
          <a:noFill/>
        </p:spPr>
        <p:txBody>
          <a:bodyPr wrap="square" rtlCol="0">
            <a:spAutoFit/>
          </a:bodyPr>
          <a:lstStyle/>
          <a:p>
            <a:r>
              <a:rPr lang="en-US" altLang="zh-CN" sz="5400" dirty="0"/>
              <a:t>XX110100_002</a:t>
            </a:r>
            <a:r>
              <a:rPr lang="zh-CN" altLang="en-US" sz="5400" dirty="0"/>
              <a:t>编译原理课程</a:t>
            </a:r>
            <a:r>
              <a:rPr lang="en-US" altLang="zh-CN" sz="5400" dirty="0"/>
              <a:t>QQ</a:t>
            </a:r>
            <a:r>
              <a:rPr lang="zh-CN" altLang="en-US" sz="5400" dirty="0"/>
              <a:t>群</a:t>
            </a:r>
            <a:r>
              <a:rPr lang="zh-CN" altLang="en-US" sz="6000" dirty="0"/>
              <a:t>：</a:t>
            </a:r>
            <a:endParaRPr lang="en-US" altLang="zh-CN" sz="6000" dirty="0"/>
          </a:p>
          <a:p>
            <a:r>
              <a:rPr lang="en-US" altLang="zh-CN" sz="6000" dirty="0"/>
              <a:t>812749608</a:t>
            </a:r>
          </a:p>
          <a:p>
            <a:r>
              <a:rPr lang="zh-CN" altLang="en-US" sz="6000" dirty="0"/>
              <a:t>进群密码：</a:t>
            </a:r>
            <a:endParaRPr lang="en-US" altLang="zh-CN" sz="6000" dirty="0"/>
          </a:p>
          <a:p>
            <a:r>
              <a:rPr lang="en-US" altLang="zh-CN" sz="6000" dirty="0"/>
              <a:t>202409</a:t>
            </a:r>
            <a:endParaRPr lang="zh-CN" altLang="en-US" sz="6000" dirty="0"/>
          </a:p>
        </p:txBody>
      </p:sp>
      <p:pic>
        <p:nvPicPr>
          <p:cNvPr id="5122" name="Picture 2" descr="D:\202409编译原理\编译原理-计算机221卓,信息选修群二维码.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7753"/>
            <a:ext cx="5148064" cy="6605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5204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4"/>
          <p:cNvSpPr>
            <a:spLocks noChangeArrowheads="1"/>
          </p:cNvSpPr>
          <p:nvPr/>
        </p:nvSpPr>
        <p:spPr bwMode="auto">
          <a:xfrm>
            <a:off x="533528" y="50180"/>
            <a:ext cx="2214880" cy="645160"/>
          </a:xfrm>
          <a:prstGeom prst="rect">
            <a:avLst/>
          </a:prstGeom>
          <a:noFill/>
          <a:ln w="9525" algn="ctr">
            <a:noFill/>
            <a:miter lim="800000"/>
          </a:ln>
        </p:spPr>
        <p:txBody>
          <a:bodyPr wrap="none">
            <a:spAutoFit/>
          </a:bodyPr>
          <a:lstStyle/>
          <a:p>
            <a:pPr>
              <a:lnSpc>
                <a:spcPct val="90000"/>
              </a:lnSpc>
              <a:buClrTx/>
              <a:buFontTx/>
              <a:buNone/>
            </a:pPr>
            <a:r>
              <a:rPr lang="zh-CN" altLang="en-US" sz="4000" dirty="0">
                <a:latin typeface="华文行楷" pitchFamily="2" charset="-122"/>
                <a:ea typeface="华文行楷" pitchFamily="2" charset="-122"/>
              </a:rPr>
              <a:t>参考书目</a:t>
            </a:r>
          </a:p>
        </p:txBody>
      </p:sp>
      <p:sp>
        <p:nvSpPr>
          <p:cNvPr id="22533"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4"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5"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6"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 name="内容占位符 2"/>
          <p:cNvSpPr>
            <a:spLocks noGrp="1"/>
          </p:cNvSpPr>
          <p:nvPr/>
        </p:nvSpPr>
        <p:spPr>
          <a:xfrm>
            <a:off x="2844800" y="1122966"/>
            <a:ext cx="6119688" cy="2220913"/>
          </a:xfrm>
          <a:prstGeom prst="rect">
            <a:avLst/>
          </a:prstGeom>
          <a:noFill/>
          <a:ln w="9525">
            <a:noFill/>
          </a:ln>
        </p:spPr>
        <p:txBody>
          <a:bodyPr anchor="t"/>
          <a:lstStyle>
            <a:lvl1pPr marL="342900" indent="-342900" algn="l" rtl="0" eaLnBrk="0" fontAlgn="base" hangingPunct="0">
              <a:lnSpc>
                <a:spcPct val="120000"/>
              </a:lnSpc>
              <a:spcBef>
                <a:spcPct val="20000"/>
              </a:spcBef>
              <a:spcAft>
                <a:spcPct val="0"/>
              </a:spcAft>
              <a:buClrTx/>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9pPr>
          </a:lstStyle>
          <a:p>
            <a:pPr marL="0" indent="0" algn="l" fontAlgn="base">
              <a:buFont typeface="Wingdings" panose="05000000000000000000" pitchFamily="2" charset="2"/>
              <a:buNone/>
            </a:pPr>
            <a:r>
              <a:rPr lang="en-US" altLang="zh-CN" sz="2800" b="0" noProof="1">
                <a:sym typeface="+mn-ea"/>
              </a:rPr>
              <a:t>Compilers</a:t>
            </a:r>
            <a:r>
              <a:rPr lang="zh-CN" altLang="en-US" sz="2800" b="0" noProof="1">
                <a:sym typeface="+mn-ea"/>
              </a:rPr>
              <a:t>：</a:t>
            </a:r>
            <a:r>
              <a:rPr lang="en-US" altLang="zh-CN" sz="2800" b="0" noProof="1">
                <a:sym typeface="+mn-ea"/>
              </a:rPr>
              <a:t>Principles, Techniques, and Tools.</a:t>
            </a:r>
            <a:r>
              <a:rPr lang="zh-CN" altLang="en-US" sz="2800" b="0" noProof="1">
                <a:sym typeface="+mn-ea"/>
              </a:rPr>
              <a:t>（</a:t>
            </a:r>
            <a:r>
              <a:rPr lang="zh-CN" altLang="en-US" sz="2800" b="0" noProof="1">
                <a:solidFill>
                  <a:srgbClr val="FF0000"/>
                </a:solidFill>
                <a:sym typeface="+mn-ea"/>
              </a:rPr>
              <a:t>龙书</a:t>
            </a:r>
            <a:r>
              <a:rPr lang="zh-CN" altLang="en-US" sz="2800" b="0" noProof="1">
                <a:sym typeface="+mn-ea"/>
              </a:rPr>
              <a:t>）</a:t>
            </a:r>
            <a:endParaRPr lang="en-US" altLang="zh-CN" sz="2800" b="0" noProof="1">
              <a:sym typeface="+mn-ea"/>
            </a:endParaRPr>
          </a:p>
          <a:p>
            <a:pPr marL="0" indent="0" algn="l" fontAlgn="base">
              <a:buFont typeface="Wingdings" panose="05000000000000000000" pitchFamily="2" charset="2"/>
              <a:buNone/>
            </a:pPr>
            <a:r>
              <a:rPr lang="en-US" altLang="zh-CN" sz="2800" b="0" noProof="1">
                <a:solidFill>
                  <a:srgbClr val="FF0000"/>
                </a:solidFill>
                <a:sym typeface="+mn-ea"/>
              </a:rPr>
              <a:t>Alfred V.Aho</a:t>
            </a:r>
            <a:r>
              <a:rPr lang="en-US" altLang="zh-CN" sz="2800" b="0" noProof="1">
                <a:sym typeface="+mn-ea"/>
              </a:rPr>
              <a:t>, Ravi Sethi, </a:t>
            </a:r>
            <a:r>
              <a:rPr lang="en-US" altLang="zh-CN" sz="2800" b="0" noProof="1">
                <a:solidFill>
                  <a:srgbClr val="FF0000"/>
                </a:solidFill>
                <a:sym typeface="+mn-ea"/>
              </a:rPr>
              <a:t>Jeffrey D.Ullman</a:t>
            </a:r>
            <a:r>
              <a:rPr lang="en-US" altLang="zh-CN" sz="2800" b="0" noProof="1">
                <a:sym typeface="+mn-ea"/>
              </a:rPr>
              <a:t>, Addison Wesley</a:t>
            </a:r>
            <a:endParaRPr lang="zh-CN" altLang="en-US" sz="2800" b="0" noProof="1">
              <a:sym typeface="+mn-ea"/>
            </a:endParaRPr>
          </a:p>
          <a:p>
            <a:pPr fontAlgn="base"/>
            <a:endParaRPr lang="zh-CN" altLang="en-US" strike="noStrike" noProof="1"/>
          </a:p>
        </p:txBody>
      </p:sp>
      <p:pic>
        <p:nvPicPr>
          <p:cNvPr id="43011" name="图片 3"/>
          <p:cNvPicPr>
            <a:picLocks noChangeAspect="1"/>
          </p:cNvPicPr>
          <p:nvPr/>
        </p:nvPicPr>
        <p:blipFill>
          <a:blip r:embed="rId3" cstate="print"/>
          <a:stretch>
            <a:fillRect/>
          </a:stretch>
        </p:blipFill>
        <p:spPr>
          <a:xfrm>
            <a:off x="543792" y="695340"/>
            <a:ext cx="2009448" cy="3076163"/>
          </a:xfrm>
          <a:prstGeom prst="rect">
            <a:avLst/>
          </a:prstGeom>
          <a:noFill/>
          <a:ln w="9525">
            <a:noFill/>
          </a:ln>
        </p:spPr>
      </p:pic>
      <p:sp>
        <p:nvSpPr>
          <p:cNvPr id="2" name="内容占位符 2">
            <a:extLst>
              <a:ext uri="{FF2B5EF4-FFF2-40B4-BE49-F238E27FC236}">
                <a16:creationId xmlns:a16="http://schemas.microsoft.com/office/drawing/2014/main" xmlns="" id="{F0669700-5AF1-48F6-AFD5-5932040D7DF9}"/>
              </a:ext>
            </a:extLst>
          </p:cNvPr>
          <p:cNvSpPr>
            <a:spLocks noGrp="1"/>
          </p:cNvSpPr>
          <p:nvPr/>
        </p:nvSpPr>
        <p:spPr>
          <a:xfrm>
            <a:off x="3076005" y="4149080"/>
            <a:ext cx="5984875" cy="2151636"/>
          </a:xfrm>
          <a:prstGeom prst="rect">
            <a:avLst/>
          </a:prstGeom>
          <a:noFill/>
          <a:ln w="9525">
            <a:noFill/>
          </a:ln>
        </p:spPr>
        <p:txBody>
          <a:bodyPr anchor="t"/>
          <a:lstStyle>
            <a:lvl1pPr marL="342900" indent="-342900" algn="l" rtl="0" eaLnBrk="0" fontAlgn="base" hangingPunct="0">
              <a:lnSpc>
                <a:spcPct val="120000"/>
              </a:lnSpc>
              <a:spcBef>
                <a:spcPct val="20000"/>
              </a:spcBef>
              <a:spcAft>
                <a:spcPct val="0"/>
              </a:spcAft>
              <a:buClrTx/>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9pPr>
          </a:lstStyle>
          <a:p>
            <a:pPr marL="0" indent="0">
              <a:buFont typeface="Wingdings" panose="05000000000000000000" pitchFamily="2" charset="2"/>
              <a:buNone/>
            </a:pPr>
            <a:r>
              <a:rPr lang="zh-CN" altLang="en-US" b="0" dirty="0">
                <a:latin typeface="+mn-lt"/>
                <a:ea typeface="+mn-ea"/>
                <a:cs typeface="+mn-cs"/>
              </a:rPr>
              <a:t> Modern Compiler Implementation in C</a:t>
            </a:r>
            <a:r>
              <a:rPr lang="zh-CN" altLang="en-US" sz="2800" b="0" dirty="0">
                <a:solidFill>
                  <a:srgbClr val="333399"/>
                </a:solidFill>
                <a:latin typeface="+mn-lt"/>
                <a:ea typeface="+mn-ea"/>
                <a:cs typeface="+mn-cs"/>
                <a:sym typeface="宋体" panose="02010600030101010101" pitchFamily="2" charset="-122"/>
              </a:rPr>
              <a:t>（</a:t>
            </a:r>
            <a:r>
              <a:rPr lang="zh-CN" altLang="en-US" sz="2800" b="0" dirty="0">
                <a:solidFill>
                  <a:srgbClr val="FF0000"/>
                </a:solidFill>
                <a:latin typeface="+mn-lt"/>
                <a:ea typeface="+mn-ea"/>
                <a:cs typeface="+mn-cs"/>
                <a:sym typeface="宋体" panose="02010600030101010101" pitchFamily="2" charset="-122"/>
              </a:rPr>
              <a:t>虎书</a:t>
            </a:r>
            <a:r>
              <a:rPr lang="zh-CN" altLang="en-US" sz="2800" b="0" dirty="0">
                <a:solidFill>
                  <a:srgbClr val="333399"/>
                </a:solidFill>
                <a:latin typeface="+mn-lt"/>
                <a:ea typeface="+mn-ea"/>
                <a:cs typeface="+mn-cs"/>
                <a:sym typeface="宋体" panose="02010600030101010101" pitchFamily="2" charset="-122"/>
              </a:rPr>
              <a:t>）</a:t>
            </a:r>
          </a:p>
          <a:p>
            <a:pPr marL="0" indent="0">
              <a:buFont typeface="Wingdings" panose="05000000000000000000" pitchFamily="2" charset="2"/>
              <a:buNone/>
            </a:pPr>
            <a:r>
              <a:rPr lang="zh-CN" altLang="en-US" b="0" dirty="0">
                <a:latin typeface="+mn-lt"/>
                <a:ea typeface="+mn-ea"/>
                <a:cs typeface="+mn-cs"/>
              </a:rPr>
              <a:t>Andrew W.Appel, Jens Palsberg </a:t>
            </a:r>
          </a:p>
        </p:txBody>
      </p:sp>
      <p:pic>
        <p:nvPicPr>
          <p:cNvPr id="4" name="图片 3">
            <a:extLst>
              <a:ext uri="{FF2B5EF4-FFF2-40B4-BE49-F238E27FC236}">
                <a16:creationId xmlns:a16="http://schemas.microsoft.com/office/drawing/2014/main" xmlns="" id="{F0FAC9F4-9246-46F1-B97B-211B7198286B}"/>
              </a:ext>
            </a:extLst>
          </p:cNvPr>
          <p:cNvPicPr>
            <a:picLocks noChangeAspect="1"/>
          </p:cNvPicPr>
          <p:nvPr/>
        </p:nvPicPr>
        <p:blipFill>
          <a:blip r:embed="rId4" cstate="print"/>
          <a:stretch>
            <a:fillRect/>
          </a:stretch>
        </p:blipFill>
        <p:spPr>
          <a:xfrm>
            <a:off x="557540" y="3832939"/>
            <a:ext cx="2022325" cy="2876171"/>
          </a:xfrm>
          <a:prstGeom prst="rect">
            <a:avLst/>
          </a:prstGeom>
          <a:noFill/>
          <a:ln w="9525">
            <a:noFill/>
          </a:ln>
        </p:spPr>
      </p:pic>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4"/>
          <p:cNvSpPr>
            <a:spLocks noChangeArrowheads="1"/>
          </p:cNvSpPr>
          <p:nvPr/>
        </p:nvSpPr>
        <p:spPr bwMode="auto">
          <a:xfrm>
            <a:off x="615044" y="9927"/>
            <a:ext cx="2214880" cy="645160"/>
          </a:xfrm>
          <a:prstGeom prst="rect">
            <a:avLst/>
          </a:prstGeom>
          <a:noFill/>
          <a:ln w="9525" algn="ctr">
            <a:noFill/>
            <a:miter lim="800000"/>
          </a:ln>
        </p:spPr>
        <p:txBody>
          <a:bodyPr wrap="none">
            <a:spAutoFit/>
          </a:bodyPr>
          <a:lstStyle/>
          <a:p>
            <a:pPr>
              <a:lnSpc>
                <a:spcPct val="90000"/>
              </a:lnSpc>
              <a:buClrTx/>
              <a:buFontTx/>
              <a:buNone/>
            </a:pPr>
            <a:r>
              <a:rPr lang="zh-CN" altLang="en-US" sz="4000" dirty="0">
                <a:latin typeface="华文行楷" pitchFamily="2" charset="-122"/>
                <a:ea typeface="华文行楷" pitchFamily="2" charset="-122"/>
              </a:rPr>
              <a:t>参考书目</a:t>
            </a:r>
          </a:p>
        </p:txBody>
      </p:sp>
      <p:sp>
        <p:nvSpPr>
          <p:cNvPr id="22533" name="AutoShape 8">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4" name="AutoShape 9">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5" name="AutoShape 10">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6" name="AutoShape 11">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5058" name="内容占位符 2"/>
          <p:cNvSpPr>
            <a:spLocks noGrp="1"/>
          </p:cNvSpPr>
          <p:nvPr/>
        </p:nvSpPr>
        <p:spPr>
          <a:xfrm>
            <a:off x="3321572" y="1412776"/>
            <a:ext cx="5544616" cy="2169790"/>
          </a:xfrm>
          <a:prstGeom prst="rect">
            <a:avLst/>
          </a:prstGeom>
          <a:noFill/>
          <a:ln w="9525">
            <a:noFill/>
          </a:ln>
        </p:spPr>
        <p:txBody>
          <a:bodyPr anchor="t"/>
          <a:lstStyle>
            <a:lvl1pPr marL="342900" indent="-342900" algn="l" rtl="0" eaLnBrk="0" fontAlgn="base" hangingPunct="0">
              <a:lnSpc>
                <a:spcPct val="120000"/>
              </a:lnSpc>
              <a:spcBef>
                <a:spcPct val="20000"/>
              </a:spcBef>
              <a:spcAft>
                <a:spcPct val="0"/>
              </a:spcAft>
              <a:buClrTx/>
              <a:buFont typeface="Wingdings" panose="05000000000000000000" pitchFamily="2" charset="2"/>
              <a:buChar char="Ø"/>
              <a:defRPr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ClrTx/>
              <a:buFont typeface="Wingdings" panose="05000000000000000000" pitchFamily="2" charset="2"/>
              <a:buChar char="u"/>
              <a:defRPr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ClrTx/>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anose="05000000000000000000" pitchFamily="2" charset="2"/>
              <a:buChar char="µ"/>
              <a:defRPr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anose="05000000000000000000" pitchFamily="2" charset="2"/>
              <a:buChar char="µ"/>
              <a:defRPr kumimoji="1" sz="2000" b="1">
                <a:solidFill>
                  <a:schemeClr val="tx1"/>
                </a:solidFill>
                <a:latin typeface="+mn-lt"/>
                <a:ea typeface="+mn-ea"/>
              </a:defRPr>
            </a:lvl9pPr>
          </a:lstStyle>
          <a:p>
            <a:pPr marL="0" indent="0">
              <a:buFont typeface="Wingdings" panose="05000000000000000000" pitchFamily="2" charset="2"/>
              <a:buNone/>
            </a:pPr>
            <a:r>
              <a:rPr lang="zh-CN" altLang="en-US" b="0" dirty="0">
                <a:latin typeface="+mn-lt"/>
                <a:ea typeface="+mn-ea"/>
                <a:cs typeface="+mn-cs"/>
              </a:rPr>
              <a:t>Advanced Compiler Design and Implementation （</a:t>
            </a:r>
            <a:r>
              <a:rPr lang="zh-CN" altLang="en-US" b="0" dirty="0">
                <a:solidFill>
                  <a:srgbClr val="FF0000"/>
                </a:solidFill>
                <a:latin typeface="+mn-lt"/>
                <a:ea typeface="+mn-ea"/>
                <a:cs typeface="+mn-cs"/>
                <a:sym typeface="宋体" panose="02010600030101010101" pitchFamily="2" charset="-122"/>
              </a:rPr>
              <a:t>鲸书</a:t>
            </a:r>
            <a:r>
              <a:rPr lang="zh-CN" altLang="en-US" b="0" dirty="0">
                <a:latin typeface="+mn-lt"/>
                <a:ea typeface="+mn-ea"/>
                <a:cs typeface="+mn-cs"/>
                <a:sym typeface="宋体" panose="02010600030101010101" pitchFamily="2" charset="-122"/>
              </a:rPr>
              <a:t>）</a:t>
            </a:r>
            <a:endParaRPr lang="zh-CN" altLang="en-US" b="0" dirty="0">
              <a:latin typeface="+mn-lt"/>
              <a:ea typeface="+mn-ea"/>
              <a:cs typeface="+mn-cs"/>
            </a:endParaRPr>
          </a:p>
          <a:p>
            <a:pPr marL="0" indent="0">
              <a:buFont typeface="Wingdings" panose="05000000000000000000" pitchFamily="2" charset="2"/>
              <a:buNone/>
            </a:pPr>
            <a:r>
              <a:rPr lang="zh-CN" altLang="en-US" b="0" dirty="0">
                <a:latin typeface="+mn-lt"/>
                <a:ea typeface="+mn-ea"/>
                <a:cs typeface="+mn-cs"/>
              </a:rPr>
              <a:t>Steven S.Muchnick </a:t>
            </a:r>
          </a:p>
          <a:p>
            <a:pPr marL="0" indent="0">
              <a:buFont typeface="Wingdings" panose="05000000000000000000" pitchFamily="2" charset="2"/>
              <a:buNone/>
            </a:pPr>
            <a:endParaRPr lang="zh-CN" altLang="en-US" dirty="0">
              <a:latin typeface="+mn-lt"/>
              <a:ea typeface="+mn-ea"/>
              <a:cs typeface="+mn-cs"/>
            </a:endParaRPr>
          </a:p>
        </p:txBody>
      </p:sp>
      <p:pic>
        <p:nvPicPr>
          <p:cNvPr id="45059" name="图片 3"/>
          <p:cNvPicPr>
            <a:picLocks noChangeAspect="1"/>
          </p:cNvPicPr>
          <p:nvPr/>
        </p:nvPicPr>
        <p:blipFill>
          <a:blip r:embed="rId3" cstate="print"/>
          <a:stretch>
            <a:fillRect/>
          </a:stretch>
        </p:blipFill>
        <p:spPr>
          <a:xfrm>
            <a:off x="615045" y="683254"/>
            <a:ext cx="2372256" cy="3014398"/>
          </a:xfrm>
          <a:prstGeom prst="rect">
            <a:avLst/>
          </a:prstGeom>
          <a:noFill/>
          <a:ln w="9525">
            <a:noFill/>
          </a:ln>
        </p:spPr>
      </p:pic>
      <p:pic>
        <p:nvPicPr>
          <p:cNvPr id="3" name="图片 2">
            <a:extLst>
              <a:ext uri="{FF2B5EF4-FFF2-40B4-BE49-F238E27FC236}">
                <a16:creationId xmlns:a16="http://schemas.microsoft.com/office/drawing/2014/main" xmlns="" id="{27864102-6C3A-4E79-B7F4-982A7F9498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044" y="3791274"/>
            <a:ext cx="2372257" cy="3066726"/>
          </a:xfrm>
          <a:prstGeom prst="rect">
            <a:avLst/>
          </a:prstGeom>
        </p:spPr>
      </p:pic>
      <p:sp>
        <p:nvSpPr>
          <p:cNvPr id="14" name="文本框 13">
            <a:extLst>
              <a:ext uri="{FF2B5EF4-FFF2-40B4-BE49-F238E27FC236}">
                <a16:creationId xmlns:a16="http://schemas.microsoft.com/office/drawing/2014/main" xmlns="" id="{561117BB-F1E7-4E92-A359-B381BCD5EB5A}"/>
              </a:ext>
            </a:extLst>
          </p:cNvPr>
          <p:cNvSpPr txBox="1"/>
          <p:nvPr/>
        </p:nvSpPr>
        <p:spPr>
          <a:xfrm>
            <a:off x="2855301" y="4366482"/>
            <a:ext cx="6166396" cy="1384995"/>
          </a:xfrm>
          <a:prstGeom prst="rect">
            <a:avLst/>
          </a:prstGeom>
          <a:noFill/>
        </p:spPr>
        <p:txBody>
          <a:bodyPr wrap="square">
            <a:spAutoFit/>
          </a:bodyPr>
          <a:lstStyle/>
          <a:p>
            <a:r>
              <a:rPr lang="en-US" altLang="zh-CN" sz="3200" b="0" dirty="0">
                <a:solidFill>
                  <a:schemeClr val="tx1"/>
                </a:solidFill>
                <a:latin typeface="+mn-lt"/>
                <a:ea typeface="+mn-ea"/>
              </a:rPr>
              <a:t>Engineering a Compiler</a:t>
            </a:r>
          </a:p>
          <a:p>
            <a:r>
              <a:rPr lang="en-US" altLang="zh-CN" sz="3200" b="0" dirty="0">
                <a:solidFill>
                  <a:schemeClr val="tx1"/>
                </a:solidFill>
                <a:latin typeface="+mn-lt"/>
                <a:ea typeface="+mn-ea"/>
              </a:rPr>
              <a:t>Keith Cooper / Linda </a:t>
            </a:r>
            <a:r>
              <a:rPr lang="en-US" altLang="zh-CN" sz="3200" b="0" dirty="0" err="1">
                <a:solidFill>
                  <a:schemeClr val="tx1"/>
                </a:solidFill>
                <a:latin typeface="+mn-lt"/>
                <a:ea typeface="+mn-ea"/>
              </a:rPr>
              <a:t>Torczon</a:t>
            </a:r>
            <a:r>
              <a:rPr lang="en-US" altLang="zh-CN" sz="3200" b="0" dirty="0">
                <a:solidFill>
                  <a:schemeClr val="tx1"/>
                </a:solidFill>
                <a:latin typeface="+mn-lt"/>
                <a:ea typeface="+mn-ea"/>
              </a:rPr>
              <a:t> </a:t>
            </a:r>
          </a:p>
          <a:p>
            <a:endParaRPr lang="en-US" altLang="zh-CN" b="1" dirty="0"/>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7">
            <a:hlinkClick r:id="" action="ppaction://noaction"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3" name="AutoShape 8">
            <a:hlinkClick r:id="" action="ppaction://noaction"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4"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5"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6" name="Rectangle 17"/>
          <p:cNvSpPr>
            <a:spLocks noChangeArrowheads="1"/>
          </p:cNvSpPr>
          <p:nvPr/>
        </p:nvSpPr>
        <p:spPr bwMode="auto">
          <a:xfrm>
            <a:off x="1490980" y="195580"/>
            <a:ext cx="3256915" cy="645160"/>
          </a:xfrm>
          <a:prstGeom prst="rect">
            <a:avLst/>
          </a:prstGeom>
          <a:noFill/>
          <a:ln w="9525" algn="ctr">
            <a:noFill/>
            <a:miter lim="800000"/>
          </a:ln>
        </p:spPr>
        <p:txBody>
          <a:bodyPr wrap="square">
            <a:spAutoFit/>
          </a:bodyPr>
          <a:lstStyle/>
          <a:p>
            <a:pPr>
              <a:lnSpc>
                <a:spcPct val="90000"/>
              </a:lnSpc>
              <a:buClrTx/>
              <a:buFontTx/>
              <a:buNone/>
            </a:pPr>
            <a:r>
              <a:rPr lang="zh-CN" altLang="en-US" sz="4000" dirty="0">
                <a:latin typeface="华文行楷" pitchFamily="2" charset="-122"/>
                <a:ea typeface="华文行楷" pitchFamily="2" charset="-122"/>
              </a:rPr>
              <a:t>第一章 引论</a:t>
            </a:r>
          </a:p>
        </p:txBody>
      </p:sp>
      <p:sp>
        <p:nvSpPr>
          <p:cNvPr id="10248" name="Text Box 21"/>
          <p:cNvSpPr txBox="1">
            <a:spLocks noChangeArrowheads="1"/>
          </p:cNvSpPr>
          <p:nvPr/>
        </p:nvSpPr>
        <p:spPr bwMode="auto">
          <a:xfrm>
            <a:off x="3099727" y="1513625"/>
            <a:ext cx="2659703" cy="757130"/>
          </a:xfrm>
          <a:prstGeom prst="rect">
            <a:avLst/>
          </a:prstGeom>
          <a:noFill/>
          <a:ln w="9525" algn="ctr">
            <a:noFill/>
            <a:miter lim="800000"/>
          </a:ln>
        </p:spPr>
        <p:txBody>
          <a:bodyPr wrap="none">
            <a:spAutoFit/>
          </a:bodyPr>
          <a:lstStyle/>
          <a:p>
            <a:pPr>
              <a:lnSpc>
                <a:spcPct val="90000"/>
              </a:lnSpc>
              <a:buClrTx/>
              <a:buFontTx/>
              <a:buNone/>
            </a:pPr>
            <a:r>
              <a:rPr lang="zh-CN" altLang="en-US" sz="4800" dirty="0">
                <a:solidFill>
                  <a:srgbClr val="333399"/>
                </a:solidFill>
                <a:latin typeface="华文行楷" pitchFamily="2" charset="-122"/>
                <a:ea typeface="华文行楷" pitchFamily="2" charset="-122"/>
              </a:rPr>
              <a:t>编译原理</a:t>
            </a:r>
          </a:p>
        </p:txBody>
      </p:sp>
      <p:sp>
        <p:nvSpPr>
          <p:cNvPr id="10249" name="Text Box 22"/>
          <p:cNvSpPr txBox="1">
            <a:spLocks noChangeArrowheads="1"/>
          </p:cNvSpPr>
          <p:nvPr/>
        </p:nvSpPr>
        <p:spPr bwMode="auto">
          <a:xfrm>
            <a:off x="314960" y="3695700"/>
            <a:ext cx="5374640" cy="589280"/>
          </a:xfrm>
          <a:prstGeom prst="rect">
            <a:avLst/>
          </a:prstGeom>
          <a:noFill/>
          <a:ln w="9525" algn="ctr">
            <a:noFill/>
            <a:miter lim="800000"/>
          </a:ln>
        </p:spPr>
        <p:txBody>
          <a:bodyPr wrap="square">
            <a:spAutoFit/>
          </a:bodyPr>
          <a:lstStyle/>
          <a:p>
            <a:pPr>
              <a:lnSpc>
                <a:spcPct val="90000"/>
              </a:lnSpc>
              <a:buClrTx/>
              <a:buFontTx/>
              <a:buNone/>
            </a:pPr>
            <a:r>
              <a:rPr lang="zh-CN" altLang="en-US" sz="3600" dirty="0">
                <a:solidFill>
                  <a:srgbClr val="333399"/>
                </a:solidFill>
              </a:rPr>
              <a:t>打开编译器的黑箱</a:t>
            </a:r>
          </a:p>
        </p:txBody>
      </p:sp>
      <p:pic>
        <p:nvPicPr>
          <p:cNvPr id="3" name="图片 2"/>
          <p:cNvPicPr>
            <a:picLocks noChangeAspect="1"/>
          </p:cNvPicPr>
          <p:nvPr/>
        </p:nvPicPr>
        <p:blipFill>
          <a:blip r:embed="rId3" cstate="print"/>
          <a:stretch>
            <a:fillRect/>
          </a:stretch>
        </p:blipFill>
        <p:spPr>
          <a:xfrm>
            <a:off x="5558155" y="2270760"/>
            <a:ext cx="2573655" cy="3071495"/>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3" name="Text Box 14"/>
          <p:cNvSpPr txBox="1">
            <a:spLocks noChangeArrowheads="1"/>
          </p:cNvSpPr>
          <p:nvPr/>
        </p:nvSpPr>
        <p:spPr bwMode="auto">
          <a:xfrm>
            <a:off x="295275" y="476672"/>
            <a:ext cx="8769350" cy="3815080"/>
          </a:xfrm>
          <a:prstGeom prst="rect">
            <a:avLst/>
          </a:prstGeom>
          <a:noFill/>
          <a:ln w="9525">
            <a:noFill/>
            <a:miter lim="800000"/>
          </a:ln>
        </p:spPr>
        <p:txBody>
          <a:bodyPr wrap="square">
            <a:spAutoFit/>
          </a:bodyPr>
          <a:lstStyle/>
          <a:p>
            <a:pPr algn="l">
              <a:buFont typeface="Wingdings" panose="05000000000000000000" pitchFamily="2" charset="2"/>
              <a:buChar char="²"/>
            </a:pPr>
            <a:r>
              <a:rPr lang="zh-CN" altLang="en-US" sz="3200"/>
              <a:t>高级程序语言的程序</a:t>
            </a:r>
          </a:p>
          <a:p>
            <a:pPr indent="0" algn="l">
              <a:buFont typeface="Wingdings" panose="05000000000000000000" pitchFamily="2" charset="2"/>
              <a:buNone/>
            </a:pPr>
            <a:r>
              <a:rPr lang="zh-CN" altLang="en-US" sz="3200"/>
              <a:t>是如何编译运行的？</a:t>
            </a:r>
          </a:p>
          <a:p>
            <a:pPr indent="0" algn="l">
              <a:buFont typeface="Wingdings" panose="05000000000000000000" pitchFamily="2" charset="2"/>
              <a:buNone/>
            </a:pPr>
            <a:endParaRPr lang="zh-CN" altLang="en-US" sz="3200"/>
          </a:p>
          <a:p>
            <a:pPr indent="0" algn="l">
              <a:buFont typeface="Wingdings" panose="05000000000000000000" pitchFamily="2" charset="2"/>
              <a:buNone/>
            </a:pPr>
            <a:endParaRPr lang="zh-CN" altLang="en-US" sz="3200"/>
          </a:p>
          <a:p>
            <a:pPr indent="0" algn="l">
              <a:buFont typeface="Wingdings" panose="05000000000000000000" pitchFamily="2" charset="2"/>
              <a:buNone/>
            </a:pPr>
            <a:r>
              <a:rPr lang="zh-CN" altLang="en-US" sz="3200"/>
              <a:t>整个过程的核心之一就是</a:t>
            </a:r>
          </a:p>
          <a:p>
            <a:pPr indent="0" algn="l">
              <a:buFont typeface="Wingdings" panose="05000000000000000000" pitchFamily="2" charset="2"/>
              <a:buNone/>
            </a:pPr>
            <a:r>
              <a:rPr lang="zh-CN" altLang="en-US" sz="3200"/>
              <a:t>编译。</a:t>
            </a:r>
          </a:p>
          <a:p>
            <a:pPr indent="0" algn="l">
              <a:buFont typeface="Wingdings" panose="05000000000000000000" pitchFamily="2" charset="2"/>
              <a:buNone/>
            </a:pPr>
            <a:endParaRPr lang="zh-CN" altLang="en-US" sz="1000">
              <a:solidFill>
                <a:srgbClr val="333399"/>
              </a:solidFill>
              <a:latin typeface="楷体_GB2312" pitchFamily="49" charset="-122"/>
            </a:endParaRPr>
          </a:p>
          <a:p>
            <a:pPr indent="0" algn="l">
              <a:buFont typeface="Wingdings" panose="05000000000000000000" pitchFamily="2" charset="2"/>
              <a:buNone/>
            </a:pPr>
            <a:endParaRPr lang="zh-CN" altLang="en-US" sz="1000">
              <a:solidFill>
                <a:srgbClr val="333399"/>
              </a:solidFill>
              <a:latin typeface="楷体_GB2312" pitchFamily="49" charset="-122"/>
            </a:endParaRPr>
          </a:p>
          <a:p>
            <a:pPr indent="0" algn="l">
              <a:buFont typeface="Wingdings" panose="05000000000000000000" pitchFamily="2" charset="2"/>
              <a:buNone/>
            </a:pPr>
            <a:endParaRPr lang="zh-CN" altLang="en-US" sz="1000">
              <a:solidFill>
                <a:srgbClr val="333399"/>
              </a:solidFill>
              <a:latin typeface="楷体_GB2312" pitchFamily="49" charset="-122"/>
            </a:endParaRPr>
          </a:p>
          <a:p>
            <a:pPr indent="0" algn="l">
              <a:buFont typeface="Wingdings" panose="05000000000000000000" pitchFamily="2" charset="2"/>
              <a:buNone/>
            </a:pPr>
            <a:endParaRPr lang="zh-CN" altLang="en-US" sz="1000">
              <a:solidFill>
                <a:srgbClr val="333399"/>
              </a:solidFill>
              <a:latin typeface="楷体_GB2312" pitchFamily="49" charset="-122"/>
            </a:endParaRPr>
          </a:p>
          <a:p>
            <a:pPr indent="0" algn="l">
              <a:buFont typeface="Wingdings" panose="05000000000000000000" pitchFamily="2" charset="2"/>
              <a:buNone/>
            </a:pPr>
            <a:endParaRPr lang="zh-CN" altLang="en-US" sz="1000">
              <a:solidFill>
                <a:srgbClr val="333399"/>
              </a:solidFill>
              <a:latin typeface="楷体_GB2312" pitchFamily="49" charset="-122"/>
            </a:endParaRPr>
          </a:p>
        </p:txBody>
      </p:sp>
      <p:sp>
        <p:nvSpPr>
          <p:cNvPr id="46087" name="AutoShape 11"/>
          <p:cNvSpPr>
            <a:spLocks noChangeArrowheads="1"/>
          </p:cNvSpPr>
          <p:nvPr/>
        </p:nvSpPr>
        <p:spPr bwMode="auto">
          <a:xfrm>
            <a:off x="5428298" y="2241337"/>
            <a:ext cx="1135062" cy="360363"/>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r>
              <a:rPr lang="zh-CN" altLang="en-US"/>
              <a:t>编译程序</a:t>
            </a:r>
          </a:p>
        </p:txBody>
      </p:sp>
      <p:sp>
        <p:nvSpPr>
          <p:cNvPr id="46088" name="Rectangle 12"/>
          <p:cNvSpPr>
            <a:spLocks noChangeArrowheads="1"/>
          </p:cNvSpPr>
          <p:nvPr/>
        </p:nvSpPr>
        <p:spPr bwMode="auto">
          <a:xfrm>
            <a:off x="5086985" y="3973935"/>
            <a:ext cx="1784350" cy="641350"/>
          </a:xfrm>
          <a:prstGeom prst="rect">
            <a:avLst/>
          </a:prstGeom>
          <a:noFill/>
          <a:ln w="9525" algn="ctr">
            <a:noFill/>
            <a:miter lim="800000"/>
          </a:ln>
        </p:spPr>
        <p:txBody>
          <a:bodyPr>
            <a:spAutoFit/>
          </a:bodyPr>
          <a:lstStyle/>
          <a:p>
            <a:pPr>
              <a:lnSpc>
                <a:spcPct val="90000"/>
              </a:lnSpc>
              <a:buClrTx/>
              <a:buFontTx/>
              <a:buNone/>
            </a:pPr>
            <a:r>
              <a:rPr lang="zh-CN" altLang="en-US">
                <a:solidFill>
                  <a:srgbClr val="333399"/>
                </a:solidFill>
              </a:rPr>
              <a:t>可重定位的机器语言程序</a:t>
            </a:r>
          </a:p>
        </p:txBody>
      </p:sp>
      <p:sp>
        <p:nvSpPr>
          <p:cNvPr id="46089" name="Line 13"/>
          <p:cNvSpPr>
            <a:spLocks noChangeShapeType="1"/>
          </p:cNvSpPr>
          <p:nvPr/>
        </p:nvSpPr>
        <p:spPr bwMode="auto">
          <a:xfrm flipH="1">
            <a:off x="6015355" y="782742"/>
            <a:ext cx="6985" cy="302895"/>
          </a:xfrm>
          <a:prstGeom prst="line">
            <a:avLst/>
          </a:prstGeom>
          <a:noFill/>
          <a:ln w="9525">
            <a:solidFill>
              <a:srgbClr val="000080"/>
            </a:solidFill>
            <a:round/>
            <a:tailEnd type="triangle" w="med" len="med"/>
          </a:ln>
        </p:spPr>
        <p:txBody>
          <a:bodyPr/>
          <a:lstStyle/>
          <a:p>
            <a:endParaRPr lang="zh-CN" altLang="en-US"/>
          </a:p>
        </p:txBody>
      </p:sp>
      <p:sp>
        <p:nvSpPr>
          <p:cNvPr id="46092" name="Rectangle 19"/>
          <p:cNvSpPr>
            <a:spLocks noChangeArrowheads="1"/>
          </p:cNvSpPr>
          <p:nvPr/>
        </p:nvSpPr>
        <p:spPr bwMode="auto">
          <a:xfrm>
            <a:off x="4636135" y="486197"/>
            <a:ext cx="2764790" cy="368300"/>
          </a:xfrm>
          <a:prstGeom prst="rect">
            <a:avLst/>
          </a:prstGeom>
          <a:noFill/>
          <a:ln w="9525" algn="ctr">
            <a:noFill/>
            <a:miter lim="800000"/>
          </a:ln>
        </p:spPr>
        <p:txBody>
          <a:bodyPr wrap="square">
            <a:spAutoFit/>
          </a:bodyPr>
          <a:lstStyle/>
          <a:p>
            <a:pPr>
              <a:lnSpc>
                <a:spcPct val="90000"/>
              </a:lnSpc>
              <a:buClrTx/>
              <a:buFontTx/>
              <a:buNone/>
            </a:pPr>
            <a:r>
              <a:rPr lang="zh-CN" altLang="en-US">
                <a:solidFill>
                  <a:srgbClr val="333399"/>
                </a:solidFill>
              </a:rPr>
              <a:t>需要预处理的源程序</a:t>
            </a:r>
          </a:p>
        </p:txBody>
      </p:sp>
      <p:sp>
        <p:nvSpPr>
          <p:cNvPr id="46093" name="AutoShape 21"/>
          <p:cNvSpPr>
            <a:spLocks noChangeArrowheads="1"/>
          </p:cNvSpPr>
          <p:nvPr/>
        </p:nvSpPr>
        <p:spPr bwMode="auto">
          <a:xfrm>
            <a:off x="5411788" y="3397037"/>
            <a:ext cx="1135062" cy="360363"/>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r>
              <a:rPr lang="zh-CN" altLang="en-US"/>
              <a:t>汇编程序</a:t>
            </a:r>
          </a:p>
        </p:txBody>
      </p:sp>
      <p:sp>
        <p:nvSpPr>
          <p:cNvPr id="46094" name="Rectangle 22"/>
          <p:cNvSpPr>
            <a:spLocks noChangeArrowheads="1"/>
          </p:cNvSpPr>
          <p:nvPr/>
        </p:nvSpPr>
        <p:spPr bwMode="auto">
          <a:xfrm>
            <a:off x="5143183" y="2896657"/>
            <a:ext cx="1717675" cy="366713"/>
          </a:xfrm>
          <a:prstGeom prst="rect">
            <a:avLst/>
          </a:prstGeom>
          <a:noFill/>
          <a:ln w="9525" algn="ctr">
            <a:noFill/>
            <a:miter lim="800000"/>
          </a:ln>
        </p:spPr>
        <p:txBody>
          <a:bodyPr wrap="none">
            <a:spAutoFit/>
          </a:bodyPr>
          <a:lstStyle/>
          <a:p>
            <a:pPr>
              <a:lnSpc>
                <a:spcPct val="90000"/>
              </a:lnSpc>
              <a:buClrTx/>
              <a:buFontTx/>
              <a:buNone/>
            </a:pPr>
            <a:r>
              <a:rPr lang="zh-CN" altLang="en-US">
                <a:solidFill>
                  <a:srgbClr val="333399"/>
                </a:solidFill>
              </a:rPr>
              <a:t>汇编语言程序</a:t>
            </a:r>
          </a:p>
        </p:txBody>
      </p:sp>
      <p:sp>
        <p:nvSpPr>
          <p:cNvPr id="46095" name="Rectangle 23"/>
          <p:cNvSpPr>
            <a:spLocks noChangeArrowheads="1"/>
          </p:cNvSpPr>
          <p:nvPr/>
        </p:nvSpPr>
        <p:spPr bwMode="auto">
          <a:xfrm>
            <a:off x="5214938" y="5576357"/>
            <a:ext cx="1582737" cy="641350"/>
          </a:xfrm>
          <a:prstGeom prst="rect">
            <a:avLst/>
          </a:prstGeom>
          <a:noFill/>
          <a:ln w="9525" algn="ctr">
            <a:noFill/>
            <a:miter lim="800000"/>
          </a:ln>
        </p:spPr>
        <p:txBody>
          <a:bodyPr>
            <a:spAutoFit/>
          </a:bodyPr>
          <a:lstStyle/>
          <a:p>
            <a:pPr>
              <a:lnSpc>
                <a:spcPct val="90000"/>
              </a:lnSpc>
              <a:buClrTx/>
              <a:buFontTx/>
              <a:buNone/>
            </a:pPr>
            <a:r>
              <a:rPr lang="zh-CN" altLang="en-US">
                <a:solidFill>
                  <a:srgbClr val="333399"/>
                </a:solidFill>
              </a:rPr>
              <a:t>可执行的机器语言程序</a:t>
            </a:r>
          </a:p>
        </p:txBody>
      </p:sp>
      <p:sp>
        <p:nvSpPr>
          <p:cNvPr id="46102" name="Rectangle 31"/>
          <p:cNvSpPr>
            <a:spLocks noChangeArrowheads="1"/>
          </p:cNvSpPr>
          <p:nvPr/>
        </p:nvSpPr>
        <p:spPr bwMode="auto">
          <a:xfrm>
            <a:off x="7093268" y="3802802"/>
            <a:ext cx="1784350" cy="641350"/>
          </a:xfrm>
          <a:prstGeom prst="rect">
            <a:avLst/>
          </a:prstGeom>
          <a:noFill/>
          <a:ln w="9525" algn="ctr">
            <a:noFill/>
            <a:miter lim="800000"/>
          </a:ln>
        </p:spPr>
        <p:txBody>
          <a:bodyPr>
            <a:spAutoFit/>
          </a:bodyPr>
          <a:lstStyle/>
          <a:p>
            <a:pPr>
              <a:lnSpc>
                <a:spcPct val="90000"/>
              </a:lnSpc>
              <a:buClrTx/>
              <a:buFontTx/>
              <a:buNone/>
            </a:pPr>
            <a:r>
              <a:rPr lang="zh-CN" altLang="en-US">
                <a:solidFill>
                  <a:srgbClr val="333399"/>
                </a:solidFill>
              </a:rPr>
              <a:t>运行时库和分开编译的例程</a:t>
            </a:r>
          </a:p>
        </p:txBody>
      </p:sp>
      <p:sp>
        <p:nvSpPr>
          <p:cNvPr id="46103" name="Line 32"/>
          <p:cNvSpPr>
            <a:spLocks noChangeShapeType="1"/>
          </p:cNvSpPr>
          <p:nvPr/>
        </p:nvSpPr>
        <p:spPr bwMode="auto">
          <a:xfrm flipH="1">
            <a:off x="6924675" y="4329852"/>
            <a:ext cx="667385" cy="652145"/>
          </a:xfrm>
          <a:prstGeom prst="line">
            <a:avLst/>
          </a:prstGeom>
          <a:noFill/>
          <a:ln w="9525">
            <a:solidFill>
              <a:srgbClr val="000080"/>
            </a:solidFill>
            <a:round/>
            <a:tailEnd type="triangle" w="med" len="med"/>
          </a:ln>
        </p:spPr>
        <p:txBody>
          <a:bodyPr/>
          <a:lstStyle/>
          <a:p>
            <a:endParaRPr lang="zh-CN" altLang="en-US"/>
          </a:p>
        </p:txBody>
      </p:sp>
      <p:sp>
        <p:nvSpPr>
          <p:cNvPr id="3" name="AutoShape 11"/>
          <p:cNvSpPr>
            <a:spLocks noChangeArrowheads="1"/>
          </p:cNvSpPr>
          <p:nvPr/>
        </p:nvSpPr>
        <p:spPr bwMode="auto">
          <a:xfrm>
            <a:off x="5356860" y="1085637"/>
            <a:ext cx="1330960" cy="360680"/>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r>
              <a:rPr lang="zh-CN" altLang="en-US"/>
              <a:t>预处理程序</a:t>
            </a:r>
          </a:p>
        </p:txBody>
      </p:sp>
      <p:sp>
        <p:nvSpPr>
          <p:cNvPr id="4" name="Rectangle 19"/>
          <p:cNvSpPr>
            <a:spLocks noChangeArrowheads="1"/>
          </p:cNvSpPr>
          <p:nvPr/>
        </p:nvSpPr>
        <p:spPr bwMode="auto">
          <a:xfrm>
            <a:off x="5356860" y="1653327"/>
            <a:ext cx="1259205" cy="368300"/>
          </a:xfrm>
          <a:prstGeom prst="rect">
            <a:avLst/>
          </a:prstGeom>
          <a:noFill/>
          <a:ln w="9525" algn="ctr">
            <a:noFill/>
            <a:miter lim="800000"/>
          </a:ln>
        </p:spPr>
        <p:txBody>
          <a:bodyPr wrap="square">
            <a:spAutoFit/>
          </a:bodyPr>
          <a:lstStyle/>
          <a:p>
            <a:pPr>
              <a:lnSpc>
                <a:spcPct val="90000"/>
              </a:lnSpc>
              <a:buClrTx/>
              <a:buFontTx/>
              <a:buNone/>
            </a:pPr>
            <a:r>
              <a:rPr lang="zh-CN" altLang="en-US">
                <a:solidFill>
                  <a:srgbClr val="333399"/>
                </a:solidFill>
              </a:rPr>
              <a:t>源程序</a:t>
            </a:r>
          </a:p>
        </p:txBody>
      </p:sp>
      <p:sp>
        <p:nvSpPr>
          <p:cNvPr id="5" name="Line 13"/>
          <p:cNvSpPr>
            <a:spLocks noChangeShapeType="1"/>
          </p:cNvSpPr>
          <p:nvPr/>
        </p:nvSpPr>
        <p:spPr bwMode="auto">
          <a:xfrm flipH="1">
            <a:off x="5998845" y="1412027"/>
            <a:ext cx="6985" cy="302895"/>
          </a:xfrm>
          <a:prstGeom prst="line">
            <a:avLst/>
          </a:prstGeom>
          <a:noFill/>
          <a:ln w="9525">
            <a:solidFill>
              <a:srgbClr val="000080"/>
            </a:solidFill>
            <a:round/>
            <a:tailEnd type="triangle" w="med" len="med"/>
          </a:ln>
        </p:spPr>
        <p:txBody>
          <a:bodyPr/>
          <a:lstStyle/>
          <a:p>
            <a:endParaRPr lang="zh-CN" altLang="en-US"/>
          </a:p>
        </p:txBody>
      </p:sp>
      <p:sp>
        <p:nvSpPr>
          <p:cNvPr id="6" name="Line 13"/>
          <p:cNvSpPr>
            <a:spLocks noChangeShapeType="1"/>
          </p:cNvSpPr>
          <p:nvPr/>
        </p:nvSpPr>
        <p:spPr bwMode="auto">
          <a:xfrm flipH="1">
            <a:off x="5982970" y="1956222"/>
            <a:ext cx="6985" cy="302895"/>
          </a:xfrm>
          <a:prstGeom prst="line">
            <a:avLst/>
          </a:prstGeom>
          <a:noFill/>
          <a:ln w="9525">
            <a:solidFill>
              <a:srgbClr val="000080"/>
            </a:solidFill>
            <a:round/>
            <a:tailEnd type="triangle" w="med" len="med"/>
          </a:ln>
        </p:spPr>
        <p:txBody>
          <a:bodyPr/>
          <a:lstStyle/>
          <a:p>
            <a:endParaRPr lang="zh-CN" altLang="en-US"/>
          </a:p>
        </p:txBody>
      </p:sp>
      <p:sp>
        <p:nvSpPr>
          <p:cNvPr id="7" name="Line 13"/>
          <p:cNvSpPr>
            <a:spLocks noChangeShapeType="1"/>
          </p:cNvSpPr>
          <p:nvPr/>
        </p:nvSpPr>
        <p:spPr bwMode="auto">
          <a:xfrm flipH="1">
            <a:off x="5969000" y="3743112"/>
            <a:ext cx="6985" cy="302895"/>
          </a:xfrm>
          <a:prstGeom prst="line">
            <a:avLst/>
          </a:prstGeom>
          <a:noFill/>
          <a:ln w="9525">
            <a:solidFill>
              <a:srgbClr val="000080"/>
            </a:solidFill>
            <a:round/>
            <a:tailEnd type="triangle" w="med" len="med"/>
          </a:ln>
        </p:spPr>
        <p:txBody>
          <a:bodyPr/>
          <a:lstStyle/>
          <a:p>
            <a:endParaRPr lang="zh-CN" altLang="en-US"/>
          </a:p>
        </p:txBody>
      </p:sp>
      <p:sp>
        <p:nvSpPr>
          <p:cNvPr id="8" name="Line 13"/>
          <p:cNvSpPr>
            <a:spLocks noChangeShapeType="1"/>
          </p:cNvSpPr>
          <p:nvPr/>
        </p:nvSpPr>
        <p:spPr bwMode="auto">
          <a:xfrm flipH="1">
            <a:off x="5975985" y="3151292"/>
            <a:ext cx="6985" cy="302895"/>
          </a:xfrm>
          <a:prstGeom prst="line">
            <a:avLst/>
          </a:prstGeom>
          <a:noFill/>
          <a:ln w="9525">
            <a:solidFill>
              <a:srgbClr val="000080"/>
            </a:solidFill>
            <a:round/>
            <a:tailEnd type="triangle" w="med" len="med"/>
          </a:ln>
        </p:spPr>
        <p:txBody>
          <a:bodyPr/>
          <a:lstStyle/>
          <a:p>
            <a:endParaRPr lang="zh-CN" altLang="en-US"/>
          </a:p>
        </p:txBody>
      </p:sp>
      <p:sp>
        <p:nvSpPr>
          <p:cNvPr id="9" name="Line 13"/>
          <p:cNvSpPr>
            <a:spLocks noChangeShapeType="1"/>
          </p:cNvSpPr>
          <p:nvPr/>
        </p:nvSpPr>
        <p:spPr bwMode="auto">
          <a:xfrm flipH="1">
            <a:off x="5959475" y="2632497"/>
            <a:ext cx="6985" cy="302895"/>
          </a:xfrm>
          <a:prstGeom prst="line">
            <a:avLst/>
          </a:prstGeom>
          <a:noFill/>
          <a:ln w="9525">
            <a:solidFill>
              <a:srgbClr val="000080"/>
            </a:solidFill>
            <a:round/>
            <a:tailEnd type="triangle" w="med" len="med"/>
          </a:ln>
        </p:spPr>
        <p:txBody>
          <a:bodyPr/>
          <a:lstStyle/>
          <a:p>
            <a:endParaRPr lang="zh-CN" altLang="en-US"/>
          </a:p>
        </p:txBody>
      </p:sp>
      <p:sp>
        <p:nvSpPr>
          <p:cNvPr id="10" name="AutoShape 15"/>
          <p:cNvSpPr>
            <a:spLocks noChangeArrowheads="1"/>
          </p:cNvSpPr>
          <p:nvPr/>
        </p:nvSpPr>
        <p:spPr bwMode="auto">
          <a:xfrm>
            <a:off x="5060633" y="4821025"/>
            <a:ext cx="1800225" cy="360362"/>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r>
              <a:rPr lang="zh-CN" altLang="en-US" dirty="0"/>
              <a:t>连接和加载程序</a:t>
            </a:r>
          </a:p>
        </p:txBody>
      </p:sp>
      <p:sp>
        <p:nvSpPr>
          <p:cNvPr id="11" name="Line 13"/>
          <p:cNvSpPr>
            <a:spLocks noChangeShapeType="1"/>
          </p:cNvSpPr>
          <p:nvPr/>
        </p:nvSpPr>
        <p:spPr bwMode="auto">
          <a:xfrm flipH="1">
            <a:off x="5952490" y="4515907"/>
            <a:ext cx="6985" cy="302895"/>
          </a:xfrm>
          <a:prstGeom prst="line">
            <a:avLst/>
          </a:prstGeom>
          <a:noFill/>
          <a:ln w="9525">
            <a:solidFill>
              <a:srgbClr val="000080"/>
            </a:solidFill>
            <a:round/>
            <a:tailEnd type="triangle" w="med" len="med"/>
          </a:ln>
        </p:spPr>
        <p:txBody>
          <a:bodyPr/>
          <a:lstStyle/>
          <a:p>
            <a:endParaRPr lang="zh-CN" altLang="en-US"/>
          </a:p>
        </p:txBody>
      </p:sp>
      <p:sp>
        <p:nvSpPr>
          <p:cNvPr id="12" name="Line 13"/>
          <p:cNvSpPr>
            <a:spLocks noChangeShapeType="1"/>
          </p:cNvSpPr>
          <p:nvPr/>
        </p:nvSpPr>
        <p:spPr bwMode="auto">
          <a:xfrm flipH="1">
            <a:off x="6007735" y="5288702"/>
            <a:ext cx="6985" cy="302895"/>
          </a:xfrm>
          <a:prstGeom prst="line">
            <a:avLst/>
          </a:prstGeom>
          <a:noFill/>
          <a:ln w="9525">
            <a:solidFill>
              <a:srgbClr val="000080"/>
            </a:solidFill>
            <a:round/>
            <a:tailEnd type="triangle" w="med" len="med"/>
          </a:ln>
        </p:spPr>
        <p:txBody>
          <a:bodyPr/>
          <a:lstStyle/>
          <a:p>
            <a:endParaRPr lang="zh-CN" altLang="en-US"/>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AutoShape 4">
            <a:hlinkClick r:id="rId3"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8675" name="AutoShape 5">
            <a:hlinkClick r:id="rId3" action="ppaction://hlinksldjump"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8676"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8677"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8678" name="Rectangle 11"/>
          <p:cNvSpPr>
            <a:spLocks noChangeArrowheads="1"/>
          </p:cNvSpPr>
          <p:nvPr/>
        </p:nvSpPr>
        <p:spPr bwMode="auto">
          <a:xfrm>
            <a:off x="1512888" y="188913"/>
            <a:ext cx="5507037" cy="661720"/>
          </a:xfrm>
          <a:prstGeom prst="rect">
            <a:avLst/>
          </a:prstGeom>
          <a:noFill/>
          <a:ln w="9525" algn="ctr">
            <a:noFill/>
            <a:miter lim="800000"/>
          </a:ln>
        </p:spPr>
        <p:txBody>
          <a:bodyPr>
            <a:spAutoFit/>
          </a:bodyPr>
          <a:lstStyle/>
          <a:p>
            <a:pPr>
              <a:lnSpc>
                <a:spcPct val="90000"/>
              </a:lnSpc>
              <a:buClrTx/>
              <a:buFontTx/>
              <a:buNone/>
            </a:pPr>
            <a:r>
              <a:rPr lang="zh-CN" altLang="en-US" sz="4000" dirty="0">
                <a:ea typeface="华文行楷" pitchFamily="2" charset="-122"/>
              </a:rPr>
              <a:t>编译程序（系统）引论</a:t>
            </a:r>
          </a:p>
        </p:txBody>
      </p:sp>
      <p:sp>
        <p:nvSpPr>
          <p:cNvPr id="28679" name="Text Box 12">
            <a:hlinkClick r:id="rId4" action="ppaction://hlinksldjump"/>
          </p:cNvPr>
          <p:cNvSpPr txBox="1">
            <a:spLocks noChangeArrowheads="1"/>
          </p:cNvSpPr>
          <p:nvPr/>
        </p:nvSpPr>
        <p:spPr bwMode="auto">
          <a:xfrm>
            <a:off x="1187450" y="1638300"/>
            <a:ext cx="5545138" cy="579438"/>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dirty="0">
                <a:latin typeface="楷体_GB2312" pitchFamily="49" charset="-122"/>
              </a:rPr>
              <a:t> </a:t>
            </a:r>
            <a:r>
              <a:rPr lang="zh-CN" altLang="en-US" sz="3200" dirty="0">
                <a:latin typeface="楷体_GB2312" pitchFamily="49" charset="-122"/>
              </a:rPr>
              <a:t>什么是编译程序</a:t>
            </a:r>
            <a:endParaRPr lang="zh-CN" altLang="en-US" sz="3200" dirty="0">
              <a:solidFill>
                <a:srgbClr val="333399"/>
              </a:solidFill>
              <a:latin typeface="楷体_GB2312" pitchFamily="49" charset="-122"/>
            </a:endParaRPr>
          </a:p>
        </p:txBody>
      </p:sp>
      <p:sp>
        <p:nvSpPr>
          <p:cNvPr id="28680" name="Text Box 13">
            <a:hlinkClick r:id="rId5" action="ppaction://hlinksldjump"/>
          </p:cNvPr>
          <p:cNvSpPr txBox="1">
            <a:spLocks noChangeArrowheads="1"/>
          </p:cNvSpPr>
          <p:nvPr/>
        </p:nvSpPr>
        <p:spPr bwMode="auto">
          <a:xfrm>
            <a:off x="1187450" y="2420938"/>
            <a:ext cx="5832475" cy="583565"/>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dirty="0">
                <a:latin typeface="楷体_GB2312" pitchFamily="49" charset="-122"/>
              </a:rPr>
              <a:t> </a:t>
            </a:r>
            <a:r>
              <a:rPr lang="zh-CN" altLang="en-US" sz="3200" dirty="0">
                <a:latin typeface="楷体_GB2312" pitchFamily="49" charset="-122"/>
              </a:rPr>
              <a:t>编译过程</a:t>
            </a:r>
          </a:p>
        </p:txBody>
      </p:sp>
      <p:sp>
        <p:nvSpPr>
          <p:cNvPr id="28682" name="Text Box 15">
            <a:hlinkClick r:id="" action="ppaction://noaction"/>
          </p:cNvPr>
          <p:cNvSpPr txBox="1">
            <a:spLocks noChangeArrowheads="1"/>
          </p:cNvSpPr>
          <p:nvPr/>
        </p:nvSpPr>
        <p:spPr bwMode="auto">
          <a:xfrm>
            <a:off x="1187450" y="3219450"/>
            <a:ext cx="5689600" cy="583565"/>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dirty="0">
                <a:latin typeface="楷体_GB2312" pitchFamily="49" charset="-122"/>
              </a:rPr>
              <a:t> </a:t>
            </a:r>
            <a:r>
              <a:rPr lang="zh-CN" altLang="en-US" sz="3200" dirty="0">
                <a:latin typeface="楷体_GB2312" pitchFamily="49" charset="-122"/>
              </a:rPr>
              <a:t>编译程序的结构</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699" name="AutoShape 6">
            <a:hlinkClick r:id="rId3" action="ppaction://hlinksldjump"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0"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1"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9702" name="Rectangle 9"/>
          <p:cNvSpPr>
            <a:spLocks noChangeArrowheads="1"/>
          </p:cNvSpPr>
          <p:nvPr/>
        </p:nvSpPr>
        <p:spPr bwMode="auto">
          <a:xfrm>
            <a:off x="1207770" y="171450"/>
            <a:ext cx="6564630" cy="645160"/>
          </a:xfrm>
          <a:prstGeom prst="rect">
            <a:avLst/>
          </a:prstGeom>
          <a:noFill/>
          <a:ln w="9525" algn="ctr">
            <a:noFill/>
            <a:miter lim="800000"/>
          </a:ln>
        </p:spPr>
        <p:txBody>
          <a:bodyPr wrap="square">
            <a:spAutoFit/>
          </a:bodyPr>
          <a:lstStyle/>
          <a:p>
            <a:pPr>
              <a:lnSpc>
                <a:spcPct val="90000"/>
              </a:lnSpc>
              <a:buClrTx/>
              <a:buFontTx/>
              <a:buNone/>
            </a:pPr>
            <a:r>
              <a:rPr lang="en-US" altLang="zh-CN" sz="4000">
                <a:ea typeface="华文行楷" pitchFamily="2" charset="-122"/>
              </a:rPr>
              <a:t>1.1 </a:t>
            </a:r>
            <a:r>
              <a:rPr lang="zh-CN" altLang="en-US" sz="4000">
                <a:ea typeface="华文行楷" pitchFamily="2" charset="-122"/>
              </a:rPr>
              <a:t>什么是编译程序</a:t>
            </a:r>
          </a:p>
        </p:txBody>
      </p:sp>
      <p:sp>
        <p:nvSpPr>
          <p:cNvPr id="29703" name="Text Box 14"/>
          <p:cNvSpPr txBox="1">
            <a:spLocks noChangeArrowheads="1"/>
          </p:cNvSpPr>
          <p:nvPr/>
        </p:nvSpPr>
        <p:spPr bwMode="auto">
          <a:xfrm>
            <a:off x="684213" y="1576388"/>
            <a:ext cx="8066087" cy="2500312"/>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a:t> </a:t>
            </a:r>
            <a:r>
              <a:rPr lang="zh-CN" altLang="en-US" sz="3200">
                <a:solidFill>
                  <a:srgbClr val="333399"/>
                </a:solidFill>
              </a:rPr>
              <a:t>从基本功能来看，</a:t>
            </a:r>
            <a:r>
              <a:rPr lang="zh-CN" altLang="en-US" sz="3200"/>
              <a:t>编译程序</a:t>
            </a:r>
            <a:r>
              <a:rPr lang="zh-CN" altLang="en-US" sz="3200" b="0">
                <a:solidFill>
                  <a:srgbClr val="333399"/>
                </a:solidFill>
              </a:rPr>
              <a:t>（</a:t>
            </a:r>
            <a:r>
              <a:rPr lang="en-US" altLang="zh-CN" sz="3200" b="0" i="1">
                <a:solidFill>
                  <a:srgbClr val="333399"/>
                </a:solidFill>
              </a:rPr>
              <a:t>Compiler</a:t>
            </a:r>
            <a:r>
              <a:rPr lang="zh-CN" altLang="en-US" sz="3200" b="0">
                <a:solidFill>
                  <a:srgbClr val="333399"/>
                </a:solidFill>
              </a:rPr>
              <a:t>）</a:t>
            </a:r>
          </a:p>
          <a:p>
            <a:pPr algn="l">
              <a:buFont typeface="Wingdings" panose="05000000000000000000" pitchFamily="2" charset="2"/>
              <a:buNone/>
            </a:pPr>
            <a:r>
              <a:rPr lang="zh-CN" altLang="en-US" sz="3200">
                <a:solidFill>
                  <a:srgbClr val="333399"/>
                </a:solidFill>
              </a:rPr>
              <a:t>    是一种</a:t>
            </a:r>
            <a:r>
              <a:rPr lang="zh-CN" altLang="en-US" sz="3200"/>
              <a:t>翻译程序</a:t>
            </a:r>
            <a:r>
              <a:rPr lang="zh-CN" altLang="en-US" sz="3200">
                <a:solidFill>
                  <a:srgbClr val="333399"/>
                </a:solidFill>
              </a:rPr>
              <a:t>（</a:t>
            </a:r>
            <a:r>
              <a:rPr lang="en-US" altLang="zh-CN" sz="3200" b="0" i="1">
                <a:solidFill>
                  <a:srgbClr val="333399"/>
                </a:solidFill>
              </a:rPr>
              <a:t>Translator</a:t>
            </a:r>
            <a:r>
              <a:rPr lang="zh-CN" altLang="en-US" sz="3200">
                <a:solidFill>
                  <a:srgbClr val="333399"/>
                </a:solidFill>
              </a:rPr>
              <a:t>）</a:t>
            </a:r>
            <a:endParaRPr lang="zh-CN" altLang="en-US" sz="3200">
              <a:solidFill>
                <a:srgbClr val="333399"/>
              </a:solidFill>
              <a:latin typeface="楷体_GB2312" pitchFamily="49" charset="-122"/>
            </a:endParaRPr>
          </a:p>
          <a:p>
            <a:pPr algn="l">
              <a:buFont typeface="Wingdings" panose="05000000000000000000" pitchFamily="2" charset="2"/>
              <a:buChar char=" "/>
            </a:pPr>
            <a:r>
              <a:rPr lang="zh-CN" altLang="en-US" sz="1000">
                <a:solidFill>
                  <a:srgbClr val="333399"/>
                </a:solidFill>
                <a:latin typeface="楷体_GB2312" pitchFamily="49" charset="-122"/>
              </a:rPr>
              <a:t> </a:t>
            </a:r>
          </a:p>
          <a:p>
            <a:pPr lvl="1" algn="l">
              <a:buFont typeface="Symbol" panose="05050102010706020507" pitchFamily="18" charset="2"/>
              <a:buChar char="-"/>
            </a:pPr>
            <a:r>
              <a:rPr lang="zh-CN" altLang="en-US" sz="2800">
                <a:latin typeface="楷体_GB2312" pitchFamily="49" charset="-122"/>
              </a:rPr>
              <a:t> </a:t>
            </a:r>
            <a:r>
              <a:rPr lang="zh-CN" altLang="en-US" sz="2800">
                <a:solidFill>
                  <a:srgbClr val="333399"/>
                </a:solidFill>
                <a:latin typeface="楷体_GB2312" pitchFamily="49" charset="-122"/>
              </a:rPr>
              <a:t>将语言</a:t>
            </a:r>
            <a:r>
              <a:rPr lang="en-US" altLang="zh-CN" sz="2800" b="0" i="1">
                <a:solidFill>
                  <a:srgbClr val="333399"/>
                </a:solidFill>
              </a:rPr>
              <a:t>A</a:t>
            </a:r>
            <a:r>
              <a:rPr lang="zh-CN" altLang="en-US" sz="2800">
                <a:solidFill>
                  <a:srgbClr val="333399"/>
                </a:solidFill>
                <a:latin typeface="楷体_GB2312" pitchFamily="49" charset="-122"/>
              </a:rPr>
              <a:t>的程序翻译为语言</a:t>
            </a:r>
            <a:r>
              <a:rPr lang="en-US" altLang="zh-CN" sz="2800" b="0" i="1">
                <a:solidFill>
                  <a:srgbClr val="333399"/>
                </a:solidFill>
              </a:rPr>
              <a:t>B</a:t>
            </a:r>
            <a:r>
              <a:rPr lang="zh-CN" altLang="en-US" sz="2800">
                <a:solidFill>
                  <a:srgbClr val="333399"/>
                </a:solidFill>
              </a:rPr>
              <a:t>的程序</a:t>
            </a:r>
            <a:endParaRPr lang="zh-CN" altLang="en-US" sz="2800">
              <a:solidFill>
                <a:srgbClr val="333399"/>
              </a:solidFill>
              <a:latin typeface="楷体_GB2312" pitchFamily="49" charset="-122"/>
            </a:endParaRPr>
          </a:p>
          <a:p>
            <a:pPr lvl="1" algn="l">
              <a:buFont typeface="Symbol" panose="05050102010706020507" pitchFamily="18" charset="2"/>
              <a:buChar char="-"/>
            </a:pPr>
            <a:r>
              <a:rPr lang="zh-CN" altLang="en-US" sz="2800">
                <a:solidFill>
                  <a:srgbClr val="333399"/>
                </a:solidFill>
              </a:rPr>
              <a:t>  称语言</a:t>
            </a:r>
            <a:r>
              <a:rPr lang="en-US" altLang="zh-CN" sz="2800" b="0" i="1">
                <a:solidFill>
                  <a:srgbClr val="333399"/>
                </a:solidFill>
              </a:rPr>
              <a:t>A</a:t>
            </a:r>
            <a:r>
              <a:rPr lang="zh-CN" altLang="en-US" sz="2800">
                <a:solidFill>
                  <a:srgbClr val="333399"/>
                </a:solidFill>
              </a:rPr>
              <a:t>为</a:t>
            </a:r>
            <a:r>
              <a:rPr lang="zh-CN" altLang="en-US" sz="2800"/>
              <a:t>源语言</a:t>
            </a:r>
            <a:r>
              <a:rPr lang="zh-CN" altLang="en-US" sz="2800">
                <a:solidFill>
                  <a:srgbClr val="333399"/>
                </a:solidFill>
              </a:rPr>
              <a:t>  （</a:t>
            </a:r>
            <a:r>
              <a:rPr lang="en-US" altLang="zh-CN" sz="2800" b="0" i="1">
                <a:solidFill>
                  <a:srgbClr val="333399"/>
                </a:solidFill>
              </a:rPr>
              <a:t>Source Language</a:t>
            </a:r>
            <a:r>
              <a:rPr lang="zh-CN" altLang="en-US" sz="2800">
                <a:solidFill>
                  <a:srgbClr val="333399"/>
                </a:solidFill>
              </a:rPr>
              <a:t>）</a:t>
            </a:r>
            <a:endParaRPr lang="zh-CN" altLang="en-US" sz="1000">
              <a:solidFill>
                <a:srgbClr val="333399"/>
              </a:solidFill>
            </a:endParaRPr>
          </a:p>
          <a:p>
            <a:pPr lvl="1" algn="l">
              <a:buFont typeface="Symbol" panose="05050102010706020507" pitchFamily="18" charset="2"/>
              <a:buChar char="-"/>
            </a:pPr>
            <a:r>
              <a:rPr lang="zh-CN" altLang="en-US" sz="2800">
                <a:solidFill>
                  <a:schemeClr val="tx1"/>
                </a:solidFill>
              </a:rPr>
              <a:t>  </a:t>
            </a:r>
            <a:r>
              <a:rPr lang="zh-CN" altLang="en-US" sz="2800">
                <a:solidFill>
                  <a:srgbClr val="333399"/>
                </a:solidFill>
              </a:rPr>
              <a:t>称语言</a:t>
            </a:r>
            <a:r>
              <a:rPr lang="en-US" altLang="zh-CN" sz="2800" b="0" i="1">
                <a:solidFill>
                  <a:srgbClr val="333399"/>
                </a:solidFill>
              </a:rPr>
              <a:t>B</a:t>
            </a:r>
            <a:r>
              <a:rPr lang="zh-CN" altLang="en-US" sz="2800">
                <a:solidFill>
                  <a:srgbClr val="333399"/>
                </a:solidFill>
              </a:rPr>
              <a:t>为</a:t>
            </a:r>
            <a:r>
              <a:rPr lang="zh-CN" altLang="en-US" sz="2800"/>
              <a:t>目标语言</a:t>
            </a:r>
            <a:r>
              <a:rPr lang="zh-CN" altLang="en-US" sz="2800">
                <a:solidFill>
                  <a:srgbClr val="333399"/>
                </a:solidFill>
              </a:rPr>
              <a:t> （</a:t>
            </a:r>
            <a:r>
              <a:rPr lang="en-US" altLang="zh-CN" sz="2800" b="0" i="1">
                <a:solidFill>
                  <a:srgbClr val="333399"/>
                </a:solidFill>
              </a:rPr>
              <a:t>Target Language</a:t>
            </a:r>
            <a:r>
              <a:rPr lang="zh-CN" altLang="en-US" sz="2800">
                <a:solidFill>
                  <a:srgbClr val="333399"/>
                </a:solidFill>
              </a:rPr>
              <a:t>）</a:t>
            </a:r>
            <a:endParaRPr lang="zh-CN" altLang="en-US" sz="1000">
              <a:solidFill>
                <a:srgbClr val="333399"/>
              </a:solidFill>
              <a:latin typeface="楷体_GB2312" pitchFamily="49" charset="-122"/>
            </a:endParaRPr>
          </a:p>
        </p:txBody>
      </p:sp>
      <p:sp>
        <p:nvSpPr>
          <p:cNvPr id="73744" name="Text Box 16"/>
          <p:cNvSpPr txBox="1">
            <a:spLocks noChangeArrowheads="1"/>
          </p:cNvSpPr>
          <p:nvPr/>
        </p:nvSpPr>
        <p:spPr bwMode="auto">
          <a:xfrm>
            <a:off x="898525" y="4606290"/>
            <a:ext cx="1873250" cy="478155"/>
          </a:xfrm>
          <a:prstGeom prst="rect">
            <a:avLst/>
          </a:prstGeom>
          <a:noFill/>
          <a:ln w="9525" algn="ctr">
            <a:noFill/>
            <a:miter lim="800000"/>
          </a:ln>
        </p:spPr>
        <p:txBody>
          <a:bodyPr>
            <a:spAutoFit/>
          </a:bodyPr>
          <a:lstStyle/>
          <a:p>
            <a:pPr>
              <a:lnSpc>
                <a:spcPct val="90000"/>
              </a:lnSpc>
              <a:buClrTx/>
              <a:buFontTx/>
              <a:buNone/>
            </a:pPr>
            <a:r>
              <a:rPr lang="zh-CN" altLang="en-US" sz="2800" b="0">
                <a:solidFill>
                  <a:srgbClr val="333399"/>
                </a:solidFill>
              </a:rPr>
              <a:t>源程序</a:t>
            </a:r>
          </a:p>
        </p:txBody>
      </p:sp>
      <p:sp>
        <p:nvSpPr>
          <p:cNvPr id="73745" name="Text Box 17"/>
          <p:cNvSpPr txBox="1">
            <a:spLocks noChangeArrowheads="1"/>
          </p:cNvSpPr>
          <p:nvPr/>
        </p:nvSpPr>
        <p:spPr bwMode="auto">
          <a:xfrm>
            <a:off x="6659563" y="4601528"/>
            <a:ext cx="1873250" cy="478155"/>
          </a:xfrm>
          <a:prstGeom prst="rect">
            <a:avLst/>
          </a:prstGeom>
          <a:noFill/>
          <a:ln w="9525" algn="ctr">
            <a:noFill/>
            <a:miter lim="800000"/>
          </a:ln>
        </p:spPr>
        <p:txBody>
          <a:bodyPr>
            <a:spAutoFit/>
          </a:bodyPr>
          <a:lstStyle/>
          <a:p>
            <a:pPr>
              <a:lnSpc>
                <a:spcPct val="90000"/>
              </a:lnSpc>
              <a:buClrTx/>
              <a:buFontTx/>
              <a:buNone/>
            </a:pPr>
            <a:r>
              <a:rPr lang="zh-CN" altLang="en-US" sz="2800" b="0">
                <a:solidFill>
                  <a:srgbClr val="333399"/>
                </a:solidFill>
              </a:rPr>
              <a:t>目标程序</a:t>
            </a:r>
          </a:p>
        </p:txBody>
      </p:sp>
      <p:sp>
        <p:nvSpPr>
          <p:cNvPr id="73747" name="Rectangle 19"/>
          <p:cNvSpPr>
            <a:spLocks noChangeArrowheads="1"/>
          </p:cNvSpPr>
          <p:nvPr/>
        </p:nvSpPr>
        <p:spPr bwMode="auto">
          <a:xfrm>
            <a:off x="3851275" y="4386263"/>
            <a:ext cx="1657350" cy="914400"/>
          </a:xfrm>
          <a:prstGeom prst="rect">
            <a:avLst/>
          </a:prstGeom>
          <a:solidFill>
            <a:srgbClr val="FFFFFF"/>
          </a:solidFill>
          <a:ln w="9525" algn="ctr">
            <a:solidFill>
              <a:srgbClr val="333399"/>
            </a:solidFill>
            <a:miter lim="800000"/>
          </a:ln>
        </p:spPr>
        <p:txBody>
          <a:bodyPr wrap="none" anchor="ctr"/>
          <a:lstStyle/>
          <a:p>
            <a:pPr>
              <a:lnSpc>
                <a:spcPct val="90000"/>
              </a:lnSpc>
              <a:buClrTx/>
              <a:buFontTx/>
              <a:buNone/>
            </a:pPr>
            <a:r>
              <a:rPr lang="zh-CN" altLang="en-US" sz="2800" b="0">
                <a:solidFill>
                  <a:srgbClr val="333399"/>
                </a:solidFill>
              </a:rPr>
              <a:t>编译器</a:t>
            </a:r>
          </a:p>
        </p:txBody>
      </p:sp>
      <p:sp>
        <p:nvSpPr>
          <p:cNvPr id="73748" name="AutoShape 20"/>
          <p:cNvSpPr>
            <a:spLocks noChangeArrowheads="1"/>
          </p:cNvSpPr>
          <p:nvPr/>
        </p:nvSpPr>
        <p:spPr bwMode="auto">
          <a:xfrm>
            <a:off x="2700338" y="4652963"/>
            <a:ext cx="1008062" cy="360362"/>
          </a:xfrm>
          <a:prstGeom prst="notchedRightArrow">
            <a:avLst>
              <a:gd name="adj1" fmla="val 50000"/>
              <a:gd name="adj2" fmla="val 69934"/>
            </a:avLst>
          </a:prstGeom>
          <a:solidFill>
            <a:srgbClr val="FFFFFF"/>
          </a:solidFill>
          <a:ln w="9525" algn="ctr">
            <a:solidFill>
              <a:srgbClr val="000080"/>
            </a:solidFill>
            <a:miter lim="800000"/>
          </a:ln>
        </p:spPr>
        <p:txBody>
          <a:bodyPr wrap="none" anchor="ctr"/>
          <a:lstStyle/>
          <a:p>
            <a:endParaRPr lang="zh-CN" altLang="en-US"/>
          </a:p>
        </p:txBody>
      </p:sp>
      <p:sp>
        <p:nvSpPr>
          <p:cNvPr id="73749" name="AutoShape 21"/>
          <p:cNvSpPr>
            <a:spLocks noChangeArrowheads="1"/>
          </p:cNvSpPr>
          <p:nvPr/>
        </p:nvSpPr>
        <p:spPr bwMode="auto">
          <a:xfrm>
            <a:off x="5724525" y="4652963"/>
            <a:ext cx="1008063" cy="360362"/>
          </a:xfrm>
          <a:prstGeom prst="notchedRightArrow">
            <a:avLst>
              <a:gd name="adj1" fmla="val 50000"/>
              <a:gd name="adj2" fmla="val 69934"/>
            </a:avLst>
          </a:prstGeom>
          <a:solidFill>
            <a:srgbClr val="FFFFFF"/>
          </a:solidFill>
          <a:ln w="9525" algn="ctr">
            <a:solidFill>
              <a:srgbClr val="000080"/>
            </a:solidFill>
            <a:miter lim="800000"/>
          </a:ln>
        </p:spPr>
        <p:txBody>
          <a:bodyPr wrap="none" anchor="ctr"/>
          <a:lstStyle/>
          <a:p>
            <a:endParaRPr lang="zh-CN" altLang="en-US"/>
          </a:p>
        </p:txBody>
      </p:sp>
      <p:sp>
        <p:nvSpPr>
          <p:cNvPr id="73751" name="AutoShape 23"/>
          <p:cNvSpPr>
            <a:spLocks noChangeArrowheads="1"/>
          </p:cNvSpPr>
          <p:nvPr/>
        </p:nvSpPr>
        <p:spPr bwMode="auto">
          <a:xfrm>
            <a:off x="4570413" y="5445125"/>
            <a:ext cx="288925" cy="360363"/>
          </a:xfrm>
          <a:prstGeom prst="downArrow">
            <a:avLst>
              <a:gd name="adj1" fmla="val 50000"/>
              <a:gd name="adj2" fmla="val 31181"/>
            </a:avLst>
          </a:prstGeom>
          <a:solidFill>
            <a:srgbClr val="FFFFFF"/>
          </a:solidFill>
          <a:ln w="9525" algn="ctr">
            <a:solidFill>
              <a:srgbClr val="000080"/>
            </a:solidFill>
            <a:miter lim="800000"/>
          </a:ln>
        </p:spPr>
        <p:txBody>
          <a:bodyPr wrap="none" anchor="ctr"/>
          <a:lstStyle/>
          <a:p>
            <a:endParaRPr lang="zh-CN" altLang="en-US"/>
          </a:p>
        </p:txBody>
      </p:sp>
      <p:sp>
        <p:nvSpPr>
          <p:cNvPr id="73752" name="Text Box 24"/>
          <p:cNvSpPr txBox="1">
            <a:spLocks noChangeArrowheads="1"/>
          </p:cNvSpPr>
          <p:nvPr/>
        </p:nvSpPr>
        <p:spPr bwMode="auto">
          <a:xfrm>
            <a:off x="2916238" y="5832475"/>
            <a:ext cx="3816350" cy="478155"/>
          </a:xfrm>
          <a:prstGeom prst="rect">
            <a:avLst/>
          </a:prstGeom>
          <a:noFill/>
          <a:ln w="9525" algn="ctr">
            <a:noFill/>
            <a:miter lim="800000"/>
          </a:ln>
        </p:spPr>
        <p:txBody>
          <a:bodyPr>
            <a:spAutoFit/>
          </a:bodyPr>
          <a:lstStyle/>
          <a:p>
            <a:pPr>
              <a:lnSpc>
                <a:spcPct val="90000"/>
              </a:lnSpc>
              <a:buClrTx/>
              <a:buFontTx/>
              <a:buNone/>
            </a:pPr>
            <a:r>
              <a:rPr lang="zh-CN" altLang="en-US" sz="2800" b="0">
                <a:solidFill>
                  <a:srgbClr val="333399"/>
                </a:solidFill>
              </a:rPr>
              <a:t>反馈信息</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44"/>
                                        </p:tgtEl>
                                        <p:attrNameLst>
                                          <p:attrName>style.visibility</p:attrName>
                                        </p:attrNameLst>
                                      </p:cBhvr>
                                      <p:to>
                                        <p:strVal val="visible"/>
                                      </p:to>
                                    </p:set>
                                  </p:childTnLst>
                                </p:cTn>
                              </p:par>
                            </p:childTnLst>
                          </p:cTn>
                        </p:par>
                        <p:par>
                          <p:cTn id="7" fill="hold">
                            <p:stCondLst>
                              <p:cond delay="0"/>
                            </p:stCondLst>
                            <p:childTnLst>
                              <p:par>
                                <p:cTn id="8" presetID="9" presetClass="entr" presetSubtype="0" fill="hold" grpId="0" nodeType="afterEffect">
                                  <p:stCondLst>
                                    <p:cond delay="1000"/>
                                  </p:stCondLst>
                                  <p:childTnLst>
                                    <p:set>
                                      <p:cBhvr>
                                        <p:cTn id="9" dur="1" fill="hold">
                                          <p:stCondLst>
                                            <p:cond delay="0"/>
                                          </p:stCondLst>
                                        </p:cTn>
                                        <p:tgtEl>
                                          <p:spTgt spid="73748"/>
                                        </p:tgtEl>
                                        <p:attrNameLst>
                                          <p:attrName>style.visibility</p:attrName>
                                        </p:attrNameLst>
                                      </p:cBhvr>
                                      <p:to>
                                        <p:strVal val="visible"/>
                                      </p:to>
                                    </p:set>
                                    <p:animEffect transition="in" filter="dissolve">
                                      <p:cBhvr>
                                        <p:cTn id="10" dur="500"/>
                                        <p:tgtEl>
                                          <p:spTgt spid="73748"/>
                                        </p:tgtEl>
                                      </p:cBhvr>
                                    </p:animEffect>
                                  </p:childTnLst>
                                </p:cTn>
                              </p:par>
                            </p:childTnLst>
                          </p:cTn>
                        </p:par>
                        <p:par>
                          <p:cTn id="11" fill="hold">
                            <p:stCondLst>
                              <p:cond delay="1500"/>
                            </p:stCondLst>
                            <p:childTnLst>
                              <p:par>
                                <p:cTn id="12" presetID="1" presetClass="entr" presetSubtype="0" fill="hold" grpId="0" nodeType="afterEffect">
                                  <p:stCondLst>
                                    <p:cond delay="1000"/>
                                  </p:stCondLst>
                                  <p:childTnLst>
                                    <p:set>
                                      <p:cBhvr>
                                        <p:cTn id="13" dur="1" fill="hold">
                                          <p:stCondLst>
                                            <p:cond delay="0"/>
                                          </p:stCondLst>
                                        </p:cTn>
                                        <p:tgtEl>
                                          <p:spTgt spid="73747"/>
                                        </p:tgtEl>
                                        <p:attrNameLst>
                                          <p:attrName>style.visibility</p:attrName>
                                        </p:attrNameLst>
                                      </p:cBhvr>
                                      <p:to>
                                        <p:strVal val="visible"/>
                                      </p:to>
                                    </p:set>
                                  </p:childTnLst>
                                </p:cTn>
                              </p:par>
                            </p:childTnLst>
                          </p:cTn>
                        </p:par>
                        <p:par>
                          <p:cTn id="14" fill="hold">
                            <p:stCondLst>
                              <p:cond delay="2500"/>
                            </p:stCondLst>
                            <p:childTnLst>
                              <p:par>
                                <p:cTn id="15" presetID="9" presetClass="entr" presetSubtype="0" fill="hold" grpId="0" nodeType="afterEffect">
                                  <p:stCondLst>
                                    <p:cond delay="1000"/>
                                  </p:stCondLst>
                                  <p:childTnLst>
                                    <p:set>
                                      <p:cBhvr>
                                        <p:cTn id="16" dur="1" fill="hold">
                                          <p:stCondLst>
                                            <p:cond delay="0"/>
                                          </p:stCondLst>
                                        </p:cTn>
                                        <p:tgtEl>
                                          <p:spTgt spid="73749"/>
                                        </p:tgtEl>
                                        <p:attrNameLst>
                                          <p:attrName>style.visibility</p:attrName>
                                        </p:attrNameLst>
                                      </p:cBhvr>
                                      <p:to>
                                        <p:strVal val="visible"/>
                                      </p:to>
                                    </p:set>
                                    <p:animEffect transition="in" filter="dissolve">
                                      <p:cBhvr>
                                        <p:cTn id="17" dur="500"/>
                                        <p:tgtEl>
                                          <p:spTgt spid="73749"/>
                                        </p:tgtEl>
                                      </p:cBhvr>
                                    </p:animEffect>
                                  </p:childTnLst>
                                </p:cTn>
                              </p:par>
                            </p:childTnLst>
                          </p:cTn>
                        </p:par>
                        <p:par>
                          <p:cTn id="18" fill="hold">
                            <p:stCondLst>
                              <p:cond delay="4000"/>
                            </p:stCondLst>
                            <p:childTnLst>
                              <p:par>
                                <p:cTn id="19" presetID="1" presetClass="entr" presetSubtype="0" fill="hold" grpId="0" nodeType="afterEffect">
                                  <p:stCondLst>
                                    <p:cond delay="1000"/>
                                  </p:stCondLst>
                                  <p:childTnLst>
                                    <p:set>
                                      <p:cBhvr>
                                        <p:cTn id="20" dur="1" fill="hold">
                                          <p:stCondLst>
                                            <p:cond delay="0"/>
                                          </p:stCondLst>
                                        </p:cTn>
                                        <p:tgtEl>
                                          <p:spTgt spid="7374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3751"/>
                                        </p:tgtEl>
                                        <p:attrNameLst>
                                          <p:attrName>style.visibility</p:attrName>
                                        </p:attrNameLst>
                                      </p:cBhvr>
                                      <p:to>
                                        <p:strVal val="visible"/>
                                      </p:to>
                                    </p:set>
                                    <p:animEffect transition="in" filter="dissolve">
                                      <p:cBhvr>
                                        <p:cTn id="25" dur="500"/>
                                        <p:tgtEl>
                                          <p:spTgt spid="73751"/>
                                        </p:tgtEl>
                                      </p:cBhvr>
                                    </p:animEffect>
                                  </p:childTnLst>
                                </p:cTn>
                              </p:par>
                            </p:childTnLst>
                          </p:cTn>
                        </p:par>
                        <p:par>
                          <p:cTn id="26" fill="hold">
                            <p:stCondLst>
                              <p:cond delay="500"/>
                            </p:stCondLst>
                            <p:childTnLst>
                              <p:par>
                                <p:cTn id="27" presetID="1" presetClass="entr" presetSubtype="0" fill="hold" grpId="0" nodeType="afterEffect">
                                  <p:stCondLst>
                                    <p:cond delay="1000"/>
                                  </p:stCondLst>
                                  <p:childTnLst>
                                    <p:set>
                                      <p:cBhvr>
                                        <p:cTn id="28" dur="1" fill="hold">
                                          <p:stCondLst>
                                            <p:cond delay="0"/>
                                          </p:stCondLst>
                                        </p:cTn>
                                        <p:tgtEl>
                                          <p:spTgt spid="737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44" grpId="0"/>
      <p:bldP spid="73745" grpId="0"/>
      <p:bldP spid="73747" grpId="0" animBg="1"/>
      <p:bldP spid="73748" grpId="0" animBg="1"/>
      <p:bldP spid="73749" grpId="0" animBg="1"/>
      <p:bldP spid="73751" grpId="0" animBg="1"/>
      <p:bldP spid="737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3"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4"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5"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26" name="Rectangle 8"/>
          <p:cNvSpPr>
            <a:spLocks noChangeArrowheads="1"/>
          </p:cNvSpPr>
          <p:nvPr/>
        </p:nvSpPr>
        <p:spPr bwMode="auto">
          <a:xfrm>
            <a:off x="1512888" y="188913"/>
            <a:ext cx="3851275" cy="641350"/>
          </a:xfrm>
          <a:prstGeom prst="rect">
            <a:avLst/>
          </a:prstGeom>
          <a:noFill/>
          <a:ln w="9525" algn="ctr">
            <a:noFill/>
            <a:miter lim="800000"/>
          </a:ln>
        </p:spPr>
        <p:txBody>
          <a:bodyPr>
            <a:spAutoFit/>
          </a:bodyPr>
          <a:lstStyle/>
          <a:p>
            <a:pPr>
              <a:lnSpc>
                <a:spcPct val="90000"/>
              </a:lnSpc>
              <a:buClrTx/>
              <a:buFontTx/>
              <a:buNone/>
            </a:pPr>
            <a:r>
              <a:rPr lang="zh-CN" altLang="en-US" sz="4000">
                <a:ea typeface="华文行楷" pitchFamily="2" charset="-122"/>
              </a:rPr>
              <a:t>什么是编译程序</a:t>
            </a:r>
          </a:p>
        </p:txBody>
      </p:sp>
      <p:sp>
        <p:nvSpPr>
          <p:cNvPr id="78857" name="Text Box 9"/>
          <p:cNvSpPr txBox="1">
            <a:spLocks noChangeArrowheads="1"/>
          </p:cNvSpPr>
          <p:nvPr/>
        </p:nvSpPr>
        <p:spPr bwMode="auto">
          <a:xfrm>
            <a:off x="611188" y="1340768"/>
            <a:ext cx="8353425" cy="5170646"/>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dirty="0"/>
              <a:t> </a:t>
            </a:r>
            <a:r>
              <a:rPr lang="zh-CN" altLang="en-US" sz="3200" dirty="0">
                <a:solidFill>
                  <a:srgbClr val="333399"/>
                </a:solidFill>
              </a:rPr>
              <a:t>编译程序是</a:t>
            </a:r>
            <a:r>
              <a:rPr lang="zh-CN" altLang="en-US" sz="3200" dirty="0"/>
              <a:t>较为复杂的翻译程序</a:t>
            </a:r>
          </a:p>
          <a:p>
            <a:pPr algn="l">
              <a:buFont typeface="Wingdings" panose="05000000000000000000" pitchFamily="2" charset="2"/>
              <a:buNone/>
            </a:pPr>
            <a:r>
              <a:rPr lang="zh-CN" altLang="en-US" sz="1000" dirty="0">
                <a:solidFill>
                  <a:srgbClr val="333399"/>
                </a:solidFill>
                <a:latin typeface="楷体_GB2312" pitchFamily="49" charset="-122"/>
              </a:rPr>
              <a:t> </a:t>
            </a:r>
          </a:p>
          <a:p>
            <a:pPr lvl="1" algn="l">
              <a:buFont typeface="Symbol" panose="05050102010706020507" pitchFamily="18" charset="2"/>
              <a:buChar char="-"/>
            </a:pPr>
            <a:r>
              <a:rPr lang="zh-CN" altLang="en-US" sz="2800" dirty="0">
                <a:latin typeface="楷体_GB2312" pitchFamily="49" charset="-122"/>
              </a:rPr>
              <a:t> </a:t>
            </a:r>
            <a:r>
              <a:rPr lang="zh-CN" altLang="en-US" sz="2800" dirty="0">
                <a:solidFill>
                  <a:srgbClr val="333399"/>
                </a:solidFill>
                <a:latin typeface="楷体_GB2312" pitchFamily="49" charset="-122"/>
              </a:rPr>
              <a:t>需要对源程序进行</a:t>
            </a:r>
            <a:r>
              <a:rPr lang="zh-CN" altLang="en-US" sz="2800" dirty="0">
                <a:latin typeface="楷体_GB2312" pitchFamily="49" charset="-122"/>
              </a:rPr>
              <a:t>分析</a:t>
            </a:r>
            <a:r>
              <a:rPr lang="zh-CN" altLang="en-US" sz="2800" b="0" dirty="0">
                <a:solidFill>
                  <a:srgbClr val="333399"/>
                </a:solidFill>
              </a:rPr>
              <a:t>（</a:t>
            </a:r>
            <a:r>
              <a:rPr lang="en-US" altLang="zh-CN" sz="2800" b="0" i="1" dirty="0">
                <a:solidFill>
                  <a:srgbClr val="333399"/>
                </a:solidFill>
              </a:rPr>
              <a:t>Analysis</a:t>
            </a:r>
            <a:r>
              <a:rPr lang="zh-CN" altLang="en-US" sz="2800" b="0" dirty="0">
                <a:solidFill>
                  <a:srgbClr val="333399"/>
                </a:solidFill>
              </a:rPr>
              <a:t>）</a:t>
            </a:r>
            <a:endParaRPr lang="zh-CN" altLang="en-US" sz="2800" dirty="0">
              <a:solidFill>
                <a:srgbClr val="333399"/>
              </a:solidFill>
              <a:latin typeface="楷体_GB2312" pitchFamily="49" charset="-122"/>
            </a:endParaRPr>
          </a:p>
          <a:p>
            <a:pPr lvl="1" algn="l"/>
            <a:endParaRPr lang="zh-CN" altLang="en-US" sz="1000" dirty="0">
              <a:solidFill>
                <a:srgbClr val="333399"/>
              </a:solidFill>
              <a:latin typeface="楷体_GB2312" pitchFamily="49" charset="-122"/>
            </a:endParaRPr>
          </a:p>
          <a:p>
            <a:pPr lvl="1" algn="l"/>
            <a:r>
              <a:rPr lang="zh-CN" altLang="en-US" sz="2800" dirty="0">
                <a:solidFill>
                  <a:srgbClr val="333399"/>
                </a:solidFill>
                <a:latin typeface="楷体_GB2312" pitchFamily="49" charset="-122"/>
              </a:rPr>
              <a:t>  </a:t>
            </a:r>
            <a:r>
              <a:rPr lang="zh-CN" altLang="en-US" sz="2400" dirty="0">
                <a:solidFill>
                  <a:srgbClr val="333399"/>
                </a:solidFill>
                <a:latin typeface="楷体_GB2312" pitchFamily="49" charset="-122"/>
              </a:rPr>
              <a:t>识别源程序的</a:t>
            </a:r>
            <a:r>
              <a:rPr lang="zh-CN" altLang="en-US" sz="2400" dirty="0">
                <a:solidFill>
                  <a:srgbClr val="FF0000"/>
                </a:solidFill>
                <a:latin typeface="楷体_GB2312" pitchFamily="49" charset="-122"/>
              </a:rPr>
              <a:t>语法结构信息</a:t>
            </a:r>
            <a:r>
              <a:rPr lang="zh-CN" altLang="en-US" sz="2400" dirty="0">
                <a:solidFill>
                  <a:srgbClr val="333399"/>
                </a:solidFill>
                <a:latin typeface="楷体_GB2312" pitchFamily="49" charset="-122"/>
              </a:rPr>
              <a:t>，理解源程序的</a:t>
            </a:r>
            <a:r>
              <a:rPr lang="zh-CN" altLang="en-US" sz="2400" dirty="0">
                <a:solidFill>
                  <a:srgbClr val="FF0000"/>
                </a:solidFill>
                <a:latin typeface="楷体_GB2312" pitchFamily="49" charset="-122"/>
              </a:rPr>
              <a:t>语义信息</a:t>
            </a:r>
            <a:r>
              <a:rPr lang="zh-CN" altLang="en-US" sz="2400" dirty="0">
                <a:solidFill>
                  <a:srgbClr val="333399"/>
                </a:solidFill>
                <a:latin typeface="楷体_GB2312" pitchFamily="49" charset="-122"/>
              </a:rPr>
              <a:t>，</a:t>
            </a:r>
          </a:p>
          <a:p>
            <a:pPr lvl="1" algn="l"/>
            <a:r>
              <a:rPr lang="zh-CN" altLang="en-US" sz="2800" dirty="0">
                <a:solidFill>
                  <a:srgbClr val="333399"/>
                </a:solidFill>
                <a:latin typeface="楷体_GB2312" pitchFamily="49" charset="-122"/>
              </a:rPr>
              <a:t>  </a:t>
            </a:r>
            <a:r>
              <a:rPr lang="zh-CN" altLang="en-US" sz="2400" dirty="0">
                <a:solidFill>
                  <a:srgbClr val="333399"/>
                </a:solidFill>
                <a:latin typeface="楷体_GB2312" pitchFamily="49" charset="-122"/>
              </a:rPr>
              <a:t>反馈相应的出错信息</a:t>
            </a:r>
            <a:endParaRPr lang="zh-CN" altLang="en-US" sz="2400" dirty="0">
              <a:solidFill>
                <a:srgbClr val="333399"/>
              </a:solidFill>
            </a:endParaRPr>
          </a:p>
          <a:p>
            <a:pPr lvl="1" algn="l"/>
            <a:endParaRPr lang="zh-CN" altLang="en-US" sz="1000" dirty="0">
              <a:solidFill>
                <a:srgbClr val="333399"/>
              </a:solidFill>
              <a:latin typeface="楷体_GB2312" pitchFamily="49" charset="-122"/>
            </a:endParaRPr>
          </a:p>
          <a:p>
            <a:pPr lvl="1" algn="l">
              <a:buFont typeface="Symbol" panose="05050102010706020507" pitchFamily="18" charset="2"/>
              <a:buChar char="-"/>
            </a:pPr>
            <a:r>
              <a:rPr lang="zh-CN" altLang="en-US" sz="2800" dirty="0">
                <a:solidFill>
                  <a:schemeClr val="tx1"/>
                </a:solidFill>
              </a:rPr>
              <a:t>  </a:t>
            </a:r>
            <a:r>
              <a:rPr lang="zh-CN" altLang="en-US" sz="2800" dirty="0">
                <a:solidFill>
                  <a:srgbClr val="333399"/>
                </a:solidFill>
              </a:rPr>
              <a:t>根据分析结果及目标信息进行</a:t>
            </a:r>
            <a:r>
              <a:rPr lang="zh-CN" altLang="en-US" sz="2800" dirty="0"/>
              <a:t>综合</a:t>
            </a:r>
            <a:r>
              <a:rPr lang="zh-CN" altLang="en-US" sz="2800" b="0" dirty="0">
                <a:solidFill>
                  <a:srgbClr val="333399"/>
                </a:solidFill>
              </a:rPr>
              <a:t>（</a:t>
            </a:r>
            <a:r>
              <a:rPr lang="en-US" altLang="zh-CN" sz="2800" b="0" i="1" dirty="0">
                <a:solidFill>
                  <a:srgbClr val="333399"/>
                </a:solidFill>
              </a:rPr>
              <a:t>Synthesis</a:t>
            </a:r>
            <a:r>
              <a:rPr lang="zh-CN" altLang="en-US" sz="2800" b="0" dirty="0">
                <a:solidFill>
                  <a:srgbClr val="333399"/>
                </a:solidFill>
              </a:rPr>
              <a:t>）</a:t>
            </a:r>
            <a:endParaRPr lang="zh-CN" altLang="en-US" sz="2800" dirty="0">
              <a:solidFill>
                <a:srgbClr val="333399"/>
              </a:solidFill>
            </a:endParaRPr>
          </a:p>
          <a:p>
            <a:pPr lvl="1" algn="l"/>
            <a:endParaRPr lang="zh-CN" altLang="en-US" sz="1000" dirty="0">
              <a:solidFill>
                <a:srgbClr val="333399"/>
              </a:solidFill>
            </a:endParaRPr>
          </a:p>
          <a:p>
            <a:pPr lvl="1" algn="l"/>
            <a:r>
              <a:rPr lang="zh-CN" altLang="en-US" sz="2800" dirty="0">
                <a:solidFill>
                  <a:srgbClr val="333399"/>
                </a:solidFill>
                <a:latin typeface="楷体_GB2312" pitchFamily="49" charset="-122"/>
              </a:rPr>
              <a:t>  </a:t>
            </a:r>
            <a:r>
              <a:rPr lang="zh-CN" altLang="en-US" sz="2400" dirty="0">
                <a:solidFill>
                  <a:srgbClr val="333399"/>
                </a:solidFill>
                <a:latin typeface="楷体_GB2312" pitchFamily="49" charset="-122"/>
              </a:rPr>
              <a:t>生成</a:t>
            </a:r>
            <a:r>
              <a:rPr lang="zh-CN" altLang="en-US" sz="2400" dirty="0">
                <a:solidFill>
                  <a:srgbClr val="FF0000"/>
                </a:solidFill>
                <a:latin typeface="楷体_GB2312" pitchFamily="49" charset="-122"/>
              </a:rPr>
              <a:t>语义上等价</a:t>
            </a:r>
            <a:r>
              <a:rPr lang="zh-CN" altLang="en-US" sz="2400" dirty="0">
                <a:solidFill>
                  <a:srgbClr val="333399"/>
                </a:solidFill>
                <a:latin typeface="楷体_GB2312" pitchFamily="49" charset="-122"/>
              </a:rPr>
              <a:t>于源程序的目标程序</a:t>
            </a:r>
          </a:p>
          <a:p>
            <a:pPr lvl="2" algn="l"/>
            <a:endParaRPr lang="zh-CN" altLang="en-US" sz="1000" dirty="0">
              <a:solidFill>
                <a:srgbClr val="333399"/>
              </a:solidFill>
            </a:endParaRPr>
          </a:p>
          <a:p>
            <a:pPr algn="l">
              <a:buFont typeface="Wingdings" panose="05000000000000000000" pitchFamily="2" charset="2"/>
              <a:buChar char="²"/>
            </a:pPr>
            <a:r>
              <a:rPr lang="zh-CN" altLang="en-US" sz="3200" dirty="0">
                <a:solidFill>
                  <a:schemeClr val="tx1"/>
                </a:solidFill>
              </a:rPr>
              <a:t> </a:t>
            </a:r>
            <a:r>
              <a:rPr lang="zh-CN" altLang="en-US" sz="3200" dirty="0">
                <a:solidFill>
                  <a:srgbClr val="333399"/>
                </a:solidFill>
              </a:rPr>
              <a:t>较为简单的翻译程序如：</a:t>
            </a:r>
          </a:p>
          <a:p>
            <a:pPr algn="l">
              <a:buFont typeface="Wingdings" panose="05000000000000000000" pitchFamily="2" charset="2"/>
              <a:buNone/>
            </a:pPr>
            <a:endParaRPr lang="zh-CN" altLang="en-US" sz="1000" dirty="0">
              <a:solidFill>
                <a:srgbClr val="333399"/>
              </a:solidFill>
            </a:endParaRPr>
          </a:p>
          <a:p>
            <a:pPr lvl="1" algn="l">
              <a:buFont typeface="Symbol" panose="05050102010706020507" pitchFamily="18" charset="2"/>
              <a:buChar char="-"/>
            </a:pPr>
            <a:r>
              <a:rPr lang="zh-CN" altLang="en-US" sz="2800" dirty="0">
                <a:solidFill>
                  <a:srgbClr val="333399"/>
                </a:solidFill>
              </a:rPr>
              <a:t>  预处理程序</a:t>
            </a:r>
            <a:r>
              <a:rPr lang="zh-CN" altLang="en-US" sz="2800" b="0" dirty="0">
                <a:solidFill>
                  <a:srgbClr val="333399"/>
                </a:solidFill>
              </a:rPr>
              <a:t>（</a:t>
            </a:r>
            <a:r>
              <a:rPr lang="en-US" altLang="zh-CN" sz="2800" b="0" i="1" dirty="0">
                <a:solidFill>
                  <a:srgbClr val="333399"/>
                </a:solidFill>
              </a:rPr>
              <a:t>Preprocessor</a:t>
            </a:r>
            <a:r>
              <a:rPr lang="zh-CN" altLang="en-US" sz="2800" b="0" dirty="0">
                <a:solidFill>
                  <a:srgbClr val="333399"/>
                </a:solidFill>
              </a:rPr>
              <a:t>）</a:t>
            </a:r>
            <a:endParaRPr lang="en-US" altLang="zh-CN" sz="2800" b="0" dirty="0">
              <a:solidFill>
                <a:srgbClr val="333399"/>
              </a:solidFill>
            </a:endParaRPr>
          </a:p>
          <a:p>
            <a:pPr lvl="1" algn="l"/>
            <a:endParaRPr lang="en-US" altLang="zh-CN" sz="1000" dirty="0">
              <a:solidFill>
                <a:srgbClr val="333399"/>
              </a:solidFill>
            </a:endParaRPr>
          </a:p>
          <a:p>
            <a:pPr lvl="1" algn="l">
              <a:buFont typeface="Symbol" panose="05050102010706020507" pitchFamily="18" charset="2"/>
              <a:buChar char="-"/>
            </a:pPr>
            <a:r>
              <a:rPr lang="zh-CN" altLang="en-US" sz="2800" dirty="0">
                <a:solidFill>
                  <a:srgbClr val="333399"/>
                </a:solidFill>
              </a:rPr>
              <a:t>  汇编程序</a:t>
            </a:r>
            <a:r>
              <a:rPr lang="zh-CN" altLang="en-US" sz="2800" b="0" dirty="0">
                <a:solidFill>
                  <a:srgbClr val="333399"/>
                </a:solidFill>
              </a:rPr>
              <a:t>（</a:t>
            </a:r>
            <a:r>
              <a:rPr lang="en-US" altLang="zh-CN" sz="2800" b="0" i="1" dirty="0">
                <a:solidFill>
                  <a:srgbClr val="333399"/>
                </a:solidFill>
              </a:rPr>
              <a:t>Assembler</a:t>
            </a:r>
            <a:r>
              <a:rPr lang="zh-CN" altLang="en-US" sz="2800" b="0" dirty="0">
                <a:solidFill>
                  <a:srgbClr val="333399"/>
                </a:solidFill>
              </a:rPr>
              <a:t>）</a:t>
            </a:r>
            <a:endParaRPr lang="zh-CN" altLang="en-US" sz="2800" dirty="0">
              <a:solidFill>
                <a:srgbClr val="333399"/>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78857">
                                            <p:txEl>
                                              <p:pRg st="11" end="11"/>
                                            </p:txEl>
                                          </p:spTgt>
                                        </p:tgtEl>
                                        <p:attrNameLst>
                                          <p:attrName>style.visibility</p:attrName>
                                        </p:attrNameLst>
                                      </p:cBhvr>
                                      <p:to>
                                        <p:strVal val="visible"/>
                                      </p:to>
                                    </p:set>
                                    <p:animEffect transition="in" filter="slide(fromBottom)">
                                      <p:cBhvr>
                                        <p:cTn id="7" dur="500"/>
                                        <p:tgtEl>
                                          <p:spTgt spid="78857">
                                            <p:txEl>
                                              <p:pRg st="11" end="11"/>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78857">
                                            <p:txEl>
                                              <p:pRg st="13" end="13"/>
                                            </p:txEl>
                                          </p:spTgt>
                                        </p:tgtEl>
                                        <p:attrNameLst>
                                          <p:attrName>style.visibility</p:attrName>
                                        </p:attrNameLst>
                                      </p:cBhvr>
                                      <p:to>
                                        <p:strVal val="visible"/>
                                      </p:to>
                                    </p:set>
                                    <p:animEffect transition="in" filter="slide(fromBottom)">
                                      <p:cBhvr>
                                        <p:cTn id="10" dur="500"/>
                                        <p:tgtEl>
                                          <p:spTgt spid="78857">
                                            <p:txEl>
                                              <p:pRg st="13" end="13"/>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78857">
                                            <p:txEl>
                                              <p:pRg st="15" end="15"/>
                                            </p:txEl>
                                          </p:spTgt>
                                        </p:tgtEl>
                                        <p:attrNameLst>
                                          <p:attrName>style.visibility</p:attrName>
                                        </p:attrNameLst>
                                      </p:cBhvr>
                                      <p:to>
                                        <p:strVal val="visible"/>
                                      </p:to>
                                    </p:set>
                                    <p:animEffect transition="in" filter="slide(fromBottom)">
                                      <p:cBhvr>
                                        <p:cTn id="13" dur="500"/>
                                        <p:tgtEl>
                                          <p:spTgt spid="78857">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47"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48"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49"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1750" name="Rectangle 8"/>
          <p:cNvSpPr>
            <a:spLocks noChangeArrowheads="1"/>
          </p:cNvSpPr>
          <p:nvPr/>
        </p:nvSpPr>
        <p:spPr bwMode="auto">
          <a:xfrm>
            <a:off x="1512888" y="188913"/>
            <a:ext cx="3851275" cy="641350"/>
          </a:xfrm>
          <a:prstGeom prst="rect">
            <a:avLst/>
          </a:prstGeom>
          <a:noFill/>
          <a:ln w="9525" algn="ctr">
            <a:noFill/>
            <a:miter lim="800000"/>
          </a:ln>
        </p:spPr>
        <p:txBody>
          <a:bodyPr>
            <a:spAutoFit/>
          </a:bodyPr>
          <a:lstStyle/>
          <a:p>
            <a:pPr>
              <a:lnSpc>
                <a:spcPct val="90000"/>
              </a:lnSpc>
              <a:buClrTx/>
              <a:buFontTx/>
              <a:buNone/>
            </a:pPr>
            <a:r>
              <a:rPr lang="zh-CN" altLang="en-US" sz="4000">
                <a:ea typeface="华文行楷" pitchFamily="2" charset="-122"/>
              </a:rPr>
              <a:t>什么是编译程序</a:t>
            </a:r>
          </a:p>
        </p:txBody>
      </p:sp>
      <p:sp>
        <p:nvSpPr>
          <p:cNvPr id="31751" name="Text Box 9"/>
          <p:cNvSpPr txBox="1">
            <a:spLocks noChangeArrowheads="1"/>
          </p:cNvSpPr>
          <p:nvPr/>
        </p:nvSpPr>
        <p:spPr bwMode="auto">
          <a:xfrm>
            <a:off x="468313" y="1268413"/>
            <a:ext cx="8137525" cy="1066800"/>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a:t> </a:t>
            </a:r>
            <a:r>
              <a:rPr lang="zh-CN" altLang="en-US" sz="3200">
                <a:solidFill>
                  <a:srgbClr val="333399"/>
                </a:solidFill>
              </a:rPr>
              <a:t>编译程序</a:t>
            </a:r>
            <a:r>
              <a:rPr lang="zh-CN" altLang="en-US" sz="3200"/>
              <a:t>通常</a:t>
            </a:r>
            <a:r>
              <a:rPr lang="zh-CN" altLang="en-US" sz="3200">
                <a:solidFill>
                  <a:srgbClr val="333399"/>
                </a:solidFill>
              </a:rPr>
              <a:t>是</a:t>
            </a:r>
            <a:r>
              <a:rPr lang="zh-CN" altLang="en-US" sz="3200"/>
              <a:t>从较高级语言的程序翻译</a:t>
            </a:r>
          </a:p>
          <a:p>
            <a:pPr algn="l">
              <a:buFont typeface="Wingdings" panose="05000000000000000000" pitchFamily="2" charset="2"/>
              <a:buNone/>
            </a:pPr>
            <a:r>
              <a:rPr lang="zh-CN" altLang="en-US" sz="3200"/>
              <a:t>    至较低级语言的程序</a:t>
            </a:r>
            <a:r>
              <a:rPr lang="zh-CN" altLang="en-US" sz="3200">
                <a:solidFill>
                  <a:srgbClr val="333399"/>
                </a:solidFill>
              </a:rPr>
              <a:t>，如</a:t>
            </a:r>
            <a:endParaRPr lang="zh-CN" altLang="en-US" sz="1000">
              <a:solidFill>
                <a:srgbClr val="333399"/>
              </a:solidFill>
              <a:latin typeface="楷体_GB2312" pitchFamily="49" charset="-122"/>
            </a:endParaRPr>
          </a:p>
        </p:txBody>
      </p:sp>
      <p:grpSp>
        <p:nvGrpSpPr>
          <p:cNvPr id="31752" name="Group 10"/>
          <p:cNvGrpSpPr/>
          <p:nvPr/>
        </p:nvGrpSpPr>
        <p:grpSpPr bwMode="auto">
          <a:xfrm>
            <a:off x="665480" y="2779713"/>
            <a:ext cx="8172450" cy="3529012"/>
            <a:chOff x="408" y="1751"/>
            <a:chExt cx="5148" cy="2223"/>
          </a:xfrm>
        </p:grpSpPr>
        <p:sp>
          <p:nvSpPr>
            <p:cNvPr id="31753" name="Text Box 11"/>
            <p:cNvSpPr txBox="1">
              <a:spLocks noChangeArrowheads="1"/>
            </p:cNvSpPr>
            <p:nvPr/>
          </p:nvSpPr>
          <p:spPr bwMode="auto">
            <a:xfrm>
              <a:off x="839" y="1799"/>
              <a:ext cx="907" cy="300"/>
            </a:xfrm>
            <a:prstGeom prst="rect">
              <a:avLst/>
            </a:prstGeom>
            <a:noFill/>
            <a:ln w="9525" algn="ctr">
              <a:noFill/>
              <a:miter lim="800000"/>
            </a:ln>
          </p:spPr>
          <p:txBody>
            <a:bodyPr>
              <a:spAutoFit/>
            </a:bodyPr>
            <a:lstStyle/>
            <a:p>
              <a:pPr>
                <a:lnSpc>
                  <a:spcPct val="90000"/>
                </a:lnSpc>
                <a:buClrTx/>
                <a:buFontTx/>
                <a:buNone/>
              </a:pPr>
              <a:r>
                <a:rPr lang="en-US" altLang="zh-CN" sz="2800" b="0">
                  <a:solidFill>
                    <a:srgbClr val="333399"/>
                  </a:solidFill>
                </a:rPr>
                <a:t>C </a:t>
              </a:r>
              <a:r>
                <a:rPr lang="zh-CN" altLang="en-US" sz="2800" b="0">
                  <a:solidFill>
                    <a:srgbClr val="333399"/>
                  </a:solidFill>
                </a:rPr>
                <a:t>代码</a:t>
              </a:r>
            </a:p>
          </p:txBody>
        </p:sp>
        <p:sp>
          <p:nvSpPr>
            <p:cNvPr id="31754" name="Text Box 12"/>
            <p:cNvSpPr txBox="1">
              <a:spLocks noChangeArrowheads="1"/>
            </p:cNvSpPr>
            <p:nvPr/>
          </p:nvSpPr>
          <p:spPr bwMode="auto">
            <a:xfrm>
              <a:off x="3832" y="1796"/>
              <a:ext cx="1044" cy="300"/>
            </a:xfrm>
            <a:prstGeom prst="rect">
              <a:avLst/>
            </a:prstGeom>
            <a:noFill/>
            <a:ln w="9525" algn="ctr">
              <a:noFill/>
              <a:miter lim="800000"/>
            </a:ln>
          </p:spPr>
          <p:txBody>
            <a:bodyPr>
              <a:spAutoFit/>
            </a:bodyPr>
            <a:lstStyle/>
            <a:p>
              <a:pPr>
                <a:lnSpc>
                  <a:spcPct val="90000"/>
                </a:lnSpc>
                <a:buClrTx/>
                <a:buFontTx/>
                <a:buNone/>
              </a:pPr>
              <a:r>
                <a:rPr lang="zh-CN" altLang="en-US" sz="2800" b="0">
                  <a:solidFill>
                    <a:srgbClr val="333399"/>
                  </a:solidFill>
                </a:rPr>
                <a:t>汇编代码</a:t>
              </a:r>
            </a:p>
          </p:txBody>
        </p:sp>
        <p:sp>
          <p:nvSpPr>
            <p:cNvPr id="31755" name="Rectangle 13"/>
            <p:cNvSpPr>
              <a:spLocks noChangeArrowheads="1"/>
            </p:cNvSpPr>
            <p:nvPr/>
          </p:nvSpPr>
          <p:spPr bwMode="auto">
            <a:xfrm>
              <a:off x="2064" y="1751"/>
              <a:ext cx="1451" cy="363"/>
            </a:xfrm>
            <a:prstGeom prst="rect">
              <a:avLst/>
            </a:prstGeom>
            <a:solidFill>
              <a:srgbClr val="FFFFFF"/>
            </a:solidFill>
            <a:ln w="9525" algn="ctr">
              <a:solidFill>
                <a:srgbClr val="333399"/>
              </a:solidFill>
              <a:miter lim="800000"/>
            </a:ln>
          </p:spPr>
          <p:txBody>
            <a:bodyPr wrap="none" anchor="ctr"/>
            <a:lstStyle/>
            <a:p>
              <a:pPr>
                <a:lnSpc>
                  <a:spcPct val="90000"/>
                </a:lnSpc>
                <a:buClrTx/>
                <a:buFontTx/>
                <a:buNone/>
              </a:pPr>
              <a:r>
                <a:rPr kumimoji="0" lang="en-US" altLang="zh-CN" sz="2800" b="0">
                  <a:solidFill>
                    <a:srgbClr val="333399"/>
                  </a:solidFill>
                </a:rPr>
                <a:t>a C c</a:t>
              </a:r>
              <a:r>
                <a:rPr lang="en-US" altLang="zh-CN" sz="2800" b="0">
                  <a:solidFill>
                    <a:srgbClr val="333399"/>
                  </a:solidFill>
                </a:rPr>
                <a:t>ompiler</a:t>
              </a:r>
            </a:p>
          </p:txBody>
        </p:sp>
        <p:sp>
          <p:nvSpPr>
            <p:cNvPr id="31756" name="Line 14"/>
            <p:cNvSpPr>
              <a:spLocks noChangeShapeType="1"/>
            </p:cNvSpPr>
            <p:nvPr/>
          </p:nvSpPr>
          <p:spPr bwMode="auto">
            <a:xfrm>
              <a:off x="1701" y="1933"/>
              <a:ext cx="363" cy="0"/>
            </a:xfrm>
            <a:prstGeom prst="line">
              <a:avLst/>
            </a:prstGeom>
            <a:noFill/>
            <a:ln w="9525">
              <a:solidFill>
                <a:srgbClr val="333399"/>
              </a:solidFill>
              <a:round/>
              <a:tailEnd type="triangle" w="med" len="med"/>
            </a:ln>
          </p:spPr>
          <p:txBody>
            <a:bodyPr/>
            <a:lstStyle/>
            <a:p>
              <a:endParaRPr lang="zh-CN" altLang="en-US"/>
            </a:p>
          </p:txBody>
        </p:sp>
        <p:sp>
          <p:nvSpPr>
            <p:cNvPr id="31757" name="Line 15"/>
            <p:cNvSpPr>
              <a:spLocks noChangeShapeType="1"/>
            </p:cNvSpPr>
            <p:nvPr/>
          </p:nvSpPr>
          <p:spPr bwMode="auto">
            <a:xfrm>
              <a:off x="3515" y="1933"/>
              <a:ext cx="318" cy="0"/>
            </a:xfrm>
            <a:prstGeom prst="line">
              <a:avLst/>
            </a:prstGeom>
            <a:noFill/>
            <a:ln w="9525">
              <a:solidFill>
                <a:srgbClr val="333399"/>
              </a:solidFill>
              <a:round/>
              <a:tailEnd type="triangle" w="med" len="med"/>
            </a:ln>
          </p:spPr>
          <p:txBody>
            <a:bodyPr/>
            <a:lstStyle/>
            <a:p>
              <a:endParaRPr lang="zh-CN" altLang="en-US"/>
            </a:p>
          </p:txBody>
        </p:sp>
        <p:sp>
          <p:nvSpPr>
            <p:cNvPr id="31758" name="Text Box 16"/>
            <p:cNvSpPr txBox="1">
              <a:spLocks noChangeArrowheads="1"/>
            </p:cNvSpPr>
            <p:nvPr/>
          </p:nvSpPr>
          <p:spPr bwMode="auto">
            <a:xfrm>
              <a:off x="567" y="2434"/>
              <a:ext cx="1223" cy="300"/>
            </a:xfrm>
            <a:prstGeom prst="rect">
              <a:avLst/>
            </a:prstGeom>
            <a:noFill/>
            <a:ln w="9525" algn="ctr">
              <a:noFill/>
              <a:miter lim="800000"/>
            </a:ln>
          </p:spPr>
          <p:txBody>
            <a:bodyPr>
              <a:spAutoFit/>
            </a:bodyPr>
            <a:lstStyle/>
            <a:p>
              <a:pPr>
                <a:lnSpc>
                  <a:spcPct val="90000"/>
                </a:lnSpc>
                <a:buClrTx/>
                <a:buFontTx/>
                <a:buNone/>
              </a:pPr>
              <a:r>
                <a:rPr lang="en-US" altLang="zh-CN" sz="2800" b="0">
                  <a:solidFill>
                    <a:srgbClr val="333399"/>
                  </a:solidFill>
                </a:rPr>
                <a:t>C++ </a:t>
              </a:r>
              <a:r>
                <a:rPr lang="zh-CN" altLang="en-US" sz="2800" b="0">
                  <a:solidFill>
                    <a:srgbClr val="333399"/>
                  </a:solidFill>
                </a:rPr>
                <a:t>代码</a:t>
              </a:r>
            </a:p>
          </p:txBody>
        </p:sp>
        <p:sp>
          <p:nvSpPr>
            <p:cNvPr id="31759" name="Text Box 17"/>
            <p:cNvSpPr txBox="1">
              <a:spLocks noChangeArrowheads="1"/>
            </p:cNvSpPr>
            <p:nvPr/>
          </p:nvSpPr>
          <p:spPr bwMode="auto">
            <a:xfrm>
              <a:off x="4059" y="2431"/>
              <a:ext cx="1089" cy="300"/>
            </a:xfrm>
            <a:prstGeom prst="rect">
              <a:avLst/>
            </a:prstGeom>
            <a:noFill/>
            <a:ln w="9525" algn="ctr">
              <a:noFill/>
              <a:miter lim="800000"/>
            </a:ln>
          </p:spPr>
          <p:txBody>
            <a:bodyPr>
              <a:spAutoFit/>
            </a:bodyPr>
            <a:lstStyle/>
            <a:p>
              <a:pPr>
                <a:lnSpc>
                  <a:spcPct val="90000"/>
                </a:lnSpc>
                <a:buClrTx/>
                <a:buFontTx/>
                <a:buNone/>
              </a:pPr>
              <a:r>
                <a:rPr lang="zh-CN" altLang="en-US" sz="2800" b="0">
                  <a:solidFill>
                    <a:srgbClr val="333399"/>
                  </a:solidFill>
                </a:rPr>
                <a:t>汇编代码</a:t>
              </a:r>
            </a:p>
          </p:txBody>
        </p:sp>
        <p:sp>
          <p:nvSpPr>
            <p:cNvPr id="31760" name="Rectangle 18"/>
            <p:cNvSpPr>
              <a:spLocks noChangeArrowheads="1"/>
            </p:cNvSpPr>
            <p:nvPr/>
          </p:nvSpPr>
          <p:spPr bwMode="auto">
            <a:xfrm>
              <a:off x="2107" y="2386"/>
              <a:ext cx="1679" cy="363"/>
            </a:xfrm>
            <a:prstGeom prst="rect">
              <a:avLst/>
            </a:prstGeom>
            <a:solidFill>
              <a:srgbClr val="FFFFFF"/>
            </a:solidFill>
            <a:ln w="9525" algn="ctr">
              <a:solidFill>
                <a:srgbClr val="333399"/>
              </a:solidFill>
              <a:miter lim="800000"/>
            </a:ln>
          </p:spPr>
          <p:txBody>
            <a:bodyPr wrap="none" anchor="ctr"/>
            <a:lstStyle/>
            <a:p>
              <a:pPr>
                <a:lnSpc>
                  <a:spcPct val="90000"/>
                </a:lnSpc>
                <a:buClrTx/>
                <a:buFontTx/>
                <a:buNone/>
              </a:pPr>
              <a:r>
                <a:rPr kumimoji="0" lang="en-US" altLang="zh-CN" sz="2800" b="0">
                  <a:solidFill>
                    <a:srgbClr val="333399"/>
                  </a:solidFill>
                </a:rPr>
                <a:t>a C++ c</a:t>
              </a:r>
              <a:r>
                <a:rPr lang="en-US" altLang="zh-CN" sz="2800" b="0">
                  <a:solidFill>
                    <a:srgbClr val="333399"/>
                  </a:solidFill>
                </a:rPr>
                <a:t>ompiler</a:t>
              </a:r>
            </a:p>
          </p:txBody>
        </p:sp>
        <p:sp>
          <p:nvSpPr>
            <p:cNvPr id="31761" name="Line 19"/>
            <p:cNvSpPr>
              <a:spLocks noChangeShapeType="1"/>
            </p:cNvSpPr>
            <p:nvPr/>
          </p:nvSpPr>
          <p:spPr bwMode="auto">
            <a:xfrm>
              <a:off x="1745" y="2567"/>
              <a:ext cx="362" cy="1"/>
            </a:xfrm>
            <a:prstGeom prst="line">
              <a:avLst/>
            </a:prstGeom>
            <a:noFill/>
            <a:ln w="9525">
              <a:solidFill>
                <a:srgbClr val="333399"/>
              </a:solidFill>
              <a:round/>
              <a:tailEnd type="triangle" w="med" len="med"/>
            </a:ln>
          </p:spPr>
          <p:txBody>
            <a:bodyPr/>
            <a:lstStyle/>
            <a:p>
              <a:endParaRPr lang="zh-CN" altLang="en-US"/>
            </a:p>
          </p:txBody>
        </p:sp>
        <p:sp>
          <p:nvSpPr>
            <p:cNvPr id="31762" name="Line 20"/>
            <p:cNvSpPr>
              <a:spLocks noChangeShapeType="1"/>
            </p:cNvSpPr>
            <p:nvPr/>
          </p:nvSpPr>
          <p:spPr bwMode="auto">
            <a:xfrm>
              <a:off x="3786" y="2568"/>
              <a:ext cx="318" cy="0"/>
            </a:xfrm>
            <a:prstGeom prst="line">
              <a:avLst/>
            </a:prstGeom>
            <a:noFill/>
            <a:ln w="9525">
              <a:solidFill>
                <a:srgbClr val="333399"/>
              </a:solidFill>
              <a:round/>
              <a:tailEnd type="triangle" w="med" len="med"/>
            </a:ln>
          </p:spPr>
          <p:txBody>
            <a:bodyPr/>
            <a:lstStyle/>
            <a:p>
              <a:endParaRPr lang="zh-CN" altLang="en-US"/>
            </a:p>
          </p:txBody>
        </p:sp>
        <p:sp>
          <p:nvSpPr>
            <p:cNvPr id="31763" name="Text Box 21"/>
            <p:cNvSpPr txBox="1">
              <a:spLocks noChangeArrowheads="1"/>
            </p:cNvSpPr>
            <p:nvPr/>
          </p:nvSpPr>
          <p:spPr bwMode="auto">
            <a:xfrm>
              <a:off x="429" y="3024"/>
              <a:ext cx="1134" cy="300"/>
            </a:xfrm>
            <a:prstGeom prst="rect">
              <a:avLst/>
            </a:prstGeom>
            <a:noFill/>
            <a:ln w="9525" algn="ctr">
              <a:noFill/>
              <a:miter lim="800000"/>
            </a:ln>
          </p:spPr>
          <p:txBody>
            <a:bodyPr>
              <a:spAutoFit/>
            </a:bodyPr>
            <a:lstStyle/>
            <a:p>
              <a:pPr>
                <a:lnSpc>
                  <a:spcPct val="90000"/>
                </a:lnSpc>
                <a:buClrTx/>
                <a:buFontTx/>
                <a:buNone/>
              </a:pPr>
              <a:r>
                <a:rPr lang="en-US" altLang="zh-CN" sz="2800" b="0">
                  <a:solidFill>
                    <a:srgbClr val="333399"/>
                  </a:solidFill>
                </a:rPr>
                <a:t>C++ </a:t>
              </a:r>
              <a:r>
                <a:rPr lang="zh-CN" altLang="en-US" sz="2800" b="0">
                  <a:solidFill>
                    <a:srgbClr val="333399"/>
                  </a:solidFill>
                </a:rPr>
                <a:t>代码</a:t>
              </a:r>
            </a:p>
          </p:txBody>
        </p:sp>
        <p:sp>
          <p:nvSpPr>
            <p:cNvPr id="31764" name="Text Box 22"/>
            <p:cNvSpPr txBox="1">
              <a:spLocks noChangeArrowheads="1"/>
            </p:cNvSpPr>
            <p:nvPr/>
          </p:nvSpPr>
          <p:spPr bwMode="auto">
            <a:xfrm>
              <a:off x="4513" y="3021"/>
              <a:ext cx="816" cy="300"/>
            </a:xfrm>
            <a:prstGeom prst="rect">
              <a:avLst/>
            </a:prstGeom>
            <a:noFill/>
            <a:ln w="9525" algn="ctr">
              <a:noFill/>
              <a:miter lim="800000"/>
            </a:ln>
          </p:spPr>
          <p:txBody>
            <a:bodyPr>
              <a:spAutoFit/>
            </a:bodyPr>
            <a:lstStyle/>
            <a:p>
              <a:pPr>
                <a:lnSpc>
                  <a:spcPct val="90000"/>
                </a:lnSpc>
                <a:buClrTx/>
                <a:buFontTx/>
                <a:buNone/>
              </a:pPr>
              <a:r>
                <a:rPr lang="en-US" altLang="zh-CN" sz="2800" b="0">
                  <a:solidFill>
                    <a:srgbClr val="333399"/>
                  </a:solidFill>
                </a:rPr>
                <a:t>C</a:t>
              </a:r>
              <a:r>
                <a:rPr lang="zh-CN" altLang="en-US" sz="2800" b="0">
                  <a:solidFill>
                    <a:srgbClr val="333399"/>
                  </a:solidFill>
                </a:rPr>
                <a:t>代码</a:t>
              </a:r>
            </a:p>
          </p:txBody>
        </p:sp>
        <p:sp>
          <p:nvSpPr>
            <p:cNvPr id="31765" name="Line 23"/>
            <p:cNvSpPr>
              <a:spLocks noChangeShapeType="1"/>
            </p:cNvSpPr>
            <p:nvPr/>
          </p:nvSpPr>
          <p:spPr bwMode="auto">
            <a:xfrm>
              <a:off x="1518" y="3157"/>
              <a:ext cx="362" cy="1"/>
            </a:xfrm>
            <a:prstGeom prst="line">
              <a:avLst/>
            </a:prstGeom>
            <a:noFill/>
            <a:ln w="9525">
              <a:solidFill>
                <a:srgbClr val="333399"/>
              </a:solidFill>
              <a:round/>
              <a:tailEnd type="triangle" w="med" len="med"/>
            </a:ln>
          </p:spPr>
          <p:txBody>
            <a:bodyPr/>
            <a:lstStyle/>
            <a:p>
              <a:endParaRPr lang="zh-CN" altLang="en-US"/>
            </a:p>
          </p:txBody>
        </p:sp>
        <p:sp>
          <p:nvSpPr>
            <p:cNvPr id="31766" name="Line 24"/>
            <p:cNvSpPr>
              <a:spLocks noChangeShapeType="1"/>
            </p:cNvSpPr>
            <p:nvPr/>
          </p:nvSpPr>
          <p:spPr bwMode="auto">
            <a:xfrm>
              <a:off x="4193" y="3158"/>
              <a:ext cx="318" cy="0"/>
            </a:xfrm>
            <a:prstGeom prst="line">
              <a:avLst/>
            </a:prstGeom>
            <a:noFill/>
            <a:ln w="9525">
              <a:solidFill>
                <a:srgbClr val="333399"/>
              </a:solidFill>
              <a:round/>
              <a:tailEnd type="triangle" w="med" len="med"/>
            </a:ln>
          </p:spPr>
          <p:txBody>
            <a:bodyPr/>
            <a:lstStyle/>
            <a:p>
              <a:endParaRPr lang="zh-CN" altLang="en-US"/>
            </a:p>
          </p:txBody>
        </p:sp>
        <p:sp>
          <p:nvSpPr>
            <p:cNvPr id="31767" name="Rectangle 25"/>
            <p:cNvSpPr>
              <a:spLocks noChangeArrowheads="1"/>
            </p:cNvSpPr>
            <p:nvPr/>
          </p:nvSpPr>
          <p:spPr bwMode="auto">
            <a:xfrm>
              <a:off x="1880" y="2976"/>
              <a:ext cx="2314" cy="363"/>
            </a:xfrm>
            <a:prstGeom prst="rect">
              <a:avLst/>
            </a:prstGeom>
            <a:solidFill>
              <a:srgbClr val="FFFFFF"/>
            </a:solidFill>
            <a:ln w="9525" algn="ctr">
              <a:solidFill>
                <a:srgbClr val="333399"/>
              </a:solidFill>
              <a:miter lim="800000"/>
            </a:ln>
          </p:spPr>
          <p:txBody>
            <a:bodyPr wrap="none" anchor="ctr"/>
            <a:lstStyle/>
            <a:p>
              <a:pPr>
                <a:lnSpc>
                  <a:spcPct val="90000"/>
                </a:lnSpc>
                <a:buClrTx/>
                <a:buFontTx/>
                <a:buNone/>
              </a:pPr>
              <a:r>
                <a:rPr kumimoji="0" lang="en-US" altLang="zh-CN" sz="2800" b="0" dirty="0">
                  <a:solidFill>
                    <a:srgbClr val="333399"/>
                  </a:solidFill>
                </a:rPr>
                <a:t>another C++ c</a:t>
              </a:r>
              <a:r>
                <a:rPr lang="en-US" altLang="zh-CN" sz="2800" b="0" dirty="0">
                  <a:solidFill>
                    <a:srgbClr val="333399"/>
                  </a:solidFill>
                </a:rPr>
                <a:t>ompiler</a:t>
              </a:r>
            </a:p>
          </p:txBody>
        </p:sp>
        <p:sp>
          <p:nvSpPr>
            <p:cNvPr id="31768" name="Text Box 26"/>
            <p:cNvSpPr txBox="1">
              <a:spLocks noChangeArrowheads="1"/>
            </p:cNvSpPr>
            <p:nvPr/>
          </p:nvSpPr>
          <p:spPr bwMode="auto">
            <a:xfrm>
              <a:off x="408" y="3659"/>
              <a:ext cx="1223" cy="300"/>
            </a:xfrm>
            <a:prstGeom prst="rect">
              <a:avLst/>
            </a:prstGeom>
            <a:noFill/>
            <a:ln w="9525" algn="ctr">
              <a:noFill/>
              <a:miter lim="800000"/>
            </a:ln>
          </p:spPr>
          <p:txBody>
            <a:bodyPr>
              <a:spAutoFit/>
            </a:bodyPr>
            <a:lstStyle/>
            <a:p>
              <a:pPr>
                <a:lnSpc>
                  <a:spcPct val="90000"/>
                </a:lnSpc>
                <a:buClrTx/>
                <a:buFontTx/>
                <a:buNone/>
              </a:pPr>
              <a:r>
                <a:rPr lang="en-US" altLang="zh-CN" sz="2800" b="0">
                  <a:solidFill>
                    <a:srgbClr val="333399"/>
                  </a:solidFill>
                </a:rPr>
                <a:t>Java </a:t>
              </a:r>
              <a:r>
                <a:rPr lang="zh-CN" altLang="en-US" sz="2800" b="0">
                  <a:solidFill>
                    <a:srgbClr val="333399"/>
                  </a:solidFill>
                </a:rPr>
                <a:t>代码</a:t>
              </a:r>
            </a:p>
          </p:txBody>
        </p:sp>
        <p:sp>
          <p:nvSpPr>
            <p:cNvPr id="31769" name="Text Box 27"/>
            <p:cNvSpPr txBox="1">
              <a:spLocks noChangeArrowheads="1"/>
            </p:cNvSpPr>
            <p:nvPr/>
          </p:nvSpPr>
          <p:spPr bwMode="auto">
            <a:xfrm>
              <a:off x="3900" y="3656"/>
              <a:ext cx="1656" cy="300"/>
            </a:xfrm>
            <a:prstGeom prst="rect">
              <a:avLst/>
            </a:prstGeom>
            <a:noFill/>
            <a:ln w="9525" algn="ctr">
              <a:noFill/>
              <a:miter lim="800000"/>
            </a:ln>
          </p:spPr>
          <p:txBody>
            <a:bodyPr>
              <a:spAutoFit/>
            </a:bodyPr>
            <a:lstStyle/>
            <a:p>
              <a:pPr>
                <a:lnSpc>
                  <a:spcPct val="90000"/>
                </a:lnSpc>
                <a:buClrTx/>
                <a:buFontTx/>
                <a:buNone/>
              </a:pPr>
              <a:r>
                <a:rPr lang="en-US" altLang="zh-CN" sz="2800" b="0">
                  <a:solidFill>
                    <a:srgbClr val="333399"/>
                  </a:solidFill>
                </a:rPr>
                <a:t>Bytecode</a:t>
              </a:r>
              <a:r>
                <a:rPr lang="zh-CN" altLang="en-US" sz="2800" b="0">
                  <a:solidFill>
                    <a:srgbClr val="333399"/>
                  </a:solidFill>
                </a:rPr>
                <a:t>代码</a:t>
              </a:r>
            </a:p>
          </p:txBody>
        </p:sp>
        <p:sp>
          <p:nvSpPr>
            <p:cNvPr id="31770" name="Rectangle 28"/>
            <p:cNvSpPr>
              <a:spLocks noChangeArrowheads="1"/>
            </p:cNvSpPr>
            <p:nvPr/>
          </p:nvSpPr>
          <p:spPr bwMode="auto">
            <a:xfrm>
              <a:off x="1948" y="3611"/>
              <a:ext cx="1679" cy="363"/>
            </a:xfrm>
            <a:prstGeom prst="rect">
              <a:avLst/>
            </a:prstGeom>
            <a:solidFill>
              <a:srgbClr val="FFFFFF"/>
            </a:solidFill>
            <a:ln w="9525" algn="ctr">
              <a:solidFill>
                <a:srgbClr val="333399"/>
              </a:solidFill>
              <a:miter lim="800000"/>
            </a:ln>
          </p:spPr>
          <p:txBody>
            <a:bodyPr wrap="none" anchor="ctr"/>
            <a:lstStyle/>
            <a:p>
              <a:pPr>
                <a:lnSpc>
                  <a:spcPct val="90000"/>
                </a:lnSpc>
                <a:buClrTx/>
                <a:buFontTx/>
                <a:buNone/>
              </a:pPr>
              <a:r>
                <a:rPr kumimoji="0" lang="en-US" altLang="zh-CN" sz="2800" b="0">
                  <a:solidFill>
                    <a:srgbClr val="333399"/>
                  </a:solidFill>
                </a:rPr>
                <a:t>a Java c</a:t>
              </a:r>
              <a:r>
                <a:rPr lang="en-US" altLang="zh-CN" sz="2800" b="0">
                  <a:solidFill>
                    <a:srgbClr val="333399"/>
                  </a:solidFill>
                </a:rPr>
                <a:t>ompiler</a:t>
              </a:r>
            </a:p>
          </p:txBody>
        </p:sp>
        <p:sp>
          <p:nvSpPr>
            <p:cNvPr id="31771" name="Line 29"/>
            <p:cNvSpPr>
              <a:spLocks noChangeShapeType="1"/>
            </p:cNvSpPr>
            <p:nvPr/>
          </p:nvSpPr>
          <p:spPr bwMode="auto">
            <a:xfrm>
              <a:off x="1586" y="3792"/>
              <a:ext cx="362" cy="1"/>
            </a:xfrm>
            <a:prstGeom prst="line">
              <a:avLst/>
            </a:prstGeom>
            <a:noFill/>
            <a:ln w="9525">
              <a:solidFill>
                <a:srgbClr val="333399"/>
              </a:solidFill>
              <a:round/>
              <a:tailEnd type="triangle" w="med" len="med"/>
            </a:ln>
          </p:spPr>
          <p:txBody>
            <a:bodyPr/>
            <a:lstStyle/>
            <a:p>
              <a:endParaRPr lang="zh-CN" altLang="en-US"/>
            </a:p>
          </p:txBody>
        </p:sp>
        <p:sp>
          <p:nvSpPr>
            <p:cNvPr id="31772" name="Line 30"/>
            <p:cNvSpPr>
              <a:spLocks noChangeShapeType="1"/>
            </p:cNvSpPr>
            <p:nvPr/>
          </p:nvSpPr>
          <p:spPr bwMode="auto">
            <a:xfrm>
              <a:off x="3627" y="3793"/>
              <a:ext cx="318" cy="0"/>
            </a:xfrm>
            <a:prstGeom prst="line">
              <a:avLst/>
            </a:prstGeom>
            <a:noFill/>
            <a:ln w="9525">
              <a:solidFill>
                <a:srgbClr val="333399"/>
              </a:solidFill>
              <a:round/>
              <a:tailEnd type="triangle" w="med" len="med"/>
            </a:ln>
          </p:spPr>
          <p:txBody>
            <a:bodyPr/>
            <a:lstStyle/>
            <a:p>
              <a:endParaRPr lang="zh-CN" altLang="en-US"/>
            </a:p>
          </p:txBody>
        </p:sp>
      </p:gr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2774" name="Rectangle 6"/>
          <p:cNvSpPr>
            <a:spLocks noChangeArrowheads="1"/>
          </p:cNvSpPr>
          <p:nvPr/>
        </p:nvSpPr>
        <p:spPr bwMode="auto">
          <a:xfrm>
            <a:off x="1512888" y="188913"/>
            <a:ext cx="3851275" cy="641350"/>
          </a:xfrm>
          <a:prstGeom prst="rect">
            <a:avLst/>
          </a:prstGeom>
          <a:noFill/>
          <a:ln w="9525" algn="ctr">
            <a:noFill/>
            <a:miter lim="800000"/>
          </a:ln>
        </p:spPr>
        <p:txBody>
          <a:bodyPr>
            <a:spAutoFit/>
          </a:bodyPr>
          <a:lstStyle/>
          <a:p>
            <a:pPr>
              <a:lnSpc>
                <a:spcPct val="90000"/>
              </a:lnSpc>
              <a:buClrTx/>
              <a:buFontTx/>
              <a:buNone/>
            </a:pPr>
            <a:r>
              <a:rPr lang="zh-CN" altLang="en-US" sz="4000">
                <a:ea typeface="华文行楷" pitchFamily="2" charset="-122"/>
              </a:rPr>
              <a:t>什么是编译程序</a:t>
            </a:r>
          </a:p>
        </p:txBody>
      </p:sp>
      <p:sp>
        <p:nvSpPr>
          <p:cNvPr id="32775" name="Text Box 7"/>
          <p:cNvSpPr txBox="1">
            <a:spLocks noChangeArrowheads="1"/>
          </p:cNvSpPr>
          <p:nvPr/>
        </p:nvSpPr>
        <p:spPr bwMode="auto">
          <a:xfrm>
            <a:off x="539750" y="1484313"/>
            <a:ext cx="8424863" cy="4600575"/>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dirty="0"/>
              <a:t> </a:t>
            </a:r>
            <a:r>
              <a:rPr lang="zh-CN" altLang="en-US" sz="3200" dirty="0"/>
              <a:t>传统的编译程序</a:t>
            </a:r>
          </a:p>
          <a:p>
            <a:pPr algn="l">
              <a:buFont typeface="Wingdings" panose="05000000000000000000" pitchFamily="2" charset="2"/>
              <a:buNone/>
            </a:pPr>
            <a:r>
              <a:rPr lang="zh-CN" altLang="en-US" sz="1000" dirty="0">
                <a:solidFill>
                  <a:srgbClr val="333399"/>
                </a:solidFill>
                <a:latin typeface="楷体_GB2312" pitchFamily="49" charset="-122"/>
              </a:rPr>
              <a:t> </a:t>
            </a:r>
          </a:p>
          <a:p>
            <a:pPr lvl="1" algn="l">
              <a:buFont typeface="Symbol" panose="05050102010706020507" pitchFamily="18" charset="2"/>
              <a:buChar char="-"/>
            </a:pPr>
            <a:r>
              <a:rPr lang="zh-CN" altLang="en-US" sz="2800" dirty="0">
                <a:latin typeface="楷体_GB2312" pitchFamily="49" charset="-122"/>
              </a:rPr>
              <a:t> </a:t>
            </a:r>
            <a:r>
              <a:rPr lang="zh-CN" altLang="en-US" sz="2800" dirty="0">
                <a:solidFill>
                  <a:srgbClr val="333399"/>
                </a:solidFill>
                <a:latin typeface="楷体_GB2312" pitchFamily="49" charset="-122"/>
              </a:rPr>
              <a:t>源语言通常为</a:t>
            </a:r>
            <a:r>
              <a:rPr lang="zh-CN" altLang="en-US" sz="2800" dirty="0">
                <a:latin typeface="楷体_GB2312" pitchFamily="49" charset="-122"/>
              </a:rPr>
              <a:t>高级语言</a:t>
            </a:r>
            <a:r>
              <a:rPr lang="zh-CN" altLang="en-US" sz="2400" b="0" dirty="0">
                <a:solidFill>
                  <a:srgbClr val="333399"/>
                </a:solidFill>
              </a:rPr>
              <a:t>（</a:t>
            </a:r>
            <a:r>
              <a:rPr lang="en-US" altLang="zh-CN" sz="2400" b="0" i="1" dirty="0">
                <a:solidFill>
                  <a:srgbClr val="333399"/>
                </a:solidFill>
              </a:rPr>
              <a:t>High-Level Programming</a:t>
            </a:r>
          </a:p>
          <a:p>
            <a:pPr lvl="1" algn="l"/>
            <a:r>
              <a:rPr lang="en-US" altLang="zh-CN" sz="2400" b="0" i="1" dirty="0">
                <a:solidFill>
                  <a:srgbClr val="333399"/>
                </a:solidFill>
              </a:rPr>
              <a:t>     Languages</a:t>
            </a:r>
            <a:r>
              <a:rPr lang="zh-CN" altLang="en-US" sz="2400" b="0" dirty="0">
                <a:solidFill>
                  <a:srgbClr val="333399"/>
                </a:solidFill>
              </a:rPr>
              <a:t>）</a:t>
            </a:r>
            <a:endParaRPr lang="zh-CN" altLang="en-US" sz="2400" dirty="0">
              <a:solidFill>
                <a:srgbClr val="333399"/>
              </a:solidFill>
              <a:latin typeface="楷体_GB2312" pitchFamily="49" charset="-122"/>
            </a:endParaRPr>
          </a:p>
          <a:p>
            <a:pPr lvl="1" algn="l"/>
            <a:endParaRPr lang="zh-CN" altLang="en-US" sz="1000" dirty="0">
              <a:solidFill>
                <a:srgbClr val="333399"/>
              </a:solidFill>
              <a:latin typeface="楷体_GB2312" pitchFamily="49" charset="-122"/>
            </a:endParaRPr>
          </a:p>
          <a:p>
            <a:pPr lvl="1" algn="l"/>
            <a:r>
              <a:rPr lang="zh-CN" altLang="en-US" sz="2400" dirty="0">
                <a:solidFill>
                  <a:srgbClr val="333399"/>
                </a:solidFill>
                <a:latin typeface="楷体_GB2312" pitchFamily="49" charset="-122"/>
              </a:rPr>
              <a:t>   </a:t>
            </a:r>
            <a:r>
              <a:rPr lang="en-US" altLang="zh-CN" b="0" i="1" dirty="0">
                <a:solidFill>
                  <a:srgbClr val="333399"/>
                </a:solidFill>
              </a:rPr>
              <a:t>Fortran, </a:t>
            </a:r>
            <a:r>
              <a:rPr lang="en-US" altLang="zh-CN" b="0" i="1" dirty="0" err="1">
                <a:solidFill>
                  <a:srgbClr val="333399"/>
                </a:solidFill>
              </a:rPr>
              <a:t>Algol</a:t>
            </a:r>
            <a:r>
              <a:rPr lang="en-US" altLang="zh-CN" b="0" i="1" dirty="0">
                <a:solidFill>
                  <a:srgbClr val="333399"/>
                </a:solidFill>
              </a:rPr>
              <a:t>, C, Pascal, </a:t>
            </a:r>
            <a:r>
              <a:rPr lang="en-US" altLang="zh-CN" b="0" i="1" dirty="0" err="1">
                <a:solidFill>
                  <a:srgbClr val="333399"/>
                </a:solidFill>
              </a:rPr>
              <a:t>Ada</a:t>
            </a:r>
            <a:r>
              <a:rPr lang="en-US" altLang="zh-CN" b="0" i="1" dirty="0">
                <a:solidFill>
                  <a:srgbClr val="333399"/>
                </a:solidFill>
              </a:rPr>
              <a:t>, C++, Java, Lisp, Prolog, Python…</a:t>
            </a:r>
          </a:p>
          <a:p>
            <a:pPr lvl="1" algn="l"/>
            <a:endParaRPr lang="en-US" altLang="zh-CN" sz="1000" dirty="0">
              <a:solidFill>
                <a:srgbClr val="333399"/>
              </a:solidFill>
              <a:latin typeface="楷体_GB2312" pitchFamily="49" charset="-122"/>
            </a:endParaRPr>
          </a:p>
          <a:p>
            <a:pPr lvl="1" algn="l">
              <a:buFont typeface="Symbol" panose="05050102010706020507" pitchFamily="18" charset="2"/>
              <a:buChar char="-"/>
            </a:pPr>
            <a:r>
              <a:rPr lang="en-US" altLang="zh-CN" sz="2800" dirty="0">
                <a:solidFill>
                  <a:schemeClr val="tx1"/>
                </a:solidFill>
              </a:rPr>
              <a:t>  </a:t>
            </a:r>
            <a:r>
              <a:rPr lang="zh-CN" altLang="en-US" sz="2800" dirty="0">
                <a:solidFill>
                  <a:srgbClr val="333399"/>
                </a:solidFill>
              </a:rPr>
              <a:t>目标语言通常为</a:t>
            </a:r>
            <a:r>
              <a:rPr lang="zh-CN" altLang="en-US" sz="2800" dirty="0"/>
              <a:t>机器级语言</a:t>
            </a:r>
            <a:r>
              <a:rPr lang="zh-CN" altLang="en-US" sz="2400" b="0" dirty="0">
                <a:solidFill>
                  <a:srgbClr val="333399"/>
                </a:solidFill>
              </a:rPr>
              <a:t>（</a:t>
            </a:r>
            <a:r>
              <a:rPr lang="en-US" altLang="zh-CN" sz="2400" b="0" i="1" dirty="0">
                <a:solidFill>
                  <a:srgbClr val="333399"/>
                </a:solidFill>
              </a:rPr>
              <a:t>Machine-Level </a:t>
            </a:r>
          </a:p>
          <a:p>
            <a:pPr lvl="1" algn="l"/>
            <a:r>
              <a:rPr lang="en-US" altLang="zh-CN" sz="2400" b="0" i="1" dirty="0">
                <a:solidFill>
                  <a:srgbClr val="333399"/>
                </a:solidFill>
              </a:rPr>
              <a:t>     Languages</a:t>
            </a:r>
            <a:r>
              <a:rPr lang="en-US" altLang="zh-CN" dirty="0"/>
              <a:t> </a:t>
            </a:r>
            <a:r>
              <a:rPr lang="zh-CN" altLang="en-US" sz="2400" b="0" dirty="0">
                <a:solidFill>
                  <a:srgbClr val="333399"/>
                </a:solidFill>
              </a:rPr>
              <a:t>） </a:t>
            </a:r>
            <a:r>
              <a:rPr lang="zh-CN" altLang="en-US" sz="2800" dirty="0">
                <a:solidFill>
                  <a:srgbClr val="333399"/>
                </a:solidFill>
              </a:rPr>
              <a:t>或较低级的虚拟机语言</a:t>
            </a:r>
          </a:p>
          <a:p>
            <a:pPr lvl="1" algn="l"/>
            <a:endParaRPr lang="zh-CN" altLang="en-US" sz="1000" dirty="0">
              <a:solidFill>
                <a:srgbClr val="333399"/>
              </a:solidFill>
            </a:endParaRPr>
          </a:p>
          <a:p>
            <a:pPr lvl="1" algn="l"/>
            <a:r>
              <a:rPr lang="zh-CN" altLang="en-US" sz="2400" dirty="0">
                <a:solidFill>
                  <a:srgbClr val="333399"/>
                </a:solidFill>
                <a:latin typeface="楷体_GB2312" pitchFamily="49" charset="-122"/>
              </a:rPr>
              <a:t>   </a:t>
            </a:r>
            <a:r>
              <a:rPr lang="zh-CN" altLang="en-US" dirty="0">
                <a:solidFill>
                  <a:srgbClr val="990099"/>
                </a:solidFill>
                <a:latin typeface="楷体_GB2312" pitchFamily="49" charset="-122"/>
              </a:rPr>
              <a:t>汇编语言</a:t>
            </a:r>
            <a:r>
              <a:rPr lang="zh-CN" altLang="en-US" b="0" dirty="0">
                <a:solidFill>
                  <a:srgbClr val="333399"/>
                </a:solidFill>
              </a:rPr>
              <a:t>（</a:t>
            </a:r>
            <a:r>
              <a:rPr lang="en-US" altLang="zh-CN" b="0" i="1" dirty="0">
                <a:solidFill>
                  <a:srgbClr val="333399"/>
                </a:solidFill>
              </a:rPr>
              <a:t>Assembly Languages</a:t>
            </a:r>
            <a:r>
              <a:rPr lang="zh-CN" altLang="en-US" b="0" dirty="0">
                <a:solidFill>
                  <a:srgbClr val="333399"/>
                </a:solidFill>
              </a:rPr>
              <a:t>）</a:t>
            </a:r>
            <a:endParaRPr lang="zh-CN" altLang="en-US" dirty="0">
              <a:solidFill>
                <a:srgbClr val="333399"/>
              </a:solidFill>
              <a:latin typeface="楷体_GB2312" pitchFamily="49" charset="-122"/>
            </a:endParaRPr>
          </a:p>
          <a:p>
            <a:pPr lvl="1" algn="l"/>
            <a:endParaRPr lang="zh-CN" altLang="en-US" sz="1000" dirty="0">
              <a:solidFill>
                <a:srgbClr val="333399"/>
              </a:solidFill>
              <a:latin typeface="楷体_GB2312" pitchFamily="49" charset="-122"/>
            </a:endParaRPr>
          </a:p>
          <a:p>
            <a:pPr lvl="1" algn="l"/>
            <a:r>
              <a:rPr lang="zh-CN" altLang="en-US" sz="2400" dirty="0">
                <a:solidFill>
                  <a:srgbClr val="333399"/>
                </a:solidFill>
                <a:latin typeface="楷体_GB2312" pitchFamily="49" charset="-122"/>
              </a:rPr>
              <a:t>   </a:t>
            </a:r>
            <a:r>
              <a:rPr lang="zh-CN" altLang="en-US" dirty="0">
                <a:solidFill>
                  <a:srgbClr val="990099"/>
                </a:solidFill>
                <a:latin typeface="楷体_GB2312" pitchFamily="49" charset="-122"/>
              </a:rPr>
              <a:t>机器语言</a:t>
            </a:r>
            <a:r>
              <a:rPr lang="zh-CN" altLang="en-US" b="0" dirty="0">
                <a:solidFill>
                  <a:srgbClr val="333399"/>
                </a:solidFill>
              </a:rPr>
              <a:t>（</a:t>
            </a:r>
            <a:r>
              <a:rPr lang="en-US" altLang="zh-CN" b="0" i="1" dirty="0">
                <a:solidFill>
                  <a:srgbClr val="333399"/>
                </a:solidFill>
              </a:rPr>
              <a:t>Machine Languages</a:t>
            </a:r>
            <a:r>
              <a:rPr lang="en-US" altLang="zh-CN" dirty="0"/>
              <a:t> </a:t>
            </a:r>
            <a:r>
              <a:rPr lang="zh-CN" altLang="en-US" b="0" dirty="0">
                <a:solidFill>
                  <a:srgbClr val="333399"/>
                </a:solidFill>
              </a:rPr>
              <a:t>）</a:t>
            </a:r>
          </a:p>
          <a:p>
            <a:pPr lvl="1" algn="l"/>
            <a:endParaRPr lang="zh-CN" altLang="en-US" sz="1000" b="0" dirty="0">
              <a:solidFill>
                <a:srgbClr val="333399"/>
              </a:solidFill>
            </a:endParaRPr>
          </a:p>
          <a:p>
            <a:pPr lvl="1" algn="l"/>
            <a:r>
              <a:rPr lang="zh-CN" altLang="en-US" sz="2400" b="0" i="1" dirty="0">
                <a:solidFill>
                  <a:srgbClr val="333399"/>
                </a:solidFill>
              </a:rPr>
              <a:t>     </a:t>
            </a:r>
            <a:r>
              <a:rPr lang="en-US" altLang="zh-CN" b="0" i="1" dirty="0" err="1">
                <a:solidFill>
                  <a:srgbClr val="333399"/>
                </a:solidFill>
              </a:rPr>
              <a:t>Bytecode</a:t>
            </a:r>
            <a:r>
              <a:rPr lang="zh-CN" altLang="en-US" b="0" dirty="0">
                <a:solidFill>
                  <a:srgbClr val="333399"/>
                </a:solidFill>
              </a:rPr>
              <a:t>（</a:t>
            </a:r>
            <a:r>
              <a:rPr lang="en-US" altLang="zh-CN" b="0" i="1" dirty="0">
                <a:solidFill>
                  <a:srgbClr val="333399"/>
                </a:solidFill>
              </a:rPr>
              <a:t>Java </a:t>
            </a:r>
            <a:r>
              <a:rPr lang="zh-CN" altLang="en-US" dirty="0">
                <a:solidFill>
                  <a:srgbClr val="333399"/>
                </a:solidFill>
              </a:rPr>
              <a:t>虚拟机语言</a:t>
            </a:r>
            <a:r>
              <a:rPr lang="zh-CN" altLang="en-US" b="0" dirty="0">
                <a:solidFill>
                  <a:srgbClr val="333399"/>
                </a:solidFill>
              </a:rPr>
              <a: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ChangeArrowheads="1"/>
          </p:cNvSpPr>
          <p:nvPr/>
        </p:nvSpPr>
        <p:spPr bwMode="auto">
          <a:xfrm>
            <a:off x="1512888" y="188913"/>
            <a:ext cx="3851275" cy="641350"/>
          </a:xfrm>
          <a:prstGeom prst="rect">
            <a:avLst/>
          </a:prstGeom>
          <a:noFill/>
          <a:ln w="9525" algn="ctr">
            <a:noFill/>
            <a:miter lim="800000"/>
          </a:ln>
        </p:spPr>
        <p:txBody>
          <a:bodyPr>
            <a:spAutoFit/>
          </a:bodyPr>
          <a:lstStyle/>
          <a:p>
            <a:pPr>
              <a:lnSpc>
                <a:spcPct val="90000"/>
              </a:lnSpc>
              <a:buClrTx/>
              <a:buFontTx/>
              <a:buNone/>
            </a:pPr>
            <a:r>
              <a:rPr lang="zh-CN" altLang="en-US" sz="4000" dirty="0">
                <a:ea typeface="华文行楷" pitchFamily="2" charset="-122"/>
              </a:rPr>
              <a:t>什么是编译程序</a:t>
            </a:r>
          </a:p>
        </p:txBody>
      </p:sp>
      <p:sp>
        <p:nvSpPr>
          <p:cNvPr id="34819" name="Text Box 7"/>
          <p:cNvSpPr txBox="1">
            <a:spLocks noChangeArrowheads="1"/>
          </p:cNvSpPr>
          <p:nvPr/>
        </p:nvSpPr>
        <p:spPr bwMode="auto">
          <a:xfrm>
            <a:off x="395288" y="1074738"/>
            <a:ext cx="8640762" cy="5667375"/>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dirty="0"/>
              <a:t> </a:t>
            </a:r>
            <a:r>
              <a:rPr lang="zh-CN" altLang="en-US" sz="3200" dirty="0"/>
              <a:t>编程语言的主要范型</a:t>
            </a:r>
            <a:r>
              <a:rPr lang="zh-CN" altLang="en-US" sz="2800" b="0" dirty="0">
                <a:solidFill>
                  <a:srgbClr val="333399"/>
                </a:solidFill>
              </a:rPr>
              <a:t>（</a:t>
            </a:r>
            <a:r>
              <a:rPr lang="en-US" altLang="zh-CN" sz="2800" b="0" i="1" dirty="0">
                <a:solidFill>
                  <a:srgbClr val="333399"/>
                </a:solidFill>
              </a:rPr>
              <a:t>Paradigms</a:t>
            </a:r>
            <a:r>
              <a:rPr lang="zh-CN" altLang="en-US" sz="2800" b="0" dirty="0">
                <a:solidFill>
                  <a:srgbClr val="333399"/>
                </a:solidFill>
              </a:rPr>
              <a:t>）</a:t>
            </a:r>
          </a:p>
          <a:p>
            <a:pPr algn="l">
              <a:buFont typeface="Wingdings" panose="05000000000000000000" pitchFamily="2" charset="2"/>
              <a:buNone/>
            </a:pPr>
            <a:r>
              <a:rPr lang="zh-CN" altLang="en-US" sz="1000" dirty="0">
                <a:solidFill>
                  <a:srgbClr val="333399"/>
                </a:solidFill>
                <a:latin typeface="楷体_GB2312" pitchFamily="49" charset="-122"/>
              </a:rPr>
              <a:t> </a:t>
            </a:r>
          </a:p>
          <a:p>
            <a:pPr lvl="1" algn="l">
              <a:buFont typeface="Symbol" panose="05050102010706020507" pitchFamily="18" charset="2"/>
              <a:buChar char="-"/>
            </a:pPr>
            <a:r>
              <a:rPr lang="zh-CN" altLang="en-US" sz="2800" dirty="0">
                <a:latin typeface="楷体_GB2312" pitchFamily="49" charset="-122"/>
              </a:rPr>
              <a:t> 命令式语言</a:t>
            </a:r>
            <a:r>
              <a:rPr lang="zh-CN" altLang="en-US" sz="2400" b="0" dirty="0">
                <a:solidFill>
                  <a:srgbClr val="333399"/>
                </a:solidFill>
              </a:rPr>
              <a:t>（</a:t>
            </a:r>
            <a:r>
              <a:rPr lang="en-US" altLang="zh-CN" sz="2400" b="0" i="1" dirty="0">
                <a:solidFill>
                  <a:srgbClr val="333399"/>
                </a:solidFill>
              </a:rPr>
              <a:t>Imperative Languages</a:t>
            </a:r>
            <a:r>
              <a:rPr lang="zh-CN" altLang="en-US" sz="2400" b="0" dirty="0">
                <a:solidFill>
                  <a:srgbClr val="333399"/>
                </a:solidFill>
              </a:rPr>
              <a:t>）</a:t>
            </a:r>
            <a:endParaRPr lang="zh-CN" altLang="en-US" sz="2400" dirty="0">
              <a:solidFill>
                <a:srgbClr val="333399"/>
              </a:solidFill>
              <a:latin typeface="楷体_GB2312" pitchFamily="49" charset="-122"/>
            </a:endParaRPr>
          </a:p>
          <a:p>
            <a:pPr lvl="1" algn="l"/>
            <a:r>
              <a:rPr lang="zh-CN" altLang="en-US" sz="2400" dirty="0">
                <a:solidFill>
                  <a:srgbClr val="333399"/>
                </a:solidFill>
                <a:latin typeface="楷体_GB2312" pitchFamily="49" charset="-122"/>
              </a:rPr>
              <a:t>   </a:t>
            </a:r>
            <a:r>
              <a:rPr lang="en-US" altLang="zh-CN" b="0" i="1" dirty="0">
                <a:solidFill>
                  <a:srgbClr val="333399"/>
                </a:solidFill>
              </a:rPr>
              <a:t>Fortran, </a:t>
            </a:r>
            <a:r>
              <a:rPr lang="en-US" altLang="zh-CN" b="0" i="1" dirty="0" err="1">
                <a:solidFill>
                  <a:srgbClr val="333399"/>
                </a:solidFill>
              </a:rPr>
              <a:t>Algol</a:t>
            </a:r>
            <a:r>
              <a:rPr lang="en-US" altLang="zh-CN" b="0" i="1" dirty="0">
                <a:solidFill>
                  <a:srgbClr val="333399"/>
                </a:solidFill>
              </a:rPr>
              <a:t>, Cobol, C, C++, Pascal, Basic, Java, C#, …</a:t>
            </a:r>
          </a:p>
          <a:p>
            <a:pPr lvl="1" algn="l"/>
            <a:endParaRPr lang="en-US" altLang="zh-CN" sz="1000" dirty="0">
              <a:solidFill>
                <a:srgbClr val="333399"/>
              </a:solidFill>
              <a:latin typeface="楷体_GB2312" pitchFamily="49" charset="-122"/>
            </a:endParaRPr>
          </a:p>
          <a:p>
            <a:pPr lvl="1" algn="l">
              <a:buFont typeface="Symbol" panose="05050102010706020507" pitchFamily="18" charset="2"/>
              <a:buChar char="-"/>
            </a:pPr>
            <a:r>
              <a:rPr lang="en-US" altLang="zh-CN" sz="2800" dirty="0">
                <a:solidFill>
                  <a:schemeClr val="tx1"/>
                </a:solidFill>
              </a:rPr>
              <a:t>  </a:t>
            </a:r>
            <a:r>
              <a:rPr lang="zh-CN" altLang="en-US" sz="2800" dirty="0">
                <a:latin typeface="楷体_GB2312" pitchFamily="49" charset="-122"/>
              </a:rPr>
              <a:t>面向对象语言</a:t>
            </a:r>
            <a:r>
              <a:rPr lang="zh-CN" altLang="en-US" sz="2400" b="0" dirty="0">
                <a:solidFill>
                  <a:srgbClr val="333399"/>
                </a:solidFill>
              </a:rPr>
              <a:t>（</a:t>
            </a:r>
            <a:r>
              <a:rPr lang="en-US" altLang="zh-CN" sz="2400" b="0" i="1" dirty="0">
                <a:solidFill>
                  <a:srgbClr val="333399"/>
                </a:solidFill>
              </a:rPr>
              <a:t>Object-Oriented Languages</a:t>
            </a:r>
            <a:r>
              <a:rPr lang="zh-CN" altLang="en-US" sz="2400" b="0" dirty="0">
                <a:solidFill>
                  <a:srgbClr val="333399"/>
                </a:solidFill>
              </a:rPr>
              <a:t>）</a:t>
            </a:r>
          </a:p>
          <a:p>
            <a:pPr lvl="1" algn="l"/>
            <a:r>
              <a:rPr lang="zh-CN" altLang="en-US" sz="2400" b="0" i="1" dirty="0">
                <a:solidFill>
                  <a:srgbClr val="333399"/>
                </a:solidFill>
              </a:rPr>
              <a:t>     </a:t>
            </a:r>
            <a:r>
              <a:rPr lang="en-US" altLang="zh-CN" b="0" i="1" dirty="0">
                <a:solidFill>
                  <a:srgbClr val="333399"/>
                </a:solidFill>
              </a:rPr>
              <a:t>Smalltalk, Simula67, Java, C++, C#,  …</a:t>
            </a:r>
          </a:p>
          <a:p>
            <a:pPr lvl="1" algn="l"/>
            <a:endParaRPr lang="en-US" altLang="zh-CN" sz="1000" dirty="0">
              <a:solidFill>
                <a:srgbClr val="333399"/>
              </a:solidFill>
            </a:endParaRPr>
          </a:p>
          <a:p>
            <a:pPr lvl="1" algn="l">
              <a:buFont typeface="Symbol" panose="05050102010706020507" pitchFamily="18" charset="2"/>
              <a:buChar char="-"/>
            </a:pPr>
            <a:r>
              <a:rPr lang="en-US" altLang="zh-CN" sz="2400" b="0" i="1" dirty="0">
                <a:solidFill>
                  <a:srgbClr val="333399"/>
                </a:solidFill>
              </a:rPr>
              <a:t>   </a:t>
            </a:r>
            <a:r>
              <a:rPr lang="zh-CN" altLang="en-US" sz="2800" dirty="0">
                <a:latin typeface="楷体_GB2312" pitchFamily="49" charset="-122"/>
              </a:rPr>
              <a:t>陈述式语言</a:t>
            </a:r>
            <a:r>
              <a:rPr lang="zh-CN" altLang="en-US" sz="2400" b="0" dirty="0">
                <a:solidFill>
                  <a:srgbClr val="333399"/>
                </a:solidFill>
              </a:rPr>
              <a:t>（</a:t>
            </a:r>
            <a:r>
              <a:rPr lang="en-US" altLang="zh-CN" sz="2400" b="0" i="1" dirty="0">
                <a:solidFill>
                  <a:srgbClr val="333399"/>
                </a:solidFill>
              </a:rPr>
              <a:t>Declarative Languages</a:t>
            </a:r>
            <a:r>
              <a:rPr lang="zh-CN" altLang="en-US" sz="2400" b="0" dirty="0">
                <a:solidFill>
                  <a:srgbClr val="333399"/>
                </a:solidFill>
              </a:rPr>
              <a:t>）</a:t>
            </a:r>
          </a:p>
          <a:p>
            <a:pPr lvl="1" algn="l"/>
            <a:r>
              <a:rPr lang="zh-CN" altLang="en-US" sz="2400" dirty="0">
                <a:solidFill>
                  <a:srgbClr val="333399"/>
                </a:solidFill>
                <a:latin typeface="楷体_GB2312" pitchFamily="49" charset="-122"/>
              </a:rPr>
              <a:t>   函数式</a:t>
            </a:r>
            <a:r>
              <a:rPr lang="zh-CN" altLang="en-US" dirty="0">
                <a:solidFill>
                  <a:srgbClr val="333399"/>
                </a:solidFill>
                <a:latin typeface="楷体_GB2312" pitchFamily="49" charset="-122"/>
              </a:rPr>
              <a:t>（</a:t>
            </a:r>
            <a:r>
              <a:rPr lang="en-US" altLang="zh-CN" b="0" i="1" dirty="0">
                <a:solidFill>
                  <a:srgbClr val="333399"/>
                </a:solidFill>
              </a:rPr>
              <a:t>Functional</a:t>
            </a:r>
            <a:r>
              <a:rPr lang="zh-CN" altLang="en-US" dirty="0">
                <a:solidFill>
                  <a:srgbClr val="333399"/>
                </a:solidFill>
                <a:latin typeface="楷体_GB2312" pitchFamily="49" charset="-122"/>
              </a:rPr>
              <a:t>）</a:t>
            </a:r>
            <a:r>
              <a:rPr lang="en-US" altLang="zh-CN" dirty="0">
                <a:solidFill>
                  <a:srgbClr val="333399"/>
                </a:solidFill>
                <a:latin typeface="楷体_GB2312" pitchFamily="49" charset="-122"/>
              </a:rPr>
              <a:t>:</a:t>
            </a:r>
            <a:r>
              <a:rPr lang="en-US" altLang="zh-CN" b="0" i="1" dirty="0">
                <a:solidFill>
                  <a:srgbClr val="333399"/>
                </a:solidFill>
              </a:rPr>
              <a:t>Lisp, Scheme, Haskell, ML, </a:t>
            </a:r>
            <a:r>
              <a:rPr lang="en-US" altLang="zh-CN" b="0" i="1" dirty="0" err="1">
                <a:solidFill>
                  <a:srgbClr val="333399"/>
                </a:solidFill>
              </a:rPr>
              <a:t>Caml</a:t>
            </a:r>
            <a:r>
              <a:rPr lang="en-US" altLang="zh-CN" b="0" i="1" dirty="0">
                <a:solidFill>
                  <a:srgbClr val="333399"/>
                </a:solidFill>
              </a:rPr>
              <a:t>,  …</a:t>
            </a:r>
          </a:p>
          <a:p>
            <a:pPr lvl="1" algn="l"/>
            <a:r>
              <a:rPr lang="en-US" altLang="zh-CN" sz="2400" dirty="0">
                <a:solidFill>
                  <a:srgbClr val="333399"/>
                </a:solidFill>
                <a:latin typeface="楷体_GB2312" pitchFamily="49" charset="-122"/>
              </a:rPr>
              <a:t>   </a:t>
            </a:r>
            <a:r>
              <a:rPr lang="zh-CN" altLang="en-US" sz="2400" dirty="0">
                <a:solidFill>
                  <a:srgbClr val="333399"/>
                </a:solidFill>
                <a:latin typeface="楷体_GB2312" pitchFamily="49" charset="-122"/>
              </a:rPr>
              <a:t>逻辑型</a:t>
            </a:r>
            <a:r>
              <a:rPr lang="zh-CN" altLang="en-US" dirty="0">
                <a:solidFill>
                  <a:srgbClr val="333399"/>
                </a:solidFill>
                <a:latin typeface="楷体_GB2312" pitchFamily="49" charset="-122"/>
              </a:rPr>
              <a:t>（</a:t>
            </a:r>
            <a:r>
              <a:rPr lang="en-US" altLang="zh-CN" b="0" i="1" dirty="0">
                <a:solidFill>
                  <a:srgbClr val="333399"/>
                </a:solidFill>
              </a:rPr>
              <a:t>Logic</a:t>
            </a:r>
            <a:r>
              <a:rPr lang="zh-CN" altLang="en-US" dirty="0">
                <a:solidFill>
                  <a:srgbClr val="333399"/>
                </a:solidFill>
                <a:latin typeface="楷体_GB2312" pitchFamily="49" charset="-122"/>
              </a:rPr>
              <a:t>）</a:t>
            </a:r>
            <a:r>
              <a:rPr lang="en-US" altLang="zh-CN" dirty="0">
                <a:solidFill>
                  <a:srgbClr val="333399"/>
                </a:solidFill>
                <a:latin typeface="楷体_GB2312" pitchFamily="49" charset="-122"/>
              </a:rPr>
              <a:t>: </a:t>
            </a:r>
            <a:r>
              <a:rPr lang="en-US" altLang="zh-CN" b="0" i="1" dirty="0">
                <a:solidFill>
                  <a:srgbClr val="333399"/>
                </a:solidFill>
              </a:rPr>
              <a:t>Prolog, …</a:t>
            </a:r>
          </a:p>
          <a:p>
            <a:pPr lvl="1" algn="l"/>
            <a:r>
              <a:rPr lang="en-US" altLang="zh-CN" sz="1000" dirty="0"/>
              <a:t>   </a:t>
            </a:r>
          </a:p>
          <a:p>
            <a:pPr lvl="1" algn="l">
              <a:buFont typeface="Symbol" panose="05050102010706020507" pitchFamily="18" charset="2"/>
              <a:buChar char="-"/>
            </a:pPr>
            <a:r>
              <a:rPr lang="en-US" altLang="zh-CN" sz="2400" b="0" i="1" dirty="0">
                <a:solidFill>
                  <a:srgbClr val="333399"/>
                </a:solidFill>
              </a:rPr>
              <a:t>   </a:t>
            </a:r>
            <a:r>
              <a:rPr lang="zh-CN" altLang="en-US" sz="2800" dirty="0"/>
              <a:t>并发语言</a:t>
            </a:r>
            <a:r>
              <a:rPr lang="zh-CN" altLang="en-US" sz="2400" b="0" dirty="0">
                <a:solidFill>
                  <a:srgbClr val="333399"/>
                </a:solidFill>
              </a:rPr>
              <a:t>（</a:t>
            </a:r>
            <a:r>
              <a:rPr lang="en-US" altLang="zh-CN" sz="2400" b="0" i="1" dirty="0">
                <a:solidFill>
                  <a:srgbClr val="333399"/>
                </a:solidFill>
              </a:rPr>
              <a:t>Concurrent Languages</a:t>
            </a:r>
            <a:r>
              <a:rPr lang="zh-CN" altLang="en-US" sz="2400" b="0" dirty="0">
                <a:solidFill>
                  <a:srgbClr val="333399"/>
                </a:solidFill>
              </a:rPr>
              <a:t>）</a:t>
            </a:r>
          </a:p>
          <a:p>
            <a:pPr lvl="1" algn="l"/>
            <a:r>
              <a:rPr lang="zh-CN" altLang="en-US" sz="2400" dirty="0">
                <a:solidFill>
                  <a:srgbClr val="333399"/>
                </a:solidFill>
                <a:latin typeface="楷体_GB2312" pitchFamily="49" charset="-122"/>
              </a:rPr>
              <a:t>   并发</a:t>
            </a:r>
            <a:r>
              <a:rPr lang="zh-CN" altLang="en-US" dirty="0">
                <a:solidFill>
                  <a:srgbClr val="333399"/>
                </a:solidFill>
              </a:rPr>
              <a:t> </a:t>
            </a:r>
            <a:r>
              <a:rPr lang="en-US" altLang="zh-CN" b="0" i="1" dirty="0">
                <a:solidFill>
                  <a:srgbClr val="333399"/>
                </a:solidFill>
              </a:rPr>
              <a:t>Pascal, </a:t>
            </a:r>
            <a:r>
              <a:rPr lang="en-US" altLang="zh-CN" b="0" i="1" dirty="0" err="1">
                <a:solidFill>
                  <a:srgbClr val="333399"/>
                </a:solidFill>
              </a:rPr>
              <a:t>Ada</a:t>
            </a:r>
            <a:r>
              <a:rPr lang="en-US" altLang="zh-CN" b="0" i="1" dirty="0">
                <a:solidFill>
                  <a:srgbClr val="333399"/>
                </a:solidFill>
              </a:rPr>
              <a:t>, Java, Linda, HPF, </a:t>
            </a:r>
            <a:r>
              <a:rPr lang="en-US" altLang="zh-CN" b="0" i="1" dirty="0" err="1">
                <a:solidFill>
                  <a:srgbClr val="333399"/>
                </a:solidFill>
              </a:rPr>
              <a:t>OpenMP</a:t>
            </a:r>
            <a:r>
              <a:rPr lang="en-US" altLang="zh-CN" b="0" i="1" dirty="0">
                <a:solidFill>
                  <a:srgbClr val="333399"/>
                </a:solidFill>
              </a:rPr>
              <a:t>, …</a:t>
            </a:r>
          </a:p>
          <a:p>
            <a:pPr lvl="1" algn="l"/>
            <a:endParaRPr lang="en-US" altLang="zh-CN" sz="1000" b="0" i="1" dirty="0">
              <a:solidFill>
                <a:srgbClr val="333399"/>
              </a:solidFill>
            </a:endParaRPr>
          </a:p>
          <a:p>
            <a:pPr lvl="1" algn="l">
              <a:buFont typeface="Symbol" panose="05050102010706020507" pitchFamily="18" charset="2"/>
              <a:buChar char="-"/>
            </a:pPr>
            <a:r>
              <a:rPr lang="en-US" altLang="zh-CN" sz="2400" b="0" i="1" dirty="0">
                <a:solidFill>
                  <a:srgbClr val="333399"/>
                </a:solidFill>
              </a:rPr>
              <a:t>   </a:t>
            </a:r>
            <a:r>
              <a:rPr lang="zh-CN" altLang="en-US" sz="2800" dirty="0"/>
              <a:t>其他</a:t>
            </a:r>
            <a:r>
              <a:rPr lang="zh-CN" altLang="en-US" sz="2400" b="0" dirty="0">
                <a:solidFill>
                  <a:srgbClr val="333399"/>
                </a:solidFill>
              </a:rPr>
              <a:t>  </a:t>
            </a:r>
            <a:r>
              <a:rPr lang="zh-CN" altLang="en-US" sz="2400" dirty="0">
                <a:solidFill>
                  <a:srgbClr val="333399"/>
                </a:solidFill>
                <a:latin typeface="楷体_GB2312" pitchFamily="49" charset="-122"/>
              </a:rPr>
              <a:t>同步语言</a:t>
            </a:r>
            <a:r>
              <a:rPr lang="en-US" altLang="zh-CN" dirty="0">
                <a:solidFill>
                  <a:srgbClr val="333399"/>
                </a:solidFill>
                <a:latin typeface="楷体_GB2312" pitchFamily="49" charset="-122"/>
              </a:rPr>
              <a:t>(</a:t>
            </a:r>
            <a:r>
              <a:rPr lang="en-US" altLang="zh-CN" b="0" i="1" dirty="0">
                <a:solidFill>
                  <a:srgbClr val="333399"/>
                </a:solidFill>
              </a:rPr>
              <a:t>Synchronous Languages</a:t>
            </a:r>
            <a:r>
              <a:rPr lang="zh-CN" altLang="en-US" dirty="0">
                <a:solidFill>
                  <a:srgbClr val="333399"/>
                </a:solidFill>
                <a:latin typeface="楷体_GB2312" pitchFamily="49" charset="-122"/>
              </a:rPr>
              <a:t>）：</a:t>
            </a:r>
            <a:r>
              <a:rPr lang="en-US" altLang="zh-CN" b="0" i="1" dirty="0">
                <a:solidFill>
                  <a:srgbClr val="333399"/>
                </a:solidFill>
              </a:rPr>
              <a:t>Signal, </a:t>
            </a:r>
            <a:r>
              <a:rPr lang="en-US" altLang="zh-CN" b="0" i="1" dirty="0" err="1">
                <a:solidFill>
                  <a:srgbClr val="333399"/>
                </a:solidFill>
              </a:rPr>
              <a:t>Lustre</a:t>
            </a:r>
            <a:r>
              <a:rPr lang="en-US" altLang="zh-CN" b="0" i="1" dirty="0">
                <a:solidFill>
                  <a:srgbClr val="333399"/>
                </a:solidFill>
              </a:rPr>
              <a:t>, …</a:t>
            </a:r>
          </a:p>
          <a:p>
            <a:pPr lvl="1" algn="l"/>
            <a:r>
              <a:rPr lang="en-US" altLang="zh-CN" b="0" i="1" dirty="0">
                <a:solidFill>
                  <a:srgbClr val="333399"/>
                </a:solidFill>
              </a:rPr>
              <a:t>       </a:t>
            </a:r>
            <a:r>
              <a:rPr lang="zh-CN" altLang="en-US" sz="2400" dirty="0">
                <a:solidFill>
                  <a:srgbClr val="333399"/>
                </a:solidFill>
                <a:latin typeface="楷体_GB2312" pitchFamily="49" charset="-122"/>
              </a:rPr>
              <a:t>脚本语言</a:t>
            </a:r>
            <a:r>
              <a:rPr lang="en-US" altLang="zh-CN" dirty="0">
                <a:solidFill>
                  <a:srgbClr val="333399"/>
                </a:solidFill>
                <a:latin typeface="楷体_GB2312" pitchFamily="49" charset="-122"/>
              </a:rPr>
              <a:t>(</a:t>
            </a:r>
            <a:r>
              <a:rPr lang="en-US" altLang="zh-CN" b="0" i="1" dirty="0">
                <a:solidFill>
                  <a:srgbClr val="333399"/>
                </a:solidFill>
              </a:rPr>
              <a:t>Scripting Languages</a:t>
            </a:r>
            <a:r>
              <a:rPr lang="zh-CN" altLang="en-US" dirty="0">
                <a:solidFill>
                  <a:srgbClr val="333399"/>
                </a:solidFill>
              </a:rPr>
              <a:t>）：</a:t>
            </a:r>
            <a:r>
              <a:rPr lang="en-US" altLang="zh-CN" b="0" i="1" dirty="0">
                <a:solidFill>
                  <a:srgbClr val="333399"/>
                </a:solidFill>
              </a:rPr>
              <a:t>Perl, PHP, …</a:t>
            </a:r>
          </a:p>
        </p:txBody>
      </p:sp>
      <p:sp>
        <p:nvSpPr>
          <p:cNvPr id="3482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7">
            <a:hlinkClick r:id="" action="ppaction://noaction"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3" name="AutoShape 8">
            <a:hlinkClick r:id="" action="ppaction://noaction"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4" name="AutoShape 9">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5" name="AutoShape 10">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48" name="Text Box 21"/>
          <p:cNvSpPr txBox="1">
            <a:spLocks noChangeArrowheads="1"/>
          </p:cNvSpPr>
          <p:nvPr/>
        </p:nvSpPr>
        <p:spPr bwMode="auto">
          <a:xfrm>
            <a:off x="2843808" y="132829"/>
            <a:ext cx="2926080" cy="838835"/>
          </a:xfrm>
          <a:prstGeom prst="rect">
            <a:avLst/>
          </a:prstGeom>
          <a:noFill/>
          <a:ln w="9525" algn="ctr">
            <a:noFill/>
            <a:miter lim="800000"/>
          </a:ln>
        </p:spPr>
        <p:txBody>
          <a:bodyPr wrap="none">
            <a:spAutoFit/>
          </a:bodyPr>
          <a:lstStyle/>
          <a:p>
            <a:pPr>
              <a:lnSpc>
                <a:spcPct val="90000"/>
              </a:lnSpc>
              <a:buClrTx/>
              <a:buFontTx/>
              <a:buNone/>
            </a:pPr>
            <a:r>
              <a:rPr lang="zh-CN" altLang="en-US" sz="5400" dirty="0">
                <a:solidFill>
                  <a:srgbClr val="333399"/>
                </a:solidFill>
                <a:latin typeface="华文行楷" pitchFamily="2" charset="-122"/>
                <a:ea typeface="华文行楷" pitchFamily="2" charset="-122"/>
              </a:rPr>
              <a:t>编译原理</a:t>
            </a:r>
          </a:p>
        </p:txBody>
      </p:sp>
      <p:sp>
        <p:nvSpPr>
          <p:cNvPr id="10249" name="Text Box 22"/>
          <p:cNvSpPr txBox="1">
            <a:spLocks noChangeArrowheads="1"/>
          </p:cNvSpPr>
          <p:nvPr/>
        </p:nvSpPr>
        <p:spPr bwMode="auto">
          <a:xfrm>
            <a:off x="720204" y="1471541"/>
            <a:ext cx="7966596" cy="3914918"/>
          </a:xfrm>
          <a:prstGeom prst="rect">
            <a:avLst/>
          </a:prstGeom>
          <a:noFill/>
          <a:ln w="9525" algn="ctr">
            <a:noFill/>
            <a:miter lim="800000"/>
          </a:ln>
        </p:spPr>
        <p:txBody>
          <a:bodyPr wrap="square">
            <a:spAutoFit/>
          </a:bodyPr>
          <a:lstStyle/>
          <a:p>
            <a:pPr algn="l">
              <a:lnSpc>
                <a:spcPct val="90000"/>
              </a:lnSpc>
              <a:buClrTx/>
              <a:buFontTx/>
              <a:buNone/>
            </a:pPr>
            <a:r>
              <a:rPr lang="zh-CN" altLang="en-US" sz="3600" dirty="0">
                <a:solidFill>
                  <a:srgbClr val="002060"/>
                </a:solidFill>
                <a:latin typeface="楷体_GB2312" pitchFamily="49" charset="-122"/>
                <a:sym typeface="+mn-ea"/>
              </a:rPr>
              <a:t>信息工程学院</a:t>
            </a:r>
            <a:endParaRPr lang="zh-CN" altLang="en-US" sz="4000" dirty="0">
              <a:solidFill>
                <a:srgbClr val="002060"/>
              </a:solidFill>
              <a:latin typeface="楷体_GB2312" pitchFamily="49" charset="-122"/>
              <a:ea typeface="楷体_GB2312" pitchFamily="49" charset="-122"/>
              <a:sym typeface="+mn-ea"/>
            </a:endParaRPr>
          </a:p>
          <a:p>
            <a:pPr algn="l">
              <a:lnSpc>
                <a:spcPct val="90000"/>
              </a:lnSpc>
              <a:buClrTx/>
              <a:buFontTx/>
              <a:buNone/>
            </a:pPr>
            <a:r>
              <a:rPr lang="zh-CN" altLang="en-US" sz="3600" dirty="0">
                <a:solidFill>
                  <a:srgbClr val="002060"/>
                </a:solidFill>
                <a:latin typeface="楷体_GB2312" pitchFamily="49" charset="-122"/>
                <a:sym typeface="+mn-ea"/>
              </a:rPr>
              <a:t>计算机科学系</a:t>
            </a:r>
            <a:endParaRPr lang="zh-CN" altLang="en-US" sz="4000" dirty="0">
              <a:solidFill>
                <a:srgbClr val="002060"/>
              </a:solidFill>
              <a:latin typeface="楷体_GB2312" pitchFamily="49" charset="-122"/>
              <a:ea typeface="楷体_GB2312" pitchFamily="49" charset="-122"/>
              <a:sym typeface="+mn-ea"/>
            </a:endParaRPr>
          </a:p>
          <a:p>
            <a:pPr algn="l">
              <a:lnSpc>
                <a:spcPct val="90000"/>
              </a:lnSpc>
              <a:buClrTx/>
              <a:buFontTx/>
              <a:buNone/>
            </a:pPr>
            <a:r>
              <a:rPr lang="zh-CN" altLang="en-US" sz="3600" dirty="0">
                <a:solidFill>
                  <a:srgbClr val="002060"/>
                </a:solidFill>
                <a:latin typeface="楷体_GB2312" pitchFamily="49" charset="-122"/>
                <a:sym typeface="+mn-ea"/>
              </a:rPr>
              <a:t>主讲：吴  昊</a:t>
            </a:r>
            <a:endParaRPr lang="zh-CN" altLang="en-US" sz="4000" dirty="0">
              <a:solidFill>
                <a:srgbClr val="002060"/>
              </a:solidFill>
              <a:latin typeface="楷体_GB2312" pitchFamily="49" charset="-122"/>
              <a:ea typeface="楷体_GB2312" pitchFamily="49" charset="-122"/>
              <a:sym typeface="+mn-ea"/>
            </a:endParaRPr>
          </a:p>
          <a:p>
            <a:pPr algn="l">
              <a:lnSpc>
                <a:spcPct val="90000"/>
              </a:lnSpc>
              <a:buClrTx/>
              <a:buFontTx/>
              <a:buNone/>
            </a:pPr>
            <a:r>
              <a:rPr lang="zh-CN" altLang="en-US" sz="3600" dirty="0">
                <a:solidFill>
                  <a:srgbClr val="002060"/>
                </a:solidFill>
                <a:latin typeface="楷体_GB2312" pitchFamily="49" charset="-122"/>
                <a:sym typeface="+mn-ea"/>
              </a:rPr>
              <a:t>办公室</a:t>
            </a:r>
            <a:r>
              <a:rPr lang="en-US" altLang="zh-CN" sz="3600" dirty="0">
                <a:solidFill>
                  <a:srgbClr val="002060"/>
                </a:solidFill>
                <a:latin typeface="楷体_GB2312" pitchFamily="49" charset="-122"/>
                <a:sym typeface="+mn-ea"/>
              </a:rPr>
              <a:t>:</a:t>
            </a:r>
            <a:r>
              <a:rPr lang="zh-CN" altLang="en-US" sz="3600" dirty="0">
                <a:solidFill>
                  <a:srgbClr val="002060"/>
                </a:solidFill>
                <a:latin typeface="楷体_GB2312" pitchFamily="49" charset="-122"/>
                <a:sym typeface="+mn-ea"/>
              </a:rPr>
              <a:t>信工楼</a:t>
            </a:r>
            <a:r>
              <a:rPr lang="en-US" altLang="zh-CN" sz="3600" dirty="0">
                <a:solidFill>
                  <a:srgbClr val="002060"/>
                </a:solidFill>
                <a:latin typeface="楷体_GB2312" pitchFamily="49" charset="-122"/>
                <a:sym typeface="+mn-ea"/>
              </a:rPr>
              <a:t>213</a:t>
            </a:r>
            <a:r>
              <a:rPr lang="zh-CN" altLang="en-US" sz="3600" dirty="0">
                <a:solidFill>
                  <a:srgbClr val="002060"/>
                </a:solidFill>
                <a:latin typeface="楷体_GB2312" pitchFamily="49" charset="-122"/>
                <a:sym typeface="+mn-ea"/>
              </a:rPr>
              <a:t>室</a:t>
            </a:r>
            <a:endParaRPr lang="en-US" altLang="zh-CN" sz="4000" dirty="0">
              <a:solidFill>
                <a:srgbClr val="002060"/>
              </a:solidFill>
              <a:latin typeface="楷体_GB2312" pitchFamily="49" charset="-122"/>
              <a:ea typeface="楷体_GB2312" pitchFamily="49" charset="-122"/>
              <a:sym typeface="+mn-ea"/>
            </a:endParaRPr>
          </a:p>
          <a:p>
            <a:pPr algn="l">
              <a:lnSpc>
                <a:spcPct val="90000"/>
              </a:lnSpc>
              <a:buClrTx/>
              <a:buFontTx/>
              <a:buNone/>
            </a:pPr>
            <a:r>
              <a:rPr lang="zh-CN" altLang="en-US" sz="3600" u="sng" dirty="0">
                <a:solidFill>
                  <a:srgbClr val="002060"/>
                </a:solidFill>
                <a:latin typeface="楷体_GB2312" pitchFamily="49" charset="-122"/>
                <a:sym typeface="+mn-ea"/>
                <a:hlinkClick r:id="rId2"/>
              </a:rPr>
              <a:t>电子邮箱</a:t>
            </a:r>
            <a:r>
              <a:rPr lang="en-US" altLang="zh-CN" sz="3600" dirty="0">
                <a:solidFill>
                  <a:srgbClr val="002060"/>
                </a:solidFill>
                <a:latin typeface="楷体_GB2312" pitchFamily="49" charset="-122"/>
                <a:sym typeface="+mn-ea"/>
                <a:hlinkClick r:id="rId2"/>
              </a:rPr>
              <a:t>:haowu@shmtu.edu.cn</a:t>
            </a:r>
            <a:endParaRPr lang="en-US" altLang="zh-CN" sz="3600" dirty="0">
              <a:solidFill>
                <a:srgbClr val="002060"/>
              </a:solidFill>
              <a:latin typeface="楷体_GB2312" pitchFamily="49" charset="-122"/>
              <a:sym typeface="+mn-ea"/>
            </a:endParaRPr>
          </a:p>
          <a:p>
            <a:pPr algn="l">
              <a:lnSpc>
                <a:spcPct val="90000"/>
              </a:lnSpc>
              <a:buClrTx/>
              <a:buFontTx/>
              <a:buNone/>
            </a:pPr>
            <a:r>
              <a:rPr lang="zh-CN" altLang="en-US" sz="3600" dirty="0">
                <a:solidFill>
                  <a:srgbClr val="002060"/>
                </a:solidFill>
                <a:latin typeface="楷体_GB2312" pitchFamily="49" charset="-122"/>
                <a:ea typeface="楷体_GB2312" pitchFamily="49" charset="-122"/>
                <a:sym typeface="+mn-ea"/>
              </a:rPr>
              <a:t>个人主页</a:t>
            </a:r>
            <a:r>
              <a:rPr lang="en-US" altLang="zh-CN" sz="3600" dirty="0">
                <a:solidFill>
                  <a:srgbClr val="002060"/>
                </a:solidFill>
                <a:latin typeface="楷体_GB2312" pitchFamily="49" charset="-122"/>
                <a:ea typeface="楷体_GB2312" pitchFamily="49" charset="-122"/>
                <a:sym typeface="+mn-ea"/>
              </a:rPr>
              <a:t>:</a:t>
            </a:r>
          </a:p>
          <a:p>
            <a:pPr algn="l">
              <a:lnSpc>
                <a:spcPct val="90000"/>
              </a:lnSpc>
              <a:buClrTx/>
              <a:buFontTx/>
              <a:buNone/>
            </a:pPr>
            <a:r>
              <a:rPr lang="en-US" altLang="zh-CN" sz="2800" dirty="0">
                <a:solidFill>
                  <a:srgbClr val="002060"/>
                </a:solidFill>
                <a:latin typeface="楷体_GB2312" pitchFamily="49" charset="-122"/>
                <a:sym typeface="+mn-ea"/>
                <a:hlinkClick r:id="rId3"/>
              </a:rPr>
              <a:t>http://cie.shmtu.edu.cn/archives/7417</a:t>
            </a:r>
            <a:endParaRPr lang="en-US" altLang="zh-CN" sz="2800" dirty="0">
              <a:solidFill>
                <a:srgbClr val="002060"/>
              </a:solidFill>
              <a:latin typeface="楷体_GB2312" pitchFamily="49" charset="-122"/>
              <a:sym typeface="+mn-ea"/>
            </a:endParaRPr>
          </a:p>
          <a:p>
            <a:pPr>
              <a:lnSpc>
                <a:spcPct val="90000"/>
              </a:lnSpc>
              <a:buClrTx/>
              <a:buFontTx/>
              <a:buNone/>
            </a:pPr>
            <a:r>
              <a:rPr lang="en-US" altLang="zh-CN" sz="3200" b="0" i="1" dirty="0">
                <a:solidFill>
                  <a:srgbClr val="333399"/>
                </a:solidFill>
              </a:rPr>
              <a:t> </a:t>
            </a:r>
          </a:p>
        </p:txBody>
      </p:sp>
    </p:spTree>
    <p:extLst>
      <p:ext uri="{BB962C8B-B14F-4D97-AF65-F5344CB8AC3E}">
        <p14:creationId xmlns:p14="http://schemas.microsoft.com/office/powerpoint/2010/main" val="3974930090"/>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ChangeArrowheads="1"/>
          </p:cNvSpPr>
          <p:nvPr/>
        </p:nvSpPr>
        <p:spPr bwMode="auto">
          <a:xfrm>
            <a:off x="1512888" y="188913"/>
            <a:ext cx="3851275" cy="641350"/>
          </a:xfrm>
          <a:prstGeom prst="rect">
            <a:avLst/>
          </a:prstGeom>
          <a:noFill/>
          <a:ln w="9525" algn="ctr">
            <a:noFill/>
            <a:miter lim="800000"/>
          </a:ln>
        </p:spPr>
        <p:txBody>
          <a:bodyPr>
            <a:spAutoFit/>
          </a:bodyPr>
          <a:lstStyle/>
          <a:p>
            <a:pPr>
              <a:lnSpc>
                <a:spcPct val="90000"/>
              </a:lnSpc>
              <a:buClrTx/>
              <a:buFontTx/>
              <a:buNone/>
            </a:pPr>
            <a:r>
              <a:rPr lang="zh-CN" altLang="en-US" sz="4000">
                <a:ea typeface="华文行楷" pitchFamily="2" charset="-122"/>
              </a:rPr>
              <a:t>什么是编译程序</a:t>
            </a:r>
          </a:p>
        </p:txBody>
      </p:sp>
      <p:sp>
        <p:nvSpPr>
          <p:cNvPr id="34819" name="Text Box 7"/>
          <p:cNvSpPr txBox="1">
            <a:spLocks noChangeArrowheads="1"/>
          </p:cNvSpPr>
          <p:nvPr/>
        </p:nvSpPr>
        <p:spPr bwMode="auto">
          <a:xfrm>
            <a:off x="395288" y="1074738"/>
            <a:ext cx="8640762" cy="3970318"/>
          </a:xfrm>
          <a:prstGeom prst="rect">
            <a:avLst/>
          </a:prstGeom>
          <a:noFill/>
          <a:ln w="9525">
            <a:noFill/>
            <a:miter lim="800000"/>
          </a:ln>
        </p:spPr>
        <p:txBody>
          <a:bodyPr>
            <a:spAutoFit/>
          </a:bodyPr>
          <a:lstStyle/>
          <a:p>
            <a:pPr lvl="1" algn="l"/>
            <a:r>
              <a:rPr lang="zh-CN" altLang="en-US" sz="3600" dirty="0"/>
              <a:t>目标语言</a:t>
            </a:r>
            <a:r>
              <a:rPr lang="en-US" altLang="zh-CN" sz="3600" dirty="0"/>
              <a:t>:</a:t>
            </a:r>
          </a:p>
          <a:p>
            <a:pPr lvl="1" algn="l"/>
            <a:r>
              <a:rPr lang="zh-CN" altLang="en-US" sz="3600" dirty="0">
                <a:solidFill>
                  <a:srgbClr val="333399"/>
                </a:solidFill>
              </a:rPr>
              <a:t>机器级语言</a:t>
            </a:r>
            <a:endParaRPr lang="en-US" altLang="zh-CN" sz="3600" dirty="0">
              <a:solidFill>
                <a:srgbClr val="333399"/>
              </a:solidFill>
            </a:endParaRPr>
          </a:p>
          <a:p>
            <a:pPr lvl="1" algn="l"/>
            <a:r>
              <a:rPr lang="en-US" altLang="zh-CN" sz="3600" dirty="0">
                <a:solidFill>
                  <a:srgbClr val="333399"/>
                </a:solidFill>
              </a:rPr>
              <a:t>	CPU: intel, AMD, ARM</a:t>
            </a:r>
          </a:p>
          <a:p>
            <a:pPr lvl="1" algn="l"/>
            <a:r>
              <a:rPr lang="en-US" altLang="zh-CN" sz="3600" dirty="0">
                <a:solidFill>
                  <a:srgbClr val="333399"/>
                </a:solidFill>
              </a:rPr>
              <a:t>    GPU</a:t>
            </a:r>
          </a:p>
          <a:p>
            <a:pPr lvl="1" algn="l"/>
            <a:r>
              <a:rPr lang="zh-CN" altLang="en-US" sz="3600" dirty="0">
                <a:solidFill>
                  <a:srgbClr val="333399"/>
                </a:solidFill>
              </a:rPr>
              <a:t>较低级的虚拟机语言</a:t>
            </a:r>
            <a:endParaRPr lang="en-US" altLang="zh-CN" sz="3600" dirty="0">
              <a:solidFill>
                <a:srgbClr val="333399"/>
              </a:solidFill>
            </a:endParaRPr>
          </a:p>
          <a:p>
            <a:pPr lvl="1" algn="l"/>
            <a:r>
              <a:rPr lang="en-US" altLang="zh-CN" sz="3600" b="0" i="1" dirty="0">
                <a:solidFill>
                  <a:srgbClr val="333399"/>
                </a:solidFill>
              </a:rPr>
              <a:t>	 Bytecode</a:t>
            </a:r>
            <a:r>
              <a:rPr lang="zh-CN" altLang="en-US" sz="3600" b="0" dirty="0">
                <a:solidFill>
                  <a:srgbClr val="333399"/>
                </a:solidFill>
              </a:rPr>
              <a:t>（</a:t>
            </a:r>
            <a:r>
              <a:rPr lang="en-US" altLang="zh-CN" sz="3600" b="0" i="1" dirty="0">
                <a:solidFill>
                  <a:srgbClr val="333399"/>
                </a:solidFill>
              </a:rPr>
              <a:t>Java </a:t>
            </a:r>
            <a:r>
              <a:rPr lang="zh-CN" altLang="en-US" sz="3600" dirty="0">
                <a:solidFill>
                  <a:srgbClr val="333399"/>
                </a:solidFill>
              </a:rPr>
              <a:t>虚拟机语言</a:t>
            </a:r>
            <a:r>
              <a:rPr lang="zh-CN" altLang="en-US" sz="3600" b="0" dirty="0">
                <a:solidFill>
                  <a:srgbClr val="333399"/>
                </a:solidFill>
              </a:rPr>
              <a:t>）</a:t>
            </a:r>
            <a:endParaRPr lang="en-US" altLang="zh-CN" sz="3600" b="0" dirty="0">
              <a:solidFill>
                <a:srgbClr val="333399"/>
              </a:solidFill>
            </a:endParaRPr>
          </a:p>
          <a:p>
            <a:pPr lvl="1" algn="l"/>
            <a:r>
              <a:rPr lang="en-US" altLang="zh-CN" sz="3600" b="0" i="1" dirty="0">
                <a:solidFill>
                  <a:srgbClr val="333399"/>
                </a:solidFill>
              </a:rPr>
              <a:t>	 CIL</a:t>
            </a:r>
            <a:r>
              <a:rPr lang="zh-CN" altLang="en-US" sz="3600" b="0" i="1" dirty="0">
                <a:solidFill>
                  <a:srgbClr val="333399"/>
                </a:solidFill>
              </a:rPr>
              <a:t>（</a:t>
            </a:r>
            <a:r>
              <a:rPr lang="en-US" altLang="zh-CN" sz="3600" b="0" dirty="0">
                <a:solidFill>
                  <a:srgbClr val="333399"/>
                </a:solidFill>
              </a:rPr>
              <a:t>CLR</a:t>
            </a:r>
            <a:r>
              <a:rPr lang="zh-CN" altLang="en-US" sz="3600" b="0" dirty="0">
                <a:solidFill>
                  <a:srgbClr val="333399"/>
                </a:solidFill>
              </a:rPr>
              <a:t>的中间语言  </a:t>
            </a:r>
            <a:r>
              <a:rPr lang="en-US" altLang="zh-CN" sz="3600" b="0" dirty="0">
                <a:solidFill>
                  <a:srgbClr val="333399"/>
                </a:solidFill>
              </a:rPr>
              <a:t>.NET</a:t>
            </a:r>
            <a:r>
              <a:rPr lang="zh-CN" altLang="en-US" sz="3600" b="0" i="1" dirty="0">
                <a:solidFill>
                  <a:srgbClr val="333399"/>
                </a:solidFill>
              </a:rPr>
              <a:t>）</a:t>
            </a:r>
          </a:p>
        </p:txBody>
      </p:sp>
      <p:sp>
        <p:nvSpPr>
          <p:cNvPr id="34820" name="AutoShape 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1" name="AutoShape 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2" name="AutoShape 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4823" name="AutoShape 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extLst>
      <p:ext uri="{BB962C8B-B14F-4D97-AF65-F5344CB8AC3E}">
        <p14:creationId xmlns:p14="http://schemas.microsoft.com/office/powerpoint/2010/main" val="112544888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CFE1C0C3-B198-4994-9198-38CDE3FFD47B}"/>
              </a:ext>
            </a:extLst>
          </p:cNvPr>
          <p:cNvSpPr txBox="1"/>
          <p:nvPr/>
        </p:nvSpPr>
        <p:spPr>
          <a:xfrm>
            <a:off x="251520" y="1124744"/>
            <a:ext cx="8892480" cy="2369880"/>
          </a:xfrm>
          <a:prstGeom prst="rect">
            <a:avLst/>
          </a:prstGeom>
          <a:noFill/>
        </p:spPr>
        <p:txBody>
          <a:bodyPr wrap="square">
            <a:spAutoFit/>
          </a:bodyPr>
          <a:lstStyle/>
          <a:p>
            <a:pPr algn="l"/>
            <a:r>
              <a:rPr lang="zh-CN" altLang="en-US" sz="3200" dirty="0"/>
              <a:t>输入：源语言，例如编程语言不仅繁多，而且它们还分流派，它们的语法语义都不尽相同；</a:t>
            </a:r>
            <a:endParaRPr lang="en-US" altLang="zh-CN" sz="3200" dirty="0"/>
          </a:p>
          <a:p>
            <a:pPr algn="l"/>
            <a:r>
              <a:rPr lang="zh-CN" altLang="en-US" sz="3200" dirty="0"/>
              <a:t>输出：目标语言，例如机器语言平台多样，种类繁多，还有各种虚拟机上的低级语言。</a:t>
            </a:r>
            <a:endParaRPr lang="en-US" altLang="zh-CN" sz="3200" dirty="0"/>
          </a:p>
          <a:p>
            <a:endParaRPr lang="zh-CN" altLang="en-US" dirty="0"/>
          </a:p>
        </p:txBody>
      </p:sp>
      <p:sp>
        <p:nvSpPr>
          <p:cNvPr id="5" name="Rectangle 6">
            <a:extLst>
              <a:ext uri="{FF2B5EF4-FFF2-40B4-BE49-F238E27FC236}">
                <a16:creationId xmlns:a16="http://schemas.microsoft.com/office/drawing/2014/main" xmlns="" id="{3D80BDBB-C73A-4179-ABC2-F05A89B7A351}"/>
              </a:ext>
            </a:extLst>
          </p:cNvPr>
          <p:cNvSpPr>
            <a:spLocks noChangeArrowheads="1"/>
          </p:cNvSpPr>
          <p:nvPr/>
        </p:nvSpPr>
        <p:spPr bwMode="auto">
          <a:xfrm>
            <a:off x="1098228" y="188640"/>
            <a:ext cx="6947544" cy="661720"/>
          </a:xfrm>
          <a:prstGeom prst="rect">
            <a:avLst/>
          </a:prstGeom>
          <a:noFill/>
          <a:ln w="9525" algn="ctr">
            <a:noFill/>
            <a:miter lim="800000"/>
          </a:ln>
        </p:spPr>
        <p:txBody>
          <a:bodyPr wrap="square">
            <a:spAutoFit/>
          </a:bodyPr>
          <a:lstStyle/>
          <a:p>
            <a:pPr>
              <a:lnSpc>
                <a:spcPct val="90000"/>
              </a:lnSpc>
              <a:buClrTx/>
              <a:buFontTx/>
              <a:buNone/>
            </a:pPr>
            <a:r>
              <a:rPr lang="zh-CN" altLang="en-US" sz="4000" dirty="0">
                <a:ea typeface="华文行楷" pitchFamily="2" charset="-122"/>
              </a:rPr>
              <a:t>编译器所面临的问题</a:t>
            </a:r>
          </a:p>
        </p:txBody>
      </p:sp>
      <p:sp>
        <p:nvSpPr>
          <p:cNvPr id="7" name="文本框 6">
            <a:extLst>
              <a:ext uri="{FF2B5EF4-FFF2-40B4-BE49-F238E27FC236}">
                <a16:creationId xmlns:a16="http://schemas.microsoft.com/office/drawing/2014/main" xmlns="" id="{E61729D7-8A5E-44BF-8B12-A218C8E79A6F}"/>
              </a:ext>
            </a:extLst>
          </p:cNvPr>
          <p:cNvSpPr txBox="1"/>
          <p:nvPr/>
        </p:nvSpPr>
        <p:spPr>
          <a:xfrm>
            <a:off x="234825" y="3242540"/>
            <a:ext cx="8806716" cy="2959143"/>
          </a:xfrm>
          <a:prstGeom prst="rect">
            <a:avLst/>
          </a:prstGeom>
          <a:noFill/>
        </p:spPr>
        <p:txBody>
          <a:bodyPr wrap="square">
            <a:spAutoFit/>
          </a:bodyPr>
          <a:lstStyle/>
          <a:p>
            <a:pPr algn="l">
              <a:lnSpc>
                <a:spcPct val="150000"/>
              </a:lnSpc>
            </a:pPr>
            <a:r>
              <a:rPr lang="en-US" altLang="zh-CN" sz="3200" dirty="0"/>
              <a:t>1.</a:t>
            </a:r>
            <a:r>
              <a:rPr lang="zh-CN" altLang="en-US" sz="3200" dirty="0"/>
              <a:t>要有一套尽可能通用的编译理论和方法；</a:t>
            </a:r>
            <a:endParaRPr lang="en-US" altLang="zh-CN" sz="3200" dirty="0"/>
          </a:p>
          <a:p>
            <a:pPr algn="l">
              <a:lnSpc>
                <a:spcPct val="150000"/>
              </a:lnSpc>
            </a:pPr>
            <a:r>
              <a:rPr lang="en-US" altLang="zh-CN" sz="3200" dirty="0"/>
              <a:t>2.</a:t>
            </a:r>
            <a:r>
              <a:rPr lang="zh-CN" altLang="en-US" sz="3200" dirty="0"/>
              <a:t>要有一套能使我们快速做出编译器的工程上的工具、框架，或者一套所谓编译基础设施；</a:t>
            </a:r>
            <a:endParaRPr lang="en-US" altLang="zh-CN" sz="3200" dirty="0"/>
          </a:p>
          <a:p>
            <a:pPr algn="l">
              <a:lnSpc>
                <a:spcPct val="150000"/>
              </a:lnSpc>
            </a:pPr>
            <a:r>
              <a:rPr lang="en-US" altLang="zh-CN" sz="3200" dirty="0"/>
              <a:t>3.</a:t>
            </a:r>
            <a:r>
              <a:rPr lang="zh-CN" altLang="en-US" sz="3200" dirty="0"/>
              <a:t>编译器的设计本身要合理。</a:t>
            </a:r>
          </a:p>
        </p:txBody>
      </p:sp>
    </p:spTree>
    <p:extLst>
      <p:ext uri="{BB962C8B-B14F-4D97-AF65-F5344CB8AC3E}">
        <p14:creationId xmlns:p14="http://schemas.microsoft.com/office/powerpoint/2010/main" val="369533033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xmlns="" id="{DD60BB10-C267-45C2-A5BA-5890FE43EA41}"/>
              </a:ext>
            </a:extLst>
          </p:cNvPr>
          <p:cNvSpPr txBox="1"/>
          <p:nvPr/>
        </p:nvSpPr>
        <p:spPr>
          <a:xfrm>
            <a:off x="251520" y="1412776"/>
            <a:ext cx="2726432" cy="646331"/>
          </a:xfrm>
          <a:prstGeom prst="rect">
            <a:avLst/>
          </a:prstGeom>
          <a:noFill/>
        </p:spPr>
        <p:txBody>
          <a:bodyPr wrap="square">
            <a:spAutoFit/>
          </a:bodyPr>
          <a:lstStyle/>
          <a:p>
            <a:r>
              <a:rPr lang="en-US" altLang="zh-CN" sz="3600" dirty="0">
                <a:ea typeface="华文行楷" pitchFamily="2" charset="-122"/>
              </a:rPr>
              <a:t>n</a:t>
            </a:r>
            <a:r>
              <a:rPr lang="zh-CN" altLang="en-US" sz="3600" dirty="0">
                <a:ea typeface="华文行楷" pitchFamily="2" charset="-122"/>
              </a:rPr>
              <a:t>个源语言</a:t>
            </a:r>
            <a:endParaRPr lang="zh-CN" altLang="en-US" sz="3600" dirty="0"/>
          </a:p>
        </p:txBody>
      </p:sp>
      <p:sp>
        <p:nvSpPr>
          <p:cNvPr id="9" name="文本框 8">
            <a:extLst>
              <a:ext uri="{FF2B5EF4-FFF2-40B4-BE49-F238E27FC236}">
                <a16:creationId xmlns:a16="http://schemas.microsoft.com/office/drawing/2014/main" xmlns="" id="{68244203-C4EE-4F8E-BD26-D04B8B700DBE}"/>
              </a:ext>
            </a:extLst>
          </p:cNvPr>
          <p:cNvSpPr txBox="1"/>
          <p:nvPr/>
        </p:nvSpPr>
        <p:spPr>
          <a:xfrm>
            <a:off x="5436096" y="1438819"/>
            <a:ext cx="3014464" cy="646331"/>
          </a:xfrm>
          <a:prstGeom prst="rect">
            <a:avLst/>
          </a:prstGeom>
          <a:noFill/>
        </p:spPr>
        <p:txBody>
          <a:bodyPr wrap="square">
            <a:spAutoFit/>
          </a:bodyPr>
          <a:lstStyle/>
          <a:p>
            <a:r>
              <a:rPr lang="en-US" altLang="zh-CN" sz="3600" dirty="0">
                <a:ea typeface="华文行楷" pitchFamily="2" charset="-122"/>
              </a:rPr>
              <a:t>m</a:t>
            </a:r>
            <a:r>
              <a:rPr lang="zh-CN" altLang="en-US" sz="3600" dirty="0">
                <a:ea typeface="华文行楷" pitchFamily="2" charset="-122"/>
              </a:rPr>
              <a:t>个目标语言</a:t>
            </a:r>
          </a:p>
        </p:txBody>
      </p:sp>
      <p:sp>
        <p:nvSpPr>
          <p:cNvPr id="10" name="椭圆 9">
            <a:extLst>
              <a:ext uri="{FF2B5EF4-FFF2-40B4-BE49-F238E27FC236}">
                <a16:creationId xmlns:a16="http://schemas.microsoft.com/office/drawing/2014/main" xmlns="" id="{694AA3A3-B039-4B3C-B8CE-892C8E00987A}"/>
              </a:ext>
            </a:extLst>
          </p:cNvPr>
          <p:cNvSpPr/>
          <p:nvPr/>
        </p:nvSpPr>
        <p:spPr bwMode="auto">
          <a:xfrm>
            <a:off x="1464623" y="3067753"/>
            <a:ext cx="720080" cy="646330"/>
          </a:xfrm>
          <a:prstGeom prst="ellipse">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1" name="椭圆 10">
            <a:extLst>
              <a:ext uri="{FF2B5EF4-FFF2-40B4-BE49-F238E27FC236}">
                <a16:creationId xmlns:a16="http://schemas.microsoft.com/office/drawing/2014/main" xmlns="" id="{77042CCA-3590-4910-9F39-C5F24176050C}"/>
              </a:ext>
            </a:extLst>
          </p:cNvPr>
          <p:cNvSpPr/>
          <p:nvPr/>
        </p:nvSpPr>
        <p:spPr bwMode="auto">
          <a:xfrm>
            <a:off x="1464623" y="2188243"/>
            <a:ext cx="720080" cy="646330"/>
          </a:xfrm>
          <a:prstGeom prst="ellipse">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2" name="椭圆 11">
            <a:extLst>
              <a:ext uri="{FF2B5EF4-FFF2-40B4-BE49-F238E27FC236}">
                <a16:creationId xmlns:a16="http://schemas.microsoft.com/office/drawing/2014/main" xmlns="" id="{AF60F391-A899-429D-8C81-1804B99F7785}"/>
              </a:ext>
            </a:extLst>
          </p:cNvPr>
          <p:cNvSpPr/>
          <p:nvPr/>
        </p:nvSpPr>
        <p:spPr bwMode="auto">
          <a:xfrm>
            <a:off x="1484185" y="4893205"/>
            <a:ext cx="720080" cy="646330"/>
          </a:xfrm>
          <a:prstGeom prst="ellipse">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3" name="椭圆 12">
            <a:extLst>
              <a:ext uri="{FF2B5EF4-FFF2-40B4-BE49-F238E27FC236}">
                <a16:creationId xmlns:a16="http://schemas.microsoft.com/office/drawing/2014/main" xmlns="" id="{AB18546F-FCD9-4794-A3F1-01F8A5C3640C}"/>
              </a:ext>
            </a:extLst>
          </p:cNvPr>
          <p:cNvSpPr/>
          <p:nvPr/>
        </p:nvSpPr>
        <p:spPr bwMode="auto">
          <a:xfrm>
            <a:off x="1464623" y="3898631"/>
            <a:ext cx="720080" cy="646330"/>
          </a:xfrm>
          <a:prstGeom prst="ellipse">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4" name="矩形 13">
            <a:extLst>
              <a:ext uri="{FF2B5EF4-FFF2-40B4-BE49-F238E27FC236}">
                <a16:creationId xmlns:a16="http://schemas.microsoft.com/office/drawing/2014/main" xmlns="" id="{276DBD8F-4CE8-4D97-B7C6-3A339D9251FA}"/>
              </a:ext>
            </a:extLst>
          </p:cNvPr>
          <p:cNvSpPr/>
          <p:nvPr/>
        </p:nvSpPr>
        <p:spPr bwMode="auto">
          <a:xfrm>
            <a:off x="6516216" y="2364017"/>
            <a:ext cx="720080" cy="646330"/>
          </a:xfrm>
          <a:prstGeom prst="rect">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5" name="矩形 14">
            <a:extLst>
              <a:ext uri="{FF2B5EF4-FFF2-40B4-BE49-F238E27FC236}">
                <a16:creationId xmlns:a16="http://schemas.microsoft.com/office/drawing/2014/main" xmlns="" id="{80B26FFA-22B1-4561-B1D3-A6E47B35EC85}"/>
              </a:ext>
            </a:extLst>
          </p:cNvPr>
          <p:cNvSpPr/>
          <p:nvPr/>
        </p:nvSpPr>
        <p:spPr bwMode="auto">
          <a:xfrm>
            <a:off x="6516216" y="3253972"/>
            <a:ext cx="720080" cy="646330"/>
          </a:xfrm>
          <a:prstGeom prst="rect">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6" name="矩形 15">
            <a:extLst>
              <a:ext uri="{FF2B5EF4-FFF2-40B4-BE49-F238E27FC236}">
                <a16:creationId xmlns:a16="http://schemas.microsoft.com/office/drawing/2014/main" xmlns="" id="{C5BEEE3C-4811-4981-833D-D85543C577A9}"/>
              </a:ext>
            </a:extLst>
          </p:cNvPr>
          <p:cNvSpPr/>
          <p:nvPr/>
        </p:nvSpPr>
        <p:spPr bwMode="auto">
          <a:xfrm>
            <a:off x="6497633" y="4247132"/>
            <a:ext cx="720080" cy="646330"/>
          </a:xfrm>
          <a:prstGeom prst="rect">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7" name="矩形 16">
            <a:extLst>
              <a:ext uri="{FF2B5EF4-FFF2-40B4-BE49-F238E27FC236}">
                <a16:creationId xmlns:a16="http://schemas.microsoft.com/office/drawing/2014/main" xmlns="" id="{1013FA7C-9FFF-4FE1-866F-94ADEA037F62}"/>
              </a:ext>
            </a:extLst>
          </p:cNvPr>
          <p:cNvSpPr/>
          <p:nvPr/>
        </p:nvSpPr>
        <p:spPr bwMode="auto">
          <a:xfrm>
            <a:off x="6507687" y="5172329"/>
            <a:ext cx="720080" cy="646330"/>
          </a:xfrm>
          <a:prstGeom prst="rect">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8" name="椭圆 17">
            <a:extLst>
              <a:ext uri="{FF2B5EF4-FFF2-40B4-BE49-F238E27FC236}">
                <a16:creationId xmlns:a16="http://schemas.microsoft.com/office/drawing/2014/main" xmlns="" id="{80032CDB-0DD9-435F-9458-89918A92DC50}"/>
              </a:ext>
            </a:extLst>
          </p:cNvPr>
          <p:cNvSpPr/>
          <p:nvPr/>
        </p:nvSpPr>
        <p:spPr bwMode="auto">
          <a:xfrm>
            <a:off x="1500119" y="5701173"/>
            <a:ext cx="720080" cy="646330"/>
          </a:xfrm>
          <a:prstGeom prst="ellipse">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cxnSp>
        <p:nvCxnSpPr>
          <p:cNvPr id="20" name="直接箭头连接符 19">
            <a:extLst>
              <a:ext uri="{FF2B5EF4-FFF2-40B4-BE49-F238E27FC236}">
                <a16:creationId xmlns:a16="http://schemas.microsoft.com/office/drawing/2014/main" xmlns="" id="{35836682-E0A4-4FE6-A8D4-40ED26F01562}"/>
              </a:ext>
            </a:extLst>
          </p:cNvPr>
          <p:cNvCxnSpPr>
            <a:cxnSpLocks/>
            <a:stCxn id="11" idx="6"/>
            <a:endCxn id="15" idx="1"/>
          </p:cNvCxnSpPr>
          <p:nvPr/>
        </p:nvCxnSpPr>
        <p:spPr bwMode="auto">
          <a:xfrm>
            <a:off x="2184703" y="2511408"/>
            <a:ext cx="4331513" cy="1065729"/>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22" name="直接箭头连接符 21">
            <a:extLst>
              <a:ext uri="{FF2B5EF4-FFF2-40B4-BE49-F238E27FC236}">
                <a16:creationId xmlns:a16="http://schemas.microsoft.com/office/drawing/2014/main" xmlns="" id="{24BC4F6B-84B1-40B8-B076-F1D9A6E5ABD9}"/>
              </a:ext>
            </a:extLst>
          </p:cNvPr>
          <p:cNvCxnSpPr>
            <a:cxnSpLocks/>
            <a:stCxn id="11" idx="6"/>
            <a:endCxn id="16" idx="1"/>
          </p:cNvCxnSpPr>
          <p:nvPr/>
        </p:nvCxnSpPr>
        <p:spPr bwMode="auto">
          <a:xfrm>
            <a:off x="2184703" y="2511408"/>
            <a:ext cx="4312930" cy="2058889"/>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26" name="直接箭头连接符 25">
            <a:extLst>
              <a:ext uri="{FF2B5EF4-FFF2-40B4-BE49-F238E27FC236}">
                <a16:creationId xmlns:a16="http://schemas.microsoft.com/office/drawing/2014/main" xmlns="" id="{3B00D4E3-8948-42B6-AD98-4698D4B422B5}"/>
              </a:ext>
            </a:extLst>
          </p:cNvPr>
          <p:cNvCxnSpPr>
            <a:cxnSpLocks/>
            <a:stCxn id="11" idx="6"/>
            <a:endCxn id="17" idx="1"/>
          </p:cNvCxnSpPr>
          <p:nvPr/>
        </p:nvCxnSpPr>
        <p:spPr bwMode="auto">
          <a:xfrm>
            <a:off x="2184703" y="2511408"/>
            <a:ext cx="4322984" cy="2984086"/>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30" name="直接箭头连接符 29">
            <a:extLst>
              <a:ext uri="{FF2B5EF4-FFF2-40B4-BE49-F238E27FC236}">
                <a16:creationId xmlns:a16="http://schemas.microsoft.com/office/drawing/2014/main" xmlns="" id="{47F1C0E8-F93B-4A29-87F2-F5843E6B66E0}"/>
              </a:ext>
            </a:extLst>
          </p:cNvPr>
          <p:cNvCxnSpPr>
            <a:cxnSpLocks/>
            <a:stCxn id="11" idx="6"/>
            <a:endCxn id="14" idx="1"/>
          </p:cNvCxnSpPr>
          <p:nvPr/>
        </p:nvCxnSpPr>
        <p:spPr bwMode="auto">
          <a:xfrm>
            <a:off x="2184703" y="2511408"/>
            <a:ext cx="4331513" cy="175774"/>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42" name="直接箭头连接符 41">
            <a:extLst>
              <a:ext uri="{FF2B5EF4-FFF2-40B4-BE49-F238E27FC236}">
                <a16:creationId xmlns:a16="http://schemas.microsoft.com/office/drawing/2014/main" xmlns="" id="{D5AED638-0C58-44A0-A467-7F781F9A6E65}"/>
              </a:ext>
            </a:extLst>
          </p:cNvPr>
          <p:cNvCxnSpPr>
            <a:cxnSpLocks/>
            <a:stCxn id="10" idx="6"/>
            <a:endCxn id="16" idx="1"/>
          </p:cNvCxnSpPr>
          <p:nvPr/>
        </p:nvCxnSpPr>
        <p:spPr bwMode="auto">
          <a:xfrm>
            <a:off x="2184703" y="3390918"/>
            <a:ext cx="4312930" cy="1179379"/>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43" name="直接箭头连接符 42">
            <a:extLst>
              <a:ext uri="{FF2B5EF4-FFF2-40B4-BE49-F238E27FC236}">
                <a16:creationId xmlns:a16="http://schemas.microsoft.com/office/drawing/2014/main" xmlns="" id="{6AB22934-9D9A-456E-B77B-51176FCF263C}"/>
              </a:ext>
            </a:extLst>
          </p:cNvPr>
          <p:cNvCxnSpPr>
            <a:cxnSpLocks/>
            <a:stCxn id="10" idx="6"/>
            <a:endCxn id="17" idx="1"/>
          </p:cNvCxnSpPr>
          <p:nvPr/>
        </p:nvCxnSpPr>
        <p:spPr bwMode="auto">
          <a:xfrm>
            <a:off x="2184703" y="3390918"/>
            <a:ext cx="4322984" cy="2104576"/>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44" name="直接箭头连接符 43">
            <a:extLst>
              <a:ext uri="{FF2B5EF4-FFF2-40B4-BE49-F238E27FC236}">
                <a16:creationId xmlns:a16="http://schemas.microsoft.com/office/drawing/2014/main" xmlns="" id="{EE8CDA62-AAB9-4B5D-B4C6-D97A577CD037}"/>
              </a:ext>
            </a:extLst>
          </p:cNvPr>
          <p:cNvCxnSpPr>
            <a:cxnSpLocks/>
            <a:stCxn id="10" idx="6"/>
            <a:endCxn id="14" idx="1"/>
          </p:cNvCxnSpPr>
          <p:nvPr/>
        </p:nvCxnSpPr>
        <p:spPr bwMode="auto">
          <a:xfrm flipV="1">
            <a:off x="2184703" y="2687182"/>
            <a:ext cx="4331513" cy="703736"/>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50" name="直接箭头连接符 49">
            <a:extLst>
              <a:ext uri="{FF2B5EF4-FFF2-40B4-BE49-F238E27FC236}">
                <a16:creationId xmlns:a16="http://schemas.microsoft.com/office/drawing/2014/main" xmlns="" id="{B75D14C2-7A7C-4238-8A0E-9E03C0207C0B}"/>
              </a:ext>
            </a:extLst>
          </p:cNvPr>
          <p:cNvCxnSpPr>
            <a:cxnSpLocks/>
            <a:stCxn id="10" idx="6"/>
            <a:endCxn id="15" idx="1"/>
          </p:cNvCxnSpPr>
          <p:nvPr/>
        </p:nvCxnSpPr>
        <p:spPr bwMode="auto">
          <a:xfrm>
            <a:off x="2184703" y="3390918"/>
            <a:ext cx="4331513" cy="186219"/>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56" name="直接箭头连接符 55">
            <a:extLst>
              <a:ext uri="{FF2B5EF4-FFF2-40B4-BE49-F238E27FC236}">
                <a16:creationId xmlns:a16="http://schemas.microsoft.com/office/drawing/2014/main" xmlns="" id="{8AC620CB-484F-48FB-B2B9-52755D24A1CF}"/>
              </a:ext>
            </a:extLst>
          </p:cNvPr>
          <p:cNvCxnSpPr>
            <a:cxnSpLocks/>
            <a:stCxn id="13" idx="6"/>
            <a:endCxn id="16" idx="1"/>
          </p:cNvCxnSpPr>
          <p:nvPr/>
        </p:nvCxnSpPr>
        <p:spPr bwMode="auto">
          <a:xfrm>
            <a:off x="2184703" y="4221796"/>
            <a:ext cx="4312930" cy="348501"/>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57" name="直接箭头连接符 56">
            <a:extLst>
              <a:ext uri="{FF2B5EF4-FFF2-40B4-BE49-F238E27FC236}">
                <a16:creationId xmlns:a16="http://schemas.microsoft.com/office/drawing/2014/main" xmlns="" id="{BBF8D55B-50C2-41C0-B795-4D930FAC5A75}"/>
              </a:ext>
            </a:extLst>
          </p:cNvPr>
          <p:cNvCxnSpPr>
            <a:cxnSpLocks/>
            <a:stCxn id="13" idx="6"/>
            <a:endCxn id="17" idx="1"/>
          </p:cNvCxnSpPr>
          <p:nvPr/>
        </p:nvCxnSpPr>
        <p:spPr bwMode="auto">
          <a:xfrm>
            <a:off x="2184703" y="4221796"/>
            <a:ext cx="4322984" cy="1273698"/>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58" name="直接箭头连接符 57">
            <a:extLst>
              <a:ext uri="{FF2B5EF4-FFF2-40B4-BE49-F238E27FC236}">
                <a16:creationId xmlns:a16="http://schemas.microsoft.com/office/drawing/2014/main" xmlns="" id="{7874B45C-5D01-4769-9D0B-B559B926FC46}"/>
              </a:ext>
            </a:extLst>
          </p:cNvPr>
          <p:cNvCxnSpPr>
            <a:cxnSpLocks/>
            <a:stCxn id="13" idx="6"/>
            <a:endCxn id="14" idx="1"/>
          </p:cNvCxnSpPr>
          <p:nvPr/>
        </p:nvCxnSpPr>
        <p:spPr bwMode="auto">
          <a:xfrm flipV="1">
            <a:off x="2184703" y="2687182"/>
            <a:ext cx="4331513" cy="1534614"/>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59" name="直接箭头连接符 58">
            <a:extLst>
              <a:ext uri="{FF2B5EF4-FFF2-40B4-BE49-F238E27FC236}">
                <a16:creationId xmlns:a16="http://schemas.microsoft.com/office/drawing/2014/main" xmlns="" id="{E0950435-3DC4-4C74-A2E4-B56E4B41F10F}"/>
              </a:ext>
            </a:extLst>
          </p:cNvPr>
          <p:cNvCxnSpPr>
            <a:cxnSpLocks/>
            <a:stCxn id="13" idx="6"/>
            <a:endCxn id="15" idx="1"/>
          </p:cNvCxnSpPr>
          <p:nvPr/>
        </p:nvCxnSpPr>
        <p:spPr bwMode="auto">
          <a:xfrm flipV="1">
            <a:off x="2184703" y="3577137"/>
            <a:ext cx="4331513" cy="644659"/>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71" name="直接箭头连接符 70">
            <a:extLst>
              <a:ext uri="{FF2B5EF4-FFF2-40B4-BE49-F238E27FC236}">
                <a16:creationId xmlns:a16="http://schemas.microsoft.com/office/drawing/2014/main" xmlns="" id="{7BA538E1-98BC-4138-820C-27DBEB2FF3F3}"/>
              </a:ext>
            </a:extLst>
          </p:cNvPr>
          <p:cNvCxnSpPr>
            <a:cxnSpLocks/>
            <a:stCxn id="12" idx="6"/>
            <a:endCxn id="16" idx="1"/>
          </p:cNvCxnSpPr>
          <p:nvPr/>
        </p:nvCxnSpPr>
        <p:spPr bwMode="auto">
          <a:xfrm flipV="1">
            <a:off x="2204265" y="4570297"/>
            <a:ext cx="4293368" cy="646073"/>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72" name="直接箭头连接符 71">
            <a:extLst>
              <a:ext uri="{FF2B5EF4-FFF2-40B4-BE49-F238E27FC236}">
                <a16:creationId xmlns:a16="http://schemas.microsoft.com/office/drawing/2014/main" xmlns="" id="{E8DAB204-070D-4809-BB0C-AD50CF2C262A}"/>
              </a:ext>
            </a:extLst>
          </p:cNvPr>
          <p:cNvCxnSpPr>
            <a:cxnSpLocks/>
            <a:stCxn id="12" idx="6"/>
            <a:endCxn id="17" idx="1"/>
          </p:cNvCxnSpPr>
          <p:nvPr/>
        </p:nvCxnSpPr>
        <p:spPr bwMode="auto">
          <a:xfrm>
            <a:off x="2204265" y="5216370"/>
            <a:ext cx="4303422" cy="279124"/>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73" name="直接箭头连接符 72">
            <a:extLst>
              <a:ext uri="{FF2B5EF4-FFF2-40B4-BE49-F238E27FC236}">
                <a16:creationId xmlns:a16="http://schemas.microsoft.com/office/drawing/2014/main" xmlns="" id="{F0EE8F8A-C5CB-40E9-9E6A-D2E3929511AE}"/>
              </a:ext>
            </a:extLst>
          </p:cNvPr>
          <p:cNvCxnSpPr>
            <a:cxnSpLocks/>
            <a:stCxn id="12" idx="6"/>
            <a:endCxn id="14" idx="1"/>
          </p:cNvCxnSpPr>
          <p:nvPr/>
        </p:nvCxnSpPr>
        <p:spPr bwMode="auto">
          <a:xfrm flipV="1">
            <a:off x="2204265" y="2687182"/>
            <a:ext cx="4311951" cy="2529188"/>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74" name="直接箭头连接符 73">
            <a:extLst>
              <a:ext uri="{FF2B5EF4-FFF2-40B4-BE49-F238E27FC236}">
                <a16:creationId xmlns:a16="http://schemas.microsoft.com/office/drawing/2014/main" xmlns="" id="{E018B0A4-62CF-42AA-9905-99B1A324CEB5}"/>
              </a:ext>
            </a:extLst>
          </p:cNvPr>
          <p:cNvCxnSpPr>
            <a:cxnSpLocks/>
            <a:stCxn id="12" idx="6"/>
            <a:endCxn id="15" idx="1"/>
          </p:cNvCxnSpPr>
          <p:nvPr/>
        </p:nvCxnSpPr>
        <p:spPr bwMode="auto">
          <a:xfrm flipV="1">
            <a:off x="2204265" y="3577137"/>
            <a:ext cx="4311951" cy="1639233"/>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84" name="直接箭头连接符 83">
            <a:extLst>
              <a:ext uri="{FF2B5EF4-FFF2-40B4-BE49-F238E27FC236}">
                <a16:creationId xmlns:a16="http://schemas.microsoft.com/office/drawing/2014/main" xmlns="" id="{88ED1BED-9DC7-401F-AC95-C55451D1A869}"/>
              </a:ext>
            </a:extLst>
          </p:cNvPr>
          <p:cNvCxnSpPr>
            <a:cxnSpLocks/>
            <a:stCxn id="18" idx="6"/>
            <a:endCxn id="16" idx="1"/>
          </p:cNvCxnSpPr>
          <p:nvPr/>
        </p:nvCxnSpPr>
        <p:spPr bwMode="auto">
          <a:xfrm flipV="1">
            <a:off x="2220199" y="4570297"/>
            <a:ext cx="4277434" cy="1454041"/>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85" name="直接箭头连接符 84">
            <a:extLst>
              <a:ext uri="{FF2B5EF4-FFF2-40B4-BE49-F238E27FC236}">
                <a16:creationId xmlns:a16="http://schemas.microsoft.com/office/drawing/2014/main" xmlns="" id="{4484C7E5-7721-494B-8641-B756EA7F9907}"/>
              </a:ext>
            </a:extLst>
          </p:cNvPr>
          <p:cNvCxnSpPr>
            <a:cxnSpLocks/>
            <a:stCxn id="18" idx="6"/>
            <a:endCxn id="17" idx="1"/>
          </p:cNvCxnSpPr>
          <p:nvPr/>
        </p:nvCxnSpPr>
        <p:spPr bwMode="auto">
          <a:xfrm flipV="1">
            <a:off x="2220199" y="5495494"/>
            <a:ext cx="4287488" cy="528844"/>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86" name="直接箭头连接符 85">
            <a:extLst>
              <a:ext uri="{FF2B5EF4-FFF2-40B4-BE49-F238E27FC236}">
                <a16:creationId xmlns:a16="http://schemas.microsoft.com/office/drawing/2014/main" xmlns="" id="{5D069149-9CAB-483C-8547-667372B12E86}"/>
              </a:ext>
            </a:extLst>
          </p:cNvPr>
          <p:cNvCxnSpPr>
            <a:cxnSpLocks/>
            <a:stCxn id="18" idx="6"/>
            <a:endCxn id="14" idx="1"/>
          </p:cNvCxnSpPr>
          <p:nvPr/>
        </p:nvCxnSpPr>
        <p:spPr bwMode="auto">
          <a:xfrm flipV="1">
            <a:off x="2220199" y="2687182"/>
            <a:ext cx="4296017" cy="3337156"/>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87" name="直接箭头连接符 86">
            <a:extLst>
              <a:ext uri="{FF2B5EF4-FFF2-40B4-BE49-F238E27FC236}">
                <a16:creationId xmlns:a16="http://schemas.microsoft.com/office/drawing/2014/main" xmlns="" id="{EB13145B-EB66-4339-B2B7-C687EC38247D}"/>
              </a:ext>
            </a:extLst>
          </p:cNvPr>
          <p:cNvCxnSpPr>
            <a:cxnSpLocks/>
            <a:stCxn id="18" idx="6"/>
            <a:endCxn id="15" idx="1"/>
          </p:cNvCxnSpPr>
          <p:nvPr/>
        </p:nvCxnSpPr>
        <p:spPr bwMode="auto">
          <a:xfrm flipV="1">
            <a:off x="2220199" y="3577137"/>
            <a:ext cx="4296017" cy="2447201"/>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99" name="文本框 98">
            <a:extLst>
              <a:ext uri="{FF2B5EF4-FFF2-40B4-BE49-F238E27FC236}">
                <a16:creationId xmlns:a16="http://schemas.microsoft.com/office/drawing/2014/main" xmlns="" id="{A09BD314-2318-43E1-92C3-83850B65F7B1}"/>
              </a:ext>
            </a:extLst>
          </p:cNvPr>
          <p:cNvSpPr txBox="1"/>
          <p:nvPr/>
        </p:nvSpPr>
        <p:spPr>
          <a:xfrm>
            <a:off x="251520" y="274151"/>
            <a:ext cx="6840760" cy="769441"/>
          </a:xfrm>
          <a:prstGeom prst="rect">
            <a:avLst/>
          </a:prstGeom>
          <a:noFill/>
        </p:spPr>
        <p:txBody>
          <a:bodyPr wrap="square">
            <a:spAutoFit/>
          </a:bodyPr>
          <a:lstStyle/>
          <a:p>
            <a:r>
              <a:rPr lang="zh-CN" altLang="en-US" sz="4400" dirty="0">
                <a:ea typeface="华文行楷" pitchFamily="2" charset="-122"/>
              </a:rPr>
              <a:t>编译器的设计怎样才合理？</a:t>
            </a:r>
          </a:p>
        </p:txBody>
      </p:sp>
      <p:sp>
        <p:nvSpPr>
          <p:cNvPr id="97" name="Rectangle 6">
            <a:extLst>
              <a:ext uri="{FF2B5EF4-FFF2-40B4-BE49-F238E27FC236}">
                <a16:creationId xmlns:a16="http://schemas.microsoft.com/office/drawing/2014/main" xmlns="" id="{3B76C9DA-2700-438E-8F53-E61664B07CC0}"/>
              </a:ext>
            </a:extLst>
          </p:cNvPr>
          <p:cNvSpPr>
            <a:spLocks noChangeArrowheads="1"/>
          </p:cNvSpPr>
          <p:nvPr/>
        </p:nvSpPr>
        <p:spPr bwMode="auto">
          <a:xfrm>
            <a:off x="0" y="44624"/>
            <a:ext cx="9144000" cy="1215717"/>
          </a:xfrm>
          <a:prstGeom prst="rect">
            <a:avLst/>
          </a:prstGeom>
          <a:solidFill>
            <a:schemeClr val="bg1"/>
          </a:solidFill>
          <a:ln w="9525" algn="ctr">
            <a:noFill/>
            <a:miter lim="800000"/>
          </a:ln>
        </p:spPr>
        <p:txBody>
          <a:bodyPr wrap="square">
            <a:spAutoFit/>
          </a:bodyPr>
          <a:lstStyle/>
          <a:p>
            <a:pPr>
              <a:lnSpc>
                <a:spcPct val="90000"/>
              </a:lnSpc>
              <a:buClrTx/>
              <a:buFontTx/>
              <a:buNone/>
            </a:pPr>
            <a:r>
              <a:rPr lang="zh-CN" altLang="en-US" sz="4000" dirty="0">
                <a:ea typeface="华文行楷" pitchFamily="2" charset="-122"/>
              </a:rPr>
              <a:t>如果有</a:t>
            </a:r>
            <a:r>
              <a:rPr lang="en-US" altLang="zh-CN" sz="4000" dirty="0">
                <a:ea typeface="华文行楷" pitchFamily="2" charset="-122"/>
              </a:rPr>
              <a:t>n</a:t>
            </a:r>
            <a:r>
              <a:rPr lang="zh-CN" altLang="en-US" sz="4000" dirty="0">
                <a:ea typeface="华文行楷" pitchFamily="2" charset="-122"/>
              </a:rPr>
              <a:t>个源语言和</a:t>
            </a:r>
            <a:r>
              <a:rPr lang="en-US" altLang="zh-CN" sz="4000" dirty="0">
                <a:ea typeface="华文行楷" pitchFamily="2" charset="-122"/>
              </a:rPr>
              <a:t>m</a:t>
            </a:r>
            <a:r>
              <a:rPr lang="zh-CN" altLang="en-US" sz="4000" dirty="0">
                <a:ea typeface="华文行楷" pitchFamily="2" charset="-122"/>
              </a:rPr>
              <a:t>个目标语言，如何设计编译器来尽可能减少编程的工作量？</a:t>
            </a:r>
          </a:p>
        </p:txBody>
      </p:sp>
    </p:spTree>
    <p:extLst>
      <p:ext uri="{BB962C8B-B14F-4D97-AF65-F5344CB8AC3E}">
        <p14:creationId xmlns:p14="http://schemas.microsoft.com/office/powerpoint/2010/main" val="274119717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7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6"/>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9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xmlns="" id="{9C5C08FC-58B9-45BF-BFC2-A2314CF3B7BB}"/>
              </a:ext>
            </a:extLst>
          </p:cNvPr>
          <p:cNvSpPr>
            <a:spLocks noChangeArrowheads="1"/>
          </p:cNvSpPr>
          <p:nvPr/>
        </p:nvSpPr>
        <p:spPr bwMode="auto">
          <a:xfrm>
            <a:off x="0" y="44624"/>
            <a:ext cx="9144000" cy="1215717"/>
          </a:xfrm>
          <a:prstGeom prst="rect">
            <a:avLst/>
          </a:prstGeom>
          <a:solidFill>
            <a:schemeClr val="bg1"/>
          </a:solidFill>
          <a:ln w="9525" algn="ctr">
            <a:noFill/>
            <a:miter lim="800000"/>
          </a:ln>
        </p:spPr>
        <p:txBody>
          <a:bodyPr wrap="square">
            <a:spAutoFit/>
          </a:bodyPr>
          <a:lstStyle/>
          <a:p>
            <a:pPr>
              <a:lnSpc>
                <a:spcPct val="90000"/>
              </a:lnSpc>
              <a:buClrTx/>
              <a:buFontTx/>
              <a:buNone/>
            </a:pPr>
            <a:r>
              <a:rPr lang="zh-CN" altLang="en-US" sz="4000" dirty="0">
                <a:ea typeface="华文行楷" pitchFamily="2" charset="-122"/>
              </a:rPr>
              <a:t>如果有</a:t>
            </a:r>
            <a:r>
              <a:rPr lang="en-US" altLang="zh-CN" sz="4000" dirty="0">
                <a:ea typeface="华文行楷" pitchFamily="2" charset="-122"/>
              </a:rPr>
              <a:t>n</a:t>
            </a:r>
            <a:r>
              <a:rPr lang="zh-CN" altLang="en-US" sz="4000" dirty="0">
                <a:ea typeface="华文行楷" pitchFamily="2" charset="-122"/>
              </a:rPr>
              <a:t>个源语言和</a:t>
            </a:r>
            <a:r>
              <a:rPr lang="en-US" altLang="zh-CN" sz="4000" dirty="0">
                <a:ea typeface="华文行楷" pitchFamily="2" charset="-122"/>
              </a:rPr>
              <a:t>m</a:t>
            </a:r>
            <a:r>
              <a:rPr lang="zh-CN" altLang="en-US" sz="4000" dirty="0">
                <a:ea typeface="华文行楷" pitchFamily="2" charset="-122"/>
              </a:rPr>
              <a:t>个目标语言，如何设计编译器来尽可能减少编程的工作量？</a:t>
            </a:r>
          </a:p>
        </p:txBody>
      </p:sp>
      <p:sp>
        <p:nvSpPr>
          <p:cNvPr id="7" name="文本框 6">
            <a:extLst>
              <a:ext uri="{FF2B5EF4-FFF2-40B4-BE49-F238E27FC236}">
                <a16:creationId xmlns:a16="http://schemas.microsoft.com/office/drawing/2014/main" xmlns="" id="{DD60BB10-C267-45C2-A5BA-5890FE43EA41}"/>
              </a:ext>
            </a:extLst>
          </p:cNvPr>
          <p:cNvSpPr txBox="1"/>
          <p:nvPr/>
        </p:nvSpPr>
        <p:spPr>
          <a:xfrm>
            <a:off x="251520" y="1412776"/>
            <a:ext cx="2726432" cy="646331"/>
          </a:xfrm>
          <a:prstGeom prst="rect">
            <a:avLst/>
          </a:prstGeom>
          <a:noFill/>
        </p:spPr>
        <p:txBody>
          <a:bodyPr wrap="square">
            <a:spAutoFit/>
          </a:bodyPr>
          <a:lstStyle/>
          <a:p>
            <a:r>
              <a:rPr lang="en-US" altLang="zh-CN" sz="3600" dirty="0">
                <a:ea typeface="华文行楷" pitchFamily="2" charset="-122"/>
              </a:rPr>
              <a:t>n</a:t>
            </a:r>
            <a:r>
              <a:rPr lang="zh-CN" altLang="en-US" sz="3600" dirty="0">
                <a:ea typeface="华文行楷" pitchFamily="2" charset="-122"/>
              </a:rPr>
              <a:t>个源语言</a:t>
            </a:r>
            <a:endParaRPr lang="zh-CN" altLang="en-US" sz="3600" dirty="0"/>
          </a:p>
        </p:txBody>
      </p:sp>
      <p:sp>
        <p:nvSpPr>
          <p:cNvPr id="9" name="文本框 8">
            <a:extLst>
              <a:ext uri="{FF2B5EF4-FFF2-40B4-BE49-F238E27FC236}">
                <a16:creationId xmlns:a16="http://schemas.microsoft.com/office/drawing/2014/main" xmlns="" id="{68244203-C4EE-4F8E-BD26-D04B8B700DBE}"/>
              </a:ext>
            </a:extLst>
          </p:cNvPr>
          <p:cNvSpPr txBox="1"/>
          <p:nvPr/>
        </p:nvSpPr>
        <p:spPr>
          <a:xfrm>
            <a:off x="5436096" y="1438819"/>
            <a:ext cx="3014464" cy="646331"/>
          </a:xfrm>
          <a:prstGeom prst="rect">
            <a:avLst/>
          </a:prstGeom>
          <a:noFill/>
        </p:spPr>
        <p:txBody>
          <a:bodyPr wrap="square">
            <a:spAutoFit/>
          </a:bodyPr>
          <a:lstStyle/>
          <a:p>
            <a:r>
              <a:rPr lang="en-US" altLang="zh-CN" sz="3600" dirty="0">
                <a:ea typeface="华文行楷" pitchFamily="2" charset="-122"/>
              </a:rPr>
              <a:t>m</a:t>
            </a:r>
            <a:r>
              <a:rPr lang="zh-CN" altLang="en-US" sz="3600" dirty="0">
                <a:ea typeface="华文行楷" pitchFamily="2" charset="-122"/>
              </a:rPr>
              <a:t>个目标语言</a:t>
            </a:r>
          </a:p>
        </p:txBody>
      </p:sp>
      <p:sp>
        <p:nvSpPr>
          <p:cNvPr id="10" name="椭圆 9">
            <a:extLst>
              <a:ext uri="{FF2B5EF4-FFF2-40B4-BE49-F238E27FC236}">
                <a16:creationId xmlns:a16="http://schemas.microsoft.com/office/drawing/2014/main" xmlns="" id="{694AA3A3-B039-4B3C-B8CE-892C8E00987A}"/>
              </a:ext>
            </a:extLst>
          </p:cNvPr>
          <p:cNvSpPr/>
          <p:nvPr/>
        </p:nvSpPr>
        <p:spPr bwMode="auto">
          <a:xfrm>
            <a:off x="1464623" y="3067753"/>
            <a:ext cx="720080" cy="646330"/>
          </a:xfrm>
          <a:prstGeom prst="ellipse">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1" name="椭圆 10">
            <a:extLst>
              <a:ext uri="{FF2B5EF4-FFF2-40B4-BE49-F238E27FC236}">
                <a16:creationId xmlns:a16="http://schemas.microsoft.com/office/drawing/2014/main" xmlns="" id="{77042CCA-3590-4910-9F39-C5F24176050C}"/>
              </a:ext>
            </a:extLst>
          </p:cNvPr>
          <p:cNvSpPr/>
          <p:nvPr/>
        </p:nvSpPr>
        <p:spPr bwMode="auto">
          <a:xfrm>
            <a:off x="1464623" y="2188243"/>
            <a:ext cx="720080" cy="646330"/>
          </a:xfrm>
          <a:prstGeom prst="ellipse">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2" name="椭圆 11">
            <a:extLst>
              <a:ext uri="{FF2B5EF4-FFF2-40B4-BE49-F238E27FC236}">
                <a16:creationId xmlns:a16="http://schemas.microsoft.com/office/drawing/2014/main" xmlns="" id="{AF60F391-A899-429D-8C81-1804B99F7785}"/>
              </a:ext>
            </a:extLst>
          </p:cNvPr>
          <p:cNvSpPr/>
          <p:nvPr/>
        </p:nvSpPr>
        <p:spPr bwMode="auto">
          <a:xfrm>
            <a:off x="1484185" y="4893205"/>
            <a:ext cx="720080" cy="646330"/>
          </a:xfrm>
          <a:prstGeom prst="ellipse">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3" name="椭圆 12">
            <a:extLst>
              <a:ext uri="{FF2B5EF4-FFF2-40B4-BE49-F238E27FC236}">
                <a16:creationId xmlns:a16="http://schemas.microsoft.com/office/drawing/2014/main" xmlns="" id="{AB18546F-FCD9-4794-A3F1-01F8A5C3640C}"/>
              </a:ext>
            </a:extLst>
          </p:cNvPr>
          <p:cNvSpPr/>
          <p:nvPr/>
        </p:nvSpPr>
        <p:spPr bwMode="auto">
          <a:xfrm>
            <a:off x="1464623" y="3898631"/>
            <a:ext cx="720080" cy="646330"/>
          </a:xfrm>
          <a:prstGeom prst="ellipse">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4" name="矩形 13">
            <a:extLst>
              <a:ext uri="{FF2B5EF4-FFF2-40B4-BE49-F238E27FC236}">
                <a16:creationId xmlns:a16="http://schemas.microsoft.com/office/drawing/2014/main" xmlns="" id="{276DBD8F-4CE8-4D97-B7C6-3A339D9251FA}"/>
              </a:ext>
            </a:extLst>
          </p:cNvPr>
          <p:cNvSpPr/>
          <p:nvPr/>
        </p:nvSpPr>
        <p:spPr bwMode="auto">
          <a:xfrm>
            <a:off x="6516216" y="2364017"/>
            <a:ext cx="720080" cy="646330"/>
          </a:xfrm>
          <a:prstGeom prst="rect">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5" name="矩形 14">
            <a:extLst>
              <a:ext uri="{FF2B5EF4-FFF2-40B4-BE49-F238E27FC236}">
                <a16:creationId xmlns:a16="http://schemas.microsoft.com/office/drawing/2014/main" xmlns="" id="{80B26FFA-22B1-4561-B1D3-A6E47B35EC85}"/>
              </a:ext>
            </a:extLst>
          </p:cNvPr>
          <p:cNvSpPr/>
          <p:nvPr/>
        </p:nvSpPr>
        <p:spPr bwMode="auto">
          <a:xfrm>
            <a:off x="6516216" y="3253972"/>
            <a:ext cx="720080" cy="646330"/>
          </a:xfrm>
          <a:prstGeom prst="rect">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6" name="矩形 15">
            <a:extLst>
              <a:ext uri="{FF2B5EF4-FFF2-40B4-BE49-F238E27FC236}">
                <a16:creationId xmlns:a16="http://schemas.microsoft.com/office/drawing/2014/main" xmlns="" id="{C5BEEE3C-4811-4981-833D-D85543C577A9}"/>
              </a:ext>
            </a:extLst>
          </p:cNvPr>
          <p:cNvSpPr/>
          <p:nvPr/>
        </p:nvSpPr>
        <p:spPr bwMode="auto">
          <a:xfrm>
            <a:off x="6497633" y="4247132"/>
            <a:ext cx="720080" cy="646330"/>
          </a:xfrm>
          <a:prstGeom prst="rect">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7" name="矩形 16">
            <a:extLst>
              <a:ext uri="{FF2B5EF4-FFF2-40B4-BE49-F238E27FC236}">
                <a16:creationId xmlns:a16="http://schemas.microsoft.com/office/drawing/2014/main" xmlns="" id="{1013FA7C-9FFF-4FE1-866F-94ADEA037F62}"/>
              </a:ext>
            </a:extLst>
          </p:cNvPr>
          <p:cNvSpPr/>
          <p:nvPr/>
        </p:nvSpPr>
        <p:spPr bwMode="auto">
          <a:xfrm>
            <a:off x="6507687" y="5172329"/>
            <a:ext cx="720080" cy="646330"/>
          </a:xfrm>
          <a:prstGeom prst="rect">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8" name="椭圆 17">
            <a:extLst>
              <a:ext uri="{FF2B5EF4-FFF2-40B4-BE49-F238E27FC236}">
                <a16:creationId xmlns:a16="http://schemas.microsoft.com/office/drawing/2014/main" xmlns="" id="{80032CDB-0DD9-435F-9458-89918A92DC50}"/>
              </a:ext>
            </a:extLst>
          </p:cNvPr>
          <p:cNvSpPr/>
          <p:nvPr/>
        </p:nvSpPr>
        <p:spPr bwMode="auto">
          <a:xfrm>
            <a:off x="1500119" y="5701173"/>
            <a:ext cx="720080" cy="646330"/>
          </a:xfrm>
          <a:prstGeom prst="ellipse">
            <a:avLst/>
          </a:prstGeom>
          <a:noFill/>
          <a:ln w="222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cxnSp>
        <p:nvCxnSpPr>
          <p:cNvPr id="20" name="直接箭头连接符 19">
            <a:extLst>
              <a:ext uri="{FF2B5EF4-FFF2-40B4-BE49-F238E27FC236}">
                <a16:creationId xmlns:a16="http://schemas.microsoft.com/office/drawing/2014/main" xmlns="" id="{35836682-E0A4-4FE6-A8D4-40ED26F01562}"/>
              </a:ext>
            </a:extLst>
          </p:cNvPr>
          <p:cNvCxnSpPr>
            <a:cxnSpLocks/>
            <a:stCxn id="27" idx="3"/>
            <a:endCxn id="15" idx="1"/>
          </p:cNvCxnSpPr>
          <p:nvPr/>
        </p:nvCxnSpPr>
        <p:spPr bwMode="auto">
          <a:xfrm flipV="1">
            <a:off x="5129481" y="3577137"/>
            <a:ext cx="1386735" cy="652860"/>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22" name="直接箭头连接符 21">
            <a:extLst>
              <a:ext uri="{FF2B5EF4-FFF2-40B4-BE49-F238E27FC236}">
                <a16:creationId xmlns:a16="http://schemas.microsoft.com/office/drawing/2014/main" xmlns="" id="{24BC4F6B-84B1-40B8-B076-F1D9A6E5ABD9}"/>
              </a:ext>
            </a:extLst>
          </p:cNvPr>
          <p:cNvCxnSpPr>
            <a:cxnSpLocks/>
            <a:stCxn id="27" idx="3"/>
            <a:endCxn id="16" idx="1"/>
          </p:cNvCxnSpPr>
          <p:nvPr/>
        </p:nvCxnSpPr>
        <p:spPr bwMode="auto">
          <a:xfrm>
            <a:off x="5129481" y="4229997"/>
            <a:ext cx="1368152" cy="340300"/>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26" name="直接箭头连接符 25">
            <a:extLst>
              <a:ext uri="{FF2B5EF4-FFF2-40B4-BE49-F238E27FC236}">
                <a16:creationId xmlns:a16="http://schemas.microsoft.com/office/drawing/2014/main" xmlns="" id="{3B00D4E3-8948-42B6-AD98-4698D4B422B5}"/>
              </a:ext>
            </a:extLst>
          </p:cNvPr>
          <p:cNvCxnSpPr>
            <a:cxnSpLocks/>
            <a:stCxn id="27" idx="3"/>
            <a:endCxn id="17" idx="1"/>
          </p:cNvCxnSpPr>
          <p:nvPr/>
        </p:nvCxnSpPr>
        <p:spPr bwMode="auto">
          <a:xfrm>
            <a:off x="5129481" y="4229997"/>
            <a:ext cx="1378206" cy="1265497"/>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30" name="直接箭头连接符 29">
            <a:extLst>
              <a:ext uri="{FF2B5EF4-FFF2-40B4-BE49-F238E27FC236}">
                <a16:creationId xmlns:a16="http://schemas.microsoft.com/office/drawing/2014/main" xmlns="" id="{47F1C0E8-F93B-4A29-87F2-F5843E6B66E0}"/>
              </a:ext>
            </a:extLst>
          </p:cNvPr>
          <p:cNvCxnSpPr>
            <a:cxnSpLocks/>
            <a:stCxn id="27" idx="3"/>
            <a:endCxn id="14" idx="1"/>
          </p:cNvCxnSpPr>
          <p:nvPr/>
        </p:nvCxnSpPr>
        <p:spPr bwMode="auto">
          <a:xfrm flipV="1">
            <a:off x="5129481" y="2687182"/>
            <a:ext cx="1386735" cy="1542815"/>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44" name="直接箭头连接符 43">
            <a:extLst>
              <a:ext uri="{FF2B5EF4-FFF2-40B4-BE49-F238E27FC236}">
                <a16:creationId xmlns:a16="http://schemas.microsoft.com/office/drawing/2014/main" xmlns="" id="{EE8CDA62-AAB9-4B5D-B4C6-D97A577CD037}"/>
              </a:ext>
            </a:extLst>
          </p:cNvPr>
          <p:cNvCxnSpPr>
            <a:cxnSpLocks/>
            <a:stCxn id="10" idx="6"/>
            <a:endCxn id="27" idx="1"/>
          </p:cNvCxnSpPr>
          <p:nvPr/>
        </p:nvCxnSpPr>
        <p:spPr bwMode="auto">
          <a:xfrm>
            <a:off x="2184703" y="3390918"/>
            <a:ext cx="1667217" cy="839079"/>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58" name="直接箭头连接符 57">
            <a:extLst>
              <a:ext uri="{FF2B5EF4-FFF2-40B4-BE49-F238E27FC236}">
                <a16:creationId xmlns:a16="http://schemas.microsoft.com/office/drawing/2014/main" xmlns="" id="{7874B45C-5D01-4769-9D0B-B559B926FC46}"/>
              </a:ext>
            </a:extLst>
          </p:cNvPr>
          <p:cNvCxnSpPr>
            <a:cxnSpLocks/>
            <a:stCxn id="13" idx="6"/>
            <a:endCxn id="27" idx="1"/>
          </p:cNvCxnSpPr>
          <p:nvPr/>
        </p:nvCxnSpPr>
        <p:spPr bwMode="auto">
          <a:xfrm>
            <a:off x="2184703" y="4221796"/>
            <a:ext cx="1667217" cy="8201"/>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73" name="直接箭头连接符 72">
            <a:extLst>
              <a:ext uri="{FF2B5EF4-FFF2-40B4-BE49-F238E27FC236}">
                <a16:creationId xmlns:a16="http://schemas.microsoft.com/office/drawing/2014/main" xmlns="" id="{F0EE8F8A-C5CB-40E9-9E6A-D2E3929511AE}"/>
              </a:ext>
            </a:extLst>
          </p:cNvPr>
          <p:cNvCxnSpPr>
            <a:cxnSpLocks/>
            <a:stCxn id="12" idx="6"/>
          </p:cNvCxnSpPr>
          <p:nvPr/>
        </p:nvCxnSpPr>
        <p:spPr bwMode="auto">
          <a:xfrm flipV="1">
            <a:off x="2204265" y="4221796"/>
            <a:ext cx="1647655" cy="994574"/>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86" name="直接箭头连接符 85">
            <a:extLst>
              <a:ext uri="{FF2B5EF4-FFF2-40B4-BE49-F238E27FC236}">
                <a16:creationId xmlns:a16="http://schemas.microsoft.com/office/drawing/2014/main" xmlns="" id="{5D069149-9CAB-483C-8547-667372B12E86}"/>
              </a:ext>
            </a:extLst>
          </p:cNvPr>
          <p:cNvCxnSpPr>
            <a:cxnSpLocks/>
            <a:stCxn id="18" idx="6"/>
            <a:endCxn id="27" idx="1"/>
          </p:cNvCxnSpPr>
          <p:nvPr/>
        </p:nvCxnSpPr>
        <p:spPr bwMode="auto">
          <a:xfrm flipV="1">
            <a:off x="2220199" y="4229997"/>
            <a:ext cx="1631721" cy="1794341"/>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cxnSp>
        <p:nvCxnSpPr>
          <p:cNvPr id="45" name="直接箭头连接符 44">
            <a:extLst>
              <a:ext uri="{FF2B5EF4-FFF2-40B4-BE49-F238E27FC236}">
                <a16:creationId xmlns:a16="http://schemas.microsoft.com/office/drawing/2014/main" xmlns="" id="{22781AC5-38E8-42F3-8DAF-DCA8AA1539DA}"/>
              </a:ext>
            </a:extLst>
          </p:cNvPr>
          <p:cNvCxnSpPr>
            <a:cxnSpLocks/>
            <a:stCxn id="11" idx="6"/>
            <a:endCxn id="27" idx="1"/>
          </p:cNvCxnSpPr>
          <p:nvPr/>
        </p:nvCxnSpPr>
        <p:spPr bwMode="auto">
          <a:xfrm>
            <a:off x="2184703" y="2511408"/>
            <a:ext cx="1667217" cy="1718589"/>
          </a:xfrm>
          <a:prstGeom prst="straightConnector1">
            <a:avLst/>
          </a:prstGeom>
          <a:ln w="22225">
            <a:headEnd type="none" w="med" len="med"/>
            <a:tailEnd type="triangle"/>
          </a:ln>
        </p:spPr>
        <p:style>
          <a:lnRef idx="1">
            <a:schemeClr val="accent4"/>
          </a:lnRef>
          <a:fillRef idx="0">
            <a:schemeClr val="accent4"/>
          </a:fillRef>
          <a:effectRef idx="0">
            <a:schemeClr val="accent4"/>
          </a:effectRef>
          <a:fontRef idx="minor">
            <a:schemeClr val="tx1"/>
          </a:fontRef>
        </p:style>
      </p:cxnSp>
      <p:sp>
        <p:nvSpPr>
          <p:cNvPr id="27" name="矩形: 圆角 26">
            <a:extLst>
              <a:ext uri="{FF2B5EF4-FFF2-40B4-BE49-F238E27FC236}">
                <a16:creationId xmlns:a16="http://schemas.microsoft.com/office/drawing/2014/main" xmlns="" id="{92948A26-4A79-42EA-8560-BA9B079DB6B9}"/>
              </a:ext>
            </a:extLst>
          </p:cNvPr>
          <p:cNvSpPr/>
          <p:nvPr/>
        </p:nvSpPr>
        <p:spPr bwMode="auto">
          <a:xfrm>
            <a:off x="3851920" y="3807754"/>
            <a:ext cx="1277561" cy="844485"/>
          </a:xfrm>
          <a:prstGeom prst="roundRect">
            <a:avLst/>
          </a:prstGeom>
          <a:noFill/>
          <a:ln w="9525">
            <a:solidFill>
              <a:srgbClr val="800080"/>
            </a:solidFill>
            <a:miter lim="800000"/>
          </a:ln>
        </p:spPr>
        <p:txBody>
          <a:bodyPr rtlCol="0" anchor="ct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55" name="文本框 54">
            <a:extLst>
              <a:ext uri="{FF2B5EF4-FFF2-40B4-BE49-F238E27FC236}">
                <a16:creationId xmlns:a16="http://schemas.microsoft.com/office/drawing/2014/main" xmlns="" id="{388E6630-2D2E-4419-841A-FC39F62493B1}"/>
              </a:ext>
            </a:extLst>
          </p:cNvPr>
          <p:cNvSpPr txBox="1"/>
          <p:nvPr/>
        </p:nvSpPr>
        <p:spPr>
          <a:xfrm>
            <a:off x="3452180" y="2676620"/>
            <a:ext cx="2215190" cy="646331"/>
          </a:xfrm>
          <a:prstGeom prst="rect">
            <a:avLst/>
          </a:prstGeom>
          <a:noFill/>
        </p:spPr>
        <p:txBody>
          <a:bodyPr wrap="square">
            <a:spAutoFit/>
          </a:bodyPr>
          <a:lstStyle/>
          <a:p>
            <a:r>
              <a:rPr lang="zh-CN" altLang="en-US" sz="3600" dirty="0">
                <a:ea typeface="华文行楷" pitchFamily="2" charset="-122"/>
              </a:rPr>
              <a:t>中间语言</a:t>
            </a:r>
          </a:p>
        </p:txBody>
      </p:sp>
      <p:cxnSp>
        <p:nvCxnSpPr>
          <p:cNvPr id="54" name="直接连接符 53">
            <a:extLst>
              <a:ext uri="{FF2B5EF4-FFF2-40B4-BE49-F238E27FC236}">
                <a16:creationId xmlns:a16="http://schemas.microsoft.com/office/drawing/2014/main" xmlns="" id="{152947C5-ABD7-4AA8-995B-20F73DB87180}"/>
              </a:ext>
            </a:extLst>
          </p:cNvPr>
          <p:cNvCxnSpPr/>
          <p:nvPr/>
        </p:nvCxnSpPr>
        <p:spPr bwMode="auto">
          <a:xfrm>
            <a:off x="4572000" y="1761984"/>
            <a:ext cx="0" cy="4217636"/>
          </a:xfrm>
          <a:prstGeom prst="line">
            <a:avLst/>
          </a:prstGeom>
          <a:solidFill>
            <a:schemeClr val="accent1"/>
          </a:solidFill>
          <a:ln w="25400" cap="rnd" cmpd="sng" algn="ctr">
            <a:solidFill>
              <a:schemeClr val="tx1"/>
            </a:solidFill>
            <a:prstDash val="lgDash"/>
            <a:round/>
            <a:headEnd type="none" w="med" len="med"/>
            <a:tailEnd type="none" w="med" len="med"/>
          </a:ln>
        </p:spPr>
      </p:cxnSp>
      <p:sp>
        <p:nvSpPr>
          <p:cNvPr id="6" name="文本框 5">
            <a:extLst>
              <a:ext uri="{FF2B5EF4-FFF2-40B4-BE49-F238E27FC236}">
                <a16:creationId xmlns:a16="http://schemas.microsoft.com/office/drawing/2014/main" xmlns="" id="{F9F90647-547A-5EDB-A423-BCCD994C0A27}"/>
              </a:ext>
            </a:extLst>
          </p:cNvPr>
          <p:cNvSpPr txBox="1"/>
          <p:nvPr/>
        </p:nvSpPr>
        <p:spPr>
          <a:xfrm>
            <a:off x="2642108" y="2253428"/>
            <a:ext cx="1003646" cy="523220"/>
          </a:xfrm>
          <a:prstGeom prst="rect">
            <a:avLst/>
          </a:prstGeom>
          <a:noFill/>
        </p:spPr>
        <p:txBody>
          <a:bodyPr wrap="square" rtlCol="0">
            <a:spAutoFit/>
          </a:bodyPr>
          <a:lstStyle/>
          <a:p>
            <a:r>
              <a:rPr lang="zh-CN" altLang="en-US" sz="2800" dirty="0"/>
              <a:t>前端</a:t>
            </a:r>
          </a:p>
        </p:txBody>
      </p:sp>
      <p:sp>
        <p:nvSpPr>
          <p:cNvPr id="19" name="文本框 18">
            <a:extLst>
              <a:ext uri="{FF2B5EF4-FFF2-40B4-BE49-F238E27FC236}">
                <a16:creationId xmlns:a16="http://schemas.microsoft.com/office/drawing/2014/main" xmlns="" id="{0CB62FE4-D9A5-56CA-F4AD-E3EEE0E94D38}"/>
              </a:ext>
            </a:extLst>
          </p:cNvPr>
          <p:cNvSpPr txBox="1"/>
          <p:nvPr/>
        </p:nvSpPr>
        <p:spPr>
          <a:xfrm>
            <a:off x="4958270" y="2187204"/>
            <a:ext cx="1248527" cy="523220"/>
          </a:xfrm>
          <a:prstGeom prst="rect">
            <a:avLst/>
          </a:prstGeom>
          <a:noFill/>
        </p:spPr>
        <p:txBody>
          <a:bodyPr wrap="square" rtlCol="0">
            <a:spAutoFit/>
          </a:bodyPr>
          <a:lstStyle/>
          <a:p>
            <a:r>
              <a:rPr lang="zh-CN" altLang="en-US" sz="2800" dirty="0"/>
              <a:t>后端</a:t>
            </a:r>
          </a:p>
        </p:txBody>
      </p:sp>
    </p:spTree>
    <p:extLst>
      <p:ext uri="{BB962C8B-B14F-4D97-AF65-F5344CB8AC3E}">
        <p14:creationId xmlns:p14="http://schemas.microsoft.com/office/powerpoint/2010/main" val="95858689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5" grpId="0"/>
      <p:bldP spid="6"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 Box 8"/>
          <p:cNvSpPr txBox="1">
            <a:spLocks noChangeArrowheads="1"/>
          </p:cNvSpPr>
          <p:nvPr/>
        </p:nvSpPr>
        <p:spPr bwMode="auto">
          <a:xfrm>
            <a:off x="107504" y="290537"/>
            <a:ext cx="8280400" cy="3400931"/>
          </a:xfrm>
          <a:prstGeom prst="rect">
            <a:avLst/>
          </a:prstGeom>
          <a:noFill/>
          <a:ln w="9525">
            <a:noFill/>
            <a:miter lim="800000"/>
          </a:ln>
        </p:spPr>
        <p:txBody>
          <a:bodyPr wrap="square">
            <a:spAutoFit/>
          </a:bodyPr>
          <a:lstStyle/>
          <a:p>
            <a:pPr lvl="1" algn="l"/>
            <a:r>
              <a:rPr lang="zh-CN" altLang="en-US" sz="3600" dirty="0"/>
              <a:t>开源编译程序研究</a:t>
            </a:r>
            <a:r>
              <a:rPr lang="en-US" altLang="zh-CN" sz="3600" dirty="0"/>
              <a:t>/</a:t>
            </a:r>
            <a:r>
              <a:rPr lang="zh-CN" altLang="en-US" sz="3600" dirty="0"/>
              <a:t>开发平台</a:t>
            </a:r>
          </a:p>
          <a:p>
            <a:pPr lvl="1" algn="l"/>
            <a:endParaRPr lang="zh-CN" altLang="en-US" sz="1100" dirty="0"/>
          </a:p>
          <a:p>
            <a:pPr marL="914400" lvl="1" indent="-457200" algn="l">
              <a:buFont typeface="Wingdings" panose="05000000000000000000" pitchFamily="2" charset="2"/>
              <a:buChar char="l"/>
            </a:pPr>
            <a:r>
              <a:rPr lang="en-US" altLang="zh-CN" sz="2800" b="0" dirty="0"/>
              <a:t>GCC</a:t>
            </a:r>
            <a:r>
              <a:rPr lang="en-US" altLang="zh-CN" sz="2800" dirty="0"/>
              <a:t>  </a:t>
            </a:r>
            <a:r>
              <a:rPr lang="zh-CN" altLang="en-US" sz="2800" dirty="0"/>
              <a:t>（</a:t>
            </a:r>
            <a:r>
              <a:rPr lang="en-US" altLang="zh-CN" sz="2800" b="0" dirty="0">
                <a:solidFill>
                  <a:srgbClr val="333399"/>
                </a:solidFill>
              </a:rPr>
              <a:t>GNU Compiler Collection</a:t>
            </a:r>
            <a:r>
              <a:rPr lang="en-US" altLang="zh-CN" sz="2800" dirty="0"/>
              <a:t> </a:t>
            </a:r>
            <a:r>
              <a:rPr lang="zh-CN" altLang="en-US" sz="2800" dirty="0"/>
              <a:t>）</a:t>
            </a:r>
            <a:endParaRPr lang="en-US" altLang="zh-CN" sz="2800" dirty="0"/>
          </a:p>
          <a:p>
            <a:pPr algn="l"/>
            <a:r>
              <a:rPr lang="en-US" altLang="zh-CN" sz="2800" b="0" dirty="0"/>
              <a:t>	</a:t>
            </a:r>
          </a:p>
          <a:p>
            <a:pPr algn="l"/>
            <a:endParaRPr lang="en-US" altLang="zh-CN" sz="2800" b="0" dirty="0"/>
          </a:p>
          <a:p>
            <a:pPr algn="l"/>
            <a:r>
              <a:rPr lang="en-US" altLang="zh-CN" sz="2800" b="0" dirty="0"/>
              <a:t>	</a:t>
            </a:r>
          </a:p>
          <a:p>
            <a:pPr marL="914400" lvl="1" indent="-457200" algn="l">
              <a:buFont typeface="Wingdings" panose="05000000000000000000" pitchFamily="2" charset="2"/>
              <a:buChar char="l"/>
            </a:pPr>
            <a:endParaRPr lang="en-US" altLang="zh-CN" sz="2800" b="0" dirty="0"/>
          </a:p>
          <a:p>
            <a:pPr marL="914400" lvl="1" indent="-457200" algn="l">
              <a:buFont typeface="Wingdings" panose="05000000000000000000" pitchFamily="2" charset="2"/>
              <a:buChar char="l"/>
            </a:pPr>
            <a:r>
              <a:rPr lang="en-US" altLang="zh-CN" sz="2800" b="0" dirty="0"/>
              <a:t>LLVM</a:t>
            </a:r>
            <a:r>
              <a:rPr lang="en-US" altLang="zh-CN" sz="2800" dirty="0"/>
              <a:t>  </a:t>
            </a:r>
            <a:r>
              <a:rPr lang="en-US" altLang="zh-CN" sz="2800" b="0" dirty="0">
                <a:solidFill>
                  <a:srgbClr val="333399"/>
                </a:solidFill>
              </a:rPr>
              <a:t>  (LLVM Compiler Infrastructure </a:t>
            </a:r>
            <a:r>
              <a:rPr lang="en-US" altLang="zh-CN" sz="2800" dirty="0"/>
              <a:t>)</a:t>
            </a:r>
          </a:p>
        </p:txBody>
      </p:sp>
      <p:sp>
        <p:nvSpPr>
          <p:cNvPr id="35844" name="AutoShape 2">
            <a:hlinkClick r:id="rId3" action="ppaction://hlinksldjump" highlightClick="1"/>
          </p:cNvPr>
          <p:cNvSpPr>
            <a:spLocks noChangeArrowheads="1"/>
          </p:cNvSpPr>
          <p:nvPr/>
        </p:nvSpPr>
        <p:spPr bwMode="auto">
          <a:xfrm>
            <a:off x="7903672" y="5625306"/>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5" name="AutoShape 3">
            <a:hlinkClick r:id="" action="ppaction://hlinkshowjump?jump=previousslide" highlightClick="1"/>
          </p:cNvPr>
          <p:cNvSpPr>
            <a:spLocks noChangeArrowheads="1"/>
          </p:cNvSpPr>
          <p:nvPr/>
        </p:nvSpPr>
        <p:spPr bwMode="auto">
          <a:xfrm>
            <a:off x="7598872" y="5625306"/>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6" name="AutoShape 4">
            <a:hlinkClick r:id="" action="ppaction://hlinkshowjump?jump=firstslide" highlightClick="1"/>
          </p:cNvPr>
          <p:cNvSpPr>
            <a:spLocks noChangeArrowheads="1"/>
          </p:cNvSpPr>
          <p:nvPr/>
        </p:nvSpPr>
        <p:spPr bwMode="auto">
          <a:xfrm>
            <a:off x="7294072" y="5625306"/>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5847" name="AutoShape 5">
            <a:hlinkClick r:id="" action="ppaction://hlinkshowjump?jump=lastslide" highlightClick="1"/>
          </p:cNvPr>
          <p:cNvSpPr>
            <a:spLocks noChangeArrowheads="1"/>
          </p:cNvSpPr>
          <p:nvPr/>
        </p:nvSpPr>
        <p:spPr bwMode="auto">
          <a:xfrm>
            <a:off x="8208472" y="5625306"/>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8" name="矩形 7"/>
          <p:cNvSpPr/>
          <p:nvPr/>
        </p:nvSpPr>
        <p:spPr>
          <a:xfrm>
            <a:off x="493272" y="1718698"/>
            <a:ext cx="8001056" cy="1261884"/>
          </a:xfrm>
          <a:prstGeom prst="rect">
            <a:avLst/>
          </a:prstGeom>
        </p:spPr>
        <p:txBody>
          <a:bodyPr wrap="square">
            <a:spAutoFit/>
          </a:bodyPr>
          <a:lstStyle/>
          <a:p>
            <a:pPr lvl="1" algn="l">
              <a:buClrTx/>
            </a:pPr>
            <a:r>
              <a:rPr lang="zh-CN" altLang="en-US" dirty="0">
                <a:solidFill>
                  <a:schemeClr val="tx1"/>
                </a:solidFill>
              </a:rPr>
              <a:t> </a:t>
            </a:r>
            <a:r>
              <a:rPr lang="en-US" altLang="zh-CN" sz="2400" dirty="0"/>
              <a:t>GCC</a:t>
            </a:r>
            <a:r>
              <a:rPr lang="zh-CN" altLang="en-US" sz="2400" dirty="0"/>
              <a:t>是由</a:t>
            </a:r>
            <a:r>
              <a:rPr lang="en-US" altLang="zh-CN" sz="2400" dirty="0"/>
              <a:t>GNU </a:t>
            </a:r>
            <a:r>
              <a:rPr lang="zh-CN" altLang="en-US" sz="2400" dirty="0"/>
              <a:t>开发的编译器套件</a:t>
            </a:r>
            <a:r>
              <a:rPr lang="en-US" altLang="zh-CN" sz="2400" dirty="0"/>
              <a:t>,</a:t>
            </a:r>
            <a:r>
              <a:rPr lang="zh-CN" altLang="en-US" sz="2400" dirty="0">
                <a:solidFill>
                  <a:srgbClr val="333399"/>
                </a:solidFill>
              </a:rPr>
              <a:t>有</a:t>
            </a:r>
            <a:r>
              <a:rPr lang="en-US" altLang="zh-CN" sz="2400" dirty="0">
                <a:solidFill>
                  <a:srgbClr val="333399"/>
                </a:solidFill>
              </a:rPr>
              <a:t>C, C++, Objective C, Fortran, Ada, Java </a:t>
            </a:r>
            <a:r>
              <a:rPr lang="zh-CN" altLang="en-US" sz="2400" dirty="0">
                <a:solidFill>
                  <a:srgbClr val="333399"/>
                </a:solidFill>
              </a:rPr>
              <a:t>，</a:t>
            </a:r>
            <a:r>
              <a:rPr lang="en-US" altLang="zh-CN" sz="2400" dirty="0">
                <a:solidFill>
                  <a:srgbClr val="333399"/>
                </a:solidFill>
              </a:rPr>
              <a:t>…</a:t>
            </a:r>
            <a:r>
              <a:rPr lang="zh-CN" altLang="en-US" sz="2400" dirty="0">
                <a:solidFill>
                  <a:srgbClr val="333399"/>
                </a:solidFill>
              </a:rPr>
              <a:t>等诸多前端，以及支持</a:t>
            </a:r>
            <a:r>
              <a:rPr lang="en-US" altLang="zh-CN" sz="2400" dirty="0">
                <a:solidFill>
                  <a:srgbClr val="333399"/>
                </a:solidFill>
              </a:rPr>
              <a:t>30</a:t>
            </a:r>
            <a:r>
              <a:rPr lang="zh-CN" altLang="en-US" sz="2400" dirty="0">
                <a:solidFill>
                  <a:srgbClr val="333399"/>
                </a:solidFill>
              </a:rPr>
              <a:t>多类体系结构、上百种平台的后端</a:t>
            </a:r>
            <a:r>
              <a:rPr lang="zh-CN" altLang="en-US" sz="2800" dirty="0">
                <a:solidFill>
                  <a:srgbClr val="333399"/>
                </a:solidFill>
              </a:rPr>
              <a:t> </a:t>
            </a:r>
          </a:p>
        </p:txBody>
      </p:sp>
      <p:sp>
        <p:nvSpPr>
          <p:cNvPr id="10" name="矩形 9"/>
          <p:cNvSpPr/>
          <p:nvPr/>
        </p:nvSpPr>
        <p:spPr>
          <a:xfrm>
            <a:off x="565280" y="3811766"/>
            <a:ext cx="8001056" cy="1569660"/>
          </a:xfrm>
          <a:prstGeom prst="rect">
            <a:avLst/>
          </a:prstGeom>
        </p:spPr>
        <p:txBody>
          <a:bodyPr wrap="square">
            <a:spAutoFit/>
          </a:bodyPr>
          <a:lstStyle/>
          <a:p>
            <a:pPr lvl="1" algn="l">
              <a:buClrTx/>
            </a:pPr>
            <a:r>
              <a:rPr lang="zh-CN" altLang="en-US" dirty="0">
                <a:solidFill>
                  <a:schemeClr val="tx1"/>
                </a:solidFill>
              </a:rPr>
              <a:t> </a:t>
            </a:r>
            <a:r>
              <a:rPr lang="en-US" altLang="zh-CN" sz="2400" dirty="0"/>
              <a:t>LLVM</a:t>
            </a:r>
            <a:r>
              <a:rPr lang="zh-CN" altLang="en-US" sz="2400" dirty="0">
                <a:solidFill>
                  <a:srgbClr val="333399"/>
                </a:solidFill>
              </a:rPr>
              <a:t>最初是伊利诺伊大学</a:t>
            </a:r>
            <a:r>
              <a:rPr lang="en-US" altLang="zh-CN" sz="2400" dirty="0">
                <a:solidFill>
                  <a:srgbClr val="333399"/>
                </a:solidFill>
              </a:rPr>
              <a:t>(UIUC)</a:t>
            </a:r>
            <a:r>
              <a:rPr lang="zh-CN" altLang="en-US" sz="2400" dirty="0">
                <a:solidFill>
                  <a:srgbClr val="333399"/>
                </a:solidFill>
              </a:rPr>
              <a:t>的一个研究项目</a:t>
            </a:r>
            <a:r>
              <a:rPr lang="en-US" altLang="zh-CN" sz="2400" dirty="0">
                <a:solidFill>
                  <a:srgbClr val="333399"/>
                </a:solidFill>
              </a:rPr>
              <a:t>,</a:t>
            </a:r>
            <a:r>
              <a:rPr lang="zh-CN" altLang="en-US" sz="2400" dirty="0">
                <a:solidFill>
                  <a:srgbClr val="333399"/>
                </a:solidFill>
              </a:rPr>
              <a:t>旨在提供一个模块化、可重用的编译器和</a:t>
            </a:r>
            <a:r>
              <a:rPr lang="zh-CN" altLang="en-US" sz="2400" dirty="0">
                <a:solidFill>
                  <a:srgbClr val="333399"/>
                </a:solidFill>
                <a:hlinkClick r:id="rId4"/>
              </a:rPr>
              <a:t>工具</a:t>
            </a:r>
            <a:r>
              <a:rPr lang="zh-CN" altLang="en-US" sz="2400" dirty="0">
                <a:solidFill>
                  <a:srgbClr val="333399"/>
                </a:solidFill>
              </a:rPr>
              <a:t>的集合</a:t>
            </a:r>
            <a:r>
              <a:rPr lang="en-US" altLang="zh-CN" sz="2400" dirty="0">
                <a:solidFill>
                  <a:srgbClr val="333399"/>
                </a:solidFill>
              </a:rPr>
              <a:t>,</a:t>
            </a:r>
            <a:r>
              <a:rPr lang="zh-CN" altLang="en-US" sz="2400" dirty="0">
                <a:solidFill>
                  <a:srgbClr val="333399"/>
                </a:solidFill>
              </a:rPr>
              <a:t> 随着该项目的发展壮大，被广泛的用于各种商业、开源项目以及学术研究当中。</a:t>
            </a:r>
          </a:p>
        </p:txBody>
      </p:sp>
      <p:sp>
        <p:nvSpPr>
          <p:cNvPr id="2" name="Rectangle 8">
            <a:extLst>
              <a:ext uri="{FF2B5EF4-FFF2-40B4-BE49-F238E27FC236}">
                <a16:creationId xmlns:a16="http://schemas.microsoft.com/office/drawing/2014/main" xmlns="" id="{89042CF1-29CE-2859-0E23-895732751CEA}"/>
              </a:ext>
            </a:extLst>
          </p:cNvPr>
          <p:cNvSpPr>
            <a:spLocks noChangeArrowheads="1"/>
          </p:cNvSpPr>
          <p:nvPr/>
        </p:nvSpPr>
        <p:spPr bwMode="auto">
          <a:xfrm>
            <a:off x="1907706" y="6295672"/>
            <a:ext cx="7416822" cy="661720"/>
          </a:xfrm>
          <a:prstGeom prst="rect">
            <a:avLst/>
          </a:prstGeom>
          <a:noFill/>
          <a:ln w="9525" algn="ctr">
            <a:noFill/>
            <a:miter lim="800000"/>
          </a:ln>
        </p:spPr>
        <p:txBody>
          <a:bodyPr wrap="square">
            <a:spAutoFit/>
          </a:bodyPr>
          <a:lstStyle/>
          <a:p>
            <a:pPr>
              <a:lnSpc>
                <a:spcPct val="90000"/>
              </a:lnSpc>
              <a:buClrTx/>
              <a:buFontTx/>
              <a:buNone/>
            </a:pPr>
            <a:r>
              <a:rPr lang="en-US" altLang="zh-CN" sz="4000" dirty="0">
                <a:ea typeface="华文行楷" pitchFamily="2" charset="-122"/>
                <a:sym typeface="+mn-ea"/>
              </a:rPr>
              <a:t>1.2</a:t>
            </a:r>
            <a:r>
              <a:rPr lang="zh-CN" altLang="en-US" sz="4000" dirty="0">
                <a:ea typeface="华文行楷" pitchFamily="2" charset="-122"/>
                <a:sym typeface="+mn-ea"/>
              </a:rPr>
              <a:t>编译过程和编译程序的结构</a:t>
            </a:r>
            <a:endParaRPr lang="zh-CN" altLang="en-US" sz="4000" dirty="0">
              <a:ea typeface="华文行楷" pitchFamily="2" charset="-122"/>
            </a:endParaRPr>
          </a:p>
        </p:txBody>
      </p:sp>
    </p:spTree>
    <p:extLst>
      <p:ext uri="{BB962C8B-B14F-4D97-AF65-F5344CB8AC3E}">
        <p14:creationId xmlns:p14="http://schemas.microsoft.com/office/powerpoint/2010/main" val="329110407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8"/>
          <p:cNvSpPr>
            <a:spLocks noChangeArrowheads="1"/>
          </p:cNvSpPr>
          <p:nvPr/>
        </p:nvSpPr>
        <p:spPr bwMode="auto">
          <a:xfrm>
            <a:off x="828675" y="135255"/>
            <a:ext cx="7940040" cy="645160"/>
          </a:xfrm>
          <a:prstGeom prst="rect">
            <a:avLst/>
          </a:prstGeom>
          <a:noFill/>
          <a:ln w="9525" algn="ctr">
            <a:noFill/>
            <a:miter lim="800000"/>
          </a:ln>
        </p:spPr>
        <p:txBody>
          <a:bodyPr wrap="square">
            <a:spAutoFit/>
          </a:bodyPr>
          <a:lstStyle/>
          <a:p>
            <a:pPr>
              <a:lnSpc>
                <a:spcPct val="90000"/>
              </a:lnSpc>
              <a:buClrTx/>
              <a:buFontTx/>
              <a:buNone/>
            </a:pPr>
            <a:r>
              <a:rPr lang="en-US" altLang="zh-CN" sz="4000" dirty="0">
                <a:ea typeface="华文行楷" pitchFamily="2" charset="-122"/>
                <a:sym typeface="+mn-ea"/>
              </a:rPr>
              <a:t>1.2</a:t>
            </a:r>
            <a:r>
              <a:rPr lang="zh-CN" altLang="en-US" sz="4000" dirty="0">
                <a:ea typeface="华文行楷" pitchFamily="2" charset="-122"/>
                <a:sym typeface="+mn-ea"/>
              </a:rPr>
              <a:t>编译过程和编译程序的结构</a:t>
            </a:r>
            <a:endParaRPr lang="zh-CN" altLang="en-US" sz="4000" dirty="0">
              <a:ea typeface="华文行楷" pitchFamily="2" charset="-122"/>
            </a:endParaRPr>
          </a:p>
        </p:txBody>
      </p:sp>
      <p:sp>
        <p:nvSpPr>
          <p:cNvPr id="36867" name="Text Box 14"/>
          <p:cNvSpPr txBox="1">
            <a:spLocks noChangeArrowheads="1"/>
          </p:cNvSpPr>
          <p:nvPr/>
        </p:nvSpPr>
        <p:spPr bwMode="auto">
          <a:xfrm>
            <a:off x="828675" y="1539875"/>
            <a:ext cx="8135938" cy="2553335"/>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dirty="0"/>
              <a:t> </a:t>
            </a:r>
            <a:r>
              <a:rPr lang="zh-CN" altLang="en-US" sz="3200" dirty="0">
                <a:solidFill>
                  <a:srgbClr val="333399"/>
                </a:solidFill>
              </a:rPr>
              <a:t>编译过程概述：</a:t>
            </a:r>
          </a:p>
          <a:p>
            <a:pPr indent="0" algn="l">
              <a:buFont typeface="Wingdings" panose="05000000000000000000" pitchFamily="2" charset="2"/>
              <a:buNone/>
            </a:pPr>
            <a:r>
              <a:rPr lang="zh-CN" altLang="en-US" sz="3200" dirty="0">
                <a:solidFill>
                  <a:srgbClr val="333399"/>
                </a:solidFill>
              </a:rPr>
              <a:t>编译是一个复杂的整体过程，从概念上可以大体划分为六个阶段：</a:t>
            </a:r>
          </a:p>
          <a:p>
            <a:pPr indent="0" algn="l">
              <a:buFont typeface="Wingdings" panose="05000000000000000000" pitchFamily="2" charset="2"/>
              <a:buNone/>
            </a:pPr>
            <a:r>
              <a:rPr lang="zh-CN" altLang="en-US" sz="3200" dirty="0">
                <a:solidFill>
                  <a:srgbClr val="333399"/>
                </a:solidFill>
              </a:rPr>
              <a:t>词法分析、语法分析、语义分析</a:t>
            </a:r>
          </a:p>
          <a:p>
            <a:pPr indent="0" algn="l">
              <a:buFont typeface="Wingdings" panose="05000000000000000000" pitchFamily="2" charset="2"/>
              <a:buNone/>
            </a:pPr>
            <a:r>
              <a:rPr lang="zh-CN" altLang="en-US" sz="3200" dirty="0">
                <a:solidFill>
                  <a:srgbClr val="333399"/>
                </a:solidFill>
              </a:rPr>
              <a:t>中间代码生成、代码优化、目标代码生成</a:t>
            </a:r>
          </a:p>
        </p:txBody>
      </p:sp>
      <p:sp>
        <p:nvSpPr>
          <p:cNvPr id="36868"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6869"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6870"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6871"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9" name="Text Box 9"/>
          <p:cNvSpPr txBox="1">
            <a:spLocks noChangeArrowheads="1"/>
          </p:cNvSpPr>
          <p:nvPr/>
        </p:nvSpPr>
        <p:spPr bwMode="auto">
          <a:xfrm>
            <a:off x="1332771" y="404664"/>
            <a:ext cx="5291137" cy="583565"/>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a:t> </a:t>
            </a:r>
            <a:r>
              <a:rPr lang="zh-CN" altLang="en-US" sz="3200"/>
              <a:t>典型</a:t>
            </a:r>
            <a:r>
              <a:rPr lang="zh-CN" altLang="en-US" sz="3200">
                <a:solidFill>
                  <a:srgbClr val="333399"/>
                </a:solidFill>
              </a:rPr>
              <a:t>编译程序的</a:t>
            </a:r>
            <a:r>
              <a:rPr lang="zh-CN" altLang="en-US" sz="3200"/>
              <a:t>过程</a:t>
            </a:r>
          </a:p>
        </p:txBody>
      </p:sp>
      <p:sp>
        <p:nvSpPr>
          <p:cNvPr id="87050" name="AutoShape 10"/>
          <p:cNvSpPr>
            <a:spLocks noChangeArrowheads="1"/>
          </p:cNvSpPr>
          <p:nvPr/>
        </p:nvSpPr>
        <p:spPr bwMode="auto">
          <a:xfrm>
            <a:off x="5365021" y="1555601"/>
            <a:ext cx="1152525" cy="360363"/>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r>
              <a:rPr lang="zh-CN" altLang="en-US"/>
              <a:t>词法分析</a:t>
            </a:r>
          </a:p>
        </p:txBody>
      </p:sp>
      <p:sp>
        <p:nvSpPr>
          <p:cNvPr id="87051" name="AutoShape 11"/>
          <p:cNvSpPr>
            <a:spLocks noChangeArrowheads="1"/>
          </p:cNvSpPr>
          <p:nvPr/>
        </p:nvSpPr>
        <p:spPr bwMode="auto">
          <a:xfrm>
            <a:off x="5365021" y="2276326"/>
            <a:ext cx="1152525" cy="360363"/>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r>
              <a:rPr lang="zh-CN" altLang="en-US"/>
              <a:t>语法分析</a:t>
            </a:r>
          </a:p>
        </p:txBody>
      </p:sp>
      <p:sp>
        <p:nvSpPr>
          <p:cNvPr id="87052" name="AutoShape 12"/>
          <p:cNvSpPr>
            <a:spLocks noChangeArrowheads="1"/>
          </p:cNvSpPr>
          <p:nvPr/>
        </p:nvSpPr>
        <p:spPr bwMode="auto">
          <a:xfrm>
            <a:off x="5289138" y="2852271"/>
            <a:ext cx="1304290" cy="360680"/>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r>
              <a:rPr lang="zh-CN" altLang="en-US"/>
              <a:t>语义分析 </a:t>
            </a:r>
          </a:p>
        </p:txBody>
      </p:sp>
      <p:sp>
        <p:nvSpPr>
          <p:cNvPr id="87053" name="AutoShape 13"/>
          <p:cNvSpPr>
            <a:spLocks noChangeArrowheads="1"/>
          </p:cNvSpPr>
          <p:nvPr/>
        </p:nvSpPr>
        <p:spPr bwMode="auto">
          <a:xfrm>
            <a:off x="5149438" y="3383766"/>
            <a:ext cx="1654810" cy="476885"/>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r>
              <a:rPr lang="zh-CN" altLang="en-US"/>
              <a:t>中间代码生成 </a:t>
            </a:r>
          </a:p>
        </p:txBody>
      </p:sp>
      <p:sp>
        <p:nvSpPr>
          <p:cNvPr id="87056" name="AutoShape 16"/>
          <p:cNvSpPr>
            <a:spLocks noChangeArrowheads="1"/>
          </p:cNvSpPr>
          <p:nvPr/>
        </p:nvSpPr>
        <p:spPr bwMode="auto">
          <a:xfrm>
            <a:off x="5149121" y="4970631"/>
            <a:ext cx="1584325" cy="360363"/>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r>
              <a:rPr lang="zh-CN" altLang="en-US"/>
              <a:t>目标代码生成</a:t>
            </a:r>
          </a:p>
        </p:txBody>
      </p:sp>
      <p:sp>
        <p:nvSpPr>
          <p:cNvPr id="38926" name="Text Box 17"/>
          <p:cNvSpPr txBox="1">
            <a:spLocks noChangeArrowheads="1"/>
          </p:cNvSpPr>
          <p:nvPr/>
        </p:nvSpPr>
        <p:spPr bwMode="auto">
          <a:xfrm>
            <a:off x="1689958" y="1123801"/>
            <a:ext cx="2592388" cy="366713"/>
          </a:xfrm>
          <a:prstGeom prst="rect">
            <a:avLst/>
          </a:prstGeom>
          <a:noFill/>
          <a:ln w="9525" algn="ctr">
            <a:noFill/>
            <a:miter lim="800000"/>
          </a:ln>
        </p:spPr>
        <p:txBody>
          <a:bodyPr>
            <a:spAutoFit/>
          </a:bodyPr>
          <a:lstStyle/>
          <a:p>
            <a:pPr>
              <a:lnSpc>
                <a:spcPct val="90000"/>
              </a:lnSpc>
              <a:buClrTx/>
              <a:buFontTx/>
              <a:buNone/>
            </a:pPr>
            <a:r>
              <a:rPr lang="zh-CN" altLang="en-US">
                <a:solidFill>
                  <a:srgbClr val="333399"/>
                </a:solidFill>
              </a:rPr>
              <a:t>字符流形式的源程序</a:t>
            </a:r>
          </a:p>
        </p:txBody>
      </p:sp>
      <p:sp>
        <p:nvSpPr>
          <p:cNvPr id="87058" name="Text Box 18"/>
          <p:cNvSpPr txBox="1">
            <a:spLocks noChangeArrowheads="1"/>
          </p:cNvSpPr>
          <p:nvPr/>
        </p:nvSpPr>
        <p:spPr bwMode="auto">
          <a:xfrm>
            <a:off x="1726471" y="1915964"/>
            <a:ext cx="2484437" cy="366712"/>
          </a:xfrm>
          <a:prstGeom prst="rect">
            <a:avLst/>
          </a:prstGeom>
          <a:noFill/>
          <a:ln w="9525" algn="ctr">
            <a:noFill/>
            <a:miter lim="800000"/>
          </a:ln>
        </p:spPr>
        <p:txBody>
          <a:bodyPr wrap="none">
            <a:spAutoFit/>
          </a:bodyPr>
          <a:lstStyle/>
          <a:p>
            <a:pPr>
              <a:lnSpc>
                <a:spcPct val="90000"/>
              </a:lnSpc>
              <a:buClrTx/>
              <a:buFontTx/>
              <a:buNone/>
            </a:pPr>
            <a:r>
              <a:rPr lang="zh-CN" altLang="en-US">
                <a:solidFill>
                  <a:srgbClr val="333399"/>
                </a:solidFill>
              </a:rPr>
              <a:t>单词流形式的源程序</a:t>
            </a:r>
          </a:p>
        </p:txBody>
      </p:sp>
      <p:sp>
        <p:nvSpPr>
          <p:cNvPr id="87064" name="Line 24"/>
          <p:cNvSpPr>
            <a:spLocks noChangeShapeType="1"/>
          </p:cNvSpPr>
          <p:nvPr/>
        </p:nvSpPr>
        <p:spPr bwMode="auto">
          <a:xfrm>
            <a:off x="2986946" y="1490514"/>
            <a:ext cx="0" cy="431800"/>
          </a:xfrm>
          <a:prstGeom prst="line">
            <a:avLst/>
          </a:prstGeom>
          <a:noFill/>
          <a:ln w="38100">
            <a:solidFill>
              <a:schemeClr val="tx1"/>
            </a:solidFill>
            <a:round/>
            <a:tailEnd type="triangle" w="med" len="med"/>
          </a:ln>
        </p:spPr>
        <p:txBody>
          <a:bodyPr/>
          <a:lstStyle/>
          <a:p>
            <a:endParaRPr lang="zh-CN" altLang="en-US"/>
          </a:p>
        </p:txBody>
      </p:sp>
      <p:sp>
        <p:nvSpPr>
          <p:cNvPr id="87059" name="Text Box 19"/>
          <p:cNvSpPr txBox="1">
            <a:spLocks noChangeArrowheads="1"/>
          </p:cNvSpPr>
          <p:nvPr/>
        </p:nvSpPr>
        <p:spPr bwMode="auto">
          <a:xfrm>
            <a:off x="1688371" y="2635101"/>
            <a:ext cx="2593975" cy="366713"/>
          </a:xfrm>
          <a:prstGeom prst="rect">
            <a:avLst/>
          </a:prstGeom>
          <a:noFill/>
          <a:ln w="9525" algn="ctr">
            <a:noFill/>
            <a:miter lim="800000"/>
          </a:ln>
        </p:spPr>
        <p:txBody>
          <a:bodyPr>
            <a:spAutoFit/>
          </a:bodyPr>
          <a:lstStyle/>
          <a:p>
            <a:pPr>
              <a:lnSpc>
                <a:spcPct val="90000"/>
              </a:lnSpc>
              <a:buClrTx/>
              <a:buFontTx/>
              <a:buNone/>
            </a:pPr>
            <a:r>
              <a:rPr lang="zh-CN" altLang="en-US">
                <a:solidFill>
                  <a:srgbClr val="333399"/>
                </a:solidFill>
              </a:rPr>
              <a:t>源程序的语法分析树</a:t>
            </a:r>
          </a:p>
        </p:txBody>
      </p:sp>
      <p:sp>
        <p:nvSpPr>
          <p:cNvPr id="87062" name="Text Box 22"/>
          <p:cNvSpPr txBox="1">
            <a:spLocks noChangeArrowheads="1"/>
          </p:cNvSpPr>
          <p:nvPr/>
        </p:nvSpPr>
        <p:spPr bwMode="auto">
          <a:xfrm>
            <a:off x="2373218" y="5395446"/>
            <a:ext cx="1223963" cy="366713"/>
          </a:xfrm>
          <a:prstGeom prst="rect">
            <a:avLst/>
          </a:prstGeom>
          <a:noFill/>
          <a:ln w="9525" algn="ctr">
            <a:noFill/>
            <a:miter lim="800000"/>
          </a:ln>
        </p:spPr>
        <p:txBody>
          <a:bodyPr>
            <a:spAutoFit/>
          </a:bodyPr>
          <a:lstStyle/>
          <a:p>
            <a:pPr>
              <a:lnSpc>
                <a:spcPct val="90000"/>
              </a:lnSpc>
              <a:buClrTx/>
              <a:buFontTx/>
              <a:buNone/>
            </a:pPr>
            <a:r>
              <a:rPr lang="zh-CN" altLang="en-US">
                <a:solidFill>
                  <a:srgbClr val="333399"/>
                </a:solidFill>
              </a:rPr>
              <a:t>目标代码</a:t>
            </a:r>
          </a:p>
        </p:txBody>
      </p:sp>
      <p:sp>
        <p:nvSpPr>
          <p:cNvPr id="87078" name="Line 38"/>
          <p:cNvSpPr>
            <a:spLocks noChangeShapeType="1"/>
          </p:cNvSpPr>
          <p:nvPr/>
        </p:nvSpPr>
        <p:spPr bwMode="auto">
          <a:xfrm>
            <a:off x="2990121" y="1769914"/>
            <a:ext cx="2373312" cy="1587"/>
          </a:xfrm>
          <a:prstGeom prst="line">
            <a:avLst/>
          </a:prstGeom>
          <a:noFill/>
          <a:ln w="38100" cap="rnd">
            <a:solidFill>
              <a:srgbClr val="800080"/>
            </a:solidFill>
            <a:prstDash val="sysDot"/>
            <a:round/>
          </a:ln>
        </p:spPr>
        <p:txBody>
          <a:bodyPr/>
          <a:lstStyle/>
          <a:p>
            <a:endParaRPr lang="zh-CN" altLang="en-US"/>
          </a:p>
        </p:txBody>
      </p:sp>
      <p:sp>
        <p:nvSpPr>
          <p:cNvPr id="87099" name="Line 59"/>
          <p:cNvSpPr>
            <a:spLocks noChangeShapeType="1"/>
          </p:cNvSpPr>
          <p:nvPr/>
        </p:nvSpPr>
        <p:spPr bwMode="auto">
          <a:xfrm>
            <a:off x="2986946" y="2276326"/>
            <a:ext cx="0" cy="431800"/>
          </a:xfrm>
          <a:prstGeom prst="line">
            <a:avLst/>
          </a:prstGeom>
          <a:noFill/>
          <a:ln w="38100">
            <a:solidFill>
              <a:schemeClr val="tx1"/>
            </a:solidFill>
            <a:round/>
            <a:tailEnd type="triangle" w="med" len="med"/>
          </a:ln>
        </p:spPr>
        <p:txBody>
          <a:bodyPr/>
          <a:lstStyle/>
          <a:p>
            <a:endParaRPr lang="zh-CN" altLang="en-US"/>
          </a:p>
        </p:txBody>
      </p:sp>
      <p:sp>
        <p:nvSpPr>
          <p:cNvPr id="87100" name="Text Box 60"/>
          <p:cNvSpPr txBox="1">
            <a:spLocks noChangeArrowheads="1"/>
          </p:cNvSpPr>
          <p:nvPr/>
        </p:nvSpPr>
        <p:spPr bwMode="auto">
          <a:xfrm>
            <a:off x="2233518" y="3679676"/>
            <a:ext cx="1591945" cy="368300"/>
          </a:xfrm>
          <a:prstGeom prst="rect">
            <a:avLst/>
          </a:prstGeom>
          <a:noFill/>
          <a:ln w="9525" algn="ctr">
            <a:noFill/>
            <a:miter lim="800000"/>
          </a:ln>
        </p:spPr>
        <p:txBody>
          <a:bodyPr wrap="square">
            <a:spAutoFit/>
          </a:bodyPr>
          <a:lstStyle/>
          <a:p>
            <a:pPr>
              <a:lnSpc>
                <a:spcPct val="90000"/>
              </a:lnSpc>
              <a:buClrTx/>
              <a:buFontTx/>
              <a:buNone/>
            </a:pPr>
            <a:r>
              <a:rPr lang="zh-CN" altLang="en-US">
                <a:solidFill>
                  <a:srgbClr val="333399"/>
                </a:solidFill>
              </a:rPr>
              <a:t>中间代码</a:t>
            </a:r>
            <a:endParaRPr lang="en-US" altLang="zh-CN">
              <a:solidFill>
                <a:srgbClr val="333399"/>
              </a:solidFill>
            </a:endParaRPr>
          </a:p>
        </p:txBody>
      </p:sp>
      <p:sp>
        <p:nvSpPr>
          <p:cNvPr id="87101" name="Line 61"/>
          <p:cNvSpPr>
            <a:spLocks noChangeShapeType="1"/>
          </p:cNvSpPr>
          <p:nvPr/>
        </p:nvSpPr>
        <p:spPr bwMode="auto">
          <a:xfrm>
            <a:off x="2986628" y="2995781"/>
            <a:ext cx="1270" cy="684530"/>
          </a:xfrm>
          <a:prstGeom prst="line">
            <a:avLst/>
          </a:prstGeom>
          <a:noFill/>
          <a:ln w="38100">
            <a:solidFill>
              <a:schemeClr val="tx1"/>
            </a:solidFill>
            <a:round/>
            <a:tailEnd type="triangle" w="med" len="med"/>
          </a:ln>
        </p:spPr>
        <p:txBody>
          <a:bodyPr/>
          <a:lstStyle/>
          <a:p>
            <a:endParaRPr lang="zh-CN" altLang="en-US"/>
          </a:p>
        </p:txBody>
      </p:sp>
      <p:sp>
        <p:nvSpPr>
          <p:cNvPr id="87104" name="Line 64"/>
          <p:cNvSpPr>
            <a:spLocks noChangeShapeType="1"/>
          </p:cNvSpPr>
          <p:nvPr/>
        </p:nvSpPr>
        <p:spPr bwMode="auto">
          <a:xfrm>
            <a:off x="2987898" y="4984284"/>
            <a:ext cx="0" cy="431800"/>
          </a:xfrm>
          <a:prstGeom prst="line">
            <a:avLst/>
          </a:prstGeom>
          <a:noFill/>
          <a:ln w="38100">
            <a:solidFill>
              <a:schemeClr val="tx1"/>
            </a:solidFill>
            <a:round/>
            <a:tailEnd type="triangle" w="med" len="med"/>
          </a:ln>
        </p:spPr>
        <p:txBody>
          <a:bodyPr/>
          <a:lstStyle/>
          <a:p>
            <a:endParaRPr lang="zh-CN" altLang="en-US"/>
          </a:p>
        </p:txBody>
      </p:sp>
      <p:sp>
        <p:nvSpPr>
          <p:cNvPr id="87106" name="Line 66"/>
          <p:cNvSpPr>
            <a:spLocks noChangeShapeType="1"/>
          </p:cNvSpPr>
          <p:nvPr/>
        </p:nvSpPr>
        <p:spPr bwMode="auto">
          <a:xfrm>
            <a:off x="2990121" y="2490639"/>
            <a:ext cx="2373312" cy="1587"/>
          </a:xfrm>
          <a:prstGeom prst="line">
            <a:avLst/>
          </a:prstGeom>
          <a:noFill/>
          <a:ln w="38100" cap="rnd">
            <a:solidFill>
              <a:srgbClr val="800080"/>
            </a:solidFill>
            <a:prstDash val="sysDot"/>
            <a:round/>
          </a:ln>
        </p:spPr>
        <p:txBody>
          <a:bodyPr/>
          <a:lstStyle/>
          <a:p>
            <a:endParaRPr lang="zh-CN" altLang="en-US"/>
          </a:p>
        </p:txBody>
      </p:sp>
      <p:sp>
        <p:nvSpPr>
          <p:cNvPr id="87107" name="Line 67"/>
          <p:cNvSpPr>
            <a:spLocks noChangeShapeType="1"/>
          </p:cNvSpPr>
          <p:nvPr/>
        </p:nvSpPr>
        <p:spPr bwMode="auto">
          <a:xfrm>
            <a:off x="3062193" y="3068171"/>
            <a:ext cx="2226945" cy="7620"/>
          </a:xfrm>
          <a:prstGeom prst="line">
            <a:avLst/>
          </a:prstGeom>
          <a:noFill/>
          <a:ln w="38100" cap="rnd">
            <a:solidFill>
              <a:srgbClr val="800080"/>
            </a:solidFill>
            <a:prstDash val="sysDot"/>
            <a:round/>
          </a:ln>
        </p:spPr>
        <p:txBody>
          <a:bodyPr/>
          <a:lstStyle/>
          <a:p>
            <a:endParaRPr lang="zh-CN" altLang="en-US"/>
          </a:p>
        </p:txBody>
      </p:sp>
      <p:sp>
        <p:nvSpPr>
          <p:cNvPr id="87108" name="Line 68"/>
          <p:cNvSpPr>
            <a:spLocks noChangeShapeType="1"/>
          </p:cNvSpPr>
          <p:nvPr/>
        </p:nvSpPr>
        <p:spPr bwMode="auto">
          <a:xfrm>
            <a:off x="2990438" y="3456156"/>
            <a:ext cx="2124075" cy="116205"/>
          </a:xfrm>
          <a:prstGeom prst="line">
            <a:avLst/>
          </a:prstGeom>
          <a:noFill/>
          <a:ln w="38100" cap="rnd">
            <a:solidFill>
              <a:srgbClr val="800080"/>
            </a:solidFill>
            <a:prstDash val="sysDot"/>
            <a:round/>
          </a:ln>
        </p:spPr>
        <p:txBody>
          <a:bodyPr/>
          <a:lstStyle/>
          <a:p>
            <a:endParaRPr lang="zh-CN" altLang="en-US"/>
          </a:p>
        </p:txBody>
      </p:sp>
      <p:sp>
        <p:nvSpPr>
          <p:cNvPr id="87109" name="Line 69"/>
          <p:cNvSpPr>
            <a:spLocks noChangeShapeType="1"/>
          </p:cNvSpPr>
          <p:nvPr/>
        </p:nvSpPr>
        <p:spPr bwMode="auto">
          <a:xfrm>
            <a:off x="2986311" y="5149701"/>
            <a:ext cx="2232025" cy="1588"/>
          </a:xfrm>
          <a:prstGeom prst="line">
            <a:avLst/>
          </a:prstGeom>
          <a:noFill/>
          <a:ln w="38100" cap="rnd">
            <a:solidFill>
              <a:srgbClr val="800080"/>
            </a:solidFill>
            <a:prstDash val="sysDot"/>
            <a:round/>
          </a:ln>
        </p:spPr>
        <p:txBody>
          <a:bodyPr/>
          <a:lstStyle/>
          <a:p>
            <a:endParaRPr lang="zh-CN" altLang="en-US"/>
          </a:p>
        </p:txBody>
      </p:sp>
      <p:sp>
        <p:nvSpPr>
          <p:cNvPr id="2" name="AutoShape 13"/>
          <p:cNvSpPr>
            <a:spLocks noChangeArrowheads="1"/>
          </p:cNvSpPr>
          <p:nvPr/>
        </p:nvSpPr>
        <p:spPr bwMode="auto">
          <a:xfrm>
            <a:off x="5113878" y="4139416"/>
            <a:ext cx="1654810" cy="405765"/>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r>
              <a:rPr lang="zh-CN" altLang="en-US"/>
              <a:t>代码优化 </a:t>
            </a:r>
          </a:p>
        </p:txBody>
      </p:sp>
      <p:sp>
        <p:nvSpPr>
          <p:cNvPr id="3" name="Text Box 60"/>
          <p:cNvSpPr txBox="1">
            <a:spLocks noChangeArrowheads="1"/>
          </p:cNvSpPr>
          <p:nvPr/>
        </p:nvSpPr>
        <p:spPr bwMode="auto">
          <a:xfrm>
            <a:off x="1688688" y="4575661"/>
            <a:ext cx="2463165" cy="368300"/>
          </a:xfrm>
          <a:prstGeom prst="rect">
            <a:avLst/>
          </a:prstGeom>
          <a:noFill/>
          <a:ln w="9525" algn="ctr">
            <a:noFill/>
            <a:miter lim="800000"/>
          </a:ln>
        </p:spPr>
        <p:txBody>
          <a:bodyPr wrap="square">
            <a:spAutoFit/>
          </a:bodyPr>
          <a:lstStyle/>
          <a:p>
            <a:pPr>
              <a:lnSpc>
                <a:spcPct val="90000"/>
              </a:lnSpc>
              <a:buClrTx/>
              <a:buFontTx/>
              <a:buNone/>
            </a:pPr>
            <a:r>
              <a:rPr lang="zh-CN" altLang="en-US">
                <a:solidFill>
                  <a:srgbClr val="333399"/>
                </a:solidFill>
              </a:rPr>
              <a:t>优化过的中间代码</a:t>
            </a:r>
            <a:endParaRPr lang="en-US" altLang="zh-CN">
              <a:solidFill>
                <a:srgbClr val="333399"/>
              </a:solidFill>
            </a:endParaRPr>
          </a:p>
        </p:txBody>
      </p:sp>
      <p:sp>
        <p:nvSpPr>
          <p:cNvPr id="4" name="Line 61"/>
          <p:cNvSpPr>
            <a:spLocks noChangeShapeType="1"/>
          </p:cNvSpPr>
          <p:nvPr/>
        </p:nvSpPr>
        <p:spPr bwMode="auto">
          <a:xfrm>
            <a:off x="2990438" y="3932406"/>
            <a:ext cx="1270" cy="612775"/>
          </a:xfrm>
          <a:prstGeom prst="line">
            <a:avLst/>
          </a:prstGeom>
          <a:noFill/>
          <a:ln w="38100">
            <a:solidFill>
              <a:schemeClr val="tx1"/>
            </a:solidFill>
            <a:round/>
            <a:tailEnd type="triangle" w="med" len="med"/>
          </a:ln>
        </p:spPr>
        <p:txBody>
          <a:bodyPr/>
          <a:lstStyle/>
          <a:p>
            <a:endParaRPr lang="zh-CN" altLang="en-US"/>
          </a:p>
        </p:txBody>
      </p:sp>
      <p:sp>
        <p:nvSpPr>
          <p:cNvPr id="5" name="Line 68"/>
          <p:cNvSpPr>
            <a:spLocks noChangeShapeType="1"/>
          </p:cNvSpPr>
          <p:nvPr/>
        </p:nvSpPr>
        <p:spPr bwMode="auto">
          <a:xfrm>
            <a:off x="3062828" y="4234031"/>
            <a:ext cx="2016760" cy="68580"/>
          </a:xfrm>
          <a:prstGeom prst="line">
            <a:avLst/>
          </a:prstGeom>
          <a:noFill/>
          <a:ln w="38100" cap="rnd">
            <a:solidFill>
              <a:srgbClr val="800080"/>
            </a:solidFill>
            <a:prstDash val="sysDot"/>
            <a:round/>
          </a:ln>
        </p:spPr>
        <p:txBody>
          <a:bodyP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7064"/>
                                        </p:tgtEl>
                                        <p:attrNameLst>
                                          <p:attrName>style.visibility</p:attrName>
                                        </p:attrNameLst>
                                      </p:cBhvr>
                                      <p:to>
                                        <p:strVal val="visible"/>
                                      </p:to>
                                    </p:set>
                                    <p:animEffect transition="in" filter="dissolve">
                                      <p:cBhvr>
                                        <p:cTn id="7" dur="500"/>
                                        <p:tgtEl>
                                          <p:spTgt spid="8706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7058"/>
                                        </p:tgtEl>
                                        <p:attrNameLst>
                                          <p:attrName>style.visibility</p:attrName>
                                        </p:attrNameLst>
                                      </p:cBhvr>
                                      <p:to>
                                        <p:strVal val="visible"/>
                                      </p:to>
                                    </p:set>
                                    <p:animEffect transition="in" filter="dissolve">
                                      <p:cBhvr>
                                        <p:cTn id="10" dur="500"/>
                                        <p:tgtEl>
                                          <p:spTgt spid="8705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7078"/>
                                        </p:tgtEl>
                                        <p:attrNameLst>
                                          <p:attrName>style.visibility</p:attrName>
                                        </p:attrNameLst>
                                      </p:cBhvr>
                                      <p:to>
                                        <p:strVal val="visible"/>
                                      </p:to>
                                    </p:set>
                                    <p:animEffect transition="in" filter="dissolve">
                                      <p:cBhvr>
                                        <p:cTn id="13" dur="500"/>
                                        <p:tgtEl>
                                          <p:spTgt spid="87078"/>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7050"/>
                                        </p:tgtEl>
                                        <p:attrNameLst>
                                          <p:attrName>style.visibility</p:attrName>
                                        </p:attrNameLst>
                                      </p:cBhvr>
                                      <p:to>
                                        <p:strVal val="visible"/>
                                      </p:to>
                                    </p:set>
                                    <p:animEffect transition="in" filter="dissolve">
                                      <p:cBhvr>
                                        <p:cTn id="16" dur="500"/>
                                        <p:tgtEl>
                                          <p:spTgt spid="8705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87099"/>
                                        </p:tgtEl>
                                        <p:attrNameLst>
                                          <p:attrName>style.visibility</p:attrName>
                                        </p:attrNameLst>
                                      </p:cBhvr>
                                      <p:to>
                                        <p:strVal val="visible"/>
                                      </p:to>
                                    </p:set>
                                    <p:animEffect transition="in" filter="dissolve">
                                      <p:cBhvr>
                                        <p:cTn id="21" dur="500"/>
                                        <p:tgtEl>
                                          <p:spTgt spid="8709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87059"/>
                                        </p:tgtEl>
                                        <p:attrNameLst>
                                          <p:attrName>style.visibility</p:attrName>
                                        </p:attrNameLst>
                                      </p:cBhvr>
                                      <p:to>
                                        <p:strVal val="visible"/>
                                      </p:to>
                                    </p:set>
                                    <p:animEffect transition="in" filter="dissolve">
                                      <p:cBhvr>
                                        <p:cTn id="24" dur="500"/>
                                        <p:tgtEl>
                                          <p:spTgt spid="8705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7106"/>
                                        </p:tgtEl>
                                        <p:attrNameLst>
                                          <p:attrName>style.visibility</p:attrName>
                                        </p:attrNameLst>
                                      </p:cBhvr>
                                      <p:to>
                                        <p:strVal val="visible"/>
                                      </p:to>
                                    </p:set>
                                    <p:animEffect transition="in" filter="dissolve">
                                      <p:cBhvr>
                                        <p:cTn id="27" dur="500"/>
                                        <p:tgtEl>
                                          <p:spTgt spid="871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87051"/>
                                        </p:tgtEl>
                                        <p:attrNameLst>
                                          <p:attrName>style.visibility</p:attrName>
                                        </p:attrNameLst>
                                      </p:cBhvr>
                                      <p:to>
                                        <p:strVal val="visible"/>
                                      </p:to>
                                    </p:set>
                                    <p:animEffect transition="in" filter="dissolve">
                                      <p:cBhvr>
                                        <p:cTn id="30" dur="500"/>
                                        <p:tgtEl>
                                          <p:spTgt spid="87051"/>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7101"/>
                                        </p:tgtEl>
                                        <p:attrNameLst>
                                          <p:attrName>style.visibility</p:attrName>
                                        </p:attrNameLst>
                                      </p:cBhvr>
                                      <p:to>
                                        <p:strVal val="visible"/>
                                      </p:to>
                                    </p:set>
                                    <p:animEffect transition="in" filter="dissolve">
                                      <p:cBhvr>
                                        <p:cTn id="35" dur="500"/>
                                        <p:tgtEl>
                                          <p:spTgt spid="8710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87107"/>
                                        </p:tgtEl>
                                        <p:attrNameLst>
                                          <p:attrName>style.visibility</p:attrName>
                                        </p:attrNameLst>
                                      </p:cBhvr>
                                      <p:to>
                                        <p:strVal val="visible"/>
                                      </p:to>
                                    </p:set>
                                    <p:animEffect transition="in" filter="dissolve">
                                      <p:cBhvr>
                                        <p:cTn id="38" dur="500"/>
                                        <p:tgtEl>
                                          <p:spTgt spid="87107"/>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7052"/>
                                        </p:tgtEl>
                                        <p:attrNameLst>
                                          <p:attrName>style.visibility</p:attrName>
                                        </p:attrNameLst>
                                      </p:cBhvr>
                                      <p:to>
                                        <p:strVal val="visible"/>
                                      </p:to>
                                    </p:set>
                                    <p:animEffect transition="in" filter="dissolve">
                                      <p:cBhvr>
                                        <p:cTn id="41" dur="500"/>
                                        <p:tgtEl>
                                          <p:spTgt spid="87052"/>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87100"/>
                                        </p:tgtEl>
                                        <p:attrNameLst>
                                          <p:attrName>style.visibility</p:attrName>
                                        </p:attrNameLst>
                                      </p:cBhvr>
                                      <p:to>
                                        <p:strVal val="visible"/>
                                      </p:to>
                                    </p:set>
                                    <p:animEffect transition="in" filter="dissolve">
                                      <p:cBhvr>
                                        <p:cTn id="44" dur="500"/>
                                        <p:tgtEl>
                                          <p:spTgt spid="87100"/>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87108"/>
                                        </p:tgtEl>
                                        <p:attrNameLst>
                                          <p:attrName>style.visibility</p:attrName>
                                        </p:attrNameLst>
                                      </p:cBhvr>
                                      <p:to>
                                        <p:strVal val="visible"/>
                                      </p:to>
                                    </p:set>
                                    <p:animEffect transition="in" filter="dissolve">
                                      <p:cBhvr>
                                        <p:cTn id="47" dur="500"/>
                                        <p:tgtEl>
                                          <p:spTgt spid="87108"/>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87053"/>
                                        </p:tgtEl>
                                        <p:attrNameLst>
                                          <p:attrName>style.visibility</p:attrName>
                                        </p:attrNameLst>
                                      </p:cBhvr>
                                      <p:to>
                                        <p:strVal val="visible"/>
                                      </p:to>
                                    </p:set>
                                    <p:animEffect transition="in" filter="dissolve">
                                      <p:cBhvr>
                                        <p:cTn id="50" dur="500"/>
                                        <p:tgtEl>
                                          <p:spTgt spid="87053"/>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blinds(horizontal)">
                                      <p:cBhvr>
                                        <p:cTn id="55" dur="500"/>
                                        <p:tgtEl>
                                          <p:spTgt spid="4"/>
                                        </p:tgtEl>
                                      </p:cBhvr>
                                    </p:animEffect>
                                  </p:childTnLst>
                                </p:cTn>
                              </p:par>
                              <p:par>
                                <p:cTn id="56" presetID="3" presetClass="entr" presetSubtype="10"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blinds(horizontal)">
                                      <p:cBhvr>
                                        <p:cTn id="58" dur="500"/>
                                        <p:tgtEl>
                                          <p:spTgt spid="5"/>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
                                        </p:tgtEl>
                                        <p:attrNameLst>
                                          <p:attrName>style.visibility</p:attrName>
                                        </p:attrNameLst>
                                      </p:cBhvr>
                                      <p:to>
                                        <p:strVal val="visible"/>
                                      </p:to>
                                    </p:set>
                                    <p:animEffect transition="in" filter="blinds(horizontal)">
                                      <p:cBhvr>
                                        <p:cTn id="61" dur="500"/>
                                        <p:tgtEl>
                                          <p:spTgt spid="2"/>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3"/>
                                        </p:tgtEl>
                                        <p:attrNameLst>
                                          <p:attrName>style.visibility</p:attrName>
                                        </p:attrNameLst>
                                      </p:cBhvr>
                                      <p:to>
                                        <p:strVal val="visible"/>
                                      </p:to>
                                    </p:set>
                                    <p:animEffect transition="in" filter="blinds(horizontal)">
                                      <p:cBhvr>
                                        <p:cTn id="64" dur="500"/>
                                        <p:tgtEl>
                                          <p:spTgt spid="3"/>
                                        </p:tgtEl>
                                      </p:cBhvr>
                                    </p:animEffect>
                                  </p:childTnLst>
                                </p:cTn>
                              </p:par>
                            </p:childTnLst>
                          </p:cTn>
                        </p:par>
                      </p:childTnLst>
                    </p:cTn>
                  </p:par>
                  <p:par>
                    <p:cTn id="65" fill="hold">
                      <p:stCondLst>
                        <p:cond delay="indefinite"/>
                      </p:stCondLst>
                      <p:childTnLst>
                        <p:par>
                          <p:cTn id="66" fill="hold">
                            <p:stCondLst>
                              <p:cond delay="0"/>
                            </p:stCondLst>
                            <p:childTnLst>
                              <p:par>
                                <p:cTn id="67" presetID="3" presetClass="entr" presetSubtype="10" fill="hold" nodeType="clickEffect">
                                  <p:stCondLst>
                                    <p:cond delay="0"/>
                                  </p:stCondLst>
                                  <p:childTnLst>
                                    <p:set>
                                      <p:cBhvr>
                                        <p:cTn id="68" dur="1" fill="hold">
                                          <p:stCondLst>
                                            <p:cond delay="0"/>
                                          </p:stCondLst>
                                        </p:cTn>
                                        <p:tgtEl>
                                          <p:spTgt spid="87104"/>
                                        </p:tgtEl>
                                        <p:attrNameLst>
                                          <p:attrName>style.visibility</p:attrName>
                                        </p:attrNameLst>
                                      </p:cBhvr>
                                      <p:to>
                                        <p:strVal val="visible"/>
                                      </p:to>
                                    </p:set>
                                    <p:animEffect transition="in" filter="blinds(horizontal)">
                                      <p:cBhvr>
                                        <p:cTn id="69" dur="500"/>
                                        <p:tgtEl>
                                          <p:spTgt spid="87104"/>
                                        </p:tgtEl>
                                      </p:cBhvr>
                                    </p:animEffect>
                                  </p:childTnLst>
                                </p:cTn>
                              </p:par>
                              <p:par>
                                <p:cTn id="70" presetID="3" presetClass="entr" presetSubtype="10" fill="hold" nodeType="withEffect">
                                  <p:stCondLst>
                                    <p:cond delay="0"/>
                                  </p:stCondLst>
                                  <p:childTnLst>
                                    <p:set>
                                      <p:cBhvr>
                                        <p:cTn id="71" dur="1" fill="hold">
                                          <p:stCondLst>
                                            <p:cond delay="0"/>
                                          </p:stCondLst>
                                        </p:cTn>
                                        <p:tgtEl>
                                          <p:spTgt spid="87109"/>
                                        </p:tgtEl>
                                        <p:attrNameLst>
                                          <p:attrName>style.visibility</p:attrName>
                                        </p:attrNameLst>
                                      </p:cBhvr>
                                      <p:to>
                                        <p:strVal val="visible"/>
                                      </p:to>
                                    </p:set>
                                    <p:animEffect transition="in" filter="blinds(horizontal)">
                                      <p:cBhvr>
                                        <p:cTn id="72" dur="500"/>
                                        <p:tgtEl>
                                          <p:spTgt spid="87109"/>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87056"/>
                                        </p:tgtEl>
                                        <p:attrNameLst>
                                          <p:attrName>style.visibility</p:attrName>
                                        </p:attrNameLst>
                                      </p:cBhvr>
                                      <p:to>
                                        <p:strVal val="visible"/>
                                      </p:to>
                                    </p:set>
                                    <p:animEffect transition="in" filter="blinds(horizontal)">
                                      <p:cBhvr>
                                        <p:cTn id="75" dur="500"/>
                                        <p:tgtEl>
                                          <p:spTgt spid="87056"/>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87062"/>
                                        </p:tgtEl>
                                        <p:attrNameLst>
                                          <p:attrName>style.visibility</p:attrName>
                                        </p:attrNameLst>
                                      </p:cBhvr>
                                      <p:to>
                                        <p:strVal val="visible"/>
                                      </p:to>
                                    </p:set>
                                    <p:animEffect transition="in" filter="blinds(horizontal)">
                                      <p:cBhvr>
                                        <p:cTn id="78" dur="500"/>
                                        <p:tgtEl>
                                          <p:spTgt spid="87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50" grpId="0" animBg="1"/>
      <p:bldP spid="87051" grpId="0" animBg="1"/>
      <p:bldP spid="87052" grpId="0" bldLvl="0" animBg="1"/>
      <p:bldP spid="87053" grpId="0" bldLvl="0" animBg="1"/>
      <p:bldP spid="87056" grpId="0" bldLvl="0" animBg="1"/>
      <p:bldP spid="87058" grpId="0"/>
      <p:bldP spid="87064" grpId="0" bldLvl="0" animBg="1"/>
      <p:bldP spid="87059" grpId="0"/>
      <p:bldP spid="87062" grpId="0"/>
      <p:bldP spid="87078" grpId="0" bldLvl="0" animBg="1"/>
      <p:bldP spid="87099" grpId="0" bldLvl="0" animBg="1"/>
      <p:bldP spid="87100" grpId="0"/>
      <p:bldP spid="87101" grpId="0" bldLvl="0" animBg="1"/>
      <p:bldP spid="87106" grpId="0" bldLvl="0" animBg="1"/>
      <p:bldP spid="87107" grpId="0" bldLvl="0" animBg="1"/>
      <p:bldP spid="87108" grpId="0" bldLvl="0" animBg="1"/>
      <p:bldP spid="2" grpId="0" bldLvl="0" animBg="1"/>
      <p:bldP spid="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8"/>
          <p:cNvSpPr txBox="1">
            <a:spLocks noChangeArrowheads="1"/>
          </p:cNvSpPr>
          <p:nvPr/>
        </p:nvSpPr>
        <p:spPr bwMode="auto">
          <a:xfrm>
            <a:off x="829310" y="1215390"/>
            <a:ext cx="7553325" cy="3046095"/>
          </a:xfrm>
          <a:prstGeom prst="rect">
            <a:avLst/>
          </a:prstGeom>
          <a:noFill/>
          <a:ln w="9525">
            <a:noFill/>
            <a:miter lim="800000"/>
          </a:ln>
        </p:spPr>
        <p:txBody>
          <a:bodyPr wrap="square">
            <a:spAutoFit/>
          </a:bodyPr>
          <a:lstStyle/>
          <a:p>
            <a:pPr algn="l">
              <a:buFont typeface="Wingdings" panose="05000000000000000000" pitchFamily="2" charset="2"/>
              <a:buChar char="²"/>
            </a:pPr>
            <a:r>
              <a:rPr lang="en-US" altLang="zh-CN" sz="2800" dirty="0"/>
              <a:t> 1.</a:t>
            </a:r>
            <a:r>
              <a:rPr lang="zh-CN" altLang="en-US" sz="3200" dirty="0"/>
              <a:t>词法分析</a:t>
            </a:r>
            <a:endParaRPr lang="zh-CN" altLang="en-US" sz="3200" dirty="0">
              <a:solidFill>
                <a:srgbClr val="333399"/>
              </a:solidFill>
              <a:latin typeface="楷体_GB2312" pitchFamily="49" charset="-122"/>
              <a:sym typeface="+mn-ea"/>
            </a:endParaRPr>
          </a:p>
          <a:p>
            <a:pPr lvl="1" algn="l">
              <a:buFont typeface="Symbol" panose="05050102010706020507" pitchFamily="18" charset="2"/>
              <a:buChar char="-"/>
            </a:pPr>
            <a:r>
              <a:rPr lang="zh-CN" altLang="en-US" sz="3200" dirty="0">
                <a:solidFill>
                  <a:srgbClr val="333399"/>
                </a:solidFill>
                <a:sym typeface="+mn-ea"/>
              </a:rPr>
              <a:t>扫描源程序</a:t>
            </a:r>
            <a:r>
              <a:rPr lang="zh-CN" altLang="en-US" sz="3200" dirty="0">
                <a:solidFill>
                  <a:srgbClr val="990099"/>
                </a:solidFill>
                <a:sym typeface="+mn-ea"/>
              </a:rPr>
              <a:t>字符流</a:t>
            </a:r>
            <a:r>
              <a:rPr lang="zh-CN" altLang="en-US" sz="3200" dirty="0">
                <a:solidFill>
                  <a:srgbClr val="333399"/>
                </a:solidFill>
                <a:sym typeface="+mn-ea"/>
              </a:rPr>
              <a:t>，</a:t>
            </a:r>
          </a:p>
          <a:p>
            <a:pPr lvl="1" algn="l">
              <a:buFont typeface="Symbol" panose="05050102010706020507" pitchFamily="18" charset="2"/>
              <a:buChar char="-"/>
            </a:pPr>
            <a:r>
              <a:rPr lang="zh-CN" altLang="en-US" sz="3200" dirty="0">
                <a:solidFill>
                  <a:srgbClr val="990099"/>
                </a:solidFill>
                <a:sym typeface="+mn-ea"/>
              </a:rPr>
              <a:t>识别出</a:t>
            </a:r>
            <a:r>
              <a:rPr lang="zh-CN" altLang="en-US" sz="3200" dirty="0">
                <a:solidFill>
                  <a:srgbClr val="333399"/>
                </a:solidFill>
                <a:sym typeface="+mn-ea"/>
              </a:rPr>
              <a:t>有词法意义的</a:t>
            </a:r>
            <a:r>
              <a:rPr lang="zh-CN" altLang="en-US" sz="3200" dirty="0">
                <a:solidFill>
                  <a:srgbClr val="990099"/>
                </a:solidFill>
                <a:sym typeface="+mn-ea"/>
              </a:rPr>
              <a:t>单词</a:t>
            </a:r>
            <a:r>
              <a:rPr lang="zh-CN" altLang="en-US" sz="3200" dirty="0">
                <a:solidFill>
                  <a:srgbClr val="333399"/>
                </a:solidFill>
                <a:sym typeface="+mn-ea"/>
              </a:rPr>
              <a:t>，</a:t>
            </a:r>
            <a:endParaRPr lang="en-US" altLang="zh-CN" sz="3200" dirty="0">
              <a:solidFill>
                <a:srgbClr val="333399"/>
              </a:solidFill>
              <a:sym typeface="+mn-ea"/>
            </a:endParaRPr>
          </a:p>
          <a:p>
            <a:pPr lvl="1" algn="l">
              <a:buFont typeface="Symbol" panose="05050102010706020507" pitchFamily="18" charset="2"/>
              <a:buChar char="-"/>
            </a:pPr>
            <a:r>
              <a:rPr lang="zh-CN" altLang="en-US" sz="3200" dirty="0">
                <a:solidFill>
                  <a:srgbClr val="333399"/>
                </a:solidFill>
                <a:sym typeface="+mn-ea"/>
              </a:rPr>
              <a:t>返回单词的类别和单词的值，</a:t>
            </a:r>
            <a:endParaRPr lang="en-US" altLang="zh-CN" sz="3200" dirty="0">
              <a:solidFill>
                <a:srgbClr val="333399"/>
              </a:solidFill>
              <a:sym typeface="+mn-ea"/>
            </a:endParaRPr>
          </a:p>
          <a:p>
            <a:pPr lvl="1" algn="l">
              <a:buFont typeface="Symbol" panose="05050102010706020507" pitchFamily="18" charset="2"/>
              <a:buChar char="-"/>
            </a:pPr>
            <a:r>
              <a:rPr lang="zh-CN" altLang="en-US" sz="3200" dirty="0">
                <a:solidFill>
                  <a:srgbClr val="333399"/>
                </a:solidFill>
                <a:sym typeface="+mn-ea"/>
              </a:rPr>
              <a:t>将源程序转换为</a:t>
            </a:r>
            <a:r>
              <a:rPr lang="zh-CN" altLang="en-US" sz="3200" dirty="0">
                <a:solidFill>
                  <a:srgbClr val="990099"/>
                </a:solidFill>
                <a:sym typeface="+mn-ea"/>
              </a:rPr>
              <a:t>单词序列</a:t>
            </a:r>
          </a:p>
          <a:p>
            <a:pPr lvl="1" algn="l">
              <a:buFont typeface="Symbol" panose="05050102010706020507" pitchFamily="18" charset="2"/>
              <a:buChar char="-"/>
            </a:pPr>
            <a:r>
              <a:rPr lang="zh-CN" altLang="en-US" sz="3200" dirty="0">
                <a:solidFill>
                  <a:srgbClr val="333399"/>
                </a:solidFill>
                <a:sym typeface="+mn-ea"/>
              </a:rPr>
              <a:t>如果发现错误则提示词法错误信息</a:t>
            </a:r>
          </a:p>
        </p:txBody>
      </p:sp>
      <p:sp>
        <p:nvSpPr>
          <p:cNvPr id="103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18"/>
          <p:cNvSpPr>
            <a:spLocks noChangeArrowheads="1"/>
          </p:cNvSpPr>
          <p:nvPr/>
        </p:nvSpPr>
        <p:spPr bwMode="auto">
          <a:xfrm>
            <a:off x="4098925" y="22225"/>
            <a:ext cx="4994910" cy="6413500"/>
          </a:xfrm>
          <a:prstGeom prst="rect">
            <a:avLst/>
          </a:prstGeom>
          <a:solidFill>
            <a:schemeClr val="bg1"/>
          </a:solidFill>
          <a:ln w="9525">
            <a:noFill/>
            <a:miter lim="800000"/>
          </a:ln>
        </p:spPr>
        <p:txBody>
          <a:bodyPr/>
          <a:lstStyle/>
          <a:p>
            <a:pPr marL="742950" lvl="1" indent="-285750" algn="l">
              <a:lnSpc>
                <a:spcPct val="90000"/>
              </a:lnSpc>
              <a:spcBef>
                <a:spcPct val="20000"/>
              </a:spcBef>
              <a:buClr>
                <a:schemeClr val="tx1"/>
              </a:buClr>
              <a:buSzPct val="75000"/>
              <a:buFontTx/>
              <a:buNone/>
            </a:pPr>
            <a:r>
              <a:rPr lang="en-US" altLang="zh-CN" dirty="0">
                <a:solidFill>
                  <a:srgbClr val="333399"/>
                </a:solidFill>
                <a:latin typeface="楷体_GB2312" pitchFamily="49" charset="-122"/>
              </a:rPr>
              <a:t>   </a:t>
            </a:r>
            <a:r>
              <a:rPr lang="zh-CN" altLang="en-US" dirty="0">
                <a:solidFill>
                  <a:srgbClr val="333399"/>
                </a:solidFill>
                <a:latin typeface="楷体_GB2312" pitchFamily="49" charset="-122"/>
              </a:rPr>
              <a:t>单词类别</a:t>
            </a:r>
            <a:r>
              <a:rPr lang="zh-CN" altLang="en-US" b="0" dirty="0">
                <a:solidFill>
                  <a:srgbClr val="333399"/>
                </a:solidFill>
                <a:latin typeface="楷体_GB2312" pitchFamily="49" charset="-122"/>
              </a:rPr>
              <a:t>	       </a:t>
            </a:r>
            <a:r>
              <a:rPr lang="en-US" altLang="zh-CN" b="0" dirty="0">
                <a:solidFill>
                  <a:srgbClr val="333399"/>
                </a:solidFill>
                <a:latin typeface="楷体_GB2312" pitchFamily="49" charset="-122"/>
              </a:rPr>
              <a:t>	</a:t>
            </a:r>
            <a:r>
              <a:rPr lang="zh-CN" altLang="en-US" dirty="0">
                <a:solidFill>
                  <a:srgbClr val="333399"/>
                </a:solidFill>
                <a:latin typeface="楷体_GB2312" pitchFamily="49" charset="-122"/>
              </a:rPr>
              <a:t>单词值</a:t>
            </a:r>
          </a:p>
          <a:p>
            <a:pPr marL="742950" lvl="1" indent="-285750" algn="l">
              <a:lnSpc>
                <a:spcPct val="90000"/>
              </a:lnSpc>
              <a:spcBef>
                <a:spcPct val="20000"/>
              </a:spcBef>
              <a:buClr>
                <a:schemeClr val="tx1"/>
              </a:buClr>
              <a:buSzPct val="75000"/>
              <a:buFontTx/>
              <a:buNone/>
            </a:pPr>
            <a:r>
              <a:rPr lang="zh-CN" altLang="en-US" dirty="0">
                <a:solidFill>
                  <a:srgbClr val="333399"/>
                </a:solidFill>
                <a:latin typeface="楷体_GB2312" pitchFamily="49" charset="-122"/>
              </a:rPr>
              <a:t> 保留字</a:t>
            </a:r>
            <a:r>
              <a:rPr lang="zh-CN" altLang="en-US" b="0" dirty="0">
                <a:solidFill>
                  <a:srgbClr val="333399"/>
                </a:solidFill>
                <a:latin typeface="楷体_GB2312" pitchFamily="49" charset="-122"/>
              </a:rPr>
              <a:t> </a:t>
            </a:r>
            <a:r>
              <a:rPr lang="en-US" altLang="zh-CN" dirty="0">
                <a:sym typeface="+mn-ea"/>
              </a:rPr>
              <a:t>begin</a:t>
            </a:r>
            <a:r>
              <a:rPr lang="en-US" altLang="zh-CN" b="0" dirty="0">
                <a:solidFill>
                  <a:srgbClr val="333399"/>
                </a:solidFill>
                <a:latin typeface="楷体_GB2312" pitchFamily="49" charset="-122"/>
              </a:rPr>
              <a:t>  </a:t>
            </a:r>
            <a:endParaRPr lang="en-US" altLang="zh-CN" b="0" dirty="0">
              <a:solidFill>
                <a:srgbClr val="333399"/>
              </a:solidFill>
            </a:endParaRPr>
          </a:p>
          <a:p>
            <a:pPr marL="742950" lvl="1" indent="-285750" algn="l">
              <a:lnSpc>
                <a:spcPct val="90000"/>
              </a:lnSpc>
              <a:spcBef>
                <a:spcPct val="20000"/>
              </a:spcBef>
              <a:buClr>
                <a:schemeClr val="tx1"/>
              </a:buClr>
              <a:buSzPct val="75000"/>
              <a:buFontTx/>
              <a:buNone/>
            </a:pPr>
            <a:r>
              <a:rPr lang="en-US" altLang="zh-CN" dirty="0">
                <a:solidFill>
                  <a:srgbClr val="333399"/>
                </a:solidFill>
                <a:latin typeface="楷体_GB2312" pitchFamily="49" charset="-122"/>
              </a:rPr>
              <a:t> </a:t>
            </a:r>
            <a:r>
              <a:rPr lang="zh-CN" altLang="en-US" dirty="0">
                <a:solidFill>
                  <a:srgbClr val="333399"/>
                </a:solidFill>
                <a:latin typeface="楷体_GB2312" pitchFamily="49" charset="-122"/>
              </a:rPr>
              <a:t>保留字</a:t>
            </a:r>
            <a:r>
              <a:rPr lang="zh-CN" altLang="en-US" b="0" dirty="0">
                <a:solidFill>
                  <a:srgbClr val="333399"/>
                </a:solidFill>
                <a:latin typeface="楷体_GB2312" pitchFamily="49" charset="-122"/>
              </a:rPr>
              <a:t> </a:t>
            </a:r>
            <a:r>
              <a:rPr lang="en-US" altLang="zh-CN" dirty="0" err="1">
                <a:sym typeface="+mn-ea"/>
              </a:rPr>
              <a:t>var</a:t>
            </a:r>
            <a:endParaRPr lang="en-US" altLang="en-US" b="0" dirty="0">
              <a:solidFill>
                <a:srgbClr val="333399"/>
              </a:solidFill>
            </a:endParaRPr>
          </a:p>
          <a:p>
            <a:pPr marL="742950" lvl="1" indent="-285750" algn="l">
              <a:lnSpc>
                <a:spcPct val="90000"/>
              </a:lnSpc>
              <a:spcBef>
                <a:spcPct val="20000"/>
              </a:spcBef>
              <a:buClr>
                <a:schemeClr val="tx1"/>
              </a:buClr>
              <a:buSzPct val="75000"/>
              <a:buFontTx/>
              <a:buNone/>
            </a:pPr>
            <a:r>
              <a:rPr lang="en-US" altLang="zh-CN" dirty="0">
                <a:solidFill>
                  <a:srgbClr val="333399"/>
                </a:solidFill>
                <a:latin typeface="楷体_GB2312" pitchFamily="49" charset="-122"/>
              </a:rPr>
              <a:t> </a:t>
            </a:r>
            <a:r>
              <a:rPr lang="zh-CN" altLang="en-US" dirty="0">
                <a:solidFill>
                  <a:srgbClr val="333399"/>
                </a:solidFill>
                <a:latin typeface="楷体_GB2312" pitchFamily="49" charset="-122"/>
                <a:sym typeface="+mn-ea"/>
              </a:rPr>
              <a:t>标识符</a:t>
            </a:r>
            <a:r>
              <a:rPr lang="en-US" altLang="zh-CN" dirty="0">
                <a:solidFill>
                  <a:srgbClr val="333399"/>
                </a:solidFill>
                <a:latin typeface="楷体_GB2312" pitchFamily="49" charset="-122"/>
                <a:sym typeface="+mn-ea"/>
              </a:rPr>
              <a:t>		</a:t>
            </a:r>
            <a:r>
              <a:rPr lang="en-US" altLang="zh-CN" dirty="0">
                <a:sym typeface="+mn-ea"/>
              </a:rPr>
              <a:t>sum</a:t>
            </a:r>
          </a:p>
          <a:p>
            <a:pPr marL="742950" lvl="1" indent="-285750" algn="l">
              <a:lnSpc>
                <a:spcPct val="90000"/>
              </a:lnSpc>
              <a:spcBef>
                <a:spcPct val="20000"/>
              </a:spcBef>
              <a:buClr>
                <a:schemeClr val="tx1"/>
              </a:buClr>
              <a:buSzPct val="75000"/>
              <a:buFontTx/>
              <a:buNone/>
            </a:pPr>
            <a:r>
              <a:rPr lang="en-US" altLang="zh-CN" b="0" dirty="0">
                <a:solidFill>
                  <a:srgbClr val="333399"/>
                </a:solidFill>
                <a:latin typeface="楷体_GB2312" pitchFamily="49" charset="-122"/>
                <a:sym typeface="+mn-ea"/>
              </a:rPr>
              <a:t> </a:t>
            </a:r>
            <a:r>
              <a:rPr lang="zh-CN" altLang="en-US" dirty="0">
                <a:solidFill>
                  <a:srgbClr val="333399"/>
                </a:solidFill>
                <a:latin typeface="楷体_GB2312" pitchFamily="49" charset="-122"/>
                <a:sym typeface="+mn-ea"/>
              </a:rPr>
              <a:t>逗号   </a:t>
            </a:r>
            <a:r>
              <a:rPr lang="en-US" altLang="zh-CN" dirty="0">
                <a:sym typeface="+mn-ea"/>
              </a:rPr>
              <a:t>，</a:t>
            </a:r>
            <a:endParaRPr lang="zh-CN" altLang="en-US" b="0" dirty="0">
              <a:solidFill>
                <a:srgbClr val="333399"/>
              </a:solidFill>
              <a:latin typeface="楷体_GB2312" pitchFamily="49" charset="-122"/>
              <a:sym typeface="+mn-ea"/>
            </a:endParaRPr>
          </a:p>
          <a:p>
            <a:pPr marL="742950" lvl="1" indent="-285750" algn="l">
              <a:lnSpc>
                <a:spcPct val="90000"/>
              </a:lnSpc>
              <a:spcBef>
                <a:spcPct val="20000"/>
              </a:spcBef>
              <a:buClr>
                <a:schemeClr val="tx1"/>
              </a:buClr>
              <a:buSzPct val="75000"/>
              <a:buFontTx/>
              <a:buNone/>
            </a:pPr>
            <a:r>
              <a:rPr lang="en-US" altLang="zh-CN" dirty="0">
                <a:solidFill>
                  <a:srgbClr val="333399"/>
                </a:solidFill>
                <a:latin typeface="楷体_GB2312" pitchFamily="49" charset="-122"/>
              </a:rPr>
              <a:t> </a:t>
            </a:r>
            <a:r>
              <a:rPr lang="zh-CN" altLang="en-US" dirty="0">
                <a:solidFill>
                  <a:srgbClr val="333399"/>
                </a:solidFill>
                <a:latin typeface="楷体_GB2312" pitchFamily="49" charset="-122"/>
              </a:rPr>
              <a:t>标识符</a:t>
            </a:r>
            <a:r>
              <a:rPr lang="zh-CN" altLang="en-US" b="0" dirty="0">
                <a:solidFill>
                  <a:srgbClr val="333399"/>
                </a:solidFill>
                <a:latin typeface="楷体_GB2312" pitchFamily="49" charset="-122"/>
              </a:rPr>
              <a:t>                </a:t>
            </a:r>
            <a:r>
              <a:rPr lang="en-US" altLang="zh-CN" b="0" dirty="0">
                <a:solidFill>
                  <a:srgbClr val="333399"/>
                </a:solidFill>
                <a:latin typeface="楷体_GB2312" pitchFamily="49" charset="-122"/>
              </a:rPr>
              <a:t>	</a:t>
            </a:r>
            <a:r>
              <a:rPr lang="en-US" altLang="zh-CN" dirty="0">
                <a:sym typeface="+mn-ea"/>
              </a:rPr>
              <a:t>first</a:t>
            </a:r>
          </a:p>
          <a:p>
            <a:pPr marL="742950" lvl="1" indent="-285750" algn="l">
              <a:lnSpc>
                <a:spcPct val="90000"/>
              </a:lnSpc>
              <a:spcBef>
                <a:spcPct val="20000"/>
              </a:spcBef>
              <a:buClr>
                <a:schemeClr val="tx1"/>
              </a:buClr>
              <a:buSzPct val="75000"/>
              <a:buFontTx/>
              <a:buNone/>
            </a:pPr>
            <a:r>
              <a:rPr lang="en-US" altLang="zh-CN" b="0" dirty="0">
                <a:solidFill>
                  <a:srgbClr val="333399"/>
                </a:solidFill>
                <a:latin typeface="楷体_GB2312" pitchFamily="49" charset="-122"/>
                <a:sym typeface="+mn-ea"/>
              </a:rPr>
              <a:t> </a:t>
            </a:r>
            <a:r>
              <a:rPr lang="zh-CN" altLang="en-US" dirty="0">
                <a:solidFill>
                  <a:srgbClr val="333399"/>
                </a:solidFill>
                <a:latin typeface="楷体_GB2312" pitchFamily="49" charset="-122"/>
                <a:sym typeface="+mn-ea"/>
              </a:rPr>
              <a:t>逗号   </a:t>
            </a:r>
            <a:r>
              <a:rPr lang="en-US" altLang="zh-CN" dirty="0">
                <a:sym typeface="+mn-ea"/>
              </a:rPr>
              <a:t>，</a:t>
            </a:r>
            <a:endParaRPr lang="en-US" altLang="zh-CN" b="0" dirty="0">
              <a:solidFill>
                <a:srgbClr val="333399"/>
              </a:solidFill>
            </a:endParaRPr>
          </a:p>
          <a:p>
            <a:pPr marL="742950" lvl="1" indent="-285750" algn="l">
              <a:lnSpc>
                <a:spcPct val="90000"/>
              </a:lnSpc>
              <a:spcBef>
                <a:spcPct val="20000"/>
              </a:spcBef>
              <a:buClr>
                <a:schemeClr val="tx1"/>
              </a:buClr>
              <a:buSzPct val="75000"/>
              <a:buFontTx/>
              <a:buNone/>
            </a:pPr>
            <a:r>
              <a:rPr lang="zh-CN" altLang="en-US" dirty="0">
                <a:solidFill>
                  <a:srgbClr val="333399"/>
                </a:solidFill>
                <a:latin typeface="楷体_GB2312" pitchFamily="49" charset="-122"/>
                <a:sym typeface="+mn-ea"/>
              </a:rPr>
              <a:t> 标识符</a:t>
            </a:r>
            <a:r>
              <a:rPr lang="en-US" altLang="zh-CN" dirty="0">
                <a:solidFill>
                  <a:srgbClr val="333399"/>
                </a:solidFill>
                <a:latin typeface="楷体_GB2312" pitchFamily="49" charset="-122"/>
                <a:sym typeface="+mn-ea"/>
              </a:rPr>
              <a:t>		</a:t>
            </a:r>
            <a:r>
              <a:rPr lang="en-US" altLang="zh-CN" dirty="0">
                <a:sym typeface="+mn-ea"/>
              </a:rPr>
              <a:t>count</a:t>
            </a:r>
          </a:p>
          <a:p>
            <a:pPr marL="742950" lvl="1" indent="-285750" algn="l">
              <a:lnSpc>
                <a:spcPct val="90000"/>
              </a:lnSpc>
              <a:spcBef>
                <a:spcPct val="20000"/>
              </a:spcBef>
              <a:buClr>
                <a:schemeClr val="tx1"/>
              </a:buClr>
              <a:buSzPct val="75000"/>
              <a:buFontTx/>
              <a:buNone/>
            </a:pPr>
            <a:r>
              <a:rPr lang="en-US" altLang="zh-CN" dirty="0">
                <a:solidFill>
                  <a:srgbClr val="333399"/>
                </a:solidFill>
                <a:latin typeface="楷体_GB2312" pitchFamily="49" charset="-122"/>
              </a:rPr>
              <a:t> </a:t>
            </a:r>
            <a:r>
              <a:rPr lang="zh-CN" altLang="en-US" dirty="0">
                <a:solidFill>
                  <a:srgbClr val="333399"/>
                </a:solidFill>
                <a:latin typeface="楷体_GB2312" pitchFamily="49" charset="-122"/>
              </a:rPr>
              <a:t>冒号   </a:t>
            </a:r>
            <a:r>
              <a:rPr lang="en-US" altLang="zh-CN" dirty="0"/>
              <a:t>: </a:t>
            </a:r>
            <a:r>
              <a:rPr lang="en-US" altLang="zh-CN" b="0" dirty="0">
                <a:solidFill>
                  <a:srgbClr val="333399"/>
                </a:solidFill>
                <a:latin typeface="楷体_GB2312" pitchFamily="49" charset="-122"/>
              </a:rPr>
              <a:t>  </a:t>
            </a:r>
            <a:endParaRPr lang="en-US" altLang="zh-CN" b="0" dirty="0">
              <a:solidFill>
                <a:srgbClr val="333399"/>
              </a:solidFill>
            </a:endParaRPr>
          </a:p>
          <a:p>
            <a:pPr marL="742950" lvl="1" indent="-285750" algn="l">
              <a:lnSpc>
                <a:spcPct val="90000"/>
              </a:lnSpc>
              <a:spcBef>
                <a:spcPct val="20000"/>
              </a:spcBef>
              <a:buClr>
                <a:schemeClr val="tx1"/>
              </a:buClr>
              <a:buSzPct val="75000"/>
              <a:buFontTx/>
              <a:buNone/>
            </a:pPr>
            <a:r>
              <a:rPr lang="en-US" altLang="zh-CN" dirty="0">
                <a:solidFill>
                  <a:srgbClr val="333399"/>
                </a:solidFill>
                <a:latin typeface="楷体_GB2312" pitchFamily="49" charset="-122"/>
              </a:rPr>
              <a:t> </a:t>
            </a:r>
            <a:r>
              <a:rPr lang="zh-CN" altLang="en-US" dirty="0">
                <a:solidFill>
                  <a:srgbClr val="333399"/>
                </a:solidFill>
                <a:latin typeface="楷体_GB2312" pitchFamily="49" charset="-122"/>
                <a:sym typeface="+mn-ea"/>
              </a:rPr>
              <a:t>保留字</a:t>
            </a:r>
            <a:r>
              <a:rPr lang="zh-CN" altLang="en-US" b="0" dirty="0">
                <a:solidFill>
                  <a:srgbClr val="333399"/>
                </a:solidFill>
                <a:latin typeface="楷体_GB2312" pitchFamily="49" charset="-122"/>
                <a:sym typeface="+mn-ea"/>
              </a:rPr>
              <a:t> </a:t>
            </a:r>
            <a:r>
              <a:rPr lang="en-US" altLang="zh-CN" dirty="0">
                <a:sym typeface="+mn-ea"/>
              </a:rPr>
              <a:t>real</a:t>
            </a:r>
            <a:r>
              <a:rPr lang="en-US" altLang="zh-CN" dirty="0"/>
              <a:t> </a:t>
            </a:r>
            <a:r>
              <a:rPr lang="en-US" altLang="zh-CN" b="0" dirty="0">
                <a:solidFill>
                  <a:srgbClr val="333399"/>
                </a:solidFill>
                <a:latin typeface="楷体_GB2312" pitchFamily="49" charset="-122"/>
              </a:rPr>
              <a:t>     </a:t>
            </a:r>
            <a:endParaRPr lang="en-US" altLang="zh-CN" b="0" dirty="0">
              <a:solidFill>
                <a:srgbClr val="333399"/>
              </a:solidFill>
            </a:endParaRPr>
          </a:p>
          <a:p>
            <a:pPr marL="742950" lvl="1" indent="-285750" algn="l">
              <a:lnSpc>
                <a:spcPct val="90000"/>
              </a:lnSpc>
              <a:spcBef>
                <a:spcPct val="20000"/>
              </a:spcBef>
              <a:buClr>
                <a:schemeClr val="tx1"/>
              </a:buClr>
              <a:buSzPct val="75000"/>
              <a:buFontTx/>
              <a:buNone/>
            </a:pPr>
            <a:r>
              <a:rPr lang="en-US" altLang="zh-CN" dirty="0">
                <a:solidFill>
                  <a:srgbClr val="333399"/>
                </a:solidFill>
                <a:latin typeface="楷体_GB2312" pitchFamily="49" charset="-122"/>
              </a:rPr>
              <a:t> </a:t>
            </a:r>
            <a:r>
              <a:rPr lang="zh-CN" altLang="en-US" dirty="0">
                <a:solidFill>
                  <a:srgbClr val="333399"/>
                </a:solidFill>
                <a:latin typeface="楷体_GB2312" pitchFamily="49" charset="-122"/>
              </a:rPr>
              <a:t>分号</a:t>
            </a:r>
            <a:r>
              <a:rPr lang="zh-CN" altLang="en-US" dirty="0">
                <a:solidFill>
                  <a:srgbClr val="333399"/>
                </a:solidFill>
                <a:latin typeface="楷体_GB2312" pitchFamily="49" charset="-122"/>
                <a:sym typeface="+mn-ea"/>
              </a:rPr>
              <a:t>   </a:t>
            </a:r>
            <a:r>
              <a:rPr lang="en-US" altLang="zh-CN" dirty="0">
                <a:sym typeface="+mn-ea"/>
              </a:rPr>
              <a:t>; </a:t>
            </a:r>
            <a:r>
              <a:rPr lang="en-US" altLang="zh-CN" dirty="0"/>
              <a:t> </a:t>
            </a:r>
            <a:r>
              <a:rPr lang="en-US" altLang="zh-CN" b="0" dirty="0">
                <a:solidFill>
                  <a:srgbClr val="333399"/>
                </a:solidFill>
                <a:latin typeface="楷体_GB2312" pitchFamily="49" charset="-122"/>
              </a:rPr>
              <a:t>    </a:t>
            </a:r>
            <a:endParaRPr lang="en-US" altLang="zh-CN" b="0" dirty="0">
              <a:solidFill>
                <a:srgbClr val="333399"/>
              </a:solidFill>
            </a:endParaRPr>
          </a:p>
          <a:p>
            <a:pPr marL="742950" lvl="1" indent="-285750" algn="l">
              <a:lnSpc>
                <a:spcPct val="90000"/>
              </a:lnSpc>
              <a:spcBef>
                <a:spcPct val="20000"/>
              </a:spcBef>
              <a:buClr>
                <a:schemeClr val="tx1"/>
              </a:buClr>
              <a:buSzPct val="75000"/>
              <a:buFontTx/>
              <a:buNone/>
            </a:pPr>
            <a:r>
              <a:rPr lang="en-US" altLang="zh-CN" dirty="0">
                <a:solidFill>
                  <a:srgbClr val="333399"/>
                </a:solidFill>
                <a:latin typeface="楷体_GB2312" pitchFamily="49" charset="-122"/>
              </a:rPr>
              <a:t> </a:t>
            </a:r>
            <a:r>
              <a:rPr lang="zh-CN" altLang="en-US" dirty="0">
                <a:solidFill>
                  <a:srgbClr val="333399"/>
                </a:solidFill>
                <a:latin typeface="楷体_GB2312" pitchFamily="49" charset="-122"/>
                <a:sym typeface="+mn-ea"/>
              </a:rPr>
              <a:t>标识符</a:t>
            </a:r>
            <a:r>
              <a:rPr lang="en-US" altLang="zh-CN" dirty="0">
                <a:solidFill>
                  <a:srgbClr val="333399"/>
                </a:solidFill>
                <a:latin typeface="楷体_GB2312" pitchFamily="49" charset="-122"/>
                <a:sym typeface="+mn-ea"/>
              </a:rPr>
              <a:t>		</a:t>
            </a:r>
            <a:r>
              <a:rPr lang="en-US" altLang="zh-CN" dirty="0">
                <a:sym typeface="+mn-ea"/>
              </a:rPr>
              <a:t>sum</a:t>
            </a:r>
            <a:r>
              <a:rPr lang="en-US" altLang="zh-CN" b="0" dirty="0">
                <a:solidFill>
                  <a:srgbClr val="333399"/>
                </a:solidFill>
                <a:latin typeface="楷体_GB2312" pitchFamily="49" charset="-122"/>
              </a:rPr>
              <a:t> </a:t>
            </a:r>
          </a:p>
          <a:p>
            <a:pPr marL="742950" lvl="1" indent="-285750" algn="l">
              <a:lnSpc>
                <a:spcPct val="90000"/>
              </a:lnSpc>
              <a:spcBef>
                <a:spcPct val="20000"/>
              </a:spcBef>
              <a:buClr>
                <a:schemeClr val="tx1"/>
              </a:buClr>
              <a:buSzPct val="75000"/>
              <a:buFontTx/>
              <a:buNone/>
            </a:pPr>
            <a:r>
              <a:rPr lang="en-US" altLang="zh-CN" b="0" dirty="0">
                <a:solidFill>
                  <a:srgbClr val="333399"/>
                </a:solidFill>
                <a:latin typeface="楷体_GB2312" pitchFamily="49" charset="-122"/>
              </a:rPr>
              <a:t> </a:t>
            </a:r>
            <a:r>
              <a:rPr lang="zh-CN" altLang="en-US" dirty="0">
                <a:solidFill>
                  <a:srgbClr val="333399"/>
                </a:solidFill>
                <a:latin typeface="楷体_GB2312" pitchFamily="49" charset="-122"/>
              </a:rPr>
              <a:t>赋值号 </a:t>
            </a:r>
            <a:r>
              <a:rPr lang="en-US" altLang="zh-CN" dirty="0">
                <a:sym typeface="+mn-ea"/>
              </a:rPr>
              <a:t>:=</a:t>
            </a:r>
            <a:r>
              <a:rPr lang="en-US" altLang="zh-CN" b="0" dirty="0">
                <a:solidFill>
                  <a:srgbClr val="333399"/>
                </a:solidFill>
                <a:latin typeface="楷体_GB2312" pitchFamily="49" charset="-122"/>
              </a:rPr>
              <a:t>	</a:t>
            </a:r>
            <a:endParaRPr lang="en-US" altLang="en-US" b="0" dirty="0">
              <a:solidFill>
                <a:srgbClr val="333399"/>
              </a:solidFill>
            </a:endParaRPr>
          </a:p>
          <a:p>
            <a:pPr marL="742950" lvl="1" indent="-285750" algn="l">
              <a:lnSpc>
                <a:spcPct val="90000"/>
              </a:lnSpc>
              <a:spcBef>
                <a:spcPct val="20000"/>
              </a:spcBef>
              <a:buClr>
                <a:schemeClr val="tx1"/>
              </a:buClr>
              <a:buSzPct val="75000"/>
              <a:buFontTx/>
              <a:buNone/>
            </a:pPr>
            <a:r>
              <a:rPr lang="zh-CN" altLang="en-US" dirty="0">
                <a:solidFill>
                  <a:srgbClr val="333399"/>
                </a:solidFill>
                <a:latin typeface="楷体_GB2312" pitchFamily="49" charset="-122"/>
                <a:sym typeface="+mn-ea"/>
              </a:rPr>
              <a:t> 标识符</a:t>
            </a:r>
            <a:r>
              <a:rPr lang="zh-CN" altLang="en-US" b="0" dirty="0">
                <a:solidFill>
                  <a:srgbClr val="333399"/>
                </a:solidFill>
                <a:latin typeface="楷体_GB2312" pitchFamily="49" charset="-122"/>
                <a:sym typeface="+mn-ea"/>
              </a:rPr>
              <a:t>               </a:t>
            </a:r>
            <a:r>
              <a:rPr lang="en-US" altLang="zh-CN" b="0" dirty="0">
                <a:solidFill>
                  <a:srgbClr val="333399"/>
                </a:solidFill>
                <a:latin typeface="楷体_GB2312" pitchFamily="49" charset="-122"/>
                <a:sym typeface="+mn-ea"/>
              </a:rPr>
              <a:t>	</a:t>
            </a:r>
            <a:r>
              <a:rPr lang="en-US" altLang="zh-CN" dirty="0">
                <a:sym typeface="+mn-ea"/>
              </a:rPr>
              <a:t>first</a:t>
            </a:r>
            <a:endParaRPr lang="en-US" altLang="zh-CN" b="0" dirty="0">
              <a:solidFill>
                <a:srgbClr val="333399"/>
              </a:solidFill>
              <a:latin typeface="楷体_GB2312" pitchFamily="49" charset="-122"/>
            </a:endParaRPr>
          </a:p>
          <a:p>
            <a:pPr marL="742950" lvl="1" indent="-285750" algn="l">
              <a:lnSpc>
                <a:spcPct val="90000"/>
              </a:lnSpc>
              <a:spcBef>
                <a:spcPct val="20000"/>
              </a:spcBef>
              <a:buClr>
                <a:schemeClr val="tx1"/>
              </a:buClr>
              <a:buSzPct val="75000"/>
              <a:buFontTx/>
              <a:buNone/>
            </a:pPr>
            <a:r>
              <a:rPr lang="en-US" altLang="zh-CN" dirty="0">
                <a:solidFill>
                  <a:srgbClr val="333399"/>
                </a:solidFill>
                <a:latin typeface="楷体_GB2312" pitchFamily="49" charset="-122"/>
              </a:rPr>
              <a:t> </a:t>
            </a:r>
            <a:r>
              <a:rPr lang="zh-CN" altLang="en-US" dirty="0">
                <a:solidFill>
                  <a:srgbClr val="333399"/>
                </a:solidFill>
                <a:latin typeface="楷体_GB2312" pitchFamily="49" charset="-122"/>
              </a:rPr>
              <a:t>加号   </a:t>
            </a:r>
            <a:r>
              <a:rPr lang="en-US" altLang="zh-CN" dirty="0"/>
              <a:t>+ </a:t>
            </a:r>
            <a:r>
              <a:rPr lang="zh-CN" altLang="en-US" b="0" dirty="0">
                <a:solidFill>
                  <a:srgbClr val="333399"/>
                </a:solidFill>
                <a:latin typeface="楷体_GB2312" pitchFamily="49" charset="-122"/>
              </a:rPr>
              <a:t>          </a:t>
            </a:r>
          </a:p>
          <a:p>
            <a:pPr marL="0" lvl="1" indent="-285750" algn="l">
              <a:lnSpc>
                <a:spcPct val="90000"/>
              </a:lnSpc>
              <a:spcBef>
                <a:spcPct val="20000"/>
              </a:spcBef>
              <a:buClr>
                <a:schemeClr val="tx1"/>
              </a:buClr>
              <a:buSzPct val="75000"/>
              <a:buFontTx/>
              <a:buNone/>
            </a:pPr>
            <a:r>
              <a:rPr lang="en-US" altLang="zh-CN" dirty="0">
                <a:solidFill>
                  <a:srgbClr val="333399"/>
                </a:solidFill>
                <a:latin typeface="楷体_GB2312" pitchFamily="49" charset="-122"/>
              </a:rPr>
              <a:t>       </a:t>
            </a:r>
            <a:r>
              <a:rPr lang="zh-CN" altLang="en-US" dirty="0">
                <a:solidFill>
                  <a:srgbClr val="333399"/>
                </a:solidFill>
                <a:latin typeface="楷体_GB2312" pitchFamily="49" charset="-122"/>
                <a:sym typeface="+mn-ea"/>
              </a:rPr>
              <a:t>标识符</a:t>
            </a:r>
            <a:r>
              <a:rPr lang="en-US" altLang="zh-CN" dirty="0">
                <a:solidFill>
                  <a:srgbClr val="333399"/>
                </a:solidFill>
                <a:latin typeface="楷体_GB2312" pitchFamily="49" charset="-122"/>
                <a:sym typeface="+mn-ea"/>
              </a:rPr>
              <a:t>		</a:t>
            </a:r>
            <a:r>
              <a:rPr lang="en-US" altLang="zh-CN" dirty="0">
                <a:sym typeface="+mn-ea"/>
              </a:rPr>
              <a:t>count</a:t>
            </a:r>
            <a:endParaRPr lang="en-US" altLang="zh-CN" b="0" dirty="0">
              <a:solidFill>
                <a:srgbClr val="333399"/>
              </a:solidFill>
              <a:latin typeface="楷体_GB2312" pitchFamily="49" charset="-122"/>
            </a:endParaRPr>
          </a:p>
          <a:p>
            <a:pPr marL="742950" lvl="1" indent="-285750" algn="l">
              <a:lnSpc>
                <a:spcPct val="90000"/>
              </a:lnSpc>
              <a:spcBef>
                <a:spcPct val="20000"/>
              </a:spcBef>
              <a:buClr>
                <a:schemeClr val="tx1"/>
              </a:buClr>
              <a:buSzPct val="75000"/>
              <a:buFontTx/>
              <a:buNone/>
            </a:pPr>
            <a:r>
              <a:rPr lang="en-US" altLang="zh-CN" dirty="0">
                <a:solidFill>
                  <a:srgbClr val="333399"/>
                </a:solidFill>
                <a:latin typeface="楷体_GB2312" pitchFamily="49" charset="-122"/>
              </a:rPr>
              <a:t> </a:t>
            </a:r>
            <a:r>
              <a:rPr lang="zh-CN" altLang="en-US" dirty="0">
                <a:solidFill>
                  <a:srgbClr val="333399"/>
                </a:solidFill>
                <a:latin typeface="楷体_GB2312" pitchFamily="49" charset="-122"/>
              </a:rPr>
              <a:t>乘</a:t>
            </a:r>
            <a:r>
              <a:rPr lang="zh-CN" altLang="en-US" dirty="0">
                <a:solidFill>
                  <a:srgbClr val="333399"/>
                </a:solidFill>
                <a:latin typeface="楷体_GB2312" pitchFamily="49" charset="-122"/>
                <a:sym typeface="+mn-ea"/>
              </a:rPr>
              <a:t>号   </a:t>
            </a:r>
            <a:r>
              <a:rPr lang="en-US" altLang="zh-CN" sz="2400" dirty="0">
                <a:solidFill>
                  <a:srgbClr val="990099"/>
                </a:solidFill>
                <a:latin typeface="楷体_GB2312" pitchFamily="49" charset="-122"/>
                <a:sym typeface="+mn-ea"/>
              </a:rPr>
              <a:t>*</a:t>
            </a:r>
            <a:r>
              <a:rPr lang="en-US" altLang="zh-CN" sz="2400" dirty="0">
                <a:solidFill>
                  <a:srgbClr val="990099"/>
                </a:solidFill>
                <a:sym typeface="+mn-ea"/>
              </a:rPr>
              <a:t> </a:t>
            </a:r>
            <a:r>
              <a:rPr lang="zh-CN" altLang="en-US" b="0" dirty="0">
                <a:solidFill>
                  <a:srgbClr val="333399"/>
                </a:solidFill>
                <a:latin typeface="楷体_GB2312" pitchFamily="49" charset="-122"/>
                <a:sym typeface="+mn-ea"/>
              </a:rPr>
              <a:t> </a:t>
            </a:r>
            <a:endParaRPr lang="zh-CN" altLang="en-US" dirty="0">
              <a:solidFill>
                <a:srgbClr val="333399"/>
              </a:solidFill>
              <a:latin typeface="楷体_GB2312" pitchFamily="49" charset="-122"/>
            </a:endParaRPr>
          </a:p>
          <a:p>
            <a:pPr marL="742950" lvl="1" indent="-285750" algn="l">
              <a:lnSpc>
                <a:spcPct val="90000"/>
              </a:lnSpc>
              <a:spcBef>
                <a:spcPct val="20000"/>
              </a:spcBef>
              <a:buClr>
                <a:schemeClr val="tx1"/>
              </a:buClr>
              <a:buSzPct val="75000"/>
              <a:buFontTx/>
              <a:buNone/>
            </a:pPr>
            <a:r>
              <a:rPr lang="zh-CN" altLang="en-US" dirty="0">
                <a:solidFill>
                  <a:srgbClr val="333399"/>
                </a:solidFill>
                <a:latin typeface="楷体_GB2312" pitchFamily="49" charset="-122"/>
              </a:rPr>
              <a:t> 整数                    </a:t>
            </a:r>
            <a:r>
              <a:rPr lang="en-US" altLang="zh-CN" dirty="0">
                <a:solidFill>
                  <a:srgbClr val="333399"/>
                </a:solidFill>
                <a:latin typeface="楷体_GB2312" pitchFamily="49" charset="-122"/>
              </a:rPr>
              <a:t>	</a:t>
            </a:r>
            <a:r>
              <a:rPr lang="en-US" altLang="zh-CN" dirty="0"/>
              <a:t>10</a:t>
            </a:r>
            <a:r>
              <a:rPr lang="en-US" altLang="zh-CN" dirty="0">
                <a:solidFill>
                  <a:srgbClr val="333399"/>
                </a:solidFill>
                <a:latin typeface="楷体_GB2312" pitchFamily="49" charset="-122"/>
              </a:rPr>
              <a:t> </a:t>
            </a:r>
            <a:r>
              <a:rPr lang="en-US" altLang="zh-CN" b="0" dirty="0">
                <a:solidFill>
                  <a:srgbClr val="333399"/>
                </a:solidFill>
                <a:latin typeface="楷体_GB2312" pitchFamily="49" charset="-122"/>
              </a:rPr>
              <a:t>      </a:t>
            </a:r>
            <a:endParaRPr lang="en-US" altLang="zh-CN" b="0" dirty="0">
              <a:solidFill>
                <a:srgbClr val="333399"/>
              </a:solidFill>
            </a:endParaRPr>
          </a:p>
          <a:p>
            <a:pPr marL="742950" lvl="1" indent="-285750" algn="l">
              <a:lnSpc>
                <a:spcPct val="90000"/>
              </a:lnSpc>
              <a:spcBef>
                <a:spcPct val="20000"/>
              </a:spcBef>
              <a:buClr>
                <a:schemeClr val="tx1"/>
              </a:buClr>
              <a:buSzPct val="75000"/>
              <a:buFontTx/>
              <a:buNone/>
            </a:pPr>
            <a:r>
              <a:rPr lang="en-US" altLang="zh-CN" dirty="0">
                <a:solidFill>
                  <a:srgbClr val="333399"/>
                </a:solidFill>
                <a:latin typeface="楷体_GB2312" pitchFamily="49" charset="-122"/>
              </a:rPr>
              <a:t> </a:t>
            </a:r>
            <a:r>
              <a:rPr lang="zh-CN" altLang="en-US" dirty="0">
                <a:solidFill>
                  <a:srgbClr val="333399"/>
                </a:solidFill>
                <a:latin typeface="楷体_GB2312" pitchFamily="49" charset="-122"/>
                <a:sym typeface="+mn-ea"/>
              </a:rPr>
              <a:t>保留字</a:t>
            </a:r>
            <a:r>
              <a:rPr lang="zh-CN" altLang="en-US" b="0" dirty="0">
                <a:solidFill>
                  <a:srgbClr val="333399"/>
                </a:solidFill>
                <a:latin typeface="楷体_GB2312" pitchFamily="49" charset="-122"/>
                <a:sym typeface="+mn-ea"/>
              </a:rPr>
              <a:t> </a:t>
            </a:r>
            <a:r>
              <a:rPr lang="en-US" altLang="zh-CN" dirty="0">
                <a:sym typeface="+mn-ea"/>
              </a:rPr>
              <a:t>end</a:t>
            </a:r>
            <a:r>
              <a:rPr lang="en-US" altLang="zh-CN" dirty="0">
                <a:solidFill>
                  <a:srgbClr val="333399"/>
                </a:solidFill>
                <a:latin typeface="楷体_GB2312" pitchFamily="49" charset="-122"/>
              </a:rPr>
              <a:t> </a:t>
            </a:r>
          </a:p>
          <a:p>
            <a:pPr marL="742950" lvl="1" indent="-285750" algn="l">
              <a:lnSpc>
                <a:spcPct val="90000"/>
              </a:lnSpc>
              <a:spcBef>
                <a:spcPct val="20000"/>
              </a:spcBef>
              <a:buClr>
                <a:schemeClr val="tx1"/>
              </a:buClr>
              <a:buSzPct val="75000"/>
              <a:buFontTx/>
              <a:buNone/>
            </a:pPr>
            <a:r>
              <a:rPr lang="en-US" altLang="zh-CN" sz="1800" dirty="0">
                <a:solidFill>
                  <a:srgbClr val="333399"/>
                </a:solidFill>
                <a:latin typeface="楷体_GB2312" pitchFamily="49" charset="-122"/>
              </a:rPr>
              <a:t> </a:t>
            </a:r>
            <a:r>
              <a:rPr lang="zh-CN" altLang="en-US" sz="1800" dirty="0">
                <a:solidFill>
                  <a:srgbClr val="333399"/>
                </a:solidFill>
                <a:latin typeface="楷体_GB2312" pitchFamily="49" charset="-122"/>
                <a:sym typeface="+mn-ea"/>
              </a:rPr>
              <a:t>界符 </a:t>
            </a:r>
            <a:r>
              <a:rPr lang="zh-CN" altLang="en-US" sz="1800" b="0" dirty="0">
                <a:solidFill>
                  <a:srgbClr val="333399"/>
                </a:solidFill>
                <a:latin typeface="楷体_GB2312" pitchFamily="49" charset="-122"/>
                <a:sym typeface="+mn-ea"/>
              </a:rPr>
              <a:t>  </a:t>
            </a:r>
            <a:r>
              <a:rPr lang="en-US" altLang="zh-CN" sz="2400" dirty="0">
                <a:sym typeface="+mn-ea"/>
              </a:rPr>
              <a:t>.</a:t>
            </a:r>
            <a:r>
              <a:rPr lang="en-US" altLang="zh-CN" sz="2400" dirty="0"/>
              <a:t> </a:t>
            </a:r>
            <a:r>
              <a:rPr lang="en-US" altLang="zh-CN" b="0" dirty="0">
                <a:solidFill>
                  <a:srgbClr val="333399"/>
                </a:solidFill>
                <a:latin typeface="楷体_GB2312" pitchFamily="49" charset="-122"/>
              </a:rPr>
              <a:t>    </a:t>
            </a:r>
            <a:endParaRPr lang="en-US" altLang="zh-CN" b="0" dirty="0">
              <a:solidFill>
                <a:srgbClr val="333399"/>
              </a:solidFill>
            </a:endParaRPr>
          </a:p>
        </p:txBody>
      </p:sp>
      <p:sp>
        <p:nvSpPr>
          <p:cNvPr id="103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4" name="AutoShape 19"/>
          <p:cNvSpPr>
            <a:spLocks noChangeArrowheads="1"/>
          </p:cNvSpPr>
          <p:nvPr/>
        </p:nvSpPr>
        <p:spPr bwMode="auto">
          <a:xfrm>
            <a:off x="3659188" y="3186113"/>
            <a:ext cx="976312" cy="485775"/>
          </a:xfrm>
          <a:prstGeom prst="notchedRightArrow">
            <a:avLst>
              <a:gd name="adj1" fmla="val 50000"/>
              <a:gd name="adj2" fmla="val 50245"/>
            </a:avLst>
          </a:prstGeom>
          <a:noFill/>
          <a:ln w="19050" algn="ctr">
            <a:solidFill>
              <a:srgbClr val="800080"/>
            </a:solidFill>
            <a:miter lim="800000"/>
          </a:ln>
        </p:spPr>
        <p:txBody>
          <a:bodyPr wrap="none" anchor="ctr">
            <a:spAutoFit/>
          </a:bodyPr>
          <a:lstStyle/>
          <a:p>
            <a:endParaRPr lang="zh-CN" altLang="en-US"/>
          </a:p>
        </p:txBody>
      </p:sp>
      <p:sp>
        <p:nvSpPr>
          <p:cNvPr id="2" name="文本框 1"/>
          <p:cNvSpPr txBox="1"/>
          <p:nvPr/>
        </p:nvSpPr>
        <p:spPr>
          <a:xfrm>
            <a:off x="207645" y="2444750"/>
            <a:ext cx="3627755" cy="1568450"/>
          </a:xfrm>
          <a:prstGeom prst="rect">
            <a:avLst/>
          </a:prstGeom>
          <a:noFill/>
        </p:spPr>
        <p:txBody>
          <a:bodyPr wrap="square" rtlCol="0">
            <a:spAutoFit/>
          </a:bodyPr>
          <a:lstStyle/>
          <a:p>
            <a:pPr algn="l"/>
            <a:r>
              <a:rPr lang="en-US" altLang="zh-CN" sz="2400"/>
              <a:t>begin </a:t>
            </a:r>
          </a:p>
          <a:p>
            <a:pPr algn="l"/>
            <a:r>
              <a:rPr lang="en-US" altLang="zh-CN" sz="2400"/>
              <a:t>var sum,first,count:real;</a:t>
            </a:r>
          </a:p>
          <a:p>
            <a:pPr algn="l"/>
            <a:r>
              <a:rPr lang="en-US" altLang="zh-CN" sz="2400"/>
              <a:t>sum:= first+count*10</a:t>
            </a:r>
          </a:p>
          <a:p>
            <a:pPr algn="l"/>
            <a:r>
              <a:rPr lang="en-US" altLang="zh-CN" sz="2400"/>
              <a:t>end.</a:t>
            </a:r>
          </a:p>
        </p:txBody>
      </p:sp>
      <p:sp>
        <p:nvSpPr>
          <p:cNvPr id="3" name="文本框 2"/>
          <p:cNvSpPr txBox="1"/>
          <p:nvPr/>
        </p:nvSpPr>
        <p:spPr>
          <a:xfrm>
            <a:off x="207645" y="1288415"/>
            <a:ext cx="3627755" cy="460375"/>
          </a:xfrm>
          <a:prstGeom prst="rect">
            <a:avLst/>
          </a:prstGeom>
          <a:noFill/>
        </p:spPr>
        <p:txBody>
          <a:bodyPr wrap="square" rtlCol="0">
            <a:spAutoFit/>
          </a:bodyPr>
          <a:lstStyle/>
          <a:p>
            <a:pPr algn="l"/>
            <a:r>
              <a:rPr lang="zh-CN" altLang="en-US" sz="2400" dirty="0"/>
              <a:t>课本第</a:t>
            </a:r>
            <a:r>
              <a:rPr lang="en-US" altLang="zh-CN" sz="2400" dirty="0"/>
              <a:t>3</a:t>
            </a:r>
            <a:r>
              <a:rPr lang="zh-CN" altLang="en-US" sz="2400" dirty="0"/>
              <a:t>页例子</a:t>
            </a:r>
          </a:p>
        </p:txBody>
      </p:sp>
      <p:sp>
        <p:nvSpPr>
          <p:cNvPr id="10" name="矩形 9">
            <a:extLst>
              <a:ext uri="{FF2B5EF4-FFF2-40B4-BE49-F238E27FC236}">
                <a16:creationId xmlns:a16="http://schemas.microsoft.com/office/drawing/2014/main" xmlns="" id="{A6E766AC-750E-4A8A-8B5B-5FDF54A77022}"/>
              </a:ext>
            </a:extLst>
          </p:cNvPr>
          <p:cNvSpPr/>
          <p:nvPr/>
        </p:nvSpPr>
        <p:spPr>
          <a:xfrm>
            <a:off x="207645" y="4585991"/>
            <a:ext cx="4152099" cy="523220"/>
          </a:xfrm>
          <a:prstGeom prst="rect">
            <a:avLst/>
          </a:prstGeom>
        </p:spPr>
        <p:txBody>
          <a:bodyPr wrap="none">
            <a:spAutoFit/>
          </a:bodyPr>
          <a:lstStyle/>
          <a:p>
            <a:r>
              <a:rPr lang="zh-CN" altLang="en-US" sz="2800" dirty="0"/>
              <a:t>要用程序的思维来分词！</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34"/>
                                        </p:tgtEl>
                                        <p:attrNameLst>
                                          <p:attrName>style.visibility</p:attrName>
                                        </p:attrNameLst>
                                      </p:cBhvr>
                                      <p:to>
                                        <p:strVal val="visible"/>
                                      </p:to>
                                    </p:set>
                                    <p:animEffect transition="in" filter="blinds(horizontal)">
                                      <p:cBhvr>
                                        <p:cTn id="12" dur="500"/>
                                        <p:tgtEl>
                                          <p:spTgt spid="103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29">
                                            <p:txEl>
                                              <p:pRg st="1" end="1"/>
                                            </p:txEl>
                                          </p:spTgt>
                                        </p:tgtEl>
                                        <p:attrNameLst>
                                          <p:attrName>style.visibility</p:attrName>
                                        </p:attrNameLst>
                                      </p:cBhvr>
                                      <p:to>
                                        <p:strVal val="visible"/>
                                      </p:to>
                                    </p:set>
                                    <p:animEffect transition="in" filter="blinds(horizontal)">
                                      <p:cBhvr>
                                        <p:cTn id="17" dur="500"/>
                                        <p:tgtEl>
                                          <p:spTgt spid="102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29">
                                            <p:txEl>
                                              <p:pRg st="2" end="2"/>
                                            </p:txEl>
                                          </p:spTgt>
                                        </p:tgtEl>
                                        <p:attrNameLst>
                                          <p:attrName>style.visibility</p:attrName>
                                        </p:attrNameLst>
                                      </p:cBhvr>
                                      <p:to>
                                        <p:strVal val="visible"/>
                                      </p:to>
                                    </p:set>
                                    <p:animEffect transition="in" filter="blinds(horizontal)">
                                      <p:cBhvr>
                                        <p:cTn id="22" dur="500"/>
                                        <p:tgtEl>
                                          <p:spTgt spid="102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9">
                                            <p:txEl>
                                              <p:pRg st="3" end="3"/>
                                            </p:txEl>
                                          </p:spTgt>
                                        </p:tgtEl>
                                        <p:attrNameLst>
                                          <p:attrName>style.visibility</p:attrName>
                                        </p:attrNameLst>
                                      </p:cBhvr>
                                      <p:to>
                                        <p:strVal val="visible"/>
                                      </p:to>
                                    </p:set>
                                    <p:animEffect transition="in" filter="blinds(horizontal)">
                                      <p:cBhvr>
                                        <p:cTn id="27" dur="500"/>
                                        <p:tgtEl>
                                          <p:spTgt spid="1029">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9">
                                            <p:txEl>
                                              <p:pRg st="4" end="4"/>
                                            </p:txEl>
                                          </p:spTgt>
                                        </p:tgtEl>
                                        <p:attrNameLst>
                                          <p:attrName>style.visibility</p:attrName>
                                        </p:attrNameLst>
                                      </p:cBhvr>
                                      <p:to>
                                        <p:strVal val="visible"/>
                                      </p:to>
                                    </p:set>
                                    <p:animEffect transition="in" filter="blinds(horizontal)">
                                      <p:cBhvr>
                                        <p:cTn id="32" dur="500"/>
                                        <p:tgtEl>
                                          <p:spTgt spid="1029">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9">
                                            <p:txEl>
                                              <p:pRg st="5" end="5"/>
                                            </p:txEl>
                                          </p:spTgt>
                                        </p:tgtEl>
                                        <p:attrNameLst>
                                          <p:attrName>style.visibility</p:attrName>
                                        </p:attrNameLst>
                                      </p:cBhvr>
                                      <p:to>
                                        <p:strVal val="visible"/>
                                      </p:to>
                                    </p:set>
                                    <p:animEffect transition="in" filter="blinds(horizontal)">
                                      <p:cBhvr>
                                        <p:cTn id="37" dur="500"/>
                                        <p:tgtEl>
                                          <p:spTgt spid="1029">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29">
                                            <p:txEl>
                                              <p:pRg st="6" end="6"/>
                                            </p:txEl>
                                          </p:spTgt>
                                        </p:tgtEl>
                                        <p:attrNameLst>
                                          <p:attrName>style.visibility</p:attrName>
                                        </p:attrNameLst>
                                      </p:cBhvr>
                                      <p:to>
                                        <p:strVal val="visible"/>
                                      </p:to>
                                    </p:set>
                                    <p:animEffect transition="in" filter="blinds(horizontal)">
                                      <p:cBhvr>
                                        <p:cTn id="42" dur="500"/>
                                        <p:tgtEl>
                                          <p:spTgt spid="1029">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29">
                                            <p:txEl>
                                              <p:pRg st="7" end="7"/>
                                            </p:txEl>
                                          </p:spTgt>
                                        </p:tgtEl>
                                        <p:attrNameLst>
                                          <p:attrName>style.visibility</p:attrName>
                                        </p:attrNameLst>
                                      </p:cBhvr>
                                      <p:to>
                                        <p:strVal val="visible"/>
                                      </p:to>
                                    </p:set>
                                    <p:animEffect transition="in" filter="blinds(horizontal)">
                                      <p:cBhvr>
                                        <p:cTn id="47" dur="500"/>
                                        <p:tgtEl>
                                          <p:spTgt spid="1029">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29">
                                            <p:txEl>
                                              <p:pRg st="8" end="8"/>
                                            </p:txEl>
                                          </p:spTgt>
                                        </p:tgtEl>
                                        <p:attrNameLst>
                                          <p:attrName>style.visibility</p:attrName>
                                        </p:attrNameLst>
                                      </p:cBhvr>
                                      <p:to>
                                        <p:strVal val="visible"/>
                                      </p:to>
                                    </p:set>
                                    <p:animEffect transition="in" filter="blinds(horizontal)">
                                      <p:cBhvr>
                                        <p:cTn id="52" dur="500"/>
                                        <p:tgtEl>
                                          <p:spTgt spid="1029">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29">
                                            <p:txEl>
                                              <p:pRg st="9" end="9"/>
                                            </p:txEl>
                                          </p:spTgt>
                                        </p:tgtEl>
                                        <p:attrNameLst>
                                          <p:attrName>style.visibility</p:attrName>
                                        </p:attrNameLst>
                                      </p:cBhvr>
                                      <p:to>
                                        <p:strVal val="visible"/>
                                      </p:to>
                                    </p:set>
                                    <p:animEffect transition="in" filter="blinds(horizontal)">
                                      <p:cBhvr>
                                        <p:cTn id="57" dur="500"/>
                                        <p:tgtEl>
                                          <p:spTgt spid="1029">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029">
                                            <p:txEl>
                                              <p:pRg st="10" end="10"/>
                                            </p:txEl>
                                          </p:spTgt>
                                        </p:tgtEl>
                                        <p:attrNameLst>
                                          <p:attrName>style.visibility</p:attrName>
                                        </p:attrNameLst>
                                      </p:cBhvr>
                                      <p:to>
                                        <p:strVal val="visible"/>
                                      </p:to>
                                    </p:set>
                                    <p:animEffect transition="in" filter="blinds(horizontal)">
                                      <p:cBhvr>
                                        <p:cTn id="62" dur="500"/>
                                        <p:tgtEl>
                                          <p:spTgt spid="1029">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029">
                                            <p:txEl>
                                              <p:pRg st="11" end="11"/>
                                            </p:txEl>
                                          </p:spTgt>
                                        </p:tgtEl>
                                        <p:attrNameLst>
                                          <p:attrName>style.visibility</p:attrName>
                                        </p:attrNameLst>
                                      </p:cBhvr>
                                      <p:to>
                                        <p:strVal val="visible"/>
                                      </p:to>
                                    </p:set>
                                    <p:animEffect transition="in" filter="blinds(horizontal)">
                                      <p:cBhvr>
                                        <p:cTn id="67" dur="500"/>
                                        <p:tgtEl>
                                          <p:spTgt spid="1029">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029">
                                            <p:txEl>
                                              <p:pRg st="12" end="12"/>
                                            </p:txEl>
                                          </p:spTgt>
                                        </p:tgtEl>
                                        <p:attrNameLst>
                                          <p:attrName>style.visibility</p:attrName>
                                        </p:attrNameLst>
                                      </p:cBhvr>
                                      <p:to>
                                        <p:strVal val="visible"/>
                                      </p:to>
                                    </p:set>
                                    <p:animEffect transition="in" filter="blinds(horizontal)">
                                      <p:cBhvr>
                                        <p:cTn id="72" dur="500"/>
                                        <p:tgtEl>
                                          <p:spTgt spid="1029">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029">
                                            <p:txEl>
                                              <p:pRg st="13" end="13"/>
                                            </p:txEl>
                                          </p:spTgt>
                                        </p:tgtEl>
                                        <p:attrNameLst>
                                          <p:attrName>style.visibility</p:attrName>
                                        </p:attrNameLst>
                                      </p:cBhvr>
                                      <p:to>
                                        <p:strVal val="visible"/>
                                      </p:to>
                                    </p:set>
                                    <p:animEffect transition="in" filter="blinds(horizontal)">
                                      <p:cBhvr>
                                        <p:cTn id="77" dur="500"/>
                                        <p:tgtEl>
                                          <p:spTgt spid="1029">
                                            <p:txEl>
                                              <p:pRg st="13" end="1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029">
                                            <p:txEl>
                                              <p:pRg st="14" end="14"/>
                                            </p:txEl>
                                          </p:spTgt>
                                        </p:tgtEl>
                                        <p:attrNameLst>
                                          <p:attrName>style.visibility</p:attrName>
                                        </p:attrNameLst>
                                      </p:cBhvr>
                                      <p:to>
                                        <p:strVal val="visible"/>
                                      </p:to>
                                    </p:set>
                                    <p:animEffect transition="in" filter="blinds(horizontal)">
                                      <p:cBhvr>
                                        <p:cTn id="82" dur="500"/>
                                        <p:tgtEl>
                                          <p:spTgt spid="1029">
                                            <p:txEl>
                                              <p:pRg st="14" end="1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029">
                                            <p:txEl>
                                              <p:pRg st="15" end="15"/>
                                            </p:txEl>
                                          </p:spTgt>
                                        </p:tgtEl>
                                        <p:attrNameLst>
                                          <p:attrName>style.visibility</p:attrName>
                                        </p:attrNameLst>
                                      </p:cBhvr>
                                      <p:to>
                                        <p:strVal val="visible"/>
                                      </p:to>
                                    </p:set>
                                    <p:animEffect transition="in" filter="blinds(horizontal)">
                                      <p:cBhvr>
                                        <p:cTn id="87" dur="500"/>
                                        <p:tgtEl>
                                          <p:spTgt spid="1029">
                                            <p:txEl>
                                              <p:pRg st="15" end="1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029">
                                            <p:txEl>
                                              <p:pRg st="16" end="16"/>
                                            </p:txEl>
                                          </p:spTgt>
                                        </p:tgtEl>
                                        <p:attrNameLst>
                                          <p:attrName>style.visibility</p:attrName>
                                        </p:attrNameLst>
                                      </p:cBhvr>
                                      <p:to>
                                        <p:strVal val="visible"/>
                                      </p:to>
                                    </p:set>
                                    <p:animEffect transition="in" filter="blinds(horizontal)">
                                      <p:cBhvr>
                                        <p:cTn id="92" dur="500"/>
                                        <p:tgtEl>
                                          <p:spTgt spid="1029">
                                            <p:txEl>
                                              <p:pRg st="16" end="16"/>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029">
                                            <p:txEl>
                                              <p:pRg st="17" end="17"/>
                                            </p:txEl>
                                          </p:spTgt>
                                        </p:tgtEl>
                                        <p:attrNameLst>
                                          <p:attrName>style.visibility</p:attrName>
                                        </p:attrNameLst>
                                      </p:cBhvr>
                                      <p:to>
                                        <p:strVal val="visible"/>
                                      </p:to>
                                    </p:set>
                                    <p:animEffect transition="in" filter="blinds(horizontal)">
                                      <p:cBhvr>
                                        <p:cTn id="97" dur="500"/>
                                        <p:tgtEl>
                                          <p:spTgt spid="1029">
                                            <p:txEl>
                                              <p:pRg st="17" end="17"/>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1029">
                                            <p:txEl>
                                              <p:pRg st="18" end="18"/>
                                            </p:txEl>
                                          </p:spTgt>
                                        </p:tgtEl>
                                        <p:attrNameLst>
                                          <p:attrName>style.visibility</p:attrName>
                                        </p:attrNameLst>
                                      </p:cBhvr>
                                      <p:to>
                                        <p:strVal val="visible"/>
                                      </p:to>
                                    </p:set>
                                    <p:animEffect transition="in" filter="blinds(horizontal)">
                                      <p:cBhvr>
                                        <p:cTn id="102" dur="500"/>
                                        <p:tgtEl>
                                          <p:spTgt spid="1029">
                                            <p:txEl>
                                              <p:pRg st="18" end="18"/>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nodeType="clickEffect">
                                  <p:stCondLst>
                                    <p:cond delay="0"/>
                                  </p:stCondLst>
                                  <p:childTnLst>
                                    <p:set>
                                      <p:cBhvr>
                                        <p:cTn id="106" dur="1" fill="hold">
                                          <p:stCondLst>
                                            <p:cond delay="0"/>
                                          </p:stCondLst>
                                        </p:cTn>
                                        <p:tgtEl>
                                          <p:spTgt spid="1029">
                                            <p:txEl>
                                              <p:pRg st="19" end="19"/>
                                            </p:txEl>
                                          </p:spTgt>
                                        </p:tgtEl>
                                        <p:attrNameLst>
                                          <p:attrName>style.visibility</p:attrName>
                                        </p:attrNameLst>
                                      </p:cBhvr>
                                      <p:to>
                                        <p:strVal val="visible"/>
                                      </p:to>
                                    </p:set>
                                    <p:animEffect transition="in" filter="blinds(horizontal)">
                                      <p:cBhvr>
                                        <p:cTn id="107" dur="500"/>
                                        <p:tgtEl>
                                          <p:spTgt spid="1029">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bldLvl="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0"/>
          <p:cNvGraphicFramePr>
            <a:graphicFrameLocks noChangeAspect="1"/>
          </p:cNvGraphicFramePr>
          <p:nvPr>
            <p:extLst>
              <p:ext uri="{D42A27DB-BD31-4B8C-83A1-F6EECF244321}">
                <p14:modId xmlns:p14="http://schemas.microsoft.com/office/powerpoint/2010/main" val="4158485894"/>
              </p:ext>
            </p:extLst>
          </p:nvPr>
        </p:nvGraphicFramePr>
        <p:xfrm>
          <a:off x="410845" y="2159064"/>
          <a:ext cx="3573145" cy="1913255"/>
        </p:xfrm>
        <a:graphic>
          <a:graphicData uri="http://schemas.openxmlformats.org/presentationml/2006/ole">
            <mc:AlternateContent xmlns:mc="http://schemas.openxmlformats.org/markup-compatibility/2006">
              <mc:Choice xmlns:v="urn:schemas-microsoft-com:vml" Requires="v">
                <p:oleObj spid="_x0000_s1026" name="Visio" r:id="rId4" imgW="1654830" imgH="916557" progId="Visio.Drawing.11">
                  <p:embed/>
                </p:oleObj>
              </mc:Choice>
              <mc:Fallback>
                <p:oleObj name="Visio" r:id="rId4" imgW="1654830" imgH="916557" progId="Visio.Drawing.11">
                  <p:embed/>
                  <p:pic>
                    <p:nvPicPr>
                      <p:cNvPr id="0" name="Picture 6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0845" y="2159064"/>
                        <a:ext cx="3573145" cy="19132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Rectangle 18"/>
          <p:cNvSpPr>
            <a:spLocks noChangeArrowheads="1"/>
          </p:cNvSpPr>
          <p:nvPr/>
        </p:nvSpPr>
        <p:spPr bwMode="auto">
          <a:xfrm>
            <a:off x="4413250" y="719608"/>
            <a:ext cx="4551363" cy="5373688"/>
          </a:xfrm>
          <a:prstGeom prst="rect">
            <a:avLst/>
          </a:prstGeom>
          <a:noFill/>
          <a:ln w="9525">
            <a:noFill/>
            <a:miter lim="800000"/>
          </a:ln>
        </p:spPr>
        <p:txBody>
          <a:bodyPr/>
          <a:lstStyle/>
          <a:p>
            <a:pPr marL="742950" lvl="1" indent="-285750" algn="l">
              <a:lnSpc>
                <a:spcPct val="90000"/>
              </a:lnSpc>
              <a:spcBef>
                <a:spcPct val="20000"/>
              </a:spcBef>
              <a:buClr>
                <a:schemeClr val="tx1"/>
              </a:buClr>
              <a:buSzPct val="75000"/>
              <a:buFontTx/>
              <a:buNone/>
            </a:pPr>
            <a:r>
              <a:rPr lang="en-US" altLang="zh-CN" dirty="0">
                <a:solidFill>
                  <a:srgbClr val="333399"/>
                </a:solidFill>
                <a:latin typeface="楷体_GB2312" pitchFamily="49" charset="-122"/>
              </a:rPr>
              <a:t>   </a:t>
            </a:r>
            <a:r>
              <a:rPr lang="zh-CN" altLang="en-US" sz="2400" dirty="0">
                <a:solidFill>
                  <a:srgbClr val="333399"/>
                </a:solidFill>
                <a:latin typeface="楷体_GB2312" pitchFamily="49" charset="-122"/>
              </a:rPr>
              <a:t>单词类别</a:t>
            </a:r>
            <a:r>
              <a:rPr lang="zh-CN" altLang="en-US" sz="2400" b="0" dirty="0">
                <a:solidFill>
                  <a:srgbClr val="333399"/>
                </a:solidFill>
                <a:latin typeface="楷体_GB2312" pitchFamily="49" charset="-122"/>
              </a:rPr>
              <a:t>	  </a:t>
            </a:r>
            <a:r>
              <a:rPr lang="zh-CN" altLang="en-US" sz="2400" dirty="0">
                <a:solidFill>
                  <a:srgbClr val="333399"/>
                </a:solidFill>
                <a:latin typeface="楷体_GB2312" pitchFamily="49" charset="-122"/>
              </a:rPr>
              <a:t>单词值</a:t>
            </a:r>
            <a:endParaRPr lang="zh-CN" altLang="en-US" sz="2400" b="0" dirty="0">
              <a:solidFill>
                <a:srgbClr val="333399"/>
              </a:solidFill>
              <a:latin typeface="楷体_GB2312" pitchFamily="49" charset="-122"/>
            </a:endParaRPr>
          </a:p>
          <a:p>
            <a:pPr marL="742950" lvl="1" indent="-285750" algn="l">
              <a:lnSpc>
                <a:spcPct val="90000"/>
              </a:lnSpc>
              <a:spcBef>
                <a:spcPct val="20000"/>
              </a:spcBef>
              <a:buClr>
                <a:schemeClr val="tx1"/>
              </a:buClr>
              <a:buSzPct val="75000"/>
              <a:buFontTx/>
              <a:buNone/>
            </a:pPr>
            <a:endParaRPr lang="zh-CN" altLang="en-US" sz="1000" b="0" dirty="0">
              <a:solidFill>
                <a:srgbClr val="333399"/>
              </a:solidFill>
              <a:latin typeface="楷体_GB2312" pitchFamily="49" charset="-122"/>
            </a:endParaRPr>
          </a:p>
          <a:p>
            <a:pPr marL="742950" lvl="1" indent="-285750" algn="l">
              <a:lnSpc>
                <a:spcPct val="90000"/>
              </a:lnSpc>
              <a:spcBef>
                <a:spcPct val="20000"/>
              </a:spcBef>
              <a:buClr>
                <a:schemeClr val="tx1"/>
              </a:buClr>
              <a:buSzPct val="75000"/>
              <a:buFontTx/>
              <a:buNone/>
            </a:pPr>
            <a:r>
              <a:rPr lang="zh-CN" altLang="en-US" sz="1800" b="0" dirty="0">
                <a:solidFill>
                  <a:srgbClr val="333399"/>
                </a:solidFill>
                <a:latin typeface="楷体_GB2312" pitchFamily="49" charset="-122"/>
              </a:rPr>
              <a:t> </a:t>
            </a:r>
            <a:r>
              <a:rPr lang="zh-CN" altLang="en-US" sz="1800" dirty="0">
                <a:solidFill>
                  <a:srgbClr val="333399"/>
                </a:solidFill>
                <a:latin typeface="楷体_GB2312" pitchFamily="49" charset="-122"/>
              </a:rPr>
              <a:t>保留字</a:t>
            </a:r>
            <a:r>
              <a:rPr lang="zh-CN" altLang="en-US" sz="1800" b="0" dirty="0">
                <a:solidFill>
                  <a:srgbClr val="333399"/>
                </a:solidFill>
                <a:latin typeface="楷体_GB2312" pitchFamily="49" charset="-122"/>
              </a:rPr>
              <a:t> </a:t>
            </a:r>
            <a:r>
              <a:rPr lang="en-US" altLang="zh-CN" sz="1800" b="0" dirty="0">
                <a:solidFill>
                  <a:srgbClr val="333399"/>
                </a:solidFill>
                <a:ea typeface="宋体" panose="02010600030101010101" pitchFamily="2" charset="-122"/>
              </a:rPr>
              <a:t>class</a:t>
            </a:r>
            <a:r>
              <a:rPr lang="en-US" altLang="zh-CN" sz="1800" b="0" dirty="0">
                <a:solidFill>
                  <a:srgbClr val="333399"/>
                </a:solidFill>
                <a:latin typeface="楷体_GB2312" pitchFamily="49" charset="-122"/>
              </a:rPr>
              <a:t>  </a:t>
            </a:r>
            <a:endParaRPr lang="en-US" altLang="en-US" sz="1800" b="0" dirty="0">
              <a:solidFill>
                <a:srgbClr val="333399"/>
              </a:solidFill>
            </a:endParaRPr>
          </a:p>
          <a:p>
            <a:pPr marL="742950" lvl="1" indent="-285750" algn="l">
              <a:lnSpc>
                <a:spcPct val="90000"/>
              </a:lnSpc>
              <a:spcBef>
                <a:spcPct val="20000"/>
              </a:spcBef>
              <a:buClr>
                <a:schemeClr val="tx1"/>
              </a:buClr>
              <a:buSzPct val="75000"/>
              <a:buFontTx/>
              <a:buNone/>
            </a:pPr>
            <a:r>
              <a:rPr lang="en-US" altLang="zh-CN" sz="1800" b="0" dirty="0">
                <a:solidFill>
                  <a:srgbClr val="333399"/>
                </a:solidFill>
                <a:latin typeface="楷体_GB2312" pitchFamily="49" charset="-122"/>
              </a:rPr>
              <a:t> </a:t>
            </a:r>
            <a:r>
              <a:rPr lang="zh-CN" altLang="en-US" sz="1800" dirty="0">
                <a:solidFill>
                  <a:srgbClr val="333399"/>
                </a:solidFill>
                <a:latin typeface="楷体_GB2312" pitchFamily="49" charset="-122"/>
              </a:rPr>
              <a:t>标识符</a:t>
            </a:r>
            <a:r>
              <a:rPr lang="zh-CN" altLang="en-US" sz="1800" b="0" dirty="0">
                <a:solidFill>
                  <a:srgbClr val="333399"/>
                </a:solidFill>
                <a:latin typeface="楷体_GB2312" pitchFamily="49" charset="-122"/>
              </a:rPr>
              <a:t>                  </a:t>
            </a:r>
            <a:r>
              <a:rPr lang="en-US" altLang="zh-CN" sz="1800" b="0" dirty="0">
                <a:solidFill>
                  <a:srgbClr val="333399"/>
                </a:solidFill>
                <a:latin typeface="楷体_GB2312" pitchFamily="49" charset="-122"/>
              </a:rPr>
              <a:t>	</a:t>
            </a:r>
            <a:r>
              <a:rPr lang="en-US" altLang="zh-CN" sz="1800" b="0" dirty="0">
                <a:solidFill>
                  <a:srgbClr val="333399"/>
                </a:solidFill>
              </a:rPr>
              <a:t>Foo</a:t>
            </a:r>
            <a:endParaRPr lang="en-US" altLang="en-US" sz="1800" b="0" dirty="0">
              <a:solidFill>
                <a:srgbClr val="333399"/>
              </a:solidFill>
            </a:endParaRPr>
          </a:p>
          <a:p>
            <a:pPr marL="742950" lvl="1" indent="-285750" algn="l">
              <a:lnSpc>
                <a:spcPct val="90000"/>
              </a:lnSpc>
              <a:spcBef>
                <a:spcPct val="20000"/>
              </a:spcBef>
              <a:buClr>
                <a:schemeClr val="tx1"/>
              </a:buClr>
              <a:buSzPct val="75000"/>
              <a:buFontTx/>
              <a:buNone/>
            </a:pPr>
            <a:r>
              <a:rPr lang="en-US" altLang="zh-CN" sz="1800" dirty="0">
                <a:solidFill>
                  <a:srgbClr val="333399"/>
                </a:solidFill>
                <a:latin typeface="楷体_GB2312" pitchFamily="49" charset="-122"/>
              </a:rPr>
              <a:t> </a:t>
            </a:r>
            <a:r>
              <a:rPr lang="zh-CN" altLang="en-US" sz="1800" dirty="0">
                <a:solidFill>
                  <a:srgbClr val="333399"/>
                </a:solidFill>
                <a:latin typeface="楷体_GB2312" pitchFamily="49" charset="-122"/>
              </a:rPr>
              <a:t>分隔符 </a:t>
            </a:r>
            <a:r>
              <a:rPr lang="en-US" altLang="zh-CN" sz="1800" dirty="0">
                <a:solidFill>
                  <a:srgbClr val="333399"/>
                </a:solidFill>
                <a:latin typeface="楷体_GB2312" pitchFamily="49" charset="-122"/>
              </a:rPr>
              <a:t>{</a:t>
            </a:r>
            <a:endParaRPr lang="en-US" altLang="zh-CN" sz="1800" b="0" dirty="0">
              <a:solidFill>
                <a:srgbClr val="333399"/>
              </a:solidFill>
            </a:endParaRPr>
          </a:p>
          <a:p>
            <a:pPr marL="742950" lvl="1" indent="-285750" algn="l">
              <a:lnSpc>
                <a:spcPct val="90000"/>
              </a:lnSpc>
              <a:spcBef>
                <a:spcPct val="20000"/>
              </a:spcBef>
              <a:buClr>
                <a:schemeClr val="tx1"/>
              </a:buClr>
              <a:buSzPct val="75000"/>
              <a:buFontTx/>
              <a:buNone/>
            </a:pPr>
            <a:r>
              <a:rPr lang="en-US" altLang="zh-CN" sz="1800" dirty="0">
                <a:solidFill>
                  <a:srgbClr val="333399"/>
                </a:solidFill>
                <a:latin typeface="楷体_GB2312" pitchFamily="49" charset="-122"/>
              </a:rPr>
              <a:t> </a:t>
            </a:r>
            <a:r>
              <a:rPr lang="zh-CN" altLang="en-US" sz="1800" dirty="0">
                <a:solidFill>
                  <a:srgbClr val="333399"/>
                </a:solidFill>
                <a:latin typeface="楷体_GB2312" pitchFamily="49" charset="-122"/>
              </a:rPr>
              <a:t>保留字</a:t>
            </a:r>
            <a:r>
              <a:rPr lang="zh-CN" altLang="en-US" sz="1800" b="0" dirty="0">
                <a:solidFill>
                  <a:srgbClr val="333399"/>
                </a:solidFill>
                <a:latin typeface="楷体_GB2312" pitchFamily="49" charset="-122"/>
              </a:rPr>
              <a:t> </a:t>
            </a:r>
            <a:r>
              <a:rPr lang="en-US" altLang="zh-CN" sz="1800" b="0" dirty="0">
                <a:solidFill>
                  <a:srgbClr val="333399"/>
                </a:solidFill>
                <a:ea typeface="宋体" panose="02010600030101010101" pitchFamily="2" charset="-122"/>
              </a:rPr>
              <a:t>static</a:t>
            </a:r>
            <a:endParaRPr lang="en-US" altLang="en-US" sz="1800" b="0" dirty="0">
              <a:solidFill>
                <a:srgbClr val="333399"/>
              </a:solidFill>
            </a:endParaRPr>
          </a:p>
          <a:p>
            <a:pPr marL="742950" lvl="1" indent="-285750" algn="l">
              <a:lnSpc>
                <a:spcPct val="90000"/>
              </a:lnSpc>
              <a:spcBef>
                <a:spcPct val="20000"/>
              </a:spcBef>
              <a:buClr>
                <a:schemeClr val="tx1"/>
              </a:buClr>
              <a:buSzPct val="75000"/>
              <a:buFontTx/>
              <a:buNone/>
            </a:pPr>
            <a:r>
              <a:rPr lang="en-US" altLang="zh-CN" sz="1800" dirty="0">
                <a:solidFill>
                  <a:srgbClr val="333399"/>
                </a:solidFill>
                <a:latin typeface="楷体_GB2312" pitchFamily="49" charset="-122"/>
              </a:rPr>
              <a:t> </a:t>
            </a:r>
            <a:r>
              <a:rPr lang="zh-CN" altLang="en-US" sz="1800" dirty="0">
                <a:solidFill>
                  <a:srgbClr val="333399"/>
                </a:solidFill>
                <a:latin typeface="楷体_GB2312" pitchFamily="49" charset="-122"/>
              </a:rPr>
              <a:t>保留字</a:t>
            </a:r>
            <a:r>
              <a:rPr lang="zh-CN" altLang="en-US" sz="1800" b="0" dirty="0">
                <a:solidFill>
                  <a:srgbClr val="333399"/>
                </a:solidFill>
                <a:latin typeface="楷体_GB2312" pitchFamily="49" charset="-122"/>
              </a:rPr>
              <a:t> </a:t>
            </a:r>
            <a:r>
              <a:rPr lang="en-US" altLang="zh-CN" sz="1800" b="0" dirty="0">
                <a:solidFill>
                  <a:srgbClr val="333399"/>
                </a:solidFill>
                <a:ea typeface="宋体" panose="02010600030101010101" pitchFamily="2" charset="-122"/>
              </a:rPr>
              <a:t>void</a:t>
            </a:r>
            <a:endParaRPr lang="en-US" altLang="en-US" sz="1800" b="0" dirty="0">
              <a:solidFill>
                <a:srgbClr val="333399"/>
              </a:solidFill>
            </a:endParaRPr>
          </a:p>
          <a:p>
            <a:pPr marL="742950" lvl="1" indent="-285750" algn="l">
              <a:lnSpc>
                <a:spcPct val="90000"/>
              </a:lnSpc>
              <a:spcBef>
                <a:spcPct val="20000"/>
              </a:spcBef>
              <a:buClr>
                <a:schemeClr val="tx1"/>
              </a:buClr>
              <a:buSzPct val="75000"/>
              <a:buFontTx/>
              <a:buNone/>
            </a:pPr>
            <a:r>
              <a:rPr lang="en-US" altLang="zh-CN" sz="1800" dirty="0">
                <a:solidFill>
                  <a:srgbClr val="333399"/>
                </a:solidFill>
                <a:latin typeface="楷体_GB2312" pitchFamily="49" charset="-122"/>
              </a:rPr>
              <a:t> </a:t>
            </a:r>
            <a:r>
              <a:rPr lang="zh-CN" altLang="en-US" sz="1800" dirty="0">
                <a:solidFill>
                  <a:srgbClr val="333399"/>
                </a:solidFill>
                <a:latin typeface="楷体_GB2312" pitchFamily="49" charset="-122"/>
              </a:rPr>
              <a:t>标识符</a:t>
            </a:r>
            <a:r>
              <a:rPr lang="zh-CN" altLang="en-US" sz="1800" b="0" dirty="0">
                <a:solidFill>
                  <a:srgbClr val="333399"/>
                </a:solidFill>
                <a:latin typeface="楷体_GB2312" pitchFamily="49" charset="-122"/>
              </a:rPr>
              <a:t>                  </a:t>
            </a:r>
            <a:r>
              <a:rPr lang="en-US" altLang="zh-CN" sz="1800" b="0" dirty="0">
                <a:solidFill>
                  <a:srgbClr val="333399"/>
                </a:solidFill>
                <a:latin typeface="楷体_GB2312" pitchFamily="49" charset="-122"/>
              </a:rPr>
              <a:t>	</a:t>
            </a:r>
            <a:r>
              <a:rPr lang="en-US" altLang="zh-CN" sz="1800" b="0" dirty="0">
                <a:solidFill>
                  <a:srgbClr val="333399"/>
                </a:solidFill>
              </a:rPr>
              <a:t>Bar</a:t>
            </a:r>
            <a:endParaRPr lang="en-US" altLang="en-US" sz="1800" b="0" dirty="0">
              <a:solidFill>
                <a:srgbClr val="333399"/>
              </a:solidFill>
            </a:endParaRPr>
          </a:p>
          <a:p>
            <a:pPr marL="742950" lvl="1" indent="-285750" algn="l">
              <a:lnSpc>
                <a:spcPct val="90000"/>
              </a:lnSpc>
              <a:spcBef>
                <a:spcPct val="20000"/>
              </a:spcBef>
              <a:buClr>
                <a:schemeClr val="tx1"/>
              </a:buClr>
              <a:buSzPct val="75000"/>
              <a:buFontTx/>
              <a:buNone/>
            </a:pPr>
            <a:r>
              <a:rPr lang="en-US" altLang="zh-CN" sz="1800" dirty="0">
                <a:solidFill>
                  <a:srgbClr val="333399"/>
                </a:solidFill>
                <a:latin typeface="楷体_GB2312" pitchFamily="49" charset="-122"/>
              </a:rPr>
              <a:t> </a:t>
            </a:r>
            <a:r>
              <a:rPr lang="zh-CN" altLang="en-US" sz="1800" dirty="0">
                <a:solidFill>
                  <a:srgbClr val="333399"/>
                </a:solidFill>
                <a:latin typeface="楷体_GB2312" pitchFamily="49" charset="-122"/>
              </a:rPr>
              <a:t>分隔符 </a:t>
            </a:r>
            <a:r>
              <a:rPr lang="en-US" altLang="zh-CN" sz="1800" dirty="0">
                <a:solidFill>
                  <a:srgbClr val="333399"/>
                </a:solidFill>
                <a:latin typeface="楷体_GB2312" pitchFamily="49" charset="-122"/>
              </a:rPr>
              <a:t>( </a:t>
            </a:r>
            <a:r>
              <a:rPr lang="en-US" altLang="zh-CN" sz="1800" b="0" dirty="0">
                <a:solidFill>
                  <a:srgbClr val="333399"/>
                </a:solidFill>
                <a:latin typeface="楷体_GB2312" pitchFamily="49" charset="-122"/>
              </a:rPr>
              <a:t>  </a:t>
            </a:r>
            <a:endParaRPr lang="en-US" altLang="zh-CN" sz="1800" b="0" dirty="0">
              <a:solidFill>
                <a:srgbClr val="333399"/>
              </a:solidFill>
            </a:endParaRPr>
          </a:p>
          <a:p>
            <a:pPr marL="742950" lvl="1" indent="-285750" algn="l">
              <a:lnSpc>
                <a:spcPct val="90000"/>
              </a:lnSpc>
              <a:spcBef>
                <a:spcPct val="20000"/>
              </a:spcBef>
              <a:buClr>
                <a:schemeClr val="tx1"/>
              </a:buClr>
              <a:buSzPct val="75000"/>
              <a:buFontTx/>
              <a:buNone/>
            </a:pPr>
            <a:r>
              <a:rPr lang="en-US" altLang="zh-CN" sz="1800" dirty="0">
                <a:solidFill>
                  <a:srgbClr val="333399"/>
                </a:solidFill>
                <a:latin typeface="楷体_GB2312" pitchFamily="49" charset="-122"/>
              </a:rPr>
              <a:t> </a:t>
            </a:r>
            <a:r>
              <a:rPr lang="zh-CN" altLang="en-US" sz="1800" dirty="0">
                <a:solidFill>
                  <a:srgbClr val="333399"/>
                </a:solidFill>
                <a:latin typeface="楷体_GB2312" pitchFamily="49" charset="-122"/>
              </a:rPr>
              <a:t>分隔符 </a:t>
            </a:r>
            <a:r>
              <a:rPr lang="en-US" altLang="zh-CN" sz="1800" dirty="0">
                <a:solidFill>
                  <a:srgbClr val="333399"/>
                </a:solidFill>
                <a:latin typeface="楷体_GB2312" pitchFamily="49" charset="-122"/>
              </a:rPr>
              <a:t>) </a:t>
            </a:r>
            <a:r>
              <a:rPr lang="en-US" altLang="zh-CN" sz="1800" b="0" dirty="0">
                <a:solidFill>
                  <a:srgbClr val="333399"/>
                </a:solidFill>
                <a:latin typeface="楷体_GB2312" pitchFamily="49" charset="-122"/>
              </a:rPr>
              <a:t>      </a:t>
            </a:r>
            <a:endParaRPr lang="en-US" altLang="zh-CN" sz="1800" b="0" dirty="0">
              <a:solidFill>
                <a:srgbClr val="333399"/>
              </a:solidFill>
            </a:endParaRPr>
          </a:p>
          <a:p>
            <a:pPr marL="742950" lvl="1" indent="-285750" algn="l">
              <a:lnSpc>
                <a:spcPct val="90000"/>
              </a:lnSpc>
              <a:spcBef>
                <a:spcPct val="20000"/>
              </a:spcBef>
              <a:buClr>
                <a:schemeClr val="tx1"/>
              </a:buClr>
              <a:buSzPct val="75000"/>
              <a:buFontTx/>
              <a:buNone/>
            </a:pPr>
            <a:r>
              <a:rPr lang="en-US" altLang="zh-CN" sz="1800" dirty="0">
                <a:solidFill>
                  <a:srgbClr val="333399"/>
                </a:solidFill>
                <a:latin typeface="楷体_GB2312" pitchFamily="49" charset="-122"/>
              </a:rPr>
              <a:t> </a:t>
            </a:r>
            <a:r>
              <a:rPr lang="zh-CN" altLang="en-US" sz="1800" dirty="0">
                <a:solidFill>
                  <a:srgbClr val="333399"/>
                </a:solidFill>
                <a:latin typeface="楷体_GB2312" pitchFamily="49" charset="-122"/>
              </a:rPr>
              <a:t>分隔符 </a:t>
            </a:r>
            <a:r>
              <a:rPr lang="en-US" altLang="zh-CN" sz="1800" dirty="0">
                <a:solidFill>
                  <a:srgbClr val="333399"/>
                </a:solidFill>
                <a:latin typeface="楷体_GB2312" pitchFamily="49" charset="-122"/>
              </a:rPr>
              <a:t>{ </a:t>
            </a:r>
            <a:r>
              <a:rPr lang="en-US" altLang="zh-CN" sz="1800" b="0" dirty="0">
                <a:solidFill>
                  <a:srgbClr val="333399"/>
                </a:solidFill>
                <a:latin typeface="楷体_GB2312" pitchFamily="49" charset="-122"/>
              </a:rPr>
              <a:t>      </a:t>
            </a:r>
            <a:endParaRPr lang="en-US" altLang="zh-CN" sz="1800" b="0" dirty="0">
              <a:solidFill>
                <a:srgbClr val="333399"/>
              </a:solidFill>
            </a:endParaRPr>
          </a:p>
          <a:p>
            <a:pPr marL="742950" lvl="1" indent="-285750" algn="l">
              <a:lnSpc>
                <a:spcPct val="90000"/>
              </a:lnSpc>
              <a:spcBef>
                <a:spcPct val="20000"/>
              </a:spcBef>
              <a:buClr>
                <a:schemeClr val="tx1"/>
              </a:buClr>
              <a:buSzPct val="75000"/>
              <a:buFontTx/>
              <a:buNone/>
            </a:pPr>
            <a:r>
              <a:rPr lang="en-US" altLang="zh-CN" sz="1800" dirty="0">
                <a:solidFill>
                  <a:srgbClr val="333399"/>
                </a:solidFill>
                <a:latin typeface="楷体_GB2312" pitchFamily="49" charset="-122"/>
              </a:rPr>
              <a:t> </a:t>
            </a:r>
            <a:r>
              <a:rPr lang="zh-CN" altLang="en-US" sz="1800" dirty="0">
                <a:solidFill>
                  <a:srgbClr val="333399"/>
                </a:solidFill>
                <a:latin typeface="楷体_GB2312" pitchFamily="49" charset="-122"/>
              </a:rPr>
              <a:t>保留字</a:t>
            </a:r>
            <a:r>
              <a:rPr lang="zh-CN" altLang="en-US" sz="1800" b="0" dirty="0">
                <a:solidFill>
                  <a:srgbClr val="333399"/>
                </a:solidFill>
                <a:latin typeface="楷体_GB2312" pitchFamily="49" charset="-122"/>
              </a:rPr>
              <a:t> </a:t>
            </a:r>
            <a:r>
              <a:rPr lang="en-US" altLang="zh-CN" sz="1800" b="0" dirty="0">
                <a:solidFill>
                  <a:srgbClr val="333399"/>
                </a:solidFill>
                <a:ea typeface="宋体" panose="02010600030101010101" pitchFamily="2" charset="-122"/>
              </a:rPr>
              <a:t>Print</a:t>
            </a:r>
            <a:r>
              <a:rPr lang="en-US" altLang="zh-CN" sz="1800" b="0" dirty="0">
                <a:solidFill>
                  <a:srgbClr val="333399"/>
                </a:solidFill>
                <a:latin typeface="楷体_GB2312" pitchFamily="49" charset="-122"/>
              </a:rPr>
              <a:t>  	</a:t>
            </a:r>
            <a:endParaRPr lang="en-US" altLang="en-US" sz="1800" b="0" dirty="0">
              <a:solidFill>
                <a:srgbClr val="333399"/>
              </a:solidFill>
            </a:endParaRPr>
          </a:p>
          <a:p>
            <a:pPr marL="742950" lvl="1" indent="-285750" algn="l">
              <a:lnSpc>
                <a:spcPct val="90000"/>
              </a:lnSpc>
              <a:spcBef>
                <a:spcPct val="20000"/>
              </a:spcBef>
              <a:buClr>
                <a:schemeClr val="tx1"/>
              </a:buClr>
              <a:buSzPct val="75000"/>
              <a:buFontTx/>
              <a:buNone/>
            </a:pPr>
            <a:r>
              <a:rPr lang="en-US" altLang="zh-CN" sz="1800" dirty="0">
                <a:solidFill>
                  <a:srgbClr val="333399"/>
                </a:solidFill>
                <a:latin typeface="楷体_GB2312" pitchFamily="49" charset="-122"/>
              </a:rPr>
              <a:t> </a:t>
            </a:r>
            <a:r>
              <a:rPr lang="zh-CN" altLang="en-US" sz="1800" dirty="0">
                <a:solidFill>
                  <a:srgbClr val="333399"/>
                </a:solidFill>
                <a:latin typeface="楷体_GB2312" pitchFamily="49" charset="-122"/>
              </a:rPr>
              <a:t>分隔符 </a:t>
            </a:r>
            <a:r>
              <a:rPr lang="en-US" altLang="zh-CN" sz="1800" dirty="0">
                <a:solidFill>
                  <a:srgbClr val="333399"/>
                </a:solidFill>
                <a:latin typeface="楷体_GB2312" pitchFamily="49" charset="-122"/>
              </a:rPr>
              <a:t>( </a:t>
            </a:r>
            <a:r>
              <a:rPr lang="en-US" altLang="zh-CN" sz="1800" b="0" dirty="0">
                <a:solidFill>
                  <a:srgbClr val="333399"/>
                </a:solidFill>
                <a:latin typeface="楷体_GB2312" pitchFamily="49" charset="-122"/>
              </a:rPr>
              <a:t>  </a:t>
            </a:r>
          </a:p>
          <a:p>
            <a:pPr marL="742950" lvl="1" indent="-285750" algn="l">
              <a:lnSpc>
                <a:spcPct val="90000"/>
              </a:lnSpc>
              <a:spcBef>
                <a:spcPct val="20000"/>
              </a:spcBef>
              <a:buClr>
                <a:schemeClr val="tx1"/>
              </a:buClr>
              <a:buSzPct val="75000"/>
              <a:buFontTx/>
              <a:buNone/>
            </a:pPr>
            <a:r>
              <a:rPr lang="en-US" altLang="zh-CN" sz="1800" dirty="0">
                <a:solidFill>
                  <a:srgbClr val="333399"/>
                </a:solidFill>
                <a:latin typeface="楷体_GB2312" pitchFamily="49" charset="-122"/>
              </a:rPr>
              <a:t> </a:t>
            </a:r>
            <a:r>
              <a:rPr lang="zh-CN" altLang="en-US" sz="1800" dirty="0">
                <a:solidFill>
                  <a:srgbClr val="333399"/>
                </a:solidFill>
                <a:latin typeface="楷体_GB2312" pitchFamily="49" charset="-122"/>
              </a:rPr>
              <a:t>字符串常量 </a:t>
            </a:r>
            <a:r>
              <a:rPr lang="zh-CN" altLang="en-US" sz="1800" b="0" dirty="0">
                <a:solidFill>
                  <a:srgbClr val="333399"/>
                </a:solidFill>
                <a:latin typeface="楷体_GB2312" pitchFamily="49" charset="-122"/>
              </a:rPr>
              <a:t>         </a:t>
            </a:r>
            <a:r>
              <a:rPr lang="zh-CN" altLang="en-US" sz="1800" b="0" dirty="0">
                <a:solidFill>
                  <a:srgbClr val="333399"/>
                </a:solidFill>
              </a:rPr>
              <a:t>“</a:t>
            </a:r>
            <a:r>
              <a:rPr lang="en-US" altLang="zh-CN" sz="1800" b="0" dirty="0">
                <a:solidFill>
                  <a:srgbClr val="333399"/>
                </a:solidFill>
              </a:rPr>
              <a:t>hello world”    </a:t>
            </a:r>
          </a:p>
          <a:p>
            <a:pPr marL="742950" lvl="1" indent="-285750" algn="l">
              <a:lnSpc>
                <a:spcPct val="90000"/>
              </a:lnSpc>
              <a:spcBef>
                <a:spcPct val="20000"/>
              </a:spcBef>
              <a:buClr>
                <a:schemeClr val="tx1"/>
              </a:buClr>
              <a:buSzPct val="75000"/>
              <a:buFontTx/>
              <a:buNone/>
            </a:pPr>
            <a:r>
              <a:rPr lang="en-US" altLang="zh-CN" sz="1800" dirty="0">
                <a:solidFill>
                  <a:srgbClr val="333399"/>
                </a:solidFill>
                <a:latin typeface="楷体_GB2312" pitchFamily="49" charset="-122"/>
              </a:rPr>
              <a:t> </a:t>
            </a:r>
            <a:r>
              <a:rPr lang="zh-CN" altLang="en-US" sz="1800" dirty="0">
                <a:solidFill>
                  <a:srgbClr val="333399"/>
                </a:solidFill>
                <a:latin typeface="楷体_GB2312" pitchFamily="49" charset="-122"/>
              </a:rPr>
              <a:t>分隔符 </a:t>
            </a:r>
            <a:r>
              <a:rPr lang="en-US" altLang="zh-CN" sz="1800" dirty="0">
                <a:solidFill>
                  <a:srgbClr val="333399"/>
                </a:solidFill>
                <a:latin typeface="楷体_GB2312" pitchFamily="49" charset="-122"/>
              </a:rPr>
              <a:t>) </a:t>
            </a:r>
            <a:r>
              <a:rPr lang="en-US" altLang="zh-CN" sz="1800" b="0" dirty="0">
                <a:solidFill>
                  <a:srgbClr val="333399"/>
                </a:solidFill>
                <a:latin typeface="楷体_GB2312" pitchFamily="49" charset="-122"/>
              </a:rPr>
              <a:t>    </a:t>
            </a:r>
          </a:p>
          <a:p>
            <a:pPr marL="742950" lvl="1" indent="-285750" algn="l">
              <a:lnSpc>
                <a:spcPct val="90000"/>
              </a:lnSpc>
              <a:spcBef>
                <a:spcPct val="20000"/>
              </a:spcBef>
              <a:buClr>
                <a:schemeClr val="tx1"/>
              </a:buClr>
              <a:buSzPct val="75000"/>
              <a:buFontTx/>
              <a:buNone/>
            </a:pPr>
            <a:r>
              <a:rPr lang="en-US" altLang="zh-CN" sz="1800" dirty="0">
                <a:solidFill>
                  <a:srgbClr val="333399"/>
                </a:solidFill>
                <a:latin typeface="楷体_GB2312" pitchFamily="49" charset="-122"/>
              </a:rPr>
              <a:t> </a:t>
            </a:r>
            <a:r>
              <a:rPr lang="zh-CN" altLang="en-US" sz="1800" dirty="0">
                <a:solidFill>
                  <a:srgbClr val="333399"/>
                </a:solidFill>
                <a:latin typeface="楷体_GB2312" pitchFamily="49" charset="-122"/>
              </a:rPr>
              <a:t>分隔符 ；</a:t>
            </a:r>
          </a:p>
          <a:p>
            <a:pPr marL="742950" lvl="1" indent="-285750" algn="l">
              <a:lnSpc>
                <a:spcPct val="90000"/>
              </a:lnSpc>
              <a:spcBef>
                <a:spcPct val="20000"/>
              </a:spcBef>
              <a:buClr>
                <a:schemeClr val="tx1"/>
              </a:buClr>
              <a:buSzPct val="75000"/>
              <a:buFontTx/>
              <a:buNone/>
            </a:pPr>
            <a:r>
              <a:rPr lang="zh-CN" altLang="en-US" sz="1800" dirty="0">
                <a:solidFill>
                  <a:srgbClr val="333399"/>
                </a:solidFill>
                <a:latin typeface="楷体_GB2312" pitchFamily="49" charset="-122"/>
              </a:rPr>
              <a:t> 分隔符 </a:t>
            </a:r>
            <a:r>
              <a:rPr lang="en-US" altLang="zh-CN" sz="1800" dirty="0">
                <a:solidFill>
                  <a:srgbClr val="333399"/>
                </a:solidFill>
                <a:latin typeface="楷体_GB2312" pitchFamily="49" charset="-122"/>
              </a:rPr>
              <a:t>} </a:t>
            </a:r>
            <a:r>
              <a:rPr lang="en-US" altLang="zh-CN" sz="1800" b="0" dirty="0">
                <a:solidFill>
                  <a:srgbClr val="333399"/>
                </a:solidFill>
                <a:latin typeface="楷体_GB2312" pitchFamily="49" charset="-122"/>
              </a:rPr>
              <a:t>      </a:t>
            </a:r>
            <a:endParaRPr lang="en-US" altLang="zh-CN" sz="1800" b="0" dirty="0">
              <a:solidFill>
                <a:srgbClr val="333399"/>
              </a:solidFill>
            </a:endParaRPr>
          </a:p>
          <a:p>
            <a:pPr marL="742950" lvl="1" indent="-285750" algn="l">
              <a:lnSpc>
                <a:spcPct val="90000"/>
              </a:lnSpc>
              <a:spcBef>
                <a:spcPct val="20000"/>
              </a:spcBef>
              <a:buClr>
                <a:schemeClr val="tx1"/>
              </a:buClr>
              <a:buSzPct val="75000"/>
              <a:buFontTx/>
              <a:buNone/>
            </a:pPr>
            <a:r>
              <a:rPr lang="en-US" altLang="zh-CN" sz="1800" dirty="0">
                <a:solidFill>
                  <a:srgbClr val="333399"/>
                </a:solidFill>
                <a:latin typeface="楷体_GB2312" pitchFamily="49" charset="-122"/>
              </a:rPr>
              <a:t> </a:t>
            </a:r>
            <a:r>
              <a:rPr lang="zh-CN" altLang="en-US" sz="1800" dirty="0">
                <a:solidFill>
                  <a:srgbClr val="333399"/>
                </a:solidFill>
                <a:latin typeface="楷体_GB2312" pitchFamily="49" charset="-122"/>
              </a:rPr>
              <a:t>分隔符 </a:t>
            </a:r>
            <a:r>
              <a:rPr lang="en-US" altLang="zh-CN" sz="1800" dirty="0">
                <a:solidFill>
                  <a:srgbClr val="333399"/>
                </a:solidFill>
                <a:latin typeface="楷体_GB2312" pitchFamily="49" charset="-122"/>
              </a:rPr>
              <a:t>}</a:t>
            </a:r>
            <a:r>
              <a:rPr lang="en-US" altLang="zh-CN" dirty="0">
                <a:solidFill>
                  <a:srgbClr val="333399"/>
                </a:solidFill>
                <a:latin typeface="楷体_GB2312" pitchFamily="49" charset="-122"/>
              </a:rPr>
              <a:t>  </a:t>
            </a:r>
            <a:r>
              <a:rPr lang="en-US" altLang="zh-CN" b="0" dirty="0">
                <a:solidFill>
                  <a:srgbClr val="333399"/>
                </a:solidFill>
                <a:latin typeface="楷体_GB2312" pitchFamily="49" charset="-122"/>
              </a:rPr>
              <a:t>      </a:t>
            </a:r>
            <a:endParaRPr lang="en-US" altLang="zh-CN" b="0" dirty="0">
              <a:solidFill>
                <a:srgbClr val="333399"/>
              </a:solidFill>
            </a:endParaRPr>
          </a:p>
        </p:txBody>
      </p:sp>
      <p:sp>
        <p:nvSpPr>
          <p:cNvPr id="1034" name="AutoShape 19"/>
          <p:cNvSpPr>
            <a:spLocks noChangeArrowheads="1"/>
          </p:cNvSpPr>
          <p:nvPr/>
        </p:nvSpPr>
        <p:spPr bwMode="auto">
          <a:xfrm>
            <a:off x="3866833" y="2729066"/>
            <a:ext cx="976312" cy="485775"/>
          </a:xfrm>
          <a:prstGeom prst="notchedRightArrow">
            <a:avLst>
              <a:gd name="adj1" fmla="val 50000"/>
              <a:gd name="adj2" fmla="val 50245"/>
            </a:avLst>
          </a:prstGeom>
          <a:noFill/>
          <a:ln w="19050" algn="ctr">
            <a:solidFill>
              <a:srgbClr val="800080"/>
            </a:solidFill>
            <a:miter lim="800000"/>
          </a:ln>
        </p:spPr>
        <p:txBody>
          <a:bodyPr wrap="none" anchor="ctr">
            <a:spAutoFit/>
          </a:bodyPr>
          <a:lstStyle/>
          <a:p>
            <a:endParaRPr lang="zh-CN" altLang="en-US"/>
          </a:p>
        </p:txBody>
      </p:sp>
      <p:sp>
        <p:nvSpPr>
          <p:cNvPr id="3" name="文本框 2"/>
          <p:cNvSpPr txBox="1"/>
          <p:nvPr/>
        </p:nvSpPr>
        <p:spPr>
          <a:xfrm>
            <a:off x="410845" y="679514"/>
            <a:ext cx="3825875" cy="1569660"/>
          </a:xfrm>
          <a:prstGeom prst="rect">
            <a:avLst/>
          </a:prstGeom>
          <a:noFill/>
        </p:spPr>
        <p:txBody>
          <a:bodyPr wrap="square" rtlCol="0">
            <a:spAutoFit/>
          </a:bodyPr>
          <a:lstStyle/>
          <a:p>
            <a:pPr algn="l"/>
            <a:r>
              <a:rPr lang="en-US" sz="2400" dirty="0"/>
              <a:t>Decaf</a:t>
            </a:r>
            <a:r>
              <a:rPr lang="zh-CN" altLang="en-US" sz="2400" dirty="0"/>
              <a:t>语言例子，一种简单的用于教学的类</a:t>
            </a:r>
            <a:r>
              <a:rPr lang="en-US" altLang="zh-CN" sz="2400" dirty="0"/>
              <a:t>C++</a:t>
            </a:r>
            <a:r>
              <a:rPr lang="zh-CN" altLang="en-US" sz="2400" dirty="0"/>
              <a:t>语言，详细介绍见第</a:t>
            </a:r>
            <a:r>
              <a:rPr lang="en-US" altLang="zh-CN" sz="2400" dirty="0"/>
              <a:t>11</a:t>
            </a:r>
            <a:r>
              <a:rPr lang="zh-CN" altLang="en-US" sz="2400" dirty="0"/>
              <a:t>章</a:t>
            </a:r>
            <a:r>
              <a:rPr lang="en-US" altLang="zh-CN" sz="2400" dirty="0"/>
              <a:t>11.2.2</a:t>
            </a:r>
            <a:r>
              <a:rPr lang="zh-CN" altLang="en-US" sz="2400" dirty="0"/>
              <a:t>节</a:t>
            </a:r>
            <a:endParaRPr lang="en-US" altLang="zh-CN" sz="2400" dirty="0"/>
          </a:p>
          <a:p>
            <a:pPr algn="l"/>
            <a:r>
              <a:rPr lang="zh-CN" altLang="en-US" sz="2400" dirty="0"/>
              <a:t>给出了它的语法定义</a:t>
            </a:r>
            <a:r>
              <a:rPr lang="en-US" altLang="zh-CN" sz="2400" dirty="0"/>
              <a:t>.</a:t>
            </a:r>
            <a:endParaRPr lang="zh-CN" altLang="en-US" sz="2400" dirty="0"/>
          </a:p>
        </p:txBody>
      </p:sp>
      <p:sp>
        <p:nvSpPr>
          <p:cNvPr id="6" name="文本框 2"/>
          <p:cNvSpPr txBox="1"/>
          <p:nvPr/>
        </p:nvSpPr>
        <p:spPr>
          <a:xfrm>
            <a:off x="210421" y="3904664"/>
            <a:ext cx="3825875" cy="2308324"/>
          </a:xfrm>
          <a:prstGeom prst="rect">
            <a:avLst/>
          </a:prstGeom>
          <a:noFill/>
        </p:spPr>
        <p:txBody>
          <a:bodyPr wrap="square" rtlCol="0">
            <a:spAutoFit/>
          </a:bodyPr>
          <a:lstStyle/>
          <a:p>
            <a:pPr algn="l"/>
            <a:r>
              <a:rPr lang="en-US" altLang="zh-CN" sz="2400" dirty="0"/>
              <a:t> </a:t>
            </a:r>
            <a:r>
              <a:rPr lang="zh-CN" altLang="en-US" sz="2400" dirty="0"/>
              <a:t>注意</a:t>
            </a:r>
            <a:r>
              <a:rPr lang="en-US" altLang="zh-CN" sz="2400" dirty="0"/>
              <a:t>:</a:t>
            </a:r>
            <a:r>
              <a:rPr lang="zh-CN" altLang="en-US" sz="2400" dirty="0"/>
              <a:t>不同的语言语法一般会有区别</a:t>
            </a:r>
            <a:r>
              <a:rPr lang="en-US" altLang="zh-CN" sz="2400" dirty="0"/>
              <a:t>,</a:t>
            </a:r>
            <a:r>
              <a:rPr lang="zh-CN" altLang="en-US" sz="2400" dirty="0"/>
              <a:t>例如</a:t>
            </a:r>
            <a:r>
              <a:rPr lang="en-US" altLang="zh-CN" sz="2400" dirty="0"/>
              <a:t>Decaf</a:t>
            </a:r>
            <a:r>
              <a:rPr lang="zh-CN" altLang="en-US" sz="2400" dirty="0"/>
              <a:t>的关键字就和</a:t>
            </a:r>
            <a:r>
              <a:rPr lang="en-US" altLang="zh-CN" sz="2400" dirty="0"/>
              <a:t>C++</a:t>
            </a:r>
            <a:r>
              <a:rPr lang="zh-CN" altLang="en-US" sz="2400" dirty="0"/>
              <a:t>不完全相同</a:t>
            </a:r>
            <a:r>
              <a:rPr lang="en-US" altLang="zh-CN" sz="2400" dirty="0"/>
              <a:t>,</a:t>
            </a:r>
            <a:r>
              <a:rPr lang="zh-CN" altLang="en-US" sz="2400" dirty="0"/>
              <a:t>见书上</a:t>
            </a:r>
            <a:r>
              <a:rPr lang="en-US" altLang="zh-CN" sz="2400" dirty="0"/>
              <a:t>P301</a:t>
            </a:r>
            <a:r>
              <a:rPr lang="zh-CN" altLang="en-US" sz="2400" dirty="0"/>
              <a:t>。</a:t>
            </a:r>
            <a:endParaRPr lang="en-US" altLang="zh-CN" sz="2400" dirty="0"/>
          </a:p>
          <a:p>
            <a:pPr algn="l"/>
            <a:r>
              <a:rPr lang="en-US" altLang="zh-CN" sz="2400" dirty="0"/>
              <a:t>Print</a:t>
            </a:r>
            <a:r>
              <a:rPr lang="zh-CN" altLang="en-US" sz="2400" dirty="0"/>
              <a:t>在</a:t>
            </a:r>
            <a:r>
              <a:rPr lang="en-US" altLang="zh-CN" sz="2400" dirty="0"/>
              <a:t>Decaf</a:t>
            </a:r>
            <a:r>
              <a:rPr lang="zh-CN" altLang="en-US" sz="2400" dirty="0"/>
              <a:t>里是关键字，</a:t>
            </a:r>
            <a:endParaRPr lang="en-US" altLang="zh-CN" sz="2400" dirty="0"/>
          </a:p>
          <a:p>
            <a:pPr algn="l"/>
            <a:r>
              <a:rPr lang="zh-CN" altLang="en-US" sz="2400" dirty="0"/>
              <a:t>类似于</a:t>
            </a:r>
            <a:r>
              <a:rPr lang="en-US" altLang="zh-CN" sz="2400" dirty="0" err="1"/>
              <a:t>cout</a:t>
            </a:r>
            <a:r>
              <a:rPr lang="zh-CN" altLang="en-US" sz="2400" dirty="0"/>
              <a:t>的作用</a:t>
            </a:r>
            <a:endParaRPr lang="en-US" altLang="zh-CN" sz="2400" dirty="0"/>
          </a:p>
        </p:txBody>
      </p:sp>
      <p:sp>
        <p:nvSpPr>
          <p:cNvPr id="7" name="文本框 2">
            <a:extLst>
              <a:ext uri="{FF2B5EF4-FFF2-40B4-BE49-F238E27FC236}">
                <a16:creationId xmlns:a16="http://schemas.microsoft.com/office/drawing/2014/main" xmlns="" id="{26826B79-88D9-4241-9435-630D8D239104}"/>
              </a:ext>
            </a:extLst>
          </p:cNvPr>
          <p:cNvSpPr txBox="1"/>
          <p:nvPr/>
        </p:nvSpPr>
        <p:spPr>
          <a:xfrm>
            <a:off x="5072066" y="214290"/>
            <a:ext cx="3825875" cy="461665"/>
          </a:xfrm>
          <a:prstGeom prst="rect">
            <a:avLst/>
          </a:prstGeom>
          <a:noFill/>
        </p:spPr>
        <p:txBody>
          <a:bodyPr wrap="square" rtlCol="0">
            <a:spAutoFit/>
          </a:bodyPr>
          <a:lstStyle/>
          <a:p>
            <a:pPr algn="l"/>
            <a:r>
              <a:rPr lang="en-US" altLang="zh-CN" sz="2400" dirty="0"/>
              <a:t> </a:t>
            </a:r>
            <a:r>
              <a:rPr lang="zh-CN" altLang="en-US" sz="2400" dirty="0"/>
              <a:t>如何分词</a:t>
            </a:r>
            <a:r>
              <a:rPr lang="en-US" altLang="zh-CN" sz="2400" dirty="0"/>
              <a:t>?</a:t>
            </a:r>
          </a:p>
        </p:txBody>
      </p:sp>
      <p:sp>
        <p:nvSpPr>
          <p:cNvPr id="8" name="文本框 2">
            <a:extLst>
              <a:ext uri="{FF2B5EF4-FFF2-40B4-BE49-F238E27FC236}">
                <a16:creationId xmlns:a16="http://schemas.microsoft.com/office/drawing/2014/main" xmlns="" id="{AB1A83E0-54DB-4EC0-B683-8B59610D380F}"/>
              </a:ext>
            </a:extLst>
          </p:cNvPr>
          <p:cNvSpPr txBox="1"/>
          <p:nvPr/>
        </p:nvSpPr>
        <p:spPr>
          <a:xfrm>
            <a:off x="1953895" y="6342355"/>
            <a:ext cx="3825875" cy="461665"/>
          </a:xfrm>
          <a:prstGeom prst="rect">
            <a:avLst/>
          </a:prstGeom>
          <a:noFill/>
        </p:spPr>
        <p:txBody>
          <a:bodyPr wrap="square" rtlCol="0">
            <a:spAutoFit/>
          </a:bodyPr>
          <a:lstStyle/>
          <a:p>
            <a:pPr algn="l"/>
            <a:r>
              <a:rPr lang="en-US" altLang="zh-CN" sz="2400" dirty="0"/>
              <a:t> </a:t>
            </a:r>
            <a:r>
              <a:rPr lang="zh-CN" altLang="en-US" sz="2400" dirty="0"/>
              <a:t>这是词法分析的任务。</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34"/>
                                        </p:tgtEl>
                                        <p:attrNameLst>
                                          <p:attrName>style.visibility</p:attrName>
                                        </p:attrNameLst>
                                      </p:cBhvr>
                                      <p:to>
                                        <p:strVal val="visible"/>
                                      </p:to>
                                    </p:set>
                                    <p:animEffect transition="in" filter="blinds(horizontal)">
                                      <p:cBhvr>
                                        <p:cTn id="17" dur="500"/>
                                        <p:tgtEl>
                                          <p:spTgt spid="103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29">
                                            <p:txEl>
                                              <p:pRg st="2" end="2"/>
                                            </p:txEl>
                                          </p:spTgt>
                                        </p:tgtEl>
                                        <p:attrNameLst>
                                          <p:attrName>style.visibility</p:attrName>
                                        </p:attrNameLst>
                                      </p:cBhvr>
                                      <p:to>
                                        <p:strVal val="visible"/>
                                      </p:to>
                                    </p:set>
                                    <p:animEffect transition="in" filter="blinds(horizontal)">
                                      <p:cBhvr>
                                        <p:cTn id="27" dur="500"/>
                                        <p:tgtEl>
                                          <p:spTgt spid="102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029">
                                            <p:txEl>
                                              <p:pRg st="3" end="3"/>
                                            </p:txEl>
                                          </p:spTgt>
                                        </p:tgtEl>
                                        <p:attrNameLst>
                                          <p:attrName>style.visibility</p:attrName>
                                        </p:attrNameLst>
                                      </p:cBhvr>
                                      <p:to>
                                        <p:strVal val="visible"/>
                                      </p:to>
                                    </p:set>
                                    <p:animEffect transition="in" filter="blinds(horizontal)">
                                      <p:cBhvr>
                                        <p:cTn id="32" dur="500"/>
                                        <p:tgtEl>
                                          <p:spTgt spid="1029">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029">
                                            <p:txEl>
                                              <p:pRg st="4" end="4"/>
                                            </p:txEl>
                                          </p:spTgt>
                                        </p:tgtEl>
                                        <p:attrNameLst>
                                          <p:attrName>style.visibility</p:attrName>
                                        </p:attrNameLst>
                                      </p:cBhvr>
                                      <p:to>
                                        <p:strVal val="visible"/>
                                      </p:to>
                                    </p:set>
                                    <p:animEffect transition="in" filter="blinds(horizontal)">
                                      <p:cBhvr>
                                        <p:cTn id="37" dur="500"/>
                                        <p:tgtEl>
                                          <p:spTgt spid="1029">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029">
                                            <p:txEl>
                                              <p:pRg st="5" end="5"/>
                                            </p:txEl>
                                          </p:spTgt>
                                        </p:tgtEl>
                                        <p:attrNameLst>
                                          <p:attrName>style.visibility</p:attrName>
                                        </p:attrNameLst>
                                      </p:cBhvr>
                                      <p:to>
                                        <p:strVal val="visible"/>
                                      </p:to>
                                    </p:set>
                                    <p:animEffect transition="in" filter="blinds(horizontal)">
                                      <p:cBhvr>
                                        <p:cTn id="42" dur="500"/>
                                        <p:tgtEl>
                                          <p:spTgt spid="1029">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029">
                                            <p:txEl>
                                              <p:pRg st="6" end="6"/>
                                            </p:txEl>
                                          </p:spTgt>
                                        </p:tgtEl>
                                        <p:attrNameLst>
                                          <p:attrName>style.visibility</p:attrName>
                                        </p:attrNameLst>
                                      </p:cBhvr>
                                      <p:to>
                                        <p:strVal val="visible"/>
                                      </p:to>
                                    </p:set>
                                    <p:animEffect transition="in" filter="blinds(horizontal)">
                                      <p:cBhvr>
                                        <p:cTn id="47" dur="500"/>
                                        <p:tgtEl>
                                          <p:spTgt spid="1029">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1029">
                                            <p:txEl>
                                              <p:pRg st="7" end="7"/>
                                            </p:txEl>
                                          </p:spTgt>
                                        </p:tgtEl>
                                        <p:attrNameLst>
                                          <p:attrName>style.visibility</p:attrName>
                                        </p:attrNameLst>
                                      </p:cBhvr>
                                      <p:to>
                                        <p:strVal val="visible"/>
                                      </p:to>
                                    </p:set>
                                    <p:animEffect transition="in" filter="blinds(horizontal)">
                                      <p:cBhvr>
                                        <p:cTn id="52" dur="500"/>
                                        <p:tgtEl>
                                          <p:spTgt spid="1029">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029">
                                            <p:txEl>
                                              <p:pRg st="8" end="8"/>
                                            </p:txEl>
                                          </p:spTgt>
                                        </p:tgtEl>
                                        <p:attrNameLst>
                                          <p:attrName>style.visibility</p:attrName>
                                        </p:attrNameLst>
                                      </p:cBhvr>
                                      <p:to>
                                        <p:strVal val="visible"/>
                                      </p:to>
                                    </p:set>
                                    <p:animEffect transition="in" filter="blinds(horizontal)">
                                      <p:cBhvr>
                                        <p:cTn id="57" dur="500"/>
                                        <p:tgtEl>
                                          <p:spTgt spid="1029">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1029">
                                            <p:txEl>
                                              <p:pRg st="9" end="9"/>
                                            </p:txEl>
                                          </p:spTgt>
                                        </p:tgtEl>
                                        <p:attrNameLst>
                                          <p:attrName>style.visibility</p:attrName>
                                        </p:attrNameLst>
                                      </p:cBhvr>
                                      <p:to>
                                        <p:strVal val="visible"/>
                                      </p:to>
                                    </p:set>
                                    <p:animEffect transition="in" filter="blinds(horizontal)">
                                      <p:cBhvr>
                                        <p:cTn id="62" dur="500"/>
                                        <p:tgtEl>
                                          <p:spTgt spid="1029">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029">
                                            <p:txEl>
                                              <p:pRg st="10" end="10"/>
                                            </p:txEl>
                                          </p:spTgt>
                                        </p:tgtEl>
                                        <p:attrNameLst>
                                          <p:attrName>style.visibility</p:attrName>
                                        </p:attrNameLst>
                                      </p:cBhvr>
                                      <p:to>
                                        <p:strVal val="visible"/>
                                      </p:to>
                                    </p:set>
                                    <p:animEffect transition="in" filter="blinds(horizontal)">
                                      <p:cBhvr>
                                        <p:cTn id="67" dur="500"/>
                                        <p:tgtEl>
                                          <p:spTgt spid="1029">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029">
                                            <p:txEl>
                                              <p:pRg st="11" end="11"/>
                                            </p:txEl>
                                          </p:spTgt>
                                        </p:tgtEl>
                                        <p:attrNameLst>
                                          <p:attrName>style.visibility</p:attrName>
                                        </p:attrNameLst>
                                      </p:cBhvr>
                                      <p:to>
                                        <p:strVal val="visible"/>
                                      </p:to>
                                    </p:set>
                                    <p:animEffect transition="in" filter="blinds(horizontal)">
                                      <p:cBhvr>
                                        <p:cTn id="72" dur="500"/>
                                        <p:tgtEl>
                                          <p:spTgt spid="1029">
                                            <p:txEl>
                                              <p:pRg st="11" end="1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029">
                                            <p:txEl>
                                              <p:pRg st="12" end="12"/>
                                            </p:txEl>
                                          </p:spTgt>
                                        </p:tgtEl>
                                        <p:attrNameLst>
                                          <p:attrName>style.visibility</p:attrName>
                                        </p:attrNameLst>
                                      </p:cBhvr>
                                      <p:to>
                                        <p:strVal val="visible"/>
                                      </p:to>
                                    </p:set>
                                    <p:animEffect transition="in" filter="blinds(horizontal)">
                                      <p:cBhvr>
                                        <p:cTn id="77" dur="500"/>
                                        <p:tgtEl>
                                          <p:spTgt spid="1029">
                                            <p:txEl>
                                              <p:pRg st="12" end="12"/>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nodeType="clickEffect">
                                  <p:stCondLst>
                                    <p:cond delay="0"/>
                                  </p:stCondLst>
                                  <p:childTnLst>
                                    <p:set>
                                      <p:cBhvr>
                                        <p:cTn id="81" dur="1" fill="hold">
                                          <p:stCondLst>
                                            <p:cond delay="0"/>
                                          </p:stCondLst>
                                        </p:cTn>
                                        <p:tgtEl>
                                          <p:spTgt spid="1029">
                                            <p:txEl>
                                              <p:pRg st="13" end="13"/>
                                            </p:txEl>
                                          </p:spTgt>
                                        </p:tgtEl>
                                        <p:attrNameLst>
                                          <p:attrName>style.visibility</p:attrName>
                                        </p:attrNameLst>
                                      </p:cBhvr>
                                      <p:to>
                                        <p:strVal val="visible"/>
                                      </p:to>
                                    </p:set>
                                    <p:animEffect transition="in" filter="blinds(horizontal)">
                                      <p:cBhvr>
                                        <p:cTn id="82" dur="500"/>
                                        <p:tgtEl>
                                          <p:spTgt spid="1029">
                                            <p:txEl>
                                              <p:pRg st="13" end="13"/>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3" presetClass="entr" presetSubtype="10" fill="hold" nodeType="clickEffect">
                                  <p:stCondLst>
                                    <p:cond delay="0"/>
                                  </p:stCondLst>
                                  <p:childTnLst>
                                    <p:set>
                                      <p:cBhvr>
                                        <p:cTn id="86" dur="1" fill="hold">
                                          <p:stCondLst>
                                            <p:cond delay="0"/>
                                          </p:stCondLst>
                                        </p:cTn>
                                        <p:tgtEl>
                                          <p:spTgt spid="1029">
                                            <p:txEl>
                                              <p:pRg st="14" end="14"/>
                                            </p:txEl>
                                          </p:spTgt>
                                        </p:tgtEl>
                                        <p:attrNameLst>
                                          <p:attrName>style.visibility</p:attrName>
                                        </p:attrNameLst>
                                      </p:cBhvr>
                                      <p:to>
                                        <p:strVal val="visible"/>
                                      </p:to>
                                    </p:set>
                                    <p:animEffect transition="in" filter="blinds(horizontal)">
                                      <p:cBhvr>
                                        <p:cTn id="87" dur="500"/>
                                        <p:tgtEl>
                                          <p:spTgt spid="1029">
                                            <p:txEl>
                                              <p:pRg st="14" end="14"/>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nodeType="clickEffect">
                                  <p:stCondLst>
                                    <p:cond delay="0"/>
                                  </p:stCondLst>
                                  <p:childTnLst>
                                    <p:set>
                                      <p:cBhvr>
                                        <p:cTn id="91" dur="1" fill="hold">
                                          <p:stCondLst>
                                            <p:cond delay="0"/>
                                          </p:stCondLst>
                                        </p:cTn>
                                        <p:tgtEl>
                                          <p:spTgt spid="1029">
                                            <p:txEl>
                                              <p:pRg st="15" end="15"/>
                                            </p:txEl>
                                          </p:spTgt>
                                        </p:tgtEl>
                                        <p:attrNameLst>
                                          <p:attrName>style.visibility</p:attrName>
                                        </p:attrNameLst>
                                      </p:cBhvr>
                                      <p:to>
                                        <p:strVal val="visible"/>
                                      </p:to>
                                    </p:set>
                                    <p:animEffect transition="in" filter="blinds(horizontal)">
                                      <p:cBhvr>
                                        <p:cTn id="92" dur="500"/>
                                        <p:tgtEl>
                                          <p:spTgt spid="1029">
                                            <p:txEl>
                                              <p:pRg st="15" end="1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3" presetClass="entr" presetSubtype="10" fill="hold" nodeType="clickEffect">
                                  <p:stCondLst>
                                    <p:cond delay="0"/>
                                  </p:stCondLst>
                                  <p:childTnLst>
                                    <p:set>
                                      <p:cBhvr>
                                        <p:cTn id="96" dur="1" fill="hold">
                                          <p:stCondLst>
                                            <p:cond delay="0"/>
                                          </p:stCondLst>
                                        </p:cTn>
                                        <p:tgtEl>
                                          <p:spTgt spid="1029">
                                            <p:txEl>
                                              <p:pRg st="16" end="16"/>
                                            </p:txEl>
                                          </p:spTgt>
                                        </p:tgtEl>
                                        <p:attrNameLst>
                                          <p:attrName>style.visibility</p:attrName>
                                        </p:attrNameLst>
                                      </p:cBhvr>
                                      <p:to>
                                        <p:strVal val="visible"/>
                                      </p:to>
                                    </p:set>
                                    <p:animEffect transition="in" filter="blinds(horizontal)">
                                      <p:cBhvr>
                                        <p:cTn id="97" dur="500"/>
                                        <p:tgtEl>
                                          <p:spTgt spid="1029">
                                            <p:txEl>
                                              <p:pRg st="16" end="1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1029">
                                            <p:txEl>
                                              <p:pRg st="17" end="17"/>
                                            </p:txEl>
                                          </p:spTgt>
                                        </p:tgtEl>
                                        <p:attrNameLst>
                                          <p:attrName>style.visibility</p:attrName>
                                        </p:attrNameLst>
                                      </p:cBhvr>
                                      <p:to>
                                        <p:strVal val="visible"/>
                                      </p:to>
                                    </p:set>
                                    <p:animEffect transition="in" filter="blinds(horizontal)">
                                      <p:cBhvr>
                                        <p:cTn id="102" dur="500"/>
                                        <p:tgtEl>
                                          <p:spTgt spid="1029">
                                            <p:txEl>
                                              <p:pRg st="17" end="1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3" presetClass="entr" presetSubtype="10" fill="hold" grpId="0" nodeType="click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blinds(horizontal)">
                                      <p:cBhvr>
                                        <p:cTn id="10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bldLvl="0" animBg="1"/>
      <p:bldP spid="3" grpId="0"/>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1028">
            <a:hlinkClick r:id="rId3" action="ppaction://hlinksldjump"/>
          </p:cNvPr>
          <p:cNvSpPr txBox="1">
            <a:spLocks noChangeArrowheads="1"/>
          </p:cNvSpPr>
          <p:nvPr/>
        </p:nvSpPr>
        <p:spPr bwMode="auto">
          <a:xfrm>
            <a:off x="971550" y="1557338"/>
            <a:ext cx="4830763" cy="579437"/>
          </a:xfrm>
          <a:prstGeom prst="rect">
            <a:avLst/>
          </a:prstGeom>
          <a:noFill/>
          <a:ln w="9525" algn="ctr">
            <a:noFill/>
            <a:miter lim="800000"/>
          </a:ln>
        </p:spPr>
        <p:txBody>
          <a:bodyPr>
            <a:spAutoFit/>
          </a:bodyPr>
          <a:lstStyle/>
          <a:p>
            <a:pPr algn="l">
              <a:buFont typeface="Wingdings" panose="05000000000000000000" pitchFamily="2" charset="2"/>
              <a:buChar char="²"/>
            </a:pPr>
            <a:r>
              <a:rPr lang="en-US" altLang="zh-CN" sz="3200" dirty="0">
                <a:latin typeface="楷体_GB2312" pitchFamily="49" charset="-122"/>
              </a:rPr>
              <a:t> </a:t>
            </a:r>
            <a:r>
              <a:rPr lang="zh-CN" altLang="en-US" sz="3200" dirty="0">
                <a:latin typeface="楷体_GB2312" pitchFamily="49" charset="-122"/>
              </a:rPr>
              <a:t>课程基本信息</a:t>
            </a:r>
          </a:p>
        </p:txBody>
      </p:sp>
      <p:sp>
        <p:nvSpPr>
          <p:cNvPr id="11267" name="AutoShape 1029">
            <a:hlinkClick r:id="" action="ppaction://noaction"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68" name="AutoShape 103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69" name="AutoShape 103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70" name="AutoShape 103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1271" name="Text Box 1033">
            <a:hlinkClick r:id="rId4" action="ppaction://hlinksldjump"/>
          </p:cNvPr>
          <p:cNvSpPr txBox="1">
            <a:spLocks noChangeArrowheads="1"/>
          </p:cNvSpPr>
          <p:nvPr/>
        </p:nvSpPr>
        <p:spPr bwMode="auto">
          <a:xfrm>
            <a:off x="971549" y="2344738"/>
            <a:ext cx="5251450" cy="583565"/>
          </a:xfrm>
          <a:prstGeom prst="rect">
            <a:avLst/>
          </a:prstGeom>
          <a:noFill/>
          <a:ln w="9525" algn="ctr">
            <a:noFill/>
            <a:miter lim="800000"/>
          </a:ln>
        </p:spPr>
        <p:txBody>
          <a:bodyPr>
            <a:spAutoFit/>
          </a:bodyPr>
          <a:lstStyle/>
          <a:p>
            <a:pPr algn="l">
              <a:buFont typeface="Wingdings" panose="05000000000000000000" pitchFamily="2" charset="2"/>
              <a:buChar char="²"/>
            </a:pPr>
            <a:r>
              <a:rPr lang="en-US" altLang="zh-CN" sz="3200" dirty="0">
                <a:latin typeface="楷体_GB2312" pitchFamily="49" charset="-122"/>
              </a:rPr>
              <a:t> </a:t>
            </a:r>
            <a:r>
              <a:rPr lang="zh-CN" altLang="en-US" sz="3200" dirty="0">
                <a:latin typeface="楷体_GB2312" pitchFamily="49" charset="-122"/>
              </a:rPr>
              <a:t>编译原理引论</a:t>
            </a:r>
          </a:p>
        </p:txBody>
      </p:sp>
      <p:sp>
        <p:nvSpPr>
          <p:cNvPr id="11272" name="Rectangle 1036"/>
          <p:cNvSpPr>
            <a:spLocks noChangeArrowheads="1"/>
          </p:cNvSpPr>
          <p:nvPr/>
        </p:nvSpPr>
        <p:spPr bwMode="auto">
          <a:xfrm>
            <a:off x="1490663" y="195263"/>
            <a:ext cx="2360612" cy="641350"/>
          </a:xfrm>
          <a:prstGeom prst="rect">
            <a:avLst/>
          </a:prstGeom>
          <a:noFill/>
          <a:ln w="9525" algn="ctr">
            <a:noFill/>
            <a:miter lim="800000"/>
          </a:ln>
        </p:spPr>
        <p:txBody>
          <a:bodyPr>
            <a:spAutoFit/>
          </a:bodyPr>
          <a:lstStyle/>
          <a:p>
            <a:pPr>
              <a:lnSpc>
                <a:spcPct val="90000"/>
              </a:lnSpc>
              <a:buClrTx/>
              <a:buFontTx/>
              <a:buNone/>
            </a:pPr>
            <a:r>
              <a:rPr lang="zh-CN" altLang="en-US" sz="4000">
                <a:latin typeface="华文行楷" pitchFamily="2" charset="-122"/>
                <a:ea typeface="华文行楷" pitchFamily="2" charset="-122"/>
              </a:rPr>
              <a:t>课程概述</a:t>
            </a:r>
          </a:p>
        </p:txBody>
      </p:sp>
      <p:sp>
        <p:nvSpPr>
          <p:cNvPr id="11273" name="Text Box 1037">
            <a:hlinkClick r:id="rId3" action="ppaction://hlinksldjump"/>
          </p:cNvPr>
          <p:cNvSpPr txBox="1">
            <a:spLocks noChangeArrowheads="1"/>
          </p:cNvSpPr>
          <p:nvPr/>
        </p:nvSpPr>
        <p:spPr bwMode="auto">
          <a:xfrm>
            <a:off x="971549" y="3068638"/>
            <a:ext cx="4830763" cy="583565"/>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dirty="0">
                <a:latin typeface="楷体_GB2312" pitchFamily="49" charset="-122"/>
              </a:rPr>
              <a:t> </a:t>
            </a:r>
            <a:r>
              <a:rPr lang="zh-CN" altLang="en-US" sz="3200" dirty="0">
                <a:latin typeface="楷体_GB2312" pitchFamily="49" charset="-122"/>
              </a:rPr>
              <a:t>教学内容简介</a:t>
            </a:r>
          </a:p>
        </p:txBody>
      </p:sp>
    </p:spTree>
    <p:extLst>
      <p:ext uri="{BB962C8B-B14F-4D97-AF65-F5344CB8AC3E}">
        <p14:creationId xmlns:p14="http://schemas.microsoft.com/office/powerpoint/2010/main" val="161395539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8"/>
          <p:cNvSpPr txBox="1">
            <a:spLocks noChangeArrowheads="1"/>
          </p:cNvSpPr>
          <p:nvPr/>
        </p:nvSpPr>
        <p:spPr bwMode="auto">
          <a:xfrm>
            <a:off x="918369" y="1199568"/>
            <a:ext cx="8225631" cy="3046988"/>
          </a:xfrm>
          <a:prstGeom prst="rect">
            <a:avLst/>
          </a:prstGeom>
          <a:noFill/>
          <a:ln w="9525">
            <a:noFill/>
            <a:miter lim="800000"/>
          </a:ln>
        </p:spPr>
        <p:txBody>
          <a:bodyPr wrap="square">
            <a:spAutoFit/>
          </a:bodyPr>
          <a:lstStyle/>
          <a:p>
            <a:pPr algn="l">
              <a:buFont typeface="Wingdings" panose="05000000000000000000" pitchFamily="2" charset="2"/>
              <a:buChar char="²"/>
            </a:pPr>
            <a:r>
              <a:rPr lang="zh-CN" altLang="en-US" sz="3200" dirty="0"/>
              <a:t> </a:t>
            </a:r>
            <a:r>
              <a:rPr lang="en-US" altLang="zh-CN" sz="3200" dirty="0"/>
              <a:t>2.</a:t>
            </a:r>
            <a:r>
              <a:rPr lang="zh-CN" altLang="en-US" sz="3200" dirty="0"/>
              <a:t>语法分析</a:t>
            </a:r>
            <a:endParaRPr lang="zh-CN" altLang="en-US" sz="3200" dirty="0">
              <a:solidFill>
                <a:srgbClr val="333399"/>
              </a:solidFill>
              <a:latin typeface="楷体_GB2312" pitchFamily="49" charset="-122"/>
              <a:sym typeface="+mn-ea"/>
            </a:endParaRPr>
          </a:p>
          <a:p>
            <a:pPr lvl="1" algn="l">
              <a:buFont typeface="Symbol" panose="05050102010706020507" pitchFamily="18" charset="2"/>
              <a:buChar char="-"/>
            </a:pPr>
            <a:r>
              <a:rPr lang="zh-CN" altLang="en-US" sz="3200" dirty="0">
                <a:solidFill>
                  <a:srgbClr val="333399"/>
                </a:solidFill>
                <a:sym typeface="+mn-ea"/>
              </a:rPr>
              <a:t>以词法分析的结果为基础，</a:t>
            </a:r>
            <a:endParaRPr lang="en-US" altLang="zh-CN" sz="3200" dirty="0">
              <a:solidFill>
                <a:srgbClr val="333399"/>
              </a:solidFill>
              <a:sym typeface="+mn-ea"/>
            </a:endParaRPr>
          </a:p>
          <a:p>
            <a:pPr lvl="1" algn="l"/>
            <a:r>
              <a:rPr lang="zh-CN" altLang="en-US" sz="3200" dirty="0">
                <a:solidFill>
                  <a:srgbClr val="333399"/>
                </a:solidFill>
                <a:sym typeface="+mn-ea"/>
              </a:rPr>
              <a:t>根据程序语言的</a:t>
            </a:r>
            <a:r>
              <a:rPr lang="zh-CN" altLang="en-US" sz="3200" dirty="0">
                <a:solidFill>
                  <a:srgbClr val="990099"/>
                </a:solidFill>
                <a:sym typeface="+mn-ea"/>
              </a:rPr>
              <a:t>语法规则</a:t>
            </a:r>
            <a:r>
              <a:rPr lang="zh-CN" altLang="en-US" sz="3200" dirty="0">
                <a:solidFill>
                  <a:srgbClr val="333399"/>
                </a:solidFill>
                <a:sym typeface="+mn-ea"/>
              </a:rPr>
              <a:t>分析语法，将单词序列分解为各类</a:t>
            </a:r>
            <a:r>
              <a:rPr lang="zh-CN" altLang="en-US" sz="3200" dirty="0">
                <a:solidFill>
                  <a:srgbClr val="990099"/>
                </a:solidFill>
                <a:sym typeface="+mn-ea"/>
              </a:rPr>
              <a:t>语法成分</a:t>
            </a:r>
            <a:r>
              <a:rPr lang="zh-CN" altLang="en-US" sz="3200" dirty="0">
                <a:solidFill>
                  <a:srgbClr val="333399"/>
                </a:solidFill>
                <a:sym typeface="+mn-ea"/>
              </a:rPr>
              <a:t>，</a:t>
            </a:r>
            <a:endParaRPr lang="en-US" altLang="zh-CN" sz="3200" dirty="0">
              <a:solidFill>
                <a:srgbClr val="333399"/>
              </a:solidFill>
              <a:sym typeface="+mn-ea"/>
            </a:endParaRPr>
          </a:p>
          <a:p>
            <a:pPr lvl="2" algn="l"/>
            <a:r>
              <a:rPr lang="zh-CN" altLang="en-US" sz="3200" dirty="0">
                <a:solidFill>
                  <a:srgbClr val="333399"/>
                </a:solidFill>
                <a:sym typeface="+mn-ea"/>
              </a:rPr>
              <a:t>如</a:t>
            </a:r>
            <a:r>
              <a:rPr lang="en-US" altLang="zh-CN" sz="3200" dirty="0">
                <a:solidFill>
                  <a:srgbClr val="333399"/>
                </a:solidFill>
                <a:sym typeface="+mn-ea"/>
              </a:rPr>
              <a:t>“</a:t>
            </a:r>
            <a:r>
              <a:rPr lang="zh-CN" altLang="en-US" sz="3200" dirty="0">
                <a:solidFill>
                  <a:srgbClr val="333399"/>
                </a:solidFill>
                <a:sym typeface="+mn-ea"/>
              </a:rPr>
              <a:t>程序</a:t>
            </a:r>
            <a:r>
              <a:rPr lang="en-US" altLang="zh-CN" sz="3200" dirty="0">
                <a:solidFill>
                  <a:srgbClr val="333399"/>
                </a:solidFill>
                <a:sym typeface="+mn-ea"/>
              </a:rPr>
              <a:t>”</a:t>
            </a:r>
            <a:r>
              <a:rPr lang="zh-CN" altLang="en-US" sz="3200" dirty="0">
                <a:solidFill>
                  <a:srgbClr val="333399"/>
                </a:solidFill>
                <a:sym typeface="+mn-ea"/>
              </a:rPr>
              <a:t>，</a:t>
            </a:r>
            <a:r>
              <a:rPr lang="en-US" altLang="zh-CN" sz="3200" dirty="0">
                <a:solidFill>
                  <a:srgbClr val="333399"/>
                </a:solidFill>
                <a:sym typeface="+mn-ea"/>
              </a:rPr>
              <a:t> “</a:t>
            </a:r>
            <a:r>
              <a:rPr lang="zh-CN" altLang="en-US" sz="3200" dirty="0">
                <a:solidFill>
                  <a:srgbClr val="333399"/>
                </a:solidFill>
                <a:sym typeface="+mn-ea"/>
              </a:rPr>
              <a:t>函数</a:t>
            </a:r>
            <a:r>
              <a:rPr lang="en-US" altLang="zh-CN" sz="3200" dirty="0">
                <a:solidFill>
                  <a:srgbClr val="333399"/>
                </a:solidFill>
                <a:sym typeface="+mn-ea"/>
              </a:rPr>
              <a:t>”</a:t>
            </a:r>
            <a:r>
              <a:rPr lang="zh-CN" altLang="en-US" sz="3200" dirty="0">
                <a:solidFill>
                  <a:srgbClr val="333399"/>
                </a:solidFill>
                <a:sym typeface="+mn-ea"/>
              </a:rPr>
              <a:t>，</a:t>
            </a:r>
            <a:r>
              <a:rPr lang="en-US" altLang="zh-CN" sz="3200" dirty="0">
                <a:solidFill>
                  <a:srgbClr val="333399"/>
                </a:solidFill>
                <a:sym typeface="+mn-ea"/>
              </a:rPr>
              <a:t>“</a:t>
            </a:r>
            <a:r>
              <a:rPr lang="zh-CN" altLang="en-US" sz="3200" dirty="0">
                <a:solidFill>
                  <a:srgbClr val="333399"/>
                </a:solidFill>
                <a:sym typeface="+mn-ea"/>
              </a:rPr>
              <a:t>语句</a:t>
            </a:r>
            <a:r>
              <a:rPr lang="en-US" altLang="zh-CN" sz="3200" dirty="0">
                <a:solidFill>
                  <a:srgbClr val="333399"/>
                </a:solidFill>
                <a:sym typeface="+mn-ea"/>
              </a:rPr>
              <a:t>”</a:t>
            </a:r>
            <a:r>
              <a:rPr lang="zh-CN" altLang="en-US" sz="3200" dirty="0">
                <a:solidFill>
                  <a:srgbClr val="333399"/>
                </a:solidFill>
                <a:sym typeface="+mn-ea"/>
              </a:rPr>
              <a:t>，</a:t>
            </a:r>
            <a:r>
              <a:rPr lang="en-US" altLang="zh-CN" sz="3200" dirty="0">
                <a:solidFill>
                  <a:srgbClr val="333399"/>
                </a:solidFill>
                <a:sym typeface="+mn-ea"/>
              </a:rPr>
              <a:t>“</a:t>
            </a:r>
            <a:r>
              <a:rPr lang="zh-CN" altLang="en-US" sz="3200" dirty="0">
                <a:solidFill>
                  <a:srgbClr val="333399"/>
                </a:solidFill>
                <a:sym typeface="+mn-ea"/>
              </a:rPr>
              <a:t>表达式</a:t>
            </a:r>
            <a:r>
              <a:rPr lang="en-US" altLang="zh-CN" sz="3200" dirty="0">
                <a:solidFill>
                  <a:srgbClr val="333399"/>
                </a:solidFill>
                <a:sym typeface="+mn-ea"/>
              </a:rPr>
              <a:t>”</a:t>
            </a:r>
            <a:r>
              <a:rPr lang="zh-CN" altLang="en-US" sz="3200" dirty="0">
                <a:solidFill>
                  <a:srgbClr val="333399"/>
                </a:solidFill>
                <a:sym typeface="+mn-ea"/>
              </a:rPr>
              <a:t>；</a:t>
            </a:r>
          </a:p>
          <a:p>
            <a:pPr lvl="1" algn="l">
              <a:buFont typeface="Symbol" panose="05050102010706020507" pitchFamily="18" charset="2"/>
              <a:buChar char="-"/>
            </a:pPr>
            <a:r>
              <a:rPr lang="zh-CN" altLang="en-US" sz="3200" dirty="0">
                <a:solidFill>
                  <a:srgbClr val="333399"/>
                </a:solidFill>
                <a:sym typeface="+mn-ea"/>
              </a:rPr>
              <a:t>生成</a:t>
            </a:r>
            <a:r>
              <a:rPr lang="zh-CN" altLang="en-US" sz="3200" dirty="0">
                <a:solidFill>
                  <a:srgbClr val="990099"/>
                </a:solidFill>
                <a:sym typeface="+mn-ea"/>
              </a:rPr>
              <a:t>语法分析树</a:t>
            </a:r>
          </a:p>
        </p:txBody>
      </p:sp>
      <p:sp>
        <p:nvSpPr>
          <p:cNvPr id="103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48920" y="2697267"/>
            <a:ext cx="2887980" cy="1198880"/>
          </a:xfrm>
          <a:prstGeom prst="rect">
            <a:avLst/>
          </a:prstGeom>
          <a:noFill/>
        </p:spPr>
        <p:txBody>
          <a:bodyPr wrap="square" rtlCol="0">
            <a:spAutoFit/>
          </a:bodyPr>
          <a:lstStyle/>
          <a:p>
            <a:pPr algn="l"/>
            <a:endParaRPr lang="en-US" altLang="zh-CN" sz="2400" dirty="0"/>
          </a:p>
          <a:p>
            <a:pPr algn="l"/>
            <a:r>
              <a:rPr lang="en-US" altLang="zh-CN" sz="2400" dirty="0"/>
              <a:t>id1:= id2+id3</a:t>
            </a:r>
            <a:r>
              <a:rPr lang="en-US" altLang="zh-CN" sz="2400" dirty="0">
                <a:solidFill>
                  <a:srgbClr val="990099"/>
                </a:solidFill>
                <a:latin typeface="楷体_GB2312" pitchFamily="49" charset="-122"/>
                <a:sym typeface="+mn-ea"/>
              </a:rPr>
              <a:t>*</a:t>
            </a:r>
            <a:r>
              <a:rPr lang="en-US" altLang="zh-CN" sz="2400" dirty="0"/>
              <a:t>10</a:t>
            </a:r>
          </a:p>
          <a:p>
            <a:pPr algn="l"/>
            <a:endParaRPr lang="en-US" altLang="zh-CN" sz="2400" dirty="0"/>
          </a:p>
        </p:txBody>
      </p:sp>
      <p:sp>
        <p:nvSpPr>
          <p:cNvPr id="3" name="文本框 2"/>
          <p:cNvSpPr txBox="1"/>
          <p:nvPr/>
        </p:nvSpPr>
        <p:spPr>
          <a:xfrm>
            <a:off x="71755" y="476672"/>
            <a:ext cx="3627755" cy="829945"/>
          </a:xfrm>
          <a:prstGeom prst="rect">
            <a:avLst/>
          </a:prstGeom>
          <a:noFill/>
        </p:spPr>
        <p:txBody>
          <a:bodyPr wrap="square" rtlCol="0">
            <a:spAutoFit/>
          </a:bodyPr>
          <a:lstStyle/>
          <a:p>
            <a:pPr algn="l"/>
            <a:r>
              <a:rPr lang="zh-CN" altLang="en-US" sz="2400" dirty="0"/>
              <a:t>课本第</a:t>
            </a:r>
            <a:r>
              <a:rPr lang="en-US" altLang="zh-CN" sz="2400" dirty="0"/>
              <a:t>3</a:t>
            </a:r>
            <a:r>
              <a:rPr lang="zh-CN" altLang="en-US" sz="2400" dirty="0"/>
              <a:t>页例子</a:t>
            </a:r>
            <a:r>
              <a:rPr lang="en-US" altLang="zh-CN" sz="2400" dirty="0"/>
              <a:t>,</a:t>
            </a:r>
            <a:r>
              <a:rPr lang="zh-CN" altLang="en-US" sz="2400" dirty="0"/>
              <a:t>赋值语句的语法分析</a:t>
            </a:r>
          </a:p>
        </p:txBody>
      </p:sp>
      <p:sp>
        <p:nvSpPr>
          <p:cNvPr id="5" name="文本框 4"/>
          <p:cNvSpPr txBox="1"/>
          <p:nvPr/>
        </p:nvSpPr>
        <p:spPr>
          <a:xfrm>
            <a:off x="4662805" y="574462"/>
            <a:ext cx="1203960" cy="398780"/>
          </a:xfrm>
          <a:prstGeom prst="rect">
            <a:avLst/>
          </a:prstGeom>
          <a:noFill/>
        </p:spPr>
        <p:txBody>
          <a:bodyPr wrap="none" rtlCol="0" anchor="t">
            <a:spAutoFit/>
          </a:bodyPr>
          <a:lstStyle/>
          <a:p>
            <a:pPr algn="l"/>
            <a:r>
              <a:rPr lang="zh-CN" altLang="zh-CN">
                <a:sym typeface="+mn-ea"/>
              </a:rPr>
              <a:t>赋值语句</a:t>
            </a:r>
            <a:endParaRPr lang="zh-CN" altLang="en-US"/>
          </a:p>
        </p:txBody>
      </p:sp>
      <p:sp>
        <p:nvSpPr>
          <p:cNvPr id="6" name="文本框 5"/>
          <p:cNvSpPr txBox="1"/>
          <p:nvPr/>
        </p:nvSpPr>
        <p:spPr>
          <a:xfrm>
            <a:off x="3136900" y="1216447"/>
            <a:ext cx="948690" cy="398780"/>
          </a:xfrm>
          <a:prstGeom prst="rect">
            <a:avLst/>
          </a:prstGeom>
          <a:noFill/>
        </p:spPr>
        <p:txBody>
          <a:bodyPr wrap="none" rtlCol="0" anchor="t">
            <a:spAutoFit/>
          </a:bodyPr>
          <a:lstStyle/>
          <a:p>
            <a:pPr algn="l"/>
            <a:r>
              <a:rPr lang="zh-CN" altLang="en-US">
                <a:sym typeface="+mn-ea"/>
              </a:rPr>
              <a:t>标识符</a:t>
            </a:r>
          </a:p>
        </p:txBody>
      </p:sp>
      <p:sp>
        <p:nvSpPr>
          <p:cNvPr id="7" name="文本框 6"/>
          <p:cNvSpPr txBox="1"/>
          <p:nvPr/>
        </p:nvSpPr>
        <p:spPr>
          <a:xfrm>
            <a:off x="5033645" y="1306617"/>
            <a:ext cx="462280" cy="460375"/>
          </a:xfrm>
          <a:prstGeom prst="rect">
            <a:avLst/>
          </a:prstGeom>
          <a:noFill/>
        </p:spPr>
        <p:txBody>
          <a:bodyPr wrap="none" rtlCol="0" anchor="t">
            <a:spAutoFit/>
          </a:bodyPr>
          <a:lstStyle/>
          <a:p>
            <a:pPr algn="l"/>
            <a:r>
              <a:rPr lang="en-US" altLang="zh-CN" sz="2400">
                <a:sym typeface="+mn-ea"/>
              </a:rPr>
              <a:t>:=</a:t>
            </a:r>
          </a:p>
        </p:txBody>
      </p:sp>
      <p:sp>
        <p:nvSpPr>
          <p:cNvPr id="8" name="文本框 7"/>
          <p:cNvSpPr txBox="1"/>
          <p:nvPr/>
        </p:nvSpPr>
        <p:spPr>
          <a:xfrm>
            <a:off x="5878195" y="1306617"/>
            <a:ext cx="948690" cy="398780"/>
          </a:xfrm>
          <a:prstGeom prst="rect">
            <a:avLst/>
          </a:prstGeom>
          <a:noFill/>
        </p:spPr>
        <p:txBody>
          <a:bodyPr wrap="none" rtlCol="0" anchor="t">
            <a:spAutoFit/>
          </a:bodyPr>
          <a:lstStyle/>
          <a:p>
            <a:pPr algn="l"/>
            <a:r>
              <a:rPr lang="zh-CN" altLang="zh-CN">
                <a:sym typeface="+mn-ea"/>
              </a:rPr>
              <a:t>表达式</a:t>
            </a:r>
          </a:p>
        </p:txBody>
      </p:sp>
      <p:cxnSp>
        <p:nvCxnSpPr>
          <p:cNvPr id="9" name="直接连接符 8"/>
          <p:cNvCxnSpPr>
            <a:stCxn id="5" idx="2"/>
            <a:endCxn id="6" idx="0"/>
          </p:cNvCxnSpPr>
          <p:nvPr/>
        </p:nvCxnSpPr>
        <p:spPr>
          <a:xfrm flipH="1">
            <a:off x="3611245" y="973242"/>
            <a:ext cx="1653540" cy="24320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0" name="直接连接符 9"/>
          <p:cNvCxnSpPr>
            <a:stCxn id="5" idx="2"/>
          </p:cNvCxnSpPr>
          <p:nvPr/>
        </p:nvCxnSpPr>
        <p:spPr>
          <a:xfrm>
            <a:off x="5264785" y="973242"/>
            <a:ext cx="1087755" cy="26162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1" name="直接连接符 10"/>
          <p:cNvCxnSpPr>
            <a:stCxn id="5" idx="2"/>
            <a:endCxn id="7" idx="0"/>
          </p:cNvCxnSpPr>
          <p:nvPr/>
        </p:nvCxnSpPr>
        <p:spPr>
          <a:xfrm>
            <a:off x="5264785" y="901487"/>
            <a:ext cx="0" cy="33337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2" name="文本框 11"/>
          <p:cNvSpPr txBox="1"/>
          <p:nvPr/>
        </p:nvSpPr>
        <p:spPr>
          <a:xfrm>
            <a:off x="2884805" y="2079412"/>
            <a:ext cx="1452880" cy="460375"/>
          </a:xfrm>
          <a:prstGeom prst="rect">
            <a:avLst/>
          </a:prstGeom>
          <a:noFill/>
        </p:spPr>
        <p:txBody>
          <a:bodyPr wrap="none" rtlCol="0" anchor="t">
            <a:spAutoFit/>
          </a:bodyPr>
          <a:lstStyle/>
          <a:p>
            <a:pPr algn="l"/>
            <a:r>
              <a:rPr lang="en-US" altLang="zh-CN" sz="2400">
                <a:sym typeface="+mn-ea"/>
              </a:rPr>
              <a:t>id1(sum)</a:t>
            </a:r>
            <a:endParaRPr lang="zh-CN" altLang="en-US" sz="2400">
              <a:sym typeface="+mn-ea"/>
            </a:endParaRPr>
          </a:p>
        </p:txBody>
      </p:sp>
      <p:cxnSp>
        <p:nvCxnSpPr>
          <p:cNvPr id="13" name="直接连接符 12"/>
          <p:cNvCxnSpPr/>
          <p:nvPr/>
        </p:nvCxnSpPr>
        <p:spPr>
          <a:xfrm>
            <a:off x="3611245" y="1633642"/>
            <a:ext cx="0" cy="46418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5" name="文本框 14"/>
          <p:cNvSpPr txBox="1"/>
          <p:nvPr/>
        </p:nvSpPr>
        <p:spPr>
          <a:xfrm>
            <a:off x="4410075" y="3497367"/>
            <a:ext cx="948690" cy="398780"/>
          </a:xfrm>
          <a:prstGeom prst="rect">
            <a:avLst/>
          </a:prstGeom>
          <a:noFill/>
        </p:spPr>
        <p:txBody>
          <a:bodyPr wrap="none" rtlCol="0" anchor="t">
            <a:spAutoFit/>
          </a:bodyPr>
          <a:lstStyle/>
          <a:p>
            <a:pPr algn="l"/>
            <a:r>
              <a:rPr lang="zh-CN" altLang="en-US">
                <a:sym typeface="+mn-ea"/>
              </a:rPr>
              <a:t>标识符</a:t>
            </a:r>
          </a:p>
        </p:txBody>
      </p:sp>
      <p:sp>
        <p:nvSpPr>
          <p:cNvPr id="16" name="文本框 15"/>
          <p:cNvSpPr txBox="1"/>
          <p:nvPr/>
        </p:nvSpPr>
        <p:spPr>
          <a:xfrm>
            <a:off x="6182995" y="2544867"/>
            <a:ext cx="360680" cy="460375"/>
          </a:xfrm>
          <a:prstGeom prst="rect">
            <a:avLst/>
          </a:prstGeom>
          <a:noFill/>
        </p:spPr>
        <p:txBody>
          <a:bodyPr wrap="none" rtlCol="0" anchor="t">
            <a:spAutoFit/>
          </a:bodyPr>
          <a:lstStyle/>
          <a:p>
            <a:pPr algn="l"/>
            <a:r>
              <a:rPr lang="en-US" altLang="zh-CN" sz="2400">
                <a:sym typeface="+mn-ea"/>
              </a:rPr>
              <a:t>+</a:t>
            </a:r>
          </a:p>
        </p:txBody>
      </p:sp>
      <p:sp>
        <p:nvSpPr>
          <p:cNvPr id="17" name="文本框 16"/>
          <p:cNvSpPr txBox="1"/>
          <p:nvPr/>
        </p:nvSpPr>
        <p:spPr>
          <a:xfrm>
            <a:off x="7038975" y="2617257"/>
            <a:ext cx="948690" cy="398780"/>
          </a:xfrm>
          <a:prstGeom prst="rect">
            <a:avLst/>
          </a:prstGeom>
          <a:noFill/>
        </p:spPr>
        <p:txBody>
          <a:bodyPr wrap="none" rtlCol="0" anchor="t">
            <a:spAutoFit/>
          </a:bodyPr>
          <a:lstStyle/>
          <a:p>
            <a:pPr algn="l"/>
            <a:r>
              <a:rPr lang="zh-CN" altLang="zh-CN">
                <a:sym typeface="+mn-ea"/>
              </a:rPr>
              <a:t>表达式</a:t>
            </a:r>
          </a:p>
        </p:txBody>
      </p:sp>
      <p:cxnSp>
        <p:nvCxnSpPr>
          <p:cNvPr id="18" name="直接连接符 17"/>
          <p:cNvCxnSpPr/>
          <p:nvPr/>
        </p:nvCxnSpPr>
        <p:spPr>
          <a:xfrm flipH="1">
            <a:off x="5005070" y="1608242"/>
            <a:ext cx="1367155" cy="10090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9" name="直接连接符 18"/>
          <p:cNvCxnSpPr>
            <a:stCxn id="8" idx="2"/>
          </p:cNvCxnSpPr>
          <p:nvPr/>
        </p:nvCxnSpPr>
        <p:spPr>
          <a:xfrm>
            <a:off x="6352540" y="1633642"/>
            <a:ext cx="1172845"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0" name="直接连接符 19"/>
          <p:cNvCxnSpPr/>
          <p:nvPr/>
        </p:nvCxnSpPr>
        <p:spPr>
          <a:xfrm>
            <a:off x="6372225" y="1679997"/>
            <a:ext cx="1270" cy="86487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1" name="文本框 20"/>
          <p:cNvSpPr txBox="1"/>
          <p:nvPr/>
        </p:nvSpPr>
        <p:spPr>
          <a:xfrm>
            <a:off x="4410075" y="2575347"/>
            <a:ext cx="948690" cy="398780"/>
          </a:xfrm>
          <a:prstGeom prst="rect">
            <a:avLst/>
          </a:prstGeom>
          <a:noFill/>
        </p:spPr>
        <p:txBody>
          <a:bodyPr wrap="none" rtlCol="0" anchor="t">
            <a:spAutoFit/>
          </a:bodyPr>
          <a:lstStyle/>
          <a:p>
            <a:pPr algn="l"/>
            <a:r>
              <a:rPr lang="zh-CN" altLang="zh-CN">
                <a:sym typeface="+mn-ea"/>
              </a:rPr>
              <a:t>表达式</a:t>
            </a:r>
          </a:p>
        </p:txBody>
      </p:sp>
      <p:cxnSp>
        <p:nvCxnSpPr>
          <p:cNvPr id="22" name="直接连接符 21"/>
          <p:cNvCxnSpPr>
            <a:stCxn id="21" idx="2"/>
          </p:cNvCxnSpPr>
          <p:nvPr/>
        </p:nvCxnSpPr>
        <p:spPr>
          <a:xfrm>
            <a:off x="4884420" y="2902372"/>
            <a:ext cx="10160" cy="52324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3" name="文本框 22"/>
          <p:cNvSpPr txBox="1"/>
          <p:nvPr/>
        </p:nvSpPr>
        <p:spPr>
          <a:xfrm>
            <a:off x="4043045" y="4266352"/>
            <a:ext cx="1402080" cy="460375"/>
          </a:xfrm>
          <a:prstGeom prst="rect">
            <a:avLst/>
          </a:prstGeom>
          <a:noFill/>
        </p:spPr>
        <p:txBody>
          <a:bodyPr wrap="none" rtlCol="0" anchor="t">
            <a:spAutoFit/>
          </a:bodyPr>
          <a:lstStyle/>
          <a:p>
            <a:pPr algn="l"/>
            <a:r>
              <a:rPr lang="en-US" altLang="zh-CN" sz="2400">
                <a:sym typeface="+mn-ea"/>
              </a:rPr>
              <a:t>id2(first)</a:t>
            </a:r>
            <a:endParaRPr lang="zh-CN" altLang="en-US" sz="2400">
              <a:sym typeface="+mn-ea"/>
            </a:endParaRPr>
          </a:p>
        </p:txBody>
      </p:sp>
      <p:cxnSp>
        <p:nvCxnSpPr>
          <p:cNvPr id="24" name="直接连接符 23"/>
          <p:cNvCxnSpPr/>
          <p:nvPr/>
        </p:nvCxnSpPr>
        <p:spPr>
          <a:xfrm>
            <a:off x="4884420" y="3896147"/>
            <a:ext cx="0" cy="46418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5" name="文本框 24"/>
          <p:cNvSpPr txBox="1"/>
          <p:nvPr/>
        </p:nvSpPr>
        <p:spPr>
          <a:xfrm>
            <a:off x="5541645" y="4772447"/>
            <a:ext cx="948690" cy="398780"/>
          </a:xfrm>
          <a:prstGeom prst="rect">
            <a:avLst/>
          </a:prstGeom>
          <a:noFill/>
        </p:spPr>
        <p:txBody>
          <a:bodyPr wrap="none" rtlCol="0" anchor="t">
            <a:spAutoFit/>
          </a:bodyPr>
          <a:lstStyle/>
          <a:p>
            <a:pPr algn="l"/>
            <a:r>
              <a:rPr lang="zh-CN" altLang="en-US">
                <a:sym typeface="+mn-ea"/>
              </a:rPr>
              <a:t>标识符</a:t>
            </a:r>
          </a:p>
        </p:txBody>
      </p:sp>
      <p:sp>
        <p:nvSpPr>
          <p:cNvPr id="26" name="文本框 25"/>
          <p:cNvSpPr txBox="1"/>
          <p:nvPr/>
        </p:nvSpPr>
        <p:spPr>
          <a:xfrm>
            <a:off x="7314565" y="3819947"/>
            <a:ext cx="336550" cy="460375"/>
          </a:xfrm>
          <a:prstGeom prst="rect">
            <a:avLst/>
          </a:prstGeom>
          <a:noFill/>
        </p:spPr>
        <p:txBody>
          <a:bodyPr wrap="none" rtlCol="0" anchor="t">
            <a:spAutoFit/>
          </a:bodyPr>
          <a:lstStyle/>
          <a:p>
            <a:pPr algn="l"/>
            <a:r>
              <a:rPr lang="en-US" altLang="zh-CN" sz="2400">
                <a:solidFill>
                  <a:srgbClr val="333399"/>
                </a:solidFill>
                <a:latin typeface="楷体_GB2312" pitchFamily="49" charset="-122"/>
                <a:sym typeface="+mn-ea"/>
              </a:rPr>
              <a:t>*</a:t>
            </a:r>
            <a:endParaRPr lang="en-US" altLang="zh-CN" sz="2400">
              <a:sym typeface="+mn-ea"/>
            </a:endParaRPr>
          </a:p>
        </p:txBody>
      </p:sp>
      <p:sp>
        <p:nvSpPr>
          <p:cNvPr id="27" name="文本框 26"/>
          <p:cNvSpPr txBox="1"/>
          <p:nvPr/>
        </p:nvSpPr>
        <p:spPr>
          <a:xfrm>
            <a:off x="8098790" y="3892337"/>
            <a:ext cx="948690" cy="398780"/>
          </a:xfrm>
          <a:prstGeom prst="rect">
            <a:avLst/>
          </a:prstGeom>
          <a:noFill/>
        </p:spPr>
        <p:txBody>
          <a:bodyPr wrap="none" rtlCol="0" anchor="t">
            <a:spAutoFit/>
          </a:bodyPr>
          <a:lstStyle/>
          <a:p>
            <a:pPr algn="l"/>
            <a:r>
              <a:rPr lang="zh-CN" altLang="zh-CN">
                <a:sym typeface="+mn-ea"/>
              </a:rPr>
              <a:t>表达式</a:t>
            </a:r>
          </a:p>
        </p:txBody>
      </p:sp>
      <p:cxnSp>
        <p:nvCxnSpPr>
          <p:cNvPr id="28" name="直接连接符 27"/>
          <p:cNvCxnSpPr/>
          <p:nvPr/>
        </p:nvCxnSpPr>
        <p:spPr>
          <a:xfrm flipH="1">
            <a:off x="6136640" y="2980477"/>
            <a:ext cx="1347470"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9" name="直接连接符 28"/>
          <p:cNvCxnSpPr/>
          <p:nvPr/>
        </p:nvCxnSpPr>
        <p:spPr>
          <a:xfrm>
            <a:off x="7412355" y="2980477"/>
            <a:ext cx="1172845"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30" name="直接连接符 29"/>
          <p:cNvCxnSpPr/>
          <p:nvPr/>
        </p:nvCxnSpPr>
        <p:spPr>
          <a:xfrm>
            <a:off x="7484110" y="2980477"/>
            <a:ext cx="20955" cy="83947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1" name="文本框 30"/>
          <p:cNvSpPr txBox="1"/>
          <p:nvPr/>
        </p:nvSpPr>
        <p:spPr>
          <a:xfrm>
            <a:off x="5541645" y="3850427"/>
            <a:ext cx="948690" cy="398780"/>
          </a:xfrm>
          <a:prstGeom prst="rect">
            <a:avLst/>
          </a:prstGeom>
          <a:noFill/>
        </p:spPr>
        <p:txBody>
          <a:bodyPr wrap="none" rtlCol="0" anchor="t">
            <a:spAutoFit/>
          </a:bodyPr>
          <a:lstStyle/>
          <a:p>
            <a:pPr algn="l"/>
            <a:r>
              <a:rPr lang="zh-CN" altLang="zh-CN">
                <a:sym typeface="+mn-ea"/>
              </a:rPr>
              <a:t>表达式</a:t>
            </a:r>
          </a:p>
        </p:txBody>
      </p:sp>
      <p:cxnSp>
        <p:nvCxnSpPr>
          <p:cNvPr id="32" name="直接连接符 31"/>
          <p:cNvCxnSpPr>
            <a:stCxn id="31" idx="2"/>
          </p:cNvCxnSpPr>
          <p:nvPr/>
        </p:nvCxnSpPr>
        <p:spPr>
          <a:xfrm>
            <a:off x="6015990" y="4177452"/>
            <a:ext cx="10160" cy="52324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3" name="文本框 32"/>
          <p:cNvSpPr txBox="1"/>
          <p:nvPr/>
        </p:nvSpPr>
        <p:spPr>
          <a:xfrm>
            <a:off x="5264785" y="5550957"/>
            <a:ext cx="1655445" cy="460375"/>
          </a:xfrm>
          <a:prstGeom prst="rect">
            <a:avLst/>
          </a:prstGeom>
          <a:noFill/>
        </p:spPr>
        <p:txBody>
          <a:bodyPr wrap="none" rtlCol="0" anchor="t">
            <a:spAutoFit/>
          </a:bodyPr>
          <a:lstStyle/>
          <a:p>
            <a:pPr algn="l"/>
            <a:r>
              <a:rPr lang="en-US" altLang="zh-CN" sz="2400">
                <a:sym typeface="+mn-ea"/>
              </a:rPr>
              <a:t>id3(count)</a:t>
            </a:r>
            <a:endParaRPr lang="zh-CN" altLang="en-US" sz="2400">
              <a:sym typeface="+mn-ea"/>
            </a:endParaRPr>
          </a:p>
        </p:txBody>
      </p:sp>
      <p:cxnSp>
        <p:nvCxnSpPr>
          <p:cNvPr id="34" name="直接连接符 33"/>
          <p:cNvCxnSpPr/>
          <p:nvPr/>
        </p:nvCxnSpPr>
        <p:spPr>
          <a:xfrm>
            <a:off x="6015990" y="5171227"/>
            <a:ext cx="0" cy="46418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5" name="文本框 34"/>
          <p:cNvSpPr txBox="1"/>
          <p:nvPr/>
        </p:nvSpPr>
        <p:spPr>
          <a:xfrm>
            <a:off x="8251825" y="4827692"/>
            <a:ext cx="693420" cy="398780"/>
          </a:xfrm>
          <a:prstGeom prst="rect">
            <a:avLst/>
          </a:prstGeom>
          <a:noFill/>
        </p:spPr>
        <p:txBody>
          <a:bodyPr wrap="none" rtlCol="0" anchor="t">
            <a:spAutoFit/>
          </a:bodyPr>
          <a:lstStyle/>
          <a:p>
            <a:pPr algn="l"/>
            <a:r>
              <a:rPr lang="zh-CN" altLang="en-US">
                <a:sym typeface="+mn-ea"/>
              </a:rPr>
              <a:t>整数</a:t>
            </a:r>
          </a:p>
        </p:txBody>
      </p:sp>
      <p:cxnSp>
        <p:nvCxnSpPr>
          <p:cNvPr id="37" name="直接连接符 36"/>
          <p:cNvCxnSpPr/>
          <p:nvPr/>
        </p:nvCxnSpPr>
        <p:spPr>
          <a:xfrm>
            <a:off x="8510905" y="4304452"/>
            <a:ext cx="10160" cy="52324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8" name="文本框 37"/>
          <p:cNvSpPr txBox="1"/>
          <p:nvPr/>
        </p:nvSpPr>
        <p:spPr>
          <a:xfrm>
            <a:off x="8321675" y="5635412"/>
            <a:ext cx="521970" cy="460375"/>
          </a:xfrm>
          <a:prstGeom prst="rect">
            <a:avLst/>
          </a:prstGeom>
          <a:noFill/>
        </p:spPr>
        <p:txBody>
          <a:bodyPr wrap="none" rtlCol="0" anchor="t">
            <a:spAutoFit/>
          </a:bodyPr>
          <a:lstStyle/>
          <a:p>
            <a:pPr algn="l"/>
            <a:r>
              <a:rPr lang="en-US" sz="2400">
                <a:sym typeface="+mn-ea"/>
              </a:rPr>
              <a:t>10</a:t>
            </a:r>
          </a:p>
        </p:txBody>
      </p:sp>
      <p:cxnSp>
        <p:nvCxnSpPr>
          <p:cNvPr id="39" name="直接连接符 38"/>
          <p:cNvCxnSpPr/>
          <p:nvPr/>
        </p:nvCxnSpPr>
        <p:spPr>
          <a:xfrm>
            <a:off x="8582660" y="5226472"/>
            <a:ext cx="0" cy="46418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034" name="AutoShape 19"/>
          <p:cNvSpPr>
            <a:spLocks noChangeArrowheads="1"/>
          </p:cNvSpPr>
          <p:nvPr/>
        </p:nvSpPr>
        <p:spPr bwMode="auto">
          <a:xfrm>
            <a:off x="2945448" y="3156690"/>
            <a:ext cx="976312" cy="485775"/>
          </a:xfrm>
          <a:prstGeom prst="notchedRightArrow">
            <a:avLst>
              <a:gd name="adj1" fmla="val 50000"/>
              <a:gd name="adj2" fmla="val 50245"/>
            </a:avLst>
          </a:prstGeom>
          <a:noFill/>
          <a:ln w="19050" algn="ctr">
            <a:solidFill>
              <a:srgbClr val="800080"/>
            </a:solidFill>
            <a:miter lim="800000"/>
          </a:ln>
        </p:spPr>
        <p:txBody>
          <a:bodyPr wrap="none" anchor="ctr">
            <a:spAutoFit/>
          </a:bodyPr>
          <a:lstStyle/>
          <a:p>
            <a:endParaRPr lang="zh-CN" altLang="en-US"/>
          </a:p>
        </p:txBody>
      </p:sp>
      <p:sp>
        <p:nvSpPr>
          <p:cNvPr id="40" name="文本框 1">
            <a:extLst>
              <a:ext uri="{FF2B5EF4-FFF2-40B4-BE49-F238E27FC236}">
                <a16:creationId xmlns:a16="http://schemas.microsoft.com/office/drawing/2014/main" xmlns="" id="{90126582-2AD9-4193-B85E-E5582CFC20A0}"/>
              </a:ext>
            </a:extLst>
          </p:cNvPr>
          <p:cNvSpPr txBox="1"/>
          <p:nvPr/>
        </p:nvSpPr>
        <p:spPr>
          <a:xfrm>
            <a:off x="642910" y="3714752"/>
            <a:ext cx="2286016" cy="523220"/>
          </a:xfrm>
          <a:prstGeom prst="rect">
            <a:avLst/>
          </a:prstGeom>
          <a:noFill/>
        </p:spPr>
        <p:txBody>
          <a:bodyPr wrap="square" rtlCol="0">
            <a:spAutoFit/>
          </a:bodyPr>
          <a:lstStyle/>
          <a:p>
            <a:pPr algn="l"/>
            <a:r>
              <a:rPr lang="zh-CN" altLang="en-US" sz="2800" dirty="0"/>
              <a:t>如何对应的</a:t>
            </a:r>
            <a:r>
              <a:rPr lang="en-US" altLang="zh-CN" sz="2800" dirty="0"/>
              <a:t>?</a:t>
            </a:r>
          </a:p>
        </p:txBody>
      </p:sp>
      <p:sp>
        <p:nvSpPr>
          <p:cNvPr id="41" name="文本框 1">
            <a:extLst>
              <a:ext uri="{FF2B5EF4-FFF2-40B4-BE49-F238E27FC236}">
                <a16:creationId xmlns:a16="http://schemas.microsoft.com/office/drawing/2014/main" xmlns="" id="{C776FF1E-32FD-401B-8C1B-12BEA7C4E8A2}"/>
              </a:ext>
            </a:extLst>
          </p:cNvPr>
          <p:cNvSpPr txBox="1"/>
          <p:nvPr/>
        </p:nvSpPr>
        <p:spPr>
          <a:xfrm>
            <a:off x="642910" y="4357694"/>
            <a:ext cx="2786082" cy="954107"/>
          </a:xfrm>
          <a:prstGeom prst="rect">
            <a:avLst/>
          </a:prstGeom>
          <a:noFill/>
        </p:spPr>
        <p:txBody>
          <a:bodyPr wrap="square" rtlCol="0">
            <a:spAutoFit/>
          </a:bodyPr>
          <a:lstStyle/>
          <a:p>
            <a:pPr algn="l"/>
            <a:r>
              <a:rPr lang="zh-CN" altLang="en-US" sz="2800" dirty="0"/>
              <a:t>树的结构为什么</a:t>
            </a:r>
            <a:endParaRPr lang="en-US" altLang="zh-CN" sz="2800" dirty="0"/>
          </a:p>
          <a:p>
            <a:pPr algn="l"/>
            <a:r>
              <a:rPr lang="zh-CN" altLang="en-US" sz="2800" dirty="0"/>
              <a:t>应该是这样的</a:t>
            </a:r>
            <a:r>
              <a:rPr lang="en-US" altLang="zh-CN" sz="2800" dirty="0"/>
              <a:t>?</a:t>
            </a:r>
          </a:p>
        </p:txBody>
      </p:sp>
      <p:sp>
        <p:nvSpPr>
          <p:cNvPr id="42" name="文本框 1">
            <a:extLst>
              <a:ext uri="{FF2B5EF4-FFF2-40B4-BE49-F238E27FC236}">
                <a16:creationId xmlns:a16="http://schemas.microsoft.com/office/drawing/2014/main" xmlns="" id="{194EDBD8-5BB3-447A-8F31-B85B9F9F823C}"/>
              </a:ext>
            </a:extLst>
          </p:cNvPr>
          <p:cNvSpPr txBox="1"/>
          <p:nvPr/>
        </p:nvSpPr>
        <p:spPr>
          <a:xfrm>
            <a:off x="642910" y="5572140"/>
            <a:ext cx="2786082" cy="954107"/>
          </a:xfrm>
          <a:prstGeom prst="rect">
            <a:avLst/>
          </a:prstGeom>
          <a:noFill/>
        </p:spPr>
        <p:txBody>
          <a:bodyPr wrap="square" rtlCol="0">
            <a:spAutoFit/>
          </a:bodyPr>
          <a:lstStyle/>
          <a:p>
            <a:pPr algn="l"/>
            <a:r>
              <a:rPr lang="zh-CN" altLang="en-US" sz="2800" dirty="0"/>
              <a:t>在树中是乘法优先还是加法优先</a:t>
            </a:r>
            <a:r>
              <a:rPr lang="en-US" altLang="zh-CN"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blinds(horizontal)">
                                      <p:cBhvr>
                                        <p:cTn id="7" dur="500"/>
                                        <p:tgtEl>
                                          <p:spTgt spid="10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2000"/>
                                        <p:tgtEl>
                                          <p:spTgt spid="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20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2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 grpId="0" bldLvl="0" animBg="1"/>
      <p:bldP spid="40" grpId="0"/>
      <p:bldP spid="41" grpId="0"/>
      <p:bldP spid="4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662805" y="1099185"/>
            <a:ext cx="415925" cy="398780"/>
          </a:xfrm>
          <a:prstGeom prst="rect">
            <a:avLst/>
          </a:prstGeom>
          <a:noFill/>
        </p:spPr>
        <p:txBody>
          <a:bodyPr wrap="none" rtlCol="0" anchor="t">
            <a:spAutoFit/>
          </a:bodyPr>
          <a:lstStyle/>
          <a:p>
            <a:pPr algn="l"/>
            <a:r>
              <a:rPr lang="en-US" altLang="zh-CN">
                <a:sym typeface="+mn-ea"/>
              </a:rPr>
              <a:t>:=</a:t>
            </a:r>
          </a:p>
        </p:txBody>
      </p:sp>
      <p:cxnSp>
        <p:nvCxnSpPr>
          <p:cNvPr id="9" name="直接连接符 8"/>
          <p:cNvCxnSpPr>
            <a:stCxn id="5" idx="2"/>
            <a:endCxn id="6" idx="0"/>
          </p:cNvCxnSpPr>
          <p:nvPr/>
        </p:nvCxnSpPr>
        <p:spPr>
          <a:xfrm flipH="1">
            <a:off x="3611245" y="1497965"/>
            <a:ext cx="1259840" cy="24320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0" name="直接连接符 9"/>
          <p:cNvCxnSpPr>
            <a:stCxn id="5" idx="2"/>
            <a:endCxn id="8" idx="0"/>
          </p:cNvCxnSpPr>
          <p:nvPr/>
        </p:nvCxnSpPr>
        <p:spPr>
          <a:xfrm>
            <a:off x="4871085" y="1497965"/>
            <a:ext cx="1481455" cy="33337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2" name="文本框 11"/>
          <p:cNvSpPr txBox="1"/>
          <p:nvPr/>
        </p:nvSpPr>
        <p:spPr>
          <a:xfrm>
            <a:off x="2945765" y="1769745"/>
            <a:ext cx="1452880" cy="460375"/>
          </a:xfrm>
          <a:prstGeom prst="rect">
            <a:avLst/>
          </a:prstGeom>
          <a:noFill/>
        </p:spPr>
        <p:txBody>
          <a:bodyPr wrap="none" rtlCol="0" anchor="t">
            <a:spAutoFit/>
          </a:bodyPr>
          <a:lstStyle/>
          <a:p>
            <a:pPr algn="l"/>
            <a:r>
              <a:rPr lang="en-US" altLang="zh-CN" sz="2400">
                <a:sym typeface="+mn-ea"/>
              </a:rPr>
              <a:t>id1(sum)</a:t>
            </a:r>
            <a:endParaRPr lang="zh-CN" altLang="en-US" sz="2400">
              <a:sym typeface="+mn-ea"/>
            </a:endParaRPr>
          </a:p>
        </p:txBody>
      </p:sp>
      <p:sp>
        <p:nvSpPr>
          <p:cNvPr id="16" name="文本框 15"/>
          <p:cNvSpPr txBox="1"/>
          <p:nvPr/>
        </p:nvSpPr>
        <p:spPr>
          <a:xfrm>
            <a:off x="6085205" y="1769745"/>
            <a:ext cx="369570" cy="460375"/>
          </a:xfrm>
          <a:prstGeom prst="rect">
            <a:avLst/>
          </a:prstGeom>
          <a:noFill/>
        </p:spPr>
        <p:txBody>
          <a:bodyPr wrap="square" rtlCol="0" anchor="t">
            <a:spAutoFit/>
          </a:bodyPr>
          <a:lstStyle/>
          <a:p>
            <a:pPr algn="l"/>
            <a:r>
              <a:rPr lang="en-US" altLang="zh-CN" sz="2400">
                <a:sym typeface="+mn-ea"/>
              </a:rPr>
              <a:t>+</a:t>
            </a:r>
          </a:p>
        </p:txBody>
      </p:sp>
      <p:cxnSp>
        <p:nvCxnSpPr>
          <p:cNvPr id="18" name="直接连接符 17"/>
          <p:cNvCxnSpPr/>
          <p:nvPr/>
        </p:nvCxnSpPr>
        <p:spPr>
          <a:xfrm flipH="1">
            <a:off x="5005070" y="2132965"/>
            <a:ext cx="1294765" cy="10090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9" name="直接连接符 18"/>
          <p:cNvCxnSpPr>
            <a:stCxn id="8" idx="2"/>
          </p:cNvCxnSpPr>
          <p:nvPr/>
        </p:nvCxnSpPr>
        <p:spPr>
          <a:xfrm>
            <a:off x="6352540" y="2158365"/>
            <a:ext cx="1172845"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3" name="文本框 22"/>
          <p:cNvSpPr txBox="1"/>
          <p:nvPr/>
        </p:nvSpPr>
        <p:spPr>
          <a:xfrm>
            <a:off x="4277995" y="3199130"/>
            <a:ext cx="1402080" cy="460375"/>
          </a:xfrm>
          <a:prstGeom prst="rect">
            <a:avLst/>
          </a:prstGeom>
          <a:noFill/>
        </p:spPr>
        <p:txBody>
          <a:bodyPr wrap="none" rtlCol="0" anchor="t">
            <a:spAutoFit/>
          </a:bodyPr>
          <a:lstStyle/>
          <a:p>
            <a:pPr algn="l"/>
            <a:r>
              <a:rPr lang="en-US" altLang="zh-CN" sz="2400">
                <a:sym typeface="+mn-ea"/>
              </a:rPr>
              <a:t>id2(first)</a:t>
            </a:r>
            <a:endParaRPr lang="zh-CN" altLang="en-US" sz="2400">
              <a:sym typeface="+mn-ea"/>
            </a:endParaRPr>
          </a:p>
        </p:txBody>
      </p:sp>
      <p:sp>
        <p:nvSpPr>
          <p:cNvPr id="26" name="文本框 25"/>
          <p:cNvSpPr txBox="1"/>
          <p:nvPr/>
        </p:nvSpPr>
        <p:spPr>
          <a:xfrm>
            <a:off x="7340600" y="3044825"/>
            <a:ext cx="336550" cy="460375"/>
          </a:xfrm>
          <a:prstGeom prst="rect">
            <a:avLst/>
          </a:prstGeom>
          <a:noFill/>
        </p:spPr>
        <p:txBody>
          <a:bodyPr wrap="none" rtlCol="0" anchor="t">
            <a:spAutoFit/>
          </a:bodyPr>
          <a:lstStyle/>
          <a:p>
            <a:pPr algn="l"/>
            <a:r>
              <a:rPr lang="en-US" altLang="zh-CN" sz="2400">
                <a:solidFill>
                  <a:srgbClr val="333399"/>
                </a:solidFill>
                <a:latin typeface="楷体_GB2312" pitchFamily="49" charset="-122"/>
                <a:sym typeface="+mn-ea"/>
              </a:rPr>
              <a:t>*</a:t>
            </a:r>
            <a:endParaRPr lang="en-US" altLang="zh-CN" sz="2400">
              <a:sym typeface="+mn-ea"/>
            </a:endParaRPr>
          </a:p>
        </p:txBody>
      </p:sp>
      <p:cxnSp>
        <p:nvCxnSpPr>
          <p:cNvPr id="28" name="直接连接符 27"/>
          <p:cNvCxnSpPr/>
          <p:nvPr/>
        </p:nvCxnSpPr>
        <p:spPr>
          <a:xfrm flipH="1">
            <a:off x="6208395" y="3505200"/>
            <a:ext cx="1347470"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9" name="直接连接符 28"/>
          <p:cNvCxnSpPr/>
          <p:nvPr/>
        </p:nvCxnSpPr>
        <p:spPr>
          <a:xfrm>
            <a:off x="7484110" y="3505200"/>
            <a:ext cx="1172845"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3" name="文本框 32"/>
          <p:cNvSpPr txBox="1"/>
          <p:nvPr/>
        </p:nvSpPr>
        <p:spPr>
          <a:xfrm>
            <a:off x="5380990" y="4417060"/>
            <a:ext cx="1655445" cy="460375"/>
          </a:xfrm>
          <a:prstGeom prst="rect">
            <a:avLst/>
          </a:prstGeom>
          <a:noFill/>
        </p:spPr>
        <p:txBody>
          <a:bodyPr wrap="none" rtlCol="0" anchor="t">
            <a:spAutoFit/>
          </a:bodyPr>
          <a:lstStyle/>
          <a:p>
            <a:pPr algn="l"/>
            <a:r>
              <a:rPr lang="en-US" altLang="zh-CN" sz="2400">
                <a:sym typeface="+mn-ea"/>
              </a:rPr>
              <a:t>id3(count)</a:t>
            </a:r>
            <a:endParaRPr lang="zh-CN" altLang="en-US" sz="2400">
              <a:sym typeface="+mn-ea"/>
            </a:endParaRPr>
          </a:p>
        </p:txBody>
      </p:sp>
      <p:sp>
        <p:nvSpPr>
          <p:cNvPr id="35" name="文本框 34"/>
          <p:cNvSpPr txBox="1"/>
          <p:nvPr/>
        </p:nvSpPr>
        <p:spPr>
          <a:xfrm>
            <a:off x="8377555" y="4478655"/>
            <a:ext cx="464820" cy="398780"/>
          </a:xfrm>
          <a:prstGeom prst="rect">
            <a:avLst/>
          </a:prstGeom>
          <a:noFill/>
        </p:spPr>
        <p:txBody>
          <a:bodyPr wrap="none" rtlCol="0" anchor="t">
            <a:spAutoFit/>
          </a:bodyPr>
          <a:lstStyle/>
          <a:p>
            <a:pPr algn="l"/>
            <a:r>
              <a:rPr lang="en-US" altLang="zh-CN">
                <a:sym typeface="+mn-ea"/>
              </a:rPr>
              <a:t>10</a:t>
            </a:r>
          </a:p>
        </p:txBody>
      </p:sp>
      <p:sp>
        <p:nvSpPr>
          <p:cNvPr id="67" name="文本框 66"/>
          <p:cNvSpPr txBox="1"/>
          <p:nvPr/>
        </p:nvSpPr>
        <p:spPr>
          <a:xfrm>
            <a:off x="539552" y="481648"/>
            <a:ext cx="4553106" cy="523220"/>
          </a:xfrm>
          <a:prstGeom prst="rect">
            <a:avLst/>
          </a:prstGeom>
          <a:noFill/>
        </p:spPr>
        <p:txBody>
          <a:bodyPr wrap="none" rtlCol="0" anchor="t">
            <a:spAutoFit/>
          </a:bodyPr>
          <a:lstStyle/>
          <a:p>
            <a:pPr algn="l"/>
            <a:r>
              <a:rPr lang="zh-CN" altLang="en-US" sz="2800" dirty="0"/>
              <a:t>简化形式：抽象语法树</a:t>
            </a:r>
            <a:r>
              <a:rPr lang="en-US" altLang="zh-CN" sz="2800" dirty="0"/>
              <a:t>AST</a:t>
            </a:r>
            <a:endParaRPr lang="zh-CN" altLang="en-US" sz="2800" dirty="0"/>
          </a:p>
        </p:txBody>
      </p:sp>
      <p:sp>
        <p:nvSpPr>
          <p:cNvPr id="68" name="文本框 67"/>
          <p:cNvSpPr txBox="1"/>
          <p:nvPr/>
        </p:nvSpPr>
        <p:spPr>
          <a:xfrm>
            <a:off x="248920" y="3221990"/>
            <a:ext cx="2887980" cy="1198880"/>
          </a:xfrm>
          <a:prstGeom prst="rect">
            <a:avLst/>
          </a:prstGeom>
          <a:noFill/>
        </p:spPr>
        <p:txBody>
          <a:bodyPr wrap="square" rtlCol="0">
            <a:spAutoFit/>
          </a:bodyPr>
          <a:lstStyle/>
          <a:p>
            <a:pPr algn="l"/>
            <a:endParaRPr lang="en-US" altLang="zh-CN" sz="2400" dirty="0"/>
          </a:p>
          <a:p>
            <a:pPr algn="l"/>
            <a:r>
              <a:rPr lang="en-US" altLang="zh-CN" sz="2400" dirty="0"/>
              <a:t>id1:= id2+id3</a:t>
            </a:r>
            <a:r>
              <a:rPr lang="en-US" altLang="zh-CN" sz="2400" dirty="0">
                <a:solidFill>
                  <a:srgbClr val="990099"/>
                </a:solidFill>
                <a:latin typeface="楷体_GB2312" pitchFamily="49" charset="-122"/>
                <a:sym typeface="+mn-ea"/>
              </a:rPr>
              <a:t>*</a:t>
            </a:r>
            <a:r>
              <a:rPr lang="en-US" altLang="zh-CN" sz="2400" dirty="0">
                <a:solidFill>
                  <a:srgbClr val="990099"/>
                </a:solidFill>
              </a:rPr>
              <a:t>1</a:t>
            </a:r>
            <a:r>
              <a:rPr lang="en-US" altLang="zh-CN" sz="2400" dirty="0"/>
              <a:t>0</a:t>
            </a:r>
          </a:p>
          <a:p>
            <a:pPr algn="l"/>
            <a:endParaRPr lang="en-US" altLang="zh-CN" sz="2400" dirty="0"/>
          </a:p>
        </p:txBody>
      </p:sp>
      <p:sp>
        <p:nvSpPr>
          <p:cNvPr id="69" name="AutoShape 19"/>
          <p:cNvSpPr>
            <a:spLocks noChangeArrowheads="1"/>
          </p:cNvSpPr>
          <p:nvPr/>
        </p:nvSpPr>
        <p:spPr bwMode="auto">
          <a:xfrm>
            <a:off x="2945448" y="3681413"/>
            <a:ext cx="976312" cy="485775"/>
          </a:xfrm>
          <a:prstGeom prst="notchedRightArrow">
            <a:avLst>
              <a:gd name="adj1" fmla="val 50000"/>
              <a:gd name="adj2" fmla="val 50245"/>
            </a:avLst>
          </a:prstGeom>
          <a:noFill/>
          <a:ln w="19050" algn="ctr">
            <a:solidFill>
              <a:srgbClr val="800080"/>
            </a:solidFill>
            <a:miter lim="800000"/>
          </a:ln>
        </p:spPr>
        <p:txBody>
          <a:bodyPr wrap="none" anchor="ctr">
            <a:spAutoFit/>
          </a:bodyPr>
          <a:lstStyle/>
          <a:p>
            <a:endParaRPr lang="zh-CN" altLang="en-US"/>
          </a:p>
        </p:txBody>
      </p:sp>
      <p:sp>
        <p:nvSpPr>
          <p:cNvPr id="20" name="矩形 19">
            <a:extLst>
              <a:ext uri="{FF2B5EF4-FFF2-40B4-BE49-F238E27FC236}">
                <a16:creationId xmlns:a16="http://schemas.microsoft.com/office/drawing/2014/main" xmlns="" id="{0D633B9E-EDF7-4533-BB1C-3DF3135BB60E}"/>
              </a:ext>
            </a:extLst>
          </p:cNvPr>
          <p:cNvSpPr/>
          <p:nvPr/>
        </p:nvSpPr>
        <p:spPr>
          <a:xfrm>
            <a:off x="1932899" y="4827965"/>
            <a:ext cx="2082621" cy="584775"/>
          </a:xfrm>
          <a:prstGeom prst="rect">
            <a:avLst/>
          </a:prstGeom>
        </p:spPr>
        <p:txBody>
          <a:bodyPr wrap="none">
            <a:spAutoFit/>
          </a:bodyPr>
          <a:lstStyle/>
          <a:p>
            <a:r>
              <a:rPr lang="zh-CN" altLang="en-US" sz="3200" dirty="0"/>
              <a:t>如何计算</a:t>
            </a:r>
            <a:r>
              <a:rPr lang="en-US" altLang="zh-CN" sz="3200" dirty="0"/>
              <a:t>?</a:t>
            </a:r>
            <a:endParaRPr lang="zh-CN" altLang="en-US" sz="3200" dirty="0"/>
          </a:p>
        </p:txBody>
      </p:sp>
      <p:sp>
        <p:nvSpPr>
          <p:cNvPr id="21" name="矩形 20">
            <a:extLst>
              <a:ext uri="{FF2B5EF4-FFF2-40B4-BE49-F238E27FC236}">
                <a16:creationId xmlns:a16="http://schemas.microsoft.com/office/drawing/2014/main" xmlns="" id="{6AC58202-8E7C-4BE7-A6F7-C792EEACE17D}"/>
              </a:ext>
            </a:extLst>
          </p:cNvPr>
          <p:cNvSpPr/>
          <p:nvPr/>
        </p:nvSpPr>
        <p:spPr>
          <a:xfrm>
            <a:off x="708691" y="5960110"/>
            <a:ext cx="4538423" cy="584775"/>
          </a:xfrm>
          <a:prstGeom prst="rect">
            <a:avLst/>
          </a:prstGeom>
        </p:spPr>
        <p:txBody>
          <a:bodyPr wrap="none">
            <a:spAutoFit/>
          </a:bodyPr>
          <a:lstStyle/>
          <a:p>
            <a:r>
              <a:rPr lang="zh-CN" altLang="en-US" sz="3200" dirty="0"/>
              <a:t>计算的次序是怎么样的</a:t>
            </a:r>
            <a:r>
              <a:rPr lang="en-US" altLang="zh-CN" sz="3200" dirty="0"/>
              <a:t>?</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20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 name="Text Box 8">
            <a:extLst>
              <a:ext uri="{FF2B5EF4-FFF2-40B4-BE49-F238E27FC236}">
                <a16:creationId xmlns:a16="http://schemas.microsoft.com/office/drawing/2014/main" xmlns="" id="{D0439FBA-656F-497F-A866-3172B8B6529F}"/>
              </a:ext>
            </a:extLst>
          </p:cNvPr>
          <p:cNvSpPr txBox="1">
            <a:spLocks noChangeArrowheads="1"/>
          </p:cNvSpPr>
          <p:nvPr/>
        </p:nvSpPr>
        <p:spPr bwMode="auto">
          <a:xfrm>
            <a:off x="829310" y="1215390"/>
            <a:ext cx="7553325" cy="4524315"/>
          </a:xfrm>
          <a:prstGeom prst="rect">
            <a:avLst/>
          </a:prstGeom>
          <a:noFill/>
          <a:ln w="9525">
            <a:noFill/>
            <a:miter lim="800000"/>
          </a:ln>
        </p:spPr>
        <p:txBody>
          <a:bodyPr wrap="square">
            <a:spAutoFit/>
          </a:bodyPr>
          <a:lstStyle/>
          <a:p>
            <a:pPr algn="l">
              <a:buFont typeface="Wingdings" panose="05000000000000000000" pitchFamily="2" charset="2"/>
              <a:buChar char="²"/>
            </a:pPr>
            <a:r>
              <a:rPr lang="zh-CN" altLang="en-US" sz="3200" dirty="0">
                <a:solidFill>
                  <a:srgbClr val="333399"/>
                </a:solidFill>
                <a:sym typeface="+mn-ea"/>
              </a:rPr>
              <a:t>语法分析的依据是什么？</a:t>
            </a:r>
            <a:endParaRPr lang="en-US" altLang="zh-CN" sz="3200" dirty="0">
              <a:solidFill>
                <a:srgbClr val="333399"/>
              </a:solidFill>
              <a:sym typeface="+mn-ea"/>
            </a:endParaRPr>
          </a:p>
          <a:p>
            <a:pPr algn="l">
              <a:buFont typeface="Wingdings" panose="05000000000000000000" pitchFamily="2" charset="2"/>
              <a:buChar char="²"/>
            </a:pPr>
            <a:r>
              <a:rPr lang="zh-CN" altLang="en-US" sz="3200" dirty="0">
                <a:solidFill>
                  <a:srgbClr val="333399"/>
                </a:solidFill>
                <a:sym typeface="+mn-ea"/>
              </a:rPr>
              <a:t>语法分析依据的是语法规则，</a:t>
            </a:r>
            <a:endParaRPr lang="en-US" altLang="zh-CN" sz="3200" dirty="0">
              <a:solidFill>
                <a:srgbClr val="333399"/>
              </a:solidFill>
              <a:sym typeface="+mn-ea"/>
            </a:endParaRPr>
          </a:p>
          <a:p>
            <a:pPr algn="l"/>
            <a:r>
              <a:rPr lang="en-US" altLang="zh-CN" sz="3200" dirty="0">
                <a:solidFill>
                  <a:srgbClr val="333399"/>
                </a:solidFill>
                <a:sym typeface="+mn-ea"/>
              </a:rPr>
              <a:t>		</a:t>
            </a:r>
            <a:r>
              <a:rPr lang="zh-CN" altLang="en-US" sz="3200" dirty="0">
                <a:solidFill>
                  <a:srgbClr val="333399"/>
                </a:solidFill>
                <a:sym typeface="+mn-ea"/>
              </a:rPr>
              <a:t>什么是</a:t>
            </a:r>
            <a:r>
              <a:rPr lang="zh-CN" altLang="en-US" sz="3200" dirty="0">
                <a:solidFill>
                  <a:srgbClr val="FF0000"/>
                </a:solidFill>
                <a:sym typeface="+mn-ea"/>
              </a:rPr>
              <a:t>语法规则</a:t>
            </a:r>
            <a:r>
              <a:rPr lang="zh-CN" altLang="en-US" sz="3200" dirty="0">
                <a:solidFill>
                  <a:srgbClr val="333399"/>
                </a:solidFill>
                <a:sym typeface="+mn-ea"/>
              </a:rPr>
              <a:t>呢？</a:t>
            </a:r>
          </a:p>
          <a:p>
            <a:pPr algn="l">
              <a:buFont typeface="Wingdings" panose="05000000000000000000" pitchFamily="2" charset="2"/>
              <a:buChar char="²"/>
            </a:pPr>
            <a:r>
              <a:rPr lang="zh-CN" altLang="en-US" sz="3200" dirty="0">
                <a:solidFill>
                  <a:srgbClr val="333399"/>
                </a:solidFill>
                <a:sym typeface="+mn-ea"/>
              </a:rPr>
              <a:t>简单说来就是表述程序结构的规则。</a:t>
            </a:r>
          </a:p>
          <a:p>
            <a:pPr algn="l">
              <a:buFont typeface="Wingdings" panose="05000000000000000000" pitchFamily="2" charset="2"/>
              <a:buChar char="²"/>
            </a:pPr>
            <a:r>
              <a:rPr lang="zh-CN" altLang="en-US" sz="3200" dirty="0">
                <a:solidFill>
                  <a:srgbClr val="333399"/>
                </a:solidFill>
                <a:sym typeface="+mn-ea"/>
              </a:rPr>
              <a:t>这些规则描述了</a:t>
            </a:r>
            <a:endParaRPr lang="en-US" altLang="zh-CN" sz="3200" dirty="0">
              <a:solidFill>
                <a:srgbClr val="333399"/>
              </a:solidFill>
              <a:sym typeface="+mn-ea"/>
            </a:endParaRPr>
          </a:p>
          <a:p>
            <a:pPr algn="l"/>
            <a:r>
              <a:rPr lang="en-US" altLang="zh-CN" sz="3200" dirty="0">
                <a:solidFill>
                  <a:srgbClr val="333399"/>
                </a:solidFill>
                <a:sym typeface="+mn-ea"/>
              </a:rPr>
              <a:t>	</a:t>
            </a:r>
            <a:r>
              <a:rPr lang="zh-CN" altLang="en-US" sz="3200" dirty="0">
                <a:solidFill>
                  <a:srgbClr val="333399"/>
                </a:solidFill>
                <a:sym typeface="+mn-ea"/>
              </a:rPr>
              <a:t>程序是如何构成，</a:t>
            </a:r>
            <a:endParaRPr lang="en-US" altLang="zh-CN" sz="3200" dirty="0">
              <a:solidFill>
                <a:srgbClr val="333399"/>
              </a:solidFill>
              <a:sym typeface="+mn-ea"/>
            </a:endParaRPr>
          </a:p>
          <a:p>
            <a:pPr algn="l"/>
            <a:r>
              <a:rPr lang="en-US" altLang="zh-CN" sz="3200" dirty="0">
                <a:solidFill>
                  <a:srgbClr val="333399"/>
                </a:solidFill>
                <a:sym typeface="+mn-ea"/>
              </a:rPr>
              <a:t>	</a:t>
            </a:r>
            <a:r>
              <a:rPr lang="zh-CN" altLang="en-US" sz="3200" dirty="0">
                <a:solidFill>
                  <a:srgbClr val="333399"/>
                </a:solidFill>
                <a:sym typeface="+mn-ea"/>
              </a:rPr>
              <a:t>函数是如何构成的，</a:t>
            </a:r>
            <a:endParaRPr lang="en-US" altLang="zh-CN" sz="3200" dirty="0">
              <a:solidFill>
                <a:srgbClr val="333399"/>
              </a:solidFill>
              <a:sym typeface="+mn-ea"/>
            </a:endParaRPr>
          </a:p>
          <a:p>
            <a:pPr algn="l"/>
            <a:r>
              <a:rPr lang="en-US" altLang="zh-CN" sz="3200" dirty="0">
                <a:solidFill>
                  <a:srgbClr val="333399"/>
                </a:solidFill>
                <a:sym typeface="+mn-ea"/>
              </a:rPr>
              <a:t>	</a:t>
            </a:r>
            <a:r>
              <a:rPr lang="zh-CN" altLang="en-US" sz="3200" dirty="0">
                <a:solidFill>
                  <a:srgbClr val="333399"/>
                </a:solidFill>
                <a:sym typeface="+mn-ea"/>
              </a:rPr>
              <a:t>语句是如何构成的，</a:t>
            </a:r>
            <a:endParaRPr lang="en-US" altLang="zh-CN" sz="3200" dirty="0">
              <a:solidFill>
                <a:srgbClr val="333399"/>
              </a:solidFill>
              <a:sym typeface="+mn-ea"/>
            </a:endParaRPr>
          </a:p>
          <a:p>
            <a:pPr algn="l"/>
            <a:r>
              <a:rPr lang="en-US" altLang="zh-CN" sz="3200" dirty="0">
                <a:solidFill>
                  <a:srgbClr val="333399"/>
                </a:solidFill>
                <a:sym typeface="+mn-ea"/>
              </a:rPr>
              <a:t>	</a:t>
            </a:r>
            <a:r>
              <a:rPr lang="zh-CN" altLang="en-US" sz="3200" dirty="0">
                <a:solidFill>
                  <a:srgbClr val="333399"/>
                </a:solidFill>
                <a:sym typeface="+mn-ea"/>
              </a:rPr>
              <a:t>表达式是如何构成的。</a:t>
            </a:r>
          </a:p>
        </p:txBody>
      </p:sp>
    </p:spTree>
  </p:cSld>
  <p:clrMapOvr>
    <a:overrideClrMapping bg1="lt1" tx1="dk1" bg2="lt2" tx2="dk2" accent1="accent1" accent2="accent2" accent3="accent3" accent4="accent4" accent5="accent5" accent6="accent6" hlink="hlink" folHlink="folHlink"/>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20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20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20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5" end="5"/>
                                            </p:txEl>
                                          </p:spTgt>
                                        </p:tgtEl>
                                        <p:attrNameLst>
                                          <p:attrName>style.visibility</p:attrName>
                                        </p:attrNameLst>
                                      </p:cBhvr>
                                      <p:to>
                                        <p:strVal val="visible"/>
                                      </p:to>
                                    </p:set>
                                    <p:animEffect transition="in" filter="fade">
                                      <p:cBhvr>
                                        <p:cTn id="32" dur="2000"/>
                                        <p:tgtEl>
                                          <p:spTgt spid="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2000"/>
                                        <p:tgtEl>
                                          <p:spTgt spid="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7" end="7"/>
                                            </p:txEl>
                                          </p:spTgt>
                                        </p:tgtEl>
                                        <p:attrNameLst>
                                          <p:attrName>style.visibility</p:attrName>
                                        </p:attrNameLst>
                                      </p:cBhvr>
                                      <p:to>
                                        <p:strVal val="visible"/>
                                      </p:to>
                                    </p:set>
                                    <p:animEffect transition="in" filter="fade">
                                      <p:cBhvr>
                                        <p:cTn id="42" dur="2000"/>
                                        <p:tgtEl>
                                          <p:spTgt spid="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animEffect transition="in" filter="fade">
                                      <p:cBhvr>
                                        <p:cTn id="47"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1"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2"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33"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 name="Text Box 8">
            <a:extLst>
              <a:ext uri="{FF2B5EF4-FFF2-40B4-BE49-F238E27FC236}">
                <a16:creationId xmlns:a16="http://schemas.microsoft.com/office/drawing/2014/main" xmlns="" id="{4148B65B-AA1A-49B8-B64B-4596034AA44A}"/>
              </a:ext>
            </a:extLst>
          </p:cNvPr>
          <p:cNvSpPr txBox="1">
            <a:spLocks noChangeArrowheads="1"/>
          </p:cNvSpPr>
          <p:nvPr/>
        </p:nvSpPr>
        <p:spPr bwMode="auto">
          <a:xfrm>
            <a:off x="428596" y="1215390"/>
            <a:ext cx="8715404" cy="5016758"/>
          </a:xfrm>
          <a:prstGeom prst="rect">
            <a:avLst/>
          </a:prstGeom>
          <a:noFill/>
          <a:ln w="9525">
            <a:noFill/>
            <a:miter lim="800000"/>
          </a:ln>
        </p:spPr>
        <p:txBody>
          <a:bodyPr wrap="square">
            <a:spAutoFit/>
          </a:bodyPr>
          <a:lstStyle/>
          <a:p>
            <a:pPr indent="0" algn="l">
              <a:buFont typeface="Wingdings" panose="05000000000000000000" pitchFamily="2" charset="2"/>
              <a:buNone/>
            </a:pPr>
            <a:r>
              <a:rPr lang="zh-CN" altLang="en-US" sz="3200" dirty="0">
                <a:solidFill>
                  <a:srgbClr val="333399"/>
                </a:solidFill>
                <a:sym typeface="+mn-ea"/>
              </a:rPr>
              <a:t>以</a:t>
            </a:r>
            <a:r>
              <a:rPr lang="en-US" altLang="zh-CN" sz="3200" dirty="0">
                <a:solidFill>
                  <a:srgbClr val="333399"/>
                </a:solidFill>
                <a:sym typeface="+mn-ea"/>
              </a:rPr>
              <a:t>(</a:t>
            </a:r>
            <a:r>
              <a:rPr lang="zh-CN" altLang="en-US" sz="3200" dirty="0">
                <a:solidFill>
                  <a:srgbClr val="333399"/>
                </a:solidFill>
                <a:sym typeface="+mn-ea"/>
              </a:rPr>
              <a:t>算术</a:t>
            </a:r>
            <a:r>
              <a:rPr lang="en-US" altLang="zh-CN" sz="3200" dirty="0">
                <a:solidFill>
                  <a:srgbClr val="333399"/>
                </a:solidFill>
                <a:sym typeface="+mn-ea"/>
              </a:rPr>
              <a:t>)</a:t>
            </a:r>
            <a:r>
              <a:rPr lang="zh-CN" altLang="en-US" sz="3200" dirty="0">
                <a:solidFill>
                  <a:srgbClr val="333399"/>
                </a:solidFill>
                <a:sym typeface="+mn-ea"/>
              </a:rPr>
              <a:t>表达式为例</a:t>
            </a:r>
            <a:r>
              <a:rPr lang="en-US" altLang="zh-CN" sz="3200" dirty="0">
                <a:solidFill>
                  <a:srgbClr val="333399"/>
                </a:solidFill>
                <a:sym typeface="+mn-ea"/>
              </a:rPr>
              <a:t>,</a:t>
            </a:r>
          </a:p>
          <a:p>
            <a:pPr indent="0" algn="l">
              <a:buFont typeface="Wingdings" panose="05000000000000000000" pitchFamily="2" charset="2"/>
              <a:buNone/>
            </a:pPr>
            <a:r>
              <a:rPr lang="en-US" altLang="zh-CN" sz="3200" dirty="0">
                <a:solidFill>
                  <a:srgbClr val="333399"/>
                </a:solidFill>
                <a:sym typeface="+mn-ea"/>
              </a:rPr>
              <a:t>	</a:t>
            </a:r>
            <a:r>
              <a:rPr lang="zh-CN" altLang="en-US" sz="3200" dirty="0">
                <a:solidFill>
                  <a:srgbClr val="333399"/>
                </a:solidFill>
                <a:sym typeface="+mn-ea"/>
              </a:rPr>
              <a:t>用下面的递归定义</a:t>
            </a:r>
            <a:r>
              <a:rPr lang="en-US" altLang="zh-CN" sz="3200" dirty="0">
                <a:solidFill>
                  <a:srgbClr val="333399"/>
                </a:solidFill>
                <a:sym typeface="+mn-ea"/>
              </a:rPr>
              <a:t>(</a:t>
            </a:r>
            <a:r>
              <a:rPr lang="zh-CN" altLang="en-US" sz="3200" dirty="0">
                <a:solidFill>
                  <a:srgbClr val="333399"/>
                </a:solidFill>
                <a:sym typeface="+mn-ea"/>
              </a:rPr>
              <a:t>或称归纳定义</a:t>
            </a:r>
            <a:r>
              <a:rPr lang="en-US" altLang="zh-CN" sz="3200" dirty="0">
                <a:solidFill>
                  <a:srgbClr val="333399"/>
                </a:solidFill>
                <a:sym typeface="+mn-ea"/>
              </a:rPr>
              <a:t>)</a:t>
            </a:r>
            <a:r>
              <a:rPr lang="zh-CN" altLang="en-US" sz="3200" dirty="0">
                <a:solidFill>
                  <a:srgbClr val="333399"/>
                </a:solidFill>
                <a:sym typeface="+mn-ea"/>
              </a:rPr>
              <a:t>来说明：</a:t>
            </a:r>
          </a:p>
          <a:p>
            <a:pPr indent="0" algn="l">
              <a:buFont typeface="Wingdings" panose="05000000000000000000" pitchFamily="2" charset="2"/>
              <a:buNone/>
            </a:pPr>
            <a:r>
              <a:rPr lang="en-US" altLang="zh-CN" sz="3200" dirty="0">
                <a:solidFill>
                  <a:srgbClr val="333399"/>
                </a:solidFill>
                <a:sym typeface="+mn-ea"/>
              </a:rPr>
              <a:t>1.</a:t>
            </a:r>
            <a:r>
              <a:rPr lang="zh-CN" altLang="en-US" sz="3200" dirty="0">
                <a:solidFill>
                  <a:srgbClr val="333399"/>
                </a:solidFill>
                <a:sym typeface="+mn-ea"/>
              </a:rPr>
              <a:t>任何标识符是表达式</a:t>
            </a:r>
          </a:p>
          <a:p>
            <a:pPr indent="0" algn="l">
              <a:buFont typeface="Wingdings" panose="05000000000000000000" pitchFamily="2" charset="2"/>
              <a:buNone/>
            </a:pPr>
            <a:r>
              <a:rPr lang="en-US" altLang="zh-CN" sz="3200" dirty="0">
                <a:solidFill>
                  <a:srgbClr val="333399"/>
                </a:solidFill>
                <a:sym typeface="+mn-ea"/>
              </a:rPr>
              <a:t>2.</a:t>
            </a:r>
            <a:r>
              <a:rPr lang="zh-CN" altLang="en-US" sz="3200" dirty="0">
                <a:solidFill>
                  <a:srgbClr val="333399"/>
                </a:solidFill>
                <a:sym typeface="+mn-ea"/>
              </a:rPr>
              <a:t>任何常数</a:t>
            </a:r>
            <a:r>
              <a:rPr lang="en-US" altLang="zh-CN" sz="3200" dirty="0">
                <a:solidFill>
                  <a:srgbClr val="333399"/>
                </a:solidFill>
                <a:sym typeface="+mn-ea"/>
              </a:rPr>
              <a:t>(</a:t>
            </a:r>
            <a:r>
              <a:rPr lang="zh-CN" altLang="en-US" sz="3200" dirty="0">
                <a:solidFill>
                  <a:srgbClr val="333399"/>
                </a:solidFill>
                <a:sym typeface="+mn-ea"/>
              </a:rPr>
              <a:t>整常数、实常数</a:t>
            </a:r>
            <a:r>
              <a:rPr lang="en-US" altLang="zh-CN" sz="3200" dirty="0">
                <a:solidFill>
                  <a:srgbClr val="333399"/>
                </a:solidFill>
                <a:sym typeface="+mn-ea"/>
              </a:rPr>
              <a:t>)</a:t>
            </a:r>
            <a:r>
              <a:rPr lang="zh-CN" altLang="en-US" sz="3200" dirty="0">
                <a:solidFill>
                  <a:srgbClr val="333399"/>
                </a:solidFill>
                <a:sym typeface="+mn-ea"/>
              </a:rPr>
              <a:t>是表达式</a:t>
            </a:r>
          </a:p>
          <a:p>
            <a:pPr indent="0" algn="l">
              <a:buFont typeface="Wingdings" panose="05000000000000000000" pitchFamily="2" charset="2"/>
              <a:buNone/>
            </a:pPr>
            <a:r>
              <a:rPr lang="en-US" altLang="zh-CN" sz="3200" dirty="0">
                <a:solidFill>
                  <a:srgbClr val="333399"/>
                </a:solidFill>
                <a:sym typeface="+mn-ea"/>
              </a:rPr>
              <a:t>3.</a:t>
            </a:r>
            <a:r>
              <a:rPr lang="zh-CN" altLang="en-US" sz="3200" dirty="0">
                <a:solidFill>
                  <a:srgbClr val="333399"/>
                </a:solidFill>
                <a:sym typeface="+mn-ea"/>
              </a:rPr>
              <a:t>若表达式</a:t>
            </a:r>
            <a:r>
              <a:rPr lang="en-US" altLang="zh-CN" sz="3200" dirty="0">
                <a:solidFill>
                  <a:srgbClr val="333399"/>
                </a:solidFill>
                <a:sym typeface="+mn-ea"/>
              </a:rPr>
              <a:t>1</a:t>
            </a:r>
            <a:r>
              <a:rPr lang="zh-CN" altLang="en-US" sz="3200" dirty="0">
                <a:solidFill>
                  <a:srgbClr val="333399"/>
                </a:solidFill>
                <a:sym typeface="+mn-ea"/>
              </a:rPr>
              <a:t>和表达式</a:t>
            </a:r>
            <a:r>
              <a:rPr lang="en-US" altLang="zh-CN" sz="3200" dirty="0">
                <a:solidFill>
                  <a:srgbClr val="333399"/>
                </a:solidFill>
                <a:sym typeface="+mn-ea"/>
              </a:rPr>
              <a:t>2</a:t>
            </a:r>
            <a:r>
              <a:rPr lang="zh-CN" altLang="en-US" sz="3200" dirty="0">
                <a:solidFill>
                  <a:srgbClr val="333399"/>
                </a:solidFill>
                <a:sym typeface="+mn-ea"/>
              </a:rPr>
              <a:t>都是表达式，那么：</a:t>
            </a:r>
            <a:endParaRPr lang="en-US" altLang="zh-CN" sz="3200" dirty="0">
              <a:solidFill>
                <a:srgbClr val="333399"/>
              </a:solidFill>
              <a:sym typeface="+mn-ea"/>
            </a:endParaRPr>
          </a:p>
          <a:p>
            <a:pPr indent="0" algn="l">
              <a:buFont typeface="Wingdings" panose="05000000000000000000" pitchFamily="2" charset="2"/>
              <a:buNone/>
            </a:pPr>
            <a:r>
              <a:rPr lang="en-US" altLang="zh-CN" sz="3200" dirty="0">
                <a:solidFill>
                  <a:srgbClr val="333399"/>
                </a:solidFill>
                <a:sym typeface="+mn-ea"/>
              </a:rPr>
              <a:t> </a:t>
            </a:r>
            <a:r>
              <a:rPr lang="zh-CN" altLang="en-US" sz="3200" dirty="0">
                <a:solidFill>
                  <a:srgbClr val="333399"/>
                </a:solidFill>
                <a:sym typeface="+mn-ea"/>
              </a:rPr>
              <a:t>表达式</a:t>
            </a:r>
            <a:r>
              <a:rPr lang="en-US" altLang="zh-CN" sz="3200" dirty="0">
                <a:solidFill>
                  <a:srgbClr val="333399"/>
                </a:solidFill>
                <a:sym typeface="+mn-ea"/>
              </a:rPr>
              <a:t>1+</a:t>
            </a:r>
            <a:r>
              <a:rPr lang="zh-CN" altLang="en-US" sz="3200" dirty="0">
                <a:solidFill>
                  <a:srgbClr val="333399"/>
                </a:solidFill>
                <a:sym typeface="+mn-ea"/>
              </a:rPr>
              <a:t>表达式</a:t>
            </a:r>
            <a:r>
              <a:rPr lang="en-US" altLang="zh-CN" sz="3200" dirty="0">
                <a:solidFill>
                  <a:srgbClr val="333399"/>
                </a:solidFill>
                <a:sym typeface="+mn-ea"/>
              </a:rPr>
              <a:t>2</a:t>
            </a:r>
          </a:p>
          <a:p>
            <a:pPr indent="0" algn="l">
              <a:buFont typeface="Wingdings" panose="05000000000000000000" pitchFamily="2" charset="2"/>
              <a:buNone/>
            </a:pPr>
            <a:r>
              <a:rPr lang="zh-CN" altLang="en-US" sz="3200" dirty="0">
                <a:solidFill>
                  <a:srgbClr val="333399"/>
                </a:solidFill>
                <a:sym typeface="+mn-ea"/>
              </a:rPr>
              <a:t> 表达式</a:t>
            </a:r>
            <a:r>
              <a:rPr lang="en-US" altLang="zh-CN" sz="3200" dirty="0">
                <a:solidFill>
                  <a:srgbClr val="333399"/>
                </a:solidFill>
                <a:sym typeface="+mn-ea"/>
              </a:rPr>
              <a:t>1</a:t>
            </a:r>
            <a:r>
              <a:rPr lang="en-US" altLang="zh-CN" sz="3200" dirty="0">
                <a:solidFill>
                  <a:srgbClr val="333399"/>
                </a:solidFill>
                <a:latin typeface="宋体" pitchFamily="2" charset="-122"/>
                <a:ea typeface="宋体" pitchFamily="2" charset="-122"/>
                <a:sym typeface="+mn-ea"/>
              </a:rPr>
              <a:t>*</a:t>
            </a:r>
            <a:r>
              <a:rPr lang="en-US" altLang="zh-CN" sz="3200" dirty="0">
                <a:solidFill>
                  <a:srgbClr val="333399"/>
                </a:solidFill>
                <a:sym typeface="+mn-ea"/>
              </a:rPr>
              <a:t>表达式2</a:t>
            </a:r>
          </a:p>
          <a:p>
            <a:pPr indent="0" algn="l">
              <a:buFont typeface="Wingdings" panose="05000000000000000000" pitchFamily="2" charset="2"/>
              <a:buNone/>
            </a:pPr>
            <a:r>
              <a:rPr lang="zh-CN" altLang="en-US" sz="3200" dirty="0">
                <a:solidFill>
                  <a:srgbClr val="333399"/>
                </a:solidFill>
                <a:sym typeface="+mn-ea"/>
              </a:rPr>
              <a:t> </a:t>
            </a:r>
            <a:r>
              <a:rPr lang="en-US" altLang="zh-CN" sz="3200" dirty="0">
                <a:solidFill>
                  <a:srgbClr val="333399"/>
                </a:solidFill>
                <a:sym typeface="+mn-ea"/>
              </a:rPr>
              <a:t>(</a:t>
            </a:r>
            <a:r>
              <a:rPr lang="zh-CN" altLang="en-US" sz="3200" dirty="0">
                <a:solidFill>
                  <a:srgbClr val="333399"/>
                </a:solidFill>
                <a:sym typeface="+mn-ea"/>
              </a:rPr>
              <a:t>表达式</a:t>
            </a:r>
            <a:r>
              <a:rPr lang="en-US" altLang="zh-CN" sz="3200" dirty="0">
                <a:solidFill>
                  <a:srgbClr val="333399"/>
                </a:solidFill>
                <a:sym typeface="+mn-ea"/>
              </a:rPr>
              <a:t>1</a:t>
            </a:r>
            <a:r>
              <a:rPr lang="en-US" altLang="en-US" sz="3200" dirty="0">
                <a:solidFill>
                  <a:srgbClr val="333399"/>
                </a:solidFill>
                <a:sym typeface="+mn-ea"/>
              </a:rPr>
              <a:t>)</a:t>
            </a:r>
          </a:p>
          <a:p>
            <a:pPr indent="0" algn="l">
              <a:buFont typeface="Wingdings" panose="05000000000000000000" pitchFamily="2" charset="2"/>
              <a:buNone/>
            </a:pPr>
            <a:r>
              <a:rPr lang="en-US" altLang="zh-CN" sz="3200" dirty="0">
                <a:solidFill>
                  <a:srgbClr val="333399"/>
                </a:solidFill>
                <a:sym typeface="+mn-ea"/>
              </a:rPr>
              <a:t>	</a:t>
            </a:r>
            <a:r>
              <a:rPr lang="zh-CN" altLang="en-US" sz="3200" dirty="0">
                <a:solidFill>
                  <a:srgbClr val="333399"/>
                </a:solidFill>
                <a:sym typeface="+mn-ea"/>
              </a:rPr>
              <a:t>都是表达式。</a:t>
            </a:r>
          </a:p>
          <a:p>
            <a:pPr indent="0" algn="l">
              <a:buFont typeface="Wingdings" panose="05000000000000000000" pitchFamily="2" charset="2"/>
              <a:buNone/>
            </a:pPr>
            <a:endParaRPr lang="en-US" altLang="zh-CN" sz="3200" dirty="0">
              <a:solidFill>
                <a:srgbClr val="993366"/>
              </a:solidFill>
              <a:sym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20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fade">
                                      <p:cBhvr>
                                        <p:cTn id="12" dur="2000"/>
                                        <p:tgtEl>
                                          <p:spTgt spid="7">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animEffect transition="in" filter="fade">
                                      <p:cBhvr>
                                        <p:cTn id="15" dur="2000"/>
                                        <p:tgtEl>
                                          <p:spTgt spid="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xEl>
                                              <p:pRg st="5" end="5"/>
                                            </p:txEl>
                                          </p:spTgt>
                                        </p:tgtEl>
                                        <p:attrNameLst>
                                          <p:attrName>style.visibility</p:attrName>
                                        </p:attrNameLst>
                                      </p:cBhvr>
                                      <p:to>
                                        <p:strVal val="visible"/>
                                      </p:to>
                                    </p:set>
                                    <p:animEffect transition="in" filter="fade">
                                      <p:cBhvr>
                                        <p:cTn id="20" dur="2000"/>
                                        <p:tgtEl>
                                          <p:spTgt spid="7">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animEffect transition="in" filter="fade">
                                      <p:cBhvr>
                                        <p:cTn id="23" dur="2000"/>
                                        <p:tgtEl>
                                          <p:spTgt spid="7">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7">
                                            <p:txEl>
                                              <p:pRg st="7" end="7"/>
                                            </p:txEl>
                                          </p:spTgt>
                                        </p:tgtEl>
                                        <p:attrNameLst>
                                          <p:attrName>style.visibility</p:attrName>
                                        </p:attrNameLst>
                                      </p:cBhvr>
                                      <p:to>
                                        <p:strVal val="visible"/>
                                      </p:to>
                                    </p:set>
                                    <p:animEffect transition="in" filter="fade">
                                      <p:cBhvr>
                                        <p:cTn id="26" dur="2000"/>
                                        <p:tgtEl>
                                          <p:spTgt spid="7">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7">
                                            <p:txEl>
                                              <p:pRg st="8" end="8"/>
                                            </p:txEl>
                                          </p:spTgt>
                                        </p:tgtEl>
                                        <p:attrNameLst>
                                          <p:attrName>style.visibility</p:attrName>
                                        </p:attrNameLst>
                                      </p:cBhvr>
                                      <p:to>
                                        <p:strVal val="visible"/>
                                      </p:to>
                                    </p:set>
                                    <p:animEffect transition="in" filter="fade">
                                      <p:cBhvr>
                                        <p:cTn id="31" dur="20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20177" y="2239442"/>
            <a:ext cx="2887980" cy="892552"/>
          </a:xfrm>
          <a:prstGeom prst="rect">
            <a:avLst/>
          </a:prstGeom>
          <a:noFill/>
        </p:spPr>
        <p:txBody>
          <a:bodyPr wrap="square" rtlCol="0">
            <a:spAutoFit/>
          </a:bodyPr>
          <a:lstStyle/>
          <a:p>
            <a:pPr algn="l"/>
            <a:endParaRPr lang="en-US" altLang="zh-CN" sz="2400" dirty="0"/>
          </a:p>
          <a:p>
            <a:pPr algn="l"/>
            <a:r>
              <a:rPr lang="en-US" altLang="zh-CN" sz="2800" dirty="0"/>
              <a:t>id2+id3</a:t>
            </a:r>
            <a:r>
              <a:rPr lang="en-US" altLang="zh-CN" sz="2800" dirty="0">
                <a:solidFill>
                  <a:srgbClr val="990099"/>
                </a:solidFill>
                <a:latin typeface="楷体_GB2312" pitchFamily="49" charset="-122"/>
                <a:sym typeface="+mn-ea"/>
              </a:rPr>
              <a:t>*</a:t>
            </a:r>
            <a:r>
              <a:rPr lang="en-US" altLang="zh-CN" sz="2800" dirty="0"/>
              <a:t>10</a:t>
            </a:r>
          </a:p>
        </p:txBody>
      </p:sp>
      <p:sp>
        <p:nvSpPr>
          <p:cNvPr id="3" name="文本框 2"/>
          <p:cNvSpPr txBox="1"/>
          <p:nvPr/>
        </p:nvSpPr>
        <p:spPr>
          <a:xfrm>
            <a:off x="0" y="214290"/>
            <a:ext cx="4357369" cy="461665"/>
          </a:xfrm>
          <a:prstGeom prst="rect">
            <a:avLst/>
          </a:prstGeom>
          <a:noFill/>
        </p:spPr>
        <p:txBody>
          <a:bodyPr wrap="square" rtlCol="0">
            <a:spAutoFit/>
          </a:bodyPr>
          <a:lstStyle/>
          <a:p>
            <a:pPr algn="l"/>
            <a:r>
              <a:rPr lang="zh-CN" altLang="en-US" sz="2400" dirty="0"/>
              <a:t>算术表达式的语法再一次分析</a:t>
            </a:r>
          </a:p>
        </p:txBody>
      </p:sp>
      <p:sp>
        <p:nvSpPr>
          <p:cNvPr id="8" name="文本框 7"/>
          <p:cNvSpPr txBox="1"/>
          <p:nvPr/>
        </p:nvSpPr>
        <p:spPr>
          <a:xfrm>
            <a:off x="6021705" y="1329055"/>
            <a:ext cx="948690" cy="398780"/>
          </a:xfrm>
          <a:prstGeom prst="rect">
            <a:avLst/>
          </a:prstGeom>
          <a:noFill/>
        </p:spPr>
        <p:txBody>
          <a:bodyPr wrap="none" rtlCol="0" anchor="t">
            <a:spAutoFit/>
          </a:bodyPr>
          <a:lstStyle/>
          <a:p>
            <a:pPr algn="l"/>
            <a:r>
              <a:rPr lang="zh-CN" altLang="zh-CN">
                <a:sym typeface="+mn-ea"/>
              </a:rPr>
              <a:t>表达式</a:t>
            </a:r>
          </a:p>
        </p:txBody>
      </p:sp>
      <p:sp>
        <p:nvSpPr>
          <p:cNvPr id="15" name="文本框 14"/>
          <p:cNvSpPr txBox="1"/>
          <p:nvPr/>
        </p:nvSpPr>
        <p:spPr>
          <a:xfrm>
            <a:off x="4553585" y="3519805"/>
            <a:ext cx="948690" cy="398780"/>
          </a:xfrm>
          <a:prstGeom prst="rect">
            <a:avLst/>
          </a:prstGeom>
          <a:noFill/>
        </p:spPr>
        <p:txBody>
          <a:bodyPr wrap="none" rtlCol="0" anchor="t">
            <a:spAutoFit/>
          </a:bodyPr>
          <a:lstStyle/>
          <a:p>
            <a:pPr algn="l"/>
            <a:r>
              <a:rPr lang="zh-CN" altLang="en-US" dirty="0">
                <a:sym typeface="+mn-ea"/>
              </a:rPr>
              <a:t>标识符</a:t>
            </a:r>
          </a:p>
        </p:txBody>
      </p:sp>
      <p:sp>
        <p:nvSpPr>
          <p:cNvPr id="16" name="文本框 15"/>
          <p:cNvSpPr txBox="1"/>
          <p:nvPr/>
        </p:nvSpPr>
        <p:spPr>
          <a:xfrm>
            <a:off x="6326505" y="2567305"/>
            <a:ext cx="360680" cy="460375"/>
          </a:xfrm>
          <a:prstGeom prst="rect">
            <a:avLst/>
          </a:prstGeom>
          <a:noFill/>
        </p:spPr>
        <p:txBody>
          <a:bodyPr wrap="none" rtlCol="0" anchor="t">
            <a:spAutoFit/>
          </a:bodyPr>
          <a:lstStyle/>
          <a:p>
            <a:pPr algn="l"/>
            <a:r>
              <a:rPr lang="en-US" altLang="zh-CN" sz="2400">
                <a:sym typeface="+mn-ea"/>
              </a:rPr>
              <a:t>+</a:t>
            </a:r>
          </a:p>
        </p:txBody>
      </p:sp>
      <p:sp>
        <p:nvSpPr>
          <p:cNvPr id="17" name="文本框 16"/>
          <p:cNvSpPr txBox="1"/>
          <p:nvPr/>
        </p:nvSpPr>
        <p:spPr>
          <a:xfrm>
            <a:off x="7182485" y="2639695"/>
            <a:ext cx="948690" cy="398780"/>
          </a:xfrm>
          <a:prstGeom prst="rect">
            <a:avLst/>
          </a:prstGeom>
          <a:noFill/>
        </p:spPr>
        <p:txBody>
          <a:bodyPr wrap="none" rtlCol="0" anchor="t">
            <a:spAutoFit/>
          </a:bodyPr>
          <a:lstStyle/>
          <a:p>
            <a:pPr algn="l"/>
            <a:r>
              <a:rPr lang="zh-CN" altLang="zh-CN">
                <a:sym typeface="+mn-ea"/>
              </a:rPr>
              <a:t>表达式</a:t>
            </a:r>
          </a:p>
        </p:txBody>
      </p:sp>
      <p:cxnSp>
        <p:nvCxnSpPr>
          <p:cNvPr id="18" name="直接连接符 17"/>
          <p:cNvCxnSpPr/>
          <p:nvPr/>
        </p:nvCxnSpPr>
        <p:spPr>
          <a:xfrm flipH="1">
            <a:off x="5148580" y="1727835"/>
            <a:ext cx="1347470"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9" name="直接连接符 18"/>
          <p:cNvCxnSpPr>
            <a:stCxn id="8" idx="2"/>
          </p:cNvCxnSpPr>
          <p:nvPr/>
        </p:nvCxnSpPr>
        <p:spPr>
          <a:xfrm>
            <a:off x="6424295" y="1727835"/>
            <a:ext cx="1172845"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0" name="直接连接符 19"/>
          <p:cNvCxnSpPr/>
          <p:nvPr/>
        </p:nvCxnSpPr>
        <p:spPr>
          <a:xfrm>
            <a:off x="6496050" y="1727835"/>
            <a:ext cx="20955" cy="83947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1" name="文本框 20"/>
          <p:cNvSpPr txBox="1"/>
          <p:nvPr/>
        </p:nvSpPr>
        <p:spPr>
          <a:xfrm>
            <a:off x="4553585" y="2597785"/>
            <a:ext cx="948690" cy="398780"/>
          </a:xfrm>
          <a:prstGeom prst="rect">
            <a:avLst/>
          </a:prstGeom>
          <a:noFill/>
        </p:spPr>
        <p:txBody>
          <a:bodyPr wrap="none" rtlCol="0" anchor="t">
            <a:spAutoFit/>
          </a:bodyPr>
          <a:lstStyle/>
          <a:p>
            <a:pPr algn="l"/>
            <a:r>
              <a:rPr lang="zh-CN" altLang="zh-CN">
                <a:sym typeface="+mn-ea"/>
              </a:rPr>
              <a:t>表达式</a:t>
            </a:r>
          </a:p>
        </p:txBody>
      </p:sp>
      <p:cxnSp>
        <p:nvCxnSpPr>
          <p:cNvPr id="22" name="直接连接符 21"/>
          <p:cNvCxnSpPr>
            <a:stCxn id="21" idx="2"/>
          </p:cNvCxnSpPr>
          <p:nvPr/>
        </p:nvCxnSpPr>
        <p:spPr>
          <a:xfrm>
            <a:off x="4956175" y="2996565"/>
            <a:ext cx="10160" cy="52324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3" name="文本框 22"/>
          <p:cNvSpPr txBox="1"/>
          <p:nvPr/>
        </p:nvSpPr>
        <p:spPr>
          <a:xfrm>
            <a:off x="4186555" y="4288790"/>
            <a:ext cx="1402080" cy="460375"/>
          </a:xfrm>
          <a:prstGeom prst="rect">
            <a:avLst/>
          </a:prstGeom>
          <a:noFill/>
        </p:spPr>
        <p:txBody>
          <a:bodyPr wrap="none" rtlCol="0" anchor="t">
            <a:spAutoFit/>
          </a:bodyPr>
          <a:lstStyle/>
          <a:p>
            <a:pPr algn="l"/>
            <a:r>
              <a:rPr lang="en-US" altLang="zh-CN" sz="2400">
                <a:sym typeface="+mn-ea"/>
              </a:rPr>
              <a:t>id2(first)</a:t>
            </a:r>
            <a:endParaRPr lang="zh-CN" altLang="en-US" sz="2400">
              <a:sym typeface="+mn-ea"/>
            </a:endParaRPr>
          </a:p>
        </p:txBody>
      </p:sp>
      <p:cxnSp>
        <p:nvCxnSpPr>
          <p:cNvPr id="24" name="直接连接符 23"/>
          <p:cNvCxnSpPr/>
          <p:nvPr/>
        </p:nvCxnSpPr>
        <p:spPr>
          <a:xfrm>
            <a:off x="5027930" y="3918585"/>
            <a:ext cx="0" cy="46418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5" name="文本框 24"/>
          <p:cNvSpPr txBox="1"/>
          <p:nvPr/>
        </p:nvSpPr>
        <p:spPr>
          <a:xfrm>
            <a:off x="5685155" y="4794885"/>
            <a:ext cx="948690" cy="398780"/>
          </a:xfrm>
          <a:prstGeom prst="rect">
            <a:avLst/>
          </a:prstGeom>
          <a:noFill/>
        </p:spPr>
        <p:txBody>
          <a:bodyPr wrap="none" rtlCol="0" anchor="t">
            <a:spAutoFit/>
          </a:bodyPr>
          <a:lstStyle/>
          <a:p>
            <a:pPr algn="l"/>
            <a:r>
              <a:rPr lang="zh-CN" altLang="en-US">
                <a:sym typeface="+mn-ea"/>
              </a:rPr>
              <a:t>标识符</a:t>
            </a:r>
          </a:p>
        </p:txBody>
      </p:sp>
      <p:sp>
        <p:nvSpPr>
          <p:cNvPr id="26" name="文本框 25"/>
          <p:cNvSpPr txBox="1"/>
          <p:nvPr/>
        </p:nvSpPr>
        <p:spPr>
          <a:xfrm>
            <a:off x="7458075" y="3842385"/>
            <a:ext cx="340158" cy="461665"/>
          </a:xfrm>
          <a:prstGeom prst="rect">
            <a:avLst/>
          </a:prstGeom>
          <a:noFill/>
        </p:spPr>
        <p:txBody>
          <a:bodyPr wrap="none" rtlCol="0" anchor="t">
            <a:spAutoFit/>
          </a:bodyPr>
          <a:lstStyle/>
          <a:p>
            <a:pPr algn="l"/>
            <a:r>
              <a:rPr lang="en-US" altLang="zh-CN" sz="2400" dirty="0">
                <a:solidFill>
                  <a:srgbClr val="990099"/>
                </a:solidFill>
                <a:latin typeface="楷体_GB2312" pitchFamily="49" charset="-122"/>
                <a:sym typeface="+mn-ea"/>
              </a:rPr>
              <a:t>*</a:t>
            </a:r>
            <a:endParaRPr lang="en-US" altLang="zh-CN" sz="2400" dirty="0">
              <a:solidFill>
                <a:srgbClr val="990099"/>
              </a:solidFill>
              <a:sym typeface="+mn-ea"/>
            </a:endParaRPr>
          </a:p>
        </p:txBody>
      </p:sp>
      <p:sp>
        <p:nvSpPr>
          <p:cNvPr id="27" name="文本框 26"/>
          <p:cNvSpPr txBox="1"/>
          <p:nvPr/>
        </p:nvSpPr>
        <p:spPr>
          <a:xfrm>
            <a:off x="8242300" y="3914775"/>
            <a:ext cx="948690" cy="398780"/>
          </a:xfrm>
          <a:prstGeom prst="rect">
            <a:avLst/>
          </a:prstGeom>
          <a:noFill/>
        </p:spPr>
        <p:txBody>
          <a:bodyPr wrap="none" rtlCol="0" anchor="t">
            <a:spAutoFit/>
          </a:bodyPr>
          <a:lstStyle/>
          <a:p>
            <a:pPr algn="l"/>
            <a:r>
              <a:rPr lang="zh-CN" altLang="zh-CN">
                <a:sym typeface="+mn-ea"/>
              </a:rPr>
              <a:t>表达式</a:t>
            </a:r>
          </a:p>
        </p:txBody>
      </p:sp>
      <p:cxnSp>
        <p:nvCxnSpPr>
          <p:cNvPr id="28" name="直接连接符 27"/>
          <p:cNvCxnSpPr/>
          <p:nvPr/>
        </p:nvCxnSpPr>
        <p:spPr>
          <a:xfrm flipH="1">
            <a:off x="6280150" y="3002915"/>
            <a:ext cx="1347470"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9" name="直接连接符 28"/>
          <p:cNvCxnSpPr/>
          <p:nvPr/>
        </p:nvCxnSpPr>
        <p:spPr>
          <a:xfrm>
            <a:off x="7555865" y="3002915"/>
            <a:ext cx="1172845"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30" name="直接连接符 29"/>
          <p:cNvCxnSpPr/>
          <p:nvPr/>
        </p:nvCxnSpPr>
        <p:spPr>
          <a:xfrm>
            <a:off x="7627620" y="3002915"/>
            <a:ext cx="20955" cy="83947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1" name="文本框 30"/>
          <p:cNvSpPr txBox="1"/>
          <p:nvPr/>
        </p:nvSpPr>
        <p:spPr>
          <a:xfrm>
            <a:off x="5685155" y="3872865"/>
            <a:ext cx="948690" cy="398780"/>
          </a:xfrm>
          <a:prstGeom prst="rect">
            <a:avLst/>
          </a:prstGeom>
          <a:noFill/>
        </p:spPr>
        <p:txBody>
          <a:bodyPr wrap="none" rtlCol="0" anchor="t">
            <a:spAutoFit/>
          </a:bodyPr>
          <a:lstStyle/>
          <a:p>
            <a:pPr algn="l"/>
            <a:r>
              <a:rPr lang="zh-CN" altLang="zh-CN">
                <a:sym typeface="+mn-ea"/>
              </a:rPr>
              <a:t>表达式</a:t>
            </a:r>
          </a:p>
        </p:txBody>
      </p:sp>
      <p:cxnSp>
        <p:nvCxnSpPr>
          <p:cNvPr id="32" name="直接连接符 31"/>
          <p:cNvCxnSpPr>
            <a:stCxn id="31" idx="2"/>
          </p:cNvCxnSpPr>
          <p:nvPr/>
        </p:nvCxnSpPr>
        <p:spPr>
          <a:xfrm>
            <a:off x="6087745" y="4271645"/>
            <a:ext cx="10160" cy="52324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3" name="文本框 32"/>
          <p:cNvSpPr txBox="1"/>
          <p:nvPr/>
        </p:nvSpPr>
        <p:spPr>
          <a:xfrm>
            <a:off x="5408295" y="5573395"/>
            <a:ext cx="1655445" cy="460375"/>
          </a:xfrm>
          <a:prstGeom prst="rect">
            <a:avLst/>
          </a:prstGeom>
          <a:noFill/>
        </p:spPr>
        <p:txBody>
          <a:bodyPr wrap="none" rtlCol="0" anchor="t">
            <a:spAutoFit/>
          </a:bodyPr>
          <a:lstStyle/>
          <a:p>
            <a:pPr algn="l"/>
            <a:r>
              <a:rPr lang="en-US" altLang="zh-CN" sz="2400">
                <a:sym typeface="+mn-ea"/>
              </a:rPr>
              <a:t>id3(count)</a:t>
            </a:r>
            <a:endParaRPr lang="zh-CN" altLang="en-US" sz="2400">
              <a:sym typeface="+mn-ea"/>
            </a:endParaRPr>
          </a:p>
        </p:txBody>
      </p:sp>
      <p:cxnSp>
        <p:nvCxnSpPr>
          <p:cNvPr id="34" name="直接连接符 33"/>
          <p:cNvCxnSpPr/>
          <p:nvPr/>
        </p:nvCxnSpPr>
        <p:spPr>
          <a:xfrm>
            <a:off x="6159500" y="5193665"/>
            <a:ext cx="0" cy="46418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5" name="文本框 34"/>
          <p:cNvSpPr txBox="1"/>
          <p:nvPr/>
        </p:nvSpPr>
        <p:spPr>
          <a:xfrm>
            <a:off x="8323580" y="4850130"/>
            <a:ext cx="693420" cy="398780"/>
          </a:xfrm>
          <a:prstGeom prst="rect">
            <a:avLst/>
          </a:prstGeom>
          <a:noFill/>
        </p:spPr>
        <p:txBody>
          <a:bodyPr wrap="none" rtlCol="0" anchor="t">
            <a:spAutoFit/>
          </a:bodyPr>
          <a:lstStyle/>
          <a:p>
            <a:pPr algn="l"/>
            <a:r>
              <a:rPr lang="zh-CN" altLang="en-US">
                <a:sym typeface="+mn-ea"/>
              </a:rPr>
              <a:t>整数</a:t>
            </a:r>
          </a:p>
        </p:txBody>
      </p:sp>
      <p:cxnSp>
        <p:nvCxnSpPr>
          <p:cNvPr id="37" name="直接连接符 36"/>
          <p:cNvCxnSpPr>
            <a:stCxn id="36" idx="2"/>
          </p:cNvCxnSpPr>
          <p:nvPr/>
        </p:nvCxnSpPr>
        <p:spPr>
          <a:xfrm>
            <a:off x="8654415" y="4326890"/>
            <a:ext cx="10160" cy="52324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8" name="文本框 37"/>
          <p:cNvSpPr txBox="1"/>
          <p:nvPr/>
        </p:nvSpPr>
        <p:spPr>
          <a:xfrm>
            <a:off x="8393430" y="5657850"/>
            <a:ext cx="521970" cy="460375"/>
          </a:xfrm>
          <a:prstGeom prst="rect">
            <a:avLst/>
          </a:prstGeom>
          <a:noFill/>
        </p:spPr>
        <p:txBody>
          <a:bodyPr wrap="none" rtlCol="0" anchor="t">
            <a:spAutoFit/>
          </a:bodyPr>
          <a:lstStyle/>
          <a:p>
            <a:pPr algn="l"/>
            <a:r>
              <a:rPr lang="en-US" sz="2400">
                <a:sym typeface="+mn-ea"/>
              </a:rPr>
              <a:t>10</a:t>
            </a:r>
          </a:p>
        </p:txBody>
      </p:sp>
      <p:cxnSp>
        <p:nvCxnSpPr>
          <p:cNvPr id="39" name="直接连接符 38"/>
          <p:cNvCxnSpPr/>
          <p:nvPr/>
        </p:nvCxnSpPr>
        <p:spPr>
          <a:xfrm>
            <a:off x="8654415" y="5248910"/>
            <a:ext cx="0" cy="46418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034" name="AutoShape 19"/>
          <p:cNvSpPr>
            <a:spLocks noChangeArrowheads="1"/>
          </p:cNvSpPr>
          <p:nvPr/>
        </p:nvSpPr>
        <p:spPr bwMode="auto">
          <a:xfrm>
            <a:off x="3348673" y="3428683"/>
            <a:ext cx="976312" cy="485775"/>
          </a:xfrm>
          <a:prstGeom prst="notchedRightArrow">
            <a:avLst>
              <a:gd name="adj1" fmla="val 50000"/>
              <a:gd name="adj2" fmla="val 50245"/>
            </a:avLst>
          </a:prstGeom>
          <a:noFill/>
          <a:ln w="19050" algn="ctr">
            <a:solidFill>
              <a:srgbClr val="800080"/>
            </a:solidFill>
            <a:miter lim="800000"/>
          </a:ln>
        </p:spPr>
        <p:txBody>
          <a:bodyPr wrap="none" anchor="ctr">
            <a:spAutoFit/>
          </a:bodyPr>
          <a:lstStyle/>
          <a:p>
            <a:endParaRPr lang="zh-CN" altLang="en-US"/>
          </a:p>
        </p:txBody>
      </p:sp>
      <p:sp>
        <p:nvSpPr>
          <p:cNvPr id="4" name="文本框 3"/>
          <p:cNvSpPr txBox="1"/>
          <p:nvPr/>
        </p:nvSpPr>
        <p:spPr>
          <a:xfrm>
            <a:off x="142844" y="857232"/>
            <a:ext cx="3746494" cy="3785652"/>
          </a:xfrm>
          <a:prstGeom prst="rect">
            <a:avLst/>
          </a:prstGeom>
          <a:noFill/>
        </p:spPr>
        <p:txBody>
          <a:bodyPr wrap="square" rtlCol="0" anchor="t">
            <a:spAutoFit/>
          </a:bodyPr>
          <a:lstStyle/>
          <a:p>
            <a:pPr indent="0" algn="l">
              <a:buFont typeface="Wingdings" panose="05000000000000000000" pitchFamily="2" charset="2"/>
              <a:buNone/>
            </a:pPr>
            <a:r>
              <a:rPr lang="en-US" altLang="zh-CN" sz="2400" dirty="0">
                <a:solidFill>
                  <a:srgbClr val="993366"/>
                </a:solidFill>
                <a:sym typeface="+mn-ea"/>
              </a:rPr>
              <a:t>1.</a:t>
            </a:r>
            <a:r>
              <a:rPr lang="zh-CN" altLang="en-US" sz="2400" dirty="0">
                <a:solidFill>
                  <a:srgbClr val="993366"/>
                </a:solidFill>
                <a:sym typeface="+mn-ea"/>
              </a:rPr>
              <a:t>任何标识符是表达式</a:t>
            </a:r>
          </a:p>
          <a:p>
            <a:pPr indent="0" algn="l">
              <a:buFont typeface="Wingdings" panose="05000000000000000000" pitchFamily="2" charset="2"/>
              <a:buNone/>
            </a:pPr>
            <a:r>
              <a:rPr lang="en-US" altLang="zh-CN" sz="2400" dirty="0">
                <a:solidFill>
                  <a:srgbClr val="993366"/>
                </a:solidFill>
                <a:sym typeface="+mn-ea"/>
              </a:rPr>
              <a:t>2.</a:t>
            </a:r>
            <a:r>
              <a:rPr lang="zh-CN" altLang="en-US" sz="2400" dirty="0">
                <a:solidFill>
                  <a:srgbClr val="993366"/>
                </a:solidFill>
                <a:sym typeface="+mn-ea"/>
              </a:rPr>
              <a:t>任何常数</a:t>
            </a:r>
            <a:r>
              <a:rPr lang="en-US" altLang="zh-CN" sz="2400" dirty="0">
                <a:solidFill>
                  <a:srgbClr val="993366"/>
                </a:solidFill>
                <a:sym typeface="+mn-ea"/>
              </a:rPr>
              <a:t>(</a:t>
            </a:r>
            <a:r>
              <a:rPr lang="zh-CN" altLang="en-US" sz="2400" dirty="0">
                <a:solidFill>
                  <a:srgbClr val="993366"/>
                </a:solidFill>
                <a:sym typeface="+mn-ea"/>
              </a:rPr>
              <a:t>整常数、实常数</a:t>
            </a:r>
            <a:r>
              <a:rPr lang="en-US" altLang="zh-CN" sz="2400" dirty="0">
                <a:solidFill>
                  <a:srgbClr val="993366"/>
                </a:solidFill>
                <a:sym typeface="+mn-ea"/>
              </a:rPr>
              <a:t>)</a:t>
            </a:r>
            <a:r>
              <a:rPr lang="zh-CN" altLang="en-US" sz="2400" dirty="0">
                <a:solidFill>
                  <a:srgbClr val="993366"/>
                </a:solidFill>
                <a:sym typeface="+mn-ea"/>
              </a:rPr>
              <a:t>是表达式</a:t>
            </a:r>
          </a:p>
          <a:p>
            <a:pPr indent="0" algn="l">
              <a:buFont typeface="Wingdings" panose="05000000000000000000" pitchFamily="2" charset="2"/>
              <a:buNone/>
            </a:pPr>
            <a:r>
              <a:rPr lang="en-US" altLang="zh-CN" sz="2400" dirty="0">
                <a:solidFill>
                  <a:srgbClr val="993366"/>
                </a:solidFill>
                <a:sym typeface="+mn-ea"/>
              </a:rPr>
              <a:t>3.</a:t>
            </a:r>
            <a:r>
              <a:rPr lang="zh-CN" altLang="en-US" sz="2400" dirty="0">
                <a:solidFill>
                  <a:srgbClr val="993366"/>
                </a:solidFill>
                <a:sym typeface="+mn-ea"/>
              </a:rPr>
              <a:t>若表达式</a:t>
            </a:r>
            <a:r>
              <a:rPr lang="en-US" altLang="zh-CN" sz="2400" dirty="0">
                <a:solidFill>
                  <a:srgbClr val="993366"/>
                </a:solidFill>
                <a:sym typeface="+mn-ea"/>
              </a:rPr>
              <a:t>1</a:t>
            </a:r>
            <a:r>
              <a:rPr lang="zh-CN" altLang="en-US" sz="2400" dirty="0">
                <a:solidFill>
                  <a:srgbClr val="993366"/>
                </a:solidFill>
                <a:sym typeface="+mn-ea"/>
              </a:rPr>
              <a:t>和表达式</a:t>
            </a:r>
            <a:r>
              <a:rPr lang="en-US" altLang="zh-CN" sz="2400" dirty="0">
                <a:solidFill>
                  <a:srgbClr val="993366"/>
                </a:solidFill>
                <a:sym typeface="+mn-ea"/>
              </a:rPr>
              <a:t>2</a:t>
            </a:r>
            <a:r>
              <a:rPr lang="zh-CN" altLang="en-US" sz="2400" dirty="0">
                <a:solidFill>
                  <a:srgbClr val="993366"/>
                </a:solidFill>
                <a:sym typeface="+mn-ea"/>
              </a:rPr>
              <a:t>都是表达式，</a:t>
            </a:r>
          </a:p>
          <a:p>
            <a:pPr indent="0" algn="l">
              <a:buFont typeface="Wingdings" panose="05000000000000000000" pitchFamily="2" charset="2"/>
              <a:buNone/>
            </a:pPr>
            <a:r>
              <a:rPr lang="zh-CN" altLang="en-US" sz="2400" dirty="0">
                <a:solidFill>
                  <a:srgbClr val="993366"/>
                </a:solidFill>
                <a:sym typeface="+mn-ea"/>
              </a:rPr>
              <a:t>那么</a:t>
            </a:r>
            <a:r>
              <a:rPr lang="en-US" altLang="zh-CN" sz="2400" dirty="0">
                <a:solidFill>
                  <a:srgbClr val="993366"/>
                </a:solidFill>
                <a:sym typeface="+mn-ea"/>
              </a:rPr>
              <a:t>“</a:t>
            </a:r>
          </a:p>
          <a:p>
            <a:pPr indent="0" algn="l">
              <a:buFont typeface="Wingdings" panose="05000000000000000000" pitchFamily="2" charset="2"/>
              <a:buNone/>
            </a:pPr>
            <a:r>
              <a:rPr lang="en-US" altLang="zh-CN" sz="2400" dirty="0">
                <a:solidFill>
                  <a:srgbClr val="993366"/>
                </a:solidFill>
                <a:sym typeface="+mn-ea"/>
              </a:rPr>
              <a:t> </a:t>
            </a:r>
            <a:r>
              <a:rPr lang="zh-CN" altLang="en-US" sz="2400" dirty="0">
                <a:solidFill>
                  <a:srgbClr val="993366"/>
                </a:solidFill>
                <a:sym typeface="+mn-ea"/>
              </a:rPr>
              <a:t>表达式</a:t>
            </a:r>
            <a:r>
              <a:rPr lang="en-US" altLang="zh-CN" sz="2400" dirty="0">
                <a:solidFill>
                  <a:srgbClr val="993366"/>
                </a:solidFill>
                <a:sym typeface="+mn-ea"/>
              </a:rPr>
              <a:t>1+</a:t>
            </a:r>
            <a:r>
              <a:rPr lang="zh-CN" altLang="en-US" sz="2400" dirty="0">
                <a:solidFill>
                  <a:srgbClr val="993366"/>
                </a:solidFill>
                <a:sym typeface="+mn-ea"/>
              </a:rPr>
              <a:t>表达式</a:t>
            </a:r>
            <a:r>
              <a:rPr lang="en-US" altLang="zh-CN" sz="2400" dirty="0">
                <a:solidFill>
                  <a:srgbClr val="993366"/>
                </a:solidFill>
                <a:sym typeface="+mn-ea"/>
              </a:rPr>
              <a:t>2</a:t>
            </a:r>
          </a:p>
          <a:p>
            <a:pPr indent="0" algn="l">
              <a:buFont typeface="Wingdings" panose="05000000000000000000" pitchFamily="2" charset="2"/>
              <a:buNone/>
            </a:pPr>
            <a:r>
              <a:rPr lang="zh-CN" altLang="en-US" sz="2400" dirty="0">
                <a:solidFill>
                  <a:srgbClr val="993366"/>
                </a:solidFill>
                <a:sym typeface="+mn-ea"/>
              </a:rPr>
              <a:t> 表达式</a:t>
            </a:r>
            <a:r>
              <a:rPr lang="en-US" altLang="zh-CN" sz="2400" dirty="0">
                <a:solidFill>
                  <a:srgbClr val="993366"/>
                </a:solidFill>
                <a:sym typeface="+mn-ea"/>
              </a:rPr>
              <a:t>1</a:t>
            </a:r>
            <a:r>
              <a:rPr lang="en-US" altLang="zh-CN" sz="2400" dirty="0">
                <a:solidFill>
                  <a:srgbClr val="990099"/>
                </a:solidFill>
                <a:latin typeface="楷体_GB2312" pitchFamily="49" charset="-122"/>
                <a:sym typeface="+mn-ea"/>
              </a:rPr>
              <a:t>*</a:t>
            </a:r>
            <a:r>
              <a:rPr lang="en-US" altLang="zh-CN" sz="2400" dirty="0">
                <a:solidFill>
                  <a:srgbClr val="993366"/>
                </a:solidFill>
                <a:sym typeface="+mn-ea"/>
              </a:rPr>
              <a:t>表达式2</a:t>
            </a:r>
          </a:p>
          <a:p>
            <a:pPr indent="0" algn="l">
              <a:buFont typeface="Wingdings" panose="05000000000000000000" pitchFamily="2" charset="2"/>
              <a:buNone/>
            </a:pPr>
            <a:r>
              <a:rPr lang="zh-CN" altLang="en-US" sz="2400" dirty="0">
                <a:solidFill>
                  <a:srgbClr val="993366"/>
                </a:solidFill>
                <a:sym typeface="+mn-ea"/>
              </a:rPr>
              <a:t> </a:t>
            </a:r>
            <a:r>
              <a:rPr lang="en-US" altLang="zh-CN" sz="2400" dirty="0">
                <a:solidFill>
                  <a:srgbClr val="993366"/>
                </a:solidFill>
                <a:sym typeface="+mn-ea"/>
              </a:rPr>
              <a:t>(</a:t>
            </a:r>
            <a:r>
              <a:rPr lang="zh-CN" altLang="en-US" sz="2400" dirty="0">
                <a:solidFill>
                  <a:srgbClr val="993366"/>
                </a:solidFill>
                <a:sym typeface="+mn-ea"/>
              </a:rPr>
              <a:t>表达式</a:t>
            </a:r>
            <a:r>
              <a:rPr lang="en-US" altLang="zh-CN" sz="2400" dirty="0">
                <a:solidFill>
                  <a:srgbClr val="993366"/>
                </a:solidFill>
                <a:sym typeface="+mn-ea"/>
              </a:rPr>
              <a:t>1</a:t>
            </a:r>
            <a:r>
              <a:rPr lang="en-US" sz="2400" dirty="0">
                <a:solidFill>
                  <a:srgbClr val="993366"/>
                </a:solidFill>
                <a:sym typeface="+mn-ea"/>
              </a:rPr>
              <a:t>)</a:t>
            </a:r>
          </a:p>
          <a:p>
            <a:pPr indent="0" algn="l">
              <a:buFont typeface="Wingdings" panose="05000000000000000000" pitchFamily="2" charset="2"/>
              <a:buNone/>
            </a:pPr>
            <a:r>
              <a:rPr lang="zh-CN" sz="2400" dirty="0">
                <a:solidFill>
                  <a:srgbClr val="993366"/>
                </a:solidFill>
                <a:sym typeface="+mn-ea"/>
              </a:rPr>
              <a:t>都是表达式。</a:t>
            </a:r>
            <a:endParaRPr lang="zh-CN" altLang="en-US" sz="2400" dirty="0"/>
          </a:p>
        </p:txBody>
      </p:sp>
      <p:sp>
        <p:nvSpPr>
          <p:cNvPr id="40" name="矩形 39"/>
          <p:cNvSpPr/>
          <p:nvPr/>
        </p:nvSpPr>
        <p:spPr>
          <a:xfrm>
            <a:off x="4411646" y="214290"/>
            <a:ext cx="4732386" cy="523220"/>
          </a:xfrm>
          <a:prstGeom prst="rect">
            <a:avLst/>
          </a:prstGeom>
        </p:spPr>
        <p:txBody>
          <a:bodyPr wrap="none">
            <a:spAutoFit/>
          </a:bodyPr>
          <a:lstStyle/>
          <a:p>
            <a:r>
              <a:rPr lang="zh-CN" altLang="en-US" sz="2800" dirty="0"/>
              <a:t>如何使用语法规则进行分析</a:t>
            </a:r>
            <a:r>
              <a:rPr lang="en-US" altLang="zh-CN" sz="2800" dirty="0"/>
              <a:t>?</a:t>
            </a:r>
            <a:endParaRPr lang="zh-CN" altLang="en-US" sz="2800" dirty="0"/>
          </a:p>
        </p:txBody>
      </p:sp>
      <p:sp>
        <p:nvSpPr>
          <p:cNvPr id="41" name="文本框 2"/>
          <p:cNvSpPr txBox="1"/>
          <p:nvPr/>
        </p:nvSpPr>
        <p:spPr>
          <a:xfrm>
            <a:off x="97943" y="4886033"/>
            <a:ext cx="3897478" cy="1200329"/>
          </a:xfrm>
          <a:prstGeom prst="rect">
            <a:avLst/>
          </a:prstGeom>
          <a:noFill/>
        </p:spPr>
        <p:txBody>
          <a:bodyPr wrap="square" rtlCol="0">
            <a:spAutoFit/>
          </a:bodyPr>
          <a:lstStyle/>
          <a:p>
            <a:pPr algn="l"/>
            <a:r>
              <a:rPr lang="zh-CN" altLang="en-US" sz="2400" dirty="0"/>
              <a:t>还要加上运算符的优先级：</a:t>
            </a:r>
            <a:endParaRPr lang="en-US" altLang="zh-CN" sz="2400" dirty="0"/>
          </a:p>
          <a:p>
            <a:pPr algn="l"/>
            <a:r>
              <a:rPr lang="zh-CN" altLang="en-US" sz="2400" dirty="0"/>
              <a:t>乘法的优先级高于加法</a:t>
            </a:r>
            <a:endParaRPr lang="en-US" altLang="zh-CN" sz="2400" dirty="0"/>
          </a:p>
          <a:p>
            <a:pPr algn="l"/>
            <a:r>
              <a:rPr lang="zh-CN" altLang="en-US" sz="2400" dirty="0"/>
              <a:t>服从左结合 </a:t>
            </a: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2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blinds(horizontal)">
                                      <p:cBhvr>
                                        <p:cTn id="15" dur="500"/>
                                        <p:tgtEl>
                                          <p:spTgt spid="17"/>
                                        </p:tgtEl>
                                      </p:cBhvr>
                                    </p:animEffect>
                                  </p:childTnLst>
                                </p:cTn>
                              </p:par>
                              <p:par>
                                <p:cTn id="16" presetID="3" presetClass="entr" presetSubtype="1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linds(horizontal)">
                                      <p:cBhvr>
                                        <p:cTn id="18" dur="500"/>
                                        <p:tgtEl>
                                          <p:spTgt spid="18"/>
                                        </p:tgtEl>
                                      </p:cBhvr>
                                    </p:animEffect>
                                  </p:childTnLst>
                                </p:cTn>
                              </p:par>
                              <p:par>
                                <p:cTn id="19" presetID="3" presetClass="entr" presetSubtype="1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horizontal)">
                                      <p:cBhvr>
                                        <p:cTn id="24" dur="500"/>
                                        <p:tgtEl>
                                          <p:spTgt spid="2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linds(horizontal)">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par>
                                <p:cTn id="33" presetID="3" presetClass="entr" presetSubtype="1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blinds(horizontal)">
                                      <p:cBhvr>
                                        <p:cTn id="35" dur="500"/>
                                        <p:tgtEl>
                                          <p:spTgt spid="22"/>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linds(horizontal)">
                                      <p:cBhvr>
                                        <p:cTn id="38" dur="500"/>
                                        <p:tgtEl>
                                          <p:spTgt spid="23"/>
                                        </p:tgtEl>
                                      </p:cBhvr>
                                    </p:animEffect>
                                  </p:childTnLst>
                                </p:cTn>
                              </p:par>
                              <p:par>
                                <p:cTn id="39" presetID="3" presetClass="entr" presetSubtype="1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blinds(horizontal)">
                                      <p:cBhvr>
                                        <p:cTn id="41" dur="500"/>
                                        <p:tgtEl>
                                          <p:spTgt spid="24"/>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blinds(horizontal)">
                                      <p:cBhvr>
                                        <p:cTn id="46" dur="500"/>
                                        <p:tgtEl>
                                          <p:spTgt spid="26"/>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linds(horizontal)">
                                      <p:cBhvr>
                                        <p:cTn id="49" dur="500"/>
                                        <p:tgtEl>
                                          <p:spTgt spid="27"/>
                                        </p:tgtEl>
                                      </p:cBhvr>
                                    </p:animEffect>
                                  </p:childTnLst>
                                </p:cTn>
                              </p:par>
                              <p:par>
                                <p:cTn id="50" presetID="3" presetClass="entr" presetSubtype="10" fill="hold" nodeType="with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blinds(horizontal)">
                                      <p:cBhvr>
                                        <p:cTn id="52" dur="500"/>
                                        <p:tgtEl>
                                          <p:spTgt spid="28"/>
                                        </p:tgtEl>
                                      </p:cBhvr>
                                    </p:animEffect>
                                  </p:childTnLst>
                                </p:cTn>
                              </p:par>
                              <p:par>
                                <p:cTn id="53" presetID="3" presetClass="entr" presetSubtype="1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blinds(horizontal)">
                                      <p:cBhvr>
                                        <p:cTn id="55" dur="500"/>
                                        <p:tgtEl>
                                          <p:spTgt spid="29"/>
                                        </p:tgtEl>
                                      </p:cBhvr>
                                    </p:animEffect>
                                  </p:childTnLst>
                                </p:cTn>
                              </p:par>
                              <p:par>
                                <p:cTn id="56" presetID="3" presetClass="entr" presetSubtype="10" fill="hold" nodeType="with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blinds(horizontal)">
                                      <p:cBhvr>
                                        <p:cTn id="58" dur="500"/>
                                        <p:tgtEl>
                                          <p:spTgt spid="30"/>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blinds(horizontal)">
                                      <p:cBhvr>
                                        <p:cTn id="61" dur="5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blinds(horizontal)">
                                      <p:cBhvr>
                                        <p:cTn id="66" dur="500"/>
                                        <p:tgtEl>
                                          <p:spTgt spid="25"/>
                                        </p:tgtEl>
                                      </p:cBhvr>
                                    </p:animEffect>
                                  </p:childTnLst>
                                </p:cTn>
                              </p:par>
                              <p:par>
                                <p:cTn id="67" presetID="3" presetClass="entr" presetSubtype="10" fill="hold" nodeType="withEffect">
                                  <p:stCondLst>
                                    <p:cond delay="0"/>
                                  </p:stCondLst>
                                  <p:childTnLst>
                                    <p:set>
                                      <p:cBhvr>
                                        <p:cTn id="68" dur="1" fill="hold">
                                          <p:stCondLst>
                                            <p:cond delay="0"/>
                                          </p:stCondLst>
                                        </p:cTn>
                                        <p:tgtEl>
                                          <p:spTgt spid="32"/>
                                        </p:tgtEl>
                                        <p:attrNameLst>
                                          <p:attrName>style.visibility</p:attrName>
                                        </p:attrNameLst>
                                      </p:cBhvr>
                                      <p:to>
                                        <p:strVal val="visible"/>
                                      </p:to>
                                    </p:set>
                                    <p:animEffect transition="in" filter="blinds(horizontal)">
                                      <p:cBhvr>
                                        <p:cTn id="69" dur="500"/>
                                        <p:tgtEl>
                                          <p:spTgt spid="32"/>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3"/>
                                        </p:tgtEl>
                                        <p:attrNameLst>
                                          <p:attrName>style.visibility</p:attrName>
                                        </p:attrNameLst>
                                      </p:cBhvr>
                                      <p:to>
                                        <p:strVal val="visible"/>
                                      </p:to>
                                    </p:set>
                                    <p:animEffect transition="in" filter="blinds(horizontal)">
                                      <p:cBhvr>
                                        <p:cTn id="72" dur="500"/>
                                        <p:tgtEl>
                                          <p:spTgt spid="33"/>
                                        </p:tgtEl>
                                      </p:cBhvr>
                                    </p:animEffect>
                                  </p:childTnLst>
                                </p:cTn>
                              </p:par>
                              <p:par>
                                <p:cTn id="73" presetID="3" presetClass="entr" presetSubtype="10" fill="hold"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blinds(horizontal)">
                                      <p:cBhvr>
                                        <p:cTn id="75" dur="500"/>
                                        <p:tgtEl>
                                          <p:spTgt spid="34"/>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ntr" presetSubtype="10" fill="hold" grpId="1" nodeType="click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blinds(horizontal)">
                                      <p:cBhvr>
                                        <p:cTn id="80" dur="500"/>
                                        <p:tgtEl>
                                          <p:spTgt spid="27"/>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blinds(horizontal)">
                                      <p:cBhvr>
                                        <p:cTn id="83" dur="500"/>
                                        <p:tgtEl>
                                          <p:spTgt spid="35"/>
                                        </p:tgtEl>
                                      </p:cBhvr>
                                    </p:animEffect>
                                  </p:childTnLst>
                                </p:cTn>
                              </p:par>
                              <p:par>
                                <p:cTn id="84" presetID="3" presetClass="entr" presetSubtype="10" fill="hold" nodeType="with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blinds(horizontal)">
                                      <p:cBhvr>
                                        <p:cTn id="86" dur="500"/>
                                        <p:tgtEl>
                                          <p:spTgt spid="37"/>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blinds(horizontal)">
                                      <p:cBhvr>
                                        <p:cTn id="89" dur="500"/>
                                        <p:tgtEl>
                                          <p:spTgt spid="38"/>
                                        </p:tgtEl>
                                      </p:cBhvr>
                                    </p:animEffect>
                                  </p:childTnLst>
                                </p:cTn>
                              </p:par>
                              <p:par>
                                <p:cTn id="90" presetID="3" presetClass="entr" presetSubtype="10" fill="hold" nodeType="with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blinds(horizontal)">
                                      <p:cBhvr>
                                        <p:cTn id="9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1" grpId="0"/>
      <p:bldP spid="23" grpId="0"/>
      <p:bldP spid="25" grpId="0"/>
      <p:bldP spid="26" grpId="0"/>
      <p:bldP spid="27" grpId="0"/>
      <p:bldP spid="27" grpId="1"/>
      <p:bldP spid="31" grpId="0"/>
      <p:bldP spid="33" grpId="0"/>
      <p:bldP spid="35" grpId="0"/>
      <p:bldP spid="38" grpId="0"/>
      <p:bldP spid="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17"/>
          <p:cNvGraphicFramePr>
            <a:graphicFrameLocks noChangeAspect="1"/>
          </p:cNvGraphicFramePr>
          <p:nvPr>
            <p:extLst>
              <p:ext uri="{D42A27DB-BD31-4B8C-83A1-F6EECF244321}">
                <p14:modId xmlns:p14="http://schemas.microsoft.com/office/powerpoint/2010/main" val="159748563"/>
              </p:ext>
            </p:extLst>
          </p:nvPr>
        </p:nvGraphicFramePr>
        <p:xfrm>
          <a:off x="1114425" y="1234991"/>
          <a:ext cx="3743325" cy="2000250"/>
        </p:xfrm>
        <a:graphic>
          <a:graphicData uri="http://schemas.openxmlformats.org/presentationml/2006/ole">
            <mc:AlternateContent xmlns:mc="http://schemas.openxmlformats.org/markup-compatibility/2006">
              <mc:Choice xmlns:v="urn:schemas-microsoft-com:vml" Requires="v">
                <p:oleObj spid="_x0000_s2050" name="Visio" r:id="rId4" imgW="1654830" imgH="916557" progId="Visio.Drawing.11">
                  <p:embed/>
                </p:oleObj>
              </mc:Choice>
              <mc:Fallback>
                <p:oleObj name="Visio" r:id="rId4" imgW="1654830" imgH="916557" progId="Visio.Drawing.11">
                  <p:embed/>
                  <p:pic>
                    <p:nvPicPr>
                      <p:cNvPr id="0" name="Picture 1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1234991"/>
                        <a:ext cx="3743325"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AutoShape 18"/>
          <p:cNvSpPr>
            <a:spLocks noChangeArrowheads="1"/>
          </p:cNvSpPr>
          <p:nvPr/>
        </p:nvSpPr>
        <p:spPr bwMode="auto">
          <a:xfrm rot="5400000">
            <a:off x="941070" y="3957713"/>
            <a:ext cx="1961515" cy="717232"/>
          </a:xfrm>
          <a:prstGeom prst="notchedRightArrow">
            <a:avLst>
              <a:gd name="adj1" fmla="val 50000"/>
              <a:gd name="adj2" fmla="val 50245"/>
            </a:avLst>
          </a:prstGeom>
          <a:noFill/>
          <a:ln w="19050" algn="ctr">
            <a:solidFill>
              <a:srgbClr val="800080"/>
            </a:solidFill>
            <a:miter lim="800000"/>
          </a:ln>
        </p:spPr>
        <p:txBody>
          <a:bodyPr wrap="square" anchor="ctr">
            <a:spAutoFit/>
          </a:bodyPr>
          <a:lstStyle/>
          <a:p>
            <a:endParaRPr lang="zh-CN" altLang="en-US"/>
          </a:p>
        </p:txBody>
      </p:sp>
      <p:graphicFrame>
        <p:nvGraphicFramePr>
          <p:cNvPr id="2052" name="Object 20"/>
          <p:cNvGraphicFramePr>
            <a:graphicFrameLocks noChangeAspect="1"/>
          </p:cNvGraphicFramePr>
          <p:nvPr>
            <p:extLst>
              <p:ext uri="{D42A27DB-BD31-4B8C-83A1-F6EECF244321}">
                <p14:modId xmlns:p14="http://schemas.microsoft.com/office/powerpoint/2010/main" val="2466806222"/>
              </p:ext>
            </p:extLst>
          </p:nvPr>
        </p:nvGraphicFramePr>
        <p:xfrm>
          <a:off x="2334260" y="3335571"/>
          <a:ext cx="6970395" cy="1724025"/>
        </p:xfrm>
        <a:graphic>
          <a:graphicData uri="http://schemas.openxmlformats.org/presentationml/2006/ole">
            <mc:AlternateContent xmlns:mc="http://schemas.openxmlformats.org/markup-compatibility/2006">
              <mc:Choice xmlns:v="urn:schemas-microsoft-com:vml" Requires="v">
                <p:oleObj spid="_x0000_s2051" name="Visio" r:id="rId6" imgW="3461309" imgH="947014" progId="Visio.Drawing.11">
                  <p:embed/>
                </p:oleObj>
              </mc:Choice>
              <mc:Fallback>
                <p:oleObj name="Visio" r:id="rId6" imgW="3461309" imgH="947014" progId="Visio.Drawing.11">
                  <p:embed/>
                  <p:pic>
                    <p:nvPicPr>
                      <p:cNvPr id="0" name="Picture 1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4260" y="3335571"/>
                        <a:ext cx="6970395" cy="172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410845" y="332656"/>
            <a:ext cx="3825875" cy="460375"/>
          </a:xfrm>
          <a:prstGeom prst="rect">
            <a:avLst/>
          </a:prstGeom>
          <a:noFill/>
        </p:spPr>
        <p:txBody>
          <a:bodyPr wrap="square" rtlCol="0">
            <a:spAutoFit/>
          </a:bodyPr>
          <a:lstStyle/>
          <a:p>
            <a:pPr algn="l"/>
            <a:r>
              <a:rPr lang="en-US" sz="2400" dirty="0"/>
              <a:t>Decaf</a:t>
            </a:r>
            <a:r>
              <a:rPr lang="zh-CN" altLang="en-US" sz="2400" dirty="0"/>
              <a:t>语言例子</a:t>
            </a:r>
          </a:p>
        </p:txBody>
      </p:sp>
      <p:sp>
        <p:nvSpPr>
          <p:cNvPr id="4" name="文本框 3"/>
          <p:cNvSpPr txBox="1"/>
          <p:nvPr/>
        </p:nvSpPr>
        <p:spPr>
          <a:xfrm>
            <a:off x="3906520" y="5059596"/>
            <a:ext cx="4045585" cy="829945"/>
          </a:xfrm>
          <a:prstGeom prst="rect">
            <a:avLst/>
          </a:prstGeom>
          <a:noFill/>
        </p:spPr>
        <p:txBody>
          <a:bodyPr wrap="square" rtlCol="0">
            <a:spAutoFit/>
          </a:bodyPr>
          <a:lstStyle/>
          <a:p>
            <a:pPr algn="l"/>
            <a:r>
              <a:rPr lang="en-US" sz="2400" dirty="0"/>
              <a:t>Decaf</a:t>
            </a:r>
            <a:r>
              <a:rPr lang="zh-CN" altLang="en-US" sz="2400" dirty="0"/>
              <a:t>语言的语法规则，使用</a:t>
            </a:r>
            <a:r>
              <a:rPr lang="en-US" altLang="zh-CN" sz="2400" dirty="0"/>
              <a:t>EBNF</a:t>
            </a:r>
            <a:r>
              <a:rPr lang="zh-CN" altLang="en-US" sz="2400" dirty="0"/>
              <a:t>表示</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AutoShape 18"/>
          <p:cNvSpPr>
            <a:spLocks noChangeArrowheads="1"/>
          </p:cNvSpPr>
          <p:nvPr/>
        </p:nvSpPr>
        <p:spPr bwMode="auto">
          <a:xfrm>
            <a:off x="3419475" y="3879850"/>
            <a:ext cx="976313" cy="485775"/>
          </a:xfrm>
          <a:prstGeom prst="notchedRightArrow">
            <a:avLst>
              <a:gd name="adj1" fmla="val 50000"/>
              <a:gd name="adj2" fmla="val 50245"/>
            </a:avLst>
          </a:prstGeom>
          <a:noFill/>
          <a:ln w="19050" algn="ctr">
            <a:solidFill>
              <a:srgbClr val="800080"/>
            </a:solidFill>
            <a:miter lim="800000"/>
          </a:ln>
        </p:spPr>
        <p:txBody>
          <a:bodyPr wrap="none" anchor="ctr">
            <a:spAutoFit/>
          </a:bodyPr>
          <a:lstStyle/>
          <a:p>
            <a:endParaRPr lang="zh-CN" altLang="en-US"/>
          </a:p>
        </p:txBody>
      </p:sp>
      <p:graphicFrame>
        <p:nvGraphicFramePr>
          <p:cNvPr id="2051" name="Object 19"/>
          <p:cNvGraphicFramePr>
            <a:graphicFrameLocks noChangeAspect="1"/>
          </p:cNvGraphicFramePr>
          <p:nvPr/>
        </p:nvGraphicFramePr>
        <p:xfrm>
          <a:off x="99060" y="69850"/>
          <a:ext cx="8687435" cy="6717665"/>
        </p:xfrm>
        <a:graphic>
          <a:graphicData uri="http://schemas.openxmlformats.org/presentationml/2006/ole">
            <mc:AlternateContent xmlns:mc="http://schemas.openxmlformats.org/markup-compatibility/2006">
              <mc:Choice xmlns:v="urn:schemas-microsoft-com:vml" Requires="v">
                <p:oleObj spid="_x0000_s3074" name="Visio" r:id="rId4" imgW="6644865" imgH="4945408" progId="Visio.Drawing.11">
                  <p:embed/>
                </p:oleObj>
              </mc:Choice>
              <mc:Fallback>
                <p:oleObj name="Visio" r:id="rId4" imgW="6644865" imgH="4945408" progId="Visio.Drawing.11">
                  <p:embed/>
                  <p:pic>
                    <p:nvPicPr>
                      <p:cNvPr id="0" name="Picture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 y="69850"/>
                        <a:ext cx="8687435" cy="6717665"/>
                      </a:xfrm>
                      <a:prstGeom prst="rect">
                        <a:avLst/>
                      </a:prstGeom>
                      <a:solidFill>
                        <a:schemeClr val="bg1"/>
                      </a:solidFill>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238770839"/>
              </p:ext>
            </p:extLst>
          </p:nvPr>
        </p:nvGraphicFramePr>
        <p:xfrm>
          <a:off x="164306" y="4221088"/>
          <a:ext cx="3743325" cy="2000250"/>
        </p:xfrm>
        <a:graphic>
          <a:graphicData uri="http://schemas.openxmlformats.org/presentationml/2006/ole">
            <mc:AlternateContent xmlns:mc="http://schemas.openxmlformats.org/markup-compatibility/2006">
              <mc:Choice xmlns:v="urn:schemas-microsoft-com:vml" Requires="v">
                <p:oleObj spid="_x0000_s3075" name="Visio" r:id="rId6" imgW="1654830" imgH="916557" progId="Visio.Drawing.11">
                  <p:embed/>
                </p:oleObj>
              </mc:Choice>
              <mc:Fallback>
                <p:oleObj name="Visio" r:id="rId6" imgW="1654830" imgH="916557" progId="Visio.Drawing.11">
                  <p:embed/>
                  <p:pic>
                    <p:nvPicPr>
                      <p:cNvPr id="0" name="Picture 6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4306" y="4221088"/>
                        <a:ext cx="3743325" cy="2000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文本框 2">
            <a:extLst>
              <a:ext uri="{FF2B5EF4-FFF2-40B4-BE49-F238E27FC236}">
                <a16:creationId xmlns:a16="http://schemas.microsoft.com/office/drawing/2014/main" xmlns="" id="{9B144408-7347-43E3-994B-EDA5D1B22374}"/>
              </a:ext>
            </a:extLst>
          </p:cNvPr>
          <p:cNvSpPr txBox="1"/>
          <p:nvPr/>
        </p:nvSpPr>
        <p:spPr>
          <a:xfrm>
            <a:off x="1619672" y="5911316"/>
            <a:ext cx="3825875" cy="461665"/>
          </a:xfrm>
          <a:prstGeom prst="rect">
            <a:avLst/>
          </a:prstGeom>
          <a:noFill/>
        </p:spPr>
        <p:txBody>
          <a:bodyPr wrap="square" rtlCol="0">
            <a:spAutoFit/>
          </a:bodyPr>
          <a:lstStyle/>
          <a:p>
            <a:pPr algn="l"/>
            <a:r>
              <a:rPr lang="en-US" altLang="zh-CN" sz="2400" dirty="0"/>
              <a:t> </a:t>
            </a:r>
            <a:r>
              <a:rPr lang="zh-CN" altLang="en-US" sz="2400" dirty="0"/>
              <a:t>这是语法分析的任务。</a:t>
            </a:r>
            <a:endParaRPr lang="en-US" altLang="zh-CN" sz="2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9" name="Text Box 8"/>
          <p:cNvSpPr txBox="1">
            <a:spLocks noChangeArrowheads="1"/>
          </p:cNvSpPr>
          <p:nvPr/>
        </p:nvSpPr>
        <p:spPr bwMode="auto">
          <a:xfrm>
            <a:off x="714348" y="1214422"/>
            <a:ext cx="7993062" cy="2277547"/>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dirty="0"/>
              <a:t>3. </a:t>
            </a:r>
            <a:r>
              <a:rPr lang="zh-CN" altLang="en-US" sz="3200" dirty="0"/>
              <a:t>语义分析</a:t>
            </a:r>
            <a:endParaRPr lang="zh-CN" altLang="en-US" sz="3200" b="0" dirty="0">
              <a:solidFill>
                <a:srgbClr val="333399"/>
              </a:solidFill>
            </a:endParaRPr>
          </a:p>
          <a:p>
            <a:pPr algn="l">
              <a:buFont typeface="Wingdings" panose="05000000000000000000" pitchFamily="2" charset="2"/>
              <a:buNone/>
            </a:pPr>
            <a:endParaRPr lang="zh-CN" altLang="en-US" sz="1000" dirty="0">
              <a:solidFill>
                <a:srgbClr val="333399"/>
              </a:solidFill>
              <a:latin typeface="楷体_GB2312" pitchFamily="49" charset="-122"/>
            </a:endParaRPr>
          </a:p>
          <a:p>
            <a:pPr lvl="1" algn="l">
              <a:buFont typeface="Symbol" panose="05050102010706020507" pitchFamily="18" charset="2"/>
              <a:buChar char="-"/>
            </a:pPr>
            <a:r>
              <a:rPr lang="zh-CN" altLang="en-US" sz="2800" dirty="0">
                <a:solidFill>
                  <a:srgbClr val="333399"/>
                </a:solidFill>
              </a:rPr>
              <a:t>  </a:t>
            </a:r>
            <a:r>
              <a:rPr lang="zh-CN" altLang="en-US" sz="2400" dirty="0">
                <a:solidFill>
                  <a:srgbClr val="333399"/>
                </a:solidFill>
                <a:latin typeface="楷体_GB2312" pitchFamily="49" charset="-122"/>
              </a:rPr>
              <a:t>对语法分析后的程序进行语义分析</a:t>
            </a:r>
            <a:r>
              <a:rPr lang="en-US" altLang="zh-CN" sz="2400" dirty="0">
                <a:solidFill>
                  <a:srgbClr val="333399"/>
                </a:solidFill>
                <a:latin typeface="楷体_GB2312" pitchFamily="49" charset="-122"/>
              </a:rPr>
              <a:t>,</a:t>
            </a:r>
            <a:r>
              <a:rPr lang="zh-CN" altLang="en-US" sz="2400" dirty="0"/>
              <a:t>主要是静态语义分析，比如对类型的检查</a:t>
            </a:r>
            <a:endParaRPr lang="en-US" altLang="zh-CN" sz="2400" dirty="0">
              <a:solidFill>
                <a:srgbClr val="333399"/>
              </a:solidFill>
              <a:latin typeface="楷体_GB2312" pitchFamily="49" charset="-122"/>
            </a:endParaRPr>
          </a:p>
          <a:p>
            <a:pPr lvl="1" algn="l"/>
            <a:r>
              <a:rPr lang="en-US" altLang="zh-CN" sz="2400" dirty="0">
                <a:solidFill>
                  <a:srgbClr val="333399"/>
                </a:solidFill>
                <a:latin typeface="楷体_GB2312" pitchFamily="49" charset="-122"/>
              </a:rPr>
              <a:t>	</a:t>
            </a:r>
            <a:r>
              <a:rPr lang="zh-CN" altLang="en-US" sz="2400" dirty="0">
                <a:solidFill>
                  <a:srgbClr val="333399"/>
                </a:solidFill>
                <a:latin typeface="楷体_GB2312" pitchFamily="49" charset="-122"/>
              </a:rPr>
              <a:t>为后续代码生成收集相关信息</a:t>
            </a:r>
          </a:p>
          <a:p>
            <a:pPr lvl="1" algn="l">
              <a:buFont typeface="Symbol" panose="05050102010706020507" pitchFamily="18" charset="2"/>
              <a:buChar char="-"/>
            </a:pPr>
            <a:r>
              <a:rPr lang="en-US" altLang="zh-CN" sz="2400" dirty="0">
                <a:solidFill>
                  <a:srgbClr val="333399"/>
                </a:solidFill>
                <a:latin typeface="楷体_GB2312" pitchFamily="49" charset="-122"/>
              </a:rPr>
              <a:t> </a:t>
            </a:r>
            <a:r>
              <a:rPr lang="zh-CN" altLang="en-US" sz="2400" dirty="0">
                <a:solidFill>
                  <a:srgbClr val="333399"/>
                </a:solidFill>
                <a:latin typeface="楷体_GB2312" pitchFamily="49" charset="-122"/>
              </a:rPr>
              <a:t>不符合语义规则时给出语义错误信息</a:t>
            </a:r>
          </a:p>
        </p:txBody>
      </p:sp>
      <p:graphicFrame>
        <p:nvGraphicFramePr>
          <p:cNvPr id="3074" name="Object 12"/>
          <p:cNvGraphicFramePr>
            <a:graphicFrameLocks noChangeAspect="1"/>
          </p:cNvGraphicFramePr>
          <p:nvPr/>
        </p:nvGraphicFramePr>
        <p:xfrm>
          <a:off x="678180" y="4245317"/>
          <a:ext cx="8069580" cy="2684145"/>
        </p:xfrm>
        <a:graphic>
          <a:graphicData uri="http://schemas.openxmlformats.org/presentationml/2006/ole">
            <mc:AlternateContent xmlns:mc="http://schemas.openxmlformats.org/markup-compatibility/2006">
              <mc:Choice xmlns:v="urn:schemas-microsoft-com:vml" Requires="v">
                <p:oleObj spid="_x0000_s4098" name="Visio" r:id="rId4" imgW="5440770" imgH="1834731" progId="Visio.Drawing.11">
                  <p:embed/>
                </p:oleObj>
              </mc:Choice>
              <mc:Fallback>
                <p:oleObj name="Visio" r:id="rId4" imgW="5440770" imgH="1834731" progId="Visio.Drawing.11">
                  <p:embed/>
                  <p:pic>
                    <p:nvPicPr>
                      <p:cNvPr id="3074"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 y="4245317"/>
                        <a:ext cx="8069580" cy="26841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537210" y="3671912"/>
            <a:ext cx="3825875" cy="460375"/>
          </a:xfrm>
          <a:prstGeom prst="rect">
            <a:avLst/>
          </a:prstGeom>
          <a:noFill/>
        </p:spPr>
        <p:txBody>
          <a:bodyPr wrap="square" rtlCol="0">
            <a:spAutoFit/>
          </a:bodyPr>
          <a:lstStyle/>
          <a:p>
            <a:pPr algn="l"/>
            <a:r>
              <a:rPr lang="en-US" sz="2400"/>
              <a:t>Decaf</a:t>
            </a:r>
            <a:r>
              <a:rPr lang="zh-CN" altLang="en-US" sz="2400"/>
              <a:t>语言例子</a:t>
            </a:r>
          </a:p>
        </p:txBody>
      </p:sp>
      <p:sp>
        <p:nvSpPr>
          <p:cNvPr id="9" name="矩形 8"/>
          <p:cNvSpPr/>
          <p:nvPr/>
        </p:nvSpPr>
        <p:spPr>
          <a:xfrm>
            <a:off x="3786182" y="5332413"/>
            <a:ext cx="4972835" cy="954107"/>
          </a:xfrm>
          <a:prstGeom prst="rect">
            <a:avLst/>
          </a:prstGeom>
        </p:spPr>
        <p:txBody>
          <a:bodyPr wrap="none">
            <a:spAutoFit/>
          </a:bodyPr>
          <a:lstStyle/>
          <a:p>
            <a:r>
              <a:rPr lang="zh-CN" altLang="en-US" sz="2800" dirty="0"/>
              <a:t>这里将字符串赋值给整型变量</a:t>
            </a:r>
            <a:r>
              <a:rPr lang="en-US" altLang="zh-CN" sz="2800" dirty="0"/>
              <a:t>,</a:t>
            </a:r>
          </a:p>
          <a:p>
            <a:r>
              <a:rPr lang="zh-CN" altLang="en-US" sz="2800" dirty="0"/>
              <a:t>类型不匹配</a:t>
            </a:r>
          </a:p>
        </p:txBody>
      </p:sp>
      <p:sp>
        <p:nvSpPr>
          <p:cNvPr id="10" name="矩形 9"/>
          <p:cNvSpPr/>
          <p:nvPr/>
        </p:nvSpPr>
        <p:spPr>
          <a:xfrm>
            <a:off x="4598174" y="4000504"/>
            <a:ext cx="2348721" cy="523220"/>
          </a:xfrm>
          <a:prstGeom prst="rect">
            <a:avLst/>
          </a:prstGeom>
        </p:spPr>
        <p:txBody>
          <a:bodyPr wrap="none">
            <a:spAutoFit/>
          </a:bodyPr>
          <a:lstStyle/>
          <a:p>
            <a:r>
              <a:rPr lang="zh-CN" altLang="en-US" sz="2800" dirty="0"/>
              <a:t>这里正确吗？</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2590" y="2143116"/>
            <a:ext cx="3246402" cy="461665"/>
          </a:xfrm>
          <a:prstGeom prst="rect">
            <a:avLst/>
          </a:prstGeom>
          <a:noFill/>
        </p:spPr>
        <p:txBody>
          <a:bodyPr wrap="none" rtlCol="0" anchor="t">
            <a:spAutoFit/>
          </a:bodyPr>
          <a:lstStyle/>
          <a:p>
            <a:r>
              <a:rPr lang="en-US" altLang="zh-CN" sz="2400" dirty="0">
                <a:sym typeface="+mn-ea"/>
              </a:rPr>
              <a:t>sum:= </a:t>
            </a:r>
            <a:r>
              <a:rPr lang="en-US" altLang="zh-CN" sz="2400" dirty="0" err="1">
                <a:sym typeface="+mn-ea"/>
              </a:rPr>
              <a:t>first+count</a:t>
            </a:r>
            <a:r>
              <a:rPr lang="en-US" altLang="zh-CN" sz="2400" dirty="0">
                <a:sym typeface="+mn-ea"/>
              </a:rPr>
              <a:t>*10</a:t>
            </a:r>
            <a:endParaRPr lang="zh-CN" altLang="en-US" sz="2400" dirty="0"/>
          </a:p>
        </p:txBody>
      </p:sp>
      <p:sp>
        <p:nvSpPr>
          <p:cNvPr id="5" name="文本框 4"/>
          <p:cNvSpPr txBox="1"/>
          <p:nvPr/>
        </p:nvSpPr>
        <p:spPr>
          <a:xfrm>
            <a:off x="4662805" y="383518"/>
            <a:ext cx="415925" cy="398780"/>
          </a:xfrm>
          <a:prstGeom prst="rect">
            <a:avLst/>
          </a:prstGeom>
          <a:noFill/>
        </p:spPr>
        <p:txBody>
          <a:bodyPr wrap="none" rtlCol="0" anchor="t">
            <a:spAutoFit/>
          </a:bodyPr>
          <a:lstStyle/>
          <a:p>
            <a:pPr algn="l"/>
            <a:r>
              <a:rPr lang="en-US" altLang="zh-CN">
                <a:sym typeface="+mn-ea"/>
              </a:rPr>
              <a:t>:=</a:t>
            </a:r>
          </a:p>
        </p:txBody>
      </p:sp>
      <p:cxnSp>
        <p:nvCxnSpPr>
          <p:cNvPr id="9" name="直接连接符 8"/>
          <p:cNvCxnSpPr>
            <a:cxnSpLocks/>
            <a:stCxn id="5" idx="2"/>
          </p:cNvCxnSpPr>
          <p:nvPr/>
        </p:nvCxnSpPr>
        <p:spPr>
          <a:xfrm flipH="1">
            <a:off x="3611245" y="782298"/>
            <a:ext cx="1259840" cy="24320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0" name="直接连接符 9"/>
          <p:cNvCxnSpPr>
            <a:cxnSpLocks/>
            <a:stCxn id="5" idx="2"/>
          </p:cNvCxnSpPr>
          <p:nvPr/>
        </p:nvCxnSpPr>
        <p:spPr>
          <a:xfrm>
            <a:off x="4871085" y="782298"/>
            <a:ext cx="1481455" cy="33337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2" name="文本框 11"/>
          <p:cNvSpPr txBox="1"/>
          <p:nvPr/>
        </p:nvSpPr>
        <p:spPr>
          <a:xfrm>
            <a:off x="2945765" y="1054078"/>
            <a:ext cx="1452880" cy="460375"/>
          </a:xfrm>
          <a:prstGeom prst="rect">
            <a:avLst/>
          </a:prstGeom>
          <a:noFill/>
        </p:spPr>
        <p:txBody>
          <a:bodyPr wrap="none" rtlCol="0" anchor="t">
            <a:spAutoFit/>
          </a:bodyPr>
          <a:lstStyle/>
          <a:p>
            <a:pPr algn="l"/>
            <a:r>
              <a:rPr lang="en-US" altLang="zh-CN" sz="2400" dirty="0">
                <a:sym typeface="+mn-ea"/>
              </a:rPr>
              <a:t>id1(sum)</a:t>
            </a:r>
            <a:endParaRPr lang="zh-CN" altLang="en-US" sz="2400" dirty="0">
              <a:sym typeface="+mn-ea"/>
            </a:endParaRPr>
          </a:p>
        </p:txBody>
      </p:sp>
      <p:sp>
        <p:nvSpPr>
          <p:cNvPr id="16" name="文本框 15"/>
          <p:cNvSpPr txBox="1"/>
          <p:nvPr/>
        </p:nvSpPr>
        <p:spPr>
          <a:xfrm>
            <a:off x="6228715" y="1054078"/>
            <a:ext cx="369570" cy="460375"/>
          </a:xfrm>
          <a:prstGeom prst="rect">
            <a:avLst/>
          </a:prstGeom>
          <a:noFill/>
        </p:spPr>
        <p:txBody>
          <a:bodyPr wrap="square" rtlCol="0" anchor="t">
            <a:spAutoFit/>
          </a:bodyPr>
          <a:lstStyle/>
          <a:p>
            <a:pPr algn="l"/>
            <a:r>
              <a:rPr lang="en-US" altLang="zh-CN" sz="2400">
                <a:sym typeface="+mn-ea"/>
              </a:rPr>
              <a:t>+</a:t>
            </a:r>
          </a:p>
        </p:txBody>
      </p:sp>
      <p:cxnSp>
        <p:nvCxnSpPr>
          <p:cNvPr id="18" name="直接连接符 17"/>
          <p:cNvCxnSpPr/>
          <p:nvPr/>
        </p:nvCxnSpPr>
        <p:spPr>
          <a:xfrm flipH="1">
            <a:off x="5005070" y="1417298"/>
            <a:ext cx="1294765" cy="10090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9" name="直接连接符 18"/>
          <p:cNvCxnSpPr/>
          <p:nvPr/>
        </p:nvCxnSpPr>
        <p:spPr>
          <a:xfrm>
            <a:off x="6352540" y="1442698"/>
            <a:ext cx="1172845"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3" name="文本框 22"/>
          <p:cNvSpPr txBox="1"/>
          <p:nvPr/>
        </p:nvSpPr>
        <p:spPr>
          <a:xfrm>
            <a:off x="4277995" y="2483463"/>
            <a:ext cx="1402080" cy="460375"/>
          </a:xfrm>
          <a:prstGeom prst="rect">
            <a:avLst/>
          </a:prstGeom>
          <a:noFill/>
        </p:spPr>
        <p:txBody>
          <a:bodyPr wrap="none" rtlCol="0" anchor="t">
            <a:spAutoFit/>
          </a:bodyPr>
          <a:lstStyle/>
          <a:p>
            <a:pPr algn="l"/>
            <a:r>
              <a:rPr lang="en-US" altLang="zh-CN" sz="2400">
                <a:sym typeface="+mn-ea"/>
              </a:rPr>
              <a:t>id2(first)</a:t>
            </a:r>
            <a:endParaRPr lang="zh-CN" altLang="en-US" sz="2400">
              <a:sym typeface="+mn-ea"/>
            </a:endParaRPr>
          </a:p>
        </p:txBody>
      </p:sp>
      <p:sp>
        <p:nvSpPr>
          <p:cNvPr id="26" name="文本框 25"/>
          <p:cNvSpPr txBox="1"/>
          <p:nvPr/>
        </p:nvSpPr>
        <p:spPr>
          <a:xfrm>
            <a:off x="7340600" y="2329158"/>
            <a:ext cx="336550" cy="460375"/>
          </a:xfrm>
          <a:prstGeom prst="rect">
            <a:avLst/>
          </a:prstGeom>
          <a:noFill/>
        </p:spPr>
        <p:txBody>
          <a:bodyPr wrap="none" rtlCol="0" anchor="t">
            <a:spAutoFit/>
          </a:bodyPr>
          <a:lstStyle/>
          <a:p>
            <a:pPr algn="l"/>
            <a:r>
              <a:rPr lang="en-US" altLang="zh-CN" sz="2400">
                <a:solidFill>
                  <a:srgbClr val="333399"/>
                </a:solidFill>
                <a:latin typeface="楷体_GB2312" pitchFamily="49" charset="-122"/>
                <a:sym typeface="+mn-ea"/>
              </a:rPr>
              <a:t>*</a:t>
            </a:r>
            <a:endParaRPr lang="en-US" altLang="zh-CN" sz="2400">
              <a:sym typeface="+mn-ea"/>
            </a:endParaRPr>
          </a:p>
        </p:txBody>
      </p:sp>
      <p:cxnSp>
        <p:nvCxnSpPr>
          <p:cNvPr id="28" name="直接连接符 27"/>
          <p:cNvCxnSpPr/>
          <p:nvPr/>
        </p:nvCxnSpPr>
        <p:spPr>
          <a:xfrm flipH="1">
            <a:off x="6136640" y="2789533"/>
            <a:ext cx="1347470"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9" name="直接连接符 28"/>
          <p:cNvCxnSpPr/>
          <p:nvPr/>
        </p:nvCxnSpPr>
        <p:spPr>
          <a:xfrm>
            <a:off x="7412355" y="2789533"/>
            <a:ext cx="1172845"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3" name="文本框 32"/>
          <p:cNvSpPr txBox="1"/>
          <p:nvPr/>
        </p:nvSpPr>
        <p:spPr>
          <a:xfrm>
            <a:off x="5309235" y="3701393"/>
            <a:ext cx="1655445" cy="460375"/>
          </a:xfrm>
          <a:prstGeom prst="rect">
            <a:avLst/>
          </a:prstGeom>
          <a:noFill/>
        </p:spPr>
        <p:txBody>
          <a:bodyPr wrap="none" rtlCol="0" anchor="t">
            <a:spAutoFit/>
          </a:bodyPr>
          <a:lstStyle/>
          <a:p>
            <a:pPr algn="l"/>
            <a:r>
              <a:rPr lang="en-US" altLang="zh-CN" sz="2400">
                <a:sym typeface="+mn-ea"/>
              </a:rPr>
              <a:t>id3(count)</a:t>
            </a:r>
            <a:endParaRPr lang="zh-CN" altLang="en-US" sz="2400">
              <a:sym typeface="+mn-ea"/>
            </a:endParaRPr>
          </a:p>
        </p:txBody>
      </p:sp>
      <p:sp>
        <p:nvSpPr>
          <p:cNvPr id="35" name="文本框 34"/>
          <p:cNvSpPr txBox="1"/>
          <p:nvPr/>
        </p:nvSpPr>
        <p:spPr>
          <a:xfrm>
            <a:off x="8305800" y="3762988"/>
            <a:ext cx="464820" cy="398780"/>
          </a:xfrm>
          <a:prstGeom prst="rect">
            <a:avLst/>
          </a:prstGeom>
          <a:noFill/>
        </p:spPr>
        <p:txBody>
          <a:bodyPr wrap="none" rtlCol="0" anchor="t">
            <a:spAutoFit/>
          </a:bodyPr>
          <a:lstStyle/>
          <a:p>
            <a:pPr algn="l"/>
            <a:r>
              <a:rPr lang="en-US" altLang="zh-CN">
                <a:sym typeface="+mn-ea"/>
              </a:rPr>
              <a:t>10</a:t>
            </a:r>
          </a:p>
        </p:txBody>
      </p:sp>
      <p:sp>
        <p:nvSpPr>
          <p:cNvPr id="69" name="AutoShape 19"/>
          <p:cNvSpPr>
            <a:spLocks noChangeArrowheads="1"/>
          </p:cNvSpPr>
          <p:nvPr/>
        </p:nvSpPr>
        <p:spPr bwMode="auto">
          <a:xfrm>
            <a:off x="3071802" y="2643182"/>
            <a:ext cx="976312" cy="485775"/>
          </a:xfrm>
          <a:prstGeom prst="notchedRightArrow">
            <a:avLst>
              <a:gd name="adj1" fmla="val 50000"/>
              <a:gd name="adj2" fmla="val 50245"/>
            </a:avLst>
          </a:prstGeom>
          <a:noFill/>
          <a:ln w="19050" algn="ctr">
            <a:solidFill>
              <a:srgbClr val="800080"/>
            </a:solidFill>
            <a:miter lim="800000"/>
          </a:ln>
        </p:spPr>
        <p:txBody>
          <a:bodyPr wrap="none" anchor="ctr">
            <a:spAutoFit/>
          </a:bodyPr>
          <a:lstStyle/>
          <a:p>
            <a:endParaRPr lang="zh-CN" altLang="en-US"/>
          </a:p>
        </p:txBody>
      </p:sp>
      <p:sp>
        <p:nvSpPr>
          <p:cNvPr id="3" name="文本框 2"/>
          <p:cNvSpPr txBox="1"/>
          <p:nvPr/>
        </p:nvSpPr>
        <p:spPr>
          <a:xfrm>
            <a:off x="71755" y="285728"/>
            <a:ext cx="3627755" cy="829945"/>
          </a:xfrm>
          <a:prstGeom prst="rect">
            <a:avLst/>
          </a:prstGeom>
          <a:noFill/>
        </p:spPr>
        <p:txBody>
          <a:bodyPr wrap="square" rtlCol="0">
            <a:spAutoFit/>
          </a:bodyPr>
          <a:lstStyle/>
          <a:p>
            <a:pPr algn="l"/>
            <a:r>
              <a:rPr lang="zh-CN" altLang="en-US" sz="2400" dirty="0"/>
              <a:t>课本第</a:t>
            </a:r>
            <a:r>
              <a:rPr lang="en-US" altLang="zh-CN" sz="2400" dirty="0"/>
              <a:t>4</a:t>
            </a:r>
            <a:r>
              <a:rPr lang="zh-CN" altLang="en-US" sz="2400" dirty="0"/>
              <a:t>页例子</a:t>
            </a:r>
            <a:r>
              <a:rPr lang="en-US" altLang="zh-CN" sz="2400" dirty="0"/>
              <a:t>,</a:t>
            </a:r>
            <a:r>
              <a:rPr lang="zh-CN" altLang="en-US" sz="2400" dirty="0"/>
              <a:t>赋值语句的语义分析</a:t>
            </a:r>
          </a:p>
        </p:txBody>
      </p:sp>
      <p:sp>
        <p:nvSpPr>
          <p:cNvPr id="6" name="文本框 5"/>
          <p:cNvSpPr txBox="1"/>
          <p:nvPr/>
        </p:nvSpPr>
        <p:spPr>
          <a:xfrm>
            <a:off x="214282" y="3575062"/>
            <a:ext cx="3627755" cy="1568450"/>
          </a:xfrm>
          <a:prstGeom prst="rect">
            <a:avLst/>
          </a:prstGeom>
          <a:noFill/>
        </p:spPr>
        <p:txBody>
          <a:bodyPr wrap="square" rtlCol="0">
            <a:spAutoFit/>
          </a:bodyPr>
          <a:lstStyle/>
          <a:p>
            <a:pPr algn="l"/>
            <a:r>
              <a:rPr lang="en-US" altLang="zh-CN" sz="2400" dirty="0"/>
              <a:t>begin </a:t>
            </a:r>
          </a:p>
          <a:p>
            <a:pPr algn="l"/>
            <a:r>
              <a:rPr lang="en-US" altLang="zh-CN" sz="2400" dirty="0" err="1"/>
              <a:t>var</a:t>
            </a:r>
            <a:r>
              <a:rPr lang="en-US" altLang="zh-CN" sz="2400" dirty="0"/>
              <a:t> </a:t>
            </a:r>
            <a:r>
              <a:rPr lang="en-US" altLang="zh-CN" sz="2400" dirty="0" err="1"/>
              <a:t>sum,first,count:</a:t>
            </a:r>
            <a:r>
              <a:rPr lang="en-US" altLang="zh-CN" sz="2400" dirty="0" err="1">
                <a:solidFill>
                  <a:srgbClr val="FF0000"/>
                </a:solidFill>
              </a:rPr>
              <a:t>real</a:t>
            </a:r>
            <a:r>
              <a:rPr lang="en-US" altLang="zh-CN" sz="2400" dirty="0"/>
              <a:t>;</a:t>
            </a:r>
          </a:p>
          <a:p>
            <a:pPr algn="l"/>
            <a:r>
              <a:rPr lang="en-US" altLang="zh-CN" sz="2400" dirty="0"/>
              <a:t>sum:= </a:t>
            </a:r>
            <a:r>
              <a:rPr lang="en-US" altLang="zh-CN" sz="2400" dirty="0" err="1"/>
              <a:t>first+count</a:t>
            </a:r>
            <a:r>
              <a:rPr lang="en-US" altLang="zh-CN" sz="2400" dirty="0"/>
              <a:t>*</a:t>
            </a:r>
            <a:r>
              <a:rPr lang="en-US" altLang="zh-CN" sz="2400" dirty="0">
                <a:solidFill>
                  <a:srgbClr val="FF0000"/>
                </a:solidFill>
              </a:rPr>
              <a:t>10</a:t>
            </a:r>
          </a:p>
          <a:p>
            <a:pPr algn="l"/>
            <a:r>
              <a:rPr lang="en-US" altLang="zh-CN" sz="2400" dirty="0"/>
              <a:t>end.</a:t>
            </a:r>
          </a:p>
        </p:txBody>
      </p:sp>
      <p:sp>
        <p:nvSpPr>
          <p:cNvPr id="20" name="矩形 19"/>
          <p:cNvSpPr/>
          <p:nvPr/>
        </p:nvSpPr>
        <p:spPr>
          <a:xfrm>
            <a:off x="142844" y="5286388"/>
            <a:ext cx="3714744" cy="1384995"/>
          </a:xfrm>
          <a:prstGeom prst="rect">
            <a:avLst/>
          </a:prstGeom>
        </p:spPr>
        <p:txBody>
          <a:bodyPr wrap="square">
            <a:spAutoFit/>
          </a:bodyPr>
          <a:lstStyle/>
          <a:p>
            <a:r>
              <a:rPr lang="en-US" altLang="zh-CN" sz="2800" dirty="0"/>
              <a:t>count</a:t>
            </a:r>
            <a:r>
              <a:rPr lang="zh-CN" altLang="en-US" sz="2800" dirty="0"/>
              <a:t>是</a:t>
            </a:r>
            <a:r>
              <a:rPr lang="en-US" altLang="zh-CN" sz="2800" dirty="0">
                <a:solidFill>
                  <a:srgbClr val="FF0000"/>
                </a:solidFill>
              </a:rPr>
              <a:t>real</a:t>
            </a:r>
            <a:r>
              <a:rPr lang="zh-CN" altLang="en-US" sz="2800" dirty="0"/>
              <a:t>类型，</a:t>
            </a:r>
            <a:endParaRPr lang="en-US" altLang="zh-CN" sz="2800" dirty="0"/>
          </a:p>
          <a:p>
            <a:r>
              <a:rPr lang="en-US" altLang="zh-CN" sz="2800" dirty="0"/>
              <a:t>10</a:t>
            </a:r>
            <a:r>
              <a:rPr lang="zh-CN" altLang="en-US" sz="2800" dirty="0"/>
              <a:t>是整型常量</a:t>
            </a:r>
            <a:r>
              <a:rPr lang="en-US" altLang="zh-CN" sz="2800" dirty="0"/>
              <a:t>,</a:t>
            </a:r>
          </a:p>
          <a:p>
            <a:r>
              <a:rPr lang="zh-CN" altLang="en-US" sz="2800" dirty="0"/>
              <a:t>如何相乘</a:t>
            </a:r>
            <a:r>
              <a:rPr lang="en-US" altLang="zh-CN" sz="2800" dirty="0"/>
              <a:t>?</a:t>
            </a:r>
            <a:endParaRPr lang="zh-CN" altLang="en-US" sz="2800" dirty="0"/>
          </a:p>
        </p:txBody>
      </p:sp>
      <p:sp>
        <p:nvSpPr>
          <p:cNvPr id="21" name="矩形 20"/>
          <p:cNvSpPr/>
          <p:nvPr/>
        </p:nvSpPr>
        <p:spPr>
          <a:xfrm>
            <a:off x="5072066" y="4929198"/>
            <a:ext cx="2468946" cy="523220"/>
          </a:xfrm>
          <a:prstGeom prst="rect">
            <a:avLst/>
          </a:prstGeom>
        </p:spPr>
        <p:txBody>
          <a:bodyPr wrap="none">
            <a:spAutoFit/>
          </a:bodyPr>
          <a:lstStyle/>
          <a:p>
            <a:r>
              <a:rPr lang="zh-CN" altLang="en-US" sz="2800" dirty="0"/>
              <a:t>隐式类型转换</a:t>
            </a:r>
            <a:r>
              <a:rPr lang="en-US" altLang="zh-CN" sz="2800" dirty="0"/>
              <a:t>!</a:t>
            </a:r>
            <a:endParaRPr lang="zh-CN" altLang="en-US" sz="28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2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512372" y="1089710"/>
            <a:ext cx="8532812" cy="1477328"/>
          </a:xfrm>
          <a:prstGeom prst="rect">
            <a:avLst/>
          </a:prstGeom>
          <a:noFill/>
          <a:ln w="9525">
            <a:noFill/>
            <a:miter lim="800000"/>
          </a:ln>
        </p:spPr>
        <p:txBody>
          <a:bodyPr>
            <a:spAutoFit/>
          </a:bodyPr>
          <a:lstStyle/>
          <a:p>
            <a:pPr algn="l">
              <a:buFont typeface="Wingdings" panose="05000000000000000000" pitchFamily="2" charset="2"/>
              <a:buChar char="²"/>
            </a:pPr>
            <a:r>
              <a:rPr lang="zh-CN" altLang="en-US" sz="3200" dirty="0">
                <a:sym typeface="+mn-ea"/>
              </a:rPr>
              <a:t>教材的前言第一段</a:t>
            </a:r>
            <a:endParaRPr lang="zh-CN" altLang="en-US" sz="3200" dirty="0">
              <a:latin typeface="楷体_GB2312" pitchFamily="49" charset="-122"/>
            </a:endParaRPr>
          </a:p>
          <a:p>
            <a:pPr algn="l">
              <a:buFont typeface="Wingdings" panose="05000000000000000000" pitchFamily="2" charset="2"/>
              <a:buChar char=" "/>
            </a:pPr>
            <a:r>
              <a:rPr lang="zh-CN" altLang="en-US" sz="1000" dirty="0">
                <a:solidFill>
                  <a:srgbClr val="333399"/>
                </a:solidFill>
                <a:latin typeface="楷体_GB2312" pitchFamily="49" charset="-122"/>
              </a:rPr>
              <a:t> </a:t>
            </a:r>
          </a:p>
          <a:p>
            <a:pPr lvl="1" algn="l">
              <a:buFont typeface="Symbol" panose="05050102010706020507" pitchFamily="18" charset="2"/>
              <a:buChar char="-"/>
            </a:pPr>
            <a:r>
              <a:rPr lang="zh-CN" altLang="en-US" sz="2800" dirty="0">
                <a:latin typeface="楷体_GB2312" pitchFamily="49" charset="-122"/>
              </a:rPr>
              <a:t> </a:t>
            </a:r>
            <a:r>
              <a:rPr lang="zh-CN" altLang="en-US" sz="2800" dirty="0">
                <a:solidFill>
                  <a:srgbClr val="333399"/>
                </a:solidFill>
                <a:latin typeface="楷体_GB2312" pitchFamily="49" charset="-122"/>
              </a:rPr>
              <a:t>编译程序（系统）是计算机系统的核心支撑软件</a:t>
            </a:r>
            <a:endParaRPr lang="zh-CN" altLang="en-US" sz="1000" dirty="0">
              <a:solidFill>
                <a:srgbClr val="333399"/>
              </a:solidFill>
              <a:latin typeface="楷体_GB2312" pitchFamily="49" charset="-122"/>
            </a:endParaRPr>
          </a:p>
          <a:p>
            <a:pPr algn="l">
              <a:buFont typeface="Wingdings" panose="05000000000000000000" pitchFamily="2" charset="2"/>
              <a:buChar char="²"/>
            </a:pPr>
            <a:endParaRPr lang="en-US" altLang="zh-CN" dirty="0">
              <a:solidFill>
                <a:srgbClr val="333399"/>
              </a:solidFill>
              <a:latin typeface="楷体_GB2312" pitchFamily="49" charset="-122"/>
            </a:endParaRPr>
          </a:p>
        </p:txBody>
      </p:sp>
      <p:sp>
        <p:nvSpPr>
          <p:cNvPr id="14339"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0"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1"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2"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3" name="Rectangle 20"/>
          <p:cNvSpPr>
            <a:spLocks noChangeArrowheads="1"/>
          </p:cNvSpPr>
          <p:nvPr/>
        </p:nvSpPr>
        <p:spPr bwMode="auto">
          <a:xfrm>
            <a:off x="899592" y="116632"/>
            <a:ext cx="2722880" cy="645160"/>
          </a:xfrm>
          <a:prstGeom prst="rect">
            <a:avLst/>
          </a:prstGeom>
          <a:noFill/>
          <a:ln w="9525" algn="ctr">
            <a:noFill/>
            <a:miter lim="800000"/>
          </a:ln>
        </p:spPr>
        <p:txBody>
          <a:bodyPr wrap="none">
            <a:spAutoFit/>
          </a:bodyPr>
          <a:lstStyle/>
          <a:p>
            <a:pPr>
              <a:lnSpc>
                <a:spcPct val="90000"/>
              </a:lnSpc>
              <a:buClrTx/>
              <a:buFontTx/>
              <a:buNone/>
            </a:pPr>
            <a:r>
              <a:rPr lang="zh-CN" altLang="en-US" sz="4000" dirty="0">
                <a:latin typeface="华文行楷" pitchFamily="2" charset="-122"/>
                <a:ea typeface="华文行楷" pitchFamily="2" charset="-122"/>
              </a:rPr>
              <a:t>课程的意义</a:t>
            </a:r>
          </a:p>
        </p:txBody>
      </p:sp>
      <p:sp>
        <p:nvSpPr>
          <p:cNvPr id="8" name="Rectangle 17"/>
          <p:cNvSpPr>
            <a:spLocks noChangeArrowheads="1"/>
          </p:cNvSpPr>
          <p:nvPr/>
        </p:nvSpPr>
        <p:spPr bwMode="auto">
          <a:xfrm>
            <a:off x="-99832" y="2318471"/>
            <a:ext cx="9145016" cy="535531"/>
          </a:xfrm>
          <a:prstGeom prst="rect">
            <a:avLst/>
          </a:prstGeom>
          <a:noFill/>
          <a:ln w="9525" algn="ctr">
            <a:noFill/>
            <a:miter lim="800000"/>
          </a:ln>
        </p:spPr>
        <p:txBody>
          <a:bodyPr wrap="square">
            <a:spAutoFit/>
          </a:bodyPr>
          <a:lstStyle/>
          <a:p>
            <a:pPr>
              <a:lnSpc>
                <a:spcPct val="90000"/>
              </a:lnSpc>
              <a:buClrTx/>
            </a:pPr>
            <a:r>
              <a:rPr lang="zh-CN" altLang="en-US" sz="3200" dirty="0"/>
              <a:t>一个关于</a:t>
            </a:r>
            <a:r>
              <a:rPr lang="en-US" altLang="zh-CN" sz="3200" dirty="0"/>
              <a:t>Ken Thompson</a:t>
            </a:r>
            <a:r>
              <a:rPr lang="zh-CN" altLang="en-US" sz="3200" dirty="0">
                <a:latin typeface="宋体" panose="02010600030101010101" pitchFamily="2" charset="-122"/>
                <a:ea typeface="宋体" panose="02010600030101010101" pitchFamily="2" charset="-122"/>
              </a:rPr>
              <a:t>的传说</a:t>
            </a:r>
          </a:p>
        </p:txBody>
      </p:sp>
      <p:sp>
        <p:nvSpPr>
          <p:cNvPr id="9" name="TextBox 8"/>
          <p:cNvSpPr txBox="1"/>
          <p:nvPr/>
        </p:nvSpPr>
        <p:spPr>
          <a:xfrm>
            <a:off x="4024931" y="4221088"/>
            <a:ext cx="4552593" cy="1384995"/>
          </a:xfrm>
          <a:prstGeom prst="rect">
            <a:avLst/>
          </a:prstGeom>
          <a:noFill/>
        </p:spPr>
        <p:txBody>
          <a:bodyPr wrap="square" rtlCol="0">
            <a:spAutoFit/>
          </a:bodyPr>
          <a:lstStyle/>
          <a:p>
            <a:r>
              <a:rPr lang="en-US" altLang="zh-CN" sz="2800" dirty="0"/>
              <a:t>Ken Thompson</a:t>
            </a:r>
          </a:p>
          <a:p>
            <a:r>
              <a:rPr lang="en-US" altLang="zh-CN" sz="2800" dirty="0"/>
              <a:t>Unix</a:t>
            </a:r>
            <a:r>
              <a:rPr lang="zh-CN" altLang="en-US" sz="2800" dirty="0"/>
              <a:t>操作系统和</a:t>
            </a:r>
            <a:r>
              <a:rPr lang="en-US" altLang="zh-CN" sz="2800" dirty="0"/>
              <a:t>C </a:t>
            </a:r>
            <a:r>
              <a:rPr lang="zh-CN" altLang="en-US" sz="2800" dirty="0"/>
              <a:t>语言的发明人之一，图灵奖获得者</a:t>
            </a:r>
          </a:p>
        </p:txBody>
      </p:sp>
      <p:pic>
        <p:nvPicPr>
          <p:cNvPr id="10" name="Picture 2" descr="查看源图像"/>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47664" y="2995215"/>
            <a:ext cx="2286000" cy="3171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53418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2590" y="2143116"/>
            <a:ext cx="3246402" cy="461665"/>
          </a:xfrm>
          <a:prstGeom prst="rect">
            <a:avLst/>
          </a:prstGeom>
          <a:noFill/>
        </p:spPr>
        <p:txBody>
          <a:bodyPr wrap="none" rtlCol="0" anchor="t">
            <a:spAutoFit/>
          </a:bodyPr>
          <a:lstStyle/>
          <a:p>
            <a:r>
              <a:rPr lang="en-US" altLang="zh-CN" sz="2400" dirty="0">
                <a:sym typeface="+mn-ea"/>
              </a:rPr>
              <a:t>sum:= </a:t>
            </a:r>
            <a:r>
              <a:rPr lang="en-US" altLang="zh-CN" sz="2400" dirty="0" err="1">
                <a:sym typeface="+mn-ea"/>
              </a:rPr>
              <a:t>first+count</a:t>
            </a:r>
            <a:r>
              <a:rPr lang="en-US" altLang="zh-CN" sz="2400" dirty="0">
                <a:sym typeface="+mn-ea"/>
              </a:rPr>
              <a:t>*10</a:t>
            </a:r>
            <a:endParaRPr lang="zh-CN" altLang="en-US" sz="2400" dirty="0"/>
          </a:p>
        </p:txBody>
      </p:sp>
      <p:sp>
        <p:nvSpPr>
          <p:cNvPr id="5" name="文本框 4"/>
          <p:cNvSpPr txBox="1"/>
          <p:nvPr/>
        </p:nvSpPr>
        <p:spPr>
          <a:xfrm>
            <a:off x="4662805" y="383518"/>
            <a:ext cx="415925" cy="398780"/>
          </a:xfrm>
          <a:prstGeom prst="rect">
            <a:avLst/>
          </a:prstGeom>
          <a:noFill/>
        </p:spPr>
        <p:txBody>
          <a:bodyPr wrap="none" rtlCol="0" anchor="t">
            <a:spAutoFit/>
          </a:bodyPr>
          <a:lstStyle/>
          <a:p>
            <a:pPr algn="l"/>
            <a:r>
              <a:rPr lang="en-US" altLang="zh-CN">
                <a:sym typeface="+mn-ea"/>
              </a:rPr>
              <a:t>:=</a:t>
            </a:r>
          </a:p>
        </p:txBody>
      </p:sp>
      <p:cxnSp>
        <p:nvCxnSpPr>
          <p:cNvPr id="9" name="直接连接符 8"/>
          <p:cNvCxnSpPr>
            <a:stCxn id="5" idx="2"/>
          </p:cNvCxnSpPr>
          <p:nvPr/>
        </p:nvCxnSpPr>
        <p:spPr>
          <a:xfrm flipH="1">
            <a:off x="3611245" y="782298"/>
            <a:ext cx="1259840" cy="24320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0" name="直接连接符 9"/>
          <p:cNvCxnSpPr>
            <a:stCxn id="5" idx="2"/>
          </p:cNvCxnSpPr>
          <p:nvPr/>
        </p:nvCxnSpPr>
        <p:spPr>
          <a:xfrm>
            <a:off x="4871085" y="782298"/>
            <a:ext cx="1481455" cy="33337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2" name="文本框 11"/>
          <p:cNvSpPr txBox="1"/>
          <p:nvPr/>
        </p:nvSpPr>
        <p:spPr>
          <a:xfrm>
            <a:off x="2945765" y="1054078"/>
            <a:ext cx="1452880" cy="460375"/>
          </a:xfrm>
          <a:prstGeom prst="rect">
            <a:avLst/>
          </a:prstGeom>
          <a:noFill/>
        </p:spPr>
        <p:txBody>
          <a:bodyPr wrap="none" rtlCol="0" anchor="t">
            <a:spAutoFit/>
          </a:bodyPr>
          <a:lstStyle/>
          <a:p>
            <a:pPr algn="l"/>
            <a:r>
              <a:rPr lang="en-US" altLang="zh-CN" sz="2400">
                <a:sym typeface="+mn-ea"/>
              </a:rPr>
              <a:t>id1(sum)</a:t>
            </a:r>
            <a:endParaRPr lang="zh-CN" altLang="en-US" sz="2400">
              <a:sym typeface="+mn-ea"/>
            </a:endParaRPr>
          </a:p>
        </p:txBody>
      </p:sp>
      <p:sp>
        <p:nvSpPr>
          <p:cNvPr id="16" name="文本框 15"/>
          <p:cNvSpPr txBox="1"/>
          <p:nvPr/>
        </p:nvSpPr>
        <p:spPr>
          <a:xfrm>
            <a:off x="6228715" y="1054078"/>
            <a:ext cx="369570" cy="460375"/>
          </a:xfrm>
          <a:prstGeom prst="rect">
            <a:avLst/>
          </a:prstGeom>
          <a:noFill/>
        </p:spPr>
        <p:txBody>
          <a:bodyPr wrap="square" rtlCol="0" anchor="t">
            <a:spAutoFit/>
          </a:bodyPr>
          <a:lstStyle/>
          <a:p>
            <a:pPr algn="l"/>
            <a:r>
              <a:rPr lang="en-US" altLang="zh-CN" sz="2400">
                <a:sym typeface="+mn-ea"/>
              </a:rPr>
              <a:t>+</a:t>
            </a:r>
          </a:p>
        </p:txBody>
      </p:sp>
      <p:cxnSp>
        <p:nvCxnSpPr>
          <p:cNvPr id="18" name="直接连接符 17"/>
          <p:cNvCxnSpPr/>
          <p:nvPr/>
        </p:nvCxnSpPr>
        <p:spPr>
          <a:xfrm flipH="1">
            <a:off x="5005070" y="1417298"/>
            <a:ext cx="1294765" cy="10090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9" name="直接连接符 18"/>
          <p:cNvCxnSpPr/>
          <p:nvPr/>
        </p:nvCxnSpPr>
        <p:spPr>
          <a:xfrm>
            <a:off x="6352540" y="1442698"/>
            <a:ext cx="1172845"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3" name="文本框 22"/>
          <p:cNvSpPr txBox="1"/>
          <p:nvPr/>
        </p:nvSpPr>
        <p:spPr>
          <a:xfrm>
            <a:off x="4277995" y="2483463"/>
            <a:ext cx="1402080" cy="460375"/>
          </a:xfrm>
          <a:prstGeom prst="rect">
            <a:avLst/>
          </a:prstGeom>
          <a:noFill/>
        </p:spPr>
        <p:txBody>
          <a:bodyPr wrap="none" rtlCol="0" anchor="t">
            <a:spAutoFit/>
          </a:bodyPr>
          <a:lstStyle/>
          <a:p>
            <a:pPr algn="l"/>
            <a:r>
              <a:rPr lang="en-US" altLang="zh-CN" sz="2400">
                <a:sym typeface="+mn-ea"/>
              </a:rPr>
              <a:t>id2(first)</a:t>
            </a:r>
            <a:endParaRPr lang="zh-CN" altLang="en-US" sz="2400">
              <a:sym typeface="+mn-ea"/>
            </a:endParaRPr>
          </a:p>
        </p:txBody>
      </p:sp>
      <p:sp>
        <p:nvSpPr>
          <p:cNvPr id="26" name="文本框 25"/>
          <p:cNvSpPr txBox="1"/>
          <p:nvPr/>
        </p:nvSpPr>
        <p:spPr>
          <a:xfrm>
            <a:off x="7340600" y="2329158"/>
            <a:ext cx="336550" cy="460375"/>
          </a:xfrm>
          <a:prstGeom prst="rect">
            <a:avLst/>
          </a:prstGeom>
          <a:noFill/>
        </p:spPr>
        <p:txBody>
          <a:bodyPr wrap="none" rtlCol="0" anchor="t">
            <a:spAutoFit/>
          </a:bodyPr>
          <a:lstStyle/>
          <a:p>
            <a:pPr algn="l"/>
            <a:r>
              <a:rPr lang="en-US" altLang="zh-CN" sz="2400">
                <a:solidFill>
                  <a:srgbClr val="333399"/>
                </a:solidFill>
                <a:latin typeface="楷体_GB2312" pitchFamily="49" charset="-122"/>
                <a:sym typeface="+mn-ea"/>
              </a:rPr>
              <a:t>*</a:t>
            </a:r>
            <a:endParaRPr lang="en-US" altLang="zh-CN" sz="2400">
              <a:sym typeface="+mn-ea"/>
            </a:endParaRPr>
          </a:p>
        </p:txBody>
      </p:sp>
      <p:cxnSp>
        <p:nvCxnSpPr>
          <p:cNvPr id="28" name="直接连接符 27"/>
          <p:cNvCxnSpPr/>
          <p:nvPr/>
        </p:nvCxnSpPr>
        <p:spPr>
          <a:xfrm flipH="1">
            <a:off x="6136640" y="2789533"/>
            <a:ext cx="1347470"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9" name="直接连接符 28"/>
          <p:cNvCxnSpPr/>
          <p:nvPr/>
        </p:nvCxnSpPr>
        <p:spPr>
          <a:xfrm>
            <a:off x="7412355" y="2789533"/>
            <a:ext cx="1172845"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3" name="文本框 32"/>
          <p:cNvSpPr txBox="1"/>
          <p:nvPr/>
        </p:nvSpPr>
        <p:spPr>
          <a:xfrm>
            <a:off x="5309235" y="3701393"/>
            <a:ext cx="1655445" cy="460375"/>
          </a:xfrm>
          <a:prstGeom prst="rect">
            <a:avLst/>
          </a:prstGeom>
          <a:noFill/>
        </p:spPr>
        <p:txBody>
          <a:bodyPr wrap="none" rtlCol="0" anchor="t">
            <a:spAutoFit/>
          </a:bodyPr>
          <a:lstStyle/>
          <a:p>
            <a:pPr algn="l"/>
            <a:r>
              <a:rPr lang="en-US" altLang="zh-CN" sz="2400">
                <a:sym typeface="+mn-ea"/>
              </a:rPr>
              <a:t>id3(count)</a:t>
            </a:r>
            <a:endParaRPr lang="zh-CN" altLang="en-US" sz="2400">
              <a:sym typeface="+mn-ea"/>
            </a:endParaRPr>
          </a:p>
        </p:txBody>
      </p:sp>
      <p:sp>
        <p:nvSpPr>
          <p:cNvPr id="35" name="文本框 34"/>
          <p:cNvSpPr txBox="1"/>
          <p:nvPr/>
        </p:nvSpPr>
        <p:spPr>
          <a:xfrm>
            <a:off x="8305800" y="3762988"/>
            <a:ext cx="464820" cy="398780"/>
          </a:xfrm>
          <a:prstGeom prst="rect">
            <a:avLst/>
          </a:prstGeom>
          <a:noFill/>
        </p:spPr>
        <p:txBody>
          <a:bodyPr wrap="none" rtlCol="0" anchor="t">
            <a:spAutoFit/>
          </a:bodyPr>
          <a:lstStyle/>
          <a:p>
            <a:pPr algn="l"/>
            <a:r>
              <a:rPr lang="en-US" altLang="zh-CN">
                <a:sym typeface="+mn-ea"/>
              </a:rPr>
              <a:t>10</a:t>
            </a:r>
          </a:p>
        </p:txBody>
      </p:sp>
      <p:sp>
        <p:nvSpPr>
          <p:cNvPr id="69" name="AutoShape 19"/>
          <p:cNvSpPr>
            <a:spLocks noChangeArrowheads="1"/>
          </p:cNvSpPr>
          <p:nvPr/>
        </p:nvSpPr>
        <p:spPr bwMode="auto">
          <a:xfrm>
            <a:off x="3071802" y="2643182"/>
            <a:ext cx="976312" cy="485775"/>
          </a:xfrm>
          <a:prstGeom prst="notchedRightArrow">
            <a:avLst>
              <a:gd name="adj1" fmla="val 50000"/>
              <a:gd name="adj2" fmla="val 50245"/>
            </a:avLst>
          </a:prstGeom>
          <a:noFill/>
          <a:ln w="19050" algn="ctr">
            <a:solidFill>
              <a:srgbClr val="800080"/>
            </a:solidFill>
            <a:miter lim="800000"/>
          </a:ln>
        </p:spPr>
        <p:txBody>
          <a:bodyPr wrap="none" anchor="ctr">
            <a:spAutoFit/>
          </a:bodyPr>
          <a:lstStyle/>
          <a:p>
            <a:endParaRPr lang="zh-CN" altLang="en-US"/>
          </a:p>
        </p:txBody>
      </p:sp>
      <p:sp>
        <p:nvSpPr>
          <p:cNvPr id="3" name="文本框 2"/>
          <p:cNvSpPr txBox="1"/>
          <p:nvPr/>
        </p:nvSpPr>
        <p:spPr>
          <a:xfrm>
            <a:off x="71755" y="285728"/>
            <a:ext cx="3627755" cy="829945"/>
          </a:xfrm>
          <a:prstGeom prst="rect">
            <a:avLst/>
          </a:prstGeom>
          <a:noFill/>
        </p:spPr>
        <p:txBody>
          <a:bodyPr wrap="square" rtlCol="0">
            <a:spAutoFit/>
          </a:bodyPr>
          <a:lstStyle/>
          <a:p>
            <a:pPr algn="l"/>
            <a:r>
              <a:rPr lang="zh-CN" altLang="en-US" sz="2400" dirty="0"/>
              <a:t>课本第</a:t>
            </a:r>
            <a:r>
              <a:rPr lang="en-US" altLang="zh-CN" sz="2400" dirty="0"/>
              <a:t>4</a:t>
            </a:r>
            <a:r>
              <a:rPr lang="zh-CN" altLang="en-US" sz="2400" dirty="0"/>
              <a:t>页例子</a:t>
            </a:r>
            <a:r>
              <a:rPr lang="en-US" altLang="zh-CN" sz="2400" dirty="0"/>
              <a:t>,</a:t>
            </a:r>
            <a:r>
              <a:rPr lang="zh-CN" altLang="en-US" sz="2400" dirty="0"/>
              <a:t>赋值语句的语义分析</a:t>
            </a:r>
          </a:p>
        </p:txBody>
      </p:sp>
      <p:sp>
        <p:nvSpPr>
          <p:cNvPr id="6" name="文本框 5"/>
          <p:cNvSpPr txBox="1"/>
          <p:nvPr/>
        </p:nvSpPr>
        <p:spPr>
          <a:xfrm>
            <a:off x="214282" y="3575062"/>
            <a:ext cx="3627755" cy="1568450"/>
          </a:xfrm>
          <a:prstGeom prst="rect">
            <a:avLst/>
          </a:prstGeom>
          <a:noFill/>
        </p:spPr>
        <p:txBody>
          <a:bodyPr wrap="square" rtlCol="0">
            <a:spAutoFit/>
          </a:bodyPr>
          <a:lstStyle/>
          <a:p>
            <a:pPr algn="l"/>
            <a:r>
              <a:rPr lang="en-US" altLang="zh-CN" sz="2400" dirty="0"/>
              <a:t>begin </a:t>
            </a:r>
          </a:p>
          <a:p>
            <a:pPr algn="l"/>
            <a:r>
              <a:rPr lang="en-US" altLang="zh-CN" sz="2400" dirty="0" err="1"/>
              <a:t>var</a:t>
            </a:r>
            <a:r>
              <a:rPr lang="en-US" altLang="zh-CN" sz="2400" dirty="0"/>
              <a:t> </a:t>
            </a:r>
            <a:r>
              <a:rPr lang="en-US" altLang="zh-CN" sz="2400" dirty="0" err="1"/>
              <a:t>sum,first,count:</a:t>
            </a:r>
            <a:r>
              <a:rPr lang="en-US" altLang="zh-CN" sz="2400" dirty="0" err="1">
                <a:solidFill>
                  <a:srgbClr val="FF0000"/>
                </a:solidFill>
              </a:rPr>
              <a:t>real</a:t>
            </a:r>
            <a:r>
              <a:rPr lang="en-US" altLang="zh-CN" sz="2400" dirty="0"/>
              <a:t>;</a:t>
            </a:r>
          </a:p>
          <a:p>
            <a:pPr algn="l"/>
            <a:r>
              <a:rPr lang="en-US" altLang="zh-CN" sz="2400" dirty="0"/>
              <a:t>sum:= </a:t>
            </a:r>
            <a:r>
              <a:rPr lang="en-US" altLang="zh-CN" sz="2400" dirty="0" err="1"/>
              <a:t>first+count</a:t>
            </a:r>
            <a:r>
              <a:rPr lang="en-US" altLang="zh-CN" sz="2400" dirty="0"/>
              <a:t>*</a:t>
            </a:r>
            <a:r>
              <a:rPr lang="en-US" altLang="zh-CN" sz="2400" dirty="0">
                <a:solidFill>
                  <a:srgbClr val="FF0000"/>
                </a:solidFill>
              </a:rPr>
              <a:t>10</a:t>
            </a:r>
          </a:p>
          <a:p>
            <a:pPr algn="l"/>
            <a:r>
              <a:rPr lang="en-US" altLang="zh-CN" sz="2400" dirty="0"/>
              <a:t>end.</a:t>
            </a:r>
          </a:p>
        </p:txBody>
      </p:sp>
      <p:sp>
        <p:nvSpPr>
          <p:cNvPr id="20" name="矩形 19"/>
          <p:cNvSpPr/>
          <p:nvPr/>
        </p:nvSpPr>
        <p:spPr>
          <a:xfrm>
            <a:off x="142844" y="5286388"/>
            <a:ext cx="3714744" cy="1384995"/>
          </a:xfrm>
          <a:prstGeom prst="rect">
            <a:avLst/>
          </a:prstGeom>
        </p:spPr>
        <p:txBody>
          <a:bodyPr wrap="square">
            <a:spAutoFit/>
          </a:bodyPr>
          <a:lstStyle/>
          <a:p>
            <a:r>
              <a:rPr lang="en-US" altLang="zh-CN" sz="2800" dirty="0"/>
              <a:t>count</a:t>
            </a:r>
            <a:r>
              <a:rPr lang="zh-CN" altLang="en-US" sz="2800" dirty="0"/>
              <a:t>是</a:t>
            </a:r>
            <a:r>
              <a:rPr lang="en-US" altLang="zh-CN" sz="2800" dirty="0">
                <a:solidFill>
                  <a:srgbClr val="FF0000"/>
                </a:solidFill>
              </a:rPr>
              <a:t>real</a:t>
            </a:r>
            <a:r>
              <a:rPr lang="zh-CN" altLang="en-US" sz="2800" dirty="0"/>
              <a:t>类型，</a:t>
            </a:r>
            <a:endParaRPr lang="en-US" altLang="zh-CN" sz="2800" dirty="0"/>
          </a:p>
          <a:p>
            <a:r>
              <a:rPr lang="en-US" altLang="zh-CN" sz="2800" dirty="0"/>
              <a:t>10</a:t>
            </a:r>
            <a:r>
              <a:rPr lang="zh-CN" altLang="en-US" sz="2800" dirty="0"/>
              <a:t>是整型常量</a:t>
            </a:r>
            <a:r>
              <a:rPr lang="en-US" altLang="zh-CN" sz="2800" dirty="0"/>
              <a:t>,</a:t>
            </a:r>
          </a:p>
          <a:p>
            <a:r>
              <a:rPr lang="zh-CN" altLang="en-US" sz="2800" dirty="0"/>
              <a:t>如何相乘</a:t>
            </a:r>
            <a:r>
              <a:rPr lang="en-US" altLang="zh-CN" sz="2800" dirty="0"/>
              <a:t>?</a:t>
            </a:r>
            <a:endParaRPr lang="zh-CN" altLang="en-US" sz="2800" dirty="0"/>
          </a:p>
        </p:txBody>
      </p:sp>
      <p:sp>
        <p:nvSpPr>
          <p:cNvPr id="21" name="矩形 20"/>
          <p:cNvSpPr/>
          <p:nvPr/>
        </p:nvSpPr>
        <p:spPr>
          <a:xfrm>
            <a:off x="5072066" y="4929198"/>
            <a:ext cx="2468946" cy="523220"/>
          </a:xfrm>
          <a:prstGeom prst="rect">
            <a:avLst/>
          </a:prstGeom>
        </p:spPr>
        <p:txBody>
          <a:bodyPr wrap="none">
            <a:spAutoFit/>
          </a:bodyPr>
          <a:lstStyle/>
          <a:p>
            <a:r>
              <a:rPr lang="zh-CN" altLang="en-US" sz="2800" dirty="0"/>
              <a:t>隐式类型转换</a:t>
            </a:r>
            <a:r>
              <a:rPr lang="en-US" altLang="zh-CN" sz="2800" dirty="0"/>
              <a:t>!</a:t>
            </a:r>
            <a:endParaRPr lang="zh-CN" altLang="en-US" sz="2800" dirty="0"/>
          </a:p>
        </p:txBody>
      </p:sp>
      <p:sp>
        <p:nvSpPr>
          <p:cNvPr id="22" name="文本框 21">
            <a:extLst>
              <a:ext uri="{FF2B5EF4-FFF2-40B4-BE49-F238E27FC236}">
                <a16:creationId xmlns:a16="http://schemas.microsoft.com/office/drawing/2014/main" xmlns="" id="{F3E930E7-0227-48E1-91A2-DE0F3747E441}"/>
              </a:ext>
            </a:extLst>
          </p:cNvPr>
          <p:cNvSpPr txBox="1"/>
          <p:nvPr/>
        </p:nvSpPr>
        <p:spPr>
          <a:xfrm>
            <a:off x="8432482" y="5187293"/>
            <a:ext cx="464820" cy="398780"/>
          </a:xfrm>
          <a:prstGeom prst="rect">
            <a:avLst/>
          </a:prstGeom>
          <a:noFill/>
        </p:spPr>
        <p:txBody>
          <a:bodyPr wrap="none" rtlCol="0" anchor="t">
            <a:spAutoFit/>
          </a:bodyPr>
          <a:lstStyle/>
          <a:p>
            <a:pPr algn="l"/>
            <a:r>
              <a:rPr lang="en-US" altLang="zh-CN">
                <a:sym typeface="+mn-ea"/>
              </a:rPr>
              <a:t>10</a:t>
            </a:r>
          </a:p>
        </p:txBody>
      </p:sp>
      <p:sp>
        <p:nvSpPr>
          <p:cNvPr id="24" name="文本框 23">
            <a:extLst>
              <a:ext uri="{FF2B5EF4-FFF2-40B4-BE49-F238E27FC236}">
                <a16:creationId xmlns:a16="http://schemas.microsoft.com/office/drawing/2014/main" xmlns="" id="{2C070317-0C4F-4588-AE9D-20425BD84B52}"/>
              </a:ext>
            </a:extLst>
          </p:cNvPr>
          <p:cNvSpPr txBox="1"/>
          <p:nvPr/>
        </p:nvSpPr>
        <p:spPr>
          <a:xfrm>
            <a:off x="7795577" y="3762988"/>
            <a:ext cx="1384935" cy="460375"/>
          </a:xfrm>
          <a:prstGeom prst="rect">
            <a:avLst/>
          </a:prstGeom>
          <a:solidFill>
            <a:schemeClr val="bg1"/>
          </a:solidFill>
        </p:spPr>
        <p:txBody>
          <a:bodyPr wrap="none" rtlCol="0" anchor="t">
            <a:spAutoFit/>
          </a:bodyPr>
          <a:lstStyle/>
          <a:p>
            <a:pPr algn="l"/>
            <a:r>
              <a:rPr lang="en-US" altLang="zh-CN" sz="2400" dirty="0" err="1">
                <a:sym typeface="+mn-ea"/>
              </a:rPr>
              <a:t>inttoreal</a:t>
            </a:r>
            <a:endParaRPr lang="en-US" altLang="zh-CN" sz="2400" dirty="0">
              <a:sym typeface="+mn-ea"/>
            </a:endParaRPr>
          </a:p>
        </p:txBody>
      </p:sp>
      <p:cxnSp>
        <p:nvCxnSpPr>
          <p:cNvPr id="25" name="直接连接符 24">
            <a:extLst>
              <a:ext uri="{FF2B5EF4-FFF2-40B4-BE49-F238E27FC236}">
                <a16:creationId xmlns:a16="http://schemas.microsoft.com/office/drawing/2014/main" xmlns="" id="{CD940D95-072F-4122-ABA9-ECE9EFE2D128}"/>
              </a:ext>
            </a:extLst>
          </p:cNvPr>
          <p:cNvCxnSpPr/>
          <p:nvPr/>
        </p:nvCxnSpPr>
        <p:spPr>
          <a:xfrm>
            <a:off x="8640127" y="4223363"/>
            <a:ext cx="46355" cy="87122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7" name="文本框 2">
            <a:extLst>
              <a:ext uri="{FF2B5EF4-FFF2-40B4-BE49-F238E27FC236}">
                <a16:creationId xmlns:a16="http://schemas.microsoft.com/office/drawing/2014/main" xmlns="" id="{58454E65-ACAA-4362-AD49-1894B66C16A7}"/>
              </a:ext>
            </a:extLst>
          </p:cNvPr>
          <p:cNvSpPr txBox="1"/>
          <p:nvPr/>
        </p:nvSpPr>
        <p:spPr>
          <a:xfrm>
            <a:off x="3831633" y="6152167"/>
            <a:ext cx="3825875" cy="461665"/>
          </a:xfrm>
          <a:prstGeom prst="rect">
            <a:avLst/>
          </a:prstGeom>
          <a:noFill/>
        </p:spPr>
        <p:txBody>
          <a:bodyPr wrap="square" rtlCol="0">
            <a:spAutoFit/>
          </a:bodyPr>
          <a:lstStyle/>
          <a:p>
            <a:pPr algn="l"/>
            <a:r>
              <a:rPr lang="en-US" altLang="zh-CN" sz="2400" dirty="0"/>
              <a:t> </a:t>
            </a:r>
            <a:r>
              <a:rPr lang="zh-CN" altLang="en-US" sz="2400" dirty="0"/>
              <a:t>这是语义分析的任务。</a:t>
            </a:r>
            <a:endParaRPr lang="en-US" altLang="zh-CN" sz="2400" dirty="0"/>
          </a:p>
        </p:txBody>
      </p:sp>
    </p:spTree>
    <p:extLst>
      <p:ext uri="{BB962C8B-B14F-4D97-AF65-F5344CB8AC3E}">
        <p14:creationId xmlns:p14="http://schemas.microsoft.com/office/powerpoint/2010/main" val="5437398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7"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8"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9"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7" name="Text Box 8"/>
          <p:cNvSpPr txBox="1">
            <a:spLocks noChangeArrowheads="1"/>
          </p:cNvSpPr>
          <p:nvPr/>
        </p:nvSpPr>
        <p:spPr bwMode="auto">
          <a:xfrm>
            <a:off x="829310" y="1359535"/>
            <a:ext cx="7857490" cy="4524315"/>
          </a:xfrm>
          <a:prstGeom prst="rect">
            <a:avLst/>
          </a:prstGeom>
          <a:noFill/>
          <a:ln w="9525">
            <a:noFill/>
            <a:miter lim="800000"/>
          </a:ln>
        </p:spPr>
        <p:txBody>
          <a:bodyPr wrap="square">
            <a:spAutoFit/>
          </a:bodyPr>
          <a:lstStyle/>
          <a:p>
            <a:pPr indent="0" algn="l">
              <a:buFont typeface="Wingdings" panose="05000000000000000000" pitchFamily="2" charset="2"/>
              <a:buNone/>
            </a:pPr>
            <a:r>
              <a:rPr lang="en-US" altLang="zh-CN" sz="3200" dirty="0">
                <a:sym typeface="+mn-ea"/>
              </a:rPr>
              <a:t>4.</a:t>
            </a:r>
            <a:r>
              <a:rPr lang="zh-CN" altLang="en-US" sz="3200" dirty="0">
                <a:sym typeface="+mn-ea"/>
              </a:rPr>
              <a:t>中间代码生成</a:t>
            </a:r>
            <a:endParaRPr lang="zh-CN" altLang="en-US" sz="3200" dirty="0"/>
          </a:p>
          <a:p>
            <a:pPr indent="0" algn="l">
              <a:buFont typeface="Wingdings" panose="05000000000000000000" pitchFamily="2" charset="2"/>
              <a:buNone/>
            </a:pPr>
            <a:r>
              <a:rPr lang="zh-CN" sz="3200" dirty="0">
                <a:solidFill>
                  <a:srgbClr val="993366"/>
                </a:solidFill>
                <a:sym typeface="+mn-ea"/>
              </a:rPr>
              <a:t>在进行了语法分析和语义分析以后，</a:t>
            </a:r>
            <a:endParaRPr lang="en-US" altLang="zh-CN" sz="3200" dirty="0">
              <a:solidFill>
                <a:srgbClr val="993366"/>
              </a:solidFill>
              <a:sym typeface="+mn-ea"/>
            </a:endParaRPr>
          </a:p>
          <a:p>
            <a:pPr indent="0" algn="l">
              <a:buFont typeface="Wingdings" panose="05000000000000000000" pitchFamily="2" charset="2"/>
              <a:buNone/>
            </a:pPr>
            <a:r>
              <a:rPr lang="zh-CN" sz="3200" dirty="0">
                <a:solidFill>
                  <a:srgbClr val="993366"/>
                </a:solidFill>
                <a:sym typeface="+mn-ea"/>
              </a:rPr>
              <a:t>编译程序往往将源程序转换成</a:t>
            </a:r>
            <a:endParaRPr lang="en-US" altLang="zh-CN" sz="3200" dirty="0">
              <a:solidFill>
                <a:srgbClr val="993366"/>
              </a:solidFill>
              <a:sym typeface="+mn-ea"/>
            </a:endParaRPr>
          </a:p>
          <a:p>
            <a:pPr indent="0" algn="l">
              <a:buFont typeface="Wingdings" panose="05000000000000000000" pitchFamily="2" charset="2"/>
              <a:buNone/>
            </a:pPr>
            <a:r>
              <a:rPr lang="en-US" altLang="zh-CN" sz="3200" dirty="0">
                <a:solidFill>
                  <a:srgbClr val="993366"/>
                </a:solidFill>
                <a:sym typeface="+mn-ea"/>
              </a:rPr>
              <a:t>	</a:t>
            </a:r>
            <a:r>
              <a:rPr lang="zh-CN" sz="3200" dirty="0">
                <a:solidFill>
                  <a:srgbClr val="993366"/>
                </a:solidFill>
                <a:sym typeface="+mn-ea"/>
              </a:rPr>
              <a:t>某种</a:t>
            </a:r>
            <a:r>
              <a:rPr lang="zh-CN" sz="3200" dirty="0">
                <a:solidFill>
                  <a:srgbClr val="FF0000"/>
                </a:solidFill>
                <a:sym typeface="+mn-ea"/>
              </a:rPr>
              <a:t>中间形式</a:t>
            </a:r>
            <a:r>
              <a:rPr lang="en-US" altLang="zh-CN" sz="3200" dirty="0">
                <a:solidFill>
                  <a:srgbClr val="FF0000"/>
                </a:solidFill>
                <a:sym typeface="+mn-ea"/>
              </a:rPr>
              <a:t>  </a:t>
            </a:r>
            <a:r>
              <a:rPr lang="zh-CN" altLang="en-US" sz="3200" dirty="0">
                <a:solidFill>
                  <a:srgbClr val="993366"/>
                </a:solidFill>
                <a:sym typeface="+mn-ea"/>
              </a:rPr>
              <a:t>以便后续的转换</a:t>
            </a:r>
            <a:r>
              <a:rPr lang="zh-CN" sz="3200" dirty="0">
                <a:solidFill>
                  <a:srgbClr val="993366"/>
                </a:solidFill>
                <a:sym typeface="+mn-ea"/>
              </a:rPr>
              <a:t>。</a:t>
            </a:r>
          </a:p>
          <a:p>
            <a:pPr indent="0" algn="l">
              <a:buFont typeface="Wingdings" panose="05000000000000000000" pitchFamily="2" charset="2"/>
              <a:buNone/>
            </a:pPr>
            <a:r>
              <a:rPr lang="zh-CN" sz="3200" dirty="0">
                <a:solidFill>
                  <a:srgbClr val="993366"/>
                </a:solidFill>
                <a:sym typeface="+mn-ea"/>
              </a:rPr>
              <a:t>这种内部表示形式称为</a:t>
            </a:r>
            <a:endParaRPr lang="en-US" altLang="zh-CN" sz="3200" dirty="0">
              <a:solidFill>
                <a:srgbClr val="993366"/>
              </a:solidFill>
              <a:sym typeface="+mn-ea"/>
            </a:endParaRPr>
          </a:p>
          <a:p>
            <a:pPr indent="0" algn="l">
              <a:buFont typeface="Wingdings" panose="05000000000000000000" pitchFamily="2" charset="2"/>
              <a:buNone/>
            </a:pPr>
            <a:r>
              <a:rPr lang="en-US" altLang="zh-CN" sz="3200" dirty="0">
                <a:solidFill>
                  <a:srgbClr val="993366"/>
                </a:solidFill>
                <a:sym typeface="+mn-ea"/>
              </a:rPr>
              <a:t>	</a:t>
            </a:r>
            <a:r>
              <a:rPr lang="zh-CN" sz="3200" dirty="0">
                <a:solidFill>
                  <a:srgbClr val="993366"/>
                </a:solidFill>
                <a:sym typeface="+mn-ea"/>
              </a:rPr>
              <a:t>中间语言</a:t>
            </a:r>
            <a:r>
              <a:rPr lang="zh-CN" altLang="en-US" sz="3200" dirty="0">
                <a:solidFill>
                  <a:srgbClr val="993366"/>
                </a:solidFill>
                <a:sym typeface="+mn-ea"/>
              </a:rPr>
              <a:t>、中间表示</a:t>
            </a:r>
            <a:r>
              <a:rPr lang="zh-CN" sz="3200" dirty="0">
                <a:solidFill>
                  <a:srgbClr val="993366"/>
                </a:solidFill>
                <a:sym typeface="+mn-ea"/>
              </a:rPr>
              <a:t>或</a:t>
            </a:r>
            <a:r>
              <a:rPr lang="zh-CN" sz="3200" dirty="0">
                <a:solidFill>
                  <a:srgbClr val="FF0000"/>
                </a:solidFill>
                <a:sym typeface="+mn-ea"/>
              </a:rPr>
              <a:t>中间代码</a:t>
            </a:r>
            <a:r>
              <a:rPr lang="zh-CN" sz="3200" dirty="0">
                <a:solidFill>
                  <a:srgbClr val="993366"/>
                </a:solidFill>
                <a:sym typeface="+mn-ea"/>
              </a:rPr>
              <a:t>，</a:t>
            </a:r>
            <a:endParaRPr lang="en-US" altLang="zh-CN" sz="3200" dirty="0">
              <a:solidFill>
                <a:srgbClr val="993366"/>
              </a:solidFill>
              <a:sym typeface="+mn-ea"/>
            </a:endParaRPr>
          </a:p>
          <a:p>
            <a:pPr indent="0" algn="l">
              <a:buFont typeface="Wingdings" panose="05000000000000000000" pitchFamily="2" charset="2"/>
              <a:buNone/>
            </a:pPr>
            <a:r>
              <a:rPr lang="zh-CN" sz="3200" dirty="0">
                <a:solidFill>
                  <a:srgbClr val="993366"/>
                </a:solidFill>
                <a:sym typeface="+mn-ea"/>
              </a:rPr>
              <a:t>这种</a:t>
            </a:r>
            <a:r>
              <a:rPr lang="zh-CN" sz="3200" dirty="0">
                <a:solidFill>
                  <a:srgbClr val="FF0000"/>
                </a:solidFill>
                <a:sym typeface="+mn-ea"/>
              </a:rPr>
              <a:t>中间代码</a:t>
            </a:r>
            <a:r>
              <a:rPr lang="zh-CN" sz="3200" dirty="0">
                <a:solidFill>
                  <a:srgbClr val="993366"/>
                </a:solidFill>
                <a:sym typeface="+mn-ea"/>
              </a:rPr>
              <a:t>一般是</a:t>
            </a:r>
            <a:r>
              <a:rPr lang="zh-CN" sz="3200" dirty="0">
                <a:solidFill>
                  <a:srgbClr val="FF0000"/>
                </a:solidFill>
                <a:sym typeface="+mn-ea"/>
              </a:rPr>
              <a:t>结构简单容易生成</a:t>
            </a:r>
            <a:r>
              <a:rPr lang="zh-CN" sz="3200" dirty="0">
                <a:solidFill>
                  <a:srgbClr val="993366"/>
                </a:solidFill>
                <a:sym typeface="+mn-ea"/>
              </a:rPr>
              <a:t>的，并可以容易的将其转换为最终的目标代码。</a:t>
            </a:r>
          </a:p>
          <a:p>
            <a:pPr indent="0" algn="l">
              <a:buFont typeface="Wingdings" panose="05000000000000000000" pitchFamily="2" charset="2"/>
              <a:buNone/>
            </a:pPr>
            <a:endParaRPr lang="en-US" altLang="zh-CN" sz="3200" dirty="0">
              <a:solidFill>
                <a:srgbClr val="993366"/>
              </a:solidFill>
              <a:sym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xEl>
                                              <p:pRg st="1" end="1"/>
                                            </p:txEl>
                                          </p:spTgt>
                                        </p:tgtEl>
                                        <p:attrNameLst>
                                          <p:attrName>style.visibility</p:attrName>
                                        </p:attrNameLst>
                                      </p:cBhvr>
                                      <p:to>
                                        <p:strVal val="visible"/>
                                      </p:to>
                                    </p:set>
                                    <p:animEffect transition="in" filter="fade">
                                      <p:cBhvr>
                                        <p:cTn id="7" dur="2000"/>
                                        <p:tgtEl>
                                          <p:spTgt spid="10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xEl>
                                              <p:pRg st="2" end="2"/>
                                            </p:txEl>
                                          </p:spTgt>
                                        </p:tgtEl>
                                        <p:attrNameLst>
                                          <p:attrName>style.visibility</p:attrName>
                                        </p:attrNameLst>
                                      </p:cBhvr>
                                      <p:to>
                                        <p:strVal val="visible"/>
                                      </p:to>
                                    </p:set>
                                    <p:animEffect transition="in" filter="fade">
                                      <p:cBhvr>
                                        <p:cTn id="12" dur="2000"/>
                                        <p:tgtEl>
                                          <p:spTgt spid="102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7">
                                            <p:txEl>
                                              <p:pRg st="3" end="3"/>
                                            </p:txEl>
                                          </p:spTgt>
                                        </p:tgtEl>
                                        <p:attrNameLst>
                                          <p:attrName>style.visibility</p:attrName>
                                        </p:attrNameLst>
                                      </p:cBhvr>
                                      <p:to>
                                        <p:strVal val="visible"/>
                                      </p:to>
                                    </p:set>
                                    <p:animEffect transition="in" filter="fade">
                                      <p:cBhvr>
                                        <p:cTn id="17" dur="2000"/>
                                        <p:tgtEl>
                                          <p:spTgt spid="102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7">
                                            <p:txEl>
                                              <p:pRg st="4" end="4"/>
                                            </p:txEl>
                                          </p:spTgt>
                                        </p:tgtEl>
                                        <p:attrNameLst>
                                          <p:attrName>style.visibility</p:attrName>
                                        </p:attrNameLst>
                                      </p:cBhvr>
                                      <p:to>
                                        <p:strVal val="visible"/>
                                      </p:to>
                                    </p:set>
                                    <p:animEffect transition="in" filter="fade">
                                      <p:cBhvr>
                                        <p:cTn id="22" dur="2000"/>
                                        <p:tgtEl>
                                          <p:spTgt spid="102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7">
                                            <p:txEl>
                                              <p:pRg st="5" end="5"/>
                                            </p:txEl>
                                          </p:spTgt>
                                        </p:tgtEl>
                                        <p:attrNameLst>
                                          <p:attrName>style.visibility</p:attrName>
                                        </p:attrNameLst>
                                      </p:cBhvr>
                                      <p:to>
                                        <p:strVal val="visible"/>
                                      </p:to>
                                    </p:set>
                                    <p:animEffect transition="in" filter="fade">
                                      <p:cBhvr>
                                        <p:cTn id="27" dur="2000"/>
                                        <p:tgtEl>
                                          <p:spTgt spid="102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7">
                                            <p:txEl>
                                              <p:pRg st="6" end="6"/>
                                            </p:txEl>
                                          </p:spTgt>
                                        </p:tgtEl>
                                        <p:attrNameLst>
                                          <p:attrName>style.visibility</p:attrName>
                                        </p:attrNameLst>
                                      </p:cBhvr>
                                      <p:to>
                                        <p:strVal val="visible"/>
                                      </p:to>
                                    </p:set>
                                    <p:animEffect transition="in" filter="fade">
                                      <p:cBhvr>
                                        <p:cTn id="32" dur="2000"/>
                                        <p:tgtEl>
                                          <p:spTgt spid="10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7"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8"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9"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7" name="Text Box 8"/>
          <p:cNvSpPr txBox="1">
            <a:spLocks noChangeArrowheads="1"/>
          </p:cNvSpPr>
          <p:nvPr/>
        </p:nvSpPr>
        <p:spPr bwMode="auto">
          <a:xfrm>
            <a:off x="179512" y="138756"/>
            <a:ext cx="8964488" cy="1569660"/>
          </a:xfrm>
          <a:prstGeom prst="rect">
            <a:avLst/>
          </a:prstGeom>
          <a:solidFill>
            <a:schemeClr val="bg1"/>
          </a:solidFill>
          <a:ln w="9525">
            <a:noFill/>
            <a:miter lim="800000"/>
          </a:ln>
        </p:spPr>
        <p:txBody>
          <a:bodyPr wrap="square">
            <a:spAutoFit/>
          </a:bodyPr>
          <a:lstStyle/>
          <a:p>
            <a:pPr indent="0" algn="l">
              <a:buFont typeface="Wingdings" panose="05000000000000000000" pitchFamily="2" charset="2"/>
              <a:buNone/>
            </a:pPr>
            <a:r>
              <a:rPr lang="en-US" altLang="zh-CN" sz="3200" dirty="0">
                <a:sym typeface="+mn-ea"/>
              </a:rPr>
              <a:t>4.</a:t>
            </a:r>
            <a:r>
              <a:rPr lang="zh-CN" altLang="en-US" sz="3200" dirty="0">
                <a:sym typeface="+mn-ea"/>
              </a:rPr>
              <a:t>中间代码生成</a:t>
            </a:r>
          </a:p>
          <a:p>
            <a:pPr marL="0" lvl="1" indent="0" algn="l">
              <a:buFont typeface="Wingdings" panose="05000000000000000000" pitchFamily="2" charset="2"/>
              <a:buNone/>
            </a:pPr>
            <a:r>
              <a:rPr lang="zh-CN" altLang="en-US" sz="3200" dirty="0">
                <a:sym typeface="+mn-ea"/>
              </a:rPr>
              <a:t>一种典型的中间代码形式 </a:t>
            </a:r>
          </a:p>
          <a:p>
            <a:pPr marL="0" lvl="1" indent="0" algn="l">
              <a:buFont typeface="Wingdings" panose="05000000000000000000" pitchFamily="2" charset="2"/>
              <a:buNone/>
            </a:pPr>
            <a:r>
              <a:rPr lang="zh-CN" altLang="en-US" sz="3200" dirty="0">
                <a:sym typeface="+mn-ea"/>
              </a:rPr>
              <a:t>   三地址码  </a:t>
            </a:r>
            <a:r>
              <a:rPr lang="en-US" altLang="zh-CN" sz="3200" b="0" i="1" dirty="0">
                <a:solidFill>
                  <a:srgbClr val="333399"/>
                </a:solidFill>
                <a:sym typeface="+mn-ea"/>
              </a:rPr>
              <a:t>TAC</a:t>
            </a:r>
            <a:endParaRPr lang="en-US" altLang="zh-CN" sz="3200" dirty="0">
              <a:solidFill>
                <a:srgbClr val="333399"/>
              </a:solidFill>
              <a:sym typeface="+mn-ea"/>
            </a:endParaRPr>
          </a:p>
        </p:txBody>
      </p:sp>
      <p:sp>
        <p:nvSpPr>
          <p:cNvPr id="7" name="Rectangle 140"/>
          <p:cNvSpPr>
            <a:spLocks noChangeArrowheads="1"/>
          </p:cNvSpPr>
          <p:nvPr/>
        </p:nvSpPr>
        <p:spPr bwMode="auto">
          <a:xfrm>
            <a:off x="323528" y="1870490"/>
            <a:ext cx="4608512" cy="954107"/>
          </a:xfrm>
          <a:prstGeom prst="rect">
            <a:avLst/>
          </a:prstGeom>
          <a:noFill/>
          <a:ln w="9525">
            <a:noFill/>
            <a:miter lim="800000"/>
            <a:headEnd/>
            <a:tailEnd/>
          </a:ln>
        </p:spPr>
        <p:txBody>
          <a:bodyPr wrap="square">
            <a:spAutoFit/>
          </a:bodyPr>
          <a:lstStyle/>
          <a:p>
            <a:pPr>
              <a:buClrTx/>
              <a:buFont typeface="Symbol" pitchFamily="18" charset="2"/>
              <a:buChar char="-"/>
            </a:pPr>
            <a:r>
              <a:rPr lang="en-US" altLang="zh-CN" sz="2800" b="1" dirty="0">
                <a:solidFill>
                  <a:srgbClr val="800080"/>
                </a:solidFill>
              </a:rPr>
              <a:t>  </a:t>
            </a:r>
            <a:r>
              <a:rPr lang="zh-CN" altLang="en-US" sz="2800" b="1" dirty="0"/>
              <a:t>顺序的语句序列</a:t>
            </a:r>
            <a:r>
              <a:rPr lang="zh-CN" altLang="en-US" sz="2800" b="1" dirty="0">
                <a:solidFill>
                  <a:srgbClr val="800080"/>
                </a:solidFill>
              </a:rPr>
              <a:t>  </a:t>
            </a:r>
            <a:r>
              <a:rPr lang="zh-CN" altLang="en-US" sz="2800" b="1" dirty="0"/>
              <a:t>其</a:t>
            </a:r>
            <a:r>
              <a:rPr lang="zh-CN" altLang="en-US" sz="2800" b="1" dirty="0">
                <a:solidFill>
                  <a:srgbClr val="800080"/>
                </a:solidFill>
              </a:rPr>
              <a:t>语句</a:t>
            </a:r>
            <a:r>
              <a:rPr lang="zh-CN" altLang="en-US" sz="2800" b="1" dirty="0"/>
              <a:t>一般具有如下</a:t>
            </a:r>
            <a:r>
              <a:rPr lang="zh-CN" altLang="en-US" sz="2800" b="1" dirty="0">
                <a:solidFill>
                  <a:srgbClr val="800080"/>
                </a:solidFill>
              </a:rPr>
              <a:t>形式</a:t>
            </a:r>
            <a:endParaRPr lang="en-US" altLang="zh-CN" sz="2800" b="1" dirty="0">
              <a:solidFill>
                <a:srgbClr val="800080"/>
              </a:solidFill>
            </a:endParaRPr>
          </a:p>
        </p:txBody>
      </p:sp>
      <p:sp>
        <p:nvSpPr>
          <p:cNvPr id="8" name="矩形 7"/>
          <p:cNvSpPr/>
          <p:nvPr/>
        </p:nvSpPr>
        <p:spPr>
          <a:xfrm>
            <a:off x="2163051" y="2950610"/>
            <a:ext cx="1112805" cy="461665"/>
          </a:xfrm>
          <a:prstGeom prst="rect">
            <a:avLst/>
          </a:prstGeom>
          <a:ln w="25400">
            <a:solidFill>
              <a:schemeClr val="tx1"/>
            </a:solidFill>
          </a:ln>
        </p:spPr>
        <p:txBody>
          <a:bodyPr wrap="none">
            <a:spAutoFit/>
          </a:bodyPr>
          <a:lstStyle/>
          <a:p>
            <a:pPr>
              <a:buNone/>
            </a:pPr>
            <a:r>
              <a:rPr lang="zh-CN" altLang="en-US" b="1" dirty="0"/>
              <a:t>操作符</a:t>
            </a:r>
            <a:endParaRPr lang="zh-CN" altLang="en-US" dirty="0"/>
          </a:p>
        </p:txBody>
      </p:sp>
      <p:sp>
        <p:nvSpPr>
          <p:cNvPr id="9" name="矩形 8"/>
          <p:cNvSpPr/>
          <p:nvPr/>
        </p:nvSpPr>
        <p:spPr>
          <a:xfrm>
            <a:off x="2483768" y="4461329"/>
            <a:ext cx="1112805" cy="461665"/>
          </a:xfrm>
          <a:prstGeom prst="rect">
            <a:avLst/>
          </a:prstGeom>
          <a:ln w="25400">
            <a:solidFill>
              <a:schemeClr val="tx1"/>
            </a:solidFill>
          </a:ln>
        </p:spPr>
        <p:txBody>
          <a:bodyPr wrap="none">
            <a:spAutoFit/>
          </a:bodyPr>
          <a:lstStyle/>
          <a:p>
            <a:pPr>
              <a:buNone/>
            </a:pPr>
            <a:r>
              <a:rPr lang="zh-CN" altLang="en-US" b="1" dirty="0"/>
              <a:t>操作数</a:t>
            </a:r>
            <a:endParaRPr lang="zh-CN" altLang="en-US" dirty="0"/>
          </a:p>
        </p:txBody>
      </p:sp>
      <p:cxnSp>
        <p:nvCxnSpPr>
          <p:cNvPr id="10" name="直接连接符 9"/>
          <p:cNvCxnSpPr>
            <a:stCxn id="9" idx="0"/>
            <a:endCxn id="15" idx="2"/>
          </p:cNvCxnSpPr>
          <p:nvPr/>
        </p:nvCxnSpPr>
        <p:spPr bwMode="auto">
          <a:xfrm flipH="1" flipV="1">
            <a:off x="2477836" y="3984276"/>
            <a:ext cx="562335" cy="477053"/>
          </a:xfrm>
          <a:prstGeom prst="line">
            <a:avLst/>
          </a:prstGeom>
          <a:noFill/>
          <a:ln w="38100" cap="flat" cmpd="sng" algn="ctr">
            <a:solidFill>
              <a:schemeClr val="tx1"/>
            </a:solidFill>
            <a:prstDash val="solid"/>
            <a:round/>
            <a:headEnd type="none" w="med" len="med"/>
            <a:tailEnd type="none" w="med" len="med"/>
          </a:ln>
          <a:effectLst/>
        </p:spPr>
      </p:cxnSp>
      <p:cxnSp>
        <p:nvCxnSpPr>
          <p:cNvPr id="11" name="直接连接符 10"/>
          <p:cNvCxnSpPr/>
          <p:nvPr/>
        </p:nvCxnSpPr>
        <p:spPr bwMode="auto">
          <a:xfrm flipV="1">
            <a:off x="3059832" y="3984276"/>
            <a:ext cx="91669" cy="477053"/>
          </a:xfrm>
          <a:prstGeom prst="line">
            <a:avLst/>
          </a:prstGeom>
          <a:noFill/>
          <a:ln w="38100" cap="flat" cmpd="sng" algn="ctr">
            <a:solidFill>
              <a:schemeClr val="tx1"/>
            </a:solidFill>
            <a:prstDash val="solid"/>
            <a:round/>
            <a:headEnd type="none" w="med" len="med"/>
            <a:tailEnd type="none" w="med" len="med"/>
          </a:ln>
          <a:effectLst/>
        </p:spPr>
      </p:cxnSp>
      <p:cxnSp>
        <p:nvCxnSpPr>
          <p:cNvPr id="12" name="直接连接符 11"/>
          <p:cNvCxnSpPr/>
          <p:nvPr/>
        </p:nvCxnSpPr>
        <p:spPr bwMode="auto">
          <a:xfrm flipV="1">
            <a:off x="2673371" y="3435035"/>
            <a:ext cx="0" cy="137624"/>
          </a:xfrm>
          <a:prstGeom prst="line">
            <a:avLst/>
          </a:prstGeom>
          <a:noFill/>
          <a:ln w="38100" cap="flat" cmpd="sng" algn="ctr">
            <a:solidFill>
              <a:schemeClr val="tx1"/>
            </a:solidFill>
            <a:prstDash val="solid"/>
            <a:round/>
            <a:headEnd type="none" w="med" len="med"/>
            <a:tailEnd type="none" w="med" len="med"/>
          </a:ln>
          <a:effectLst/>
        </p:spPr>
      </p:cxnSp>
      <p:sp>
        <p:nvSpPr>
          <p:cNvPr id="13" name="矩形 12"/>
          <p:cNvSpPr/>
          <p:nvPr/>
        </p:nvSpPr>
        <p:spPr>
          <a:xfrm>
            <a:off x="1320303" y="4458961"/>
            <a:ext cx="803425" cy="461665"/>
          </a:xfrm>
          <a:prstGeom prst="rect">
            <a:avLst/>
          </a:prstGeom>
          <a:ln w="25400">
            <a:solidFill>
              <a:schemeClr val="tx1"/>
            </a:solidFill>
          </a:ln>
        </p:spPr>
        <p:txBody>
          <a:bodyPr wrap="none">
            <a:spAutoFit/>
          </a:bodyPr>
          <a:lstStyle/>
          <a:p>
            <a:pPr>
              <a:buNone/>
            </a:pPr>
            <a:r>
              <a:rPr lang="zh-CN" altLang="en-US" b="1" dirty="0"/>
              <a:t>结果</a:t>
            </a:r>
            <a:endParaRPr lang="zh-CN" altLang="en-US" dirty="0"/>
          </a:p>
        </p:txBody>
      </p:sp>
      <p:cxnSp>
        <p:nvCxnSpPr>
          <p:cNvPr id="14" name="直接连接符 13"/>
          <p:cNvCxnSpPr>
            <a:stCxn id="13" idx="0"/>
          </p:cNvCxnSpPr>
          <p:nvPr/>
        </p:nvCxnSpPr>
        <p:spPr bwMode="auto">
          <a:xfrm flipV="1">
            <a:off x="1722016" y="3984276"/>
            <a:ext cx="128848" cy="474685"/>
          </a:xfrm>
          <a:prstGeom prst="line">
            <a:avLst/>
          </a:prstGeom>
          <a:noFill/>
          <a:ln w="38100" cap="flat" cmpd="sng" algn="ctr">
            <a:solidFill>
              <a:schemeClr val="tx1"/>
            </a:solidFill>
            <a:prstDash val="solid"/>
            <a:round/>
            <a:headEnd type="none" w="med" len="med"/>
            <a:tailEnd type="none" w="med" len="med"/>
          </a:ln>
          <a:effectLst/>
        </p:spPr>
      </p:cxnSp>
      <p:sp>
        <p:nvSpPr>
          <p:cNvPr id="15" name="矩形 14"/>
          <p:cNvSpPr/>
          <p:nvPr/>
        </p:nvSpPr>
        <p:spPr>
          <a:xfrm>
            <a:off x="1680983" y="3522611"/>
            <a:ext cx="1593706" cy="461665"/>
          </a:xfrm>
          <a:prstGeom prst="rect">
            <a:avLst/>
          </a:prstGeom>
        </p:spPr>
        <p:txBody>
          <a:bodyPr wrap="none">
            <a:spAutoFit/>
          </a:bodyPr>
          <a:lstStyle/>
          <a:p>
            <a:pPr>
              <a:buClrTx/>
              <a:buFont typeface="Symbol" pitchFamily="18" charset="2"/>
              <a:buNone/>
            </a:pPr>
            <a:r>
              <a:rPr lang="en-US" altLang="zh-CN" i="1" dirty="0">
                <a:solidFill>
                  <a:srgbClr val="800080"/>
                </a:solidFill>
              </a:rPr>
              <a:t>x := y op z</a:t>
            </a:r>
          </a:p>
        </p:txBody>
      </p:sp>
      <p:sp>
        <p:nvSpPr>
          <p:cNvPr id="16" name="矩形 15"/>
          <p:cNvSpPr/>
          <p:nvPr/>
        </p:nvSpPr>
        <p:spPr>
          <a:xfrm>
            <a:off x="71240" y="5182858"/>
            <a:ext cx="4761518" cy="1126462"/>
          </a:xfrm>
          <a:prstGeom prst="rect">
            <a:avLst/>
          </a:prstGeom>
        </p:spPr>
        <p:txBody>
          <a:bodyPr wrap="square">
            <a:spAutoFit/>
          </a:bodyPr>
          <a:lstStyle/>
          <a:p>
            <a:pPr lvl="1">
              <a:lnSpc>
                <a:spcPct val="120000"/>
              </a:lnSpc>
              <a:buNone/>
            </a:pPr>
            <a:r>
              <a:rPr lang="en-US" altLang="zh-CN" i="1" dirty="0">
                <a:solidFill>
                  <a:srgbClr val="800080"/>
                </a:solidFill>
              </a:rPr>
              <a:t>x, y, z </a:t>
            </a:r>
            <a:r>
              <a:rPr lang="zh-CN" altLang="en-US" sz="2800" b="1" dirty="0"/>
              <a:t>可为变量名、常数或编译产生的临时变量</a:t>
            </a:r>
          </a:p>
        </p:txBody>
      </p:sp>
      <p:sp>
        <p:nvSpPr>
          <p:cNvPr id="2" name="矩形 1"/>
          <p:cNvSpPr/>
          <p:nvPr/>
        </p:nvSpPr>
        <p:spPr>
          <a:xfrm>
            <a:off x="5076056" y="3629055"/>
            <a:ext cx="1515158" cy="400110"/>
          </a:xfrm>
          <a:prstGeom prst="rect">
            <a:avLst/>
          </a:prstGeom>
        </p:spPr>
        <p:txBody>
          <a:bodyPr wrap="none">
            <a:spAutoFit/>
          </a:bodyPr>
          <a:lstStyle/>
          <a:p>
            <a:pPr>
              <a:buNone/>
            </a:pPr>
            <a:r>
              <a:rPr lang="en-US" altLang="zh-CN" dirty="0"/>
              <a:t>T1 := C – 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104"/>
          <p:cNvSpPr>
            <a:spLocks noChangeArrowheads="1"/>
          </p:cNvSpPr>
          <p:nvPr/>
        </p:nvSpPr>
        <p:spPr bwMode="auto">
          <a:xfrm>
            <a:off x="179512" y="325105"/>
            <a:ext cx="8270659" cy="1538883"/>
          </a:xfrm>
          <a:prstGeom prst="rect">
            <a:avLst/>
          </a:prstGeom>
          <a:noFill/>
          <a:ln w="9525">
            <a:noFill/>
            <a:miter lim="800000"/>
            <a:headEnd/>
            <a:tailEnd/>
          </a:ln>
        </p:spPr>
        <p:txBody>
          <a:bodyPr wrap="square">
            <a:spAutoFit/>
          </a:bodyPr>
          <a:lstStyle/>
          <a:p>
            <a:pPr>
              <a:buClrTx/>
              <a:buFont typeface="Symbol" pitchFamily="18" charset="2"/>
              <a:buChar char="-"/>
            </a:pPr>
            <a:r>
              <a:rPr lang="en-US" altLang="zh-CN" sz="2800" b="1" dirty="0">
                <a:solidFill>
                  <a:srgbClr val="800080"/>
                </a:solidFill>
              </a:rPr>
              <a:t>  </a:t>
            </a:r>
            <a:r>
              <a:rPr lang="zh-CN" altLang="en-US" sz="2800" b="1" dirty="0"/>
              <a:t>我们常常将</a:t>
            </a:r>
            <a:r>
              <a:rPr lang="zh-CN" altLang="en-US" sz="2800" b="1" dirty="0">
                <a:solidFill>
                  <a:srgbClr val="800080"/>
                </a:solidFill>
              </a:rPr>
              <a:t>三地址码</a:t>
            </a:r>
            <a:r>
              <a:rPr lang="zh-CN" altLang="en-US" sz="2800" b="1" dirty="0"/>
              <a:t>转换成与之等价的、但更类似于汇编代码的</a:t>
            </a:r>
            <a:r>
              <a:rPr lang="zh-CN" altLang="en-US" sz="2800" b="1" dirty="0">
                <a:solidFill>
                  <a:srgbClr val="800080"/>
                </a:solidFill>
              </a:rPr>
              <a:t>四元式表示</a:t>
            </a:r>
            <a:r>
              <a:rPr lang="zh-CN" altLang="en-US" sz="2800" b="1" dirty="0"/>
              <a:t>，不同种类的三地址码</a:t>
            </a:r>
            <a:r>
              <a:rPr lang="en-US" altLang="zh-CN" sz="2800" b="1" dirty="0"/>
              <a:t>TAC</a:t>
            </a:r>
            <a:r>
              <a:rPr lang="zh-CN" altLang="en-US" sz="2800" b="1" dirty="0"/>
              <a:t>和四元式的对应关系如下</a:t>
            </a:r>
            <a:endParaRPr lang="en-US" altLang="zh-CN" sz="2800" b="1" dirty="0"/>
          </a:p>
          <a:p>
            <a:pPr lvl="1">
              <a:buFont typeface="Symbol" pitchFamily="18" charset="2"/>
              <a:buNone/>
            </a:pPr>
            <a:endParaRPr lang="zh-CN" altLang="en-US" sz="1000" b="1" dirty="0"/>
          </a:p>
        </p:txBody>
      </p:sp>
      <p:sp>
        <p:nvSpPr>
          <p:cNvPr id="3" name="矩形 2"/>
          <p:cNvSpPr/>
          <p:nvPr/>
        </p:nvSpPr>
        <p:spPr>
          <a:xfrm>
            <a:off x="4083171" y="5301208"/>
            <a:ext cx="4211960" cy="400110"/>
          </a:xfrm>
          <a:prstGeom prst="rect">
            <a:avLst/>
          </a:prstGeom>
        </p:spPr>
        <p:txBody>
          <a:bodyPr wrap="square">
            <a:spAutoFit/>
          </a:bodyPr>
          <a:lstStyle/>
          <a:p>
            <a:pPr>
              <a:buFontTx/>
              <a:buNone/>
            </a:pPr>
            <a:r>
              <a:rPr lang="zh-CN" altLang="en-US" dirty="0"/>
              <a:t>         </a:t>
            </a:r>
            <a:r>
              <a:rPr lang="en-US" altLang="zh-CN" dirty="0"/>
              <a:t>(1)  ( - , C ,    D ,   T1 )</a:t>
            </a:r>
          </a:p>
        </p:txBody>
      </p:sp>
      <p:sp>
        <p:nvSpPr>
          <p:cNvPr id="4" name="矩形 3"/>
          <p:cNvSpPr/>
          <p:nvPr/>
        </p:nvSpPr>
        <p:spPr>
          <a:xfrm>
            <a:off x="1673219" y="5301208"/>
            <a:ext cx="2221314" cy="461665"/>
          </a:xfrm>
          <a:prstGeom prst="rect">
            <a:avLst/>
          </a:prstGeom>
        </p:spPr>
        <p:txBody>
          <a:bodyPr wrap="none">
            <a:spAutoFit/>
          </a:bodyPr>
          <a:lstStyle/>
          <a:p>
            <a:pPr>
              <a:buNone/>
            </a:pPr>
            <a:r>
              <a:rPr lang="en-US" altLang="zh-CN" dirty="0"/>
              <a:t>(1) T1 := C – D</a:t>
            </a:r>
          </a:p>
        </p:txBody>
      </p:sp>
      <p:sp>
        <p:nvSpPr>
          <p:cNvPr id="5" name="矩形 4"/>
          <p:cNvSpPr/>
          <p:nvPr/>
        </p:nvSpPr>
        <p:spPr>
          <a:xfrm>
            <a:off x="5220072" y="1916832"/>
            <a:ext cx="3363421" cy="461665"/>
          </a:xfrm>
          <a:prstGeom prst="rect">
            <a:avLst/>
          </a:prstGeom>
        </p:spPr>
        <p:txBody>
          <a:bodyPr wrap="none">
            <a:spAutoFit/>
          </a:bodyPr>
          <a:lstStyle/>
          <a:p>
            <a:pPr>
              <a:buNone/>
            </a:pPr>
            <a:r>
              <a:rPr lang="zh-CN" altLang="en-US" b="1" dirty="0"/>
              <a:t>与之等价的 </a:t>
            </a:r>
            <a:r>
              <a:rPr lang="zh-CN" altLang="en-US" b="1" dirty="0">
                <a:solidFill>
                  <a:srgbClr val="800080"/>
                </a:solidFill>
              </a:rPr>
              <a:t>四元式表示</a:t>
            </a:r>
          </a:p>
        </p:txBody>
      </p:sp>
      <p:sp>
        <p:nvSpPr>
          <p:cNvPr id="2" name="矩形 1"/>
          <p:cNvSpPr/>
          <p:nvPr/>
        </p:nvSpPr>
        <p:spPr>
          <a:xfrm>
            <a:off x="1403648" y="1887215"/>
            <a:ext cx="3337388" cy="461665"/>
          </a:xfrm>
          <a:prstGeom prst="rect">
            <a:avLst/>
          </a:prstGeom>
        </p:spPr>
        <p:txBody>
          <a:bodyPr wrap="none">
            <a:spAutoFit/>
          </a:bodyPr>
          <a:lstStyle/>
          <a:p>
            <a:pPr>
              <a:buNone/>
            </a:pPr>
            <a:r>
              <a:rPr lang="en-US" altLang="zh-CN" i="1" dirty="0">
                <a:solidFill>
                  <a:srgbClr val="800080"/>
                </a:solidFill>
              </a:rPr>
              <a:t>TAC </a:t>
            </a:r>
            <a:r>
              <a:rPr lang="zh-CN" altLang="en-US" b="1" dirty="0">
                <a:solidFill>
                  <a:srgbClr val="800080"/>
                </a:solidFill>
              </a:rPr>
              <a:t>（三地址码）表示</a:t>
            </a:r>
            <a:endParaRPr lang="zh-CN" altLang="en-US" dirty="0"/>
          </a:p>
        </p:txBody>
      </p:sp>
      <p:sp>
        <p:nvSpPr>
          <p:cNvPr id="6" name="矩形 5"/>
          <p:cNvSpPr/>
          <p:nvPr/>
        </p:nvSpPr>
        <p:spPr>
          <a:xfrm>
            <a:off x="333788" y="1916831"/>
            <a:ext cx="958917" cy="461665"/>
          </a:xfrm>
          <a:prstGeom prst="rect">
            <a:avLst/>
          </a:prstGeom>
        </p:spPr>
        <p:txBody>
          <a:bodyPr wrap="none">
            <a:spAutoFit/>
          </a:bodyPr>
          <a:lstStyle/>
          <a:p>
            <a:pPr>
              <a:buNone/>
            </a:pPr>
            <a:r>
              <a:rPr lang="zh-CN" altLang="en-US" b="1" dirty="0">
                <a:effectLst>
                  <a:outerShdw blurRad="38100" dist="38100" dir="2700000" algn="tl">
                    <a:srgbClr val="FFFFFF"/>
                  </a:outerShdw>
                </a:effectLst>
                <a:latin typeface="楷体_GB2312" pitchFamily="49" charset="-122"/>
              </a:rPr>
              <a:t>种类 </a:t>
            </a:r>
            <a:endParaRPr lang="zh-CN" altLang="en-US" dirty="0"/>
          </a:p>
        </p:txBody>
      </p:sp>
      <p:sp>
        <p:nvSpPr>
          <p:cNvPr id="9" name="矩形 8"/>
          <p:cNvSpPr/>
          <p:nvPr/>
        </p:nvSpPr>
        <p:spPr>
          <a:xfrm>
            <a:off x="148100" y="5312507"/>
            <a:ext cx="800219" cy="461665"/>
          </a:xfrm>
          <a:prstGeom prst="rect">
            <a:avLst/>
          </a:prstGeom>
        </p:spPr>
        <p:txBody>
          <a:bodyPr wrap="none">
            <a:spAutoFit/>
          </a:bodyPr>
          <a:lstStyle/>
          <a:p>
            <a:pPr>
              <a:buNone/>
            </a:pPr>
            <a:r>
              <a:rPr lang="zh-CN" altLang="en-US" b="1" dirty="0"/>
              <a:t>例如</a:t>
            </a:r>
          </a:p>
        </p:txBody>
      </p:sp>
      <p:sp>
        <p:nvSpPr>
          <p:cNvPr id="10" name="矩形 9"/>
          <p:cNvSpPr/>
          <p:nvPr/>
        </p:nvSpPr>
        <p:spPr>
          <a:xfrm>
            <a:off x="100705" y="2564904"/>
            <a:ext cx="1422184" cy="476669"/>
          </a:xfrm>
          <a:prstGeom prst="rect">
            <a:avLst/>
          </a:prstGeom>
        </p:spPr>
        <p:txBody>
          <a:bodyPr wrap="none">
            <a:spAutoFit/>
          </a:bodyPr>
          <a:lstStyle/>
          <a:p>
            <a:pPr lvl="0" eaLnBrk="0" hangingPunct="0">
              <a:lnSpc>
                <a:spcPct val="120000"/>
              </a:lnSpc>
              <a:spcBef>
                <a:spcPct val="20000"/>
              </a:spcBef>
              <a:buClr>
                <a:srgbClr val="006666"/>
              </a:buClr>
              <a:buSzPct val="75000"/>
              <a:buNone/>
              <a:defRPr/>
            </a:pPr>
            <a:r>
              <a:rPr lang="zh-CN" altLang="en-US" b="1" dirty="0">
                <a:effectLst>
                  <a:outerShdw blurRad="38100" dist="38100" dir="2700000" algn="tl">
                    <a:srgbClr val="FFFFFF"/>
                  </a:outerShdw>
                </a:effectLst>
                <a:latin typeface="楷体_GB2312" pitchFamily="49" charset="-122"/>
              </a:rPr>
              <a:t>双目运算</a:t>
            </a:r>
          </a:p>
        </p:txBody>
      </p:sp>
      <p:sp>
        <p:nvSpPr>
          <p:cNvPr id="7" name="矩形 6"/>
          <p:cNvSpPr/>
          <p:nvPr/>
        </p:nvSpPr>
        <p:spPr>
          <a:xfrm>
            <a:off x="2574046" y="2564904"/>
            <a:ext cx="1678665" cy="494751"/>
          </a:xfrm>
          <a:prstGeom prst="rect">
            <a:avLst/>
          </a:prstGeom>
        </p:spPr>
        <p:txBody>
          <a:bodyPr wrap="none">
            <a:spAutoFit/>
          </a:bodyPr>
          <a:lstStyle/>
          <a:p>
            <a:pPr eaLnBrk="1" hangingPunct="1">
              <a:lnSpc>
                <a:spcPct val="120000"/>
              </a:lnSpc>
              <a:buFontTx/>
              <a:buNone/>
            </a:pPr>
            <a:r>
              <a:rPr lang="en-US" altLang="zh-CN" b="1" i="1" dirty="0">
                <a:solidFill>
                  <a:srgbClr val="800080"/>
                </a:solidFill>
              </a:rPr>
              <a:t>x := y op z</a:t>
            </a:r>
          </a:p>
        </p:txBody>
      </p:sp>
      <p:sp>
        <p:nvSpPr>
          <p:cNvPr id="12" name="矩形 11"/>
          <p:cNvSpPr/>
          <p:nvPr/>
        </p:nvSpPr>
        <p:spPr>
          <a:xfrm>
            <a:off x="5254237" y="2564904"/>
            <a:ext cx="2015103" cy="535531"/>
          </a:xfrm>
          <a:prstGeom prst="rect">
            <a:avLst/>
          </a:prstGeom>
        </p:spPr>
        <p:txBody>
          <a:bodyPr wrap="none">
            <a:spAutoFit/>
          </a:bodyPr>
          <a:lstStyle/>
          <a:p>
            <a:pPr eaLnBrk="1" hangingPunct="1">
              <a:lnSpc>
                <a:spcPct val="120000"/>
              </a:lnSpc>
              <a:buFontTx/>
              <a:buNone/>
            </a:pPr>
            <a:r>
              <a:rPr lang="en-US" altLang="zh-CN" b="1" i="1" dirty="0">
                <a:solidFill>
                  <a:srgbClr val="800080"/>
                </a:solidFill>
              </a:rPr>
              <a:t>(op,  y,  z , x)</a:t>
            </a:r>
          </a:p>
        </p:txBody>
      </p:sp>
      <p:sp>
        <p:nvSpPr>
          <p:cNvPr id="8" name="矩形 7"/>
          <p:cNvSpPr/>
          <p:nvPr/>
        </p:nvSpPr>
        <p:spPr>
          <a:xfrm>
            <a:off x="70782" y="3177823"/>
            <a:ext cx="1422184" cy="535531"/>
          </a:xfrm>
          <a:prstGeom prst="rect">
            <a:avLst/>
          </a:prstGeom>
        </p:spPr>
        <p:txBody>
          <a:bodyPr wrap="none">
            <a:spAutoFit/>
          </a:bodyPr>
          <a:lstStyle/>
          <a:p>
            <a:pPr eaLnBrk="0" hangingPunct="0">
              <a:lnSpc>
                <a:spcPct val="120000"/>
              </a:lnSpc>
              <a:spcBef>
                <a:spcPct val="20000"/>
              </a:spcBef>
              <a:buClr>
                <a:schemeClr val="tx2"/>
              </a:buClr>
              <a:buSzPct val="75000"/>
              <a:buFont typeface="Monotype Sorts" pitchFamily="2" charset="2"/>
              <a:buNone/>
              <a:defRPr/>
            </a:pPr>
            <a:r>
              <a:rPr lang="zh-CN" altLang="en-US" b="1" dirty="0">
                <a:effectLst>
                  <a:outerShdw blurRad="38100" dist="38100" dir="2700000" algn="tl">
                    <a:srgbClr val="FFFFFF"/>
                  </a:outerShdw>
                </a:effectLst>
                <a:latin typeface="楷体_GB2312" pitchFamily="49" charset="-122"/>
              </a:rPr>
              <a:t>单目运算</a:t>
            </a:r>
          </a:p>
        </p:txBody>
      </p:sp>
      <p:sp>
        <p:nvSpPr>
          <p:cNvPr id="14" name="矩形 13"/>
          <p:cNvSpPr/>
          <p:nvPr/>
        </p:nvSpPr>
        <p:spPr>
          <a:xfrm>
            <a:off x="2575167" y="3109493"/>
            <a:ext cx="1439818" cy="494751"/>
          </a:xfrm>
          <a:prstGeom prst="rect">
            <a:avLst/>
          </a:prstGeom>
        </p:spPr>
        <p:txBody>
          <a:bodyPr wrap="none">
            <a:spAutoFit/>
          </a:bodyPr>
          <a:lstStyle/>
          <a:p>
            <a:pPr eaLnBrk="1" hangingPunct="1">
              <a:lnSpc>
                <a:spcPct val="120000"/>
              </a:lnSpc>
              <a:buFontTx/>
              <a:buNone/>
            </a:pPr>
            <a:r>
              <a:rPr lang="en-US" altLang="zh-CN" b="1" i="1" dirty="0">
                <a:solidFill>
                  <a:srgbClr val="800080"/>
                </a:solidFill>
              </a:rPr>
              <a:t>x := op y</a:t>
            </a:r>
          </a:p>
        </p:txBody>
      </p:sp>
      <p:sp>
        <p:nvSpPr>
          <p:cNvPr id="15" name="矩形 14"/>
          <p:cNvSpPr/>
          <p:nvPr/>
        </p:nvSpPr>
        <p:spPr>
          <a:xfrm>
            <a:off x="5255358" y="3109493"/>
            <a:ext cx="1946174" cy="535531"/>
          </a:xfrm>
          <a:prstGeom prst="rect">
            <a:avLst/>
          </a:prstGeom>
        </p:spPr>
        <p:txBody>
          <a:bodyPr wrap="none">
            <a:spAutoFit/>
          </a:bodyPr>
          <a:lstStyle/>
          <a:p>
            <a:pPr eaLnBrk="1" hangingPunct="1">
              <a:lnSpc>
                <a:spcPct val="120000"/>
              </a:lnSpc>
              <a:buFontTx/>
              <a:buNone/>
            </a:pPr>
            <a:r>
              <a:rPr lang="en-US" altLang="zh-CN" b="1" i="1" dirty="0">
                <a:solidFill>
                  <a:srgbClr val="800080"/>
                </a:solidFill>
              </a:rPr>
              <a:t>(op,  y,    , x)</a:t>
            </a:r>
          </a:p>
        </p:txBody>
      </p:sp>
      <p:sp>
        <p:nvSpPr>
          <p:cNvPr id="16" name="矩形 15"/>
          <p:cNvSpPr/>
          <p:nvPr/>
        </p:nvSpPr>
        <p:spPr>
          <a:xfrm>
            <a:off x="125480" y="3785362"/>
            <a:ext cx="1422184" cy="535531"/>
          </a:xfrm>
          <a:prstGeom prst="rect">
            <a:avLst/>
          </a:prstGeom>
        </p:spPr>
        <p:txBody>
          <a:bodyPr wrap="none">
            <a:spAutoFit/>
          </a:bodyPr>
          <a:lstStyle/>
          <a:p>
            <a:pPr eaLnBrk="0" hangingPunct="0">
              <a:lnSpc>
                <a:spcPct val="120000"/>
              </a:lnSpc>
              <a:spcBef>
                <a:spcPct val="20000"/>
              </a:spcBef>
              <a:buClr>
                <a:schemeClr val="tx2"/>
              </a:buClr>
              <a:buSzPct val="75000"/>
              <a:buFont typeface="Monotype Sorts" pitchFamily="2" charset="2"/>
              <a:buNone/>
              <a:defRPr/>
            </a:pPr>
            <a:r>
              <a:rPr lang="zh-CN" altLang="en-US" b="1" dirty="0">
                <a:effectLst>
                  <a:outerShdw blurRad="38100" dist="38100" dir="2700000" algn="tl">
                    <a:srgbClr val="FFFFFF"/>
                  </a:outerShdw>
                </a:effectLst>
                <a:latin typeface="楷体_GB2312" pitchFamily="49" charset="-122"/>
              </a:rPr>
              <a:t>赋值运算</a:t>
            </a:r>
          </a:p>
        </p:txBody>
      </p:sp>
      <p:sp>
        <p:nvSpPr>
          <p:cNvPr id="17" name="矩形 16"/>
          <p:cNvSpPr/>
          <p:nvPr/>
        </p:nvSpPr>
        <p:spPr>
          <a:xfrm>
            <a:off x="2539881" y="3717032"/>
            <a:ext cx="1064715" cy="535531"/>
          </a:xfrm>
          <a:prstGeom prst="rect">
            <a:avLst/>
          </a:prstGeom>
        </p:spPr>
        <p:txBody>
          <a:bodyPr wrap="none">
            <a:spAutoFit/>
          </a:bodyPr>
          <a:lstStyle/>
          <a:p>
            <a:pPr eaLnBrk="1" hangingPunct="1">
              <a:lnSpc>
                <a:spcPct val="120000"/>
              </a:lnSpc>
              <a:buFontTx/>
              <a:buNone/>
            </a:pPr>
            <a:r>
              <a:rPr lang="en-US" altLang="zh-CN" b="1" i="1" dirty="0">
                <a:solidFill>
                  <a:srgbClr val="800080"/>
                </a:solidFill>
              </a:rPr>
              <a:t>x :=  y</a:t>
            </a:r>
          </a:p>
        </p:txBody>
      </p:sp>
      <p:sp>
        <p:nvSpPr>
          <p:cNvPr id="18" name="矩形 17"/>
          <p:cNvSpPr/>
          <p:nvPr/>
        </p:nvSpPr>
        <p:spPr>
          <a:xfrm>
            <a:off x="5220072" y="3717032"/>
            <a:ext cx="1938159" cy="494751"/>
          </a:xfrm>
          <a:prstGeom prst="rect">
            <a:avLst/>
          </a:prstGeom>
        </p:spPr>
        <p:txBody>
          <a:bodyPr wrap="none">
            <a:spAutoFit/>
          </a:bodyPr>
          <a:lstStyle/>
          <a:p>
            <a:pPr eaLnBrk="1" hangingPunct="1">
              <a:lnSpc>
                <a:spcPct val="120000"/>
              </a:lnSpc>
              <a:buFontTx/>
              <a:buNone/>
            </a:pPr>
            <a:r>
              <a:rPr lang="en-US" altLang="zh-CN" b="1" i="1" dirty="0">
                <a:solidFill>
                  <a:srgbClr val="800080"/>
                </a:solidFill>
              </a:rPr>
              <a:t>(</a:t>
            </a:r>
            <a:r>
              <a:rPr lang="en-US" altLang="zh-CN" b="1" dirty="0">
                <a:solidFill>
                  <a:srgbClr val="800080"/>
                </a:solidFill>
              </a:rPr>
              <a:t>:=</a:t>
            </a:r>
            <a:r>
              <a:rPr lang="en-US" altLang="zh-CN" b="1" i="1" dirty="0">
                <a:solidFill>
                  <a:srgbClr val="800080"/>
                </a:solidFill>
              </a:rPr>
              <a:t> ,  y,    , x)</a:t>
            </a:r>
          </a:p>
        </p:txBody>
      </p:sp>
    </p:spTree>
    <p:extLst>
      <p:ext uri="{BB962C8B-B14F-4D97-AF65-F5344CB8AC3E}">
        <p14:creationId xmlns:p14="http://schemas.microsoft.com/office/powerpoint/2010/main" val="4034543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7"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8"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9"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7" name="Text Box 8"/>
          <p:cNvSpPr txBox="1">
            <a:spLocks noChangeArrowheads="1"/>
          </p:cNvSpPr>
          <p:nvPr/>
        </p:nvSpPr>
        <p:spPr bwMode="auto">
          <a:xfrm>
            <a:off x="774700" y="1167130"/>
            <a:ext cx="8091805" cy="6000750"/>
          </a:xfrm>
          <a:prstGeom prst="rect">
            <a:avLst/>
          </a:prstGeom>
          <a:noFill/>
          <a:ln w="9525">
            <a:noFill/>
            <a:miter lim="800000"/>
          </a:ln>
        </p:spPr>
        <p:txBody>
          <a:bodyPr wrap="square">
            <a:spAutoFit/>
          </a:bodyPr>
          <a:lstStyle/>
          <a:p>
            <a:pPr indent="0" algn="l">
              <a:buFont typeface="Wingdings" panose="05000000000000000000" pitchFamily="2" charset="2"/>
              <a:buNone/>
            </a:pPr>
            <a:r>
              <a:rPr lang="en-US" altLang="zh-CN" sz="3200" dirty="0">
                <a:sym typeface="+mn-ea"/>
              </a:rPr>
              <a:t>4.</a:t>
            </a:r>
            <a:r>
              <a:rPr lang="zh-CN" altLang="en-US" sz="3200" dirty="0">
                <a:sym typeface="+mn-ea"/>
              </a:rPr>
              <a:t>中间代码生成</a:t>
            </a:r>
          </a:p>
          <a:p>
            <a:pPr indent="0" algn="l">
              <a:buFont typeface="Wingdings" panose="05000000000000000000" pitchFamily="2" charset="2"/>
              <a:buNone/>
            </a:pPr>
            <a:r>
              <a:rPr lang="zh-CN" altLang="en-US" sz="3200" dirty="0">
                <a:sym typeface="+mn-ea"/>
              </a:rPr>
              <a:t>以</a:t>
            </a:r>
            <a:r>
              <a:rPr lang="en-US" altLang="zh-CN" sz="3200" dirty="0">
                <a:sym typeface="+mn-ea"/>
              </a:rPr>
              <a:t>sum:= </a:t>
            </a:r>
            <a:r>
              <a:rPr lang="en-US" altLang="zh-CN" sz="3200" dirty="0" err="1">
                <a:sym typeface="+mn-ea"/>
              </a:rPr>
              <a:t>first+count</a:t>
            </a:r>
            <a:r>
              <a:rPr lang="en-US" altLang="zh-CN" sz="3200" dirty="0">
                <a:sym typeface="+mn-ea"/>
              </a:rPr>
              <a:t>*10</a:t>
            </a:r>
            <a:r>
              <a:rPr lang="zh-CN" altLang="en-US" sz="3200" dirty="0">
                <a:sym typeface="+mn-ea"/>
              </a:rPr>
              <a:t>语句为例，其可生成如下四元式序列</a:t>
            </a:r>
          </a:p>
          <a:p>
            <a:pPr indent="0" algn="l">
              <a:buFont typeface="Wingdings" panose="05000000000000000000" pitchFamily="2" charset="2"/>
              <a:buNone/>
            </a:pPr>
            <a:endParaRPr lang="zh-CN" altLang="en-US" sz="3200" dirty="0">
              <a:solidFill>
                <a:srgbClr val="333399"/>
              </a:solidFill>
              <a:sym typeface="+mn-ea"/>
            </a:endParaRPr>
          </a:p>
          <a:p>
            <a:pPr marL="0" lvl="1" indent="0" algn="l">
              <a:buFont typeface="Wingdings" panose="05000000000000000000" pitchFamily="2" charset="2"/>
              <a:buNone/>
            </a:pPr>
            <a:r>
              <a:rPr lang="en-US" altLang="zh-CN" sz="3200" dirty="0">
                <a:solidFill>
                  <a:srgbClr val="333399"/>
                </a:solidFill>
                <a:sym typeface="+mn-ea"/>
              </a:rPr>
              <a:t>(1)(</a:t>
            </a:r>
            <a:r>
              <a:rPr lang="en-US" altLang="zh-CN" sz="3200" dirty="0" err="1">
                <a:solidFill>
                  <a:srgbClr val="333399"/>
                </a:solidFill>
                <a:sym typeface="+mn-ea"/>
              </a:rPr>
              <a:t>inttoreal</a:t>
            </a:r>
            <a:r>
              <a:rPr lang="zh-CN" sz="3200" dirty="0">
                <a:solidFill>
                  <a:srgbClr val="333399"/>
                </a:solidFill>
                <a:sym typeface="+mn-ea"/>
              </a:rPr>
              <a:t>，</a:t>
            </a:r>
            <a:r>
              <a:rPr lang="en-US" altLang="zh-CN" sz="3200" dirty="0">
                <a:solidFill>
                  <a:srgbClr val="333399"/>
                </a:solidFill>
                <a:sym typeface="+mn-ea"/>
              </a:rPr>
              <a:t>10 </a:t>
            </a:r>
            <a:r>
              <a:rPr lang="zh-CN" altLang="en-US" sz="3200" dirty="0">
                <a:solidFill>
                  <a:srgbClr val="333399"/>
                </a:solidFill>
                <a:sym typeface="+mn-ea"/>
              </a:rPr>
              <a:t>，</a:t>
            </a:r>
            <a:r>
              <a:rPr lang="zh-CN" altLang="en-US" sz="3200" dirty="0">
                <a:solidFill>
                  <a:srgbClr val="333399"/>
                </a:solidFill>
                <a:latin typeface="宋体" panose="02010600030101010101" pitchFamily="2" charset="-122"/>
                <a:ea typeface="宋体" panose="02010600030101010101" pitchFamily="2" charset="-122"/>
                <a:sym typeface="+mn-ea"/>
              </a:rPr>
              <a:t>－</a:t>
            </a:r>
            <a:r>
              <a:rPr lang="zh-CN" altLang="en-US" sz="3200" dirty="0">
                <a:solidFill>
                  <a:srgbClr val="333399"/>
                </a:solidFill>
                <a:sym typeface="+mn-ea"/>
              </a:rPr>
              <a:t>，</a:t>
            </a:r>
            <a:r>
              <a:rPr lang="en-US" altLang="zh-CN" sz="3200" dirty="0">
                <a:solidFill>
                  <a:srgbClr val="333399"/>
                </a:solidFill>
                <a:sym typeface="+mn-ea"/>
              </a:rPr>
              <a:t>t</a:t>
            </a:r>
            <a:r>
              <a:rPr lang="en-US" altLang="zh-CN" sz="2800" baseline="-25000" dirty="0">
                <a:solidFill>
                  <a:srgbClr val="333399"/>
                </a:solidFill>
                <a:uFillTx/>
                <a:sym typeface="+mn-ea"/>
              </a:rPr>
              <a:t>1</a:t>
            </a:r>
            <a:r>
              <a:rPr lang="en-US" altLang="zh-CN" sz="3200" dirty="0">
                <a:solidFill>
                  <a:srgbClr val="333399"/>
                </a:solidFill>
                <a:sym typeface="+mn-ea"/>
              </a:rPr>
              <a:t>)</a:t>
            </a:r>
          </a:p>
          <a:p>
            <a:pPr marL="0" lvl="1" indent="0" algn="l">
              <a:buFont typeface="Wingdings" panose="05000000000000000000" pitchFamily="2" charset="2"/>
              <a:buNone/>
            </a:pPr>
            <a:r>
              <a:rPr lang="en-US" altLang="zh-CN" sz="3200" dirty="0">
                <a:solidFill>
                  <a:srgbClr val="333399"/>
                </a:solidFill>
                <a:sym typeface="+mn-ea"/>
              </a:rPr>
              <a:t>(2)(</a:t>
            </a:r>
            <a:r>
              <a:rPr lang="en-US" altLang="zh-CN" sz="3200" dirty="0">
                <a:solidFill>
                  <a:srgbClr val="333399"/>
                </a:solidFill>
                <a:latin typeface="楷体_GB2312" pitchFamily="49" charset="-122"/>
                <a:sym typeface="+mn-ea"/>
              </a:rPr>
              <a:t>*       </a:t>
            </a:r>
            <a:r>
              <a:rPr lang="zh-CN" sz="3200" dirty="0">
                <a:solidFill>
                  <a:srgbClr val="333399"/>
                </a:solidFill>
                <a:sym typeface="+mn-ea"/>
              </a:rPr>
              <a:t>，</a:t>
            </a:r>
            <a:r>
              <a:rPr lang="en-US" altLang="zh-CN" sz="3200" dirty="0">
                <a:solidFill>
                  <a:srgbClr val="333399"/>
                </a:solidFill>
                <a:sym typeface="+mn-ea"/>
              </a:rPr>
              <a:t>id3 </a:t>
            </a:r>
            <a:r>
              <a:rPr lang="zh-CN" altLang="en-US" sz="3200" dirty="0">
                <a:solidFill>
                  <a:srgbClr val="333399"/>
                </a:solidFill>
                <a:sym typeface="+mn-ea"/>
              </a:rPr>
              <a:t>，</a:t>
            </a:r>
            <a:r>
              <a:rPr lang="en-US" altLang="zh-CN" sz="3200" dirty="0">
                <a:solidFill>
                  <a:srgbClr val="333399"/>
                </a:solidFill>
                <a:sym typeface="+mn-ea"/>
              </a:rPr>
              <a:t>t</a:t>
            </a:r>
            <a:r>
              <a:rPr lang="en-US" altLang="zh-CN" sz="3200" baseline="-25000" dirty="0">
                <a:solidFill>
                  <a:srgbClr val="333399"/>
                </a:solidFill>
                <a:uFillTx/>
                <a:sym typeface="+mn-ea"/>
              </a:rPr>
              <a:t>1</a:t>
            </a:r>
            <a:r>
              <a:rPr lang="zh-CN" altLang="en-US" sz="3200" dirty="0">
                <a:solidFill>
                  <a:srgbClr val="333399"/>
                </a:solidFill>
                <a:sym typeface="+mn-ea"/>
              </a:rPr>
              <a:t>，</a:t>
            </a:r>
            <a:r>
              <a:rPr lang="en-US" altLang="zh-CN" sz="3200" dirty="0">
                <a:solidFill>
                  <a:srgbClr val="333399"/>
                </a:solidFill>
                <a:sym typeface="+mn-ea"/>
              </a:rPr>
              <a:t>t</a:t>
            </a:r>
            <a:r>
              <a:rPr lang="en-US" altLang="zh-CN" sz="3200" baseline="-25000" dirty="0">
                <a:solidFill>
                  <a:srgbClr val="333399"/>
                </a:solidFill>
                <a:uFillTx/>
                <a:sym typeface="+mn-ea"/>
              </a:rPr>
              <a:t>2</a:t>
            </a:r>
            <a:r>
              <a:rPr lang="en-US" altLang="zh-CN" sz="3200" dirty="0">
                <a:solidFill>
                  <a:srgbClr val="333399"/>
                </a:solidFill>
                <a:sym typeface="+mn-ea"/>
              </a:rPr>
              <a:t>)</a:t>
            </a:r>
          </a:p>
          <a:p>
            <a:pPr marL="0" lvl="1" indent="0" algn="l">
              <a:buFont typeface="Wingdings" panose="05000000000000000000" pitchFamily="2" charset="2"/>
              <a:buNone/>
            </a:pPr>
            <a:r>
              <a:rPr lang="en-US" altLang="zh-CN" sz="3200" dirty="0">
                <a:solidFill>
                  <a:srgbClr val="333399"/>
                </a:solidFill>
                <a:sym typeface="+mn-ea"/>
              </a:rPr>
              <a:t>(3)(+</a:t>
            </a:r>
            <a:r>
              <a:rPr lang="en-US" altLang="zh-CN" sz="3200" dirty="0">
                <a:solidFill>
                  <a:srgbClr val="333399"/>
                </a:solidFill>
                <a:latin typeface="楷体_GB2312" pitchFamily="49" charset="-122"/>
                <a:sym typeface="+mn-ea"/>
              </a:rPr>
              <a:t>       </a:t>
            </a:r>
            <a:r>
              <a:rPr lang="zh-CN" sz="3200" dirty="0">
                <a:solidFill>
                  <a:srgbClr val="333399"/>
                </a:solidFill>
                <a:sym typeface="+mn-ea"/>
              </a:rPr>
              <a:t>，</a:t>
            </a:r>
            <a:r>
              <a:rPr lang="en-US" altLang="zh-CN" sz="3200" dirty="0">
                <a:solidFill>
                  <a:srgbClr val="333399"/>
                </a:solidFill>
                <a:sym typeface="+mn-ea"/>
              </a:rPr>
              <a:t>id2 </a:t>
            </a:r>
            <a:r>
              <a:rPr lang="zh-CN" altLang="en-US" sz="3200" dirty="0">
                <a:solidFill>
                  <a:srgbClr val="333399"/>
                </a:solidFill>
                <a:sym typeface="+mn-ea"/>
              </a:rPr>
              <a:t>，</a:t>
            </a:r>
            <a:r>
              <a:rPr lang="en-US" altLang="zh-CN" sz="3200" dirty="0">
                <a:solidFill>
                  <a:srgbClr val="333399"/>
                </a:solidFill>
                <a:sym typeface="+mn-ea"/>
              </a:rPr>
              <a:t>t</a:t>
            </a:r>
            <a:r>
              <a:rPr lang="en-US" altLang="zh-CN" sz="3200" baseline="-25000" dirty="0">
                <a:solidFill>
                  <a:srgbClr val="333399"/>
                </a:solidFill>
                <a:uFillTx/>
                <a:sym typeface="+mn-ea"/>
              </a:rPr>
              <a:t>2</a:t>
            </a:r>
            <a:r>
              <a:rPr lang="zh-CN" altLang="en-US" sz="3200" dirty="0">
                <a:solidFill>
                  <a:srgbClr val="333399"/>
                </a:solidFill>
                <a:sym typeface="+mn-ea"/>
              </a:rPr>
              <a:t>，</a:t>
            </a:r>
            <a:r>
              <a:rPr lang="en-US" altLang="zh-CN" sz="3200" dirty="0">
                <a:solidFill>
                  <a:srgbClr val="333399"/>
                </a:solidFill>
                <a:sym typeface="+mn-ea"/>
              </a:rPr>
              <a:t>t</a:t>
            </a:r>
            <a:r>
              <a:rPr lang="en-US" altLang="zh-CN" sz="3200" baseline="-25000" dirty="0">
                <a:solidFill>
                  <a:srgbClr val="333399"/>
                </a:solidFill>
                <a:uFillTx/>
                <a:sym typeface="+mn-ea"/>
              </a:rPr>
              <a:t>3</a:t>
            </a:r>
            <a:r>
              <a:rPr lang="en-US" altLang="zh-CN" sz="3200" dirty="0">
                <a:solidFill>
                  <a:srgbClr val="333399"/>
                </a:solidFill>
                <a:sym typeface="+mn-ea"/>
              </a:rPr>
              <a:t>)</a:t>
            </a:r>
          </a:p>
          <a:p>
            <a:pPr marL="0" lvl="1" indent="0" algn="l">
              <a:buFont typeface="Wingdings" panose="05000000000000000000" pitchFamily="2" charset="2"/>
              <a:buNone/>
            </a:pPr>
            <a:r>
              <a:rPr lang="en-US" altLang="zh-CN" sz="3200" dirty="0">
                <a:solidFill>
                  <a:srgbClr val="333399"/>
                </a:solidFill>
                <a:sym typeface="+mn-ea"/>
              </a:rPr>
              <a:t>(4)(:=</a:t>
            </a:r>
            <a:r>
              <a:rPr lang="en-US" altLang="zh-CN" sz="3200" dirty="0">
                <a:solidFill>
                  <a:srgbClr val="333399"/>
                </a:solidFill>
                <a:latin typeface="楷体_GB2312" pitchFamily="49" charset="-122"/>
                <a:sym typeface="+mn-ea"/>
              </a:rPr>
              <a:t>   	  </a:t>
            </a:r>
            <a:r>
              <a:rPr lang="zh-CN" sz="3200" dirty="0">
                <a:solidFill>
                  <a:srgbClr val="333399"/>
                </a:solidFill>
                <a:sym typeface="+mn-ea"/>
              </a:rPr>
              <a:t>，</a:t>
            </a:r>
            <a:r>
              <a:rPr lang="en-US" altLang="zh-CN" sz="3200" dirty="0">
                <a:solidFill>
                  <a:srgbClr val="333399"/>
                </a:solidFill>
                <a:sym typeface="+mn-ea"/>
              </a:rPr>
              <a:t>t</a:t>
            </a:r>
            <a:r>
              <a:rPr lang="en-US" altLang="zh-CN" sz="3200" baseline="-25000" dirty="0">
                <a:solidFill>
                  <a:srgbClr val="333399"/>
                </a:solidFill>
                <a:uFillTx/>
                <a:sym typeface="+mn-ea"/>
              </a:rPr>
              <a:t>3</a:t>
            </a:r>
            <a:r>
              <a:rPr lang="en-US" altLang="zh-CN" sz="3200" dirty="0">
                <a:solidFill>
                  <a:srgbClr val="333399"/>
                </a:solidFill>
                <a:sym typeface="+mn-ea"/>
              </a:rPr>
              <a:t> </a:t>
            </a:r>
            <a:r>
              <a:rPr lang="zh-CN" altLang="en-US" sz="3200" dirty="0">
                <a:solidFill>
                  <a:srgbClr val="333399"/>
                </a:solidFill>
                <a:sym typeface="+mn-ea"/>
              </a:rPr>
              <a:t>，</a:t>
            </a:r>
            <a:r>
              <a:rPr lang="zh-CN" altLang="en-US" sz="3200" dirty="0">
                <a:solidFill>
                  <a:srgbClr val="333399"/>
                </a:solidFill>
                <a:latin typeface="宋体" panose="02010600030101010101" pitchFamily="2" charset="-122"/>
                <a:ea typeface="宋体" panose="02010600030101010101" pitchFamily="2" charset="-122"/>
                <a:sym typeface="+mn-ea"/>
              </a:rPr>
              <a:t>－</a:t>
            </a:r>
            <a:r>
              <a:rPr lang="zh-CN" altLang="en-US" sz="3200" dirty="0">
                <a:solidFill>
                  <a:srgbClr val="333399"/>
                </a:solidFill>
                <a:sym typeface="+mn-ea"/>
              </a:rPr>
              <a:t>，</a:t>
            </a:r>
            <a:r>
              <a:rPr lang="en-US" altLang="zh-CN" sz="3200" dirty="0">
                <a:solidFill>
                  <a:srgbClr val="333399"/>
                </a:solidFill>
                <a:sym typeface="+mn-ea"/>
              </a:rPr>
              <a:t>id1)</a:t>
            </a:r>
          </a:p>
          <a:p>
            <a:pPr marL="0" lvl="1" indent="0" algn="l">
              <a:buFont typeface="Wingdings" panose="05000000000000000000" pitchFamily="2" charset="2"/>
              <a:buNone/>
            </a:pPr>
            <a:endParaRPr lang="en-US" altLang="zh-CN" sz="3200" dirty="0">
              <a:solidFill>
                <a:srgbClr val="333399"/>
              </a:solidFill>
              <a:sym typeface="+mn-ea"/>
            </a:endParaRPr>
          </a:p>
          <a:p>
            <a:pPr marL="0" lvl="1" indent="0" algn="l">
              <a:buFont typeface="Wingdings" panose="05000000000000000000" pitchFamily="2" charset="2"/>
              <a:buNone/>
            </a:pPr>
            <a:r>
              <a:rPr lang="en-US" altLang="zh-CN" sz="3200" dirty="0">
                <a:solidFill>
                  <a:srgbClr val="333399"/>
                </a:solidFill>
                <a:sym typeface="+mn-ea"/>
              </a:rPr>
              <a:t>t</a:t>
            </a:r>
            <a:r>
              <a:rPr lang="en-US" altLang="zh-CN" sz="3200" baseline="-25000" dirty="0">
                <a:solidFill>
                  <a:srgbClr val="333399"/>
                </a:solidFill>
                <a:uFillTx/>
                <a:sym typeface="+mn-ea"/>
              </a:rPr>
              <a:t>1</a:t>
            </a:r>
            <a:r>
              <a:rPr lang="zh-CN" altLang="en-US" sz="3200" baseline="-25000" dirty="0">
                <a:solidFill>
                  <a:srgbClr val="333399"/>
                </a:solidFill>
                <a:uFillTx/>
                <a:sym typeface="+mn-ea"/>
              </a:rPr>
              <a:t>，</a:t>
            </a:r>
            <a:r>
              <a:rPr lang="en-US" altLang="zh-CN" sz="3200" dirty="0">
                <a:solidFill>
                  <a:srgbClr val="333399"/>
                </a:solidFill>
                <a:sym typeface="+mn-ea"/>
              </a:rPr>
              <a:t>t</a:t>
            </a:r>
            <a:r>
              <a:rPr lang="en-US" altLang="zh-CN" sz="3200" baseline="-25000" dirty="0">
                <a:solidFill>
                  <a:srgbClr val="333399"/>
                </a:solidFill>
                <a:uFillTx/>
                <a:sym typeface="+mn-ea"/>
              </a:rPr>
              <a:t>2</a:t>
            </a:r>
            <a:r>
              <a:rPr lang="zh-CN" altLang="en-US" sz="3200" baseline="-25000" dirty="0">
                <a:solidFill>
                  <a:srgbClr val="333399"/>
                </a:solidFill>
                <a:uFillTx/>
                <a:sym typeface="+mn-ea"/>
              </a:rPr>
              <a:t>，</a:t>
            </a:r>
            <a:r>
              <a:rPr lang="en-US" altLang="zh-CN" sz="3200" dirty="0">
                <a:solidFill>
                  <a:srgbClr val="333399"/>
                </a:solidFill>
                <a:sym typeface="+mn-ea"/>
              </a:rPr>
              <a:t>t</a:t>
            </a:r>
            <a:r>
              <a:rPr lang="en-US" altLang="zh-CN" sz="3200" baseline="-25000" dirty="0">
                <a:solidFill>
                  <a:srgbClr val="333399"/>
                </a:solidFill>
                <a:uFillTx/>
                <a:sym typeface="+mn-ea"/>
              </a:rPr>
              <a:t>3</a:t>
            </a:r>
            <a:r>
              <a:rPr lang="en-US" altLang="zh-CN" sz="3200" dirty="0">
                <a:solidFill>
                  <a:srgbClr val="333399"/>
                </a:solidFill>
                <a:sym typeface="+mn-ea"/>
              </a:rPr>
              <a:t>是临时名字，用于存储中间结果</a:t>
            </a:r>
          </a:p>
          <a:p>
            <a:pPr marL="0" lvl="1" indent="0" algn="l">
              <a:buFont typeface="Wingdings" panose="05000000000000000000" pitchFamily="2" charset="2"/>
              <a:buNone/>
            </a:pPr>
            <a:r>
              <a:rPr lang="zh-CN" altLang="en-US" sz="3200" dirty="0">
                <a:solidFill>
                  <a:srgbClr val="333399"/>
                </a:solidFill>
                <a:latin typeface="宋体" panose="02010600030101010101" pitchFamily="2" charset="-122"/>
                <a:ea typeface="宋体" panose="02010600030101010101" pitchFamily="2" charset="-122"/>
                <a:sym typeface="+mn-ea"/>
              </a:rPr>
              <a:t>－</a:t>
            </a:r>
            <a:r>
              <a:rPr lang="en-US" altLang="zh-CN" sz="3200" dirty="0">
                <a:solidFill>
                  <a:srgbClr val="333399"/>
                </a:solidFill>
                <a:sym typeface="+mn-ea"/>
              </a:rPr>
              <a:t> </a:t>
            </a:r>
            <a:r>
              <a:rPr lang="zh-CN" altLang="en-US" sz="3200" dirty="0">
                <a:solidFill>
                  <a:srgbClr val="333399"/>
                </a:solidFill>
                <a:sym typeface="+mn-ea"/>
              </a:rPr>
              <a:t>表示该指令不需要此参数</a:t>
            </a:r>
          </a:p>
          <a:p>
            <a:pPr indent="0" algn="l">
              <a:buFont typeface="Wingdings" panose="05000000000000000000" pitchFamily="2" charset="2"/>
              <a:buNone/>
            </a:pPr>
            <a:endParaRPr lang="en-US" altLang="zh-CN" sz="3200" dirty="0">
              <a:solidFill>
                <a:srgbClr val="993366"/>
              </a:solidFill>
              <a:sym typeface="+mn-ea"/>
            </a:endParaRPr>
          </a:p>
        </p:txBody>
      </p:sp>
      <p:sp>
        <p:nvSpPr>
          <p:cNvPr id="7" name="矩形 6"/>
          <p:cNvSpPr/>
          <p:nvPr/>
        </p:nvSpPr>
        <p:spPr>
          <a:xfrm>
            <a:off x="6072198" y="3357562"/>
            <a:ext cx="2906565" cy="584775"/>
          </a:xfrm>
          <a:prstGeom prst="rect">
            <a:avLst/>
          </a:prstGeom>
        </p:spPr>
        <p:txBody>
          <a:bodyPr wrap="none">
            <a:spAutoFit/>
          </a:bodyPr>
          <a:lstStyle/>
          <a:p>
            <a:r>
              <a:rPr lang="zh-CN" altLang="en-US" sz="3200" dirty="0"/>
              <a:t>功能是否等价</a:t>
            </a:r>
            <a:r>
              <a:rPr lang="en-US" altLang="zh-CN" sz="3200" dirty="0"/>
              <a:t>?</a:t>
            </a:r>
            <a:endParaRPr lang="zh-CN" altLang="en-US" sz="3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6885" y="2827564"/>
            <a:ext cx="2707640" cy="398780"/>
          </a:xfrm>
          <a:prstGeom prst="rect">
            <a:avLst/>
          </a:prstGeom>
          <a:noFill/>
        </p:spPr>
        <p:txBody>
          <a:bodyPr wrap="none" rtlCol="0" anchor="t">
            <a:spAutoFit/>
          </a:bodyPr>
          <a:lstStyle/>
          <a:p>
            <a:r>
              <a:rPr lang="en-US" altLang="zh-CN" dirty="0">
                <a:sym typeface="+mn-ea"/>
              </a:rPr>
              <a:t>sum:= </a:t>
            </a:r>
            <a:r>
              <a:rPr lang="en-US" altLang="zh-CN" dirty="0" err="1">
                <a:sym typeface="+mn-ea"/>
              </a:rPr>
              <a:t>first+count</a:t>
            </a:r>
            <a:r>
              <a:rPr lang="en-US" altLang="zh-CN" dirty="0">
                <a:sym typeface="+mn-ea"/>
              </a:rPr>
              <a:t>*10</a:t>
            </a:r>
            <a:endParaRPr lang="zh-CN" altLang="en-US" dirty="0"/>
          </a:p>
        </p:txBody>
      </p:sp>
      <p:sp>
        <p:nvSpPr>
          <p:cNvPr id="5" name="文本框 4"/>
          <p:cNvSpPr txBox="1"/>
          <p:nvPr/>
        </p:nvSpPr>
        <p:spPr>
          <a:xfrm>
            <a:off x="4662805" y="597832"/>
            <a:ext cx="415925" cy="398780"/>
          </a:xfrm>
          <a:prstGeom prst="rect">
            <a:avLst/>
          </a:prstGeom>
          <a:noFill/>
        </p:spPr>
        <p:txBody>
          <a:bodyPr wrap="none" rtlCol="0" anchor="t">
            <a:spAutoFit/>
          </a:bodyPr>
          <a:lstStyle/>
          <a:p>
            <a:pPr algn="l"/>
            <a:r>
              <a:rPr lang="en-US" altLang="zh-CN">
                <a:sym typeface="+mn-ea"/>
              </a:rPr>
              <a:t>:=</a:t>
            </a:r>
          </a:p>
        </p:txBody>
      </p:sp>
      <p:cxnSp>
        <p:nvCxnSpPr>
          <p:cNvPr id="9" name="直接连接符 8"/>
          <p:cNvCxnSpPr>
            <a:stCxn id="5" idx="2"/>
          </p:cNvCxnSpPr>
          <p:nvPr/>
        </p:nvCxnSpPr>
        <p:spPr>
          <a:xfrm flipH="1">
            <a:off x="3611245" y="996612"/>
            <a:ext cx="1259840" cy="24320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0" name="直接连接符 9"/>
          <p:cNvCxnSpPr>
            <a:stCxn id="5" idx="2"/>
          </p:cNvCxnSpPr>
          <p:nvPr/>
        </p:nvCxnSpPr>
        <p:spPr>
          <a:xfrm>
            <a:off x="4871085" y="996612"/>
            <a:ext cx="1481455" cy="33337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12" name="文本框 11"/>
          <p:cNvSpPr txBox="1"/>
          <p:nvPr/>
        </p:nvSpPr>
        <p:spPr>
          <a:xfrm>
            <a:off x="2945765" y="1268392"/>
            <a:ext cx="1452880" cy="460375"/>
          </a:xfrm>
          <a:prstGeom prst="rect">
            <a:avLst/>
          </a:prstGeom>
          <a:noFill/>
        </p:spPr>
        <p:txBody>
          <a:bodyPr wrap="none" rtlCol="0" anchor="t">
            <a:spAutoFit/>
          </a:bodyPr>
          <a:lstStyle/>
          <a:p>
            <a:pPr algn="l"/>
            <a:r>
              <a:rPr lang="en-US" altLang="zh-CN" sz="2400">
                <a:sym typeface="+mn-ea"/>
              </a:rPr>
              <a:t>id1(sum)</a:t>
            </a:r>
            <a:endParaRPr lang="zh-CN" altLang="en-US" sz="2400">
              <a:sym typeface="+mn-ea"/>
            </a:endParaRPr>
          </a:p>
        </p:txBody>
      </p:sp>
      <p:sp>
        <p:nvSpPr>
          <p:cNvPr id="16" name="文本框 15"/>
          <p:cNvSpPr txBox="1"/>
          <p:nvPr/>
        </p:nvSpPr>
        <p:spPr>
          <a:xfrm>
            <a:off x="6228715" y="1268392"/>
            <a:ext cx="369570" cy="460375"/>
          </a:xfrm>
          <a:prstGeom prst="rect">
            <a:avLst/>
          </a:prstGeom>
          <a:noFill/>
        </p:spPr>
        <p:txBody>
          <a:bodyPr wrap="square" rtlCol="0" anchor="t">
            <a:spAutoFit/>
          </a:bodyPr>
          <a:lstStyle/>
          <a:p>
            <a:pPr algn="l"/>
            <a:r>
              <a:rPr lang="en-US" altLang="zh-CN" sz="2400">
                <a:sym typeface="+mn-ea"/>
              </a:rPr>
              <a:t>+</a:t>
            </a:r>
          </a:p>
        </p:txBody>
      </p:sp>
      <p:cxnSp>
        <p:nvCxnSpPr>
          <p:cNvPr id="18" name="直接连接符 17"/>
          <p:cNvCxnSpPr/>
          <p:nvPr/>
        </p:nvCxnSpPr>
        <p:spPr>
          <a:xfrm flipH="1">
            <a:off x="5005070" y="1631612"/>
            <a:ext cx="1294765" cy="1009015"/>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19" name="直接连接符 18"/>
          <p:cNvCxnSpPr/>
          <p:nvPr/>
        </p:nvCxnSpPr>
        <p:spPr>
          <a:xfrm>
            <a:off x="6352540" y="1657012"/>
            <a:ext cx="1172845"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23" name="文本框 22"/>
          <p:cNvSpPr txBox="1"/>
          <p:nvPr/>
        </p:nvSpPr>
        <p:spPr>
          <a:xfrm>
            <a:off x="4277995" y="2697777"/>
            <a:ext cx="1402080" cy="460375"/>
          </a:xfrm>
          <a:prstGeom prst="rect">
            <a:avLst/>
          </a:prstGeom>
          <a:noFill/>
        </p:spPr>
        <p:txBody>
          <a:bodyPr wrap="none" rtlCol="0" anchor="t">
            <a:spAutoFit/>
          </a:bodyPr>
          <a:lstStyle/>
          <a:p>
            <a:pPr algn="l"/>
            <a:r>
              <a:rPr lang="en-US" altLang="zh-CN" sz="2400">
                <a:sym typeface="+mn-ea"/>
              </a:rPr>
              <a:t>id2(first)</a:t>
            </a:r>
            <a:endParaRPr lang="zh-CN" altLang="en-US" sz="2400">
              <a:sym typeface="+mn-ea"/>
            </a:endParaRPr>
          </a:p>
        </p:txBody>
      </p:sp>
      <p:sp>
        <p:nvSpPr>
          <p:cNvPr id="26" name="文本框 25"/>
          <p:cNvSpPr txBox="1"/>
          <p:nvPr/>
        </p:nvSpPr>
        <p:spPr>
          <a:xfrm>
            <a:off x="7340600" y="2680593"/>
            <a:ext cx="336550" cy="460375"/>
          </a:xfrm>
          <a:prstGeom prst="rect">
            <a:avLst/>
          </a:prstGeom>
          <a:noFill/>
        </p:spPr>
        <p:txBody>
          <a:bodyPr wrap="none" rtlCol="0" anchor="t">
            <a:spAutoFit/>
          </a:bodyPr>
          <a:lstStyle/>
          <a:p>
            <a:pPr algn="l"/>
            <a:r>
              <a:rPr lang="en-US" altLang="zh-CN" sz="2400">
                <a:solidFill>
                  <a:srgbClr val="333399"/>
                </a:solidFill>
                <a:latin typeface="楷体_GB2312" pitchFamily="49" charset="-122"/>
                <a:sym typeface="+mn-ea"/>
              </a:rPr>
              <a:t>*</a:t>
            </a:r>
            <a:endParaRPr lang="en-US" altLang="zh-CN" sz="2400">
              <a:sym typeface="+mn-ea"/>
            </a:endParaRPr>
          </a:p>
        </p:txBody>
      </p:sp>
      <p:cxnSp>
        <p:nvCxnSpPr>
          <p:cNvPr id="28" name="直接连接符 27"/>
          <p:cNvCxnSpPr/>
          <p:nvPr/>
        </p:nvCxnSpPr>
        <p:spPr>
          <a:xfrm flipH="1">
            <a:off x="6136640" y="3003847"/>
            <a:ext cx="1347470"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cxnSp>
        <p:nvCxnSpPr>
          <p:cNvPr id="29" name="直接连接符 28"/>
          <p:cNvCxnSpPr/>
          <p:nvPr/>
        </p:nvCxnSpPr>
        <p:spPr>
          <a:xfrm>
            <a:off x="7412355" y="3003847"/>
            <a:ext cx="1172845" cy="91186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33" name="文本框 32"/>
          <p:cNvSpPr txBox="1"/>
          <p:nvPr/>
        </p:nvSpPr>
        <p:spPr>
          <a:xfrm>
            <a:off x="5309235" y="3915707"/>
            <a:ext cx="1655445" cy="460375"/>
          </a:xfrm>
          <a:prstGeom prst="rect">
            <a:avLst/>
          </a:prstGeom>
          <a:noFill/>
        </p:spPr>
        <p:txBody>
          <a:bodyPr wrap="none" rtlCol="0" anchor="t">
            <a:spAutoFit/>
          </a:bodyPr>
          <a:lstStyle/>
          <a:p>
            <a:pPr algn="l"/>
            <a:r>
              <a:rPr lang="en-US" altLang="zh-CN" sz="2400">
                <a:sym typeface="+mn-ea"/>
              </a:rPr>
              <a:t>id3(count)</a:t>
            </a:r>
            <a:endParaRPr lang="zh-CN" altLang="en-US" sz="2400">
              <a:sym typeface="+mn-ea"/>
            </a:endParaRPr>
          </a:p>
        </p:txBody>
      </p:sp>
      <p:sp>
        <p:nvSpPr>
          <p:cNvPr id="69" name="AutoShape 19"/>
          <p:cNvSpPr>
            <a:spLocks noChangeArrowheads="1"/>
          </p:cNvSpPr>
          <p:nvPr/>
        </p:nvSpPr>
        <p:spPr bwMode="auto">
          <a:xfrm>
            <a:off x="3007361" y="2784067"/>
            <a:ext cx="976312" cy="485775"/>
          </a:xfrm>
          <a:prstGeom prst="notchedRightArrow">
            <a:avLst>
              <a:gd name="adj1" fmla="val 50000"/>
              <a:gd name="adj2" fmla="val 50245"/>
            </a:avLst>
          </a:prstGeom>
          <a:solidFill>
            <a:schemeClr val="accent2"/>
          </a:solidFill>
          <a:ln w="19050" algn="ctr">
            <a:solidFill>
              <a:srgbClr val="800080"/>
            </a:solidFill>
            <a:miter lim="800000"/>
          </a:ln>
        </p:spPr>
        <p:txBody>
          <a:bodyPr wrap="none" anchor="ctr">
            <a:spAutoFit/>
          </a:bodyPr>
          <a:lstStyle/>
          <a:p>
            <a:endParaRPr lang="zh-CN" altLang="en-US"/>
          </a:p>
        </p:txBody>
      </p:sp>
      <p:sp>
        <p:nvSpPr>
          <p:cNvPr id="3" name="文本框 2"/>
          <p:cNvSpPr txBox="1"/>
          <p:nvPr/>
        </p:nvSpPr>
        <p:spPr>
          <a:xfrm>
            <a:off x="71755" y="500042"/>
            <a:ext cx="3627755" cy="829945"/>
          </a:xfrm>
          <a:prstGeom prst="rect">
            <a:avLst/>
          </a:prstGeom>
          <a:noFill/>
        </p:spPr>
        <p:txBody>
          <a:bodyPr wrap="square" rtlCol="0">
            <a:spAutoFit/>
          </a:bodyPr>
          <a:lstStyle/>
          <a:p>
            <a:pPr algn="l"/>
            <a:r>
              <a:rPr lang="zh-CN" altLang="en-US" sz="2400" dirty="0"/>
              <a:t>课本第</a:t>
            </a:r>
            <a:r>
              <a:rPr lang="en-US" altLang="zh-CN" sz="2400" dirty="0"/>
              <a:t>5</a:t>
            </a:r>
            <a:r>
              <a:rPr lang="zh-CN" altLang="en-US" sz="2400" dirty="0"/>
              <a:t>页例子</a:t>
            </a:r>
            <a:r>
              <a:rPr lang="en-US" altLang="zh-CN" sz="2400" dirty="0"/>
              <a:t>,</a:t>
            </a:r>
            <a:r>
              <a:rPr lang="zh-CN" altLang="en-US" sz="2400" dirty="0"/>
              <a:t>赋值语句中的三地址码序列</a:t>
            </a:r>
          </a:p>
        </p:txBody>
      </p:sp>
      <p:sp>
        <p:nvSpPr>
          <p:cNvPr id="4" name="文本框 3"/>
          <p:cNvSpPr txBox="1"/>
          <p:nvPr/>
        </p:nvSpPr>
        <p:spPr>
          <a:xfrm>
            <a:off x="8278495" y="5468282"/>
            <a:ext cx="464820" cy="398780"/>
          </a:xfrm>
          <a:prstGeom prst="rect">
            <a:avLst/>
          </a:prstGeom>
          <a:noFill/>
        </p:spPr>
        <p:txBody>
          <a:bodyPr wrap="none" rtlCol="0" anchor="t">
            <a:spAutoFit/>
          </a:bodyPr>
          <a:lstStyle/>
          <a:p>
            <a:pPr algn="l"/>
            <a:r>
              <a:rPr lang="en-US" altLang="zh-CN">
                <a:sym typeface="+mn-ea"/>
              </a:rPr>
              <a:t>10</a:t>
            </a:r>
          </a:p>
        </p:txBody>
      </p:sp>
      <p:sp>
        <p:nvSpPr>
          <p:cNvPr id="6" name="文本框 5"/>
          <p:cNvSpPr txBox="1"/>
          <p:nvPr/>
        </p:nvSpPr>
        <p:spPr>
          <a:xfrm>
            <a:off x="7738745" y="4043977"/>
            <a:ext cx="1384935" cy="460375"/>
          </a:xfrm>
          <a:prstGeom prst="rect">
            <a:avLst/>
          </a:prstGeom>
          <a:noFill/>
        </p:spPr>
        <p:txBody>
          <a:bodyPr wrap="none" rtlCol="0" anchor="t">
            <a:spAutoFit/>
          </a:bodyPr>
          <a:lstStyle/>
          <a:p>
            <a:pPr algn="l"/>
            <a:r>
              <a:rPr lang="en-US" altLang="zh-CN" sz="2400">
                <a:sym typeface="+mn-ea"/>
              </a:rPr>
              <a:t>inttoreal</a:t>
            </a:r>
          </a:p>
        </p:txBody>
      </p:sp>
      <p:cxnSp>
        <p:nvCxnSpPr>
          <p:cNvPr id="7" name="直接连接符 6"/>
          <p:cNvCxnSpPr/>
          <p:nvPr/>
        </p:nvCxnSpPr>
        <p:spPr>
          <a:xfrm>
            <a:off x="8486140" y="4504352"/>
            <a:ext cx="46355" cy="871220"/>
          </a:xfrm>
          <a:prstGeom prst="line">
            <a:avLst/>
          </a:prstGeom>
          <a:ln>
            <a:headEnd type="none" w="med" len="med"/>
            <a:tailEnd type="none" w="med" len="med"/>
          </a:ln>
        </p:spPr>
        <p:style>
          <a:lnRef idx="3">
            <a:schemeClr val="accent4"/>
          </a:lnRef>
          <a:fillRef idx="0">
            <a:schemeClr val="accent4"/>
          </a:fillRef>
          <a:effectRef idx="2">
            <a:schemeClr val="accent4"/>
          </a:effectRef>
          <a:fontRef idx="minor">
            <a:schemeClr val="tx1"/>
          </a:fontRef>
        </p:style>
      </p:cxnSp>
      <p:sp>
        <p:nvSpPr>
          <p:cNvPr id="8" name="文本框 7"/>
          <p:cNvSpPr txBox="1"/>
          <p:nvPr/>
        </p:nvSpPr>
        <p:spPr>
          <a:xfrm>
            <a:off x="435610" y="3725207"/>
            <a:ext cx="5701030" cy="2430145"/>
          </a:xfrm>
          <a:prstGeom prst="rect">
            <a:avLst/>
          </a:prstGeom>
          <a:noFill/>
        </p:spPr>
        <p:txBody>
          <a:bodyPr wrap="square" rtlCol="0" anchor="t">
            <a:spAutoFit/>
          </a:bodyPr>
          <a:lstStyle/>
          <a:p>
            <a:pPr indent="0" algn="l">
              <a:buFont typeface="Wingdings" panose="05000000000000000000" pitchFamily="2" charset="2"/>
              <a:buNone/>
            </a:pPr>
            <a:endParaRPr lang="zh-CN" altLang="en-US" sz="2800" dirty="0">
              <a:solidFill>
                <a:srgbClr val="333399"/>
              </a:solidFill>
              <a:sym typeface="+mn-ea"/>
            </a:endParaRPr>
          </a:p>
          <a:p>
            <a:pPr marL="0" lvl="1" indent="0" algn="l">
              <a:buFont typeface="Wingdings" panose="05000000000000000000" pitchFamily="2" charset="2"/>
              <a:buNone/>
            </a:pPr>
            <a:r>
              <a:rPr lang="en-US" altLang="zh-CN" sz="2800" dirty="0">
                <a:solidFill>
                  <a:srgbClr val="333399"/>
                </a:solidFill>
                <a:sym typeface="+mn-ea"/>
              </a:rPr>
              <a:t>(1)(</a:t>
            </a:r>
            <a:r>
              <a:rPr lang="en-US" altLang="zh-CN" sz="2800" dirty="0" err="1">
                <a:solidFill>
                  <a:srgbClr val="333399"/>
                </a:solidFill>
                <a:sym typeface="+mn-ea"/>
              </a:rPr>
              <a:t>inttoreal</a:t>
            </a:r>
            <a:r>
              <a:rPr lang="zh-CN" sz="2800" dirty="0">
                <a:solidFill>
                  <a:srgbClr val="333399"/>
                </a:solidFill>
                <a:sym typeface="+mn-ea"/>
              </a:rPr>
              <a:t>，</a:t>
            </a:r>
            <a:r>
              <a:rPr lang="en-US" altLang="zh-CN" sz="2800" dirty="0">
                <a:solidFill>
                  <a:srgbClr val="333399"/>
                </a:solidFill>
                <a:sym typeface="+mn-ea"/>
              </a:rPr>
              <a:t>10 </a:t>
            </a:r>
            <a:r>
              <a:rPr lang="zh-CN" altLang="en-US" sz="2800" dirty="0">
                <a:solidFill>
                  <a:srgbClr val="333399"/>
                </a:solidFill>
                <a:sym typeface="+mn-ea"/>
              </a:rPr>
              <a:t>，</a:t>
            </a:r>
            <a:r>
              <a:rPr lang="zh-CN" altLang="en-US" sz="2800" dirty="0">
                <a:solidFill>
                  <a:srgbClr val="333399"/>
                </a:solidFill>
                <a:latin typeface="宋体" panose="02010600030101010101" pitchFamily="2" charset="-122"/>
                <a:ea typeface="宋体" panose="02010600030101010101" pitchFamily="2" charset="-122"/>
                <a:sym typeface="+mn-ea"/>
              </a:rPr>
              <a:t>－</a:t>
            </a:r>
            <a:r>
              <a:rPr lang="zh-CN" altLang="en-US"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1</a:t>
            </a:r>
            <a:r>
              <a:rPr lang="en-US" altLang="zh-CN" sz="3200" dirty="0">
                <a:solidFill>
                  <a:srgbClr val="333399"/>
                </a:solidFill>
                <a:sym typeface="+mn-ea"/>
              </a:rPr>
              <a:t>)</a:t>
            </a:r>
          </a:p>
          <a:p>
            <a:pPr marL="0" lvl="1" indent="0" algn="l">
              <a:buFont typeface="Wingdings" panose="05000000000000000000" pitchFamily="2" charset="2"/>
              <a:buNone/>
            </a:pPr>
            <a:r>
              <a:rPr lang="en-US" altLang="zh-CN" sz="2800" dirty="0">
                <a:solidFill>
                  <a:srgbClr val="333399"/>
                </a:solidFill>
                <a:sym typeface="+mn-ea"/>
              </a:rPr>
              <a:t>(2)(</a:t>
            </a:r>
            <a:r>
              <a:rPr lang="en-US" altLang="zh-CN" sz="2800" dirty="0">
                <a:solidFill>
                  <a:srgbClr val="333399"/>
                </a:solidFill>
                <a:latin typeface="楷体_GB2312" pitchFamily="49" charset="-122"/>
                <a:sym typeface="+mn-ea"/>
              </a:rPr>
              <a:t>*       </a:t>
            </a:r>
            <a:r>
              <a:rPr lang="zh-CN" sz="2800" dirty="0">
                <a:solidFill>
                  <a:srgbClr val="333399"/>
                </a:solidFill>
                <a:sym typeface="+mn-ea"/>
              </a:rPr>
              <a:t>，</a:t>
            </a:r>
            <a:r>
              <a:rPr lang="en-US" altLang="zh-CN" sz="2800" dirty="0">
                <a:solidFill>
                  <a:srgbClr val="333399"/>
                </a:solidFill>
                <a:sym typeface="+mn-ea"/>
              </a:rPr>
              <a:t>id3 </a:t>
            </a:r>
            <a:r>
              <a:rPr lang="zh-CN" altLang="en-US"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1</a:t>
            </a:r>
            <a:r>
              <a:rPr lang="zh-CN" altLang="en-US"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2</a:t>
            </a:r>
            <a:r>
              <a:rPr lang="en-US" altLang="zh-CN" sz="3200" dirty="0">
                <a:solidFill>
                  <a:srgbClr val="333399"/>
                </a:solidFill>
                <a:sym typeface="+mn-ea"/>
              </a:rPr>
              <a:t>)</a:t>
            </a:r>
          </a:p>
          <a:p>
            <a:pPr marL="0" lvl="1" indent="0" algn="l">
              <a:buFont typeface="Wingdings" panose="05000000000000000000" pitchFamily="2" charset="2"/>
              <a:buNone/>
            </a:pPr>
            <a:r>
              <a:rPr lang="en-US" altLang="zh-CN" sz="2800" dirty="0">
                <a:solidFill>
                  <a:srgbClr val="333399"/>
                </a:solidFill>
                <a:sym typeface="+mn-ea"/>
              </a:rPr>
              <a:t>(3)(+</a:t>
            </a:r>
            <a:r>
              <a:rPr lang="en-US" altLang="zh-CN" sz="2800" dirty="0">
                <a:solidFill>
                  <a:srgbClr val="333399"/>
                </a:solidFill>
                <a:latin typeface="楷体_GB2312" pitchFamily="49" charset="-122"/>
                <a:sym typeface="+mn-ea"/>
              </a:rPr>
              <a:t>       </a:t>
            </a:r>
            <a:r>
              <a:rPr lang="zh-CN" sz="2800" dirty="0">
                <a:solidFill>
                  <a:srgbClr val="333399"/>
                </a:solidFill>
                <a:sym typeface="+mn-ea"/>
              </a:rPr>
              <a:t>，</a:t>
            </a:r>
            <a:r>
              <a:rPr lang="en-US" altLang="zh-CN" sz="2800" dirty="0">
                <a:solidFill>
                  <a:srgbClr val="333399"/>
                </a:solidFill>
                <a:sym typeface="+mn-ea"/>
              </a:rPr>
              <a:t>id2 </a:t>
            </a:r>
            <a:r>
              <a:rPr lang="zh-CN" altLang="en-US"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2</a:t>
            </a:r>
            <a:r>
              <a:rPr lang="zh-CN" altLang="en-US"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3</a:t>
            </a:r>
            <a:r>
              <a:rPr lang="en-US" altLang="zh-CN" sz="3200" dirty="0">
                <a:solidFill>
                  <a:srgbClr val="333399"/>
                </a:solidFill>
                <a:sym typeface="+mn-ea"/>
              </a:rPr>
              <a:t>)</a:t>
            </a:r>
          </a:p>
          <a:p>
            <a:pPr marL="0" lvl="1" indent="0" algn="l">
              <a:buFont typeface="Wingdings" panose="05000000000000000000" pitchFamily="2" charset="2"/>
              <a:buNone/>
            </a:pPr>
            <a:r>
              <a:rPr lang="en-US" altLang="zh-CN" sz="2800" dirty="0">
                <a:solidFill>
                  <a:srgbClr val="333399"/>
                </a:solidFill>
                <a:sym typeface="+mn-ea"/>
              </a:rPr>
              <a:t>(4)(:=</a:t>
            </a:r>
            <a:r>
              <a:rPr lang="en-US" altLang="zh-CN" sz="2800" dirty="0">
                <a:solidFill>
                  <a:srgbClr val="333399"/>
                </a:solidFill>
                <a:latin typeface="楷体_GB2312" pitchFamily="49" charset="-122"/>
                <a:sym typeface="+mn-ea"/>
              </a:rPr>
              <a:t>      </a:t>
            </a:r>
            <a:r>
              <a:rPr lang="zh-CN"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3</a:t>
            </a:r>
            <a:r>
              <a:rPr lang="en-US" altLang="zh-CN" sz="2800" dirty="0">
                <a:solidFill>
                  <a:srgbClr val="333399"/>
                </a:solidFill>
                <a:sym typeface="+mn-ea"/>
              </a:rPr>
              <a:t> </a:t>
            </a:r>
            <a:r>
              <a:rPr lang="zh-CN" altLang="en-US" sz="2800" dirty="0">
                <a:solidFill>
                  <a:srgbClr val="333399"/>
                </a:solidFill>
                <a:sym typeface="+mn-ea"/>
              </a:rPr>
              <a:t>，</a:t>
            </a:r>
            <a:r>
              <a:rPr lang="zh-CN" altLang="en-US" sz="2800" dirty="0">
                <a:solidFill>
                  <a:srgbClr val="333399"/>
                </a:solidFill>
                <a:latin typeface="宋体" panose="02010600030101010101" pitchFamily="2" charset="-122"/>
                <a:ea typeface="宋体" panose="02010600030101010101" pitchFamily="2" charset="-122"/>
                <a:sym typeface="+mn-ea"/>
              </a:rPr>
              <a:t>－</a:t>
            </a:r>
            <a:r>
              <a:rPr lang="zh-CN" altLang="en-US" sz="2800" dirty="0">
                <a:solidFill>
                  <a:srgbClr val="333399"/>
                </a:solidFill>
                <a:sym typeface="+mn-ea"/>
              </a:rPr>
              <a:t>，</a:t>
            </a:r>
            <a:r>
              <a:rPr lang="en-US" altLang="zh-CN" sz="2800" dirty="0">
                <a:solidFill>
                  <a:srgbClr val="333399"/>
                </a:solidFill>
                <a:sym typeface="+mn-ea"/>
              </a:rPr>
              <a:t>id1)</a:t>
            </a:r>
          </a:p>
        </p:txBody>
      </p:sp>
      <p:sp>
        <p:nvSpPr>
          <p:cNvPr id="11" name="直角上箭头 10"/>
          <p:cNvSpPr/>
          <p:nvPr/>
        </p:nvSpPr>
        <p:spPr>
          <a:xfrm rot="5640000" flipV="1">
            <a:off x="5600065" y="4504987"/>
            <a:ext cx="1074420" cy="1007745"/>
          </a:xfrm>
          <a:prstGeom prst="bentUpArrow">
            <a:avLst/>
          </a:prstGeom>
          <a:solidFill>
            <a:schemeClr val="accent2"/>
          </a:solidFill>
          <a:ln w="9525">
            <a:solidFill>
              <a:schemeClr val="tx1"/>
            </a:solidFill>
            <a:miter lim="800000"/>
          </a:ln>
        </p:spPr>
        <p:txBody>
          <a:bodyP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22" name="矩形 21"/>
          <p:cNvSpPr/>
          <p:nvPr/>
        </p:nvSpPr>
        <p:spPr>
          <a:xfrm>
            <a:off x="2087079" y="6238633"/>
            <a:ext cx="1840568" cy="523220"/>
          </a:xfrm>
          <a:prstGeom prst="rect">
            <a:avLst/>
          </a:prstGeom>
        </p:spPr>
        <p:txBody>
          <a:bodyPr wrap="none">
            <a:spAutoFit/>
          </a:bodyPr>
          <a:lstStyle/>
          <a:p>
            <a:r>
              <a:rPr lang="zh-CN" altLang="en-US" sz="2800" dirty="0"/>
              <a:t>是否等价</a:t>
            </a:r>
            <a:r>
              <a:rPr lang="en-US" altLang="zh-CN" sz="2800" dirty="0"/>
              <a:t>?</a:t>
            </a:r>
            <a:endParaRPr lang="zh-CN" altLang="en-US" sz="2800" dirty="0"/>
          </a:p>
        </p:txBody>
      </p:sp>
      <p:sp>
        <p:nvSpPr>
          <p:cNvPr id="24" name="矩形 23">
            <a:extLst>
              <a:ext uri="{FF2B5EF4-FFF2-40B4-BE49-F238E27FC236}">
                <a16:creationId xmlns:a16="http://schemas.microsoft.com/office/drawing/2014/main" xmlns="" id="{7D5C42AC-3092-4511-BA70-EDB472A1548D}"/>
              </a:ext>
            </a:extLst>
          </p:cNvPr>
          <p:cNvSpPr/>
          <p:nvPr/>
        </p:nvSpPr>
        <p:spPr>
          <a:xfrm>
            <a:off x="5429050" y="6224073"/>
            <a:ext cx="1846980" cy="523220"/>
          </a:xfrm>
          <a:prstGeom prst="rect">
            <a:avLst/>
          </a:prstGeom>
        </p:spPr>
        <p:txBody>
          <a:bodyPr wrap="none">
            <a:spAutoFit/>
          </a:bodyPr>
          <a:lstStyle/>
          <a:p>
            <a:r>
              <a:rPr lang="zh-CN" altLang="en-US" sz="2800" dirty="0"/>
              <a:t>如何生成</a:t>
            </a:r>
            <a:r>
              <a:rPr lang="en-US" altLang="zh-CN" sz="2800" dirty="0"/>
              <a:t>?</a:t>
            </a:r>
            <a:endParaRPr lang="zh-CN" altLang="en-US" sz="2800" dirty="0"/>
          </a:p>
        </p:txBody>
      </p:sp>
      <p:sp>
        <p:nvSpPr>
          <p:cNvPr id="27" name="文本框 26">
            <a:extLst>
              <a:ext uri="{FF2B5EF4-FFF2-40B4-BE49-F238E27FC236}">
                <a16:creationId xmlns:a16="http://schemas.microsoft.com/office/drawing/2014/main" xmlns="" id="{B1679AC8-8145-4437-AC15-318FCE81C553}"/>
              </a:ext>
            </a:extLst>
          </p:cNvPr>
          <p:cNvSpPr txBox="1"/>
          <p:nvPr/>
        </p:nvSpPr>
        <p:spPr>
          <a:xfrm>
            <a:off x="8398909" y="3366492"/>
            <a:ext cx="718607" cy="584775"/>
          </a:xfrm>
          <a:prstGeom prst="rect">
            <a:avLst/>
          </a:prstGeom>
          <a:noFill/>
        </p:spPr>
        <p:txBody>
          <a:bodyPr wrap="square">
            <a:spAutoFit/>
          </a:bodyPr>
          <a:lstStyle/>
          <a:p>
            <a:r>
              <a:rPr lang="en-US" altLang="zh-CN" sz="3200" dirty="0">
                <a:solidFill>
                  <a:srgbClr val="333399"/>
                </a:solidFill>
                <a:sym typeface="+mn-ea"/>
              </a:rPr>
              <a:t>t</a:t>
            </a:r>
            <a:r>
              <a:rPr lang="en-US" altLang="zh-CN" sz="3200" baseline="-25000" dirty="0">
                <a:solidFill>
                  <a:srgbClr val="333399"/>
                </a:solidFill>
                <a:uFillTx/>
                <a:sym typeface="+mn-ea"/>
              </a:rPr>
              <a:t>1</a:t>
            </a:r>
            <a:endParaRPr lang="zh-CN" altLang="en-US" sz="3200" dirty="0"/>
          </a:p>
        </p:txBody>
      </p:sp>
      <p:sp>
        <p:nvSpPr>
          <p:cNvPr id="30" name="文本框 29">
            <a:extLst>
              <a:ext uri="{FF2B5EF4-FFF2-40B4-BE49-F238E27FC236}">
                <a16:creationId xmlns:a16="http://schemas.microsoft.com/office/drawing/2014/main" xmlns="" id="{8AAD1BCE-C091-419C-9A3E-454660B9BE7B}"/>
              </a:ext>
            </a:extLst>
          </p:cNvPr>
          <p:cNvSpPr txBox="1"/>
          <p:nvPr/>
        </p:nvSpPr>
        <p:spPr>
          <a:xfrm>
            <a:off x="7467516" y="2251084"/>
            <a:ext cx="718607" cy="584775"/>
          </a:xfrm>
          <a:prstGeom prst="rect">
            <a:avLst/>
          </a:prstGeom>
          <a:noFill/>
        </p:spPr>
        <p:txBody>
          <a:bodyPr wrap="square">
            <a:spAutoFit/>
          </a:bodyPr>
          <a:lstStyle/>
          <a:p>
            <a:r>
              <a:rPr lang="en-US" altLang="zh-CN" sz="3200" dirty="0">
                <a:solidFill>
                  <a:srgbClr val="333399"/>
                </a:solidFill>
                <a:sym typeface="+mn-ea"/>
              </a:rPr>
              <a:t>t</a:t>
            </a:r>
            <a:r>
              <a:rPr lang="en-US" altLang="zh-CN" sz="3200" baseline="-25000" dirty="0">
                <a:solidFill>
                  <a:srgbClr val="333399"/>
                </a:solidFill>
                <a:uFillTx/>
                <a:sym typeface="+mn-ea"/>
              </a:rPr>
              <a:t>2</a:t>
            </a:r>
            <a:endParaRPr lang="zh-CN" altLang="en-US" sz="3200" dirty="0"/>
          </a:p>
        </p:txBody>
      </p:sp>
      <p:sp>
        <p:nvSpPr>
          <p:cNvPr id="31" name="文本框 30">
            <a:extLst>
              <a:ext uri="{FF2B5EF4-FFF2-40B4-BE49-F238E27FC236}">
                <a16:creationId xmlns:a16="http://schemas.microsoft.com/office/drawing/2014/main" xmlns="" id="{D6B65CA4-CD42-49D2-A8DB-C79AAC8DA3BF}"/>
              </a:ext>
            </a:extLst>
          </p:cNvPr>
          <p:cNvSpPr txBox="1"/>
          <p:nvPr/>
        </p:nvSpPr>
        <p:spPr>
          <a:xfrm>
            <a:off x="6352540" y="929649"/>
            <a:ext cx="718607" cy="584775"/>
          </a:xfrm>
          <a:prstGeom prst="rect">
            <a:avLst/>
          </a:prstGeom>
          <a:noFill/>
        </p:spPr>
        <p:txBody>
          <a:bodyPr wrap="square">
            <a:spAutoFit/>
          </a:bodyPr>
          <a:lstStyle/>
          <a:p>
            <a:r>
              <a:rPr lang="en-US" altLang="zh-CN" sz="3200" dirty="0">
                <a:solidFill>
                  <a:srgbClr val="333399"/>
                </a:solidFill>
                <a:sym typeface="+mn-ea"/>
              </a:rPr>
              <a:t>t</a:t>
            </a:r>
            <a:r>
              <a:rPr lang="en-US" altLang="zh-CN" sz="3200" baseline="-25000" dirty="0">
                <a:solidFill>
                  <a:srgbClr val="333399"/>
                </a:solidFill>
                <a:uFillTx/>
                <a:sym typeface="+mn-ea"/>
              </a:rPr>
              <a:t>3</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20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20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p:bldP spid="27" grpId="0"/>
      <p:bldP spid="30" grpId="0"/>
      <p:bldP spid="3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449262" y="116047"/>
            <a:ext cx="7632700" cy="1045210"/>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dirty="0"/>
              <a:t> 4.</a:t>
            </a:r>
            <a:r>
              <a:rPr lang="zh-CN" altLang="en-US" sz="3200" dirty="0"/>
              <a:t>中间代码生成</a:t>
            </a:r>
            <a:r>
              <a:rPr lang="zh-CN" altLang="en-US" dirty="0"/>
              <a:t> </a:t>
            </a:r>
            <a:endParaRPr lang="zh-CN" altLang="en-US" sz="3200" dirty="0"/>
          </a:p>
          <a:p>
            <a:pPr algn="l">
              <a:buFont typeface="Wingdings" panose="05000000000000000000" pitchFamily="2" charset="2"/>
              <a:buNone/>
            </a:pPr>
            <a:endParaRPr lang="zh-CN" altLang="en-US" sz="1000" dirty="0">
              <a:solidFill>
                <a:srgbClr val="333399"/>
              </a:solidFill>
            </a:endParaRPr>
          </a:p>
          <a:p>
            <a:pPr lvl="1" indent="0" algn="l">
              <a:buFont typeface="Symbol" panose="05050102010706020507" pitchFamily="18" charset="2"/>
              <a:buNone/>
            </a:pPr>
            <a:endParaRPr lang="en-US" altLang="zh-CN" dirty="0">
              <a:solidFill>
                <a:srgbClr val="333399"/>
              </a:solidFill>
            </a:endParaRPr>
          </a:p>
        </p:txBody>
      </p:sp>
      <p:graphicFrame>
        <p:nvGraphicFramePr>
          <p:cNvPr id="6146" name="Object 13"/>
          <p:cNvGraphicFramePr>
            <a:graphicFrameLocks noChangeAspect="1"/>
          </p:cNvGraphicFramePr>
          <p:nvPr>
            <p:extLst>
              <p:ext uri="{D42A27DB-BD31-4B8C-83A1-F6EECF244321}">
                <p14:modId xmlns:p14="http://schemas.microsoft.com/office/powerpoint/2010/main" val="1957575935"/>
              </p:ext>
            </p:extLst>
          </p:nvPr>
        </p:nvGraphicFramePr>
        <p:xfrm>
          <a:off x="5942366" y="1112237"/>
          <a:ext cx="2100263" cy="4824412"/>
        </p:xfrm>
        <a:graphic>
          <a:graphicData uri="http://schemas.openxmlformats.org/presentationml/2006/ole">
            <mc:AlternateContent xmlns:mc="http://schemas.openxmlformats.org/markup-compatibility/2006">
              <mc:Choice xmlns:v="urn:schemas-microsoft-com:vml" Requires="v">
                <p:oleObj spid="_x0000_s5122" name="Visio" r:id="rId4" imgW="1654654" imgH="3202740" progId="Visio.Drawing.11">
                  <p:embed/>
                </p:oleObj>
              </mc:Choice>
              <mc:Fallback>
                <p:oleObj name="Visio" r:id="rId4" imgW="1654654" imgH="3202740" progId="Visio.Drawing.11">
                  <p:embed/>
                  <p:pic>
                    <p:nvPicPr>
                      <p:cNvPr id="6146"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2366" y="1112237"/>
                        <a:ext cx="2100263" cy="4824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AutoShape 15"/>
          <p:cNvSpPr>
            <a:spLocks noChangeArrowheads="1"/>
          </p:cNvSpPr>
          <p:nvPr/>
        </p:nvSpPr>
        <p:spPr bwMode="auto">
          <a:xfrm>
            <a:off x="4603750" y="3932238"/>
            <a:ext cx="976313" cy="485775"/>
          </a:xfrm>
          <a:prstGeom prst="notchedRightArrow">
            <a:avLst>
              <a:gd name="adj1" fmla="val 50000"/>
              <a:gd name="adj2" fmla="val 50245"/>
            </a:avLst>
          </a:prstGeom>
          <a:noFill/>
          <a:ln w="19050" algn="ctr">
            <a:solidFill>
              <a:srgbClr val="800080"/>
            </a:solidFill>
            <a:miter lim="800000"/>
          </a:ln>
        </p:spPr>
        <p:txBody>
          <a:bodyPr wrap="none" anchor="ctr">
            <a:spAutoFit/>
          </a:bodyPr>
          <a:lstStyle/>
          <a:p>
            <a:endParaRPr lang="zh-CN" altLang="en-US"/>
          </a:p>
        </p:txBody>
      </p:sp>
      <p:sp>
        <p:nvSpPr>
          <p:cNvPr id="6151"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2"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3"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154"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graphicFrame>
        <p:nvGraphicFramePr>
          <p:cNvPr id="6147" name="Object 16"/>
          <p:cNvGraphicFramePr>
            <a:graphicFrameLocks noChangeAspect="1"/>
          </p:cNvGraphicFramePr>
          <p:nvPr>
            <p:extLst>
              <p:ext uri="{D42A27DB-BD31-4B8C-83A1-F6EECF244321}">
                <p14:modId xmlns:p14="http://schemas.microsoft.com/office/powerpoint/2010/main" val="3768514497"/>
              </p:ext>
            </p:extLst>
          </p:nvPr>
        </p:nvGraphicFramePr>
        <p:xfrm>
          <a:off x="827088" y="1843757"/>
          <a:ext cx="4249737" cy="3573463"/>
        </p:xfrm>
        <a:graphic>
          <a:graphicData uri="http://schemas.openxmlformats.org/presentationml/2006/ole">
            <mc:AlternateContent xmlns:mc="http://schemas.openxmlformats.org/markup-compatibility/2006">
              <mc:Choice xmlns:v="urn:schemas-microsoft-com:vml" Requires="v">
                <p:oleObj spid="_x0000_s5123" name="Visio" r:id="rId6" imgW="2746892" imgH="2026800" progId="Visio.Drawing.11">
                  <p:embed/>
                </p:oleObj>
              </mc:Choice>
              <mc:Fallback>
                <p:oleObj name="Visio" r:id="rId6" imgW="2746892" imgH="2026800" progId="Visio.Drawing.11">
                  <p:embed/>
                  <p:pic>
                    <p:nvPicPr>
                      <p:cNvPr id="6147"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1843757"/>
                        <a:ext cx="4249737" cy="357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文本框 2"/>
          <p:cNvSpPr txBox="1"/>
          <p:nvPr/>
        </p:nvSpPr>
        <p:spPr>
          <a:xfrm>
            <a:off x="777875" y="1112237"/>
            <a:ext cx="3825875" cy="460375"/>
          </a:xfrm>
          <a:prstGeom prst="rect">
            <a:avLst/>
          </a:prstGeom>
          <a:noFill/>
        </p:spPr>
        <p:txBody>
          <a:bodyPr wrap="square" rtlCol="0">
            <a:spAutoFit/>
          </a:bodyPr>
          <a:lstStyle/>
          <a:p>
            <a:pPr algn="l"/>
            <a:r>
              <a:rPr lang="en-US" sz="2400" dirty="0"/>
              <a:t>Decaf</a:t>
            </a:r>
            <a:r>
              <a:rPr lang="zh-CN" altLang="en-US" sz="2400" dirty="0"/>
              <a:t>语言例子</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9" name="Text Box 8"/>
          <p:cNvSpPr txBox="1">
            <a:spLocks noChangeArrowheads="1"/>
          </p:cNvSpPr>
          <p:nvPr/>
        </p:nvSpPr>
        <p:spPr bwMode="auto">
          <a:xfrm>
            <a:off x="827088" y="1330325"/>
            <a:ext cx="7993062" cy="1599565"/>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a:t>5. </a:t>
            </a:r>
            <a:r>
              <a:rPr lang="zh-CN" altLang="en-US" sz="3200"/>
              <a:t>代码优化</a:t>
            </a:r>
          </a:p>
          <a:p>
            <a:pPr algn="l">
              <a:buFont typeface="Wingdings" panose="05000000000000000000" pitchFamily="2" charset="2"/>
              <a:buNone/>
            </a:pPr>
            <a:endParaRPr lang="zh-CN" altLang="en-US" sz="1000">
              <a:solidFill>
                <a:srgbClr val="333399"/>
              </a:solidFill>
              <a:latin typeface="楷体_GB2312" pitchFamily="49" charset="-122"/>
            </a:endParaRPr>
          </a:p>
          <a:p>
            <a:pPr lvl="1" algn="l">
              <a:buFont typeface="Symbol" panose="05050102010706020507" pitchFamily="18" charset="2"/>
              <a:buNone/>
            </a:pPr>
            <a:r>
              <a:rPr lang="zh-CN" altLang="en-US" sz="2800">
                <a:solidFill>
                  <a:srgbClr val="333399"/>
                </a:solidFill>
              </a:rPr>
              <a:t>这一阶段的任务是对中间代码进行优化，是最终生成的代码更高效，节省时间和空间。</a:t>
            </a:r>
          </a:p>
        </p:txBody>
      </p:sp>
      <p:sp>
        <p:nvSpPr>
          <p:cNvPr id="3" name="文本框 2"/>
          <p:cNvSpPr txBox="1"/>
          <p:nvPr/>
        </p:nvSpPr>
        <p:spPr>
          <a:xfrm>
            <a:off x="1393825" y="3261360"/>
            <a:ext cx="3861435" cy="829945"/>
          </a:xfrm>
          <a:prstGeom prst="rect">
            <a:avLst/>
          </a:prstGeom>
          <a:noFill/>
        </p:spPr>
        <p:txBody>
          <a:bodyPr wrap="square" rtlCol="0">
            <a:spAutoFit/>
          </a:bodyPr>
          <a:lstStyle/>
          <a:p>
            <a:pPr algn="l"/>
            <a:r>
              <a:rPr lang="zh-CN" altLang="en-US" sz="2400" dirty="0"/>
              <a:t>课本第</a:t>
            </a:r>
            <a:r>
              <a:rPr lang="en-US" altLang="zh-CN" sz="2400" dirty="0"/>
              <a:t>5</a:t>
            </a:r>
            <a:r>
              <a:rPr lang="zh-CN" altLang="en-US" sz="2400" dirty="0"/>
              <a:t>页例子</a:t>
            </a:r>
            <a:r>
              <a:rPr lang="en-US" altLang="zh-CN" sz="2400" dirty="0"/>
              <a:t>,</a:t>
            </a:r>
            <a:r>
              <a:rPr lang="zh-CN" altLang="en-US" sz="2400" dirty="0"/>
              <a:t>赋值语句中的四元式序列的</a:t>
            </a:r>
            <a:r>
              <a:rPr lang="zh-CN" altLang="en-US" sz="2400" dirty="0">
                <a:sym typeface="+mn-ea"/>
              </a:rPr>
              <a:t>优化</a:t>
            </a:r>
            <a:endParaRPr lang="zh-CN" altLang="en-US" sz="2400" dirty="0"/>
          </a:p>
        </p:txBody>
      </p:sp>
      <p:sp>
        <p:nvSpPr>
          <p:cNvPr id="8" name="文本框 7"/>
          <p:cNvSpPr txBox="1"/>
          <p:nvPr/>
        </p:nvSpPr>
        <p:spPr>
          <a:xfrm>
            <a:off x="1170940" y="4226560"/>
            <a:ext cx="5701030" cy="2430145"/>
          </a:xfrm>
          <a:prstGeom prst="rect">
            <a:avLst/>
          </a:prstGeom>
          <a:noFill/>
        </p:spPr>
        <p:txBody>
          <a:bodyPr wrap="square" rtlCol="0" anchor="t">
            <a:spAutoFit/>
          </a:bodyPr>
          <a:lstStyle/>
          <a:p>
            <a:pPr indent="0" algn="l">
              <a:buFont typeface="Wingdings" panose="05000000000000000000" pitchFamily="2" charset="2"/>
              <a:buNone/>
            </a:pPr>
            <a:endParaRPr lang="zh-CN" altLang="en-US" sz="2800" dirty="0">
              <a:solidFill>
                <a:srgbClr val="333399"/>
              </a:solidFill>
              <a:sym typeface="+mn-ea"/>
            </a:endParaRPr>
          </a:p>
          <a:p>
            <a:pPr marL="0" lvl="1" indent="0" algn="l">
              <a:buFont typeface="Wingdings" panose="05000000000000000000" pitchFamily="2" charset="2"/>
              <a:buNone/>
            </a:pPr>
            <a:r>
              <a:rPr lang="en-US" altLang="zh-CN" sz="2800" dirty="0">
                <a:solidFill>
                  <a:srgbClr val="333399"/>
                </a:solidFill>
                <a:sym typeface="+mn-ea"/>
              </a:rPr>
              <a:t>(1)(</a:t>
            </a:r>
            <a:r>
              <a:rPr lang="en-US" altLang="zh-CN" sz="2800" dirty="0" err="1">
                <a:solidFill>
                  <a:srgbClr val="333399"/>
                </a:solidFill>
                <a:sym typeface="+mn-ea"/>
              </a:rPr>
              <a:t>inttoreal</a:t>
            </a:r>
            <a:r>
              <a:rPr lang="zh-CN" sz="2800" dirty="0">
                <a:solidFill>
                  <a:srgbClr val="333399"/>
                </a:solidFill>
                <a:sym typeface="+mn-ea"/>
              </a:rPr>
              <a:t>，</a:t>
            </a:r>
            <a:r>
              <a:rPr lang="en-US" altLang="zh-CN" sz="2800" dirty="0">
                <a:solidFill>
                  <a:srgbClr val="333399"/>
                </a:solidFill>
                <a:sym typeface="+mn-ea"/>
              </a:rPr>
              <a:t>10 </a:t>
            </a:r>
            <a:r>
              <a:rPr lang="zh-CN" altLang="en-US" sz="2800" dirty="0">
                <a:solidFill>
                  <a:srgbClr val="333399"/>
                </a:solidFill>
                <a:sym typeface="+mn-ea"/>
              </a:rPr>
              <a:t>，</a:t>
            </a:r>
            <a:r>
              <a:rPr lang="zh-CN" altLang="en-US" sz="2800" dirty="0">
                <a:solidFill>
                  <a:srgbClr val="333399"/>
                </a:solidFill>
                <a:latin typeface="宋体" panose="02010600030101010101" pitchFamily="2" charset="-122"/>
                <a:ea typeface="宋体" panose="02010600030101010101" pitchFamily="2" charset="-122"/>
                <a:sym typeface="+mn-ea"/>
              </a:rPr>
              <a:t>－</a:t>
            </a:r>
            <a:r>
              <a:rPr lang="zh-CN" altLang="en-US"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1</a:t>
            </a:r>
            <a:r>
              <a:rPr lang="en-US" altLang="zh-CN" sz="3200" dirty="0">
                <a:solidFill>
                  <a:srgbClr val="333399"/>
                </a:solidFill>
                <a:sym typeface="+mn-ea"/>
              </a:rPr>
              <a:t>)</a:t>
            </a:r>
          </a:p>
          <a:p>
            <a:pPr marL="0" lvl="1" indent="0" algn="l">
              <a:buFont typeface="Wingdings" panose="05000000000000000000" pitchFamily="2" charset="2"/>
              <a:buNone/>
            </a:pPr>
            <a:r>
              <a:rPr lang="en-US" altLang="zh-CN" sz="2800" dirty="0">
                <a:solidFill>
                  <a:srgbClr val="333399"/>
                </a:solidFill>
                <a:sym typeface="+mn-ea"/>
              </a:rPr>
              <a:t>(2)(</a:t>
            </a:r>
            <a:r>
              <a:rPr lang="en-US" altLang="zh-CN" sz="2800" dirty="0">
                <a:solidFill>
                  <a:srgbClr val="333399"/>
                </a:solidFill>
                <a:latin typeface="楷体_GB2312" pitchFamily="49" charset="-122"/>
                <a:sym typeface="+mn-ea"/>
              </a:rPr>
              <a:t>*       </a:t>
            </a:r>
            <a:r>
              <a:rPr lang="zh-CN" sz="2800" dirty="0">
                <a:solidFill>
                  <a:srgbClr val="333399"/>
                </a:solidFill>
                <a:sym typeface="+mn-ea"/>
              </a:rPr>
              <a:t>，</a:t>
            </a:r>
            <a:r>
              <a:rPr lang="en-US" altLang="zh-CN" sz="2800" dirty="0">
                <a:solidFill>
                  <a:srgbClr val="333399"/>
                </a:solidFill>
                <a:sym typeface="+mn-ea"/>
              </a:rPr>
              <a:t>id3 </a:t>
            </a:r>
            <a:r>
              <a:rPr lang="zh-CN" altLang="en-US"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1</a:t>
            </a:r>
            <a:r>
              <a:rPr lang="zh-CN" altLang="en-US"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2</a:t>
            </a:r>
            <a:r>
              <a:rPr lang="en-US" altLang="zh-CN" sz="3200" dirty="0">
                <a:solidFill>
                  <a:srgbClr val="333399"/>
                </a:solidFill>
                <a:sym typeface="+mn-ea"/>
              </a:rPr>
              <a:t>)</a:t>
            </a:r>
          </a:p>
          <a:p>
            <a:pPr marL="0" lvl="1" indent="0" algn="l">
              <a:buFont typeface="Wingdings" panose="05000000000000000000" pitchFamily="2" charset="2"/>
              <a:buNone/>
            </a:pPr>
            <a:r>
              <a:rPr lang="en-US" altLang="zh-CN" sz="2800" dirty="0">
                <a:solidFill>
                  <a:srgbClr val="333399"/>
                </a:solidFill>
                <a:sym typeface="+mn-ea"/>
              </a:rPr>
              <a:t>(3)(+</a:t>
            </a:r>
            <a:r>
              <a:rPr lang="en-US" altLang="zh-CN" sz="2800" dirty="0">
                <a:solidFill>
                  <a:srgbClr val="333399"/>
                </a:solidFill>
                <a:latin typeface="楷体_GB2312" pitchFamily="49" charset="-122"/>
                <a:sym typeface="+mn-ea"/>
              </a:rPr>
              <a:t>       </a:t>
            </a:r>
            <a:r>
              <a:rPr lang="zh-CN" sz="2800" dirty="0">
                <a:solidFill>
                  <a:srgbClr val="333399"/>
                </a:solidFill>
                <a:sym typeface="+mn-ea"/>
              </a:rPr>
              <a:t>，</a:t>
            </a:r>
            <a:r>
              <a:rPr lang="en-US" altLang="zh-CN" sz="2800" dirty="0">
                <a:solidFill>
                  <a:srgbClr val="333399"/>
                </a:solidFill>
                <a:sym typeface="+mn-ea"/>
              </a:rPr>
              <a:t>id2 </a:t>
            </a:r>
            <a:r>
              <a:rPr lang="zh-CN" altLang="en-US"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2</a:t>
            </a:r>
            <a:r>
              <a:rPr lang="zh-CN" altLang="en-US"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3</a:t>
            </a:r>
            <a:r>
              <a:rPr lang="en-US" altLang="zh-CN" sz="3200" dirty="0">
                <a:solidFill>
                  <a:srgbClr val="333399"/>
                </a:solidFill>
                <a:sym typeface="+mn-ea"/>
              </a:rPr>
              <a:t>)</a:t>
            </a:r>
          </a:p>
          <a:p>
            <a:pPr marL="0" lvl="1" indent="0" algn="l">
              <a:buFont typeface="Wingdings" panose="05000000000000000000" pitchFamily="2" charset="2"/>
              <a:buNone/>
            </a:pPr>
            <a:r>
              <a:rPr lang="en-US" altLang="zh-CN" sz="2800" dirty="0">
                <a:solidFill>
                  <a:srgbClr val="333399"/>
                </a:solidFill>
                <a:sym typeface="+mn-ea"/>
              </a:rPr>
              <a:t>(4)(:=</a:t>
            </a:r>
            <a:r>
              <a:rPr lang="en-US" altLang="zh-CN" sz="2800" dirty="0">
                <a:solidFill>
                  <a:srgbClr val="333399"/>
                </a:solidFill>
                <a:latin typeface="楷体_GB2312" pitchFamily="49" charset="-122"/>
                <a:sym typeface="+mn-ea"/>
              </a:rPr>
              <a:t>      </a:t>
            </a:r>
            <a:r>
              <a:rPr lang="zh-CN"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3</a:t>
            </a:r>
            <a:r>
              <a:rPr lang="en-US" altLang="zh-CN" sz="2800" dirty="0">
                <a:solidFill>
                  <a:srgbClr val="333399"/>
                </a:solidFill>
                <a:sym typeface="+mn-ea"/>
              </a:rPr>
              <a:t> </a:t>
            </a:r>
            <a:r>
              <a:rPr lang="zh-CN" altLang="en-US" sz="2800" dirty="0">
                <a:solidFill>
                  <a:srgbClr val="333399"/>
                </a:solidFill>
                <a:sym typeface="+mn-ea"/>
              </a:rPr>
              <a:t>，</a:t>
            </a:r>
            <a:r>
              <a:rPr lang="zh-CN" altLang="en-US" sz="2800" dirty="0">
                <a:solidFill>
                  <a:srgbClr val="333399"/>
                </a:solidFill>
                <a:latin typeface="宋体" panose="02010600030101010101" pitchFamily="2" charset="-122"/>
                <a:ea typeface="宋体" panose="02010600030101010101" pitchFamily="2" charset="-122"/>
                <a:sym typeface="+mn-ea"/>
              </a:rPr>
              <a:t>－</a:t>
            </a:r>
            <a:r>
              <a:rPr lang="zh-CN" altLang="en-US" sz="2800" dirty="0">
                <a:solidFill>
                  <a:srgbClr val="333399"/>
                </a:solidFill>
                <a:sym typeface="+mn-ea"/>
              </a:rPr>
              <a:t>，</a:t>
            </a:r>
            <a:r>
              <a:rPr lang="en-US" altLang="zh-CN" sz="2800" dirty="0">
                <a:solidFill>
                  <a:srgbClr val="333399"/>
                </a:solidFill>
                <a:sym typeface="+mn-ea"/>
              </a:rPr>
              <a:t>id1)</a:t>
            </a:r>
          </a:p>
        </p:txBody>
      </p:sp>
      <p:sp>
        <p:nvSpPr>
          <p:cNvPr id="2" name="文本框 1"/>
          <p:cNvSpPr txBox="1"/>
          <p:nvPr/>
        </p:nvSpPr>
        <p:spPr>
          <a:xfrm>
            <a:off x="1884680" y="4226560"/>
            <a:ext cx="1986915" cy="521970"/>
          </a:xfrm>
          <a:prstGeom prst="rect">
            <a:avLst/>
          </a:prstGeom>
          <a:noFill/>
        </p:spPr>
        <p:txBody>
          <a:bodyPr wrap="square" rtlCol="0" anchor="t">
            <a:spAutoFit/>
          </a:bodyPr>
          <a:lstStyle/>
          <a:p>
            <a:pPr indent="0" algn="l">
              <a:buFont typeface="Wingdings" panose="05000000000000000000" pitchFamily="2" charset="2"/>
              <a:buNone/>
            </a:pPr>
            <a:r>
              <a:rPr lang="zh-CN" altLang="en-US" sz="2800" dirty="0">
                <a:sym typeface="+mn-ea"/>
              </a:rPr>
              <a:t>如何优化？</a:t>
            </a:r>
            <a:endParaRPr lang="en-US" altLang="zh-CN" sz="2800" dirty="0">
              <a:solidFill>
                <a:srgbClr val="333399"/>
              </a:solidFill>
              <a:sym typeface="+mn-ea"/>
            </a:endParaRPr>
          </a:p>
        </p:txBody>
      </p:sp>
      <p:sp>
        <p:nvSpPr>
          <p:cNvPr id="4" name="文本框 3"/>
          <p:cNvSpPr txBox="1"/>
          <p:nvPr/>
        </p:nvSpPr>
        <p:spPr>
          <a:xfrm>
            <a:off x="4441825" y="4226560"/>
            <a:ext cx="1986915" cy="521970"/>
          </a:xfrm>
          <a:prstGeom prst="rect">
            <a:avLst/>
          </a:prstGeom>
          <a:noFill/>
        </p:spPr>
        <p:txBody>
          <a:bodyPr wrap="square" rtlCol="0" anchor="t">
            <a:spAutoFit/>
          </a:bodyPr>
          <a:lstStyle/>
          <a:p>
            <a:pPr indent="0" algn="l">
              <a:buFont typeface="Wingdings" panose="05000000000000000000" pitchFamily="2" charset="2"/>
              <a:buNone/>
            </a:pPr>
            <a:r>
              <a:rPr lang="zh-CN" altLang="en-US" sz="2800">
                <a:sym typeface="+mn-ea"/>
              </a:rPr>
              <a:t>消除冗余</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28040" y="1452880"/>
            <a:ext cx="4888230" cy="1999615"/>
          </a:xfrm>
          <a:prstGeom prst="rect">
            <a:avLst/>
          </a:prstGeom>
          <a:noFill/>
        </p:spPr>
        <p:txBody>
          <a:bodyPr wrap="square" rtlCol="0" anchor="t">
            <a:spAutoFit/>
          </a:bodyPr>
          <a:lstStyle/>
          <a:p>
            <a:pPr indent="0" algn="l">
              <a:buFont typeface="Wingdings" panose="05000000000000000000" pitchFamily="2" charset="2"/>
              <a:buNone/>
            </a:pPr>
            <a:r>
              <a:rPr lang="en-US" altLang="zh-CN" sz="2800">
                <a:solidFill>
                  <a:srgbClr val="333399"/>
                </a:solidFill>
                <a:sym typeface="+mn-ea"/>
              </a:rPr>
              <a:t>(1)(inttoreal</a:t>
            </a:r>
            <a:r>
              <a:rPr lang="zh-CN" sz="2800">
                <a:solidFill>
                  <a:srgbClr val="333399"/>
                </a:solidFill>
                <a:sym typeface="+mn-ea"/>
              </a:rPr>
              <a:t>，</a:t>
            </a:r>
            <a:r>
              <a:rPr lang="en-US" altLang="zh-CN" sz="2800">
                <a:solidFill>
                  <a:srgbClr val="333399"/>
                </a:solidFill>
                <a:sym typeface="+mn-ea"/>
              </a:rPr>
              <a:t>10 </a:t>
            </a:r>
            <a:r>
              <a:rPr lang="zh-CN" altLang="en-US" sz="2800">
                <a:solidFill>
                  <a:srgbClr val="333399"/>
                </a:solidFill>
                <a:sym typeface="+mn-ea"/>
              </a:rPr>
              <a:t>，</a:t>
            </a:r>
            <a:r>
              <a:rPr lang="zh-CN" altLang="en-US" sz="2800">
                <a:solidFill>
                  <a:srgbClr val="333399"/>
                </a:solidFill>
                <a:latin typeface="宋体" panose="02010600030101010101" pitchFamily="2" charset="-122"/>
                <a:ea typeface="宋体" panose="02010600030101010101" pitchFamily="2" charset="-122"/>
                <a:sym typeface="+mn-ea"/>
              </a:rPr>
              <a:t>－</a:t>
            </a:r>
            <a:r>
              <a:rPr lang="zh-CN" altLang="en-US"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1</a:t>
            </a:r>
            <a:r>
              <a:rPr lang="en-US" altLang="zh-CN" sz="3200">
                <a:solidFill>
                  <a:srgbClr val="333399"/>
                </a:solidFill>
                <a:sym typeface="+mn-ea"/>
              </a:rPr>
              <a:t>)</a:t>
            </a:r>
          </a:p>
          <a:p>
            <a:pPr marL="0" lvl="1" indent="0" algn="l">
              <a:buFont typeface="Wingdings" panose="05000000000000000000" pitchFamily="2" charset="2"/>
              <a:buNone/>
            </a:pPr>
            <a:r>
              <a:rPr lang="en-US" altLang="zh-CN" sz="2800">
                <a:solidFill>
                  <a:srgbClr val="333399"/>
                </a:solidFill>
                <a:sym typeface="+mn-ea"/>
              </a:rPr>
              <a:t>(2)(</a:t>
            </a:r>
            <a:r>
              <a:rPr lang="en-US" altLang="zh-CN" sz="2800">
                <a:solidFill>
                  <a:srgbClr val="333399"/>
                </a:solidFill>
                <a:latin typeface="楷体_GB2312" pitchFamily="49" charset="-122"/>
                <a:sym typeface="+mn-ea"/>
              </a:rPr>
              <a:t>*       </a:t>
            </a:r>
            <a:r>
              <a:rPr lang="zh-CN" sz="2800">
                <a:solidFill>
                  <a:srgbClr val="333399"/>
                </a:solidFill>
                <a:sym typeface="+mn-ea"/>
              </a:rPr>
              <a:t>，</a:t>
            </a:r>
            <a:r>
              <a:rPr lang="en-US" altLang="zh-CN" sz="2800">
                <a:solidFill>
                  <a:srgbClr val="333399"/>
                </a:solidFill>
                <a:sym typeface="+mn-ea"/>
              </a:rPr>
              <a:t>id3 </a:t>
            </a:r>
            <a:r>
              <a:rPr lang="zh-CN" altLang="en-US"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1</a:t>
            </a:r>
            <a:r>
              <a:rPr lang="zh-CN" altLang="en-US"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2</a:t>
            </a:r>
            <a:r>
              <a:rPr lang="en-US" altLang="zh-CN" sz="3200">
                <a:solidFill>
                  <a:srgbClr val="333399"/>
                </a:solidFill>
                <a:sym typeface="+mn-ea"/>
              </a:rPr>
              <a:t>)</a:t>
            </a:r>
          </a:p>
          <a:p>
            <a:pPr marL="0" lvl="1" indent="0" algn="l">
              <a:buFont typeface="Wingdings" panose="05000000000000000000" pitchFamily="2" charset="2"/>
              <a:buNone/>
            </a:pPr>
            <a:r>
              <a:rPr lang="en-US" altLang="zh-CN" sz="2800">
                <a:solidFill>
                  <a:srgbClr val="333399"/>
                </a:solidFill>
                <a:sym typeface="+mn-ea"/>
              </a:rPr>
              <a:t>(3)(+</a:t>
            </a:r>
            <a:r>
              <a:rPr lang="en-US" altLang="zh-CN" sz="2800">
                <a:solidFill>
                  <a:srgbClr val="333399"/>
                </a:solidFill>
                <a:latin typeface="楷体_GB2312" pitchFamily="49" charset="-122"/>
                <a:sym typeface="+mn-ea"/>
              </a:rPr>
              <a:t>       </a:t>
            </a:r>
            <a:r>
              <a:rPr lang="zh-CN" sz="2800">
                <a:solidFill>
                  <a:srgbClr val="333399"/>
                </a:solidFill>
                <a:sym typeface="+mn-ea"/>
              </a:rPr>
              <a:t>，</a:t>
            </a:r>
            <a:r>
              <a:rPr lang="en-US" altLang="zh-CN" sz="2800">
                <a:solidFill>
                  <a:srgbClr val="333399"/>
                </a:solidFill>
                <a:sym typeface="+mn-ea"/>
              </a:rPr>
              <a:t>id2 </a:t>
            </a:r>
            <a:r>
              <a:rPr lang="zh-CN" altLang="en-US"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2</a:t>
            </a:r>
            <a:r>
              <a:rPr lang="zh-CN" altLang="en-US"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3</a:t>
            </a:r>
            <a:r>
              <a:rPr lang="en-US" altLang="zh-CN" sz="3200">
                <a:solidFill>
                  <a:srgbClr val="333399"/>
                </a:solidFill>
                <a:sym typeface="+mn-ea"/>
              </a:rPr>
              <a:t>)</a:t>
            </a:r>
          </a:p>
          <a:p>
            <a:pPr marL="0" lvl="1" indent="0" algn="l">
              <a:buFont typeface="Wingdings" panose="05000000000000000000" pitchFamily="2" charset="2"/>
              <a:buNone/>
            </a:pPr>
            <a:r>
              <a:rPr lang="en-US" altLang="zh-CN" sz="2800">
                <a:solidFill>
                  <a:srgbClr val="333399"/>
                </a:solidFill>
                <a:sym typeface="+mn-ea"/>
              </a:rPr>
              <a:t>(4)(:=</a:t>
            </a:r>
            <a:r>
              <a:rPr lang="en-US" altLang="zh-CN" sz="2800">
                <a:solidFill>
                  <a:srgbClr val="333399"/>
                </a:solidFill>
                <a:latin typeface="楷体_GB2312" pitchFamily="49" charset="-122"/>
                <a:sym typeface="+mn-ea"/>
              </a:rPr>
              <a:t>      </a:t>
            </a:r>
            <a:r>
              <a:rPr lang="zh-CN"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3</a:t>
            </a:r>
            <a:r>
              <a:rPr lang="en-US" altLang="zh-CN" sz="2800">
                <a:solidFill>
                  <a:srgbClr val="333399"/>
                </a:solidFill>
                <a:sym typeface="+mn-ea"/>
              </a:rPr>
              <a:t> </a:t>
            </a:r>
            <a:r>
              <a:rPr lang="zh-CN" altLang="en-US" sz="2800">
                <a:solidFill>
                  <a:srgbClr val="333399"/>
                </a:solidFill>
                <a:sym typeface="+mn-ea"/>
              </a:rPr>
              <a:t>，</a:t>
            </a:r>
            <a:r>
              <a:rPr lang="zh-CN" altLang="en-US" sz="2800">
                <a:solidFill>
                  <a:srgbClr val="333399"/>
                </a:solidFill>
                <a:latin typeface="宋体" panose="02010600030101010101" pitchFamily="2" charset="-122"/>
                <a:ea typeface="宋体" panose="02010600030101010101" pitchFamily="2" charset="-122"/>
                <a:sym typeface="+mn-ea"/>
              </a:rPr>
              <a:t>－</a:t>
            </a:r>
            <a:r>
              <a:rPr lang="zh-CN" altLang="en-US" sz="2800">
                <a:solidFill>
                  <a:srgbClr val="333399"/>
                </a:solidFill>
                <a:sym typeface="+mn-ea"/>
              </a:rPr>
              <a:t>，</a:t>
            </a:r>
            <a:r>
              <a:rPr lang="en-US" altLang="zh-CN" sz="2800">
                <a:solidFill>
                  <a:srgbClr val="333399"/>
                </a:solidFill>
                <a:sym typeface="+mn-ea"/>
              </a:rPr>
              <a:t>id1)</a:t>
            </a:r>
          </a:p>
        </p:txBody>
      </p:sp>
      <p:sp>
        <p:nvSpPr>
          <p:cNvPr id="2" name="文本框 1"/>
          <p:cNvSpPr txBox="1"/>
          <p:nvPr/>
        </p:nvSpPr>
        <p:spPr>
          <a:xfrm>
            <a:off x="828040" y="4262755"/>
            <a:ext cx="4888230" cy="1506855"/>
          </a:xfrm>
          <a:prstGeom prst="rect">
            <a:avLst/>
          </a:prstGeom>
          <a:noFill/>
        </p:spPr>
        <p:txBody>
          <a:bodyPr wrap="square" rtlCol="0" anchor="t">
            <a:spAutoFit/>
          </a:bodyPr>
          <a:lstStyle/>
          <a:p>
            <a:pPr indent="0" algn="l">
              <a:buFont typeface="Wingdings" panose="05000000000000000000" pitchFamily="2" charset="2"/>
              <a:buNone/>
            </a:pPr>
            <a:r>
              <a:rPr lang="en-US" altLang="zh-CN" sz="2800">
                <a:solidFill>
                  <a:srgbClr val="333399"/>
                </a:solidFill>
                <a:sym typeface="+mn-ea"/>
              </a:rPr>
              <a:t>(1)(</a:t>
            </a:r>
            <a:r>
              <a:rPr lang="en-US" altLang="zh-CN" sz="2800">
                <a:solidFill>
                  <a:srgbClr val="333399"/>
                </a:solidFill>
                <a:latin typeface="楷体_GB2312" pitchFamily="49" charset="-122"/>
                <a:sym typeface="+mn-ea"/>
              </a:rPr>
              <a:t>*       </a:t>
            </a:r>
            <a:r>
              <a:rPr lang="zh-CN" sz="2800">
                <a:solidFill>
                  <a:srgbClr val="333399"/>
                </a:solidFill>
                <a:sym typeface="+mn-ea"/>
              </a:rPr>
              <a:t>，</a:t>
            </a:r>
            <a:r>
              <a:rPr lang="en-US" altLang="zh-CN" sz="2800">
                <a:solidFill>
                  <a:srgbClr val="333399"/>
                </a:solidFill>
                <a:sym typeface="+mn-ea"/>
              </a:rPr>
              <a:t>id3 </a:t>
            </a:r>
            <a:r>
              <a:rPr lang="zh-CN" altLang="en-US" sz="2800">
                <a:solidFill>
                  <a:srgbClr val="333399"/>
                </a:solidFill>
                <a:sym typeface="+mn-ea"/>
              </a:rPr>
              <a:t>，</a:t>
            </a:r>
            <a:r>
              <a:rPr lang="en-US" altLang="zh-CN" sz="2800">
                <a:solidFill>
                  <a:srgbClr val="333399"/>
                </a:solidFill>
                <a:sym typeface="+mn-ea"/>
              </a:rPr>
              <a:t>10.0</a:t>
            </a:r>
            <a:r>
              <a:rPr lang="zh-CN" altLang="en-US"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1</a:t>
            </a:r>
            <a:r>
              <a:rPr lang="en-US" altLang="zh-CN" sz="3200">
                <a:solidFill>
                  <a:srgbClr val="333399"/>
                </a:solidFill>
                <a:sym typeface="+mn-ea"/>
              </a:rPr>
              <a:t>)</a:t>
            </a:r>
          </a:p>
          <a:p>
            <a:pPr marL="0" lvl="1" indent="0" algn="l">
              <a:buFont typeface="Wingdings" panose="05000000000000000000" pitchFamily="2" charset="2"/>
              <a:buNone/>
            </a:pPr>
            <a:r>
              <a:rPr lang="en-US" altLang="zh-CN" sz="2800">
                <a:solidFill>
                  <a:srgbClr val="333399"/>
                </a:solidFill>
                <a:sym typeface="+mn-ea"/>
              </a:rPr>
              <a:t>(2)(+</a:t>
            </a:r>
            <a:r>
              <a:rPr lang="en-US" altLang="zh-CN" sz="2800">
                <a:solidFill>
                  <a:srgbClr val="333399"/>
                </a:solidFill>
                <a:latin typeface="楷体_GB2312" pitchFamily="49" charset="-122"/>
                <a:sym typeface="+mn-ea"/>
              </a:rPr>
              <a:t>       </a:t>
            </a:r>
            <a:r>
              <a:rPr lang="zh-CN" sz="2800">
                <a:solidFill>
                  <a:srgbClr val="333399"/>
                </a:solidFill>
                <a:sym typeface="+mn-ea"/>
              </a:rPr>
              <a:t>，</a:t>
            </a:r>
            <a:r>
              <a:rPr lang="en-US" altLang="zh-CN" sz="2800">
                <a:solidFill>
                  <a:srgbClr val="333399"/>
                </a:solidFill>
                <a:sym typeface="+mn-ea"/>
              </a:rPr>
              <a:t>id2 </a:t>
            </a:r>
            <a:r>
              <a:rPr lang="zh-CN" altLang="en-US"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1</a:t>
            </a:r>
            <a:r>
              <a:rPr lang="zh-CN" altLang="en-US" sz="2800">
                <a:solidFill>
                  <a:srgbClr val="333399"/>
                </a:solidFill>
                <a:sym typeface="+mn-ea"/>
              </a:rPr>
              <a:t>，</a:t>
            </a:r>
            <a:r>
              <a:rPr lang="en-US" altLang="zh-CN" sz="2800">
                <a:solidFill>
                  <a:srgbClr val="333399"/>
                </a:solidFill>
                <a:sym typeface="+mn-ea"/>
              </a:rPr>
              <a:t>id1</a:t>
            </a:r>
            <a:r>
              <a:rPr lang="en-US" altLang="zh-CN" sz="3200">
                <a:solidFill>
                  <a:srgbClr val="333399"/>
                </a:solidFill>
                <a:sym typeface="+mn-ea"/>
              </a:rPr>
              <a:t>)</a:t>
            </a:r>
          </a:p>
          <a:p>
            <a:pPr marL="0" lvl="1" indent="0" algn="l">
              <a:buFont typeface="Wingdings" panose="05000000000000000000" pitchFamily="2" charset="2"/>
              <a:buNone/>
            </a:pPr>
            <a:endParaRPr lang="en-US" altLang="zh-CN" sz="2800">
              <a:solidFill>
                <a:srgbClr val="333399"/>
              </a:solidFill>
              <a:sym typeface="+mn-ea"/>
            </a:endParaRPr>
          </a:p>
        </p:txBody>
      </p:sp>
      <p:sp>
        <p:nvSpPr>
          <p:cNvPr id="6150" name="AutoShape 15"/>
          <p:cNvSpPr>
            <a:spLocks noChangeArrowheads="1"/>
          </p:cNvSpPr>
          <p:nvPr/>
        </p:nvSpPr>
        <p:spPr bwMode="auto">
          <a:xfrm rot="5400000">
            <a:off x="2625090" y="3697923"/>
            <a:ext cx="976313" cy="485775"/>
          </a:xfrm>
          <a:prstGeom prst="notchedRightArrow">
            <a:avLst>
              <a:gd name="adj1" fmla="val 50000"/>
              <a:gd name="adj2" fmla="val 50245"/>
            </a:avLst>
          </a:prstGeom>
          <a:solidFill>
            <a:schemeClr val="accent2"/>
          </a:solidFill>
          <a:ln w="19050" algn="ctr">
            <a:solidFill>
              <a:schemeClr val="tx1"/>
            </a:solidFill>
            <a:miter lim="800000"/>
          </a:ln>
        </p:spPr>
        <p:txBody>
          <a:bodyPr wrap="none" anchor="ctr">
            <a:spAutoFit/>
          </a:bodyPr>
          <a:lstStyle/>
          <a:p>
            <a:endParaRPr lang="zh-CN" altLang="en-US"/>
          </a:p>
        </p:txBody>
      </p:sp>
      <p:sp>
        <p:nvSpPr>
          <p:cNvPr id="3" name="文本框 2"/>
          <p:cNvSpPr txBox="1"/>
          <p:nvPr/>
        </p:nvSpPr>
        <p:spPr>
          <a:xfrm>
            <a:off x="6032500" y="3368040"/>
            <a:ext cx="1986915" cy="521970"/>
          </a:xfrm>
          <a:prstGeom prst="rect">
            <a:avLst/>
          </a:prstGeom>
          <a:noFill/>
        </p:spPr>
        <p:txBody>
          <a:bodyPr wrap="square" rtlCol="0" anchor="t">
            <a:spAutoFit/>
          </a:bodyPr>
          <a:lstStyle/>
          <a:p>
            <a:pPr indent="0" algn="l">
              <a:buFont typeface="Wingdings" panose="05000000000000000000" pitchFamily="2" charset="2"/>
              <a:buNone/>
            </a:pPr>
            <a:r>
              <a:rPr lang="zh-CN" altLang="en-US" sz="2800" dirty="0">
                <a:sym typeface="+mn-ea"/>
              </a:rPr>
              <a:t>如何转换的？</a:t>
            </a:r>
            <a:endParaRPr lang="en-US" altLang="zh-CN" sz="2800" dirty="0">
              <a:solidFill>
                <a:srgbClr val="333399"/>
              </a:solidFill>
              <a:sym typeface="+mn-ea"/>
            </a:endParaRPr>
          </a:p>
        </p:txBody>
      </p:sp>
      <p:sp>
        <p:nvSpPr>
          <p:cNvPr id="6" name="矩形 5"/>
          <p:cNvSpPr/>
          <p:nvPr/>
        </p:nvSpPr>
        <p:spPr>
          <a:xfrm>
            <a:off x="5000628" y="1714488"/>
            <a:ext cx="4572000" cy="1692771"/>
          </a:xfrm>
          <a:prstGeom prst="rect">
            <a:avLst/>
          </a:prstGeom>
        </p:spPr>
        <p:txBody>
          <a:bodyPr>
            <a:spAutoFit/>
          </a:bodyPr>
          <a:lstStyle/>
          <a:p>
            <a:r>
              <a:rPr lang="zh-CN" altLang="en-US" sz="2800" dirty="0"/>
              <a:t>提前完成已确定的部分</a:t>
            </a:r>
            <a:endParaRPr lang="en-US" altLang="zh-CN" sz="2800" dirty="0"/>
          </a:p>
          <a:p>
            <a:endParaRPr lang="en-US" altLang="zh-CN" sz="2400" dirty="0"/>
          </a:p>
          <a:p>
            <a:endParaRPr lang="en-US" altLang="zh-CN" sz="2400" dirty="0"/>
          </a:p>
          <a:p>
            <a:r>
              <a:rPr lang="zh-CN" altLang="en-US" sz="2800" dirty="0"/>
              <a:t>消除不必要的中间步骤</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fade">
                                      <p:cBhvr>
                                        <p:cTn id="17"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28040" y="1452880"/>
            <a:ext cx="4888230" cy="1999615"/>
          </a:xfrm>
          <a:prstGeom prst="rect">
            <a:avLst/>
          </a:prstGeom>
          <a:noFill/>
        </p:spPr>
        <p:txBody>
          <a:bodyPr wrap="square" rtlCol="0" anchor="t">
            <a:spAutoFit/>
          </a:bodyPr>
          <a:lstStyle/>
          <a:p>
            <a:pPr indent="0" algn="l">
              <a:buFont typeface="Wingdings" panose="05000000000000000000" pitchFamily="2" charset="2"/>
              <a:buNone/>
            </a:pPr>
            <a:r>
              <a:rPr lang="en-US" altLang="zh-CN" sz="2800" dirty="0">
                <a:solidFill>
                  <a:srgbClr val="333399"/>
                </a:solidFill>
                <a:sym typeface="+mn-ea"/>
              </a:rPr>
              <a:t>(1)(</a:t>
            </a:r>
            <a:r>
              <a:rPr lang="en-US" altLang="zh-CN" sz="2800" dirty="0" err="1">
                <a:solidFill>
                  <a:srgbClr val="333399"/>
                </a:solidFill>
                <a:sym typeface="+mn-ea"/>
              </a:rPr>
              <a:t>inttoreal</a:t>
            </a:r>
            <a:r>
              <a:rPr lang="zh-CN" sz="2800" dirty="0">
                <a:solidFill>
                  <a:srgbClr val="333399"/>
                </a:solidFill>
                <a:sym typeface="+mn-ea"/>
              </a:rPr>
              <a:t>，</a:t>
            </a:r>
            <a:r>
              <a:rPr lang="en-US" altLang="zh-CN" sz="2800" dirty="0">
                <a:solidFill>
                  <a:srgbClr val="333399"/>
                </a:solidFill>
                <a:sym typeface="+mn-ea"/>
              </a:rPr>
              <a:t>10 </a:t>
            </a:r>
            <a:r>
              <a:rPr lang="zh-CN" altLang="en-US" sz="2800" dirty="0">
                <a:solidFill>
                  <a:srgbClr val="333399"/>
                </a:solidFill>
                <a:sym typeface="+mn-ea"/>
              </a:rPr>
              <a:t>，</a:t>
            </a:r>
            <a:r>
              <a:rPr lang="zh-CN" altLang="en-US" sz="2800" dirty="0">
                <a:solidFill>
                  <a:srgbClr val="333399"/>
                </a:solidFill>
                <a:latin typeface="宋体" panose="02010600030101010101" pitchFamily="2" charset="-122"/>
                <a:ea typeface="宋体" panose="02010600030101010101" pitchFamily="2" charset="-122"/>
                <a:sym typeface="+mn-ea"/>
              </a:rPr>
              <a:t>－</a:t>
            </a:r>
            <a:r>
              <a:rPr lang="zh-CN" altLang="en-US"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1</a:t>
            </a:r>
            <a:r>
              <a:rPr lang="en-US" altLang="zh-CN" sz="3200" dirty="0">
                <a:solidFill>
                  <a:srgbClr val="333399"/>
                </a:solidFill>
                <a:sym typeface="+mn-ea"/>
              </a:rPr>
              <a:t>)</a:t>
            </a:r>
          </a:p>
          <a:p>
            <a:pPr marL="0" lvl="1" indent="0" algn="l">
              <a:buFont typeface="Wingdings" panose="05000000000000000000" pitchFamily="2" charset="2"/>
              <a:buNone/>
            </a:pPr>
            <a:r>
              <a:rPr lang="en-US" altLang="zh-CN" sz="2800" dirty="0">
                <a:solidFill>
                  <a:srgbClr val="333399"/>
                </a:solidFill>
                <a:sym typeface="+mn-ea"/>
              </a:rPr>
              <a:t>(2)(</a:t>
            </a:r>
            <a:r>
              <a:rPr lang="en-US" altLang="zh-CN" sz="2800" dirty="0">
                <a:solidFill>
                  <a:srgbClr val="333399"/>
                </a:solidFill>
                <a:latin typeface="楷体_GB2312" pitchFamily="49" charset="-122"/>
                <a:sym typeface="+mn-ea"/>
              </a:rPr>
              <a:t>*       </a:t>
            </a:r>
            <a:r>
              <a:rPr lang="zh-CN" sz="2800" dirty="0">
                <a:solidFill>
                  <a:srgbClr val="333399"/>
                </a:solidFill>
                <a:sym typeface="+mn-ea"/>
              </a:rPr>
              <a:t>，</a:t>
            </a:r>
            <a:r>
              <a:rPr lang="en-US" altLang="zh-CN" sz="2800" dirty="0">
                <a:solidFill>
                  <a:srgbClr val="333399"/>
                </a:solidFill>
                <a:sym typeface="+mn-ea"/>
              </a:rPr>
              <a:t>id3 </a:t>
            </a:r>
            <a:r>
              <a:rPr lang="zh-CN" altLang="en-US"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1</a:t>
            </a:r>
            <a:r>
              <a:rPr lang="zh-CN" altLang="en-US"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2</a:t>
            </a:r>
            <a:r>
              <a:rPr lang="en-US" altLang="zh-CN" sz="3200" dirty="0">
                <a:solidFill>
                  <a:srgbClr val="333399"/>
                </a:solidFill>
                <a:sym typeface="+mn-ea"/>
              </a:rPr>
              <a:t>)</a:t>
            </a:r>
          </a:p>
          <a:p>
            <a:pPr marL="0" lvl="1" indent="0" algn="l">
              <a:buFont typeface="Wingdings" panose="05000000000000000000" pitchFamily="2" charset="2"/>
              <a:buNone/>
            </a:pPr>
            <a:r>
              <a:rPr lang="en-US" altLang="zh-CN" sz="2800" dirty="0">
                <a:solidFill>
                  <a:srgbClr val="333399"/>
                </a:solidFill>
                <a:sym typeface="+mn-ea"/>
              </a:rPr>
              <a:t>(3)(+</a:t>
            </a:r>
            <a:r>
              <a:rPr lang="en-US" altLang="zh-CN" sz="2800" dirty="0">
                <a:solidFill>
                  <a:srgbClr val="333399"/>
                </a:solidFill>
                <a:latin typeface="楷体_GB2312" pitchFamily="49" charset="-122"/>
                <a:sym typeface="+mn-ea"/>
              </a:rPr>
              <a:t>       </a:t>
            </a:r>
            <a:r>
              <a:rPr lang="zh-CN" sz="2800" dirty="0">
                <a:solidFill>
                  <a:srgbClr val="333399"/>
                </a:solidFill>
                <a:sym typeface="+mn-ea"/>
              </a:rPr>
              <a:t>，</a:t>
            </a:r>
            <a:r>
              <a:rPr lang="en-US" altLang="zh-CN" sz="2800" dirty="0">
                <a:solidFill>
                  <a:srgbClr val="333399"/>
                </a:solidFill>
                <a:sym typeface="+mn-ea"/>
              </a:rPr>
              <a:t>id2 </a:t>
            </a:r>
            <a:r>
              <a:rPr lang="zh-CN" altLang="en-US"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2</a:t>
            </a:r>
            <a:r>
              <a:rPr lang="zh-CN" altLang="en-US"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3</a:t>
            </a:r>
            <a:r>
              <a:rPr lang="en-US" altLang="zh-CN" sz="3200" dirty="0">
                <a:solidFill>
                  <a:srgbClr val="333399"/>
                </a:solidFill>
                <a:sym typeface="+mn-ea"/>
              </a:rPr>
              <a:t>)</a:t>
            </a:r>
          </a:p>
          <a:p>
            <a:pPr marL="0" lvl="1" indent="0" algn="l">
              <a:buFont typeface="Wingdings" panose="05000000000000000000" pitchFamily="2" charset="2"/>
              <a:buNone/>
            </a:pPr>
            <a:r>
              <a:rPr lang="en-US" altLang="zh-CN" sz="2800" dirty="0">
                <a:solidFill>
                  <a:srgbClr val="333399"/>
                </a:solidFill>
                <a:sym typeface="+mn-ea"/>
              </a:rPr>
              <a:t>(4)(:=</a:t>
            </a:r>
            <a:r>
              <a:rPr lang="en-US" altLang="zh-CN" sz="2800" dirty="0">
                <a:solidFill>
                  <a:srgbClr val="333399"/>
                </a:solidFill>
                <a:latin typeface="楷体_GB2312" pitchFamily="49" charset="-122"/>
                <a:sym typeface="+mn-ea"/>
              </a:rPr>
              <a:t>      </a:t>
            </a:r>
            <a:r>
              <a:rPr lang="zh-CN" sz="2800" dirty="0">
                <a:solidFill>
                  <a:srgbClr val="333399"/>
                </a:solidFill>
                <a:sym typeface="+mn-ea"/>
              </a:rPr>
              <a:t>，</a:t>
            </a:r>
            <a:r>
              <a:rPr lang="en-US" altLang="zh-CN" sz="2800" dirty="0">
                <a:solidFill>
                  <a:srgbClr val="333399"/>
                </a:solidFill>
                <a:sym typeface="+mn-ea"/>
              </a:rPr>
              <a:t>t</a:t>
            </a:r>
            <a:r>
              <a:rPr lang="en-US" altLang="zh-CN" sz="2800" baseline="-25000" dirty="0">
                <a:solidFill>
                  <a:srgbClr val="333399"/>
                </a:solidFill>
                <a:uFillTx/>
                <a:sym typeface="+mn-ea"/>
              </a:rPr>
              <a:t>3</a:t>
            </a:r>
            <a:r>
              <a:rPr lang="en-US" altLang="zh-CN" sz="2800" dirty="0">
                <a:solidFill>
                  <a:srgbClr val="333399"/>
                </a:solidFill>
                <a:sym typeface="+mn-ea"/>
              </a:rPr>
              <a:t> </a:t>
            </a:r>
            <a:r>
              <a:rPr lang="zh-CN" altLang="en-US" sz="2800" dirty="0">
                <a:solidFill>
                  <a:srgbClr val="333399"/>
                </a:solidFill>
                <a:sym typeface="+mn-ea"/>
              </a:rPr>
              <a:t>，</a:t>
            </a:r>
            <a:r>
              <a:rPr lang="zh-CN" altLang="en-US" sz="2800" dirty="0">
                <a:solidFill>
                  <a:srgbClr val="333399"/>
                </a:solidFill>
                <a:latin typeface="宋体" panose="02010600030101010101" pitchFamily="2" charset="-122"/>
                <a:ea typeface="宋体" panose="02010600030101010101" pitchFamily="2" charset="-122"/>
                <a:sym typeface="+mn-ea"/>
              </a:rPr>
              <a:t>－</a:t>
            </a:r>
            <a:r>
              <a:rPr lang="zh-CN" altLang="en-US" sz="2800" dirty="0">
                <a:solidFill>
                  <a:srgbClr val="333399"/>
                </a:solidFill>
                <a:sym typeface="+mn-ea"/>
              </a:rPr>
              <a:t>，</a:t>
            </a:r>
            <a:r>
              <a:rPr lang="en-US" altLang="zh-CN" sz="2800" dirty="0">
                <a:solidFill>
                  <a:srgbClr val="333399"/>
                </a:solidFill>
                <a:sym typeface="+mn-ea"/>
              </a:rPr>
              <a:t>id1)</a:t>
            </a:r>
          </a:p>
        </p:txBody>
      </p:sp>
      <p:sp>
        <p:nvSpPr>
          <p:cNvPr id="2" name="文本框 1"/>
          <p:cNvSpPr txBox="1"/>
          <p:nvPr/>
        </p:nvSpPr>
        <p:spPr>
          <a:xfrm>
            <a:off x="828040" y="4262755"/>
            <a:ext cx="5293995" cy="1999615"/>
          </a:xfrm>
          <a:prstGeom prst="rect">
            <a:avLst/>
          </a:prstGeom>
          <a:noFill/>
        </p:spPr>
        <p:txBody>
          <a:bodyPr wrap="square" rtlCol="0" anchor="t">
            <a:spAutoFit/>
          </a:bodyPr>
          <a:lstStyle/>
          <a:p>
            <a:pPr indent="0" algn="l">
              <a:buFont typeface="Wingdings" panose="05000000000000000000" pitchFamily="2" charset="2"/>
              <a:buNone/>
            </a:pPr>
            <a:r>
              <a:rPr lang="en-US" altLang="zh-CN" sz="2800">
                <a:solidFill>
                  <a:srgbClr val="333399"/>
                </a:solidFill>
                <a:sym typeface="+mn-ea"/>
              </a:rPr>
              <a:t>(1)(</a:t>
            </a:r>
            <a:r>
              <a:rPr lang="en-US" altLang="zh-CN" sz="2800">
                <a:solidFill>
                  <a:srgbClr val="333399"/>
                </a:solidFill>
                <a:latin typeface="楷体_GB2312" pitchFamily="49" charset="-122"/>
                <a:sym typeface="+mn-ea"/>
              </a:rPr>
              <a:t>*       </a:t>
            </a:r>
            <a:r>
              <a:rPr lang="zh-CN" sz="2800">
                <a:solidFill>
                  <a:srgbClr val="333399"/>
                </a:solidFill>
                <a:sym typeface="+mn-ea"/>
              </a:rPr>
              <a:t>，</a:t>
            </a:r>
            <a:r>
              <a:rPr lang="en-US" altLang="zh-CN" sz="2800">
                <a:solidFill>
                  <a:srgbClr val="333399"/>
                </a:solidFill>
                <a:sym typeface="+mn-ea"/>
              </a:rPr>
              <a:t>id3 </a:t>
            </a:r>
            <a:r>
              <a:rPr lang="zh-CN" altLang="en-US" sz="2800">
                <a:solidFill>
                  <a:srgbClr val="333399"/>
                </a:solidFill>
                <a:sym typeface="+mn-ea"/>
              </a:rPr>
              <a:t>，</a:t>
            </a:r>
            <a:r>
              <a:rPr lang="en-US" altLang="zh-CN" sz="2800">
                <a:solidFill>
                  <a:srgbClr val="333399"/>
                </a:solidFill>
                <a:sym typeface="+mn-ea"/>
              </a:rPr>
              <a:t>10.0</a:t>
            </a:r>
            <a:r>
              <a:rPr lang="zh-CN" altLang="en-US"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2</a:t>
            </a:r>
            <a:r>
              <a:rPr lang="en-US" altLang="zh-CN" sz="3200">
                <a:solidFill>
                  <a:srgbClr val="333399"/>
                </a:solidFill>
                <a:sym typeface="+mn-ea"/>
              </a:rPr>
              <a:t>)</a:t>
            </a:r>
          </a:p>
          <a:p>
            <a:pPr indent="0" algn="l">
              <a:buFont typeface="Wingdings" panose="05000000000000000000" pitchFamily="2" charset="2"/>
              <a:buNone/>
            </a:pPr>
            <a:r>
              <a:rPr lang="en-US" altLang="zh-CN" sz="3200">
                <a:solidFill>
                  <a:srgbClr val="333399"/>
                </a:solidFill>
                <a:sym typeface="+mn-ea"/>
              </a:rPr>
              <a:t>(2)(+</a:t>
            </a:r>
            <a:r>
              <a:rPr lang="en-US" altLang="zh-CN" sz="3200">
                <a:solidFill>
                  <a:srgbClr val="333399"/>
                </a:solidFill>
                <a:latin typeface="楷体_GB2312" pitchFamily="49" charset="-122"/>
                <a:sym typeface="+mn-ea"/>
              </a:rPr>
              <a:t>     </a:t>
            </a:r>
            <a:r>
              <a:rPr lang="zh-CN" sz="3200">
                <a:solidFill>
                  <a:srgbClr val="333399"/>
                </a:solidFill>
                <a:sym typeface="+mn-ea"/>
              </a:rPr>
              <a:t>，</a:t>
            </a:r>
            <a:r>
              <a:rPr lang="en-US" altLang="zh-CN" sz="3200">
                <a:solidFill>
                  <a:srgbClr val="333399"/>
                </a:solidFill>
                <a:sym typeface="+mn-ea"/>
              </a:rPr>
              <a:t>id2 </a:t>
            </a:r>
            <a:r>
              <a:rPr lang="zh-CN" altLang="en-US" sz="3200">
                <a:solidFill>
                  <a:srgbClr val="333399"/>
                </a:solidFill>
                <a:sym typeface="+mn-ea"/>
              </a:rPr>
              <a:t>，</a:t>
            </a:r>
            <a:r>
              <a:rPr lang="en-US" altLang="zh-CN" sz="3200">
                <a:solidFill>
                  <a:srgbClr val="333399"/>
                </a:solidFill>
                <a:sym typeface="+mn-ea"/>
              </a:rPr>
              <a:t>t</a:t>
            </a:r>
            <a:r>
              <a:rPr lang="en-US" altLang="zh-CN" sz="3200" baseline="-25000">
                <a:solidFill>
                  <a:srgbClr val="333399"/>
                </a:solidFill>
                <a:uFillTx/>
                <a:sym typeface="+mn-ea"/>
              </a:rPr>
              <a:t>2</a:t>
            </a:r>
            <a:r>
              <a:rPr lang="zh-CN" altLang="en-US" sz="3200">
                <a:solidFill>
                  <a:srgbClr val="333399"/>
                </a:solidFill>
                <a:sym typeface="+mn-ea"/>
              </a:rPr>
              <a:t>，</a:t>
            </a:r>
            <a:r>
              <a:rPr lang="en-US" altLang="zh-CN" sz="3200">
                <a:solidFill>
                  <a:srgbClr val="333399"/>
                </a:solidFill>
                <a:sym typeface="+mn-ea"/>
              </a:rPr>
              <a:t>id1)</a:t>
            </a:r>
          </a:p>
          <a:p>
            <a:pPr marL="0" lvl="1" indent="0" algn="l">
              <a:buFont typeface="Wingdings" panose="05000000000000000000" pitchFamily="2" charset="2"/>
              <a:buNone/>
            </a:pPr>
            <a:endParaRPr lang="en-US" altLang="zh-CN" sz="3200">
              <a:solidFill>
                <a:srgbClr val="333399"/>
              </a:solidFill>
              <a:sym typeface="+mn-ea"/>
            </a:endParaRPr>
          </a:p>
          <a:p>
            <a:pPr marL="0" lvl="1" indent="0" algn="l">
              <a:buFont typeface="Wingdings" panose="05000000000000000000" pitchFamily="2" charset="2"/>
              <a:buNone/>
            </a:pPr>
            <a:endParaRPr lang="en-US" altLang="zh-CN" sz="2800">
              <a:solidFill>
                <a:srgbClr val="333399"/>
              </a:solidFill>
              <a:sym typeface="+mn-ea"/>
            </a:endParaRPr>
          </a:p>
        </p:txBody>
      </p:sp>
      <p:sp>
        <p:nvSpPr>
          <p:cNvPr id="6150" name="AutoShape 15"/>
          <p:cNvSpPr>
            <a:spLocks noChangeArrowheads="1"/>
          </p:cNvSpPr>
          <p:nvPr/>
        </p:nvSpPr>
        <p:spPr bwMode="auto">
          <a:xfrm rot="5400000">
            <a:off x="2625090" y="3697923"/>
            <a:ext cx="976313" cy="485775"/>
          </a:xfrm>
          <a:prstGeom prst="notchedRightArrow">
            <a:avLst>
              <a:gd name="adj1" fmla="val 50000"/>
              <a:gd name="adj2" fmla="val 50245"/>
            </a:avLst>
          </a:prstGeom>
          <a:solidFill>
            <a:schemeClr val="accent2"/>
          </a:solidFill>
          <a:ln w="19050" algn="ctr">
            <a:solidFill>
              <a:schemeClr val="tx1"/>
            </a:solidFill>
            <a:miter lim="800000"/>
          </a:ln>
        </p:spPr>
        <p:txBody>
          <a:bodyPr wrap="none" anchor="ctr">
            <a:spAutoFit/>
          </a:bodyPr>
          <a:lstStyle/>
          <a:p>
            <a:endParaRPr lang="zh-CN" altLang="en-US"/>
          </a:p>
        </p:txBody>
      </p:sp>
      <p:sp>
        <p:nvSpPr>
          <p:cNvPr id="3" name="文本框 2"/>
          <p:cNvSpPr txBox="1"/>
          <p:nvPr/>
        </p:nvSpPr>
        <p:spPr>
          <a:xfrm>
            <a:off x="3578860" y="3601085"/>
            <a:ext cx="1986915" cy="521970"/>
          </a:xfrm>
          <a:prstGeom prst="rect">
            <a:avLst/>
          </a:prstGeom>
          <a:noFill/>
        </p:spPr>
        <p:txBody>
          <a:bodyPr wrap="square" rtlCol="0" anchor="t">
            <a:spAutoFit/>
          </a:bodyPr>
          <a:lstStyle/>
          <a:p>
            <a:pPr indent="0" algn="l">
              <a:buFont typeface="Wingdings" panose="05000000000000000000" pitchFamily="2" charset="2"/>
              <a:buNone/>
            </a:pPr>
            <a:r>
              <a:rPr lang="zh-CN" altLang="en-US" sz="2800">
                <a:sym typeface="+mn-ea"/>
              </a:rPr>
              <a:t>如何转换？</a:t>
            </a:r>
            <a:endParaRPr lang="en-US" altLang="zh-CN" sz="2800">
              <a:solidFill>
                <a:srgbClr val="333399"/>
              </a:solidFill>
              <a:sym typeface="+mn-ea"/>
            </a:endParaRPr>
          </a:p>
        </p:txBody>
      </p:sp>
      <p:grpSp>
        <p:nvGrpSpPr>
          <p:cNvPr id="12" name="组合 11"/>
          <p:cNvGrpSpPr/>
          <p:nvPr/>
        </p:nvGrpSpPr>
        <p:grpSpPr>
          <a:xfrm>
            <a:off x="5833745" y="1700530"/>
            <a:ext cx="762000" cy="720090"/>
            <a:chOff x="9187" y="2678"/>
            <a:chExt cx="1200" cy="1134"/>
          </a:xfrm>
        </p:grpSpPr>
        <p:sp>
          <p:nvSpPr>
            <p:cNvPr id="7" name="左箭头 6"/>
            <p:cNvSpPr/>
            <p:nvPr/>
          </p:nvSpPr>
          <p:spPr>
            <a:xfrm rot="10980000">
              <a:off x="9367" y="2848"/>
              <a:ext cx="1021" cy="794"/>
            </a:xfrm>
            <a:prstGeom prst="leftArrow">
              <a:avLst/>
            </a:prstGeom>
            <a:solidFill>
              <a:schemeClr val="accent2"/>
            </a:solidFill>
            <a:ln w="9525">
              <a:solidFill>
                <a:srgbClr val="800080"/>
              </a:solidFill>
              <a:miter lim="800000"/>
            </a:ln>
          </p:spPr>
          <p:txBody>
            <a:bodyP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9" name="右大括号 8"/>
            <p:cNvSpPr/>
            <p:nvPr/>
          </p:nvSpPr>
          <p:spPr>
            <a:xfrm>
              <a:off x="9187" y="2678"/>
              <a:ext cx="454" cy="1134"/>
            </a:xfrm>
            <a:prstGeom prst="rightBrace">
              <a:avLst>
                <a:gd name="adj1" fmla="val 8333"/>
                <a:gd name="adj2" fmla="val 50000"/>
              </a:avLst>
            </a:prstGeom>
            <a:solidFill>
              <a:schemeClr val="accent2"/>
            </a:solidFill>
            <a:ln w="9525" cap="rnd" cmpd="sng" algn="ctr">
              <a:solidFill>
                <a:schemeClr val="tx1"/>
              </a:solidFill>
              <a:prstDash val="sysDot"/>
              <a:round/>
              <a:headEnd type="none" w="med" len="med"/>
              <a:tailEnd type="none" w="med" len="med"/>
            </a:ln>
          </p:spPr>
          <p:txBody>
            <a:bodyPr vert="horz" wrap="square" lIns="91440" tIns="45720" rIns="91440" bIns="45720" numCol="1" anchor="t" anchorCtr="0" compatLnSpc="1"/>
            <a:lstStyle/>
            <a:p>
              <a:pPr marL="457200" marR="0" indent="0" algn="ctr" defTabSz="914400" rtl="0" eaLnBrk="1" fontAlgn="base" latinLnBrk="0" hangingPunct="1">
                <a:lnSpc>
                  <a:spcPct val="100000"/>
                </a:lnSpc>
                <a:spcBef>
                  <a:spcPct val="0"/>
                </a:spcBef>
                <a:spcAft>
                  <a:spcPct val="0"/>
                </a:spcAft>
                <a:buClr>
                  <a:srgbClr val="800080"/>
                </a:buClr>
                <a:buSzTx/>
                <a:buFont typeface="Symbol" panose="05050102010706020507" pitchFamily="18" charset="2"/>
                <a:buNone/>
              </a:pPr>
              <a:endParaRPr kumimoji="1" lang="zh-CN" altLang="en-US" sz="2000" b="1" i="0" u="none" strike="noStrike" cap="none" normalizeH="0" baseline="0">
                <a:ln>
                  <a:noFill/>
                </a:ln>
                <a:solidFill>
                  <a:srgbClr val="800080"/>
                </a:solidFill>
                <a:effectLst/>
                <a:latin typeface="Arial" panose="020B0604020202020204" pitchFamily="34" charset="0"/>
                <a:ea typeface="楷体_GB2312" pitchFamily="49" charset="-122"/>
              </a:endParaRPr>
            </a:p>
          </p:txBody>
        </p:sp>
      </p:grpSp>
      <p:sp>
        <p:nvSpPr>
          <p:cNvPr id="10" name="文本框 9"/>
          <p:cNvSpPr txBox="1"/>
          <p:nvPr/>
        </p:nvSpPr>
        <p:spPr>
          <a:xfrm>
            <a:off x="6692265" y="1584325"/>
            <a:ext cx="2239645" cy="953135"/>
          </a:xfrm>
          <a:prstGeom prst="rect">
            <a:avLst/>
          </a:prstGeom>
          <a:noFill/>
        </p:spPr>
        <p:txBody>
          <a:bodyPr wrap="square" rtlCol="0" anchor="t">
            <a:spAutoFit/>
          </a:bodyPr>
          <a:lstStyle/>
          <a:p>
            <a:pPr indent="0" algn="l">
              <a:buFont typeface="Wingdings" panose="05000000000000000000" pitchFamily="2" charset="2"/>
              <a:buNone/>
            </a:pPr>
            <a:r>
              <a:rPr lang="zh-CN" altLang="en-US" sz="2800">
                <a:sym typeface="+mn-ea"/>
              </a:rPr>
              <a:t>用</a:t>
            </a:r>
            <a:r>
              <a:rPr lang="en-US" altLang="zh-CN" sz="2800">
                <a:sym typeface="+mn-ea"/>
              </a:rPr>
              <a:t>10.0</a:t>
            </a:r>
            <a:r>
              <a:rPr lang="zh-CN" altLang="en-US" sz="2800">
                <a:sym typeface="+mn-ea"/>
              </a:rPr>
              <a:t>替换</a:t>
            </a:r>
            <a:r>
              <a:rPr lang="en-US" altLang="zh-CN" sz="2800">
                <a:sym typeface="+mn-ea"/>
              </a:rPr>
              <a:t>(2)</a:t>
            </a:r>
            <a:r>
              <a:rPr lang="zh-CN" altLang="zh-CN" sz="2800">
                <a:sym typeface="+mn-ea"/>
              </a:rPr>
              <a:t>中的</a:t>
            </a:r>
            <a:r>
              <a:rPr lang="en-US" altLang="zh-CN" sz="2800">
                <a:solidFill>
                  <a:srgbClr val="333399"/>
                </a:solidFill>
                <a:sym typeface="+mn-ea"/>
              </a:rPr>
              <a:t>t</a:t>
            </a:r>
            <a:r>
              <a:rPr lang="en-US" altLang="zh-CN" sz="2800" baseline="-25000">
                <a:solidFill>
                  <a:srgbClr val="333399"/>
                </a:solidFill>
                <a:uFillTx/>
                <a:sym typeface="+mn-ea"/>
              </a:rPr>
              <a:t>1</a:t>
            </a:r>
            <a:endParaRPr lang="zh-CN" altLang="en-US" sz="2800">
              <a:sym typeface="+mn-ea"/>
            </a:endParaRPr>
          </a:p>
        </p:txBody>
      </p:sp>
      <p:grpSp>
        <p:nvGrpSpPr>
          <p:cNvPr id="13" name="组合 12"/>
          <p:cNvGrpSpPr/>
          <p:nvPr/>
        </p:nvGrpSpPr>
        <p:grpSpPr>
          <a:xfrm>
            <a:off x="5833745" y="2647950"/>
            <a:ext cx="762000" cy="720090"/>
            <a:chOff x="9187" y="2678"/>
            <a:chExt cx="1200" cy="1134"/>
          </a:xfrm>
        </p:grpSpPr>
        <p:sp>
          <p:nvSpPr>
            <p:cNvPr id="14" name="左箭头 13"/>
            <p:cNvSpPr/>
            <p:nvPr/>
          </p:nvSpPr>
          <p:spPr>
            <a:xfrm rot="10980000">
              <a:off x="9367" y="2848"/>
              <a:ext cx="1021" cy="794"/>
            </a:xfrm>
            <a:prstGeom prst="leftArrow">
              <a:avLst/>
            </a:prstGeom>
            <a:solidFill>
              <a:schemeClr val="accent2"/>
            </a:solidFill>
            <a:ln w="9525">
              <a:solidFill>
                <a:srgbClr val="800080"/>
              </a:solidFill>
              <a:miter lim="800000"/>
            </a:ln>
          </p:spPr>
          <p:txBody>
            <a:bodyP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5" name="右大括号 14"/>
            <p:cNvSpPr/>
            <p:nvPr/>
          </p:nvSpPr>
          <p:spPr>
            <a:xfrm>
              <a:off x="9187" y="2678"/>
              <a:ext cx="454" cy="1134"/>
            </a:xfrm>
            <a:prstGeom prst="rightBrace">
              <a:avLst>
                <a:gd name="adj1" fmla="val 8333"/>
                <a:gd name="adj2" fmla="val 50000"/>
              </a:avLst>
            </a:prstGeom>
            <a:solidFill>
              <a:schemeClr val="accent2"/>
            </a:solidFill>
            <a:ln w="9525" cap="rnd" cmpd="sng" algn="ctr">
              <a:solidFill>
                <a:schemeClr val="tx1"/>
              </a:solidFill>
              <a:prstDash val="sysDot"/>
              <a:round/>
              <a:headEnd type="none" w="med" len="med"/>
              <a:tailEnd type="none" w="med" len="med"/>
            </a:ln>
          </p:spPr>
          <p:txBody>
            <a:bodyPr vert="horz" wrap="square" lIns="91440" tIns="45720" rIns="91440" bIns="45720" numCol="1" anchor="t" anchorCtr="0" compatLnSpc="1"/>
            <a:lstStyle/>
            <a:p>
              <a:pPr marL="457200" marR="0" indent="0" algn="ctr" defTabSz="914400" rtl="0" eaLnBrk="1" fontAlgn="base" latinLnBrk="0" hangingPunct="1">
                <a:lnSpc>
                  <a:spcPct val="100000"/>
                </a:lnSpc>
                <a:spcBef>
                  <a:spcPct val="0"/>
                </a:spcBef>
                <a:spcAft>
                  <a:spcPct val="0"/>
                </a:spcAft>
                <a:buClr>
                  <a:srgbClr val="800080"/>
                </a:buClr>
                <a:buSzTx/>
                <a:buFont typeface="Symbol" panose="05050102010706020507" pitchFamily="18" charset="2"/>
                <a:buNone/>
              </a:pPr>
              <a:endParaRPr kumimoji="1" lang="zh-CN" altLang="en-US" sz="2000" b="1" i="0" u="none" strike="noStrike" cap="none" normalizeH="0" baseline="0">
                <a:ln>
                  <a:noFill/>
                </a:ln>
                <a:solidFill>
                  <a:srgbClr val="800080"/>
                </a:solidFill>
                <a:effectLst/>
                <a:latin typeface="Arial" panose="020B0604020202020204" pitchFamily="34" charset="0"/>
                <a:ea typeface="楷体_GB2312" pitchFamily="49" charset="-122"/>
              </a:endParaRPr>
            </a:p>
          </p:txBody>
        </p:sp>
      </p:grpSp>
      <p:sp>
        <p:nvSpPr>
          <p:cNvPr id="16" name="文本框 15"/>
          <p:cNvSpPr txBox="1"/>
          <p:nvPr/>
        </p:nvSpPr>
        <p:spPr>
          <a:xfrm>
            <a:off x="6608445" y="2647950"/>
            <a:ext cx="2395855" cy="953135"/>
          </a:xfrm>
          <a:prstGeom prst="rect">
            <a:avLst/>
          </a:prstGeom>
          <a:noFill/>
        </p:spPr>
        <p:txBody>
          <a:bodyPr wrap="square" rtlCol="0" anchor="t">
            <a:spAutoFit/>
          </a:bodyPr>
          <a:lstStyle/>
          <a:p>
            <a:pPr indent="0" algn="l">
              <a:buFont typeface="Wingdings" panose="05000000000000000000" pitchFamily="2" charset="2"/>
              <a:buNone/>
            </a:pPr>
            <a:r>
              <a:rPr lang="zh-CN" altLang="en-US" sz="2800" dirty="0">
                <a:sym typeface="+mn-ea"/>
              </a:rPr>
              <a:t>用</a:t>
            </a:r>
            <a:r>
              <a:rPr lang="en-US" altLang="zh-CN" sz="2800" dirty="0">
                <a:sym typeface="+mn-ea"/>
              </a:rPr>
              <a:t>(4)</a:t>
            </a:r>
            <a:r>
              <a:rPr lang="zh-CN" altLang="en-US" sz="2800" dirty="0">
                <a:sym typeface="+mn-ea"/>
              </a:rPr>
              <a:t>中的</a:t>
            </a:r>
            <a:r>
              <a:rPr lang="en-US" altLang="zh-CN" sz="2800" dirty="0">
                <a:sym typeface="+mn-ea"/>
              </a:rPr>
              <a:t>id1</a:t>
            </a:r>
            <a:r>
              <a:rPr lang="zh-CN" altLang="en-US" sz="2800" dirty="0">
                <a:sym typeface="+mn-ea"/>
              </a:rPr>
              <a:t>替换</a:t>
            </a:r>
            <a:r>
              <a:rPr lang="en-US" altLang="zh-CN" sz="2800" dirty="0">
                <a:sym typeface="+mn-ea"/>
              </a:rPr>
              <a:t>(3)</a:t>
            </a:r>
            <a:r>
              <a:rPr lang="zh-CN" altLang="zh-CN" sz="2800" dirty="0">
                <a:sym typeface="+mn-ea"/>
              </a:rPr>
              <a:t>中的</a:t>
            </a:r>
            <a:r>
              <a:rPr lang="en-US" altLang="zh-CN" sz="2800" dirty="0">
                <a:solidFill>
                  <a:srgbClr val="333399"/>
                </a:solidFill>
                <a:sym typeface="+mn-ea"/>
              </a:rPr>
              <a:t>t</a:t>
            </a:r>
            <a:r>
              <a:rPr lang="en-US" altLang="zh-CN" sz="2800" baseline="-25000" dirty="0">
                <a:solidFill>
                  <a:srgbClr val="333399"/>
                </a:solidFill>
                <a:uFillTx/>
                <a:sym typeface="+mn-ea"/>
              </a:rPr>
              <a:t>3</a:t>
            </a:r>
            <a:endParaRPr lang="zh-CN" altLang="en-US" sz="2800" dirty="0">
              <a:sym typeface="+mn-ea"/>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linds(horizontal)">
                                      <p:cBhvr>
                                        <p:cTn id="17" dur="500"/>
                                        <p:tgtEl>
                                          <p:spTgt spid="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blinds(horizontal)">
                                      <p:cBhvr>
                                        <p:cTn id="3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3"/>
          <p:cNvSpPr txBox="1">
            <a:spLocks noChangeArrowheads="1"/>
          </p:cNvSpPr>
          <p:nvPr/>
        </p:nvSpPr>
        <p:spPr bwMode="auto">
          <a:xfrm>
            <a:off x="512372" y="1089710"/>
            <a:ext cx="8532812" cy="4647426"/>
          </a:xfrm>
          <a:prstGeom prst="rect">
            <a:avLst/>
          </a:prstGeom>
          <a:noFill/>
          <a:ln w="9525">
            <a:noFill/>
            <a:miter lim="800000"/>
          </a:ln>
        </p:spPr>
        <p:txBody>
          <a:bodyPr>
            <a:spAutoFit/>
          </a:bodyPr>
          <a:lstStyle/>
          <a:p>
            <a:pPr algn="l">
              <a:buFont typeface="Wingdings" panose="05000000000000000000" pitchFamily="2" charset="2"/>
              <a:buChar char="²"/>
            </a:pPr>
            <a:r>
              <a:rPr lang="zh-CN" altLang="en-US" sz="3200" dirty="0">
                <a:sym typeface="+mn-ea"/>
              </a:rPr>
              <a:t>教材的前言第一段</a:t>
            </a:r>
            <a:endParaRPr lang="zh-CN" altLang="en-US" sz="3200" dirty="0">
              <a:latin typeface="楷体_GB2312" pitchFamily="49" charset="-122"/>
            </a:endParaRPr>
          </a:p>
          <a:p>
            <a:pPr algn="l">
              <a:buFont typeface="Wingdings" panose="05000000000000000000" pitchFamily="2" charset="2"/>
              <a:buChar char=" "/>
            </a:pPr>
            <a:r>
              <a:rPr lang="zh-CN" altLang="en-US" sz="1000" dirty="0">
                <a:solidFill>
                  <a:srgbClr val="333399"/>
                </a:solidFill>
                <a:latin typeface="楷体_GB2312" pitchFamily="49" charset="-122"/>
              </a:rPr>
              <a:t> </a:t>
            </a:r>
          </a:p>
          <a:p>
            <a:pPr lvl="1" algn="l">
              <a:spcAft>
                <a:spcPts val="1200"/>
              </a:spcAft>
              <a:buFont typeface="Symbol" panose="05050102010706020507" pitchFamily="18" charset="2"/>
              <a:buChar char="-"/>
            </a:pPr>
            <a:r>
              <a:rPr lang="zh-CN" altLang="en-US" sz="2800" dirty="0">
                <a:latin typeface="楷体_GB2312" pitchFamily="49" charset="-122"/>
              </a:rPr>
              <a:t> </a:t>
            </a:r>
            <a:r>
              <a:rPr lang="zh-CN" altLang="en-US" sz="2800" dirty="0">
                <a:solidFill>
                  <a:srgbClr val="333399"/>
                </a:solidFill>
                <a:latin typeface="楷体_GB2312" pitchFamily="49" charset="-122"/>
              </a:rPr>
              <a:t>编译程序（系统）是计算机系统的核心支撑软件</a:t>
            </a:r>
            <a:endParaRPr lang="en-US" altLang="zh-CN" sz="2800" dirty="0">
              <a:solidFill>
                <a:srgbClr val="333399"/>
              </a:solidFill>
              <a:latin typeface="楷体_GB2312" pitchFamily="49" charset="-122"/>
            </a:endParaRPr>
          </a:p>
          <a:p>
            <a:pPr lvl="1" algn="l">
              <a:buFont typeface="Symbol" panose="05050102010706020507" pitchFamily="18" charset="2"/>
              <a:buChar char="-"/>
            </a:pPr>
            <a:r>
              <a:rPr lang="zh-CN" altLang="en-US" sz="2800" dirty="0">
                <a:solidFill>
                  <a:srgbClr val="333399"/>
                </a:solidFill>
                <a:latin typeface="楷体_GB2312" pitchFamily="49" charset="-122"/>
              </a:rPr>
              <a:t> 贯穿程序语言、运行时系统、体系结构</a:t>
            </a:r>
          </a:p>
          <a:p>
            <a:pPr lvl="1" algn="l"/>
            <a:endParaRPr lang="zh-CN" altLang="en-US" sz="1000" dirty="0">
              <a:latin typeface="楷体_GB2312" pitchFamily="49" charset="-122"/>
            </a:endParaRPr>
          </a:p>
          <a:p>
            <a:pPr lvl="1" algn="l">
              <a:buFont typeface="Symbol" panose="05050102010706020507" pitchFamily="18" charset="2"/>
              <a:buChar char="-"/>
            </a:pPr>
            <a:r>
              <a:rPr lang="zh-CN" altLang="en-US" sz="2800" dirty="0">
                <a:latin typeface="楷体_GB2312" pitchFamily="49" charset="-122"/>
              </a:rPr>
              <a:t> </a:t>
            </a:r>
            <a:r>
              <a:rPr lang="zh-CN" altLang="en-US" sz="2800" dirty="0">
                <a:solidFill>
                  <a:srgbClr val="333399"/>
                </a:solidFill>
                <a:latin typeface="楷体_GB2312" pitchFamily="49" charset="-122"/>
              </a:rPr>
              <a:t>联系计算机科学和计算机系统的典范</a:t>
            </a:r>
            <a:endParaRPr lang="en-US" altLang="zh-CN" sz="2800" dirty="0">
              <a:solidFill>
                <a:srgbClr val="333399"/>
              </a:solidFill>
              <a:latin typeface="楷体_GB2312" pitchFamily="49" charset="-122"/>
            </a:endParaRPr>
          </a:p>
          <a:p>
            <a:pPr lvl="1" algn="l">
              <a:buFont typeface="Symbol" panose="05050102010706020507" pitchFamily="18" charset="2"/>
              <a:buChar char="-"/>
            </a:pPr>
            <a:endParaRPr lang="zh-CN" altLang="en-US" sz="2800" dirty="0">
              <a:solidFill>
                <a:srgbClr val="333399"/>
              </a:solidFill>
              <a:latin typeface="楷体_GB2312" pitchFamily="49" charset="-122"/>
            </a:endParaRPr>
          </a:p>
          <a:p>
            <a:pPr lvl="0" indent="0" algn="l">
              <a:buFont typeface="Symbol" panose="05050102010706020507" pitchFamily="18" charset="2"/>
              <a:buNone/>
            </a:pPr>
            <a:r>
              <a:rPr lang="zh-CN" altLang="en-US" sz="3200" dirty="0">
                <a:sym typeface="+mn-ea"/>
              </a:rPr>
              <a:t>著名计算机科学家A.V.Aho和J.D.Ullman说：</a:t>
            </a:r>
            <a:r>
              <a:rPr lang="en-US" altLang="zh-CN" sz="3200" dirty="0">
                <a:sym typeface="+mn-ea"/>
              </a:rPr>
              <a:t>	</a:t>
            </a:r>
            <a:r>
              <a:rPr lang="zh-CN" altLang="en-US" sz="2800" dirty="0">
                <a:solidFill>
                  <a:srgbClr val="333399"/>
                </a:solidFill>
                <a:latin typeface="楷体_GB2312" pitchFamily="49" charset="-122"/>
                <a:sym typeface="+mn-ea"/>
              </a:rPr>
              <a:t>“在每一个计算机科学家的研究生涯中，这些</a:t>
            </a:r>
            <a:r>
              <a:rPr lang="en-US" altLang="zh-CN" sz="2800" dirty="0">
                <a:solidFill>
                  <a:srgbClr val="333399"/>
                </a:solidFill>
                <a:latin typeface="楷体_GB2312" pitchFamily="49" charset="-122"/>
                <a:sym typeface="+mn-ea"/>
              </a:rPr>
              <a:t>			</a:t>
            </a:r>
            <a:r>
              <a:rPr lang="zh-CN" altLang="en-US" sz="2800" dirty="0">
                <a:solidFill>
                  <a:srgbClr val="333399"/>
                </a:solidFill>
                <a:latin typeface="楷体_GB2312" pitchFamily="49" charset="-122"/>
                <a:sym typeface="+mn-ea"/>
              </a:rPr>
              <a:t>原理和技术都会反复用到”</a:t>
            </a:r>
            <a:endParaRPr lang="zh-CN" altLang="en-US" sz="2800" dirty="0">
              <a:latin typeface="楷体_GB2312" pitchFamily="49" charset="-122"/>
            </a:endParaRPr>
          </a:p>
          <a:p>
            <a:pPr lvl="1" algn="l">
              <a:buFont typeface="Symbol" panose="05050102010706020507" pitchFamily="18" charset="2"/>
              <a:buChar char="-"/>
            </a:pPr>
            <a:endParaRPr lang="zh-CN" altLang="en-US" sz="1000" dirty="0">
              <a:solidFill>
                <a:srgbClr val="333399"/>
              </a:solidFill>
              <a:latin typeface="楷体_GB2312" pitchFamily="49" charset="-122"/>
            </a:endParaRPr>
          </a:p>
          <a:p>
            <a:pPr algn="l">
              <a:buFont typeface="Wingdings" panose="05000000000000000000" pitchFamily="2" charset="2"/>
              <a:buChar char="²"/>
            </a:pPr>
            <a:endParaRPr lang="en-US" altLang="zh-CN" dirty="0">
              <a:solidFill>
                <a:srgbClr val="333399"/>
              </a:solidFill>
              <a:latin typeface="楷体_GB2312" pitchFamily="49" charset="-122"/>
            </a:endParaRPr>
          </a:p>
        </p:txBody>
      </p:sp>
      <p:sp>
        <p:nvSpPr>
          <p:cNvPr id="14339"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0"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1"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2"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4343" name="Rectangle 20"/>
          <p:cNvSpPr>
            <a:spLocks noChangeArrowheads="1"/>
          </p:cNvSpPr>
          <p:nvPr/>
        </p:nvSpPr>
        <p:spPr bwMode="auto">
          <a:xfrm>
            <a:off x="899592" y="116632"/>
            <a:ext cx="2722880" cy="645160"/>
          </a:xfrm>
          <a:prstGeom prst="rect">
            <a:avLst/>
          </a:prstGeom>
          <a:noFill/>
          <a:ln w="9525" algn="ctr">
            <a:noFill/>
            <a:miter lim="800000"/>
          </a:ln>
        </p:spPr>
        <p:txBody>
          <a:bodyPr wrap="none">
            <a:spAutoFit/>
          </a:bodyPr>
          <a:lstStyle/>
          <a:p>
            <a:pPr>
              <a:lnSpc>
                <a:spcPct val="90000"/>
              </a:lnSpc>
              <a:buClrTx/>
              <a:buFontTx/>
              <a:buNone/>
            </a:pPr>
            <a:r>
              <a:rPr lang="zh-CN" altLang="en-US" sz="4000" dirty="0">
                <a:latin typeface="华文行楷" pitchFamily="2" charset="-122"/>
                <a:ea typeface="华文行楷" pitchFamily="2" charset="-122"/>
              </a:rPr>
              <a:t>课程的意义</a:t>
            </a:r>
          </a:p>
        </p:txBody>
      </p:sp>
    </p:spTree>
    <p:extLst>
      <p:ext uri="{BB962C8B-B14F-4D97-AF65-F5344CB8AC3E}">
        <p14:creationId xmlns:p14="http://schemas.microsoft.com/office/powerpoint/2010/main" val="2480721219"/>
      </p:ext>
    </p:extLst>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文本框 7"/>
          <p:cNvSpPr txBox="1"/>
          <p:nvPr/>
        </p:nvSpPr>
        <p:spPr>
          <a:xfrm>
            <a:off x="828040" y="1452880"/>
            <a:ext cx="4888230" cy="1999615"/>
          </a:xfrm>
          <a:prstGeom prst="rect">
            <a:avLst/>
          </a:prstGeom>
          <a:noFill/>
        </p:spPr>
        <p:txBody>
          <a:bodyPr wrap="square" rtlCol="0" anchor="t">
            <a:spAutoFit/>
          </a:bodyPr>
          <a:lstStyle/>
          <a:p>
            <a:pPr indent="0" algn="l">
              <a:buFont typeface="Wingdings" panose="05000000000000000000" pitchFamily="2" charset="2"/>
              <a:buNone/>
            </a:pPr>
            <a:r>
              <a:rPr lang="en-US" altLang="zh-CN" sz="2800">
                <a:solidFill>
                  <a:srgbClr val="333399"/>
                </a:solidFill>
                <a:sym typeface="+mn-ea"/>
              </a:rPr>
              <a:t>(1)(inttoreal</a:t>
            </a:r>
            <a:r>
              <a:rPr lang="zh-CN" sz="2800">
                <a:solidFill>
                  <a:srgbClr val="333399"/>
                </a:solidFill>
                <a:sym typeface="+mn-ea"/>
              </a:rPr>
              <a:t>，</a:t>
            </a:r>
            <a:r>
              <a:rPr lang="en-US" altLang="zh-CN" sz="2800">
                <a:solidFill>
                  <a:srgbClr val="333399"/>
                </a:solidFill>
                <a:sym typeface="+mn-ea"/>
              </a:rPr>
              <a:t>10 </a:t>
            </a:r>
            <a:r>
              <a:rPr lang="zh-CN" altLang="en-US" sz="2800">
                <a:solidFill>
                  <a:srgbClr val="333399"/>
                </a:solidFill>
                <a:sym typeface="+mn-ea"/>
              </a:rPr>
              <a:t>，</a:t>
            </a:r>
            <a:r>
              <a:rPr lang="zh-CN" altLang="en-US" sz="2800">
                <a:solidFill>
                  <a:srgbClr val="333399"/>
                </a:solidFill>
                <a:latin typeface="宋体" panose="02010600030101010101" pitchFamily="2" charset="-122"/>
                <a:ea typeface="宋体" panose="02010600030101010101" pitchFamily="2" charset="-122"/>
                <a:sym typeface="+mn-ea"/>
              </a:rPr>
              <a:t>－</a:t>
            </a:r>
            <a:r>
              <a:rPr lang="zh-CN" altLang="en-US"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1</a:t>
            </a:r>
            <a:r>
              <a:rPr lang="en-US" altLang="zh-CN" sz="3200">
                <a:solidFill>
                  <a:srgbClr val="333399"/>
                </a:solidFill>
                <a:sym typeface="+mn-ea"/>
              </a:rPr>
              <a:t>)</a:t>
            </a:r>
          </a:p>
          <a:p>
            <a:pPr marL="0" lvl="1" indent="0" algn="l">
              <a:buFont typeface="Wingdings" panose="05000000000000000000" pitchFamily="2" charset="2"/>
              <a:buNone/>
            </a:pPr>
            <a:r>
              <a:rPr lang="en-US" altLang="zh-CN" sz="2800">
                <a:solidFill>
                  <a:srgbClr val="333399"/>
                </a:solidFill>
                <a:sym typeface="+mn-ea"/>
              </a:rPr>
              <a:t>(2)(</a:t>
            </a:r>
            <a:r>
              <a:rPr lang="en-US" altLang="zh-CN" sz="2800">
                <a:solidFill>
                  <a:srgbClr val="333399"/>
                </a:solidFill>
                <a:latin typeface="楷体_GB2312" pitchFamily="49" charset="-122"/>
                <a:sym typeface="+mn-ea"/>
              </a:rPr>
              <a:t>*       </a:t>
            </a:r>
            <a:r>
              <a:rPr lang="zh-CN" sz="2800">
                <a:solidFill>
                  <a:srgbClr val="333399"/>
                </a:solidFill>
                <a:sym typeface="+mn-ea"/>
              </a:rPr>
              <a:t>，</a:t>
            </a:r>
            <a:r>
              <a:rPr lang="en-US" altLang="zh-CN" sz="2800">
                <a:solidFill>
                  <a:srgbClr val="333399"/>
                </a:solidFill>
                <a:sym typeface="+mn-ea"/>
              </a:rPr>
              <a:t>id3 </a:t>
            </a:r>
            <a:r>
              <a:rPr lang="zh-CN" altLang="en-US"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1</a:t>
            </a:r>
            <a:r>
              <a:rPr lang="zh-CN" altLang="en-US"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2</a:t>
            </a:r>
            <a:r>
              <a:rPr lang="en-US" altLang="zh-CN" sz="3200">
                <a:solidFill>
                  <a:srgbClr val="333399"/>
                </a:solidFill>
                <a:sym typeface="+mn-ea"/>
              </a:rPr>
              <a:t>)</a:t>
            </a:r>
          </a:p>
          <a:p>
            <a:pPr marL="0" lvl="1" indent="0" algn="l">
              <a:buFont typeface="Wingdings" panose="05000000000000000000" pitchFamily="2" charset="2"/>
              <a:buNone/>
            </a:pPr>
            <a:r>
              <a:rPr lang="en-US" altLang="zh-CN" sz="2800">
                <a:solidFill>
                  <a:srgbClr val="333399"/>
                </a:solidFill>
                <a:sym typeface="+mn-ea"/>
              </a:rPr>
              <a:t>(3)(+</a:t>
            </a:r>
            <a:r>
              <a:rPr lang="en-US" altLang="zh-CN" sz="2800">
                <a:solidFill>
                  <a:srgbClr val="333399"/>
                </a:solidFill>
                <a:latin typeface="楷体_GB2312" pitchFamily="49" charset="-122"/>
                <a:sym typeface="+mn-ea"/>
              </a:rPr>
              <a:t>       </a:t>
            </a:r>
            <a:r>
              <a:rPr lang="zh-CN" sz="2800">
                <a:solidFill>
                  <a:srgbClr val="333399"/>
                </a:solidFill>
                <a:sym typeface="+mn-ea"/>
              </a:rPr>
              <a:t>，</a:t>
            </a:r>
            <a:r>
              <a:rPr lang="en-US" altLang="zh-CN" sz="2800">
                <a:solidFill>
                  <a:srgbClr val="333399"/>
                </a:solidFill>
                <a:sym typeface="+mn-ea"/>
              </a:rPr>
              <a:t>id2 </a:t>
            </a:r>
            <a:r>
              <a:rPr lang="zh-CN" altLang="en-US"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2</a:t>
            </a:r>
            <a:r>
              <a:rPr lang="zh-CN" altLang="en-US"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3</a:t>
            </a:r>
            <a:r>
              <a:rPr lang="en-US" altLang="zh-CN" sz="3200">
                <a:solidFill>
                  <a:srgbClr val="333399"/>
                </a:solidFill>
                <a:sym typeface="+mn-ea"/>
              </a:rPr>
              <a:t>)</a:t>
            </a:r>
          </a:p>
          <a:p>
            <a:pPr marL="0" lvl="1" indent="0" algn="l">
              <a:buFont typeface="Wingdings" panose="05000000000000000000" pitchFamily="2" charset="2"/>
              <a:buNone/>
            </a:pPr>
            <a:r>
              <a:rPr lang="en-US" altLang="zh-CN" sz="2800">
                <a:solidFill>
                  <a:srgbClr val="333399"/>
                </a:solidFill>
                <a:sym typeface="+mn-ea"/>
              </a:rPr>
              <a:t>(4)(:=</a:t>
            </a:r>
            <a:r>
              <a:rPr lang="en-US" altLang="zh-CN" sz="2800">
                <a:solidFill>
                  <a:srgbClr val="333399"/>
                </a:solidFill>
                <a:latin typeface="楷体_GB2312" pitchFamily="49" charset="-122"/>
                <a:sym typeface="+mn-ea"/>
              </a:rPr>
              <a:t>      </a:t>
            </a:r>
            <a:r>
              <a:rPr lang="zh-CN"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3</a:t>
            </a:r>
            <a:r>
              <a:rPr lang="en-US" altLang="zh-CN" sz="2800">
                <a:solidFill>
                  <a:srgbClr val="333399"/>
                </a:solidFill>
                <a:sym typeface="+mn-ea"/>
              </a:rPr>
              <a:t> </a:t>
            </a:r>
            <a:r>
              <a:rPr lang="zh-CN" altLang="en-US" sz="2800">
                <a:solidFill>
                  <a:srgbClr val="333399"/>
                </a:solidFill>
                <a:sym typeface="+mn-ea"/>
              </a:rPr>
              <a:t>，</a:t>
            </a:r>
            <a:r>
              <a:rPr lang="zh-CN" altLang="en-US" sz="2800">
                <a:solidFill>
                  <a:srgbClr val="333399"/>
                </a:solidFill>
                <a:latin typeface="宋体" panose="02010600030101010101" pitchFamily="2" charset="-122"/>
                <a:ea typeface="宋体" panose="02010600030101010101" pitchFamily="2" charset="-122"/>
                <a:sym typeface="+mn-ea"/>
              </a:rPr>
              <a:t>－</a:t>
            </a:r>
            <a:r>
              <a:rPr lang="zh-CN" altLang="en-US" sz="2800">
                <a:solidFill>
                  <a:srgbClr val="333399"/>
                </a:solidFill>
                <a:sym typeface="+mn-ea"/>
              </a:rPr>
              <a:t>，</a:t>
            </a:r>
            <a:r>
              <a:rPr lang="en-US" altLang="zh-CN" sz="2800">
                <a:solidFill>
                  <a:srgbClr val="333399"/>
                </a:solidFill>
                <a:sym typeface="+mn-ea"/>
              </a:rPr>
              <a:t>id1)</a:t>
            </a:r>
          </a:p>
        </p:txBody>
      </p:sp>
      <p:sp>
        <p:nvSpPr>
          <p:cNvPr id="2" name="文本框 1"/>
          <p:cNvSpPr txBox="1"/>
          <p:nvPr/>
        </p:nvSpPr>
        <p:spPr>
          <a:xfrm>
            <a:off x="828040" y="4262755"/>
            <a:ext cx="5293995" cy="1999615"/>
          </a:xfrm>
          <a:prstGeom prst="rect">
            <a:avLst/>
          </a:prstGeom>
          <a:noFill/>
        </p:spPr>
        <p:txBody>
          <a:bodyPr wrap="square" rtlCol="0" anchor="t">
            <a:spAutoFit/>
          </a:bodyPr>
          <a:lstStyle/>
          <a:p>
            <a:pPr indent="0" algn="l">
              <a:buFont typeface="Wingdings" panose="05000000000000000000" pitchFamily="2" charset="2"/>
              <a:buNone/>
            </a:pPr>
            <a:r>
              <a:rPr lang="en-US" altLang="zh-CN" sz="2800">
                <a:solidFill>
                  <a:srgbClr val="333399"/>
                </a:solidFill>
                <a:sym typeface="+mn-ea"/>
              </a:rPr>
              <a:t>(1)(</a:t>
            </a:r>
            <a:r>
              <a:rPr lang="en-US" altLang="zh-CN" sz="2800">
                <a:solidFill>
                  <a:srgbClr val="333399"/>
                </a:solidFill>
                <a:latin typeface="楷体_GB2312" pitchFamily="49" charset="-122"/>
                <a:sym typeface="+mn-ea"/>
              </a:rPr>
              <a:t>*       </a:t>
            </a:r>
            <a:r>
              <a:rPr lang="zh-CN" sz="2800">
                <a:solidFill>
                  <a:srgbClr val="333399"/>
                </a:solidFill>
                <a:sym typeface="+mn-ea"/>
              </a:rPr>
              <a:t>，</a:t>
            </a:r>
            <a:r>
              <a:rPr lang="en-US" altLang="zh-CN" sz="2800">
                <a:solidFill>
                  <a:srgbClr val="333399"/>
                </a:solidFill>
                <a:sym typeface="+mn-ea"/>
              </a:rPr>
              <a:t>id3 </a:t>
            </a:r>
            <a:r>
              <a:rPr lang="zh-CN" altLang="en-US" sz="2800">
                <a:solidFill>
                  <a:srgbClr val="333399"/>
                </a:solidFill>
                <a:sym typeface="+mn-ea"/>
              </a:rPr>
              <a:t>，</a:t>
            </a:r>
            <a:r>
              <a:rPr lang="en-US" altLang="zh-CN" sz="2800">
                <a:solidFill>
                  <a:srgbClr val="333399"/>
                </a:solidFill>
                <a:sym typeface="+mn-ea"/>
              </a:rPr>
              <a:t>10.0</a:t>
            </a:r>
            <a:r>
              <a:rPr lang="zh-CN" altLang="en-US"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1</a:t>
            </a:r>
            <a:r>
              <a:rPr lang="en-US" altLang="zh-CN" sz="3200">
                <a:solidFill>
                  <a:srgbClr val="333399"/>
                </a:solidFill>
                <a:sym typeface="+mn-ea"/>
              </a:rPr>
              <a:t>)</a:t>
            </a:r>
          </a:p>
          <a:p>
            <a:pPr indent="0" algn="l">
              <a:buFont typeface="Wingdings" panose="05000000000000000000" pitchFamily="2" charset="2"/>
              <a:buNone/>
            </a:pPr>
            <a:r>
              <a:rPr lang="en-US" altLang="zh-CN" sz="3200">
                <a:solidFill>
                  <a:srgbClr val="333399"/>
                </a:solidFill>
                <a:sym typeface="+mn-ea"/>
              </a:rPr>
              <a:t>(2)(+</a:t>
            </a:r>
            <a:r>
              <a:rPr lang="en-US" altLang="zh-CN" sz="3200">
                <a:solidFill>
                  <a:srgbClr val="333399"/>
                </a:solidFill>
                <a:latin typeface="楷体_GB2312" pitchFamily="49" charset="-122"/>
                <a:sym typeface="+mn-ea"/>
              </a:rPr>
              <a:t>     </a:t>
            </a:r>
            <a:r>
              <a:rPr lang="zh-CN" sz="3200">
                <a:solidFill>
                  <a:srgbClr val="333399"/>
                </a:solidFill>
                <a:sym typeface="+mn-ea"/>
              </a:rPr>
              <a:t>，</a:t>
            </a:r>
            <a:r>
              <a:rPr lang="en-US" altLang="zh-CN" sz="3200">
                <a:solidFill>
                  <a:srgbClr val="333399"/>
                </a:solidFill>
                <a:sym typeface="+mn-ea"/>
              </a:rPr>
              <a:t>id2 </a:t>
            </a:r>
            <a:r>
              <a:rPr lang="zh-CN" altLang="en-US" sz="3200">
                <a:solidFill>
                  <a:srgbClr val="333399"/>
                </a:solidFill>
                <a:sym typeface="+mn-ea"/>
              </a:rPr>
              <a:t>，</a:t>
            </a:r>
            <a:r>
              <a:rPr lang="en-US" altLang="zh-CN" sz="3200">
                <a:solidFill>
                  <a:srgbClr val="333399"/>
                </a:solidFill>
                <a:sym typeface="+mn-ea"/>
              </a:rPr>
              <a:t>t</a:t>
            </a:r>
            <a:r>
              <a:rPr lang="en-US" altLang="zh-CN" sz="3200" baseline="-25000">
                <a:solidFill>
                  <a:srgbClr val="333399"/>
                </a:solidFill>
                <a:uFillTx/>
                <a:sym typeface="+mn-ea"/>
              </a:rPr>
              <a:t>1</a:t>
            </a:r>
            <a:r>
              <a:rPr lang="zh-CN" altLang="en-US" sz="3200">
                <a:solidFill>
                  <a:srgbClr val="333399"/>
                </a:solidFill>
                <a:sym typeface="+mn-ea"/>
              </a:rPr>
              <a:t>，</a:t>
            </a:r>
            <a:r>
              <a:rPr lang="en-US" altLang="zh-CN" sz="3200">
                <a:solidFill>
                  <a:srgbClr val="333399"/>
                </a:solidFill>
                <a:sym typeface="+mn-ea"/>
              </a:rPr>
              <a:t>id1)</a:t>
            </a:r>
          </a:p>
          <a:p>
            <a:pPr marL="0" lvl="1" indent="0" algn="l">
              <a:buFont typeface="Wingdings" panose="05000000000000000000" pitchFamily="2" charset="2"/>
              <a:buNone/>
            </a:pPr>
            <a:endParaRPr lang="en-US" altLang="zh-CN" sz="3200">
              <a:solidFill>
                <a:srgbClr val="333399"/>
              </a:solidFill>
              <a:sym typeface="+mn-ea"/>
            </a:endParaRPr>
          </a:p>
          <a:p>
            <a:pPr marL="0" lvl="1" indent="0" algn="l">
              <a:buFont typeface="Wingdings" panose="05000000000000000000" pitchFamily="2" charset="2"/>
              <a:buNone/>
            </a:pPr>
            <a:endParaRPr lang="en-US" altLang="zh-CN" sz="2800">
              <a:solidFill>
                <a:srgbClr val="333399"/>
              </a:solidFill>
              <a:sym typeface="+mn-ea"/>
            </a:endParaRPr>
          </a:p>
        </p:txBody>
      </p:sp>
      <p:sp>
        <p:nvSpPr>
          <p:cNvPr id="6150" name="AutoShape 15"/>
          <p:cNvSpPr>
            <a:spLocks noChangeArrowheads="1"/>
          </p:cNvSpPr>
          <p:nvPr/>
        </p:nvSpPr>
        <p:spPr bwMode="auto">
          <a:xfrm rot="5400000">
            <a:off x="2625090" y="3697923"/>
            <a:ext cx="976313" cy="485775"/>
          </a:xfrm>
          <a:prstGeom prst="notchedRightArrow">
            <a:avLst>
              <a:gd name="adj1" fmla="val 50000"/>
              <a:gd name="adj2" fmla="val 50245"/>
            </a:avLst>
          </a:prstGeom>
          <a:solidFill>
            <a:schemeClr val="accent2"/>
          </a:solidFill>
          <a:ln w="19050" algn="ctr">
            <a:solidFill>
              <a:schemeClr val="tx1"/>
            </a:solidFill>
            <a:miter lim="800000"/>
          </a:ln>
        </p:spPr>
        <p:txBody>
          <a:bodyPr wrap="none" anchor="ctr">
            <a:spAutoFit/>
          </a:bodyPr>
          <a:lstStyle/>
          <a:p>
            <a:endParaRPr lang="zh-CN" altLang="en-US"/>
          </a:p>
        </p:txBody>
      </p:sp>
      <p:grpSp>
        <p:nvGrpSpPr>
          <p:cNvPr id="12" name="组合 11"/>
          <p:cNvGrpSpPr/>
          <p:nvPr/>
        </p:nvGrpSpPr>
        <p:grpSpPr>
          <a:xfrm>
            <a:off x="5833745" y="1700530"/>
            <a:ext cx="762000" cy="720090"/>
            <a:chOff x="9187" y="2678"/>
            <a:chExt cx="1200" cy="1134"/>
          </a:xfrm>
        </p:grpSpPr>
        <p:sp>
          <p:nvSpPr>
            <p:cNvPr id="7" name="左箭头 6"/>
            <p:cNvSpPr/>
            <p:nvPr/>
          </p:nvSpPr>
          <p:spPr>
            <a:xfrm rot="10980000">
              <a:off x="9367" y="2848"/>
              <a:ext cx="1021" cy="794"/>
            </a:xfrm>
            <a:prstGeom prst="leftArrow">
              <a:avLst/>
            </a:prstGeom>
            <a:solidFill>
              <a:schemeClr val="accent2"/>
            </a:solidFill>
            <a:ln w="9525">
              <a:solidFill>
                <a:srgbClr val="800080"/>
              </a:solidFill>
              <a:miter lim="800000"/>
            </a:ln>
          </p:spPr>
          <p:txBody>
            <a:bodyP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9" name="右大括号 8"/>
            <p:cNvSpPr/>
            <p:nvPr/>
          </p:nvSpPr>
          <p:spPr>
            <a:xfrm>
              <a:off x="9187" y="2678"/>
              <a:ext cx="454" cy="1134"/>
            </a:xfrm>
            <a:prstGeom prst="rightBrace">
              <a:avLst>
                <a:gd name="adj1" fmla="val 8333"/>
                <a:gd name="adj2" fmla="val 50000"/>
              </a:avLst>
            </a:prstGeom>
            <a:solidFill>
              <a:schemeClr val="accent2"/>
            </a:solidFill>
            <a:ln w="9525" cap="rnd" cmpd="sng" algn="ctr">
              <a:solidFill>
                <a:schemeClr val="tx1"/>
              </a:solidFill>
              <a:prstDash val="sysDot"/>
              <a:round/>
              <a:headEnd type="none" w="med" len="med"/>
              <a:tailEnd type="none" w="med" len="med"/>
            </a:ln>
          </p:spPr>
          <p:txBody>
            <a:bodyPr vert="horz" wrap="square" lIns="91440" tIns="45720" rIns="91440" bIns="45720" numCol="1" anchor="t" anchorCtr="0" compatLnSpc="1"/>
            <a:lstStyle/>
            <a:p>
              <a:pPr marL="457200" marR="0" indent="0" algn="ctr" defTabSz="914400" rtl="0" eaLnBrk="1" fontAlgn="base" latinLnBrk="0" hangingPunct="1">
                <a:lnSpc>
                  <a:spcPct val="100000"/>
                </a:lnSpc>
                <a:spcBef>
                  <a:spcPct val="0"/>
                </a:spcBef>
                <a:spcAft>
                  <a:spcPct val="0"/>
                </a:spcAft>
                <a:buClr>
                  <a:srgbClr val="800080"/>
                </a:buClr>
                <a:buSzTx/>
                <a:buFont typeface="Symbol" panose="05050102010706020507" pitchFamily="18" charset="2"/>
                <a:buNone/>
              </a:pPr>
              <a:endParaRPr kumimoji="1" lang="zh-CN" altLang="en-US" sz="2000" b="1" i="0" u="none" strike="noStrike" cap="none" normalizeH="0" baseline="0">
                <a:ln>
                  <a:noFill/>
                </a:ln>
                <a:solidFill>
                  <a:srgbClr val="800080"/>
                </a:solidFill>
                <a:effectLst/>
                <a:latin typeface="Arial" panose="020B0604020202020204" pitchFamily="34" charset="0"/>
                <a:ea typeface="楷体_GB2312" pitchFamily="49" charset="-122"/>
              </a:endParaRPr>
            </a:p>
          </p:txBody>
        </p:sp>
      </p:grpSp>
      <p:sp>
        <p:nvSpPr>
          <p:cNvPr id="10" name="文本框 9"/>
          <p:cNvSpPr txBox="1"/>
          <p:nvPr/>
        </p:nvSpPr>
        <p:spPr>
          <a:xfrm>
            <a:off x="6692265" y="1584325"/>
            <a:ext cx="2239645" cy="953135"/>
          </a:xfrm>
          <a:prstGeom prst="rect">
            <a:avLst/>
          </a:prstGeom>
          <a:noFill/>
        </p:spPr>
        <p:txBody>
          <a:bodyPr wrap="square" rtlCol="0" anchor="t">
            <a:spAutoFit/>
          </a:bodyPr>
          <a:lstStyle/>
          <a:p>
            <a:pPr indent="0" algn="l">
              <a:buFont typeface="Wingdings" panose="05000000000000000000" pitchFamily="2" charset="2"/>
              <a:buNone/>
            </a:pPr>
            <a:r>
              <a:rPr lang="zh-CN" altLang="en-US" sz="2800">
                <a:sym typeface="+mn-ea"/>
              </a:rPr>
              <a:t>用</a:t>
            </a:r>
            <a:r>
              <a:rPr lang="en-US" altLang="zh-CN" sz="2800">
                <a:sym typeface="+mn-ea"/>
              </a:rPr>
              <a:t>10.0</a:t>
            </a:r>
            <a:r>
              <a:rPr lang="zh-CN" altLang="en-US" sz="2800">
                <a:sym typeface="+mn-ea"/>
              </a:rPr>
              <a:t>替换</a:t>
            </a:r>
            <a:r>
              <a:rPr lang="en-US" altLang="zh-CN" sz="2800">
                <a:sym typeface="+mn-ea"/>
              </a:rPr>
              <a:t>(2)</a:t>
            </a:r>
            <a:r>
              <a:rPr lang="zh-CN" altLang="zh-CN" sz="2800">
                <a:sym typeface="+mn-ea"/>
              </a:rPr>
              <a:t>中的</a:t>
            </a:r>
            <a:r>
              <a:rPr lang="en-US" altLang="zh-CN" sz="2800">
                <a:solidFill>
                  <a:srgbClr val="333399"/>
                </a:solidFill>
                <a:sym typeface="+mn-ea"/>
              </a:rPr>
              <a:t>t</a:t>
            </a:r>
            <a:r>
              <a:rPr lang="en-US" altLang="zh-CN" sz="2800" baseline="-25000">
                <a:solidFill>
                  <a:srgbClr val="333399"/>
                </a:solidFill>
                <a:uFillTx/>
                <a:sym typeface="+mn-ea"/>
              </a:rPr>
              <a:t>1</a:t>
            </a:r>
            <a:endParaRPr lang="zh-CN" altLang="en-US" sz="2800">
              <a:sym typeface="+mn-ea"/>
            </a:endParaRPr>
          </a:p>
        </p:txBody>
      </p:sp>
      <p:grpSp>
        <p:nvGrpSpPr>
          <p:cNvPr id="13" name="组合 12"/>
          <p:cNvGrpSpPr/>
          <p:nvPr/>
        </p:nvGrpSpPr>
        <p:grpSpPr>
          <a:xfrm>
            <a:off x="5833745" y="2647950"/>
            <a:ext cx="762000" cy="720090"/>
            <a:chOff x="9187" y="2678"/>
            <a:chExt cx="1200" cy="1134"/>
          </a:xfrm>
        </p:grpSpPr>
        <p:sp>
          <p:nvSpPr>
            <p:cNvPr id="14" name="左箭头 13"/>
            <p:cNvSpPr/>
            <p:nvPr/>
          </p:nvSpPr>
          <p:spPr>
            <a:xfrm rot="10980000">
              <a:off x="9367" y="2848"/>
              <a:ext cx="1021" cy="794"/>
            </a:xfrm>
            <a:prstGeom prst="leftArrow">
              <a:avLst/>
            </a:prstGeom>
            <a:solidFill>
              <a:schemeClr val="accent2"/>
            </a:solidFill>
            <a:ln w="9525">
              <a:solidFill>
                <a:srgbClr val="800080"/>
              </a:solidFill>
              <a:miter lim="800000"/>
            </a:ln>
          </p:spPr>
          <p:txBody>
            <a:bodyP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5" name="右大括号 14"/>
            <p:cNvSpPr/>
            <p:nvPr/>
          </p:nvSpPr>
          <p:spPr>
            <a:xfrm>
              <a:off x="9187" y="2678"/>
              <a:ext cx="454" cy="1134"/>
            </a:xfrm>
            <a:prstGeom prst="rightBrace">
              <a:avLst>
                <a:gd name="adj1" fmla="val 8333"/>
                <a:gd name="adj2" fmla="val 50000"/>
              </a:avLst>
            </a:prstGeom>
            <a:solidFill>
              <a:schemeClr val="accent2"/>
            </a:solidFill>
            <a:ln w="9525" cap="rnd" cmpd="sng" algn="ctr">
              <a:solidFill>
                <a:schemeClr val="tx1"/>
              </a:solidFill>
              <a:prstDash val="sysDot"/>
              <a:round/>
              <a:headEnd type="none" w="med" len="med"/>
              <a:tailEnd type="none" w="med" len="med"/>
            </a:ln>
          </p:spPr>
          <p:txBody>
            <a:bodyPr vert="horz" wrap="square" lIns="91440" tIns="45720" rIns="91440" bIns="45720" numCol="1" anchor="t" anchorCtr="0" compatLnSpc="1"/>
            <a:lstStyle/>
            <a:p>
              <a:pPr marL="457200" marR="0" indent="0" algn="ctr" defTabSz="914400" rtl="0" eaLnBrk="1" fontAlgn="base" latinLnBrk="0" hangingPunct="1">
                <a:lnSpc>
                  <a:spcPct val="100000"/>
                </a:lnSpc>
                <a:spcBef>
                  <a:spcPct val="0"/>
                </a:spcBef>
                <a:spcAft>
                  <a:spcPct val="0"/>
                </a:spcAft>
                <a:buClr>
                  <a:srgbClr val="800080"/>
                </a:buClr>
                <a:buSzTx/>
                <a:buFont typeface="Symbol" panose="05050102010706020507" pitchFamily="18" charset="2"/>
                <a:buNone/>
              </a:pPr>
              <a:endParaRPr kumimoji="1" lang="zh-CN" altLang="en-US" sz="2000" b="1" i="0" u="none" strike="noStrike" cap="none" normalizeH="0" baseline="0">
                <a:ln>
                  <a:noFill/>
                </a:ln>
                <a:solidFill>
                  <a:srgbClr val="800080"/>
                </a:solidFill>
                <a:effectLst/>
                <a:latin typeface="Arial" panose="020B0604020202020204" pitchFamily="34" charset="0"/>
                <a:ea typeface="楷体_GB2312" pitchFamily="49" charset="-122"/>
              </a:endParaRPr>
            </a:p>
          </p:txBody>
        </p:sp>
      </p:grpSp>
      <p:sp>
        <p:nvSpPr>
          <p:cNvPr id="16" name="文本框 15"/>
          <p:cNvSpPr txBox="1"/>
          <p:nvPr/>
        </p:nvSpPr>
        <p:spPr>
          <a:xfrm>
            <a:off x="6608445" y="2647950"/>
            <a:ext cx="2395855" cy="953135"/>
          </a:xfrm>
          <a:prstGeom prst="rect">
            <a:avLst/>
          </a:prstGeom>
          <a:noFill/>
        </p:spPr>
        <p:txBody>
          <a:bodyPr wrap="square" rtlCol="0" anchor="t">
            <a:spAutoFit/>
          </a:bodyPr>
          <a:lstStyle/>
          <a:p>
            <a:pPr indent="0" algn="l">
              <a:buFont typeface="Wingdings" panose="05000000000000000000" pitchFamily="2" charset="2"/>
              <a:buNone/>
            </a:pPr>
            <a:r>
              <a:rPr lang="zh-CN" altLang="en-US" sz="2800">
                <a:sym typeface="+mn-ea"/>
              </a:rPr>
              <a:t>用</a:t>
            </a:r>
            <a:r>
              <a:rPr lang="en-US" altLang="zh-CN" sz="2800">
                <a:sym typeface="+mn-ea"/>
              </a:rPr>
              <a:t>(4)</a:t>
            </a:r>
            <a:r>
              <a:rPr lang="zh-CN" altLang="en-US" sz="2800">
                <a:sym typeface="+mn-ea"/>
              </a:rPr>
              <a:t>中的</a:t>
            </a:r>
            <a:r>
              <a:rPr lang="en-US" altLang="zh-CN" sz="2800">
                <a:sym typeface="+mn-ea"/>
              </a:rPr>
              <a:t>id1</a:t>
            </a:r>
            <a:r>
              <a:rPr lang="zh-CN" altLang="en-US" sz="2800">
                <a:sym typeface="+mn-ea"/>
              </a:rPr>
              <a:t>替换</a:t>
            </a:r>
            <a:r>
              <a:rPr lang="en-US" altLang="zh-CN" sz="2800">
                <a:sym typeface="+mn-ea"/>
              </a:rPr>
              <a:t>(3)</a:t>
            </a:r>
            <a:r>
              <a:rPr lang="zh-CN" altLang="zh-CN" sz="2800">
                <a:sym typeface="+mn-ea"/>
              </a:rPr>
              <a:t>中的</a:t>
            </a:r>
            <a:r>
              <a:rPr lang="en-US" altLang="zh-CN" sz="2800">
                <a:solidFill>
                  <a:srgbClr val="333399"/>
                </a:solidFill>
                <a:sym typeface="+mn-ea"/>
              </a:rPr>
              <a:t>t</a:t>
            </a:r>
            <a:r>
              <a:rPr lang="en-US" altLang="zh-CN" sz="2800" baseline="-25000">
                <a:solidFill>
                  <a:srgbClr val="333399"/>
                </a:solidFill>
                <a:uFillTx/>
                <a:sym typeface="+mn-ea"/>
              </a:rPr>
              <a:t>3</a:t>
            </a:r>
            <a:endParaRPr lang="zh-CN" altLang="en-US" sz="2800">
              <a:sym typeface="+mn-ea"/>
            </a:endParaRPr>
          </a:p>
        </p:txBody>
      </p:sp>
      <p:sp>
        <p:nvSpPr>
          <p:cNvPr id="4" name="文本框 3"/>
          <p:cNvSpPr txBox="1"/>
          <p:nvPr/>
        </p:nvSpPr>
        <p:spPr>
          <a:xfrm>
            <a:off x="6419215" y="4429125"/>
            <a:ext cx="2395855" cy="521970"/>
          </a:xfrm>
          <a:prstGeom prst="rect">
            <a:avLst/>
          </a:prstGeom>
          <a:noFill/>
        </p:spPr>
        <p:txBody>
          <a:bodyPr wrap="square" rtlCol="0" anchor="t">
            <a:spAutoFit/>
          </a:bodyPr>
          <a:lstStyle/>
          <a:p>
            <a:pPr indent="0" algn="l">
              <a:buFont typeface="Wingdings" panose="05000000000000000000" pitchFamily="2" charset="2"/>
              <a:buNone/>
            </a:pPr>
            <a:r>
              <a:rPr lang="zh-CN" altLang="en-US" sz="2800">
                <a:solidFill>
                  <a:srgbClr val="333399"/>
                </a:solidFill>
                <a:sym typeface="+mn-ea"/>
              </a:rPr>
              <a:t>将</a:t>
            </a:r>
            <a:r>
              <a:rPr lang="en-US" altLang="zh-CN" sz="2800">
                <a:solidFill>
                  <a:srgbClr val="333399"/>
                </a:solidFill>
                <a:sym typeface="+mn-ea"/>
              </a:rPr>
              <a:t>t</a:t>
            </a:r>
            <a:r>
              <a:rPr lang="en-US" altLang="zh-CN" sz="2800" baseline="-25000">
                <a:solidFill>
                  <a:srgbClr val="333399"/>
                </a:solidFill>
                <a:uFillTx/>
                <a:sym typeface="+mn-ea"/>
              </a:rPr>
              <a:t>2</a:t>
            </a:r>
            <a:r>
              <a:rPr lang="zh-CN" altLang="en-US" sz="2800">
                <a:sym typeface="+mn-ea"/>
              </a:rPr>
              <a:t>改成</a:t>
            </a:r>
            <a:r>
              <a:rPr lang="en-US" altLang="zh-CN" sz="2800">
                <a:solidFill>
                  <a:srgbClr val="333399"/>
                </a:solidFill>
                <a:sym typeface="+mn-ea"/>
              </a:rPr>
              <a:t>t</a:t>
            </a:r>
            <a:r>
              <a:rPr lang="en-US" altLang="zh-CN" sz="2800" baseline="-25000">
                <a:solidFill>
                  <a:srgbClr val="333399"/>
                </a:solidFill>
                <a:uFillTx/>
                <a:sym typeface="+mn-ea"/>
              </a:rPr>
              <a:t>1</a:t>
            </a:r>
            <a:endParaRPr lang="zh-CN" altLang="en-US" sz="2800" baseline="-25000">
              <a:solidFill>
                <a:srgbClr val="333399"/>
              </a:solidFill>
              <a:uFillTx/>
              <a:sym typeface="+mn-ea"/>
            </a:endParaRPr>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6"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7"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8"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3079" name="Text Box 8"/>
          <p:cNvSpPr txBox="1">
            <a:spLocks noChangeArrowheads="1"/>
          </p:cNvSpPr>
          <p:nvPr/>
        </p:nvSpPr>
        <p:spPr bwMode="auto">
          <a:xfrm>
            <a:off x="206375" y="1052736"/>
            <a:ext cx="8480425" cy="3046988"/>
          </a:xfrm>
          <a:prstGeom prst="rect">
            <a:avLst/>
          </a:prstGeom>
          <a:noFill/>
          <a:ln w="9525">
            <a:noFill/>
            <a:miter lim="800000"/>
          </a:ln>
        </p:spPr>
        <p:txBody>
          <a:bodyPr wrap="square">
            <a:spAutoFit/>
          </a:bodyPr>
          <a:lstStyle/>
          <a:p>
            <a:pPr lvl="1" algn="l">
              <a:buFont typeface="Symbol" panose="05050102010706020507" pitchFamily="18" charset="2"/>
              <a:buNone/>
            </a:pPr>
            <a:r>
              <a:rPr lang="zh-CN" altLang="en-US" sz="3200" dirty="0">
                <a:solidFill>
                  <a:srgbClr val="333399"/>
                </a:solidFill>
              </a:rPr>
              <a:t>代码优化包括很多方面，例如</a:t>
            </a:r>
            <a:endParaRPr lang="en-US" altLang="zh-CN" sz="3200" dirty="0">
              <a:solidFill>
                <a:srgbClr val="333399"/>
              </a:solidFill>
            </a:endParaRPr>
          </a:p>
          <a:p>
            <a:pPr lvl="1" algn="l">
              <a:buFont typeface="Symbol" panose="05050102010706020507" pitchFamily="18" charset="2"/>
              <a:buNone/>
            </a:pPr>
            <a:r>
              <a:rPr lang="en-US" altLang="zh-CN" sz="3200" dirty="0">
                <a:solidFill>
                  <a:srgbClr val="333399"/>
                </a:solidFill>
              </a:rPr>
              <a:t>	</a:t>
            </a:r>
            <a:r>
              <a:rPr lang="zh-CN" altLang="en-US" sz="3200" dirty="0">
                <a:solidFill>
                  <a:srgbClr val="333399"/>
                </a:solidFill>
              </a:rPr>
              <a:t>公共子表达式的删除，</a:t>
            </a:r>
            <a:endParaRPr lang="en-US" altLang="zh-CN" sz="3200" dirty="0">
              <a:solidFill>
                <a:srgbClr val="333399"/>
              </a:solidFill>
            </a:endParaRPr>
          </a:p>
          <a:p>
            <a:pPr lvl="1" algn="l">
              <a:buFont typeface="Symbol" panose="05050102010706020507" pitchFamily="18" charset="2"/>
              <a:buNone/>
            </a:pPr>
            <a:r>
              <a:rPr lang="en-US" altLang="zh-CN" sz="3200" dirty="0">
                <a:solidFill>
                  <a:srgbClr val="333399"/>
                </a:solidFill>
              </a:rPr>
              <a:t>	</a:t>
            </a:r>
            <a:r>
              <a:rPr lang="zh-CN" altLang="en-US" sz="3200" dirty="0">
                <a:solidFill>
                  <a:srgbClr val="333399"/>
                </a:solidFill>
              </a:rPr>
              <a:t>强度削弱（即利用代价较小的指令或操作</a:t>
            </a:r>
            <a:r>
              <a:rPr lang="en-US" altLang="zh-CN" sz="3200" dirty="0">
                <a:solidFill>
                  <a:srgbClr val="333399"/>
                </a:solidFill>
              </a:rPr>
              <a:t>	</a:t>
            </a:r>
            <a:r>
              <a:rPr lang="zh-CN" altLang="en-US" sz="3200" dirty="0">
                <a:solidFill>
                  <a:srgbClr val="333399"/>
                </a:solidFill>
              </a:rPr>
              <a:t>替代代价较大的指令或操作），</a:t>
            </a:r>
            <a:endParaRPr lang="en-US" altLang="zh-CN" sz="3200" dirty="0">
              <a:solidFill>
                <a:srgbClr val="333399"/>
              </a:solidFill>
            </a:endParaRPr>
          </a:p>
          <a:p>
            <a:pPr lvl="1" algn="l">
              <a:buFont typeface="Symbol" panose="05050102010706020507" pitchFamily="18" charset="2"/>
              <a:buNone/>
            </a:pPr>
            <a:r>
              <a:rPr lang="en-US" altLang="zh-CN" sz="3200" dirty="0">
                <a:solidFill>
                  <a:srgbClr val="333399"/>
                </a:solidFill>
              </a:rPr>
              <a:t>	</a:t>
            </a:r>
            <a:r>
              <a:rPr lang="zh-CN" altLang="en-US" sz="3200" dirty="0">
                <a:solidFill>
                  <a:srgbClr val="333399"/>
                </a:solidFill>
              </a:rPr>
              <a:t>循环优化（例如循环不变量的外提），</a:t>
            </a:r>
            <a:endParaRPr lang="en-US" altLang="zh-CN" sz="3200" dirty="0">
              <a:solidFill>
                <a:srgbClr val="333399"/>
              </a:solidFill>
            </a:endParaRPr>
          </a:p>
          <a:p>
            <a:pPr lvl="1" algn="l">
              <a:buFont typeface="Symbol" panose="05050102010706020507" pitchFamily="18" charset="2"/>
              <a:buNone/>
            </a:pPr>
            <a:r>
              <a:rPr lang="zh-CN" altLang="en-US" sz="3200" dirty="0">
                <a:solidFill>
                  <a:srgbClr val="333399"/>
                </a:solidFill>
              </a:rPr>
              <a:t>第十章有详细介绍。</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AutoShape 5">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7" name="AutoShape 6">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8" name="AutoShape 7">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9" name="AutoShape 8">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027" name="Text Box 8"/>
          <p:cNvSpPr txBox="1">
            <a:spLocks noChangeArrowheads="1"/>
          </p:cNvSpPr>
          <p:nvPr/>
        </p:nvSpPr>
        <p:spPr bwMode="auto">
          <a:xfrm>
            <a:off x="313690" y="1359535"/>
            <a:ext cx="8724900" cy="4524315"/>
          </a:xfrm>
          <a:prstGeom prst="rect">
            <a:avLst/>
          </a:prstGeom>
          <a:noFill/>
          <a:ln w="9525">
            <a:noFill/>
            <a:miter lim="800000"/>
          </a:ln>
        </p:spPr>
        <p:txBody>
          <a:bodyPr wrap="square">
            <a:spAutoFit/>
          </a:bodyPr>
          <a:lstStyle/>
          <a:p>
            <a:pPr lvl="1" algn="l">
              <a:buNone/>
            </a:pPr>
            <a:r>
              <a:rPr lang="zh-CN" altLang="en-US" sz="3200" dirty="0">
                <a:solidFill>
                  <a:srgbClr val="333399"/>
                </a:solidFill>
                <a:sym typeface="+mn-ea"/>
              </a:rPr>
              <a:t>6.目标代码生成</a:t>
            </a:r>
            <a:endParaRPr lang="zh-CN" altLang="en-US" sz="3200" dirty="0">
              <a:solidFill>
                <a:srgbClr val="333399"/>
              </a:solidFill>
            </a:endParaRPr>
          </a:p>
          <a:p>
            <a:pPr lvl="1" algn="l">
              <a:buNone/>
            </a:pPr>
            <a:r>
              <a:rPr lang="zh-CN" altLang="en-US" sz="3200" dirty="0">
                <a:solidFill>
                  <a:srgbClr val="333399"/>
                </a:solidFill>
                <a:sym typeface="+mn-ea"/>
              </a:rPr>
              <a:t>这一阶段的任务是</a:t>
            </a:r>
            <a:endParaRPr lang="en-US" altLang="zh-CN" sz="3200" dirty="0">
              <a:solidFill>
                <a:srgbClr val="333399"/>
              </a:solidFill>
              <a:sym typeface="+mn-ea"/>
            </a:endParaRPr>
          </a:p>
          <a:p>
            <a:pPr lvl="1" algn="l">
              <a:buNone/>
            </a:pPr>
            <a:r>
              <a:rPr lang="en-US" altLang="zh-CN" sz="3200" dirty="0">
                <a:solidFill>
                  <a:srgbClr val="333399"/>
                </a:solidFill>
                <a:sym typeface="+mn-ea"/>
              </a:rPr>
              <a:t>	</a:t>
            </a:r>
            <a:r>
              <a:rPr lang="zh-CN" altLang="en-US" sz="3200" dirty="0">
                <a:solidFill>
                  <a:srgbClr val="333399"/>
                </a:solidFill>
                <a:sym typeface="+mn-ea"/>
              </a:rPr>
              <a:t>将</a:t>
            </a:r>
            <a:r>
              <a:rPr lang="zh-CN" altLang="en-US" sz="3200" dirty="0">
                <a:solidFill>
                  <a:srgbClr val="990099"/>
                </a:solidFill>
                <a:sym typeface="+mn-ea"/>
              </a:rPr>
              <a:t>中间代码</a:t>
            </a:r>
            <a:r>
              <a:rPr lang="zh-CN" altLang="en-US" sz="3200" dirty="0">
                <a:solidFill>
                  <a:srgbClr val="333399"/>
                </a:solidFill>
                <a:sym typeface="+mn-ea"/>
              </a:rPr>
              <a:t>变换为</a:t>
            </a:r>
            <a:r>
              <a:rPr lang="zh-CN" altLang="en-US" sz="3200" dirty="0">
                <a:solidFill>
                  <a:srgbClr val="990099"/>
                </a:solidFill>
                <a:sym typeface="+mn-ea"/>
              </a:rPr>
              <a:t>特定机器</a:t>
            </a:r>
            <a:r>
              <a:rPr lang="zh-CN" altLang="en-US" sz="3200" dirty="0">
                <a:solidFill>
                  <a:srgbClr val="333399"/>
                </a:solidFill>
                <a:sym typeface="+mn-ea"/>
              </a:rPr>
              <a:t>上的绝对指令代码或可重定位的指令代码或汇编指令代码，这是编译的最后阶段。</a:t>
            </a:r>
          </a:p>
          <a:p>
            <a:pPr lvl="1" algn="l">
              <a:buNone/>
            </a:pPr>
            <a:r>
              <a:rPr lang="en-US" altLang="zh-CN" sz="3200" dirty="0">
                <a:solidFill>
                  <a:srgbClr val="333399"/>
                </a:solidFill>
                <a:sym typeface="+mn-ea"/>
              </a:rPr>
              <a:t>	</a:t>
            </a:r>
            <a:r>
              <a:rPr lang="zh-CN" altLang="en-US" sz="3200" dirty="0">
                <a:solidFill>
                  <a:srgbClr val="333399"/>
                </a:solidFill>
                <a:sym typeface="+mn-ea"/>
              </a:rPr>
              <a:t>它涉及到硬件系统功能部件的运用，机器指令的选择、各种数据类型变量的存储空间分配以及寄存器等的调度。</a:t>
            </a:r>
            <a:endParaRPr lang="zh-CN" sz="3200" dirty="0">
              <a:solidFill>
                <a:srgbClr val="993366"/>
              </a:solidFill>
              <a:sym typeface="+mn-ea"/>
            </a:endParaRPr>
          </a:p>
          <a:p>
            <a:pPr indent="0" algn="l">
              <a:buFont typeface="Wingdings" panose="05000000000000000000" pitchFamily="2" charset="2"/>
              <a:buNone/>
            </a:pPr>
            <a:endParaRPr lang="en-US" altLang="zh-CN" sz="3200" dirty="0">
              <a:solidFill>
                <a:srgbClr val="993366"/>
              </a:solidFill>
              <a:sym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xEl>
                                              <p:pRg st="2" end="2"/>
                                            </p:txEl>
                                          </p:spTgt>
                                        </p:tgtEl>
                                        <p:attrNameLst>
                                          <p:attrName>style.visibility</p:attrName>
                                        </p:attrNameLst>
                                      </p:cBhvr>
                                      <p:to>
                                        <p:strVal val="visible"/>
                                      </p:to>
                                    </p:set>
                                    <p:animEffect transition="in" filter="fade">
                                      <p:cBhvr>
                                        <p:cTn id="7" dur="2000"/>
                                        <p:tgtEl>
                                          <p:spTgt spid="102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xEl>
                                              <p:pRg st="3" end="3"/>
                                            </p:txEl>
                                          </p:spTgt>
                                        </p:tgtEl>
                                        <p:attrNameLst>
                                          <p:attrName>style.visibility</p:attrName>
                                        </p:attrNameLst>
                                      </p:cBhvr>
                                      <p:to>
                                        <p:strVal val="visible"/>
                                      </p:to>
                                    </p:set>
                                    <p:animEffect transition="in" filter="fade">
                                      <p:cBhvr>
                                        <p:cTn id="12" dur="2000"/>
                                        <p:tgtEl>
                                          <p:spTgt spid="1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5720" y="4214818"/>
            <a:ext cx="5293995" cy="2985433"/>
          </a:xfrm>
          <a:prstGeom prst="rect">
            <a:avLst/>
          </a:prstGeom>
          <a:noFill/>
        </p:spPr>
        <p:txBody>
          <a:bodyPr wrap="square" rtlCol="0" anchor="t">
            <a:spAutoFit/>
          </a:bodyPr>
          <a:lstStyle/>
          <a:p>
            <a:pPr indent="0" algn="l">
              <a:buFont typeface="Wingdings" panose="05000000000000000000" pitchFamily="2" charset="2"/>
              <a:buNone/>
            </a:pPr>
            <a:r>
              <a:rPr lang="en-US" altLang="zh-CN" sz="3200" dirty="0">
                <a:solidFill>
                  <a:srgbClr val="333399"/>
                </a:solidFill>
                <a:sym typeface="+mn-ea"/>
              </a:rPr>
              <a:t>(1)(</a:t>
            </a:r>
            <a:r>
              <a:rPr lang="en-US" altLang="zh-CN" sz="3200" dirty="0">
                <a:solidFill>
                  <a:srgbClr val="333399"/>
                </a:solidFill>
                <a:latin typeface="楷体_GB2312" pitchFamily="49" charset="-122"/>
                <a:sym typeface="+mn-ea"/>
              </a:rPr>
              <a:t>*   </a:t>
            </a:r>
            <a:r>
              <a:rPr lang="zh-CN" sz="3200" dirty="0">
                <a:solidFill>
                  <a:srgbClr val="333399"/>
                </a:solidFill>
                <a:sym typeface="+mn-ea"/>
              </a:rPr>
              <a:t>，</a:t>
            </a:r>
            <a:r>
              <a:rPr lang="en-US" altLang="zh-CN" sz="3200" dirty="0">
                <a:solidFill>
                  <a:srgbClr val="333399"/>
                </a:solidFill>
                <a:sym typeface="+mn-ea"/>
              </a:rPr>
              <a:t>id3 </a:t>
            </a:r>
            <a:r>
              <a:rPr lang="zh-CN" altLang="en-US" sz="3200" dirty="0">
                <a:solidFill>
                  <a:srgbClr val="333399"/>
                </a:solidFill>
                <a:sym typeface="+mn-ea"/>
              </a:rPr>
              <a:t>，</a:t>
            </a:r>
            <a:r>
              <a:rPr lang="en-US" altLang="zh-CN" sz="3200" dirty="0">
                <a:solidFill>
                  <a:srgbClr val="333399"/>
                </a:solidFill>
                <a:sym typeface="+mn-ea"/>
              </a:rPr>
              <a:t>10.0</a:t>
            </a:r>
            <a:r>
              <a:rPr lang="zh-CN" altLang="en-US" sz="3200" dirty="0">
                <a:solidFill>
                  <a:srgbClr val="333399"/>
                </a:solidFill>
                <a:sym typeface="+mn-ea"/>
              </a:rPr>
              <a:t>，</a:t>
            </a:r>
            <a:r>
              <a:rPr lang="en-US" altLang="zh-CN" sz="3200" dirty="0">
                <a:solidFill>
                  <a:srgbClr val="333399"/>
                </a:solidFill>
                <a:sym typeface="+mn-ea"/>
              </a:rPr>
              <a:t>t</a:t>
            </a:r>
            <a:r>
              <a:rPr lang="en-US" altLang="zh-CN" sz="3200" baseline="-25000" dirty="0">
                <a:solidFill>
                  <a:srgbClr val="333399"/>
                </a:solidFill>
                <a:uFillTx/>
                <a:sym typeface="+mn-ea"/>
              </a:rPr>
              <a:t>1</a:t>
            </a:r>
            <a:r>
              <a:rPr lang="en-US" altLang="zh-CN" sz="3200" dirty="0">
                <a:solidFill>
                  <a:srgbClr val="333399"/>
                </a:solidFill>
                <a:sym typeface="+mn-ea"/>
              </a:rPr>
              <a:t>)</a:t>
            </a:r>
          </a:p>
          <a:p>
            <a:pPr indent="0" algn="l">
              <a:buFont typeface="Wingdings" panose="05000000000000000000" pitchFamily="2" charset="2"/>
              <a:buNone/>
            </a:pPr>
            <a:r>
              <a:rPr lang="en-US" altLang="zh-CN" sz="3200" dirty="0">
                <a:solidFill>
                  <a:srgbClr val="333399"/>
                </a:solidFill>
                <a:sym typeface="+mn-ea"/>
              </a:rPr>
              <a:t>(2</a:t>
            </a:r>
            <a:r>
              <a:rPr lang="en-US" altLang="zh-CN" sz="3200">
                <a:solidFill>
                  <a:srgbClr val="333399"/>
                </a:solidFill>
                <a:sym typeface="+mn-ea"/>
              </a:rPr>
              <a:t>)(+</a:t>
            </a:r>
            <a:r>
              <a:rPr lang="en-US" altLang="zh-CN" sz="3200">
                <a:solidFill>
                  <a:srgbClr val="333399"/>
                </a:solidFill>
                <a:latin typeface="楷体_GB2312" pitchFamily="49" charset="-122"/>
                <a:sym typeface="+mn-ea"/>
              </a:rPr>
              <a:t>   </a:t>
            </a:r>
            <a:r>
              <a:rPr lang="zh-CN" sz="3200" dirty="0">
                <a:solidFill>
                  <a:srgbClr val="333399"/>
                </a:solidFill>
                <a:sym typeface="+mn-ea"/>
              </a:rPr>
              <a:t>，</a:t>
            </a:r>
            <a:r>
              <a:rPr lang="en-US" altLang="zh-CN" sz="3200" dirty="0">
                <a:solidFill>
                  <a:srgbClr val="333399"/>
                </a:solidFill>
                <a:sym typeface="+mn-ea"/>
              </a:rPr>
              <a:t>id2 </a:t>
            </a:r>
            <a:r>
              <a:rPr lang="zh-CN" altLang="en-US" sz="3200" dirty="0">
                <a:solidFill>
                  <a:srgbClr val="333399"/>
                </a:solidFill>
                <a:sym typeface="+mn-ea"/>
              </a:rPr>
              <a:t>，</a:t>
            </a:r>
            <a:r>
              <a:rPr lang="en-US" altLang="zh-CN" sz="3200" dirty="0">
                <a:solidFill>
                  <a:srgbClr val="333399"/>
                </a:solidFill>
                <a:sym typeface="+mn-ea"/>
              </a:rPr>
              <a:t>t</a:t>
            </a:r>
            <a:r>
              <a:rPr lang="en-US" altLang="zh-CN" sz="3200" baseline="-25000" dirty="0">
                <a:solidFill>
                  <a:srgbClr val="333399"/>
                </a:solidFill>
                <a:uFillTx/>
                <a:sym typeface="+mn-ea"/>
              </a:rPr>
              <a:t>1</a:t>
            </a:r>
            <a:r>
              <a:rPr lang="zh-CN" altLang="en-US" sz="3200" dirty="0">
                <a:solidFill>
                  <a:srgbClr val="333399"/>
                </a:solidFill>
                <a:sym typeface="+mn-ea"/>
              </a:rPr>
              <a:t>，</a:t>
            </a:r>
            <a:r>
              <a:rPr lang="en-US" altLang="zh-CN" sz="3200" dirty="0">
                <a:solidFill>
                  <a:srgbClr val="333399"/>
                </a:solidFill>
                <a:sym typeface="+mn-ea"/>
              </a:rPr>
              <a:t>id1)</a:t>
            </a:r>
          </a:p>
          <a:p>
            <a:pPr indent="0" algn="l">
              <a:buFont typeface="Wingdings" panose="05000000000000000000" pitchFamily="2" charset="2"/>
              <a:buNone/>
            </a:pPr>
            <a:endParaRPr lang="en-US" altLang="zh-CN" sz="3200" dirty="0">
              <a:solidFill>
                <a:srgbClr val="333399"/>
              </a:solidFill>
              <a:sym typeface="+mn-ea"/>
            </a:endParaRPr>
          </a:p>
          <a:p>
            <a:pPr indent="0" algn="l">
              <a:buFont typeface="Wingdings" panose="05000000000000000000" pitchFamily="2" charset="2"/>
              <a:buNone/>
            </a:pPr>
            <a:r>
              <a:rPr lang="zh-CN" altLang="en-US" sz="3200" dirty="0">
                <a:solidFill>
                  <a:srgbClr val="FF0000"/>
                </a:solidFill>
                <a:sym typeface="+mn-ea"/>
              </a:rPr>
              <a:t>如何翻译？</a:t>
            </a:r>
            <a:endParaRPr lang="en-US" altLang="zh-CN" sz="3200" dirty="0">
              <a:solidFill>
                <a:srgbClr val="FF0000"/>
              </a:solidFill>
              <a:sym typeface="+mn-ea"/>
            </a:endParaRPr>
          </a:p>
          <a:p>
            <a:pPr marL="0" lvl="1" indent="0" algn="l">
              <a:buFont typeface="Wingdings" panose="05000000000000000000" pitchFamily="2" charset="2"/>
              <a:buNone/>
            </a:pPr>
            <a:endParaRPr lang="en-US" altLang="zh-CN" sz="3200" dirty="0">
              <a:solidFill>
                <a:srgbClr val="333399"/>
              </a:solidFill>
              <a:sym typeface="+mn-ea"/>
            </a:endParaRPr>
          </a:p>
          <a:p>
            <a:pPr marL="0" lvl="1" indent="0" algn="l">
              <a:buFont typeface="Wingdings" panose="05000000000000000000" pitchFamily="2" charset="2"/>
              <a:buNone/>
            </a:pPr>
            <a:endParaRPr lang="en-US" altLang="zh-CN" sz="2800" dirty="0">
              <a:solidFill>
                <a:srgbClr val="333399"/>
              </a:solidFill>
              <a:sym typeface="+mn-ea"/>
            </a:endParaRPr>
          </a:p>
        </p:txBody>
      </p:sp>
      <p:sp>
        <p:nvSpPr>
          <p:cNvPr id="3" name="文本框 2"/>
          <p:cNvSpPr txBox="1"/>
          <p:nvPr/>
        </p:nvSpPr>
        <p:spPr>
          <a:xfrm>
            <a:off x="5657850" y="4000504"/>
            <a:ext cx="3486150" cy="1814830"/>
          </a:xfrm>
          <a:prstGeom prst="rect">
            <a:avLst/>
          </a:prstGeom>
          <a:noFill/>
        </p:spPr>
        <p:txBody>
          <a:bodyPr wrap="square" rtlCol="0" anchor="t">
            <a:spAutoFit/>
          </a:bodyPr>
          <a:lstStyle/>
          <a:p>
            <a:pPr indent="0" algn="l">
              <a:buFont typeface="Wingdings" panose="05000000000000000000" pitchFamily="2" charset="2"/>
              <a:buNone/>
            </a:pPr>
            <a:r>
              <a:rPr lang="zh-CN" altLang="en-US" sz="2800" dirty="0">
                <a:sym typeface="+mn-ea"/>
              </a:rPr>
              <a:t>课本第</a:t>
            </a:r>
            <a:r>
              <a:rPr lang="en-US" altLang="zh-CN" sz="2800" dirty="0">
                <a:sym typeface="+mn-ea"/>
              </a:rPr>
              <a:t>5</a:t>
            </a:r>
            <a:r>
              <a:rPr lang="zh-CN" altLang="en-US" sz="2800" dirty="0">
                <a:sym typeface="+mn-ea"/>
              </a:rPr>
              <a:t>页例子</a:t>
            </a:r>
            <a:r>
              <a:rPr lang="en-US" altLang="zh-CN" sz="2800" dirty="0">
                <a:sym typeface="+mn-ea"/>
              </a:rPr>
              <a:t>,</a:t>
            </a:r>
          </a:p>
          <a:p>
            <a:pPr indent="0" algn="l">
              <a:buFont typeface="Wingdings" panose="05000000000000000000" pitchFamily="2" charset="2"/>
              <a:buNone/>
            </a:pPr>
            <a:r>
              <a:rPr lang="zh-CN" altLang="en-US" sz="2800" dirty="0">
                <a:sym typeface="+mn-ea"/>
              </a:rPr>
              <a:t>将四元式翻译为有</a:t>
            </a:r>
            <a:endParaRPr lang="en-US" altLang="zh-CN" sz="2800" dirty="0">
              <a:sym typeface="+mn-ea"/>
            </a:endParaRPr>
          </a:p>
          <a:p>
            <a:pPr indent="0" algn="l">
              <a:buFont typeface="Wingdings" panose="05000000000000000000" pitchFamily="2" charset="2"/>
              <a:buNone/>
            </a:pPr>
            <a:r>
              <a:rPr lang="zh-CN" altLang="en-US" sz="2800" dirty="0">
                <a:solidFill>
                  <a:srgbClr val="FF0000"/>
                </a:solidFill>
                <a:sym typeface="+mn-ea"/>
              </a:rPr>
              <a:t>两个寄存器</a:t>
            </a:r>
            <a:r>
              <a:rPr lang="zh-CN" altLang="en-US" sz="2800" dirty="0">
                <a:sym typeface="+mn-ea"/>
              </a:rPr>
              <a:t>的机器上的汇编代码</a:t>
            </a:r>
            <a:endParaRPr lang="en-US" altLang="zh-CN" sz="2800" dirty="0">
              <a:solidFill>
                <a:srgbClr val="333399"/>
              </a:solidFill>
              <a:sym typeface="+mn-ea"/>
            </a:endParaRPr>
          </a:p>
        </p:txBody>
      </p:sp>
      <p:sp>
        <p:nvSpPr>
          <p:cNvPr id="8" name="矩形 7"/>
          <p:cNvSpPr/>
          <p:nvPr/>
        </p:nvSpPr>
        <p:spPr>
          <a:xfrm>
            <a:off x="357158" y="1428736"/>
            <a:ext cx="8429652" cy="2062103"/>
          </a:xfrm>
          <a:prstGeom prst="rect">
            <a:avLst/>
          </a:prstGeom>
        </p:spPr>
        <p:txBody>
          <a:bodyPr wrap="square">
            <a:spAutoFit/>
          </a:bodyPr>
          <a:lstStyle/>
          <a:p>
            <a:r>
              <a:rPr lang="zh-CN" altLang="en-US" sz="3200" dirty="0"/>
              <a:t>例如：目标代码的生成非常依赖目标指令系统，比如有几个寄存器，由于寄存器的运算速度快，</a:t>
            </a:r>
            <a:r>
              <a:rPr lang="zh-CN" altLang="en-US" sz="3200" dirty="0">
                <a:solidFill>
                  <a:srgbClr val="FF0000"/>
                </a:solidFill>
              </a:rPr>
              <a:t>临时存储单元一般都放在寄存器</a:t>
            </a:r>
            <a:r>
              <a:rPr lang="zh-CN" altLang="en-US" sz="3200" dirty="0"/>
              <a:t>里，如何分配使用寄存器也是一个重要的问题。</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41350" y="1368425"/>
            <a:ext cx="5293995" cy="1999615"/>
          </a:xfrm>
          <a:prstGeom prst="rect">
            <a:avLst/>
          </a:prstGeom>
          <a:noFill/>
        </p:spPr>
        <p:txBody>
          <a:bodyPr wrap="square" rtlCol="0" anchor="t">
            <a:spAutoFit/>
          </a:bodyPr>
          <a:lstStyle/>
          <a:p>
            <a:pPr indent="0" algn="l">
              <a:buFont typeface="Wingdings" panose="05000000000000000000" pitchFamily="2" charset="2"/>
              <a:buNone/>
            </a:pPr>
            <a:r>
              <a:rPr lang="en-US" altLang="zh-CN" sz="2800">
                <a:solidFill>
                  <a:srgbClr val="333399"/>
                </a:solidFill>
                <a:sym typeface="+mn-ea"/>
              </a:rPr>
              <a:t>(1)(</a:t>
            </a:r>
            <a:r>
              <a:rPr lang="en-US" altLang="zh-CN" sz="2800">
                <a:solidFill>
                  <a:srgbClr val="333399"/>
                </a:solidFill>
                <a:latin typeface="楷体_GB2312" pitchFamily="49" charset="-122"/>
                <a:sym typeface="+mn-ea"/>
              </a:rPr>
              <a:t>*       </a:t>
            </a:r>
            <a:r>
              <a:rPr lang="zh-CN" sz="2800">
                <a:solidFill>
                  <a:srgbClr val="333399"/>
                </a:solidFill>
                <a:sym typeface="+mn-ea"/>
              </a:rPr>
              <a:t>，</a:t>
            </a:r>
            <a:r>
              <a:rPr lang="en-US" altLang="zh-CN" sz="2800">
                <a:solidFill>
                  <a:srgbClr val="333399"/>
                </a:solidFill>
                <a:sym typeface="+mn-ea"/>
              </a:rPr>
              <a:t>id3 </a:t>
            </a:r>
            <a:r>
              <a:rPr lang="zh-CN" altLang="en-US" sz="2800">
                <a:solidFill>
                  <a:srgbClr val="333399"/>
                </a:solidFill>
                <a:sym typeface="+mn-ea"/>
              </a:rPr>
              <a:t>，</a:t>
            </a:r>
            <a:r>
              <a:rPr lang="en-US" altLang="zh-CN" sz="2800">
                <a:solidFill>
                  <a:srgbClr val="333399"/>
                </a:solidFill>
                <a:sym typeface="+mn-ea"/>
              </a:rPr>
              <a:t>10.0</a:t>
            </a:r>
            <a:r>
              <a:rPr lang="zh-CN" altLang="en-US"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1</a:t>
            </a:r>
            <a:r>
              <a:rPr lang="en-US" altLang="zh-CN" sz="3200">
                <a:solidFill>
                  <a:srgbClr val="333399"/>
                </a:solidFill>
                <a:sym typeface="+mn-ea"/>
              </a:rPr>
              <a:t>)</a:t>
            </a:r>
          </a:p>
          <a:p>
            <a:pPr indent="0" algn="l">
              <a:buFont typeface="Wingdings" panose="05000000000000000000" pitchFamily="2" charset="2"/>
              <a:buNone/>
            </a:pPr>
            <a:r>
              <a:rPr lang="en-US" altLang="zh-CN" sz="3200">
                <a:solidFill>
                  <a:srgbClr val="333399"/>
                </a:solidFill>
                <a:sym typeface="+mn-ea"/>
              </a:rPr>
              <a:t>(2)(+</a:t>
            </a:r>
            <a:r>
              <a:rPr lang="en-US" altLang="zh-CN" sz="3200">
                <a:solidFill>
                  <a:srgbClr val="333399"/>
                </a:solidFill>
                <a:latin typeface="楷体_GB2312" pitchFamily="49" charset="-122"/>
                <a:sym typeface="+mn-ea"/>
              </a:rPr>
              <a:t>     </a:t>
            </a:r>
            <a:r>
              <a:rPr lang="zh-CN" sz="3200">
                <a:solidFill>
                  <a:srgbClr val="333399"/>
                </a:solidFill>
                <a:sym typeface="+mn-ea"/>
              </a:rPr>
              <a:t>，</a:t>
            </a:r>
            <a:r>
              <a:rPr lang="en-US" altLang="zh-CN" sz="3200">
                <a:solidFill>
                  <a:srgbClr val="333399"/>
                </a:solidFill>
                <a:sym typeface="+mn-ea"/>
              </a:rPr>
              <a:t>id2 </a:t>
            </a:r>
            <a:r>
              <a:rPr lang="zh-CN" altLang="en-US" sz="3200">
                <a:solidFill>
                  <a:srgbClr val="333399"/>
                </a:solidFill>
                <a:sym typeface="+mn-ea"/>
              </a:rPr>
              <a:t>，</a:t>
            </a:r>
            <a:r>
              <a:rPr lang="en-US" altLang="zh-CN" sz="3200">
                <a:solidFill>
                  <a:srgbClr val="333399"/>
                </a:solidFill>
                <a:sym typeface="+mn-ea"/>
              </a:rPr>
              <a:t>t</a:t>
            </a:r>
            <a:r>
              <a:rPr lang="en-US" altLang="zh-CN" sz="3200" baseline="-25000">
                <a:solidFill>
                  <a:srgbClr val="333399"/>
                </a:solidFill>
                <a:uFillTx/>
                <a:sym typeface="+mn-ea"/>
              </a:rPr>
              <a:t>1</a:t>
            </a:r>
            <a:r>
              <a:rPr lang="zh-CN" altLang="en-US" sz="3200">
                <a:solidFill>
                  <a:srgbClr val="333399"/>
                </a:solidFill>
                <a:sym typeface="+mn-ea"/>
              </a:rPr>
              <a:t>，</a:t>
            </a:r>
            <a:r>
              <a:rPr lang="en-US" altLang="zh-CN" sz="3200">
                <a:solidFill>
                  <a:srgbClr val="333399"/>
                </a:solidFill>
                <a:sym typeface="+mn-ea"/>
              </a:rPr>
              <a:t>id1)</a:t>
            </a:r>
          </a:p>
          <a:p>
            <a:pPr marL="0" lvl="1" indent="0" algn="l">
              <a:buFont typeface="Wingdings" panose="05000000000000000000" pitchFamily="2" charset="2"/>
              <a:buNone/>
            </a:pPr>
            <a:endParaRPr lang="en-US" altLang="zh-CN" sz="3200">
              <a:solidFill>
                <a:srgbClr val="333399"/>
              </a:solidFill>
              <a:sym typeface="+mn-ea"/>
            </a:endParaRPr>
          </a:p>
          <a:p>
            <a:pPr marL="0" lvl="1" indent="0" algn="l">
              <a:buFont typeface="Wingdings" panose="05000000000000000000" pitchFamily="2" charset="2"/>
              <a:buNone/>
            </a:pPr>
            <a:endParaRPr lang="en-US" altLang="zh-CN" sz="2800">
              <a:solidFill>
                <a:srgbClr val="333399"/>
              </a:solidFill>
              <a:sym typeface="+mn-ea"/>
            </a:endParaRPr>
          </a:p>
        </p:txBody>
      </p:sp>
      <p:sp>
        <p:nvSpPr>
          <p:cNvPr id="6150" name="AutoShape 15"/>
          <p:cNvSpPr>
            <a:spLocks noChangeArrowheads="1"/>
          </p:cNvSpPr>
          <p:nvPr/>
        </p:nvSpPr>
        <p:spPr bwMode="auto">
          <a:xfrm rot="5400000">
            <a:off x="2452370" y="3043080"/>
            <a:ext cx="1249045" cy="641666"/>
          </a:xfrm>
          <a:prstGeom prst="notchedRightArrow">
            <a:avLst>
              <a:gd name="adj1" fmla="val 50000"/>
              <a:gd name="adj2" fmla="val 50245"/>
            </a:avLst>
          </a:prstGeom>
          <a:solidFill>
            <a:schemeClr val="accent2"/>
          </a:solidFill>
          <a:ln w="19050" algn="ctr">
            <a:solidFill>
              <a:schemeClr val="tx1"/>
            </a:solidFill>
            <a:miter lim="800000"/>
          </a:ln>
        </p:spPr>
        <p:txBody>
          <a:bodyPr wrap="square" anchor="ctr">
            <a:spAutoFit/>
          </a:bodyPr>
          <a:lstStyle/>
          <a:p>
            <a:endParaRPr lang="zh-CN" altLang="en-US"/>
          </a:p>
        </p:txBody>
      </p:sp>
      <p:sp>
        <p:nvSpPr>
          <p:cNvPr id="3" name="文本框 2"/>
          <p:cNvSpPr txBox="1"/>
          <p:nvPr/>
        </p:nvSpPr>
        <p:spPr>
          <a:xfrm>
            <a:off x="5096510" y="2521585"/>
            <a:ext cx="3486150" cy="1814830"/>
          </a:xfrm>
          <a:prstGeom prst="rect">
            <a:avLst/>
          </a:prstGeom>
          <a:noFill/>
        </p:spPr>
        <p:txBody>
          <a:bodyPr wrap="square" rtlCol="0" anchor="t">
            <a:spAutoFit/>
          </a:bodyPr>
          <a:lstStyle/>
          <a:p>
            <a:pPr indent="0" algn="l">
              <a:buFont typeface="Wingdings" panose="05000000000000000000" pitchFamily="2" charset="2"/>
              <a:buNone/>
            </a:pPr>
            <a:r>
              <a:rPr lang="zh-CN" altLang="en-US" sz="2800" dirty="0">
                <a:sym typeface="+mn-ea"/>
              </a:rPr>
              <a:t>课本第</a:t>
            </a:r>
            <a:r>
              <a:rPr lang="en-US" altLang="zh-CN" sz="2800" dirty="0">
                <a:sym typeface="+mn-ea"/>
              </a:rPr>
              <a:t>5</a:t>
            </a:r>
            <a:r>
              <a:rPr lang="zh-CN" altLang="en-US" sz="2800" dirty="0">
                <a:sym typeface="+mn-ea"/>
              </a:rPr>
              <a:t>页例子</a:t>
            </a:r>
            <a:r>
              <a:rPr lang="en-US" altLang="zh-CN" sz="2800" dirty="0">
                <a:sym typeface="+mn-ea"/>
              </a:rPr>
              <a:t>,</a:t>
            </a:r>
          </a:p>
          <a:p>
            <a:pPr indent="0" algn="l">
              <a:buFont typeface="Wingdings" panose="05000000000000000000" pitchFamily="2" charset="2"/>
              <a:buNone/>
            </a:pPr>
            <a:r>
              <a:rPr lang="zh-CN" altLang="en-US" sz="2800" dirty="0">
                <a:sym typeface="+mn-ea"/>
              </a:rPr>
              <a:t>将四元式翻译为有</a:t>
            </a:r>
            <a:r>
              <a:rPr lang="zh-CN" altLang="en-US" sz="2800" dirty="0">
                <a:solidFill>
                  <a:srgbClr val="FF0000"/>
                </a:solidFill>
                <a:sym typeface="+mn-ea"/>
              </a:rPr>
              <a:t>两个</a:t>
            </a:r>
            <a:r>
              <a:rPr lang="zh-CN" altLang="en-US" sz="2800" dirty="0">
                <a:sym typeface="+mn-ea"/>
              </a:rPr>
              <a:t>寄存器</a:t>
            </a:r>
            <a:r>
              <a:rPr lang="en-US" altLang="zh-CN" sz="2800" dirty="0">
                <a:solidFill>
                  <a:srgbClr val="FF0000"/>
                </a:solidFill>
                <a:sym typeface="+mn-ea"/>
              </a:rPr>
              <a:t>R1,R2</a:t>
            </a:r>
            <a:r>
              <a:rPr lang="zh-CN" altLang="en-US" sz="2800" dirty="0">
                <a:sym typeface="+mn-ea"/>
              </a:rPr>
              <a:t>的机器上的汇编代码</a:t>
            </a:r>
            <a:endParaRPr lang="en-US" altLang="zh-CN" sz="2800" dirty="0">
              <a:solidFill>
                <a:srgbClr val="333399"/>
              </a:solidFill>
              <a:sym typeface="+mn-ea"/>
            </a:endParaRPr>
          </a:p>
        </p:txBody>
      </p:sp>
      <p:sp>
        <p:nvSpPr>
          <p:cNvPr id="5" name="文本框 4"/>
          <p:cNvSpPr txBox="1"/>
          <p:nvPr/>
        </p:nvSpPr>
        <p:spPr>
          <a:xfrm>
            <a:off x="641350" y="4336415"/>
            <a:ext cx="3722370" cy="3169285"/>
          </a:xfrm>
          <a:prstGeom prst="rect">
            <a:avLst/>
          </a:prstGeom>
          <a:noFill/>
        </p:spPr>
        <p:txBody>
          <a:bodyPr wrap="square" rtlCol="0" anchor="t">
            <a:spAutoFit/>
          </a:bodyPr>
          <a:lstStyle/>
          <a:p>
            <a:pPr algn="l">
              <a:buFont typeface="Wingdings" panose="05000000000000000000" pitchFamily="2" charset="2"/>
              <a:buNone/>
            </a:pPr>
            <a:r>
              <a:rPr lang="en-US" altLang="zh-CN" sz="2800" dirty="0">
                <a:solidFill>
                  <a:srgbClr val="333399"/>
                </a:solidFill>
                <a:sym typeface="+mn-ea"/>
              </a:rPr>
              <a:t>(1)MOV id3       R2</a:t>
            </a:r>
          </a:p>
          <a:p>
            <a:pPr algn="l">
              <a:buFont typeface="Wingdings" panose="05000000000000000000" pitchFamily="2" charset="2"/>
              <a:buNone/>
            </a:pPr>
            <a:r>
              <a:rPr lang="en-US" altLang="zh-CN" sz="2800" dirty="0">
                <a:solidFill>
                  <a:srgbClr val="333399"/>
                </a:solidFill>
                <a:sym typeface="+mn-ea"/>
              </a:rPr>
              <a:t>(2)MUL #10.0    R2</a:t>
            </a:r>
          </a:p>
          <a:p>
            <a:pPr algn="l">
              <a:buFont typeface="Wingdings" panose="05000000000000000000" pitchFamily="2" charset="2"/>
              <a:buNone/>
            </a:pPr>
            <a:r>
              <a:rPr lang="en-US" altLang="zh-CN" sz="2800" dirty="0">
                <a:solidFill>
                  <a:srgbClr val="333399"/>
                </a:solidFill>
                <a:sym typeface="+mn-ea"/>
              </a:rPr>
              <a:t>(3)MOV id2       R1</a:t>
            </a:r>
          </a:p>
          <a:p>
            <a:pPr algn="l">
              <a:buFont typeface="Wingdings" panose="05000000000000000000" pitchFamily="2" charset="2"/>
              <a:buNone/>
            </a:pPr>
            <a:r>
              <a:rPr lang="en-US" altLang="zh-CN" sz="2800" dirty="0">
                <a:solidFill>
                  <a:srgbClr val="333399"/>
                </a:solidFill>
                <a:sym typeface="+mn-ea"/>
              </a:rPr>
              <a:t>(4)ADD  R2       R1</a:t>
            </a:r>
          </a:p>
          <a:p>
            <a:pPr algn="l">
              <a:buFont typeface="Wingdings" panose="05000000000000000000" pitchFamily="2" charset="2"/>
              <a:buNone/>
            </a:pPr>
            <a:r>
              <a:rPr lang="en-US" altLang="zh-CN" sz="2800" dirty="0">
                <a:solidFill>
                  <a:srgbClr val="333399"/>
                </a:solidFill>
                <a:sym typeface="+mn-ea"/>
              </a:rPr>
              <a:t>(5)MOV  R1      id1</a:t>
            </a:r>
          </a:p>
          <a:p>
            <a:pPr marL="0" lvl="1" indent="0" algn="l">
              <a:buFont typeface="Wingdings" panose="05000000000000000000" pitchFamily="2" charset="2"/>
              <a:buNone/>
            </a:pPr>
            <a:endParaRPr lang="en-US" altLang="zh-CN" sz="3200" dirty="0">
              <a:solidFill>
                <a:srgbClr val="333399"/>
              </a:solidFill>
              <a:sym typeface="+mn-ea"/>
            </a:endParaRPr>
          </a:p>
          <a:p>
            <a:pPr marL="0" lvl="1" indent="0" algn="l">
              <a:buFont typeface="Wingdings" panose="05000000000000000000" pitchFamily="2" charset="2"/>
              <a:buNone/>
            </a:pPr>
            <a:endParaRPr lang="en-US" altLang="zh-CN" sz="2800" dirty="0">
              <a:solidFill>
                <a:srgbClr val="333399"/>
              </a:solidFill>
              <a:sym typeface="+mn-ea"/>
            </a:endParaRPr>
          </a:p>
        </p:txBody>
      </p:sp>
      <p:sp>
        <p:nvSpPr>
          <p:cNvPr id="11" name="文本框 10"/>
          <p:cNvSpPr txBox="1"/>
          <p:nvPr/>
        </p:nvSpPr>
        <p:spPr>
          <a:xfrm>
            <a:off x="3997325" y="4319905"/>
            <a:ext cx="4923790" cy="2676525"/>
          </a:xfrm>
          <a:prstGeom prst="rect">
            <a:avLst/>
          </a:prstGeom>
          <a:noFill/>
        </p:spPr>
        <p:txBody>
          <a:bodyPr wrap="square" rtlCol="0" anchor="t">
            <a:spAutoFit/>
          </a:bodyPr>
          <a:lstStyle/>
          <a:p>
            <a:pPr algn="l">
              <a:buFont typeface="Wingdings" panose="05000000000000000000" pitchFamily="2" charset="2"/>
              <a:buNone/>
            </a:pPr>
            <a:r>
              <a:rPr lang="en-US" altLang="zh-CN" sz="2800" dirty="0">
                <a:solidFill>
                  <a:srgbClr val="333399"/>
                </a:solidFill>
                <a:sym typeface="+mn-ea"/>
              </a:rPr>
              <a:t>//</a:t>
            </a:r>
            <a:r>
              <a:rPr lang="zh-CN" altLang="en-US" sz="2800" dirty="0">
                <a:solidFill>
                  <a:srgbClr val="333399"/>
                </a:solidFill>
                <a:sym typeface="+mn-ea"/>
              </a:rPr>
              <a:t>将</a:t>
            </a:r>
            <a:r>
              <a:rPr lang="en-US" altLang="zh-CN" sz="2800" dirty="0">
                <a:solidFill>
                  <a:srgbClr val="333399"/>
                </a:solidFill>
                <a:sym typeface="+mn-ea"/>
              </a:rPr>
              <a:t>id3</a:t>
            </a:r>
            <a:r>
              <a:rPr lang="zh-CN" altLang="en-US" sz="2800" dirty="0">
                <a:solidFill>
                  <a:srgbClr val="333399"/>
                </a:solidFill>
                <a:sym typeface="+mn-ea"/>
              </a:rPr>
              <a:t>的值存入</a:t>
            </a:r>
            <a:r>
              <a:rPr lang="en-US" altLang="zh-CN" sz="2800" dirty="0">
                <a:solidFill>
                  <a:srgbClr val="333399"/>
                </a:solidFill>
                <a:sym typeface="+mn-ea"/>
              </a:rPr>
              <a:t>R2</a:t>
            </a:r>
          </a:p>
          <a:p>
            <a:pPr algn="l">
              <a:buFont typeface="Wingdings" panose="05000000000000000000" pitchFamily="2" charset="2"/>
              <a:buNone/>
            </a:pPr>
            <a:r>
              <a:rPr lang="en-US" altLang="zh-CN" sz="2800" dirty="0">
                <a:solidFill>
                  <a:srgbClr val="333399"/>
                </a:solidFill>
                <a:sym typeface="+mn-ea"/>
              </a:rPr>
              <a:t>//R2</a:t>
            </a:r>
            <a:r>
              <a:rPr lang="zh-CN" altLang="en-US" sz="2800" dirty="0">
                <a:solidFill>
                  <a:srgbClr val="333399"/>
                </a:solidFill>
                <a:sym typeface="+mn-ea"/>
              </a:rPr>
              <a:t>和</a:t>
            </a:r>
            <a:r>
              <a:rPr lang="en-US" altLang="zh-CN" sz="2800" dirty="0">
                <a:solidFill>
                  <a:srgbClr val="333399"/>
                </a:solidFill>
                <a:sym typeface="+mn-ea"/>
              </a:rPr>
              <a:t>10.0</a:t>
            </a:r>
            <a:r>
              <a:rPr lang="zh-CN" altLang="en-US" sz="2800" dirty="0">
                <a:solidFill>
                  <a:srgbClr val="333399"/>
                </a:solidFill>
                <a:sym typeface="+mn-ea"/>
              </a:rPr>
              <a:t>相乘，结果存入</a:t>
            </a:r>
            <a:r>
              <a:rPr lang="en-US" altLang="zh-CN" sz="2800" dirty="0">
                <a:solidFill>
                  <a:srgbClr val="333399"/>
                </a:solidFill>
                <a:sym typeface="+mn-ea"/>
              </a:rPr>
              <a:t>R2</a:t>
            </a:r>
          </a:p>
          <a:p>
            <a:pPr algn="l">
              <a:buFont typeface="Wingdings" panose="05000000000000000000" pitchFamily="2" charset="2"/>
              <a:buNone/>
            </a:pPr>
            <a:r>
              <a:rPr lang="en-US" altLang="zh-CN" sz="2800" dirty="0">
                <a:solidFill>
                  <a:srgbClr val="333399"/>
                </a:solidFill>
                <a:sym typeface="+mn-ea"/>
              </a:rPr>
              <a:t>//</a:t>
            </a:r>
            <a:r>
              <a:rPr lang="zh-CN" altLang="en-US" sz="2800" dirty="0">
                <a:solidFill>
                  <a:srgbClr val="333399"/>
                </a:solidFill>
                <a:sym typeface="+mn-ea"/>
              </a:rPr>
              <a:t>将</a:t>
            </a:r>
            <a:r>
              <a:rPr lang="en-US" altLang="zh-CN" sz="2800" dirty="0">
                <a:solidFill>
                  <a:srgbClr val="333399"/>
                </a:solidFill>
                <a:sym typeface="+mn-ea"/>
              </a:rPr>
              <a:t>id2</a:t>
            </a:r>
            <a:r>
              <a:rPr lang="zh-CN" altLang="en-US" sz="2800" dirty="0">
                <a:solidFill>
                  <a:srgbClr val="333399"/>
                </a:solidFill>
                <a:sym typeface="+mn-ea"/>
              </a:rPr>
              <a:t>的值存入</a:t>
            </a:r>
            <a:r>
              <a:rPr lang="en-US" altLang="zh-CN" sz="2800" dirty="0">
                <a:solidFill>
                  <a:srgbClr val="333399"/>
                </a:solidFill>
                <a:sym typeface="+mn-ea"/>
              </a:rPr>
              <a:t>R1</a:t>
            </a:r>
          </a:p>
          <a:p>
            <a:pPr algn="l">
              <a:buFont typeface="Wingdings" panose="05000000000000000000" pitchFamily="2" charset="2"/>
              <a:buNone/>
            </a:pPr>
            <a:r>
              <a:rPr lang="en-US" altLang="zh-CN" sz="2800" dirty="0">
                <a:solidFill>
                  <a:srgbClr val="333399"/>
                </a:solidFill>
                <a:sym typeface="+mn-ea"/>
              </a:rPr>
              <a:t>//R2</a:t>
            </a:r>
            <a:r>
              <a:rPr lang="zh-CN" altLang="en-US" sz="2800" dirty="0">
                <a:solidFill>
                  <a:srgbClr val="333399"/>
                </a:solidFill>
                <a:sym typeface="+mn-ea"/>
              </a:rPr>
              <a:t>和</a:t>
            </a:r>
            <a:r>
              <a:rPr lang="en-US" altLang="zh-CN" sz="2800" dirty="0">
                <a:solidFill>
                  <a:srgbClr val="333399"/>
                </a:solidFill>
                <a:sym typeface="+mn-ea"/>
              </a:rPr>
              <a:t>R1</a:t>
            </a:r>
            <a:r>
              <a:rPr lang="zh-CN" altLang="en-US" sz="2800" dirty="0">
                <a:solidFill>
                  <a:srgbClr val="333399"/>
                </a:solidFill>
                <a:sym typeface="+mn-ea"/>
              </a:rPr>
              <a:t>相加，结果存入</a:t>
            </a:r>
            <a:r>
              <a:rPr lang="en-US" altLang="zh-CN" sz="2800" dirty="0">
                <a:solidFill>
                  <a:srgbClr val="333399"/>
                </a:solidFill>
                <a:sym typeface="+mn-ea"/>
              </a:rPr>
              <a:t>R1</a:t>
            </a:r>
          </a:p>
          <a:p>
            <a:pPr algn="l">
              <a:buFont typeface="Wingdings" panose="05000000000000000000" pitchFamily="2" charset="2"/>
              <a:buNone/>
            </a:pPr>
            <a:r>
              <a:rPr lang="en-US" altLang="zh-CN" sz="2800" dirty="0">
                <a:solidFill>
                  <a:srgbClr val="333399"/>
                </a:solidFill>
                <a:sym typeface="+mn-ea"/>
              </a:rPr>
              <a:t>//</a:t>
            </a:r>
            <a:r>
              <a:rPr lang="zh-CN" altLang="en-US" sz="2800" dirty="0">
                <a:solidFill>
                  <a:srgbClr val="333399"/>
                </a:solidFill>
                <a:sym typeface="+mn-ea"/>
              </a:rPr>
              <a:t>将</a:t>
            </a:r>
            <a:r>
              <a:rPr lang="en-US" altLang="zh-CN" sz="2800" dirty="0">
                <a:solidFill>
                  <a:srgbClr val="333399"/>
                </a:solidFill>
                <a:sym typeface="+mn-ea"/>
              </a:rPr>
              <a:t>R1</a:t>
            </a:r>
            <a:r>
              <a:rPr lang="zh-CN" altLang="en-US" sz="2800" dirty="0">
                <a:solidFill>
                  <a:srgbClr val="333399"/>
                </a:solidFill>
                <a:sym typeface="+mn-ea"/>
              </a:rPr>
              <a:t>的值存入</a:t>
            </a:r>
            <a:r>
              <a:rPr lang="en-US" altLang="zh-CN" sz="2800" dirty="0">
                <a:solidFill>
                  <a:srgbClr val="333399"/>
                </a:solidFill>
                <a:sym typeface="+mn-ea"/>
              </a:rPr>
              <a:t> id1</a:t>
            </a:r>
            <a:endParaRPr lang="en-US" altLang="zh-CN" sz="3200" dirty="0">
              <a:solidFill>
                <a:srgbClr val="333399"/>
              </a:solidFill>
              <a:sym typeface="+mn-ea"/>
            </a:endParaRPr>
          </a:p>
          <a:p>
            <a:pPr marL="0" lvl="1" indent="0" algn="l">
              <a:buFont typeface="Wingdings" panose="05000000000000000000" pitchFamily="2" charset="2"/>
              <a:buNone/>
            </a:pPr>
            <a:endParaRPr lang="en-US" altLang="zh-CN" sz="2800" dirty="0">
              <a:solidFill>
                <a:srgbClr val="333399"/>
              </a:solidFill>
              <a:sym typeface="+mn-ea"/>
            </a:endParaRPr>
          </a:p>
        </p:txBody>
      </p:sp>
      <p:sp>
        <p:nvSpPr>
          <p:cNvPr id="7" name="矩形 6"/>
          <p:cNvSpPr/>
          <p:nvPr/>
        </p:nvSpPr>
        <p:spPr>
          <a:xfrm>
            <a:off x="500034" y="3000372"/>
            <a:ext cx="1846980" cy="523220"/>
          </a:xfrm>
          <a:prstGeom prst="rect">
            <a:avLst/>
          </a:prstGeom>
        </p:spPr>
        <p:txBody>
          <a:bodyPr wrap="none">
            <a:spAutoFit/>
          </a:bodyPr>
          <a:lstStyle/>
          <a:p>
            <a:pPr indent="0" algn="l">
              <a:buFont typeface="Wingdings" panose="05000000000000000000" pitchFamily="2" charset="2"/>
              <a:buNone/>
            </a:pPr>
            <a:r>
              <a:rPr lang="zh-CN" altLang="en-US" sz="2800" dirty="0">
                <a:sym typeface="+mn-ea"/>
              </a:rPr>
              <a:t>是否等价</a:t>
            </a:r>
            <a:r>
              <a:rPr lang="en-US" altLang="zh-CN" sz="2800" dirty="0">
                <a:sym typeface="+mn-ea"/>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20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fade">
                                      <p:cBhvr>
                                        <p:cTn id="17" dur="20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fade">
                                      <p:cBhvr>
                                        <p:cTn id="22" dur="20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Effect transition="in" filter="fade">
                                      <p:cBhvr>
                                        <p:cTn id="27" dur="2000"/>
                                        <p:tgtEl>
                                          <p:spTgt spid="11">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
                                            <p:txEl>
                                              <p:pRg st="4" end="4"/>
                                            </p:txEl>
                                          </p:spTgt>
                                        </p:tgtEl>
                                        <p:attrNameLst>
                                          <p:attrName>style.visibility</p:attrName>
                                        </p:attrNameLst>
                                      </p:cBhvr>
                                      <p:to>
                                        <p:strVal val="visible"/>
                                      </p:to>
                                    </p:set>
                                    <p:animEffect transition="in" filter="fade">
                                      <p:cBhvr>
                                        <p:cTn id="32" dur="2000"/>
                                        <p:tgtEl>
                                          <p:spTgt spid="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17140" y="1332230"/>
            <a:ext cx="5293995" cy="1999615"/>
          </a:xfrm>
          <a:prstGeom prst="rect">
            <a:avLst/>
          </a:prstGeom>
          <a:noFill/>
        </p:spPr>
        <p:txBody>
          <a:bodyPr wrap="square" rtlCol="0" anchor="t">
            <a:spAutoFit/>
          </a:bodyPr>
          <a:lstStyle/>
          <a:p>
            <a:pPr indent="0" algn="l">
              <a:buFont typeface="Wingdings" panose="05000000000000000000" pitchFamily="2" charset="2"/>
              <a:buNone/>
            </a:pPr>
            <a:r>
              <a:rPr lang="en-US" altLang="zh-CN" sz="2800">
                <a:solidFill>
                  <a:srgbClr val="333399"/>
                </a:solidFill>
                <a:sym typeface="+mn-ea"/>
              </a:rPr>
              <a:t>(1)(</a:t>
            </a:r>
            <a:r>
              <a:rPr lang="en-US" altLang="zh-CN" sz="2800">
                <a:solidFill>
                  <a:srgbClr val="333399"/>
                </a:solidFill>
                <a:latin typeface="楷体_GB2312" pitchFamily="49" charset="-122"/>
                <a:sym typeface="+mn-ea"/>
              </a:rPr>
              <a:t>*       </a:t>
            </a:r>
            <a:r>
              <a:rPr lang="zh-CN" sz="2800">
                <a:solidFill>
                  <a:srgbClr val="333399"/>
                </a:solidFill>
                <a:sym typeface="+mn-ea"/>
              </a:rPr>
              <a:t>，</a:t>
            </a:r>
            <a:r>
              <a:rPr lang="en-US" altLang="zh-CN" sz="2800">
                <a:solidFill>
                  <a:srgbClr val="333399"/>
                </a:solidFill>
                <a:sym typeface="+mn-ea"/>
              </a:rPr>
              <a:t>id3 </a:t>
            </a:r>
            <a:r>
              <a:rPr lang="zh-CN" altLang="en-US" sz="2800">
                <a:solidFill>
                  <a:srgbClr val="333399"/>
                </a:solidFill>
                <a:sym typeface="+mn-ea"/>
              </a:rPr>
              <a:t>，</a:t>
            </a:r>
            <a:r>
              <a:rPr lang="en-US" altLang="zh-CN" sz="2800">
                <a:solidFill>
                  <a:srgbClr val="333399"/>
                </a:solidFill>
                <a:sym typeface="+mn-ea"/>
              </a:rPr>
              <a:t>10.0</a:t>
            </a:r>
            <a:r>
              <a:rPr lang="zh-CN" altLang="en-US" sz="2800">
                <a:solidFill>
                  <a:srgbClr val="333399"/>
                </a:solidFill>
                <a:sym typeface="+mn-ea"/>
              </a:rPr>
              <a:t>，</a:t>
            </a:r>
            <a:r>
              <a:rPr lang="en-US" altLang="zh-CN" sz="2800">
                <a:solidFill>
                  <a:srgbClr val="333399"/>
                </a:solidFill>
                <a:sym typeface="+mn-ea"/>
              </a:rPr>
              <a:t>t</a:t>
            </a:r>
            <a:r>
              <a:rPr lang="en-US" altLang="zh-CN" sz="2800" baseline="-25000">
                <a:solidFill>
                  <a:srgbClr val="333399"/>
                </a:solidFill>
                <a:uFillTx/>
                <a:sym typeface="+mn-ea"/>
              </a:rPr>
              <a:t>1</a:t>
            </a:r>
            <a:r>
              <a:rPr lang="en-US" altLang="zh-CN" sz="3200">
                <a:solidFill>
                  <a:srgbClr val="333399"/>
                </a:solidFill>
                <a:sym typeface="+mn-ea"/>
              </a:rPr>
              <a:t>)</a:t>
            </a:r>
          </a:p>
          <a:p>
            <a:pPr indent="0" algn="l">
              <a:buFont typeface="Wingdings" panose="05000000000000000000" pitchFamily="2" charset="2"/>
              <a:buNone/>
            </a:pPr>
            <a:r>
              <a:rPr lang="en-US" altLang="zh-CN" sz="3200">
                <a:solidFill>
                  <a:srgbClr val="333399"/>
                </a:solidFill>
                <a:sym typeface="+mn-ea"/>
              </a:rPr>
              <a:t>(2)(+</a:t>
            </a:r>
            <a:r>
              <a:rPr lang="en-US" altLang="zh-CN" sz="3200">
                <a:solidFill>
                  <a:srgbClr val="333399"/>
                </a:solidFill>
                <a:latin typeface="楷体_GB2312" pitchFamily="49" charset="-122"/>
                <a:sym typeface="+mn-ea"/>
              </a:rPr>
              <a:t>     </a:t>
            </a:r>
            <a:r>
              <a:rPr lang="zh-CN" sz="3200">
                <a:solidFill>
                  <a:srgbClr val="333399"/>
                </a:solidFill>
                <a:sym typeface="+mn-ea"/>
              </a:rPr>
              <a:t>，</a:t>
            </a:r>
            <a:r>
              <a:rPr lang="en-US" altLang="zh-CN" sz="3200">
                <a:solidFill>
                  <a:srgbClr val="333399"/>
                </a:solidFill>
                <a:sym typeface="+mn-ea"/>
              </a:rPr>
              <a:t>id2 </a:t>
            </a:r>
            <a:r>
              <a:rPr lang="zh-CN" altLang="en-US" sz="3200">
                <a:solidFill>
                  <a:srgbClr val="333399"/>
                </a:solidFill>
                <a:sym typeface="+mn-ea"/>
              </a:rPr>
              <a:t>，</a:t>
            </a:r>
            <a:r>
              <a:rPr lang="en-US" altLang="zh-CN" sz="3200">
                <a:solidFill>
                  <a:srgbClr val="333399"/>
                </a:solidFill>
                <a:sym typeface="+mn-ea"/>
              </a:rPr>
              <a:t>t</a:t>
            </a:r>
            <a:r>
              <a:rPr lang="en-US" altLang="zh-CN" sz="3200" baseline="-25000">
                <a:solidFill>
                  <a:srgbClr val="333399"/>
                </a:solidFill>
                <a:uFillTx/>
                <a:sym typeface="+mn-ea"/>
              </a:rPr>
              <a:t>1</a:t>
            </a:r>
            <a:r>
              <a:rPr lang="zh-CN" altLang="en-US" sz="3200">
                <a:solidFill>
                  <a:srgbClr val="333399"/>
                </a:solidFill>
                <a:sym typeface="+mn-ea"/>
              </a:rPr>
              <a:t>，</a:t>
            </a:r>
            <a:r>
              <a:rPr lang="en-US" altLang="zh-CN" sz="3200">
                <a:solidFill>
                  <a:srgbClr val="333399"/>
                </a:solidFill>
                <a:sym typeface="+mn-ea"/>
              </a:rPr>
              <a:t>id1)</a:t>
            </a:r>
          </a:p>
          <a:p>
            <a:pPr marL="0" lvl="1" indent="0" algn="l">
              <a:buFont typeface="Wingdings" panose="05000000000000000000" pitchFamily="2" charset="2"/>
              <a:buNone/>
            </a:pPr>
            <a:endParaRPr lang="en-US" altLang="zh-CN" sz="3200">
              <a:solidFill>
                <a:srgbClr val="333399"/>
              </a:solidFill>
              <a:sym typeface="+mn-ea"/>
            </a:endParaRPr>
          </a:p>
          <a:p>
            <a:pPr marL="0" lvl="1" indent="0" algn="l">
              <a:buFont typeface="Wingdings" panose="05000000000000000000" pitchFamily="2" charset="2"/>
              <a:buNone/>
            </a:pPr>
            <a:endParaRPr lang="en-US" altLang="zh-CN" sz="2800">
              <a:solidFill>
                <a:srgbClr val="333399"/>
              </a:solidFill>
              <a:sym typeface="+mn-ea"/>
            </a:endParaRPr>
          </a:p>
        </p:txBody>
      </p:sp>
      <p:sp>
        <p:nvSpPr>
          <p:cNvPr id="6150" name="AutoShape 15"/>
          <p:cNvSpPr>
            <a:spLocks noChangeArrowheads="1"/>
          </p:cNvSpPr>
          <p:nvPr/>
        </p:nvSpPr>
        <p:spPr bwMode="auto">
          <a:xfrm rot="5400000">
            <a:off x="4454525" y="2944020"/>
            <a:ext cx="1249045" cy="641666"/>
          </a:xfrm>
          <a:prstGeom prst="notchedRightArrow">
            <a:avLst>
              <a:gd name="adj1" fmla="val 50000"/>
              <a:gd name="adj2" fmla="val 50245"/>
            </a:avLst>
          </a:prstGeom>
          <a:solidFill>
            <a:schemeClr val="accent2"/>
          </a:solidFill>
          <a:ln w="19050" algn="ctr">
            <a:solidFill>
              <a:schemeClr val="tx1"/>
            </a:solidFill>
            <a:miter lim="800000"/>
          </a:ln>
        </p:spPr>
        <p:txBody>
          <a:bodyPr wrap="square" anchor="ctr">
            <a:spAutoFit/>
          </a:bodyPr>
          <a:lstStyle/>
          <a:p>
            <a:endParaRPr lang="zh-CN" altLang="en-US"/>
          </a:p>
        </p:txBody>
      </p:sp>
      <p:sp>
        <p:nvSpPr>
          <p:cNvPr id="5" name="文本框 4"/>
          <p:cNvSpPr txBox="1"/>
          <p:nvPr/>
        </p:nvSpPr>
        <p:spPr>
          <a:xfrm>
            <a:off x="2408555" y="4038600"/>
            <a:ext cx="3722370" cy="3169285"/>
          </a:xfrm>
          <a:prstGeom prst="rect">
            <a:avLst/>
          </a:prstGeom>
          <a:noFill/>
        </p:spPr>
        <p:txBody>
          <a:bodyPr wrap="square" rtlCol="0" anchor="t">
            <a:spAutoFit/>
          </a:bodyPr>
          <a:lstStyle/>
          <a:p>
            <a:pPr algn="l">
              <a:buFont typeface="Wingdings" panose="05000000000000000000" pitchFamily="2" charset="2"/>
              <a:buNone/>
            </a:pPr>
            <a:r>
              <a:rPr lang="en-US" altLang="zh-CN" sz="2800" dirty="0">
                <a:solidFill>
                  <a:srgbClr val="333399"/>
                </a:solidFill>
                <a:sym typeface="+mn-ea"/>
              </a:rPr>
              <a:t>(1)MOV id3       R2</a:t>
            </a:r>
          </a:p>
          <a:p>
            <a:pPr algn="l">
              <a:buFont typeface="Wingdings" panose="05000000000000000000" pitchFamily="2" charset="2"/>
              <a:buNone/>
            </a:pPr>
            <a:r>
              <a:rPr lang="en-US" altLang="zh-CN" sz="2800" dirty="0">
                <a:solidFill>
                  <a:srgbClr val="333399"/>
                </a:solidFill>
                <a:sym typeface="+mn-ea"/>
              </a:rPr>
              <a:t>(2)MUL #10.0    R2</a:t>
            </a:r>
          </a:p>
          <a:p>
            <a:pPr algn="l">
              <a:buFont typeface="Wingdings" panose="05000000000000000000" pitchFamily="2" charset="2"/>
              <a:buNone/>
            </a:pPr>
            <a:r>
              <a:rPr lang="en-US" altLang="zh-CN" sz="2800" dirty="0">
                <a:solidFill>
                  <a:srgbClr val="333399"/>
                </a:solidFill>
                <a:sym typeface="+mn-ea"/>
              </a:rPr>
              <a:t>(3)MOV id2       R1</a:t>
            </a:r>
          </a:p>
          <a:p>
            <a:pPr algn="l">
              <a:buFont typeface="Wingdings" panose="05000000000000000000" pitchFamily="2" charset="2"/>
              <a:buNone/>
            </a:pPr>
            <a:r>
              <a:rPr lang="en-US" altLang="zh-CN" sz="2800" dirty="0">
                <a:solidFill>
                  <a:srgbClr val="333399"/>
                </a:solidFill>
                <a:sym typeface="+mn-ea"/>
              </a:rPr>
              <a:t>(4)ADD  R2       R1</a:t>
            </a:r>
          </a:p>
          <a:p>
            <a:pPr algn="l">
              <a:buFont typeface="Wingdings" panose="05000000000000000000" pitchFamily="2" charset="2"/>
              <a:buNone/>
            </a:pPr>
            <a:r>
              <a:rPr lang="en-US" altLang="zh-CN" sz="2800" dirty="0">
                <a:solidFill>
                  <a:srgbClr val="333399"/>
                </a:solidFill>
                <a:sym typeface="+mn-ea"/>
              </a:rPr>
              <a:t>(5)MOV  R1      id1</a:t>
            </a:r>
          </a:p>
          <a:p>
            <a:pPr marL="0" lvl="1" indent="0" algn="l">
              <a:buFont typeface="Wingdings" panose="05000000000000000000" pitchFamily="2" charset="2"/>
              <a:buNone/>
            </a:pPr>
            <a:endParaRPr lang="en-US" altLang="zh-CN" sz="3200" dirty="0">
              <a:solidFill>
                <a:srgbClr val="333399"/>
              </a:solidFill>
              <a:sym typeface="+mn-ea"/>
            </a:endParaRPr>
          </a:p>
          <a:p>
            <a:pPr marL="0" lvl="1" indent="0" algn="l">
              <a:buFont typeface="Wingdings" panose="05000000000000000000" pitchFamily="2" charset="2"/>
              <a:buNone/>
            </a:pPr>
            <a:endParaRPr lang="en-US" altLang="zh-CN" sz="2800" dirty="0">
              <a:solidFill>
                <a:srgbClr val="333399"/>
              </a:solidFill>
              <a:sym typeface="+mn-ea"/>
            </a:endParaRPr>
          </a:p>
        </p:txBody>
      </p:sp>
      <p:sp>
        <p:nvSpPr>
          <p:cNvPr id="8" name="左弧形箭头 7"/>
          <p:cNvSpPr/>
          <p:nvPr/>
        </p:nvSpPr>
        <p:spPr>
          <a:xfrm>
            <a:off x="1872615" y="1619250"/>
            <a:ext cx="535940" cy="3016250"/>
          </a:xfrm>
          <a:prstGeom prst="curvedRightArrow">
            <a:avLst/>
          </a:prstGeom>
          <a:solidFill>
            <a:schemeClr val="accent2"/>
          </a:solidFill>
          <a:ln w="9525">
            <a:solidFill>
              <a:srgbClr val="800080"/>
            </a:solidFill>
            <a:miter lim="800000"/>
          </a:ln>
        </p:spPr>
        <p:txBody>
          <a:bodyPr/>
          <a:lstStyle/>
          <a:p>
            <a:pPr algn="l">
              <a:buClr>
                <a:srgbClr val="000000"/>
              </a:buClr>
              <a:buSzPct val="100000"/>
              <a:buFont typeface="Times New Roman" panose="02020603050405020304" pitchFamily="18" charset="0"/>
              <a:buNone/>
            </a:pPr>
            <a:endParaRPr kumimoji="0" lang="zh-CN" altLang="en-US" b="0" dirty="0">
              <a:solidFill>
                <a:schemeClr val="tx1"/>
              </a:solidFill>
              <a:latin typeface="Comic Sans MS" panose="030F0702030302020204" pitchFamily="66" charset="0"/>
              <a:ea typeface="华文行楷" pitchFamily="2" charset="-122"/>
            </a:endParaRPr>
          </a:p>
        </p:txBody>
      </p:sp>
      <p:sp>
        <p:nvSpPr>
          <p:cNvPr id="9" name="矩形 8"/>
          <p:cNvSpPr/>
          <p:nvPr/>
        </p:nvSpPr>
        <p:spPr>
          <a:xfrm>
            <a:off x="2405380" y="4057015"/>
            <a:ext cx="3456305" cy="883920"/>
          </a:xfrm>
          <a:prstGeom prst="rect">
            <a:avLst/>
          </a:prstGeom>
          <a:noFill/>
          <a:ln w="57150">
            <a:solidFill>
              <a:schemeClr val="tx1"/>
            </a:solid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0" name="左弧形箭头 9"/>
          <p:cNvSpPr/>
          <p:nvPr/>
        </p:nvSpPr>
        <p:spPr>
          <a:xfrm>
            <a:off x="1872615" y="2080895"/>
            <a:ext cx="535940" cy="3684905"/>
          </a:xfrm>
          <a:prstGeom prst="curvedRightArrow">
            <a:avLst/>
          </a:prstGeom>
          <a:solidFill>
            <a:schemeClr val="accent2"/>
          </a:solidFill>
          <a:ln w="9525">
            <a:solidFill>
              <a:srgbClr val="800080"/>
            </a:solidFill>
            <a:miter lim="800000"/>
          </a:ln>
        </p:spPr>
        <p:txBody>
          <a:bodyPr/>
          <a:lstStyle/>
          <a:p>
            <a:pPr algn="l">
              <a:buClr>
                <a:srgbClr val="000000"/>
              </a:buClr>
              <a:buSzPct val="100000"/>
              <a:buFont typeface="Times New Roman" panose="02020603050405020304" pitchFamily="18" charset="0"/>
              <a:buNone/>
            </a:pPr>
            <a:endParaRPr kumimoji="0" lang="zh-CN" altLang="en-US" b="0" dirty="0">
              <a:solidFill>
                <a:schemeClr val="tx1"/>
              </a:solidFill>
              <a:latin typeface="Comic Sans MS" panose="030F0702030302020204" pitchFamily="66" charset="0"/>
              <a:ea typeface="华文行楷" pitchFamily="2" charset="-122"/>
            </a:endParaRPr>
          </a:p>
        </p:txBody>
      </p:sp>
      <p:sp>
        <p:nvSpPr>
          <p:cNvPr id="12" name="矩形 11"/>
          <p:cNvSpPr/>
          <p:nvPr/>
        </p:nvSpPr>
        <p:spPr>
          <a:xfrm>
            <a:off x="2408555" y="4987290"/>
            <a:ext cx="3456305" cy="1272540"/>
          </a:xfrm>
          <a:prstGeom prst="rect">
            <a:avLst/>
          </a:prstGeom>
          <a:noFill/>
          <a:ln w="57150">
            <a:solidFill>
              <a:schemeClr val="tx1"/>
            </a:solidFill>
          </a:ln>
          <a:extLst>
            <a:ext uri="{909E8E84-426E-40DD-AFC4-6F175D3DCCD1}">
              <a14:hiddenFill xmlns:a14="http://schemas.microsoft.com/office/drawing/2010/main">
                <a:solidFill>
                  <a:schemeClr val="lt1"/>
                </a:solidFill>
              </a14:hiddenFill>
            </a:ext>
          </a:extLst>
        </p:spPr>
        <p:style>
          <a:lnRef idx="2">
            <a:schemeClr val="dk1"/>
          </a:lnRef>
          <a:fillRef idx="1">
            <a:schemeClr val="lt1"/>
          </a:fillRef>
          <a:effectRef idx="0">
            <a:schemeClr val="dk1"/>
          </a:effectRef>
          <a:fontRef idx="minor">
            <a:schemeClr val="dk1"/>
          </a:fontRef>
        </p:style>
        <p:txBody>
          <a:bodyPr/>
          <a:lstStyle/>
          <a:p>
            <a:pPr algn="l">
              <a:buClr>
                <a:srgbClr val="000000"/>
              </a:buClr>
              <a:buSzPct val="100000"/>
              <a:buFont typeface="Times New Roman" panose="02020603050405020304" pitchFamily="18" charset="0"/>
              <a:buNone/>
            </a:pPr>
            <a:endParaRPr kumimoji="0" lang="zh-CN" altLang="en-US" b="0" dirty="0">
              <a:solidFill>
                <a:srgbClr val="FF0000"/>
              </a:solidFill>
              <a:latin typeface="Comic Sans MS" panose="030F0702030302020204" pitchFamily="66" charset="0"/>
              <a:ea typeface="华文行楷" pitchFamily="2" charset="-122"/>
            </a:endParaRPr>
          </a:p>
        </p:txBody>
      </p:sp>
      <p:sp>
        <p:nvSpPr>
          <p:cNvPr id="11" name="矩形 10"/>
          <p:cNvSpPr/>
          <p:nvPr/>
        </p:nvSpPr>
        <p:spPr>
          <a:xfrm>
            <a:off x="6429388" y="3000372"/>
            <a:ext cx="2207656" cy="523220"/>
          </a:xfrm>
          <a:prstGeom prst="rect">
            <a:avLst/>
          </a:prstGeom>
        </p:spPr>
        <p:txBody>
          <a:bodyPr wrap="none">
            <a:spAutoFit/>
          </a:bodyPr>
          <a:lstStyle/>
          <a:p>
            <a:pPr indent="0" algn="l">
              <a:buFont typeface="Wingdings" panose="05000000000000000000" pitchFamily="2" charset="2"/>
              <a:buNone/>
            </a:pPr>
            <a:r>
              <a:rPr lang="zh-CN" altLang="en-US" sz="2800" dirty="0">
                <a:sym typeface="+mn-ea"/>
              </a:rPr>
              <a:t>如何对应的</a:t>
            </a:r>
            <a:r>
              <a:rPr lang="en-US" altLang="zh-CN" sz="2800" dirty="0">
                <a:sym typeface="+mn-ea"/>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20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2"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13"/>
          <p:cNvGraphicFramePr>
            <a:graphicFrameLocks noChangeAspect="1"/>
          </p:cNvGraphicFramePr>
          <p:nvPr/>
        </p:nvGraphicFramePr>
        <p:xfrm>
          <a:off x="4140200" y="2155825"/>
          <a:ext cx="4968875" cy="4554538"/>
        </p:xfrm>
        <a:graphic>
          <a:graphicData uri="http://schemas.openxmlformats.org/presentationml/2006/ole">
            <mc:AlternateContent xmlns:mc="http://schemas.openxmlformats.org/markup-compatibility/2006">
              <mc:Choice xmlns:v="urn:schemas-microsoft-com:vml" Requires="v">
                <p:oleObj spid="_x0000_s6146" name="Visio" r:id="rId4" imgW="4174541" imgH="4044696" progId="Visio.Drawing.11">
                  <p:embed/>
                </p:oleObj>
              </mc:Choice>
              <mc:Fallback>
                <p:oleObj name="Visio" r:id="rId4" imgW="4174541" imgH="4044696" progId="Visio.Drawing.11">
                  <p:embed/>
                  <p:pic>
                    <p:nvPicPr>
                      <p:cNvPr id="717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2155825"/>
                        <a:ext cx="4968875" cy="4554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AutoShape 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5" name="AutoShape 1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6" name="AutoShape 1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7" name="AutoShape 1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7178" name="Rectangle 15"/>
          <p:cNvSpPr>
            <a:spLocks noChangeArrowheads="1"/>
          </p:cNvSpPr>
          <p:nvPr/>
        </p:nvSpPr>
        <p:spPr bwMode="auto">
          <a:xfrm>
            <a:off x="5580063" y="1557338"/>
            <a:ext cx="2232025" cy="396875"/>
          </a:xfrm>
          <a:prstGeom prst="rect">
            <a:avLst/>
          </a:prstGeom>
          <a:noFill/>
          <a:ln w="9525" algn="ctr">
            <a:noFill/>
            <a:miter lim="800000"/>
          </a:ln>
        </p:spPr>
        <p:txBody>
          <a:bodyPr lIns="0" rIns="0">
            <a:spAutoFit/>
          </a:bodyPr>
          <a:lstStyle/>
          <a:p>
            <a:pPr lvl="1" algn="l"/>
            <a:r>
              <a:rPr lang="en-GB" altLang="zh-CN" sz="1800" b="0" dirty="0"/>
              <a:t>MIPS</a:t>
            </a:r>
            <a:r>
              <a:rPr lang="en-GB" altLang="zh-CN" dirty="0">
                <a:latin typeface="楷体_GB2312" pitchFamily="49" charset="-122"/>
              </a:rPr>
              <a:t> </a:t>
            </a:r>
            <a:r>
              <a:rPr lang="zh-CN" altLang="en-GB" dirty="0">
                <a:latin typeface="楷体_GB2312" pitchFamily="49" charset="-122"/>
              </a:rPr>
              <a:t>汇编码</a:t>
            </a:r>
            <a:endParaRPr lang="zh-CN" altLang="en-US" dirty="0">
              <a:latin typeface="楷体_GB2312" pitchFamily="49" charset="-122"/>
            </a:endParaRPr>
          </a:p>
        </p:txBody>
      </p:sp>
      <p:graphicFrame>
        <p:nvGraphicFramePr>
          <p:cNvPr id="7171" name="Object 16"/>
          <p:cNvGraphicFramePr>
            <a:graphicFrameLocks noChangeAspect="1"/>
          </p:cNvGraphicFramePr>
          <p:nvPr/>
        </p:nvGraphicFramePr>
        <p:xfrm>
          <a:off x="742950" y="2060575"/>
          <a:ext cx="2100263" cy="4824413"/>
        </p:xfrm>
        <a:graphic>
          <a:graphicData uri="http://schemas.openxmlformats.org/presentationml/2006/ole">
            <mc:AlternateContent xmlns:mc="http://schemas.openxmlformats.org/markup-compatibility/2006">
              <mc:Choice xmlns:v="urn:schemas-microsoft-com:vml" Requires="v">
                <p:oleObj spid="_x0000_s6147" name="Visio" r:id="rId6" imgW="1393850" imgH="3200400" progId="Visio.Drawing.11">
                  <p:embed/>
                </p:oleObj>
              </mc:Choice>
              <mc:Fallback>
                <p:oleObj name="Visio" r:id="rId6" imgW="1393850" imgH="3200400" progId="Visio.Drawing.11">
                  <p:embed/>
                  <p:pic>
                    <p:nvPicPr>
                      <p:cNvPr id="7171"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2950" y="2060575"/>
                        <a:ext cx="2100263" cy="4824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9" name="AutoShape 17"/>
          <p:cNvSpPr>
            <a:spLocks noChangeArrowheads="1"/>
          </p:cNvSpPr>
          <p:nvPr/>
        </p:nvSpPr>
        <p:spPr bwMode="auto">
          <a:xfrm>
            <a:off x="2947988" y="3951288"/>
            <a:ext cx="976312" cy="485775"/>
          </a:xfrm>
          <a:prstGeom prst="notchedRightArrow">
            <a:avLst>
              <a:gd name="adj1" fmla="val 50000"/>
              <a:gd name="adj2" fmla="val 50245"/>
            </a:avLst>
          </a:prstGeom>
          <a:noFill/>
          <a:ln w="19050" algn="ctr">
            <a:solidFill>
              <a:srgbClr val="800080"/>
            </a:solidFill>
            <a:miter lim="800000"/>
          </a:ln>
        </p:spPr>
        <p:txBody>
          <a:bodyPr wrap="none" anchor="ctr">
            <a:spAutoFit/>
          </a:bodyPr>
          <a:lstStyle/>
          <a:p>
            <a:endParaRPr lang="zh-CN" altLang="en-US"/>
          </a:p>
        </p:txBody>
      </p:sp>
      <p:sp>
        <p:nvSpPr>
          <p:cNvPr id="3" name="文本框 2"/>
          <p:cNvSpPr txBox="1"/>
          <p:nvPr/>
        </p:nvSpPr>
        <p:spPr>
          <a:xfrm>
            <a:off x="669290" y="1334770"/>
            <a:ext cx="3825875" cy="460375"/>
          </a:xfrm>
          <a:prstGeom prst="rect">
            <a:avLst/>
          </a:prstGeom>
          <a:noFill/>
        </p:spPr>
        <p:txBody>
          <a:bodyPr wrap="square" rtlCol="0">
            <a:spAutoFit/>
          </a:bodyPr>
          <a:lstStyle/>
          <a:p>
            <a:pPr algn="l"/>
            <a:r>
              <a:rPr lang="en-US" sz="2400"/>
              <a:t>Decaf</a:t>
            </a:r>
            <a:r>
              <a:rPr lang="zh-CN" altLang="en-US" sz="2400"/>
              <a:t>语言例子</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251520" y="1052830"/>
            <a:ext cx="8712968" cy="4524315"/>
          </a:xfrm>
          <a:prstGeom prst="rect">
            <a:avLst/>
          </a:prstGeom>
          <a:noFill/>
          <a:ln w="9525">
            <a:noFill/>
            <a:miter lim="800000"/>
          </a:ln>
        </p:spPr>
        <p:txBody>
          <a:bodyPr wrap="square">
            <a:spAutoFit/>
          </a:bodyPr>
          <a:lstStyle/>
          <a:p>
            <a:pPr algn="l">
              <a:buFont typeface="Wingdings" panose="05000000000000000000" pitchFamily="2" charset="2"/>
              <a:buChar char="²"/>
            </a:pPr>
            <a:r>
              <a:rPr lang="zh-CN" altLang="en-US" sz="3200" dirty="0"/>
              <a:t>需要注意的是</a:t>
            </a:r>
            <a:r>
              <a:rPr lang="en-US" altLang="zh-CN" sz="3200" dirty="0"/>
              <a:t>:</a:t>
            </a:r>
          </a:p>
          <a:p>
            <a:pPr indent="0" algn="l">
              <a:buFont typeface="Wingdings" panose="05000000000000000000" pitchFamily="2" charset="2"/>
              <a:buNone/>
            </a:pPr>
            <a:r>
              <a:rPr lang="en-US" altLang="zh-CN" sz="3200" dirty="0"/>
              <a:t>	</a:t>
            </a:r>
            <a:r>
              <a:rPr lang="zh-CN" altLang="en-US" sz="3200" dirty="0"/>
              <a:t>上述编译过程的阶段划分</a:t>
            </a:r>
            <a:r>
              <a:rPr lang="zh-CN" altLang="en-US" sz="3200" dirty="0">
                <a:solidFill>
                  <a:srgbClr val="333399"/>
                </a:solidFill>
              </a:rPr>
              <a:t>六个阶段：</a:t>
            </a:r>
          </a:p>
          <a:p>
            <a:pPr indent="0" algn="l">
              <a:buFont typeface="Wingdings" panose="05000000000000000000" pitchFamily="2" charset="2"/>
              <a:buNone/>
            </a:pPr>
            <a:r>
              <a:rPr lang="zh-CN" altLang="en-US" sz="3200" dirty="0">
                <a:solidFill>
                  <a:srgbClr val="333399"/>
                </a:solidFill>
              </a:rPr>
              <a:t>词法分析、语法分析、语义分析</a:t>
            </a:r>
          </a:p>
          <a:p>
            <a:pPr indent="0" algn="l">
              <a:buFont typeface="Wingdings" panose="05000000000000000000" pitchFamily="2" charset="2"/>
              <a:buNone/>
            </a:pPr>
            <a:r>
              <a:rPr lang="zh-CN" altLang="en-US" sz="3200" dirty="0">
                <a:solidFill>
                  <a:srgbClr val="333399"/>
                </a:solidFill>
              </a:rPr>
              <a:t>中间代码生成、代码优化、目标代码生成</a:t>
            </a:r>
            <a:r>
              <a:rPr lang="en-US" altLang="zh-CN" sz="3200" dirty="0">
                <a:solidFill>
                  <a:srgbClr val="333399"/>
                </a:solidFill>
              </a:rPr>
              <a:t>,</a:t>
            </a:r>
            <a:endParaRPr lang="en-US" altLang="zh-CN" sz="3200" dirty="0"/>
          </a:p>
          <a:p>
            <a:pPr indent="0" algn="l">
              <a:buFont typeface="Wingdings" panose="05000000000000000000" pitchFamily="2" charset="2"/>
              <a:buNone/>
            </a:pPr>
            <a:r>
              <a:rPr lang="zh-CN" altLang="en-US" sz="3200" dirty="0"/>
              <a:t>是一个典型的划分方式，有的编译程序较为简单会省略其中的步骤。</a:t>
            </a:r>
            <a:endParaRPr lang="en-US" altLang="zh-CN" sz="3200" dirty="0"/>
          </a:p>
          <a:p>
            <a:pPr indent="0" algn="l">
              <a:buFont typeface="Wingdings" panose="05000000000000000000" pitchFamily="2" charset="2"/>
              <a:buNone/>
            </a:pPr>
            <a:r>
              <a:rPr lang="en-US" altLang="zh-CN" sz="3200" dirty="0"/>
              <a:t>	</a:t>
            </a:r>
            <a:r>
              <a:rPr lang="zh-CN" altLang="en-US" sz="3200" dirty="0"/>
              <a:t>多数实用的编译器都会包含这些典型的步骤。</a:t>
            </a:r>
            <a:endParaRPr lang="en-US" altLang="zh-CN" sz="3200" dirty="0"/>
          </a:p>
          <a:p>
            <a:pPr algn="l">
              <a:buFont typeface="Wingdings" panose="05000000000000000000" pitchFamily="2" charset="2"/>
              <a:buChar char="²"/>
            </a:pPr>
            <a:endParaRPr lang="zh-CN" altLang="en-US" sz="3200" dirty="0"/>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2">
            <a:hlinkClick r:id="rId2" action="ppaction://hlinksldjump"/>
          </p:cNvPr>
          <p:cNvSpPr txBox="1">
            <a:spLocks noChangeArrowheads="1"/>
          </p:cNvSpPr>
          <p:nvPr/>
        </p:nvSpPr>
        <p:spPr bwMode="auto">
          <a:xfrm>
            <a:off x="684213" y="1125538"/>
            <a:ext cx="8316912" cy="1908215"/>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dirty="0"/>
              <a:t> </a:t>
            </a:r>
            <a:r>
              <a:rPr lang="zh-CN" altLang="en-US" sz="3200" dirty="0"/>
              <a:t>表格管理</a:t>
            </a:r>
          </a:p>
          <a:p>
            <a:pPr algn="l">
              <a:buFont typeface="Wingdings" panose="05000000000000000000" pitchFamily="2" charset="2"/>
              <a:buNone/>
            </a:pPr>
            <a:endParaRPr lang="zh-CN" altLang="en-US" sz="1000" dirty="0">
              <a:solidFill>
                <a:srgbClr val="333399"/>
              </a:solidFill>
            </a:endParaRPr>
          </a:p>
          <a:p>
            <a:pPr lvl="1" algn="l">
              <a:buFont typeface="Symbol" panose="05050102010706020507" pitchFamily="18" charset="2"/>
              <a:buChar char="-"/>
            </a:pPr>
            <a:r>
              <a:rPr lang="zh-CN" altLang="en-US" sz="2800" b="0" i="1" dirty="0">
                <a:solidFill>
                  <a:srgbClr val="333399"/>
                </a:solidFill>
              </a:rPr>
              <a:t>  </a:t>
            </a:r>
            <a:r>
              <a:rPr lang="zh-CN" altLang="en-US" sz="2400" dirty="0">
                <a:sym typeface="+mn-ea"/>
              </a:rPr>
              <a:t>符号表 </a:t>
            </a:r>
            <a:r>
              <a:rPr lang="zh-CN" altLang="en-US" sz="2400" dirty="0">
                <a:solidFill>
                  <a:srgbClr val="333399"/>
                </a:solidFill>
                <a:latin typeface="楷体_GB2312" pitchFamily="49" charset="-122"/>
              </a:rPr>
              <a:t>收集每个名字的各种属性用于各阶段</a:t>
            </a:r>
            <a:endParaRPr lang="en-US" altLang="zh-CN" sz="2400" dirty="0">
              <a:solidFill>
                <a:srgbClr val="333399"/>
              </a:solidFill>
              <a:latin typeface="楷体_GB2312" pitchFamily="49" charset="-122"/>
            </a:endParaRPr>
          </a:p>
          <a:p>
            <a:pPr lvl="1" algn="l"/>
            <a:r>
              <a:rPr lang="zh-CN" altLang="en-US" sz="2400" dirty="0">
                <a:solidFill>
                  <a:srgbClr val="333399"/>
                </a:solidFill>
                <a:latin typeface="楷体_GB2312" pitchFamily="49" charset="-122"/>
              </a:rPr>
              <a:t>例如记录每个作用域里面声明的变量名以及各个作用域的包含关系</a:t>
            </a:r>
          </a:p>
        </p:txBody>
      </p:sp>
      <p:sp>
        <p:nvSpPr>
          <p:cNvPr id="4105" name="Rectangle 9"/>
          <p:cNvSpPr>
            <a:spLocks noChangeArrowheads="1"/>
          </p:cNvSpPr>
          <p:nvPr/>
        </p:nvSpPr>
        <p:spPr bwMode="auto">
          <a:xfrm>
            <a:off x="1513205" y="189230"/>
            <a:ext cx="6259195" cy="645160"/>
          </a:xfrm>
          <a:prstGeom prst="rect">
            <a:avLst/>
          </a:prstGeom>
          <a:noFill/>
          <a:ln w="9525" algn="ctr">
            <a:noFill/>
            <a:miter lim="800000"/>
          </a:ln>
        </p:spPr>
        <p:txBody>
          <a:bodyPr wrap="square">
            <a:spAutoFit/>
          </a:bodyPr>
          <a:lstStyle/>
          <a:p>
            <a:pPr>
              <a:lnSpc>
                <a:spcPct val="90000"/>
              </a:lnSpc>
              <a:buClrTx/>
              <a:buFontTx/>
              <a:buNone/>
            </a:pPr>
            <a:r>
              <a:rPr lang="zh-CN" altLang="en-US" sz="4000">
                <a:ea typeface="华文行楷" pitchFamily="2" charset="-122"/>
              </a:rPr>
              <a:t>编译程序的其他组成部分</a:t>
            </a:r>
          </a:p>
        </p:txBody>
      </p:sp>
      <p:sp>
        <p:nvSpPr>
          <p:cNvPr id="2" name="文本框 1">
            <a:extLst>
              <a:ext uri="{FF2B5EF4-FFF2-40B4-BE49-F238E27FC236}">
                <a16:creationId xmlns:a16="http://schemas.microsoft.com/office/drawing/2014/main" xmlns="" id="{BA2A1977-811E-357E-0BD9-333235151C2C}"/>
              </a:ext>
            </a:extLst>
          </p:cNvPr>
          <p:cNvSpPr txBox="1"/>
          <p:nvPr/>
        </p:nvSpPr>
        <p:spPr>
          <a:xfrm>
            <a:off x="467544" y="3324901"/>
            <a:ext cx="3511451" cy="3046988"/>
          </a:xfrm>
          <a:prstGeom prst="rect">
            <a:avLst/>
          </a:prstGeom>
          <a:noFill/>
        </p:spPr>
        <p:txBody>
          <a:bodyPr wrap="square" rtlCol="0">
            <a:spAutoFit/>
          </a:bodyPr>
          <a:lstStyle/>
          <a:p>
            <a:pPr algn="l"/>
            <a:r>
              <a:rPr lang="en-US" altLang="zh-CN" sz="2400" dirty="0"/>
              <a:t>int a=1;</a:t>
            </a:r>
          </a:p>
          <a:p>
            <a:pPr algn="l"/>
            <a:r>
              <a:rPr lang="en-US" altLang="zh-CN" sz="2400" dirty="0"/>
              <a:t>void main(){</a:t>
            </a:r>
          </a:p>
          <a:p>
            <a:pPr algn="l"/>
            <a:r>
              <a:rPr lang="en-US" altLang="zh-CN" sz="2400" dirty="0"/>
              <a:t>int b=2;</a:t>
            </a:r>
          </a:p>
          <a:p>
            <a:pPr algn="l"/>
            <a:r>
              <a:rPr lang="en-US" altLang="zh-CN" sz="2400" dirty="0"/>
              <a:t>  {</a:t>
            </a:r>
          </a:p>
          <a:p>
            <a:pPr algn="l"/>
            <a:r>
              <a:rPr lang="en-US" altLang="zh-CN" sz="2400" dirty="0"/>
              <a:t>  int b=3;</a:t>
            </a:r>
          </a:p>
          <a:p>
            <a:pPr algn="l"/>
            <a:r>
              <a:rPr lang="en-US" altLang="zh-CN" sz="2400" dirty="0"/>
              <a:t>  int c=</a:t>
            </a:r>
            <a:r>
              <a:rPr lang="en-US" altLang="zh-CN" sz="2400" dirty="0" err="1"/>
              <a:t>a+b</a:t>
            </a:r>
            <a:r>
              <a:rPr lang="en-US" altLang="zh-CN" sz="2400" dirty="0"/>
              <a:t>;</a:t>
            </a:r>
          </a:p>
          <a:p>
            <a:pPr algn="l"/>
            <a:r>
              <a:rPr lang="en-US" altLang="zh-CN" sz="2400" dirty="0"/>
              <a:t>  }</a:t>
            </a:r>
          </a:p>
          <a:p>
            <a:pPr algn="l"/>
            <a:r>
              <a:rPr lang="en-US" altLang="zh-CN" sz="2400" dirty="0"/>
              <a:t>}</a:t>
            </a:r>
          </a:p>
        </p:txBody>
      </p:sp>
      <p:sp>
        <p:nvSpPr>
          <p:cNvPr id="3" name="文本框 2">
            <a:extLst>
              <a:ext uri="{FF2B5EF4-FFF2-40B4-BE49-F238E27FC236}">
                <a16:creationId xmlns:a16="http://schemas.microsoft.com/office/drawing/2014/main" xmlns="" id="{9B5A3C84-6F6C-B446-E8AC-77DEB2B1E82D}"/>
              </a:ext>
            </a:extLst>
          </p:cNvPr>
          <p:cNvSpPr txBox="1"/>
          <p:nvPr/>
        </p:nvSpPr>
        <p:spPr>
          <a:xfrm>
            <a:off x="3131840" y="3492152"/>
            <a:ext cx="1080120" cy="707886"/>
          </a:xfrm>
          <a:prstGeom prst="rect">
            <a:avLst/>
          </a:prstGeom>
          <a:noFill/>
          <a:ln w="28575">
            <a:solidFill>
              <a:schemeClr val="tx1">
                <a:lumMod val="75000"/>
              </a:schemeClr>
            </a:solidFill>
          </a:ln>
        </p:spPr>
        <p:txBody>
          <a:bodyPr wrap="square" rtlCol="0">
            <a:spAutoFit/>
          </a:bodyPr>
          <a:lstStyle/>
          <a:p>
            <a:pPr algn="l"/>
            <a:r>
              <a:rPr lang="en-US" altLang="zh-CN" sz="2000" dirty="0"/>
              <a:t>a</a:t>
            </a:r>
          </a:p>
          <a:p>
            <a:pPr algn="l"/>
            <a:r>
              <a:rPr lang="en-US" altLang="zh-CN" dirty="0"/>
              <a:t>main</a:t>
            </a:r>
            <a:endParaRPr lang="en-US" altLang="zh-CN" sz="2000" dirty="0"/>
          </a:p>
        </p:txBody>
      </p:sp>
      <p:sp>
        <p:nvSpPr>
          <p:cNvPr id="4" name="文本框 3">
            <a:extLst>
              <a:ext uri="{FF2B5EF4-FFF2-40B4-BE49-F238E27FC236}">
                <a16:creationId xmlns:a16="http://schemas.microsoft.com/office/drawing/2014/main" xmlns="" id="{7137CBB2-4E28-A0B0-7993-1EC8F1E3E7A7}"/>
              </a:ext>
            </a:extLst>
          </p:cNvPr>
          <p:cNvSpPr txBox="1"/>
          <p:nvPr/>
        </p:nvSpPr>
        <p:spPr>
          <a:xfrm>
            <a:off x="2699792" y="3051974"/>
            <a:ext cx="2376264" cy="400110"/>
          </a:xfrm>
          <a:prstGeom prst="rect">
            <a:avLst/>
          </a:prstGeom>
          <a:noFill/>
        </p:spPr>
        <p:txBody>
          <a:bodyPr wrap="square" rtlCol="0">
            <a:spAutoFit/>
          </a:bodyPr>
          <a:lstStyle/>
          <a:p>
            <a:r>
              <a:rPr lang="en-US" altLang="zh-CN" dirty="0" err="1"/>
              <a:t>global_domain</a:t>
            </a:r>
            <a:endParaRPr lang="zh-CN" altLang="en-US" dirty="0"/>
          </a:p>
        </p:txBody>
      </p:sp>
      <p:sp>
        <p:nvSpPr>
          <p:cNvPr id="5" name="文本框 4">
            <a:extLst>
              <a:ext uri="{FF2B5EF4-FFF2-40B4-BE49-F238E27FC236}">
                <a16:creationId xmlns:a16="http://schemas.microsoft.com/office/drawing/2014/main" xmlns="" id="{9A73593C-06B5-4931-B5DF-C0B282F70779}"/>
              </a:ext>
            </a:extLst>
          </p:cNvPr>
          <p:cNvSpPr txBox="1"/>
          <p:nvPr/>
        </p:nvSpPr>
        <p:spPr>
          <a:xfrm>
            <a:off x="4485386" y="4208163"/>
            <a:ext cx="1598782" cy="707886"/>
          </a:xfrm>
          <a:prstGeom prst="rect">
            <a:avLst/>
          </a:prstGeom>
          <a:noFill/>
          <a:ln w="28575">
            <a:solidFill>
              <a:schemeClr val="tx1">
                <a:lumMod val="75000"/>
              </a:schemeClr>
            </a:solidFill>
          </a:ln>
        </p:spPr>
        <p:txBody>
          <a:bodyPr wrap="square" rtlCol="0">
            <a:spAutoFit/>
          </a:bodyPr>
          <a:lstStyle/>
          <a:p>
            <a:pPr algn="l"/>
            <a:r>
              <a:rPr lang="en-US" altLang="zh-CN" sz="2000" dirty="0"/>
              <a:t>b</a:t>
            </a:r>
          </a:p>
          <a:p>
            <a:pPr algn="l"/>
            <a:r>
              <a:rPr lang="en-US" altLang="zh-CN" dirty="0"/>
              <a:t>&lt;domain1&gt;</a:t>
            </a:r>
            <a:endParaRPr lang="en-US" altLang="zh-CN" sz="2000" dirty="0"/>
          </a:p>
        </p:txBody>
      </p:sp>
      <p:cxnSp>
        <p:nvCxnSpPr>
          <p:cNvPr id="7" name="连接符: 肘形 6">
            <a:extLst>
              <a:ext uri="{FF2B5EF4-FFF2-40B4-BE49-F238E27FC236}">
                <a16:creationId xmlns:a16="http://schemas.microsoft.com/office/drawing/2014/main" xmlns="" id="{C73FE780-B56B-F43F-4496-25DB7A30B3AE}"/>
              </a:ext>
            </a:extLst>
          </p:cNvPr>
          <p:cNvCxnSpPr>
            <a:cxnSpLocks/>
          </p:cNvCxnSpPr>
          <p:nvPr/>
        </p:nvCxnSpPr>
        <p:spPr bwMode="auto">
          <a:xfrm>
            <a:off x="3837314" y="4052315"/>
            <a:ext cx="648072" cy="463187"/>
          </a:xfrm>
          <a:prstGeom prst="bentConnector3">
            <a:avLst>
              <a:gd name="adj1" fmla="val 81010"/>
            </a:avLst>
          </a:prstGeom>
          <a:solidFill>
            <a:schemeClr val="accent1"/>
          </a:solidFill>
          <a:ln w="28575" cap="rnd" cmpd="sng" algn="ctr">
            <a:solidFill>
              <a:schemeClr val="tx1">
                <a:lumMod val="50000"/>
              </a:schemeClr>
            </a:solidFill>
            <a:prstDash val="solid"/>
            <a:round/>
            <a:headEnd type="none" w="med" len="med"/>
            <a:tailEnd type="none" w="med" len="med"/>
          </a:ln>
        </p:spPr>
      </p:cxnSp>
      <p:cxnSp>
        <p:nvCxnSpPr>
          <p:cNvPr id="10" name="连接符: 肘形 9">
            <a:extLst>
              <a:ext uri="{FF2B5EF4-FFF2-40B4-BE49-F238E27FC236}">
                <a16:creationId xmlns:a16="http://schemas.microsoft.com/office/drawing/2014/main" xmlns="" id="{6204EF38-9803-71BC-0D8D-ABA4E74A660D}"/>
              </a:ext>
            </a:extLst>
          </p:cNvPr>
          <p:cNvCxnSpPr>
            <a:cxnSpLocks/>
          </p:cNvCxnSpPr>
          <p:nvPr/>
        </p:nvCxnSpPr>
        <p:spPr bwMode="auto">
          <a:xfrm>
            <a:off x="5940152" y="4684455"/>
            <a:ext cx="586081" cy="463187"/>
          </a:xfrm>
          <a:prstGeom prst="bentConnector3">
            <a:avLst>
              <a:gd name="adj1" fmla="val 50000"/>
            </a:avLst>
          </a:prstGeom>
          <a:solidFill>
            <a:schemeClr val="accent1"/>
          </a:solidFill>
          <a:ln w="28575" cap="rnd" cmpd="sng" algn="ctr">
            <a:solidFill>
              <a:schemeClr val="tx1">
                <a:lumMod val="50000"/>
              </a:schemeClr>
            </a:solidFill>
            <a:prstDash val="solid"/>
            <a:round/>
            <a:headEnd type="none" w="med" len="med"/>
            <a:tailEnd type="none" w="med" len="med"/>
          </a:ln>
        </p:spPr>
      </p:cxnSp>
      <p:sp>
        <p:nvSpPr>
          <p:cNvPr id="13" name="文本框 12">
            <a:extLst>
              <a:ext uri="{FF2B5EF4-FFF2-40B4-BE49-F238E27FC236}">
                <a16:creationId xmlns:a16="http://schemas.microsoft.com/office/drawing/2014/main" xmlns="" id="{8A83D9E7-9D69-BD5D-D819-6BD0BFB9A31C}"/>
              </a:ext>
            </a:extLst>
          </p:cNvPr>
          <p:cNvSpPr txBox="1"/>
          <p:nvPr/>
        </p:nvSpPr>
        <p:spPr>
          <a:xfrm>
            <a:off x="6526233" y="4916048"/>
            <a:ext cx="586081" cy="707886"/>
          </a:xfrm>
          <a:prstGeom prst="rect">
            <a:avLst/>
          </a:prstGeom>
          <a:noFill/>
          <a:ln w="28575">
            <a:solidFill>
              <a:schemeClr val="tx1">
                <a:lumMod val="75000"/>
              </a:schemeClr>
            </a:solidFill>
          </a:ln>
        </p:spPr>
        <p:txBody>
          <a:bodyPr wrap="square" rtlCol="0">
            <a:spAutoFit/>
          </a:bodyPr>
          <a:lstStyle/>
          <a:p>
            <a:pPr algn="l"/>
            <a:r>
              <a:rPr lang="en-US" altLang="zh-CN" sz="2000" dirty="0"/>
              <a:t>b</a:t>
            </a:r>
          </a:p>
          <a:p>
            <a:pPr algn="l"/>
            <a:r>
              <a:rPr lang="en-US" altLang="zh-CN" dirty="0"/>
              <a:t>c</a:t>
            </a:r>
            <a:endParaRPr lang="en-US" altLang="zh-CN" sz="2000" dirty="0"/>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2">
            <a:hlinkClick r:id="rId2" action="ppaction://hlinksldjump"/>
          </p:cNvPr>
          <p:cNvSpPr txBox="1">
            <a:spLocks noChangeArrowheads="1"/>
          </p:cNvSpPr>
          <p:nvPr/>
        </p:nvSpPr>
        <p:spPr bwMode="auto">
          <a:xfrm>
            <a:off x="684213" y="1125538"/>
            <a:ext cx="8316912" cy="1908215"/>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dirty="0"/>
              <a:t> </a:t>
            </a:r>
            <a:r>
              <a:rPr lang="zh-CN" altLang="en-US" sz="3200" dirty="0"/>
              <a:t>表格管理</a:t>
            </a:r>
          </a:p>
          <a:p>
            <a:pPr algn="l">
              <a:buFont typeface="Wingdings" panose="05000000000000000000" pitchFamily="2" charset="2"/>
              <a:buNone/>
            </a:pPr>
            <a:endParaRPr lang="zh-CN" altLang="en-US" sz="1000" dirty="0">
              <a:solidFill>
                <a:srgbClr val="333399"/>
              </a:solidFill>
            </a:endParaRPr>
          </a:p>
          <a:p>
            <a:pPr lvl="1" algn="l">
              <a:buFont typeface="Symbol" panose="05050102010706020507" pitchFamily="18" charset="2"/>
              <a:buChar char="-"/>
            </a:pPr>
            <a:r>
              <a:rPr lang="zh-CN" altLang="en-US" sz="2800" b="0" i="1" dirty="0">
                <a:solidFill>
                  <a:srgbClr val="333399"/>
                </a:solidFill>
              </a:rPr>
              <a:t>  </a:t>
            </a:r>
            <a:r>
              <a:rPr lang="zh-CN" altLang="en-US" sz="2400" dirty="0">
                <a:sym typeface="+mn-ea"/>
              </a:rPr>
              <a:t>符号表 </a:t>
            </a:r>
            <a:r>
              <a:rPr lang="zh-CN" altLang="en-US" sz="2400" dirty="0">
                <a:solidFill>
                  <a:srgbClr val="333399"/>
                </a:solidFill>
                <a:latin typeface="楷体_GB2312" pitchFamily="49" charset="-122"/>
              </a:rPr>
              <a:t>收集每个名字的各种属性用于各阶段</a:t>
            </a:r>
            <a:endParaRPr lang="en-US" altLang="zh-CN" sz="2400" dirty="0">
              <a:solidFill>
                <a:srgbClr val="333399"/>
              </a:solidFill>
              <a:latin typeface="楷体_GB2312" pitchFamily="49" charset="-122"/>
            </a:endParaRPr>
          </a:p>
          <a:p>
            <a:pPr lvl="1" algn="l"/>
            <a:r>
              <a:rPr lang="zh-CN" altLang="en-US" sz="2400" dirty="0">
                <a:solidFill>
                  <a:srgbClr val="333399"/>
                </a:solidFill>
                <a:latin typeface="楷体_GB2312" pitchFamily="49" charset="-122"/>
              </a:rPr>
              <a:t>例如记录每个作用域里面声明的变量名以及各个作用域的包含关系</a:t>
            </a:r>
          </a:p>
        </p:txBody>
      </p:sp>
      <p:sp>
        <p:nvSpPr>
          <p:cNvPr id="4105" name="Rectangle 9"/>
          <p:cNvSpPr>
            <a:spLocks noChangeArrowheads="1"/>
          </p:cNvSpPr>
          <p:nvPr/>
        </p:nvSpPr>
        <p:spPr bwMode="auto">
          <a:xfrm>
            <a:off x="1513205" y="189230"/>
            <a:ext cx="6259195" cy="645160"/>
          </a:xfrm>
          <a:prstGeom prst="rect">
            <a:avLst/>
          </a:prstGeom>
          <a:noFill/>
          <a:ln w="9525" algn="ctr">
            <a:noFill/>
            <a:miter lim="800000"/>
          </a:ln>
        </p:spPr>
        <p:txBody>
          <a:bodyPr wrap="square">
            <a:spAutoFit/>
          </a:bodyPr>
          <a:lstStyle/>
          <a:p>
            <a:pPr>
              <a:lnSpc>
                <a:spcPct val="90000"/>
              </a:lnSpc>
              <a:buClrTx/>
              <a:buFontTx/>
              <a:buNone/>
            </a:pPr>
            <a:r>
              <a:rPr lang="zh-CN" altLang="en-US" sz="4000">
                <a:ea typeface="华文行楷" pitchFamily="2" charset="-122"/>
              </a:rPr>
              <a:t>编译程序的其他组成部分</a:t>
            </a:r>
          </a:p>
        </p:txBody>
      </p:sp>
      <p:sp>
        <p:nvSpPr>
          <p:cNvPr id="2" name="文本框 1">
            <a:extLst>
              <a:ext uri="{FF2B5EF4-FFF2-40B4-BE49-F238E27FC236}">
                <a16:creationId xmlns:a16="http://schemas.microsoft.com/office/drawing/2014/main" xmlns="" id="{BA2A1977-811E-357E-0BD9-333235151C2C}"/>
              </a:ext>
            </a:extLst>
          </p:cNvPr>
          <p:cNvSpPr txBox="1"/>
          <p:nvPr/>
        </p:nvSpPr>
        <p:spPr>
          <a:xfrm>
            <a:off x="467544" y="3324901"/>
            <a:ext cx="3511451" cy="3416320"/>
          </a:xfrm>
          <a:prstGeom prst="rect">
            <a:avLst/>
          </a:prstGeom>
          <a:noFill/>
        </p:spPr>
        <p:txBody>
          <a:bodyPr wrap="square" rtlCol="0">
            <a:spAutoFit/>
          </a:bodyPr>
          <a:lstStyle/>
          <a:p>
            <a:pPr algn="l"/>
            <a:r>
              <a:rPr lang="en-US" altLang="zh-CN" sz="2400" dirty="0"/>
              <a:t>int a=1;</a:t>
            </a:r>
          </a:p>
          <a:p>
            <a:pPr algn="l"/>
            <a:r>
              <a:rPr lang="en-US" altLang="zh-CN" sz="2400" dirty="0"/>
              <a:t>void main(){</a:t>
            </a:r>
          </a:p>
          <a:p>
            <a:pPr algn="l"/>
            <a:r>
              <a:rPr lang="en-US" altLang="zh-CN" sz="2400" dirty="0"/>
              <a:t>int b=2;</a:t>
            </a:r>
          </a:p>
          <a:p>
            <a:pPr algn="l"/>
            <a:r>
              <a:rPr lang="en-US" altLang="zh-CN" sz="2400" dirty="0"/>
              <a:t>  {</a:t>
            </a:r>
          </a:p>
          <a:p>
            <a:pPr algn="l"/>
            <a:r>
              <a:rPr lang="en-US" altLang="zh-CN" sz="2400" dirty="0"/>
              <a:t>  int b=3;</a:t>
            </a:r>
          </a:p>
          <a:p>
            <a:pPr algn="l"/>
            <a:r>
              <a:rPr lang="en-US" altLang="zh-CN" sz="2400" dirty="0"/>
              <a:t>  int c=</a:t>
            </a:r>
            <a:r>
              <a:rPr lang="en-US" altLang="zh-CN" sz="2400" dirty="0" err="1"/>
              <a:t>a+b</a:t>
            </a:r>
            <a:r>
              <a:rPr lang="en-US" altLang="zh-CN" sz="2400" dirty="0"/>
              <a:t>;</a:t>
            </a:r>
          </a:p>
          <a:p>
            <a:pPr algn="l"/>
            <a:r>
              <a:rPr lang="en-US" altLang="zh-CN" sz="2400" dirty="0"/>
              <a:t>  }</a:t>
            </a:r>
          </a:p>
          <a:p>
            <a:pPr algn="l"/>
            <a:r>
              <a:rPr lang="en-US" altLang="zh-CN" sz="2400" dirty="0"/>
              <a:t>  c=b-a;</a:t>
            </a:r>
          </a:p>
          <a:p>
            <a:pPr algn="l"/>
            <a:r>
              <a:rPr lang="en-US" altLang="zh-CN" sz="2400" dirty="0"/>
              <a:t>}</a:t>
            </a:r>
          </a:p>
        </p:txBody>
      </p:sp>
      <p:sp>
        <p:nvSpPr>
          <p:cNvPr id="3" name="文本框 2">
            <a:extLst>
              <a:ext uri="{FF2B5EF4-FFF2-40B4-BE49-F238E27FC236}">
                <a16:creationId xmlns:a16="http://schemas.microsoft.com/office/drawing/2014/main" xmlns="" id="{9B5A3C84-6F6C-B446-E8AC-77DEB2B1E82D}"/>
              </a:ext>
            </a:extLst>
          </p:cNvPr>
          <p:cNvSpPr txBox="1"/>
          <p:nvPr/>
        </p:nvSpPr>
        <p:spPr>
          <a:xfrm>
            <a:off x="3131840" y="3492152"/>
            <a:ext cx="1080120" cy="707886"/>
          </a:xfrm>
          <a:prstGeom prst="rect">
            <a:avLst/>
          </a:prstGeom>
          <a:noFill/>
          <a:ln w="28575">
            <a:solidFill>
              <a:schemeClr val="tx1">
                <a:lumMod val="75000"/>
              </a:schemeClr>
            </a:solidFill>
          </a:ln>
        </p:spPr>
        <p:txBody>
          <a:bodyPr wrap="square" rtlCol="0">
            <a:spAutoFit/>
          </a:bodyPr>
          <a:lstStyle/>
          <a:p>
            <a:pPr algn="l"/>
            <a:r>
              <a:rPr lang="en-US" altLang="zh-CN" sz="2000" dirty="0"/>
              <a:t>a</a:t>
            </a:r>
          </a:p>
          <a:p>
            <a:pPr algn="l"/>
            <a:r>
              <a:rPr lang="en-US" altLang="zh-CN" dirty="0"/>
              <a:t>main</a:t>
            </a:r>
            <a:endParaRPr lang="en-US" altLang="zh-CN" sz="2000" dirty="0"/>
          </a:p>
        </p:txBody>
      </p:sp>
      <p:sp>
        <p:nvSpPr>
          <p:cNvPr id="4" name="文本框 3">
            <a:extLst>
              <a:ext uri="{FF2B5EF4-FFF2-40B4-BE49-F238E27FC236}">
                <a16:creationId xmlns:a16="http://schemas.microsoft.com/office/drawing/2014/main" xmlns="" id="{7137CBB2-4E28-A0B0-7993-1EC8F1E3E7A7}"/>
              </a:ext>
            </a:extLst>
          </p:cNvPr>
          <p:cNvSpPr txBox="1"/>
          <p:nvPr/>
        </p:nvSpPr>
        <p:spPr>
          <a:xfrm>
            <a:off x="2699792" y="3051974"/>
            <a:ext cx="2376264" cy="400110"/>
          </a:xfrm>
          <a:prstGeom prst="rect">
            <a:avLst/>
          </a:prstGeom>
          <a:noFill/>
        </p:spPr>
        <p:txBody>
          <a:bodyPr wrap="square" rtlCol="0">
            <a:spAutoFit/>
          </a:bodyPr>
          <a:lstStyle/>
          <a:p>
            <a:r>
              <a:rPr lang="en-US" altLang="zh-CN" dirty="0" err="1"/>
              <a:t>global_domain</a:t>
            </a:r>
            <a:endParaRPr lang="zh-CN" altLang="en-US" dirty="0"/>
          </a:p>
        </p:txBody>
      </p:sp>
      <p:sp>
        <p:nvSpPr>
          <p:cNvPr id="5" name="文本框 4">
            <a:extLst>
              <a:ext uri="{FF2B5EF4-FFF2-40B4-BE49-F238E27FC236}">
                <a16:creationId xmlns:a16="http://schemas.microsoft.com/office/drawing/2014/main" xmlns="" id="{9A73593C-06B5-4931-B5DF-C0B282F70779}"/>
              </a:ext>
            </a:extLst>
          </p:cNvPr>
          <p:cNvSpPr txBox="1"/>
          <p:nvPr/>
        </p:nvSpPr>
        <p:spPr>
          <a:xfrm>
            <a:off x="4485386" y="4208163"/>
            <a:ext cx="1598782" cy="707886"/>
          </a:xfrm>
          <a:prstGeom prst="rect">
            <a:avLst/>
          </a:prstGeom>
          <a:noFill/>
          <a:ln w="28575">
            <a:solidFill>
              <a:schemeClr val="tx1">
                <a:lumMod val="75000"/>
              </a:schemeClr>
            </a:solidFill>
          </a:ln>
        </p:spPr>
        <p:txBody>
          <a:bodyPr wrap="square" rtlCol="0">
            <a:spAutoFit/>
          </a:bodyPr>
          <a:lstStyle/>
          <a:p>
            <a:pPr algn="l"/>
            <a:r>
              <a:rPr lang="en-US" altLang="zh-CN" sz="2000" dirty="0"/>
              <a:t>b</a:t>
            </a:r>
          </a:p>
          <a:p>
            <a:pPr algn="l"/>
            <a:r>
              <a:rPr lang="en-US" altLang="zh-CN" dirty="0"/>
              <a:t>&lt;domain1&gt;</a:t>
            </a:r>
            <a:endParaRPr lang="en-US" altLang="zh-CN" sz="2000" dirty="0"/>
          </a:p>
        </p:txBody>
      </p:sp>
      <p:cxnSp>
        <p:nvCxnSpPr>
          <p:cNvPr id="7" name="连接符: 肘形 6">
            <a:extLst>
              <a:ext uri="{FF2B5EF4-FFF2-40B4-BE49-F238E27FC236}">
                <a16:creationId xmlns:a16="http://schemas.microsoft.com/office/drawing/2014/main" xmlns="" id="{C73FE780-B56B-F43F-4496-25DB7A30B3AE}"/>
              </a:ext>
            </a:extLst>
          </p:cNvPr>
          <p:cNvCxnSpPr>
            <a:cxnSpLocks/>
          </p:cNvCxnSpPr>
          <p:nvPr/>
        </p:nvCxnSpPr>
        <p:spPr bwMode="auto">
          <a:xfrm>
            <a:off x="3837314" y="4052315"/>
            <a:ext cx="648072" cy="463187"/>
          </a:xfrm>
          <a:prstGeom prst="bentConnector3">
            <a:avLst>
              <a:gd name="adj1" fmla="val 81010"/>
            </a:avLst>
          </a:prstGeom>
          <a:solidFill>
            <a:schemeClr val="accent1"/>
          </a:solidFill>
          <a:ln w="28575" cap="rnd" cmpd="sng" algn="ctr">
            <a:solidFill>
              <a:schemeClr val="tx1">
                <a:lumMod val="50000"/>
              </a:schemeClr>
            </a:solidFill>
            <a:prstDash val="solid"/>
            <a:round/>
            <a:headEnd type="none" w="med" len="med"/>
            <a:tailEnd type="none" w="med" len="med"/>
          </a:ln>
        </p:spPr>
      </p:cxnSp>
      <p:cxnSp>
        <p:nvCxnSpPr>
          <p:cNvPr id="10" name="连接符: 肘形 9">
            <a:extLst>
              <a:ext uri="{FF2B5EF4-FFF2-40B4-BE49-F238E27FC236}">
                <a16:creationId xmlns:a16="http://schemas.microsoft.com/office/drawing/2014/main" xmlns="" id="{6204EF38-9803-71BC-0D8D-ABA4E74A660D}"/>
              </a:ext>
            </a:extLst>
          </p:cNvPr>
          <p:cNvCxnSpPr>
            <a:cxnSpLocks/>
          </p:cNvCxnSpPr>
          <p:nvPr/>
        </p:nvCxnSpPr>
        <p:spPr bwMode="auto">
          <a:xfrm>
            <a:off x="5940152" y="4684455"/>
            <a:ext cx="586081" cy="463187"/>
          </a:xfrm>
          <a:prstGeom prst="bentConnector3">
            <a:avLst>
              <a:gd name="adj1" fmla="val 50000"/>
            </a:avLst>
          </a:prstGeom>
          <a:solidFill>
            <a:schemeClr val="accent1"/>
          </a:solidFill>
          <a:ln w="28575" cap="rnd" cmpd="sng" algn="ctr">
            <a:solidFill>
              <a:schemeClr val="tx1">
                <a:lumMod val="50000"/>
              </a:schemeClr>
            </a:solidFill>
            <a:prstDash val="solid"/>
            <a:round/>
            <a:headEnd type="none" w="med" len="med"/>
            <a:tailEnd type="none" w="med" len="med"/>
          </a:ln>
        </p:spPr>
      </p:cxnSp>
      <p:sp>
        <p:nvSpPr>
          <p:cNvPr id="13" name="文本框 12">
            <a:extLst>
              <a:ext uri="{FF2B5EF4-FFF2-40B4-BE49-F238E27FC236}">
                <a16:creationId xmlns:a16="http://schemas.microsoft.com/office/drawing/2014/main" xmlns="" id="{8A83D9E7-9D69-BD5D-D819-6BD0BFB9A31C}"/>
              </a:ext>
            </a:extLst>
          </p:cNvPr>
          <p:cNvSpPr txBox="1"/>
          <p:nvPr/>
        </p:nvSpPr>
        <p:spPr>
          <a:xfrm>
            <a:off x="6526233" y="4916048"/>
            <a:ext cx="586081" cy="707886"/>
          </a:xfrm>
          <a:prstGeom prst="rect">
            <a:avLst/>
          </a:prstGeom>
          <a:noFill/>
          <a:ln w="28575">
            <a:solidFill>
              <a:schemeClr val="tx1">
                <a:lumMod val="75000"/>
              </a:schemeClr>
            </a:solidFill>
          </a:ln>
        </p:spPr>
        <p:txBody>
          <a:bodyPr wrap="square" rtlCol="0">
            <a:spAutoFit/>
          </a:bodyPr>
          <a:lstStyle/>
          <a:p>
            <a:pPr algn="l"/>
            <a:r>
              <a:rPr lang="en-US" altLang="zh-CN" sz="2000" dirty="0"/>
              <a:t>b</a:t>
            </a:r>
          </a:p>
          <a:p>
            <a:pPr algn="l"/>
            <a:r>
              <a:rPr lang="en-US" altLang="zh-CN" dirty="0"/>
              <a:t>c</a:t>
            </a:r>
            <a:endParaRPr lang="en-US" altLang="zh-CN" sz="2000" dirty="0"/>
          </a:p>
        </p:txBody>
      </p:sp>
      <p:sp>
        <p:nvSpPr>
          <p:cNvPr id="6" name="文本框 5">
            <a:extLst>
              <a:ext uri="{FF2B5EF4-FFF2-40B4-BE49-F238E27FC236}">
                <a16:creationId xmlns:a16="http://schemas.microsoft.com/office/drawing/2014/main" xmlns="" id="{31CEA355-B781-9BF9-AD1D-56BB27F88BF3}"/>
              </a:ext>
            </a:extLst>
          </p:cNvPr>
          <p:cNvSpPr txBox="1"/>
          <p:nvPr/>
        </p:nvSpPr>
        <p:spPr>
          <a:xfrm>
            <a:off x="2768338" y="5896861"/>
            <a:ext cx="4968552" cy="707886"/>
          </a:xfrm>
          <a:prstGeom prst="rect">
            <a:avLst/>
          </a:prstGeom>
          <a:noFill/>
        </p:spPr>
        <p:txBody>
          <a:bodyPr wrap="square" rtlCol="0">
            <a:spAutoFit/>
          </a:bodyPr>
          <a:lstStyle/>
          <a:p>
            <a:pPr algn="l"/>
            <a:r>
              <a:rPr lang="zh-CN" altLang="en-US" dirty="0"/>
              <a:t>出错，变量</a:t>
            </a:r>
            <a:r>
              <a:rPr lang="en-US" altLang="zh-CN" dirty="0"/>
              <a:t>c</a:t>
            </a:r>
            <a:r>
              <a:rPr lang="zh-CN" altLang="en-US" dirty="0"/>
              <a:t>是在未命名的</a:t>
            </a:r>
            <a:r>
              <a:rPr lang="en-US" altLang="zh-CN" dirty="0"/>
              <a:t>domain1</a:t>
            </a:r>
            <a:r>
              <a:rPr lang="zh-CN" altLang="en-US" dirty="0"/>
              <a:t>中定义，</a:t>
            </a:r>
            <a:endParaRPr lang="en-US" altLang="zh-CN" dirty="0"/>
          </a:p>
          <a:p>
            <a:pPr algn="l"/>
            <a:r>
              <a:rPr lang="zh-CN" altLang="en-US" dirty="0"/>
              <a:t>在</a:t>
            </a:r>
            <a:r>
              <a:rPr lang="en-US" altLang="zh-CN" dirty="0"/>
              <a:t>domain1</a:t>
            </a:r>
            <a:r>
              <a:rPr lang="zh-CN" altLang="en-US" dirty="0"/>
              <a:t>外面未定义</a:t>
            </a:r>
            <a:endParaRPr lang="en-US" altLang="zh-CN" dirty="0"/>
          </a:p>
        </p:txBody>
      </p:sp>
    </p:spTree>
    <p:extLst>
      <p:ext uri="{BB962C8B-B14F-4D97-AF65-F5344CB8AC3E}">
        <p14:creationId xmlns:p14="http://schemas.microsoft.com/office/powerpoint/2010/main" val="24368105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1028"/>
          <p:cNvSpPr txBox="1">
            <a:spLocks noChangeArrowheads="1"/>
          </p:cNvSpPr>
          <p:nvPr/>
        </p:nvSpPr>
        <p:spPr bwMode="auto">
          <a:xfrm>
            <a:off x="827088" y="1379538"/>
            <a:ext cx="7777162" cy="3847207"/>
          </a:xfrm>
          <a:prstGeom prst="rect">
            <a:avLst/>
          </a:prstGeom>
          <a:noFill/>
          <a:ln w="9525">
            <a:noFill/>
            <a:miter lim="800000"/>
          </a:ln>
        </p:spPr>
        <p:txBody>
          <a:bodyPr>
            <a:spAutoFit/>
          </a:bodyPr>
          <a:lstStyle/>
          <a:p>
            <a:pPr algn="l"/>
            <a:r>
              <a:rPr lang="zh-CN" altLang="en-US" sz="3200" dirty="0">
                <a:latin typeface="楷体_GB2312" pitchFamily="49" charset="-122"/>
              </a:rPr>
              <a:t>核心目的和要求：</a:t>
            </a:r>
            <a:r>
              <a:rPr lang="en-US" altLang="zh-CN" sz="3200" dirty="0">
                <a:latin typeface="楷体_GB2312" pitchFamily="49" charset="-122"/>
              </a:rPr>
              <a:t>  </a:t>
            </a:r>
          </a:p>
          <a:p>
            <a:pPr algn="l">
              <a:buFont typeface="Wingdings" panose="05000000000000000000" pitchFamily="2" charset="2"/>
              <a:buChar char="²"/>
            </a:pPr>
            <a:endParaRPr lang="en-US" altLang="zh-CN" sz="3200" dirty="0"/>
          </a:p>
          <a:p>
            <a:pPr algn="l">
              <a:buFont typeface="Wingdings" panose="05000000000000000000" pitchFamily="2" charset="2"/>
              <a:buChar char="²"/>
            </a:pPr>
            <a:r>
              <a:rPr lang="zh-CN" altLang="en-US" sz="3200" dirty="0"/>
              <a:t>掌握</a:t>
            </a:r>
            <a:r>
              <a:rPr lang="zh-CN" altLang="en-US" sz="3200" dirty="0">
                <a:solidFill>
                  <a:srgbClr val="333399"/>
                </a:solidFill>
              </a:rPr>
              <a:t>编译程序</a:t>
            </a:r>
            <a:r>
              <a:rPr lang="en-US" altLang="zh-CN" sz="3200" dirty="0">
                <a:solidFill>
                  <a:srgbClr val="333399"/>
                </a:solidFill>
              </a:rPr>
              <a:t>/</a:t>
            </a:r>
            <a:r>
              <a:rPr lang="zh-CN" altLang="en-US" sz="3200" dirty="0">
                <a:solidFill>
                  <a:srgbClr val="333399"/>
                </a:solidFill>
              </a:rPr>
              <a:t>系统设计的</a:t>
            </a:r>
            <a:r>
              <a:rPr lang="zh-CN" altLang="en-US" sz="3200" dirty="0"/>
              <a:t>基本原理</a:t>
            </a:r>
            <a:endParaRPr lang="en-US" altLang="zh-CN" sz="3200" dirty="0"/>
          </a:p>
          <a:p>
            <a:pPr algn="l"/>
            <a:endParaRPr lang="en-US" altLang="zh-CN" sz="3200" dirty="0">
              <a:latin typeface="楷体_GB2312" pitchFamily="49" charset="-122"/>
            </a:endParaRPr>
          </a:p>
          <a:p>
            <a:pPr algn="l"/>
            <a:r>
              <a:rPr lang="zh-CN" altLang="en-US" sz="3200" dirty="0">
                <a:latin typeface="楷体_GB2312" pitchFamily="49" charset="-122"/>
              </a:rPr>
              <a:t>附带</a:t>
            </a:r>
            <a:r>
              <a:rPr lang="en-US" altLang="zh-CN" sz="3200" dirty="0">
                <a:latin typeface="楷体_GB2312" pitchFamily="49" charset="-122"/>
              </a:rPr>
              <a:t>:</a:t>
            </a:r>
            <a:endParaRPr lang="zh-CN" altLang="en-US" sz="3200" dirty="0">
              <a:latin typeface="楷体_GB2312" pitchFamily="49" charset="-122"/>
            </a:endParaRPr>
          </a:p>
          <a:p>
            <a:pPr algn="l">
              <a:buFont typeface="Wingdings" panose="05000000000000000000" pitchFamily="2" charset="2"/>
              <a:buChar char=" "/>
            </a:pPr>
            <a:r>
              <a:rPr lang="zh-CN" altLang="en-US" sz="1000" dirty="0">
                <a:solidFill>
                  <a:srgbClr val="333399"/>
                </a:solidFill>
                <a:latin typeface="楷体_GB2312" pitchFamily="49" charset="-122"/>
              </a:rPr>
              <a:t> </a:t>
            </a:r>
          </a:p>
          <a:p>
            <a:pPr algn="l">
              <a:buFont typeface="Wingdings" panose="05000000000000000000" pitchFamily="2" charset="2"/>
              <a:buNone/>
            </a:pPr>
            <a:endParaRPr lang="zh-CN" altLang="en-US" sz="1000" dirty="0"/>
          </a:p>
          <a:p>
            <a:pPr algn="l">
              <a:buFont typeface="Wingdings" panose="05000000000000000000" pitchFamily="2" charset="2"/>
              <a:buChar char="²"/>
            </a:pPr>
            <a:r>
              <a:rPr lang="zh-CN" altLang="en-US" sz="3200" dirty="0"/>
              <a:t>  通过编译原理的学习</a:t>
            </a:r>
            <a:r>
              <a:rPr lang="zh-CN" altLang="en-US" sz="3200" dirty="0">
                <a:solidFill>
                  <a:srgbClr val="333399"/>
                </a:solidFill>
              </a:rPr>
              <a:t>加深对</a:t>
            </a:r>
            <a:r>
              <a:rPr lang="zh-CN" altLang="en-US" sz="3200" dirty="0"/>
              <a:t>编程</a:t>
            </a:r>
            <a:r>
              <a:rPr lang="zh-CN" altLang="en-US" sz="3200" dirty="0">
                <a:solidFill>
                  <a:srgbClr val="333399"/>
                </a:solidFill>
              </a:rPr>
              <a:t>的理解</a:t>
            </a:r>
            <a:endParaRPr lang="en-US" altLang="zh-CN" sz="3200" dirty="0">
              <a:solidFill>
                <a:srgbClr val="333399"/>
              </a:solidFill>
            </a:endParaRPr>
          </a:p>
          <a:p>
            <a:pPr algn="l">
              <a:buFont typeface="Wingdings" panose="05000000000000000000" pitchFamily="2" charset="2"/>
              <a:buChar char="²"/>
            </a:pPr>
            <a:r>
              <a:rPr lang="zh-CN" altLang="en-US" sz="3200" dirty="0">
                <a:solidFill>
                  <a:schemeClr val="tx1"/>
                </a:solidFill>
              </a:rPr>
              <a:t> （了解</a:t>
            </a:r>
            <a:r>
              <a:rPr lang="zh-CN" altLang="en-US" sz="3200" dirty="0"/>
              <a:t>自动构造</a:t>
            </a:r>
            <a:r>
              <a:rPr lang="zh-CN" altLang="en-US" sz="3200" dirty="0">
                <a:sym typeface="+mn-ea"/>
              </a:rPr>
              <a:t>编译</a:t>
            </a:r>
            <a:r>
              <a:rPr lang="zh-CN" altLang="en-US" sz="3200" dirty="0"/>
              <a:t>工具</a:t>
            </a:r>
            <a:r>
              <a:rPr lang="en-US" altLang="zh-CN" sz="3200" dirty="0" err="1"/>
              <a:t>Lex</a:t>
            </a:r>
            <a:r>
              <a:rPr lang="zh-CN" altLang="en-US" sz="3200" dirty="0"/>
              <a:t>和</a:t>
            </a:r>
            <a:r>
              <a:rPr lang="en-US" altLang="zh-CN" sz="3200" dirty="0" err="1"/>
              <a:t>Yacc</a:t>
            </a:r>
            <a:r>
              <a:rPr lang="zh-CN" altLang="en-US" sz="3200" dirty="0"/>
              <a:t>）</a:t>
            </a:r>
            <a:endParaRPr lang="en-US" altLang="zh-CN" sz="3200" dirty="0"/>
          </a:p>
        </p:txBody>
      </p:sp>
      <p:sp>
        <p:nvSpPr>
          <p:cNvPr id="15363" name="AutoShape 1029">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5364" name="AutoShape 1030">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5365" name="AutoShape 1031">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5366" name="AutoShape 1032">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5367" name="Rectangle 1033"/>
          <p:cNvSpPr>
            <a:spLocks noChangeArrowheads="1"/>
          </p:cNvSpPr>
          <p:nvPr/>
        </p:nvSpPr>
        <p:spPr bwMode="auto">
          <a:xfrm>
            <a:off x="1546225" y="188913"/>
            <a:ext cx="3241675" cy="641350"/>
          </a:xfrm>
          <a:prstGeom prst="rect">
            <a:avLst/>
          </a:prstGeom>
          <a:noFill/>
          <a:ln w="9525" algn="ctr">
            <a:noFill/>
            <a:miter lim="800000"/>
          </a:ln>
        </p:spPr>
        <p:txBody>
          <a:bodyPr wrap="none">
            <a:spAutoFit/>
          </a:bodyPr>
          <a:lstStyle/>
          <a:p>
            <a:pPr>
              <a:lnSpc>
                <a:spcPct val="90000"/>
              </a:lnSpc>
              <a:buClrTx/>
              <a:buFontTx/>
              <a:buNone/>
            </a:pPr>
            <a:r>
              <a:rPr lang="zh-CN" altLang="en-US" sz="4000" dirty="0">
                <a:latin typeface="华文行楷" pitchFamily="2" charset="-122"/>
                <a:ea typeface="华文行楷" pitchFamily="2" charset="-122"/>
              </a:rPr>
              <a:t>教学目的要求</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ext Box 2">
            <a:hlinkClick r:id="rId3" action="ppaction://hlinksldjump"/>
          </p:cNvPr>
          <p:cNvSpPr txBox="1">
            <a:spLocks noChangeArrowheads="1"/>
          </p:cNvSpPr>
          <p:nvPr/>
        </p:nvSpPr>
        <p:spPr bwMode="auto">
          <a:xfrm>
            <a:off x="684213" y="1125538"/>
            <a:ext cx="8316912" cy="1168400"/>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a:t> </a:t>
            </a:r>
            <a:r>
              <a:rPr lang="zh-CN" altLang="en-US" sz="3200"/>
              <a:t>表格管理</a:t>
            </a:r>
          </a:p>
          <a:p>
            <a:pPr algn="l">
              <a:buFont typeface="Wingdings" panose="05000000000000000000" pitchFamily="2" charset="2"/>
              <a:buNone/>
            </a:pPr>
            <a:endParaRPr lang="zh-CN" altLang="en-US" sz="1000">
              <a:solidFill>
                <a:srgbClr val="333399"/>
              </a:solidFill>
            </a:endParaRPr>
          </a:p>
          <a:p>
            <a:pPr lvl="1" algn="l">
              <a:buFont typeface="Symbol" panose="05050102010706020507" pitchFamily="18" charset="2"/>
              <a:buChar char="-"/>
            </a:pPr>
            <a:r>
              <a:rPr lang="zh-CN" altLang="en-US" sz="2800" b="0" i="1">
                <a:solidFill>
                  <a:srgbClr val="333399"/>
                </a:solidFill>
              </a:rPr>
              <a:t>  </a:t>
            </a:r>
            <a:r>
              <a:rPr lang="zh-CN" altLang="en-US" sz="2400">
                <a:sym typeface="+mn-ea"/>
              </a:rPr>
              <a:t>符号表 </a:t>
            </a:r>
            <a:r>
              <a:rPr lang="zh-CN" altLang="en-US" sz="2400">
                <a:solidFill>
                  <a:srgbClr val="333399"/>
                </a:solidFill>
                <a:latin typeface="楷体_GB2312" pitchFamily="49" charset="-122"/>
              </a:rPr>
              <a:t>收集每个名字的各种属性用于各阶段</a:t>
            </a:r>
          </a:p>
        </p:txBody>
      </p:sp>
      <p:sp>
        <p:nvSpPr>
          <p:cNvPr id="4101" name="AutoShape 4">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02" name="AutoShape 5">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03" name="AutoShape 6">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04" name="AutoShape 7">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105" name="Rectangle 9"/>
          <p:cNvSpPr>
            <a:spLocks noChangeArrowheads="1"/>
          </p:cNvSpPr>
          <p:nvPr/>
        </p:nvSpPr>
        <p:spPr bwMode="auto">
          <a:xfrm>
            <a:off x="1513205" y="189230"/>
            <a:ext cx="6259195" cy="645160"/>
          </a:xfrm>
          <a:prstGeom prst="rect">
            <a:avLst/>
          </a:prstGeom>
          <a:noFill/>
          <a:ln w="9525" algn="ctr">
            <a:noFill/>
            <a:miter lim="800000"/>
          </a:ln>
        </p:spPr>
        <p:txBody>
          <a:bodyPr wrap="square">
            <a:spAutoFit/>
          </a:bodyPr>
          <a:lstStyle/>
          <a:p>
            <a:pPr>
              <a:lnSpc>
                <a:spcPct val="90000"/>
              </a:lnSpc>
              <a:buClrTx/>
              <a:buFontTx/>
              <a:buNone/>
            </a:pPr>
            <a:r>
              <a:rPr lang="zh-CN" altLang="en-US" sz="4000">
                <a:ea typeface="华文行楷" pitchFamily="2" charset="-122"/>
              </a:rPr>
              <a:t>编译程序的其他组成部分</a:t>
            </a:r>
          </a:p>
        </p:txBody>
      </p:sp>
      <p:graphicFrame>
        <p:nvGraphicFramePr>
          <p:cNvPr id="4098" name="Object 13"/>
          <p:cNvGraphicFramePr>
            <a:graphicFrameLocks noChangeAspect="1"/>
          </p:cNvGraphicFramePr>
          <p:nvPr/>
        </p:nvGraphicFramePr>
        <p:xfrm>
          <a:off x="3132138" y="2492375"/>
          <a:ext cx="5826125" cy="3965575"/>
        </p:xfrm>
        <a:graphic>
          <a:graphicData uri="http://schemas.openxmlformats.org/presentationml/2006/ole">
            <mc:AlternateContent xmlns:mc="http://schemas.openxmlformats.org/markup-compatibility/2006">
              <mc:Choice xmlns:v="urn:schemas-microsoft-com:vml" Requires="v">
                <p:oleObj spid="_x0000_s7170" name="Visio" r:id="rId4" imgW="6309970" imgH="4101389" progId="Visio.Drawing.11">
                  <p:embed/>
                </p:oleObj>
              </mc:Choice>
              <mc:Fallback>
                <p:oleObj name="Visio" r:id="rId4" imgW="6309970" imgH="4101389" progId="Visio.Drawing.11">
                  <p:embed/>
                  <p:pic>
                    <p:nvPicPr>
                      <p:cNvPr id="4098"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2492375"/>
                        <a:ext cx="5826125" cy="3965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14"/>
          <p:cNvGraphicFramePr>
            <a:graphicFrameLocks noChangeAspect="1"/>
          </p:cNvGraphicFramePr>
          <p:nvPr/>
        </p:nvGraphicFramePr>
        <p:xfrm>
          <a:off x="684530" y="3675063"/>
          <a:ext cx="2520950" cy="2124075"/>
        </p:xfrm>
        <a:graphic>
          <a:graphicData uri="http://schemas.openxmlformats.org/presentationml/2006/ole">
            <mc:AlternateContent xmlns:mc="http://schemas.openxmlformats.org/markup-compatibility/2006">
              <mc:Choice xmlns:v="urn:schemas-microsoft-com:vml" Requires="v">
                <p:oleObj spid="_x0000_s7171" name="Visio" r:id="rId6" imgW="2015033" imgH="1834591" progId="Visio.Drawing.11">
                  <p:embed/>
                </p:oleObj>
              </mc:Choice>
              <mc:Fallback>
                <p:oleObj name="Visio" r:id="rId6" imgW="2015033" imgH="1834591" progId="Visio.Drawing.11">
                  <p:embed/>
                  <p:pic>
                    <p:nvPicPr>
                      <p:cNvPr id="4099"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530" y="3675063"/>
                        <a:ext cx="2520950" cy="2124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文本框 2"/>
          <p:cNvSpPr txBox="1"/>
          <p:nvPr/>
        </p:nvSpPr>
        <p:spPr>
          <a:xfrm>
            <a:off x="593090" y="2492375"/>
            <a:ext cx="3825875" cy="460375"/>
          </a:xfrm>
          <a:prstGeom prst="rect">
            <a:avLst/>
          </a:prstGeom>
          <a:noFill/>
        </p:spPr>
        <p:txBody>
          <a:bodyPr wrap="square" rtlCol="0">
            <a:spAutoFit/>
          </a:bodyPr>
          <a:lstStyle/>
          <a:p>
            <a:pPr algn="l"/>
            <a:r>
              <a:rPr lang="en-US" sz="2400"/>
              <a:t>Decaf</a:t>
            </a:r>
            <a:r>
              <a:rPr lang="zh-CN" altLang="en-US" sz="2400"/>
              <a:t>语言例子</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a:hlinkClick r:id="rId2" action="ppaction://hlinksldjump" highlightClick="1"/>
          </p:cNvPr>
          <p:cNvSpPr>
            <a:spLocks noChangeArrowheads="1"/>
          </p:cNvSpPr>
          <p:nvPr/>
        </p:nvSpPr>
        <p:spPr bwMode="auto">
          <a:xfrm>
            <a:off x="8382000" y="669671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3" name="AutoShape 3">
            <a:hlinkClick r:id="rId3" action="ppaction://hlinksldjump" highlightClick="1"/>
          </p:cNvPr>
          <p:cNvSpPr>
            <a:spLocks noChangeArrowheads="1"/>
          </p:cNvSpPr>
          <p:nvPr/>
        </p:nvSpPr>
        <p:spPr bwMode="auto">
          <a:xfrm>
            <a:off x="8077200" y="669671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4" name="AutoShape 4">
            <a:hlinkClick r:id="" action="ppaction://hlinkshowjump?jump=firstslide" highlightClick="1"/>
          </p:cNvPr>
          <p:cNvSpPr>
            <a:spLocks noChangeArrowheads="1"/>
          </p:cNvSpPr>
          <p:nvPr/>
        </p:nvSpPr>
        <p:spPr bwMode="auto">
          <a:xfrm>
            <a:off x="7772400" y="669671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5" name="AutoShape 5">
            <a:hlinkClick r:id="" action="ppaction://hlinkshowjump?jump=lastslide" highlightClick="1"/>
          </p:cNvPr>
          <p:cNvSpPr>
            <a:spLocks noChangeArrowheads="1"/>
          </p:cNvSpPr>
          <p:nvPr/>
        </p:nvSpPr>
        <p:spPr bwMode="auto">
          <a:xfrm>
            <a:off x="8686800" y="669671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40966" name="Rectangle 6"/>
          <p:cNvSpPr>
            <a:spLocks noChangeArrowheads="1"/>
          </p:cNvSpPr>
          <p:nvPr/>
        </p:nvSpPr>
        <p:spPr bwMode="auto">
          <a:xfrm>
            <a:off x="140335" y="189230"/>
            <a:ext cx="8833485" cy="706755"/>
          </a:xfrm>
          <a:prstGeom prst="rect">
            <a:avLst/>
          </a:prstGeom>
          <a:noFill/>
          <a:ln w="9525" algn="ctr">
            <a:noFill/>
            <a:miter lim="800000"/>
          </a:ln>
        </p:spPr>
        <p:txBody>
          <a:bodyPr wrap="square">
            <a:spAutoFit/>
          </a:bodyPr>
          <a:lstStyle/>
          <a:p>
            <a:pPr indent="0" algn="l">
              <a:buFont typeface="Wingdings" panose="05000000000000000000" pitchFamily="2" charset="2"/>
              <a:buNone/>
            </a:pPr>
            <a:r>
              <a:rPr lang="zh-CN" altLang="en-US" sz="4000">
                <a:solidFill>
                  <a:srgbClr val="333399"/>
                </a:solidFill>
                <a:sym typeface="+mn-ea"/>
              </a:rPr>
              <a:t>小结</a:t>
            </a:r>
            <a:r>
              <a:rPr lang="en-US" altLang="zh-CN" sz="4000">
                <a:solidFill>
                  <a:srgbClr val="333399"/>
                </a:solidFill>
                <a:sym typeface="+mn-ea"/>
              </a:rPr>
              <a:t>: </a:t>
            </a:r>
            <a:r>
              <a:rPr lang="zh-CN" altLang="en-US" sz="4000">
                <a:solidFill>
                  <a:srgbClr val="333399"/>
                </a:solidFill>
                <a:sym typeface="+mn-ea"/>
              </a:rPr>
              <a:t>典型编译程序的</a:t>
            </a:r>
            <a:r>
              <a:rPr lang="zh-CN" altLang="en-US" sz="4000">
                <a:sym typeface="+mn-ea"/>
              </a:rPr>
              <a:t>主要逻辑模块</a:t>
            </a:r>
            <a:endParaRPr lang="zh-CN" altLang="en-US" sz="4000">
              <a:ea typeface="华文行楷" pitchFamily="2" charset="-122"/>
            </a:endParaRPr>
          </a:p>
        </p:txBody>
      </p:sp>
      <p:sp>
        <p:nvSpPr>
          <p:cNvPr id="40968" name="AutoShape 8"/>
          <p:cNvSpPr>
            <a:spLocks noChangeArrowheads="1"/>
          </p:cNvSpPr>
          <p:nvPr/>
        </p:nvSpPr>
        <p:spPr bwMode="auto">
          <a:xfrm>
            <a:off x="3636963" y="1844040"/>
            <a:ext cx="2159000" cy="360363"/>
          </a:xfrm>
          <a:prstGeom prst="roundRect">
            <a:avLst>
              <a:gd name="adj" fmla="val 16667"/>
            </a:avLst>
          </a:prstGeom>
          <a:solidFill>
            <a:srgbClr val="FFFFFF"/>
          </a:solidFill>
          <a:ln w="9525" algn="ctr">
            <a:solidFill>
              <a:srgbClr val="800080"/>
            </a:solidFill>
            <a:round/>
          </a:ln>
        </p:spPr>
        <p:txBody>
          <a:bodyPr wrap="none" anchor="ctr"/>
          <a:lstStyle/>
          <a:p>
            <a:pPr algn="ctr">
              <a:lnSpc>
                <a:spcPct val="90000"/>
              </a:lnSpc>
              <a:buClrTx/>
              <a:buFontTx/>
              <a:buNone/>
            </a:pPr>
            <a:r>
              <a:rPr lang="zh-CN" altLang="en-US">
                <a:sym typeface="+mn-ea"/>
              </a:rPr>
              <a:t>词法分</a:t>
            </a:r>
            <a:r>
              <a:rPr lang="zh-CN" altLang="en-US"/>
              <a:t>析模块</a:t>
            </a:r>
          </a:p>
        </p:txBody>
      </p:sp>
      <p:sp>
        <p:nvSpPr>
          <p:cNvPr id="40969" name="AutoShape 9"/>
          <p:cNvSpPr>
            <a:spLocks noChangeArrowheads="1"/>
          </p:cNvSpPr>
          <p:nvPr/>
        </p:nvSpPr>
        <p:spPr bwMode="auto">
          <a:xfrm>
            <a:off x="3636963" y="2564765"/>
            <a:ext cx="2159000" cy="360363"/>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r>
              <a:rPr lang="zh-CN" altLang="en-US"/>
              <a:t>语法分析模块</a:t>
            </a:r>
          </a:p>
        </p:txBody>
      </p:sp>
      <p:sp>
        <p:nvSpPr>
          <p:cNvPr id="40970" name="AutoShape 10"/>
          <p:cNvSpPr>
            <a:spLocks noChangeArrowheads="1"/>
          </p:cNvSpPr>
          <p:nvPr/>
        </p:nvSpPr>
        <p:spPr bwMode="auto">
          <a:xfrm>
            <a:off x="3636963" y="3285490"/>
            <a:ext cx="2159000" cy="360363"/>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r>
              <a:rPr lang="zh-CN" altLang="en-US" dirty="0"/>
              <a:t>语义分析模块</a:t>
            </a:r>
          </a:p>
        </p:txBody>
      </p:sp>
      <p:sp>
        <p:nvSpPr>
          <p:cNvPr id="40971" name="AutoShape 11"/>
          <p:cNvSpPr>
            <a:spLocks noChangeArrowheads="1"/>
          </p:cNvSpPr>
          <p:nvPr/>
        </p:nvSpPr>
        <p:spPr bwMode="auto">
          <a:xfrm>
            <a:off x="3636963" y="4725353"/>
            <a:ext cx="2159000" cy="360362"/>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r>
              <a:rPr lang="zh-CN" altLang="en-US"/>
              <a:t>代码优化模块</a:t>
            </a:r>
          </a:p>
        </p:txBody>
      </p:sp>
      <p:sp>
        <p:nvSpPr>
          <p:cNvPr id="40973" name="AutoShape 13"/>
          <p:cNvSpPr>
            <a:spLocks noChangeArrowheads="1"/>
          </p:cNvSpPr>
          <p:nvPr/>
        </p:nvSpPr>
        <p:spPr bwMode="auto">
          <a:xfrm>
            <a:off x="3636963" y="5444490"/>
            <a:ext cx="2159000" cy="360363"/>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r>
              <a:rPr lang="zh-CN" altLang="en-US"/>
              <a:t>目标代码生成模块</a:t>
            </a:r>
          </a:p>
        </p:txBody>
      </p:sp>
      <p:sp>
        <p:nvSpPr>
          <p:cNvPr id="40974" name="AutoShape 14"/>
          <p:cNvSpPr>
            <a:spLocks noChangeArrowheads="1"/>
          </p:cNvSpPr>
          <p:nvPr/>
        </p:nvSpPr>
        <p:spPr bwMode="auto">
          <a:xfrm>
            <a:off x="1331913" y="2925128"/>
            <a:ext cx="431800" cy="2519362"/>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endParaRPr lang="zh-CN" altLang="en-US"/>
          </a:p>
          <a:p>
            <a:pPr>
              <a:lnSpc>
                <a:spcPct val="90000"/>
              </a:lnSpc>
              <a:buClrTx/>
              <a:buFontTx/>
              <a:buNone/>
            </a:pPr>
            <a:r>
              <a:rPr lang="zh-CN" altLang="en-US"/>
              <a:t>表</a:t>
            </a:r>
          </a:p>
          <a:p>
            <a:pPr>
              <a:lnSpc>
                <a:spcPct val="90000"/>
              </a:lnSpc>
              <a:buClrTx/>
              <a:buFontTx/>
              <a:buNone/>
            </a:pPr>
            <a:r>
              <a:rPr lang="zh-CN" altLang="en-US"/>
              <a:t>格</a:t>
            </a:r>
          </a:p>
          <a:p>
            <a:pPr>
              <a:lnSpc>
                <a:spcPct val="90000"/>
              </a:lnSpc>
              <a:buClrTx/>
              <a:buFontTx/>
              <a:buNone/>
            </a:pPr>
            <a:r>
              <a:rPr lang="zh-CN" altLang="en-US"/>
              <a:t>管</a:t>
            </a:r>
          </a:p>
          <a:p>
            <a:pPr>
              <a:lnSpc>
                <a:spcPct val="90000"/>
              </a:lnSpc>
              <a:buClrTx/>
              <a:buFontTx/>
              <a:buNone/>
            </a:pPr>
            <a:r>
              <a:rPr lang="zh-CN" altLang="en-US"/>
              <a:t>理</a:t>
            </a:r>
          </a:p>
          <a:p>
            <a:pPr>
              <a:lnSpc>
                <a:spcPct val="90000"/>
              </a:lnSpc>
              <a:buClrTx/>
              <a:buFontTx/>
              <a:buNone/>
            </a:pPr>
            <a:r>
              <a:rPr lang="zh-CN" altLang="en-US"/>
              <a:t>模</a:t>
            </a:r>
          </a:p>
          <a:p>
            <a:pPr>
              <a:lnSpc>
                <a:spcPct val="90000"/>
              </a:lnSpc>
              <a:buClrTx/>
              <a:buFontTx/>
              <a:buNone/>
            </a:pPr>
            <a:r>
              <a:rPr lang="zh-CN" altLang="en-US"/>
              <a:t>块</a:t>
            </a:r>
          </a:p>
        </p:txBody>
      </p:sp>
      <p:sp>
        <p:nvSpPr>
          <p:cNvPr id="40975" name="AutoShape 15"/>
          <p:cNvSpPr>
            <a:spLocks noChangeArrowheads="1"/>
          </p:cNvSpPr>
          <p:nvPr/>
        </p:nvSpPr>
        <p:spPr bwMode="auto">
          <a:xfrm>
            <a:off x="3636963" y="4004628"/>
            <a:ext cx="2159000" cy="360362"/>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r>
              <a:rPr lang="zh-CN" altLang="en-US"/>
              <a:t>中间代码生成模块</a:t>
            </a:r>
          </a:p>
        </p:txBody>
      </p:sp>
      <p:sp>
        <p:nvSpPr>
          <p:cNvPr id="40976" name="AutoShape 16"/>
          <p:cNvSpPr>
            <a:spLocks noChangeArrowheads="1"/>
          </p:cNvSpPr>
          <p:nvPr/>
        </p:nvSpPr>
        <p:spPr bwMode="auto">
          <a:xfrm>
            <a:off x="7597775" y="2925128"/>
            <a:ext cx="431800" cy="2519362"/>
          </a:xfrm>
          <a:prstGeom prst="roundRect">
            <a:avLst>
              <a:gd name="adj" fmla="val 16667"/>
            </a:avLst>
          </a:prstGeom>
          <a:solidFill>
            <a:srgbClr val="FFFFFF"/>
          </a:solidFill>
          <a:ln w="9525" algn="ctr">
            <a:solidFill>
              <a:srgbClr val="800080"/>
            </a:solidFill>
            <a:round/>
          </a:ln>
        </p:spPr>
        <p:txBody>
          <a:bodyPr wrap="none" anchor="ctr"/>
          <a:lstStyle/>
          <a:p>
            <a:pPr>
              <a:lnSpc>
                <a:spcPct val="90000"/>
              </a:lnSpc>
              <a:buClrTx/>
              <a:buFontTx/>
              <a:buNone/>
            </a:pPr>
            <a:r>
              <a:rPr lang="zh-CN" altLang="en-US" dirty="0"/>
              <a:t>错</a:t>
            </a:r>
          </a:p>
          <a:p>
            <a:pPr>
              <a:lnSpc>
                <a:spcPct val="90000"/>
              </a:lnSpc>
              <a:buClrTx/>
              <a:buFontTx/>
              <a:buNone/>
            </a:pPr>
            <a:r>
              <a:rPr lang="zh-CN" altLang="en-US" dirty="0"/>
              <a:t>误</a:t>
            </a:r>
            <a:endParaRPr lang="en-US" altLang="zh-CN" dirty="0"/>
          </a:p>
          <a:p>
            <a:pPr>
              <a:lnSpc>
                <a:spcPct val="90000"/>
              </a:lnSpc>
              <a:buClrTx/>
              <a:buFontTx/>
              <a:buNone/>
            </a:pPr>
            <a:r>
              <a:rPr lang="zh-CN" altLang="en-US" dirty="0"/>
              <a:t>处</a:t>
            </a:r>
          </a:p>
          <a:p>
            <a:pPr>
              <a:lnSpc>
                <a:spcPct val="90000"/>
              </a:lnSpc>
              <a:buClrTx/>
              <a:buFontTx/>
              <a:buNone/>
            </a:pPr>
            <a:r>
              <a:rPr lang="zh-CN" altLang="en-US" dirty="0"/>
              <a:t>理</a:t>
            </a:r>
          </a:p>
          <a:p>
            <a:pPr>
              <a:lnSpc>
                <a:spcPct val="90000"/>
              </a:lnSpc>
              <a:buClrTx/>
              <a:buFontTx/>
              <a:buNone/>
            </a:pPr>
            <a:r>
              <a:rPr lang="zh-CN" altLang="en-US" dirty="0"/>
              <a:t>模</a:t>
            </a:r>
          </a:p>
          <a:p>
            <a:pPr>
              <a:lnSpc>
                <a:spcPct val="90000"/>
              </a:lnSpc>
              <a:buClrTx/>
              <a:buFontTx/>
              <a:buNone/>
            </a:pPr>
            <a:r>
              <a:rPr lang="zh-CN" altLang="en-US" dirty="0"/>
              <a:t>块</a:t>
            </a:r>
          </a:p>
        </p:txBody>
      </p:sp>
      <p:sp>
        <p:nvSpPr>
          <p:cNvPr id="40977" name="Line 17"/>
          <p:cNvSpPr>
            <a:spLocks noChangeShapeType="1"/>
          </p:cNvSpPr>
          <p:nvPr/>
        </p:nvSpPr>
        <p:spPr bwMode="auto">
          <a:xfrm>
            <a:off x="4716463" y="2204403"/>
            <a:ext cx="0" cy="360362"/>
          </a:xfrm>
          <a:prstGeom prst="line">
            <a:avLst/>
          </a:prstGeom>
          <a:noFill/>
          <a:ln w="9525">
            <a:solidFill>
              <a:srgbClr val="800080"/>
            </a:solidFill>
            <a:round/>
          </a:ln>
        </p:spPr>
        <p:txBody>
          <a:bodyPr/>
          <a:lstStyle/>
          <a:p>
            <a:endParaRPr lang="zh-CN" altLang="en-US"/>
          </a:p>
        </p:txBody>
      </p:sp>
      <p:sp>
        <p:nvSpPr>
          <p:cNvPr id="40978" name="Line 18"/>
          <p:cNvSpPr>
            <a:spLocks noChangeShapeType="1"/>
          </p:cNvSpPr>
          <p:nvPr/>
        </p:nvSpPr>
        <p:spPr bwMode="auto">
          <a:xfrm>
            <a:off x="4716463" y="2925128"/>
            <a:ext cx="0" cy="360362"/>
          </a:xfrm>
          <a:prstGeom prst="line">
            <a:avLst/>
          </a:prstGeom>
          <a:noFill/>
          <a:ln w="9525">
            <a:solidFill>
              <a:srgbClr val="800080"/>
            </a:solidFill>
            <a:round/>
          </a:ln>
        </p:spPr>
        <p:txBody>
          <a:bodyPr/>
          <a:lstStyle/>
          <a:p>
            <a:endParaRPr lang="zh-CN" altLang="en-US"/>
          </a:p>
        </p:txBody>
      </p:sp>
      <p:sp>
        <p:nvSpPr>
          <p:cNvPr id="40979" name="Line 19"/>
          <p:cNvSpPr>
            <a:spLocks noChangeShapeType="1"/>
          </p:cNvSpPr>
          <p:nvPr/>
        </p:nvSpPr>
        <p:spPr bwMode="auto">
          <a:xfrm>
            <a:off x="4716463" y="3644265"/>
            <a:ext cx="0" cy="360363"/>
          </a:xfrm>
          <a:prstGeom prst="line">
            <a:avLst/>
          </a:prstGeom>
          <a:noFill/>
          <a:ln w="9525">
            <a:solidFill>
              <a:srgbClr val="800080"/>
            </a:solidFill>
            <a:round/>
          </a:ln>
        </p:spPr>
        <p:txBody>
          <a:bodyPr/>
          <a:lstStyle/>
          <a:p>
            <a:endParaRPr lang="zh-CN" altLang="en-US"/>
          </a:p>
        </p:txBody>
      </p:sp>
      <p:sp>
        <p:nvSpPr>
          <p:cNvPr id="40980" name="Line 20"/>
          <p:cNvSpPr>
            <a:spLocks noChangeShapeType="1"/>
          </p:cNvSpPr>
          <p:nvPr/>
        </p:nvSpPr>
        <p:spPr bwMode="auto">
          <a:xfrm>
            <a:off x="4716463" y="4364990"/>
            <a:ext cx="0" cy="360363"/>
          </a:xfrm>
          <a:prstGeom prst="line">
            <a:avLst/>
          </a:prstGeom>
          <a:noFill/>
          <a:ln w="9525">
            <a:solidFill>
              <a:srgbClr val="800080"/>
            </a:solidFill>
            <a:round/>
          </a:ln>
        </p:spPr>
        <p:txBody>
          <a:bodyPr/>
          <a:lstStyle/>
          <a:p>
            <a:endParaRPr lang="zh-CN" altLang="en-US"/>
          </a:p>
        </p:txBody>
      </p:sp>
      <p:sp>
        <p:nvSpPr>
          <p:cNvPr id="40981" name="Line 21"/>
          <p:cNvSpPr>
            <a:spLocks noChangeShapeType="1"/>
          </p:cNvSpPr>
          <p:nvPr/>
        </p:nvSpPr>
        <p:spPr bwMode="auto">
          <a:xfrm>
            <a:off x="4716463" y="5084128"/>
            <a:ext cx="0" cy="360362"/>
          </a:xfrm>
          <a:prstGeom prst="line">
            <a:avLst/>
          </a:prstGeom>
          <a:noFill/>
          <a:ln w="9525">
            <a:solidFill>
              <a:srgbClr val="800080"/>
            </a:solidFill>
            <a:round/>
          </a:ln>
        </p:spPr>
        <p:txBody>
          <a:bodyPr/>
          <a:lstStyle/>
          <a:p>
            <a:endParaRPr lang="zh-CN" altLang="en-US"/>
          </a:p>
        </p:txBody>
      </p:sp>
      <p:sp>
        <p:nvSpPr>
          <p:cNvPr id="40982" name="Line 22"/>
          <p:cNvSpPr>
            <a:spLocks noChangeShapeType="1"/>
          </p:cNvSpPr>
          <p:nvPr/>
        </p:nvSpPr>
        <p:spPr bwMode="auto">
          <a:xfrm>
            <a:off x="4716463" y="5804853"/>
            <a:ext cx="0" cy="360362"/>
          </a:xfrm>
          <a:prstGeom prst="line">
            <a:avLst/>
          </a:prstGeom>
          <a:noFill/>
          <a:ln w="9525">
            <a:solidFill>
              <a:schemeClr val="tx1"/>
            </a:solidFill>
            <a:round/>
            <a:headEnd type="none"/>
            <a:tailEnd type="none" w="med" len="med"/>
          </a:ln>
        </p:spPr>
        <p:txBody>
          <a:bodyPr/>
          <a:lstStyle/>
          <a:p>
            <a:endParaRPr lang="zh-CN" altLang="en-US"/>
          </a:p>
        </p:txBody>
      </p:sp>
      <p:sp>
        <p:nvSpPr>
          <p:cNvPr id="40983" name="Line 23"/>
          <p:cNvSpPr>
            <a:spLocks noChangeShapeType="1"/>
          </p:cNvSpPr>
          <p:nvPr/>
        </p:nvSpPr>
        <p:spPr bwMode="auto">
          <a:xfrm>
            <a:off x="1763713" y="4220528"/>
            <a:ext cx="1873250" cy="0"/>
          </a:xfrm>
          <a:prstGeom prst="line">
            <a:avLst/>
          </a:prstGeom>
          <a:noFill/>
          <a:ln w="9525">
            <a:solidFill>
              <a:srgbClr val="800080"/>
            </a:solidFill>
            <a:round/>
          </a:ln>
        </p:spPr>
        <p:txBody>
          <a:bodyPr/>
          <a:lstStyle/>
          <a:p>
            <a:endParaRPr lang="zh-CN" altLang="en-US"/>
          </a:p>
        </p:txBody>
      </p:sp>
      <p:sp>
        <p:nvSpPr>
          <p:cNvPr id="40984" name="Line 24"/>
          <p:cNvSpPr>
            <a:spLocks noChangeShapeType="1"/>
          </p:cNvSpPr>
          <p:nvPr/>
        </p:nvSpPr>
        <p:spPr bwMode="auto">
          <a:xfrm flipV="1">
            <a:off x="1763713" y="3501390"/>
            <a:ext cx="1873250" cy="431800"/>
          </a:xfrm>
          <a:prstGeom prst="line">
            <a:avLst/>
          </a:prstGeom>
          <a:noFill/>
          <a:ln w="9525">
            <a:solidFill>
              <a:srgbClr val="800080"/>
            </a:solidFill>
            <a:round/>
          </a:ln>
        </p:spPr>
        <p:txBody>
          <a:bodyPr/>
          <a:lstStyle/>
          <a:p>
            <a:endParaRPr lang="zh-CN" altLang="en-US"/>
          </a:p>
        </p:txBody>
      </p:sp>
      <p:sp>
        <p:nvSpPr>
          <p:cNvPr id="40985" name="Line 25"/>
          <p:cNvSpPr>
            <a:spLocks noChangeShapeType="1"/>
          </p:cNvSpPr>
          <p:nvPr/>
        </p:nvSpPr>
        <p:spPr bwMode="auto">
          <a:xfrm flipV="1">
            <a:off x="1763713" y="2709228"/>
            <a:ext cx="1873250" cy="935037"/>
          </a:xfrm>
          <a:prstGeom prst="line">
            <a:avLst/>
          </a:prstGeom>
          <a:noFill/>
          <a:ln w="9525">
            <a:solidFill>
              <a:srgbClr val="800080"/>
            </a:solidFill>
            <a:round/>
          </a:ln>
        </p:spPr>
        <p:txBody>
          <a:bodyPr/>
          <a:lstStyle/>
          <a:p>
            <a:endParaRPr lang="zh-CN" altLang="en-US"/>
          </a:p>
        </p:txBody>
      </p:sp>
      <p:sp>
        <p:nvSpPr>
          <p:cNvPr id="40986" name="Line 26"/>
          <p:cNvSpPr>
            <a:spLocks noChangeShapeType="1"/>
          </p:cNvSpPr>
          <p:nvPr/>
        </p:nvSpPr>
        <p:spPr bwMode="auto">
          <a:xfrm flipV="1">
            <a:off x="1763713" y="1988503"/>
            <a:ext cx="1873250" cy="1439862"/>
          </a:xfrm>
          <a:prstGeom prst="line">
            <a:avLst/>
          </a:prstGeom>
          <a:noFill/>
          <a:ln w="9525">
            <a:solidFill>
              <a:srgbClr val="800080"/>
            </a:solidFill>
            <a:round/>
          </a:ln>
        </p:spPr>
        <p:txBody>
          <a:bodyPr/>
          <a:lstStyle/>
          <a:p>
            <a:endParaRPr lang="zh-CN" altLang="en-US"/>
          </a:p>
        </p:txBody>
      </p:sp>
      <p:sp>
        <p:nvSpPr>
          <p:cNvPr id="40987" name="Line 27"/>
          <p:cNvSpPr>
            <a:spLocks noChangeShapeType="1"/>
          </p:cNvSpPr>
          <p:nvPr/>
        </p:nvSpPr>
        <p:spPr bwMode="auto">
          <a:xfrm>
            <a:off x="1763713" y="4436428"/>
            <a:ext cx="1873250" cy="433387"/>
          </a:xfrm>
          <a:prstGeom prst="line">
            <a:avLst/>
          </a:prstGeom>
          <a:noFill/>
          <a:ln w="9525">
            <a:solidFill>
              <a:srgbClr val="800080"/>
            </a:solidFill>
            <a:round/>
          </a:ln>
        </p:spPr>
        <p:txBody>
          <a:bodyPr/>
          <a:lstStyle/>
          <a:p>
            <a:endParaRPr lang="zh-CN" altLang="en-US"/>
          </a:p>
        </p:txBody>
      </p:sp>
      <p:sp>
        <p:nvSpPr>
          <p:cNvPr id="40988" name="Line 28"/>
          <p:cNvSpPr>
            <a:spLocks noChangeShapeType="1"/>
          </p:cNvSpPr>
          <p:nvPr/>
        </p:nvSpPr>
        <p:spPr bwMode="auto">
          <a:xfrm>
            <a:off x="1763713" y="4725353"/>
            <a:ext cx="1873250" cy="936625"/>
          </a:xfrm>
          <a:prstGeom prst="line">
            <a:avLst/>
          </a:prstGeom>
          <a:noFill/>
          <a:ln w="9525">
            <a:solidFill>
              <a:srgbClr val="800080"/>
            </a:solidFill>
            <a:round/>
          </a:ln>
        </p:spPr>
        <p:txBody>
          <a:bodyPr/>
          <a:lstStyle/>
          <a:p>
            <a:endParaRPr lang="zh-CN" altLang="en-US"/>
          </a:p>
        </p:txBody>
      </p:sp>
      <p:sp>
        <p:nvSpPr>
          <p:cNvPr id="40990" name="Line 30"/>
          <p:cNvSpPr>
            <a:spLocks noChangeShapeType="1"/>
          </p:cNvSpPr>
          <p:nvPr/>
        </p:nvSpPr>
        <p:spPr bwMode="auto">
          <a:xfrm>
            <a:off x="5795963" y="1988503"/>
            <a:ext cx="1800225" cy="1368425"/>
          </a:xfrm>
          <a:prstGeom prst="line">
            <a:avLst/>
          </a:prstGeom>
          <a:noFill/>
          <a:ln w="9525">
            <a:solidFill>
              <a:srgbClr val="800080"/>
            </a:solidFill>
            <a:round/>
          </a:ln>
        </p:spPr>
        <p:txBody>
          <a:bodyPr/>
          <a:lstStyle/>
          <a:p>
            <a:endParaRPr lang="zh-CN" altLang="en-US"/>
          </a:p>
        </p:txBody>
      </p:sp>
      <p:sp>
        <p:nvSpPr>
          <p:cNvPr id="40991" name="Line 31"/>
          <p:cNvSpPr>
            <a:spLocks noChangeShapeType="1"/>
          </p:cNvSpPr>
          <p:nvPr/>
        </p:nvSpPr>
        <p:spPr bwMode="auto">
          <a:xfrm>
            <a:off x="5795963" y="2780665"/>
            <a:ext cx="1800225" cy="863600"/>
          </a:xfrm>
          <a:prstGeom prst="line">
            <a:avLst/>
          </a:prstGeom>
          <a:noFill/>
          <a:ln w="9525">
            <a:solidFill>
              <a:srgbClr val="800080"/>
            </a:solidFill>
            <a:round/>
          </a:ln>
        </p:spPr>
        <p:txBody>
          <a:bodyPr/>
          <a:lstStyle/>
          <a:p>
            <a:endParaRPr lang="zh-CN" altLang="en-US"/>
          </a:p>
        </p:txBody>
      </p:sp>
      <p:sp>
        <p:nvSpPr>
          <p:cNvPr id="40992" name="Line 32"/>
          <p:cNvSpPr>
            <a:spLocks noChangeShapeType="1"/>
          </p:cNvSpPr>
          <p:nvPr/>
        </p:nvSpPr>
        <p:spPr bwMode="auto">
          <a:xfrm>
            <a:off x="5795963" y="3501390"/>
            <a:ext cx="1800225" cy="431800"/>
          </a:xfrm>
          <a:prstGeom prst="line">
            <a:avLst/>
          </a:prstGeom>
          <a:noFill/>
          <a:ln w="9525">
            <a:solidFill>
              <a:srgbClr val="800080"/>
            </a:solidFill>
            <a:round/>
          </a:ln>
        </p:spPr>
        <p:txBody>
          <a:bodyPr/>
          <a:lstStyle/>
          <a:p>
            <a:endParaRPr lang="zh-CN" altLang="en-US"/>
          </a:p>
        </p:txBody>
      </p:sp>
      <p:sp>
        <p:nvSpPr>
          <p:cNvPr id="40993" name="Line 33"/>
          <p:cNvSpPr>
            <a:spLocks noChangeShapeType="1"/>
          </p:cNvSpPr>
          <p:nvPr/>
        </p:nvSpPr>
        <p:spPr bwMode="auto">
          <a:xfrm>
            <a:off x="5795963" y="4220528"/>
            <a:ext cx="1800225" cy="0"/>
          </a:xfrm>
          <a:prstGeom prst="line">
            <a:avLst/>
          </a:prstGeom>
          <a:noFill/>
          <a:ln w="9525">
            <a:solidFill>
              <a:srgbClr val="800080"/>
            </a:solidFill>
            <a:round/>
          </a:ln>
        </p:spPr>
        <p:txBody>
          <a:bodyPr/>
          <a:lstStyle/>
          <a:p>
            <a:endParaRPr lang="zh-CN" altLang="en-US"/>
          </a:p>
        </p:txBody>
      </p:sp>
      <p:sp>
        <p:nvSpPr>
          <p:cNvPr id="40994" name="Line 34"/>
          <p:cNvSpPr>
            <a:spLocks noChangeShapeType="1"/>
          </p:cNvSpPr>
          <p:nvPr/>
        </p:nvSpPr>
        <p:spPr bwMode="auto">
          <a:xfrm flipV="1">
            <a:off x="5795963" y="4436428"/>
            <a:ext cx="1800225" cy="504825"/>
          </a:xfrm>
          <a:prstGeom prst="line">
            <a:avLst/>
          </a:prstGeom>
          <a:noFill/>
          <a:ln w="9525">
            <a:solidFill>
              <a:srgbClr val="800080"/>
            </a:solidFill>
            <a:round/>
          </a:ln>
        </p:spPr>
        <p:txBody>
          <a:bodyPr/>
          <a:lstStyle/>
          <a:p>
            <a:endParaRPr lang="zh-CN" altLang="en-US"/>
          </a:p>
        </p:txBody>
      </p:sp>
      <p:sp>
        <p:nvSpPr>
          <p:cNvPr id="40995" name="Line 35"/>
          <p:cNvSpPr>
            <a:spLocks noChangeShapeType="1"/>
          </p:cNvSpPr>
          <p:nvPr/>
        </p:nvSpPr>
        <p:spPr bwMode="auto">
          <a:xfrm flipV="1">
            <a:off x="5795963" y="4725353"/>
            <a:ext cx="1800225" cy="936625"/>
          </a:xfrm>
          <a:prstGeom prst="line">
            <a:avLst/>
          </a:prstGeom>
          <a:noFill/>
          <a:ln w="9525">
            <a:solidFill>
              <a:srgbClr val="800080"/>
            </a:solidFill>
            <a:round/>
          </a:ln>
        </p:spPr>
        <p:txBody>
          <a:bodyPr/>
          <a:lstStyle/>
          <a:p>
            <a:endParaRPr lang="zh-CN" altLang="en-US"/>
          </a:p>
        </p:txBody>
      </p:sp>
      <p:sp>
        <p:nvSpPr>
          <p:cNvPr id="2" name="Line 22"/>
          <p:cNvSpPr>
            <a:spLocks noChangeShapeType="1"/>
          </p:cNvSpPr>
          <p:nvPr/>
        </p:nvSpPr>
        <p:spPr bwMode="auto">
          <a:xfrm>
            <a:off x="4699953" y="1483043"/>
            <a:ext cx="0" cy="360362"/>
          </a:xfrm>
          <a:prstGeom prst="line">
            <a:avLst/>
          </a:prstGeom>
          <a:noFill/>
          <a:ln w="9525">
            <a:solidFill>
              <a:schemeClr val="tx1"/>
            </a:solidFill>
            <a:round/>
            <a:headEnd type="none"/>
            <a:tailEnd type="none" w="med" len="med"/>
          </a:ln>
        </p:spPr>
        <p:txBody>
          <a:bodyPr/>
          <a:lstStyle/>
          <a:p>
            <a:endParaRPr lang="zh-CN" altLang="en-US"/>
          </a:p>
        </p:txBody>
      </p:sp>
      <p:sp>
        <p:nvSpPr>
          <p:cNvPr id="3" name="文本框 2"/>
          <p:cNvSpPr txBox="1"/>
          <p:nvPr/>
        </p:nvSpPr>
        <p:spPr>
          <a:xfrm>
            <a:off x="4168775" y="6165215"/>
            <a:ext cx="1203960" cy="398780"/>
          </a:xfrm>
          <a:prstGeom prst="rect">
            <a:avLst/>
          </a:prstGeom>
          <a:noFill/>
        </p:spPr>
        <p:txBody>
          <a:bodyPr wrap="none" rtlCol="0" anchor="t">
            <a:spAutoFit/>
          </a:bodyPr>
          <a:lstStyle/>
          <a:p>
            <a:r>
              <a:rPr lang="zh-CN" altLang="en-US">
                <a:sym typeface="+mn-ea"/>
              </a:rPr>
              <a:t>目标程序</a:t>
            </a:r>
          </a:p>
        </p:txBody>
      </p:sp>
      <p:sp>
        <p:nvSpPr>
          <p:cNvPr id="4" name="文本框 3"/>
          <p:cNvSpPr txBox="1"/>
          <p:nvPr/>
        </p:nvSpPr>
        <p:spPr>
          <a:xfrm>
            <a:off x="4225925" y="1098550"/>
            <a:ext cx="948690" cy="398780"/>
          </a:xfrm>
          <a:prstGeom prst="rect">
            <a:avLst/>
          </a:prstGeom>
          <a:noFill/>
        </p:spPr>
        <p:txBody>
          <a:bodyPr wrap="none" rtlCol="0" anchor="t">
            <a:spAutoFit/>
          </a:bodyPr>
          <a:lstStyle/>
          <a:p>
            <a:r>
              <a:rPr lang="zh-CN" altLang="en-US">
                <a:sym typeface="+mn-ea"/>
              </a:rPr>
              <a:t>源程序</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3">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7587"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7588"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7589"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7590" name="Rectangle 10"/>
          <p:cNvSpPr>
            <a:spLocks noChangeArrowheads="1"/>
          </p:cNvSpPr>
          <p:nvPr/>
        </p:nvSpPr>
        <p:spPr bwMode="auto">
          <a:xfrm>
            <a:off x="1553210" y="188913"/>
            <a:ext cx="2214880" cy="645160"/>
          </a:xfrm>
          <a:prstGeom prst="rect">
            <a:avLst/>
          </a:prstGeom>
          <a:noFill/>
          <a:ln w="9525" algn="ctr">
            <a:noFill/>
            <a:miter lim="800000"/>
          </a:ln>
        </p:spPr>
        <p:txBody>
          <a:bodyPr wrap="none">
            <a:spAutoFit/>
          </a:bodyPr>
          <a:lstStyle/>
          <a:p>
            <a:pPr>
              <a:lnSpc>
                <a:spcPct val="90000"/>
              </a:lnSpc>
              <a:buClrTx/>
              <a:buFontTx/>
              <a:buNone/>
            </a:pPr>
            <a:r>
              <a:rPr lang="zh-CN" altLang="en-US" sz="4000">
                <a:ea typeface="华文行楷" pitchFamily="2" charset="-122"/>
              </a:rPr>
              <a:t>本课小结</a:t>
            </a:r>
          </a:p>
        </p:txBody>
      </p:sp>
      <p:sp>
        <p:nvSpPr>
          <p:cNvPr id="28679" name="Text Box 12">
            <a:hlinkClick r:id="rId3" action="ppaction://hlinksldjump"/>
          </p:cNvPr>
          <p:cNvSpPr txBox="1">
            <a:spLocks noChangeArrowheads="1"/>
          </p:cNvSpPr>
          <p:nvPr/>
        </p:nvSpPr>
        <p:spPr bwMode="auto">
          <a:xfrm>
            <a:off x="1187450" y="1638300"/>
            <a:ext cx="5545138" cy="579438"/>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dirty="0">
                <a:latin typeface="楷体_GB2312" pitchFamily="49" charset="-122"/>
              </a:rPr>
              <a:t> </a:t>
            </a:r>
            <a:r>
              <a:rPr lang="zh-CN" altLang="en-US" sz="3200" dirty="0">
                <a:latin typeface="楷体_GB2312" pitchFamily="49" charset="-122"/>
              </a:rPr>
              <a:t>什么是编译程序</a:t>
            </a:r>
            <a:endParaRPr lang="zh-CN" altLang="en-US" sz="3200" dirty="0">
              <a:solidFill>
                <a:srgbClr val="333399"/>
              </a:solidFill>
              <a:latin typeface="楷体_GB2312" pitchFamily="49" charset="-122"/>
            </a:endParaRPr>
          </a:p>
        </p:txBody>
      </p:sp>
      <p:sp>
        <p:nvSpPr>
          <p:cNvPr id="28680" name="Text Box 13">
            <a:hlinkClick r:id="rId4" action="ppaction://hlinksldjump"/>
          </p:cNvPr>
          <p:cNvSpPr txBox="1">
            <a:spLocks noChangeArrowheads="1"/>
          </p:cNvSpPr>
          <p:nvPr/>
        </p:nvSpPr>
        <p:spPr bwMode="auto">
          <a:xfrm>
            <a:off x="1187450" y="2420938"/>
            <a:ext cx="5832475" cy="583565"/>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dirty="0">
                <a:latin typeface="楷体_GB2312" pitchFamily="49" charset="-122"/>
              </a:rPr>
              <a:t> </a:t>
            </a:r>
            <a:r>
              <a:rPr lang="zh-CN" altLang="en-US" sz="3200" dirty="0">
                <a:latin typeface="楷体_GB2312" pitchFamily="49" charset="-122"/>
              </a:rPr>
              <a:t>编译过程</a:t>
            </a:r>
          </a:p>
        </p:txBody>
      </p:sp>
      <p:sp>
        <p:nvSpPr>
          <p:cNvPr id="28682" name="Text Box 15">
            <a:hlinkClick r:id="" action="ppaction://noaction"/>
          </p:cNvPr>
          <p:cNvSpPr txBox="1">
            <a:spLocks noChangeArrowheads="1"/>
          </p:cNvSpPr>
          <p:nvPr/>
        </p:nvSpPr>
        <p:spPr bwMode="auto">
          <a:xfrm>
            <a:off x="1187450" y="3219450"/>
            <a:ext cx="5689600" cy="583565"/>
          </a:xfrm>
          <a:prstGeom prst="rect">
            <a:avLst/>
          </a:prstGeom>
          <a:noFill/>
          <a:ln w="9525">
            <a:noFill/>
            <a:miter lim="800000"/>
          </a:ln>
        </p:spPr>
        <p:txBody>
          <a:bodyPr>
            <a:spAutoFit/>
          </a:bodyPr>
          <a:lstStyle/>
          <a:p>
            <a:pPr algn="l">
              <a:buFont typeface="Wingdings" panose="05000000000000000000" pitchFamily="2" charset="2"/>
              <a:buChar char="²"/>
            </a:pPr>
            <a:r>
              <a:rPr lang="en-US" altLang="zh-CN" sz="3200" dirty="0">
                <a:latin typeface="楷体_GB2312" pitchFamily="49" charset="-122"/>
              </a:rPr>
              <a:t> </a:t>
            </a:r>
            <a:r>
              <a:rPr lang="zh-CN" altLang="en-US" sz="3200" dirty="0">
                <a:latin typeface="楷体_GB2312" pitchFamily="49" charset="-122"/>
              </a:rPr>
              <a:t>编译程序的结构</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a:hlinkClick r:id="" action="ppaction://noaction"/>
          </p:cNvPr>
          <p:cNvSpPr txBox="1">
            <a:spLocks noChangeArrowheads="1"/>
          </p:cNvSpPr>
          <p:nvPr/>
        </p:nvSpPr>
        <p:spPr bwMode="auto">
          <a:xfrm>
            <a:off x="484188" y="1136015"/>
            <a:ext cx="6769100" cy="584835"/>
          </a:xfrm>
          <a:prstGeom prst="rect">
            <a:avLst/>
          </a:prstGeom>
          <a:noFill/>
          <a:ln w="9525" algn="ctr">
            <a:noFill/>
            <a:round/>
          </a:ln>
        </p:spPr>
        <p:txBody>
          <a:bodyPr lIns="90000" tIns="46800" rIns="90000" bIns="46800">
            <a:spAutoFit/>
          </a:bodyPr>
          <a:lstStyle/>
          <a:p>
            <a:pPr algn="l" defTabSz="457200">
              <a:buSzPct val="100000"/>
              <a:buFont typeface="Wingdings" panose="05000000000000000000" pitchFamily="2"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zh-CN" altLang="en-GB" sz="3200">
                <a:latin typeface="楷体_GB2312" pitchFamily="49" charset="-122"/>
              </a:rPr>
              <a:t> 教学内容</a:t>
            </a:r>
            <a:endParaRPr kumimoji="0" lang="zh-CN" altLang="en-GB" sz="3200">
              <a:latin typeface="楷体_GB2312" pitchFamily="49" charset="-122"/>
              <a:sym typeface="+mn-ea"/>
            </a:endParaRPr>
          </a:p>
        </p:txBody>
      </p:sp>
      <p:sp>
        <p:nvSpPr>
          <p:cNvPr id="55300" name="AutoShape 4">
            <a:hlinkClick r:id="" action="ppaction://hlinkshowjump?jump=nextslide"/>
          </p:cNvPr>
          <p:cNvSpPr>
            <a:spLocks noChangeArrowheads="1"/>
          </p:cNvSpPr>
          <p:nvPr/>
        </p:nvSpPr>
        <p:spPr bwMode="auto">
          <a:xfrm>
            <a:off x="8382000" y="6553200"/>
            <a:ext cx="179388" cy="107950"/>
          </a:xfrm>
          <a:prstGeom prst="actionButtonForwardNext">
            <a:avLst/>
          </a:prstGeom>
          <a:solidFill>
            <a:srgbClr val="BBE0E3"/>
          </a:solidFill>
          <a:ln w="12600">
            <a:solidFill>
              <a:srgbClr val="000000"/>
            </a:solidFill>
            <a:miter lim="800000"/>
          </a:ln>
        </p:spPr>
        <p:txBody>
          <a:bodyPr wrap="none" anchor="ctr"/>
          <a:lstStyle/>
          <a:p>
            <a:endParaRPr lang="zh-CN" altLang="en-US"/>
          </a:p>
        </p:txBody>
      </p:sp>
      <p:sp>
        <p:nvSpPr>
          <p:cNvPr id="55301" name="AutoShape 5">
            <a:hlinkClick r:id="" action="ppaction://hlinkshowjump?jump=previousslide"/>
          </p:cNvPr>
          <p:cNvSpPr>
            <a:spLocks noChangeArrowheads="1"/>
          </p:cNvSpPr>
          <p:nvPr/>
        </p:nvSpPr>
        <p:spPr bwMode="auto">
          <a:xfrm>
            <a:off x="8077200" y="6553200"/>
            <a:ext cx="179388" cy="107950"/>
          </a:xfrm>
          <a:prstGeom prst="actionButtonBackPrevious">
            <a:avLst/>
          </a:prstGeom>
          <a:solidFill>
            <a:srgbClr val="BBE0E3"/>
          </a:solidFill>
          <a:ln w="12600">
            <a:solidFill>
              <a:srgbClr val="000000"/>
            </a:solidFill>
            <a:miter lim="800000"/>
          </a:ln>
        </p:spPr>
        <p:txBody>
          <a:bodyPr wrap="none" anchor="ctr"/>
          <a:lstStyle/>
          <a:p>
            <a:endParaRPr lang="zh-CN" altLang="en-US"/>
          </a:p>
        </p:txBody>
      </p:sp>
      <p:sp>
        <p:nvSpPr>
          <p:cNvPr id="55302" name="AutoShape 6">
            <a:hlinkClick r:id="" action="ppaction://hlinkshowjump?jump=firstslide"/>
          </p:cNvPr>
          <p:cNvSpPr>
            <a:spLocks noChangeArrowheads="1"/>
          </p:cNvSpPr>
          <p:nvPr/>
        </p:nvSpPr>
        <p:spPr bwMode="auto">
          <a:xfrm>
            <a:off x="7772400" y="6553200"/>
            <a:ext cx="179388" cy="107950"/>
          </a:xfrm>
          <a:prstGeom prst="actionButtonBeginning">
            <a:avLst/>
          </a:prstGeom>
          <a:solidFill>
            <a:srgbClr val="BBE0E3"/>
          </a:solidFill>
          <a:ln w="12600">
            <a:solidFill>
              <a:srgbClr val="000000"/>
            </a:solidFill>
            <a:miter lim="800000"/>
          </a:ln>
        </p:spPr>
        <p:txBody>
          <a:bodyPr wrap="none" anchor="ctr"/>
          <a:lstStyle/>
          <a:p>
            <a:endParaRPr lang="zh-CN" altLang="en-US"/>
          </a:p>
        </p:txBody>
      </p:sp>
      <p:sp>
        <p:nvSpPr>
          <p:cNvPr id="55303" name="AutoShape 7">
            <a:hlinkClick r:id="" action="ppaction://hlinkshowjump?jump=lastslide"/>
          </p:cNvPr>
          <p:cNvSpPr>
            <a:spLocks noChangeArrowheads="1"/>
          </p:cNvSpPr>
          <p:nvPr/>
        </p:nvSpPr>
        <p:spPr bwMode="auto">
          <a:xfrm>
            <a:off x="8686800" y="6553200"/>
            <a:ext cx="179388" cy="107950"/>
          </a:xfrm>
          <a:prstGeom prst="actionButtonEnd">
            <a:avLst/>
          </a:prstGeom>
          <a:solidFill>
            <a:srgbClr val="BBE0E3"/>
          </a:solidFill>
          <a:ln w="12600">
            <a:solidFill>
              <a:srgbClr val="000000"/>
            </a:solidFill>
            <a:miter lim="800000"/>
          </a:ln>
        </p:spPr>
        <p:txBody>
          <a:bodyPr wrap="none" anchor="ctr"/>
          <a:lstStyle/>
          <a:p>
            <a:endParaRPr lang="zh-CN" altLang="en-US"/>
          </a:p>
        </p:txBody>
      </p:sp>
      <p:sp>
        <p:nvSpPr>
          <p:cNvPr id="55306" name="Text Box 10"/>
          <p:cNvSpPr txBox="1">
            <a:spLocks noChangeArrowheads="1"/>
          </p:cNvSpPr>
          <p:nvPr/>
        </p:nvSpPr>
        <p:spPr bwMode="auto">
          <a:xfrm>
            <a:off x="992505" y="1958975"/>
            <a:ext cx="8057515" cy="3541612"/>
          </a:xfrm>
          <a:prstGeom prst="rect">
            <a:avLst/>
          </a:prstGeom>
          <a:noFill/>
          <a:ln w="9525">
            <a:noFill/>
            <a:round/>
          </a:ln>
        </p:spPr>
        <p:txBody>
          <a:bodyPr wrap="square" lIns="90000" tIns="46800" rIns="90000" bIns="46800">
            <a:spAutoFit/>
          </a:bodyPr>
          <a:lstStyle/>
          <a:p>
            <a:pPr algn="l" defTabSz="457200">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zh-CN" altLang="en-US" sz="2800" dirty="0">
                <a:solidFill>
                  <a:srgbClr val="333399"/>
                </a:solidFill>
              </a:rPr>
              <a:t>  引论                                            </a:t>
            </a:r>
          </a:p>
          <a:p>
            <a:pPr algn="l" defTabSz="457200">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zh-CN" altLang="en-US" sz="2800" dirty="0">
                <a:solidFill>
                  <a:srgbClr val="333399"/>
                </a:solidFill>
              </a:rPr>
              <a:t>  文法与语言                                 </a:t>
            </a:r>
          </a:p>
          <a:p>
            <a:pPr algn="l" defTabSz="457200">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zh-CN" sz="2800" b="0" dirty="0">
                <a:solidFill>
                  <a:srgbClr val="333399"/>
                </a:solidFill>
                <a:ea typeface="宋体" panose="02010600030101010101" pitchFamily="2" charset="-122"/>
              </a:rPr>
              <a:t>  </a:t>
            </a:r>
            <a:r>
              <a:rPr kumimoji="0" lang="zh-CN" altLang="en-US" sz="2800" dirty="0">
                <a:solidFill>
                  <a:srgbClr val="333399"/>
                </a:solidFill>
              </a:rPr>
              <a:t>词法分析</a:t>
            </a:r>
            <a:r>
              <a:rPr kumimoji="0" lang="zh-CN" altLang="en-US" sz="2800" b="0" dirty="0">
                <a:solidFill>
                  <a:schemeClr val="bg1"/>
                </a:solidFill>
                <a:latin typeface="Times New Roman" panose="02020603050405020304" pitchFamily="18" charset="0"/>
                <a:ea typeface="宋体" panose="02010600030101010101" pitchFamily="2" charset="-122"/>
              </a:rPr>
              <a:t>                                          </a:t>
            </a:r>
          </a:p>
          <a:p>
            <a:pPr algn="l" defTabSz="457200">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zh-CN" altLang="en-US" sz="2800" dirty="0">
                <a:solidFill>
                  <a:srgbClr val="333399"/>
                </a:solidFill>
              </a:rPr>
              <a:t>  语法分析</a:t>
            </a:r>
          </a:p>
          <a:p>
            <a:pPr lvl="1" algn="l" defTabSz="457200">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zh-CN" altLang="en-US" sz="2800" dirty="0">
                <a:solidFill>
                  <a:srgbClr val="333399"/>
                </a:solidFill>
              </a:rPr>
              <a:t>自顶向下语法分析</a:t>
            </a:r>
            <a:r>
              <a:rPr kumimoji="0" lang="en-US" altLang="zh-CN" sz="2800" dirty="0">
                <a:solidFill>
                  <a:srgbClr val="333399"/>
                </a:solidFill>
              </a:rPr>
              <a:t>		 </a:t>
            </a:r>
            <a:r>
              <a:rPr kumimoji="0" lang="zh-CN" altLang="en-US" sz="2800" dirty="0">
                <a:solidFill>
                  <a:srgbClr val="333399"/>
                </a:solidFill>
              </a:rPr>
              <a:t> </a:t>
            </a:r>
            <a:r>
              <a:rPr kumimoji="0" lang="en-US" altLang="zh-CN" sz="2800" dirty="0">
                <a:solidFill>
                  <a:srgbClr val="333399"/>
                </a:solidFill>
              </a:rPr>
              <a:t>	</a:t>
            </a:r>
            <a:r>
              <a:rPr kumimoji="0" lang="zh-CN" altLang="en-US" sz="2800" dirty="0">
                <a:solidFill>
                  <a:srgbClr val="333399"/>
                </a:solidFill>
              </a:rPr>
              <a:t> </a:t>
            </a:r>
          </a:p>
          <a:p>
            <a:pPr lvl="1" algn="l" defTabSz="457200">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US" altLang="zh-CN" sz="2800" dirty="0">
                <a:solidFill>
                  <a:srgbClr val="333399"/>
                </a:solidFill>
                <a:sym typeface="+mn-ea"/>
              </a:rPr>
              <a:t>LR</a:t>
            </a:r>
            <a:r>
              <a:rPr kumimoji="0" lang="zh-CN" altLang="en-US" sz="2800" dirty="0">
                <a:solidFill>
                  <a:srgbClr val="333399"/>
                </a:solidFill>
                <a:sym typeface="+mn-ea"/>
              </a:rPr>
              <a:t>分析                                       </a:t>
            </a:r>
          </a:p>
          <a:p>
            <a:pPr algn="l" defTabSz="457200">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zh-CN" altLang="en-US" sz="2800" dirty="0">
                <a:solidFill>
                  <a:srgbClr val="333399"/>
                </a:solidFill>
              </a:rPr>
              <a:t>  语法制导的语义计算</a:t>
            </a:r>
            <a:r>
              <a:rPr kumimoji="0" lang="en-US" altLang="zh-CN" sz="2800" dirty="0">
                <a:solidFill>
                  <a:srgbClr val="333399"/>
                </a:solidFill>
              </a:rPr>
              <a:t>		          </a:t>
            </a:r>
            <a:endParaRPr kumimoji="0" lang="zh-CN" altLang="en-US" sz="2800" dirty="0">
              <a:solidFill>
                <a:srgbClr val="333399"/>
              </a:solidFill>
            </a:endParaRPr>
          </a:p>
          <a:p>
            <a:pPr algn="l" defTabSz="457200">
              <a:buSzPct val="10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zh-CN" altLang="en-US" sz="2800" dirty="0">
                <a:solidFill>
                  <a:srgbClr val="333399"/>
                </a:solidFill>
              </a:rPr>
              <a:t>  静态语义分析和中间代码生成</a:t>
            </a:r>
            <a:r>
              <a:rPr kumimoji="0" lang="zh-CN" altLang="en-US" sz="2400" dirty="0">
                <a:solidFill>
                  <a:srgbClr val="333399"/>
                </a:solidFill>
              </a:rPr>
              <a:t>       </a:t>
            </a:r>
            <a:endParaRPr kumimoji="0" lang="en-GB" altLang="zh-CN" sz="2400" dirty="0">
              <a:solidFill>
                <a:srgbClr val="333399"/>
              </a:solidFill>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AutoShape 3">
            <a:hlinkClick r:id="rId2" action="ppaction://hlinksldjump"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7587" name="AutoShape 4">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7588" name="AutoShape 5">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7589" name="AutoShape 6">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7590" name="Rectangle 10"/>
          <p:cNvSpPr>
            <a:spLocks noChangeArrowheads="1"/>
          </p:cNvSpPr>
          <p:nvPr/>
        </p:nvSpPr>
        <p:spPr bwMode="auto">
          <a:xfrm>
            <a:off x="1553210" y="188913"/>
            <a:ext cx="2214880" cy="645160"/>
          </a:xfrm>
          <a:prstGeom prst="rect">
            <a:avLst/>
          </a:prstGeom>
          <a:noFill/>
          <a:ln w="9525" algn="ctr">
            <a:noFill/>
            <a:miter lim="800000"/>
          </a:ln>
        </p:spPr>
        <p:txBody>
          <a:bodyPr wrap="none">
            <a:spAutoFit/>
          </a:bodyPr>
          <a:lstStyle/>
          <a:p>
            <a:pPr>
              <a:lnSpc>
                <a:spcPct val="90000"/>
              </a:lnSpc>
              <a:buClrTx/>
              <a:buFontTx/>
              <a:buNone/>
            </a:pPr>
            <a:r>
              <a:rPr lang="zh-CN" altLang="en-US" sz="4000">
                <a:ea typeface="华文行楷" pitchFamily="2" charset="-122"/>
              </a:rPr>
              <a:t>课后任务</a:t>
            </a:r>
          </a:p>
        </p:txBody>
      </p:sp>
      <p:sp>
        <p:nvSpPr>
          <p:cNvPr id="8196" name="Text Box 14"/>
          <p:cNvSpPr txBox="1">
            <a:spLocks noChangeArrowheads="1"/>
          </p:cNvSpPr>
          <p:nvPr/>
        </p:nvSpPr>
        <p:spPr bwMode="auto">
          <a:xfrm>
            <a:off x="358934" y="1484784"/>
            <a:ext cx="8112760" cy="4031873"/>
          </a:xfrm>
          <a:prstGeom prst="rect">
            <a:avLst/>
          </a:prstGeom>
          <a:noFill/>
          <a:ln w="9525">
            <a:noFill/>
            <a:miter lim="800000"/>
          </a:ln>
        </p:spPr>
        <p:txBody>
          <a:bodyPr wrap="square">
            <a:spAutoFit/>
          </a:bodyPr>
          <a:lstStyle/>
          <a:p>
            <a:pPr algn="l">
              <a:buFont typeface="Wingdings" panose="05000000000000000000" pitchFamily="2" charset="2"/>
              <a:buChar char="²"/>
            </a:pPr>
            <a:r>
              <a:rPr lang="en-US" altLang="zh-CN" sz="3200" dirty="0"/>
              <a:t> </a:t>
            </a:r>
            <a:r>
              <a:rPr lang="zh-CN" altLang="en-US" sz="3200" dirty="0"/>
              <a:t>预习第二章</a:t>
            </a:r>
            <a:endParaRPr lang="en-US" altLang="zh-CN" sz="3200" dirty="0"/>
          </a:p>
          <a:p>
            <a:pPr algn="l">
              <a:buFont typeface="Wingdings" panose="05000000000000000000" pitchFamily="2" charset="2"/>
              <a:buChar char="²"/>
            </a:pPr>
            <a:r>
              <a:rPr lang="zh-CN" altLang="en-US" sz="3200" dirty="0">
                <a:sym typeface="+mn-ea"/>
              </a:rPr>
              <a:t>搜索查阅有关 </a:t>
            </a:r>
            <a:r>
              <a:rPr lang="en-US" altLang="zh-CN" sz="3200" dirty="0">
                <a:sym typeface="+mn-ea"/>
              </a:rPr>
              <a:t>GCC</a:t>
            </a:r>
            <a:r>
              <a:rPr lang="zh-CN" altLang="en-US" sz="3200" b="0" dirty="0">
                <a:sym typeface="+mn-ea"/>
              </a:rPr>
              <a:t>、</a:t>
            </a:r>
            <a:r>
              <a:rPr lang="en-US" altLang="zh-CN" sz="3200" b="0" dirty="0">
                <a:sym typeface="+mn-ea"/>
              </a:rPr>
              <a:t>LLVM</a:t>
            </a:r>
            <a:r>
              <a:rPr lang="zh-CN" altLang="en-US" sz="3200" dirty="0">
                <a:sym typeface="+mn-ea"/>
              </a:rPr>
              <a:t>的资料，了解</a:t>
            </a:r>
            <a:endParaRPr lang="en-US" altLang="zh-CN" sz="3200" dirty="0">
              <a:sym typeface="+mn-ea"/>
            </a:endParaRPr>
          </a:p>
          <a:p>
            <a:pPr algn="l"/>
            <a:r>
              <a:rPr lang="zh-CN" altLang="en-US" sz="3200" dirty="0">
                <a:sym typeface="+mn-ea"/>
              </a:rPr>
              <a:t>编译器发展动态</a:t>
            </a:r>
            <a:endParaRPr lang="en-US" altLang="zh-CN" sz="3200" dirty="0">
              <a:sym typeface="+mn-ea"/>
            </a:endParaRPr>
          </a:p>
          <a:p>
            <a:pPr algn="l">
              <a:buFont typeface="Wingdings" panose="05000000000000000000" pitchFamily="2" charset="2"/>
              <a:buChar char="²"/>
            </a:pPr>
            <a:r>
              <a:rPr lang="zh-CN" altLang="en-US" sz="3200" dirty="0">
                <a:sym typeface="+mn-ea"/>
              </a:rPr>
              <a:t>搜索查阅有关 </a:t>
            </a:r>
            <a:r>
              <a:rPr lang="en-US" altLang="zh-CN" sz="3200" b="0" dirty="0" err="1">
                <a:sym typeface="+mn-ea"/>
              </a:rPr>
              <a:t>Lex</a:t>
            </a:r>
            <a:r>
              <a:rPr lang="en-US" altLang="zh-CN" sz="3200" b="0" dirty="0">
                <a:sym typeface="+mn-ea"/>
              </a:rPr>
              <a:t> &amp; </a:t>
            </a:r>
            <a:r>
              <a:rPr lang="en-US" altLang="zh-CN" sz="3200" b="0" dirty="0" err="1">
                <a:sym typeface="+mn-ea"/>
              </a:rPr>
              <a:t>Yacc</a:t>
            </a:r>
            <a:r>
              <a:rPr lang="en-US" altLang="zh-CN" sz="3200" dirty="0">
                <a:sym typeface="+mn-ea"/>
              </a:rPr>
              <a:t> </a:t>
            </a:r>
            <a:r>
              <a:rPr lang="zh-CN" altLang="en-US" sz="3200" dirty="0">
                <a:sym typeface="+mn-ea"/>
              </a:rPr>
              <a:t>的资料，了解自动构造编译工具</a:t>
            </a:r>
            <a:endParaRPr lang="en-US" altLang="zh-CN" sz="3200" dirty="0">
              <a:sym typeface="+mn-ea"/>
            </a:endParaRPr>
          </a:p>
          <a:p>
            <a:pPr algn="l">
              <a:buFont typeface="Wingdings" panose="05000000000000000000" pitchFamily="2" charset="2"/>
              <a:buChar char="²"/>
            </a:pPr>
            <a:r>
              <a:rPr lang="zh-CN" altLang="en-US" sz="3200" dirty="0">
                <a:sym typeface="+mn-ea"/>
              </a:rPr>
              <a:t>用</a:t>
            </a:r>
            <a:r>
              <a:rPr lang="en-US" altLang="zh-CN" sz="3200" dirty="0">
                <a:sym typeface="+mn-ea"/>
              </a:rPr>
              <a:t>Compiler explorer</a:t>
            </a:r>
            <a:r>
              <a:rPr lang="zh-CN" altLang="en-US" sz="3200" dirty="0">
                <a:sym typeface="+mn-ea"/>
              </a:rPr>
              <a:t>网站查看简单程序的编译结果</a:t>
            </a:r>
            <a:r>
              <a:rPr lang="en-US" altLang="zh-CN" sz="3200" dirty="0">
                <a:sym typeface="+mn-ea"/>
              </a:rPr>
              <a:t> </a:t>
            </a:r>
            <a:r>
              <a:rPr lang="en-US" altLang="zh-CN" sz="3200" dirty="0">
                <a:sym typeface="+mn-ea"/>
                <a:hlinkClick r:id="rId3"/>
              </a:rPr>
              <a:t>https://godbolt.org/</a:t>
            </a:r>
            <a:endParaRPr lang="en-US" altLang="zh-CN" sz="3200" dirty="0">
              <a:sym typeface="+mn-ea"/>
            </a:endParaRPr>
          </a:p>
          <a:p>
            <a:pPr algn="l"/>
            <a:r>
              <a:rPr lang="zh-CN" altLang="en-US" sz="3200" dirty="0">
                <a:sym typeface="+mn-ea"/>
              </a:rPr>
              <a:t>编译器选</a:t>
            </a:r>
            <a:r>
              <a:rPr lang="en-US" altLang="zh-CN" sz="3200" dirty="0">
                <a:sym typeface="+mn-ea"/>
              </a:rPr>
              <a:t>clang</a:t>
            </a:r>
            <a:r>
              <a:rPr lang="zh-CN" altLang="en-US" sz="3200" dirty="0">
                <a:sym typeface="+mn-ea"/>
              </a:rPr>
              <a:t>可以查看</a:t>
            </a:r>
            <a:r>
              <a:rPr lang="en-US" altLang="zh-CN" sz="3200" dirty="0">
                <a:sym typeface="+mn-ea"/>
              </a:rPr>
              <a:t>AST</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9"/>
          <p:cNvSpPr>
            <a:spLocks noChangeArrowheads="1"/>
          </p:cNvSpPr>
          <p:nvPr/>
        </p:nvSpPr>
        <p:spPr bwMode="auto">
          <a:xfrm>
            <a:off x="3352800" y="4479925"/>
            <a:ext cx="2819400" cy="701675"/>
          </a:xfrm>
          <a:prstGeom prst="rect">
            <a:avLst/>
          </a:prstGeom>
          <a:noFill/>
          <a:ln w="9525">
            <a:noFill/>
            <a:miter lim="800000"/>
          </a:ln>
        </p:spPr>
        <p:txBody>
          <a:bodyPr>
            <a:spAutoFit/>
          </a:bodyPr>
          <a:lstStyle/>
          <a:p>
            <a:pPr algn="l">
              <a:buClrTx/>
              <a:buFontTx/>
              <a:buNone/>
            </a:pPr>
            <a:r>
              <a:rPr lang="en-US" altLang="zh-CN" sz="4000" i="1">
                <a:solidFill>
                  <a:schemeClr val="hlink"/>
                </a:solidFill>
                <a:ea typeface="宋体" panose="02010600030101010101" pitchFamily="2" charset="-122"/>
              </a:rPr>
              <a:t>Thank You</a:t>
            </a:r>
            <a:endParaRPr lang="en-US" altLang="zh-CN" sz="3200" i="1">
              <a:solidFill>
                <a:schemeClr val="hlink"/>
              </a:solidFill>
              <a:latin typeface="CMR10" charset="0"/>
              <a:ea typeface="宋体" panose="02010600030101010101" pitchFamily="2" charset="-122"/>
            </a:endParaRPr>
          </a:p>
        </p:txBody>
      </p:sp>
      <p:sp>
        <p:nvSpPr>
          <p:cNvPr id="68611" name="Rectangle 10"/>
          <p:cNvSpPr>
            <a:spLocks noChangeArrowheads="1"/>
          </p:cNvSpPr>
          <p:nvPr/>
        </p:nvSpPr>
        <p:spPr bwMode="auto">
          <a:xfrm>
            <a:off x="1981200" y="2209800"/>
            <a:ext cx="3886200" cy="609600"/>
          </a:xfrm>
          <a:prstGeom prst="rect">
            <a:avLst/>
          </a:prstGeom>
          <a:noFill/>
          <a:ln w="9525">
            <a:noFill/>
            <a:miter lim="800000"/>
          </a:ln>
        </p:spPr>
        <p:txBody>
          <a:bodyPr anchor="b"/>
          <a:lstStyle/>
          <a:p>
            <a:pPr algn="l">
              <a:lnSpc>
                <a:spcPct val="90000"/>
              </a:lnSpc>
              <a:buClrTx/>
              <a:buFontTx/>
              <a:buNone/>
            </a:pPr>
            <a:r>
              <a:rPr lang="en-US" altLang="zh-CN" sz="3200" i="1">
                <a:solidFill>
                  <a:schemeClr val="hlink"/>
                </a:solidFill>
                <a:ea typeface="宋体" panose="02010600030101010101" pitchFamily="2" charset="-122"/>
              </a:rPr>
              <a:t>That’s all for today.</a:t>
            </a:r>
            <a:r>
              <a:rPr lang="en-US" altLang="zh-CN" sz="3200" i="1">
                <a:solidFill>
                  <a:schemeClr val="hlink"/>
                </a:solidFill>
                <a:latin typeface="CMR10" charset="0"/>
                <a:ea typeface="宋体" panose="02010600030101010101" pitchFamily="2" charset="-122"/>
              </a:rPr>
              <a:t> </a:t>
            </a:r>
          </a:p>
        </p:txBody>
      </p:sp>
      <p:sp>
        <p:nvSpPr>
          <p:cNvPr id="68612" name="AutoShape 11">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8613" name="AutoShape 12">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8614" name="AutoShape 13">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68615" name="AutoShape 14">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12">
            <a:hlinkClick r:id="" action="ppaction://hlinkshowjump?jump=nextslide" highlightClick="1"/>
          </p:cNvPr>
          <p:cNvSpPr>
            <a:spLocks noChangeArrowheads="1"/>
          </p:cNvSpPr>
          <p:nvPr/>
        </p:nvSpPr>
        <p:spPr bwMode="auto">
          <a:xfrm>
            <a:off x="8382000"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87" name="AutoShape 13">
            <a:hlinkClick r:id="" action="ppaction://hlinkshowjump?jump=previousslide" highlightClick="1"/>
          </p:cNvPr>
          <p:cNvSpPr>
            <a:spLocks noChangeArrowheads="1"/>
          </p:cNvSpPr>
          <p:nvPr/>
        </p:nvSpPr>
        <p:spPr bwMode="auto">
          <a:xfrm>
            <a:off x="8077200"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88" name="AutoShape 14">
            <a:hlinkClick r:id="" action="ppaction://hlinkshowjump?jump=firstslide" highlightClick="1"/>
          </p:cNvPr>
          <p:cNvSpPr>
            <a:spLocks noChangeArrowheads="1"/>
          </p:cNvSpPr>
          <p:nvPr/>
        </p:nvSpPr>
        <p:spPr bwMode="auto">
          <a:xfrm>
            <a:off x="7772400"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89" name="AutoShape 15">
            <a:hlinkClick r:id="" action="ppaction://hlinkshowjump?jump=lastslide" highlightClick="1"/>
          </p:cNvPr>
          <p:cNvSpPr>
            <a:spLocks noChangeArrowheads="1"/>
          </p:cNvSpPr>
          <p:nvPr/>
        </p:nvSpPr>
        <p:spPr bwMode="auto">
          <a:xfrm>
            <a:off x="8686800"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16390" name="Text Box 17"/>
          <p:cNvSpPr txBox="1">
            <a:spLocks noChangeArrowheads="1"/>
          </p:cNvSpPr>
          <p:nvPr/>
        </p:nvSpPr>
        <p:spPr bwMode="auto">
          <a:xfrm>
            <a:off x="315913" y="260648"/>
            <a:ext cx="8550275" cy="5016758"/>
          </a:xfrm>
          <a:prstGeom prst="rect">
            <a:avLst/>
          </a:prstGeom>
          <a:noFill/>
          <a:ln w="9525">
            <a:noFill/>
            <a:miter lim="800000"/>
          </a:ln>
        </p:spPr>
        <p:txBody>
          <a:bodyPr wrap="square">
            <a:spAutoFit/>
          </a:bodyPr>
          <a:lstStyle/>
          <a:p>
            <a:pPr algn="l">
              <a:buFont typeface="Wingdings" panose="05000000000000000000" pitchFamily="2" charset="2"/>
              <a:buChar char="²"/>
            </a:pPr>
            <a:r>
              <a:rPr lang="en-US" altLang="zh-CN" sz="3600" dirty="0">
                <a:solidFill>
                  <a:srgbClr val="333399"/>
                </a:solidFill>
                <a:latin typeface="楷体_GB2312" pitchFamily="49" charset="-122"/>
              </a:rPr>
              <a:t> </a:t>
            </a:r>
            <a:r>
              <a:rPr lang="zh-CN" altLang="en-US" sz="3600" dirty="0">
                <a:latin typeface="楷体_GB2312" pitchFamily="49" charset="-122"/>
              </a:rPr>
              <a:t>先修课程</a:t>
            </a:r>
            <a:endParaRPr lang="zh-CN" altLang="en-US" sz="4000" dirty="0">
              <a:solidFill>
                <a:srgbClr val="333399"/>
              </a:solidFill>
              <a:latin typeface="楷体_GB2312" pitchFamily="49" charset="-122"/>
            </a:endParaRPr>
          </a:p>
          <a:p>
            <a:pPr algn="l">
              <a:buFont typeface="Wingdings" panose="05000000000000000000" pitchFamily="2" charset="2"/>
              <a:buChar char=" "/>
            </a:pPr>
            <a:r>
              <a:rPr lang="zh-CN" altLang="en-US" sz="1200" dirty="0">
                <a:solidFill>
                  <a:srgbClr val="333399"/>
                </a:solidFill>
                <a:latin typeface="楷体_GB2312" pitchFamily="49" charset="-122"/>
              </a:rPr>
              <a:t> </a:t>
            </a:r>
          </a:p>
          <a:p>
            <a:pPr lvl="1" algn="l">
              <a:buFont typeface="Symbol" panose="05050102010706020507" pitchFamily="18" charset="2"/>
              <a:buChar char="-"/>
            </a:pPr>
            <a:r>
              <a:rPr lang="zh-CN" altLang="en-US" sz="3600" dirty="0">
                <a:sym typeface="+mn-ea"/>
              </a:rPr>
              <a:t>离散数学</a:t>
            </a:r>
            <a:endParaRPr lang="en-US" altLang="zh-CN" sz="3600" dirty="0">
              <a:sym typeface="+mn-ea"/>
            </a:endParaRPr>
          </a:p>
          <a:p>
            <a:pPr lvl="2" algn="l">
              <a:buFont typeface="Symbol" panose="05050102010706020507" pitchFamily="18" charset="2"/>
              <a:buChar char="-"/>
            </a:pPr>
            <a:r>
              <a:rPr lang="zh-CN" altLang="en-US" sz="3600" dirty="0">
                <a:sym typeface="+mn-ea"/>
              </a:rPr>
              <a:t>集合的运算、树、图等知识</a:t>
            </a:r>
          </a:p>
          <a:p>
            <a:pPr lvl="1" algn="l">
              <a:buFont typeface="Symbol" panose="05050102010706020507" pitchFamily="18" charset="2"/>
              <a:buChar char="-"/>
            </a:pPr>
            <a:r>
              <a:rPr lang="zh-CN" altLang="en-US" sz="3600" dirty="0">
                <a:sym typeface="+mn-ea"/>
              </a:rPr>
              <a:t>数据结构</a:t>
            </a:r>
            <a:endParaRPr lang="en-US" altLang="zh-CN" sz="3600" dirty="0">
              <a:sym typeface="+mn-ea"/>
            </a:endParaRPr>
          </a:p>
          <a:p>
            <a:pPr lvl="2" algn="l">
              <a:buFont typeface="Symbol" panose="05050102010706020507" pitchFamily="18" charset="2"/>
              <a:buChar char="-"/>
            </a:pPr>
            <a:r>
              <a:rPr lang="zh-CN" altLang="en-US" sz="3600" dirty="0">
                <a:sym typeface="+mn-ea"/>
              </a:rPr>
              <a:t>树、图的遍历、栈等知识</a:t>
            </a:r>
          </a:p>
          <a:p>
            <a:pPr lvl="1" algn="l">
              <a:buFont typeface="Symbol" panose="05050102010706020507" pitchFamily="18" charset="2"/>
              <a:buChar char="-"/>
            </a:pPr>
            <a:r>
              <a:rPr lang="zh-CN" altLang="en-US" sz="3600" dirty="0">
                <a:sym typeface="+mn-ea"/>
              </a:rPr>
              <a:t>高级语言程序设计</a:t>
            </a:r>
            <a:endParaRPr lang="en-US" altLang="zh-CN" sz="3600" dirty="0">
              <a:sym typeface="+mn-ea"/>
            </a:endParaRPr>
          </a:p>
          <a:p>
            <a:pPr lvl="2" algn="l">
              <a:buFont typeface="Symbol" panose="05050102010706020507" pitchFamily="18" charset="2"/>
              <a:buChar char="-"/>
            </a:pPr>
            <a:r>
              <a:rPr lang="zh-CN" altLang="en-US" sz="3600" dirty="0">
                <a:sym typeface="+mn-ea"/>
              </a:rPr>
              <a:t>要知道一门语言的语法和语义</a:t>
            </a:r>
          </a:p>
          <a:p>
            <a:pPr lvl="1" algn="l"/>
            <a:endParaRPr lang="en-US" altLang="zh-CN" sz="2800" dirty="0">
              <a:solidFill>
                <a:srgbClr val="333399"/>
              </a:solidFill>
              <a:latin typeface="楷体_GB2312" pitchFamily="49" charset="-122"/>
              <a:sym typeface="Symbol" panose="05050102010706020507" pitchFamily="18" charset="2"/>
            </a:endParaRPr>
          </a:p>
          <a:p>
            <a:pPr lvl="1" algn="just"/>
            <a:r>
              <a:rPr lang="en-US" altLang="zh-CN" sz="2800" dirty="0">
                <a:solidFill>
                  <a:srgbClr val="333399"/>
                </a:solidFill>
                <a:latin typeface="楷体_GB2312" pitchFamily="49" charset="-122"/>
                <a:sym typeface="Symbol" panose="05050102010706020507" pitchFamily="18" charset="2"/>
              </a:rPr>
              <a:t>   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4"/>
          <p:cNvSpPr>
            <a:spLocks noChangeArrowheads="1"/>
          </p:cNvSpPr>
          <p:nvPr/>
        </p:nvSpPr>
        <p:spPr bwMode="auto">
          <a:xfrm>
            <a:off x="1705361" y="195263"/>
            <a:ext cx="3230880" cy="645160"/>
          </a:xfrm>
          <a:prstGeom prst="rect">
            <a:avLst/>
          </a:prstGeom>
          <a:noFill/>
          <a:ln w="9525" algn="ctr">
            <a:noFill/>
            <a:miter lim="800000"/>
          </a:ln>
        </p:spPr>
        <p:txBody>
          <a:bodyPr wrap="none">
            <a:spAutoFit/>
          </a:bodyPr>
          <a:lstStyle/>
          <a:p>
            <a:pPr algn="ctr">
              <a:lnSpc>
                <a:spcPct val="90000"/>
              </a:lnSpc>
              <a:buClrTx/>
              <a:buFontTx/>
              <a:buNone/>
            </a:pPr>
            <a:r>
              <a:rPr lang="zh-CN" altLang="en-US" sz="4000" dirty="0">
                <a:latin typeface="华文行楷" pitchFamily="2" charset="-122"/>
                <a:ea typeface="华文行楷" pitchFamily="2" charset="-122"/>
                <a:sym typeface="+mn-ea"/>
              </a:rPr>
              <a:t>成绩评定方法</a:t>
            </a:r>
            <a:endParaRPr lang="zh-CN" altLang="en-US" sz="4000" dirty="0">
              <a:latin typeface="华文行楷" pitchFamily="2" charset="-122"/>
              <a:ea typeface="华文行楷" pitchFamily="2" charset="-122"/>
            </a:endParaRPr>
          </a:p>
        </p:txBody>
      </p:sp>
      <p:sp>
        <p:nvSpPr>
          <p:cNvPr id="22533" name="AutoShape 8">
            <a:hlinkClick r:id="" action="ppaction://hlinkshowjump?jump=nextslide" highlightClick="1"/>
          </p:cNvPr>
          <p:cNvSpPr>
            <a:spLocks noChangeArrowheads="1"/>
          </p:cNvSpPr>
          <p:nvPr/>
        </p:nvSpPr>
        <p:spPr bwMode="auto">
          <a:xfrm>
            <a:off x="8264276" y="6553200"/>
            <a:ext cx="179388" cy="107950"/>
          </a:xfrm>
          <a:prstGeom prst="actionButtonForwardNext">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4" name="AutoShape 9">
            <a:hlinkClick r:id="" action="ppaction://hlinkshowjump?jump=previousslide" highlightClick="1"/>
          </p:cNvPr>
          <p:cNvSpPr>
            <a:spLocks noChangeArrowheads="1"/>
          </p:cNvSpPr>
          <p:nvPr/>
        </p:nvSpPr>
        <p:spPr bwMode="auto">
          <a:xfrm>
            <a:off x="7959476" y="6553200"/>
            <a:ext cx="179388" cy="107950"/>
          </a:xfrm>
          <a:prstGeom prst="actionButtonBackPrevious">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5" name="AutoShape 10">
            <a:hlinkClick r:id="" action="ppaction://hlinkshowjump?jump=firstslide" highlightClick="1"/>
          </p:cNvPr>
          <p:cNvSpPr>
            <a:spLocks noChangeArrowheads="1"/>
          </p:cNvSpPr>
          <p:nvPr/>
        </p:nvSpPr>
        <p:spPr bwMode="auto">
          <a:xfrm>
            <a:off x="7654676" y="6553200"/>
            <a:ext cx="179388" cy="107950"/>
          </a:xfrm>
          <a:prstGeom prst="actionButtonBeginning">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22536" name="AutoShape 11">
            <a:hlinkClick r:id="" action="ppaction://hlinkshowjump?jump=lastslide" highlightClick="1"/>
          </p:cNvPr>
          <p:cNvSpPr>
            <a:spLocks noChangeArrowheads="1"/>
          </p:cNvSpPr>
          <p:nvPr/>
        </p:nvSpPr>
        <p:spPr bwMode="auto">
          <a:xfrm>
            <a:off x="8569076" y="6553200"/>
            <a:ext cx="179388" cy="107950"/>
          </a:xfrm>
          <a:prstGeom prst="actionButtonEnd">
            <a:avLst/>
          </a:prstGeom>
          <a:solidFill>
            <a:schemeClr val="accent1"/>
          </a:solidFill>
          <a:ln w="12700">
            <a:solidFill>
              <a:schemeClr val="tx1"/>
            </a:solidFill>
            <a:miter lim="800000"/>
            <a:headEnd type="none" w="sm" len="sm"/>
            <a:tailEnd type="none" w="sm" len="sm"/>
          </a:ln>
        </p:spPr>
        <p:txBody>
          <a:bodyPr wrap="none" anchor="ctr"/>
          <a:lstStyle/>
          <a:p>
            <a:endParaRPr lang="zh-CN" altLang="en-US"/>
          </a:p>
        </p:txBody>
      </p:sp>
      <p:sp>
        <p:nvSpPr>
          <p:cNvPr id="51206" name="左大括号 1"/>
          <p:cNvSpPr/>
          <p:nvPr/>
        </p:nvSpPr>
        <p:spPr>
          <a:xfrm>
            <a:off x="1441836" y="1741794"/>
            <a:ext cx="527050" cy="2568575"/>
          </a:xfrm>
          <a:prstGeom prst="leftBrace">
            <a:avLst>
              <a:gd name="adj1" fmla="val 53855"/>
              <a:gd name="adj2" fmla="val 50000"/>
            </a:avLst>
          </a:prstGeom>
          <a:noFill/>
          <a:ln w="34925" cap="sq" cmpd="sng">
            <a:solidFill>
              <a:schemeClr val="tx1"/>
            </a:solidFill>
            <a:prstDash val="solid"/>
            <a:bevel/>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t"/>
          <a:lstStyle/>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
        <p:nvSpPr>
          <p:cNvPr id="4" name="Rectangle 14"/>
          <p:cNvSpPr>
            <a:spLocks noChangeArrowheads="1"/>
          </p:cNvSpPr>
          <p:nvPr/>
        </p:nvSpPr>
        <p:spPr bwMode="auto">
          <a:xfrm>
            <a:off x="-117724" y="2324779"/>
            <a:ext cx="1715581" cy="1200329"/>
          </a:xfrm>
          <a:prstGeom prst="rect">
            <a:avLst/>
          </a:prstGeom>
          <a:noFill/>
          <a:ln w="9525" algn="ctr">
            <a:noFill/>
            <a:miter lim="800000"/>
          </a:ln>
        </p:spPr>
        <p:txBody>
          <a:bodyPr wrap="square">
            <a:spAutoFit/>
          </a:bodyPr>
          <a:lstStyle/>
          <a:p>
            <a:pPr algn="ctr">
              <a:lnSpc>
                <a:spcPct val="90000"/>
              </a:lnSpc>
              <a:buClrTx/>
              <a:buFontTx/>
              <a:buNone/>
            </a:pPr>
            <a:r>
              <a:rPr lang="zh-CN" altLang="en-US" sz="4000" dirty="0">
                <a:latin typeface="黑体" panose="02010609060101010101" pitchFamily="49" charset="-122"/>
                <a:ea typeface="黑体" panose="02010609060101010101" pitchFamily="49" charset="-122"/>
                <a:sym typeface="+mn-ea"/>
              </a:rPr>
              <a:t>总成绩</a:t>
            </a:r>
          </a:p>
          <a:p>
            <a:pPr algn="ctr">
              <a:lnSpc>
                <a:spcPct val="90000"/>
              </a:lnSpc>
              <a:buClrTx/>
              <a:buFontTx/>
              <a:buNone/>
            </a:pPr>
            <a:r>
              <a:rPr lang="en-US" altLang="zh-CN" sz="4000" dirty="0">
                <a:latin typeface="黑体" panose="02010609060101010101" pitchFamily="49" charset="-122"/>
                <a:ea typeface="黑体" panose="02010609060101010101" pitchFamily="49" charset="-122"/>
              </a:rPr>
              <a:t>100</a:t>
            </a:r>
          </a:p>
        </p:txBody>
      </p:sp>
      <p:sp>
        <p:nvSpPr>
          <p:cNvPr id="8" name="Rectangle 14"/>
          <p:cNvSpPr>
            <a:spLocks noChangeArrowheads="1"/>
          </p:cNvSpPr>
          <p:nvPr/>
        </p:nvSpPr>
        <p:spPr bwMode="auto">
          <a:xfrm>
            <a:off x="1560761" y="1133935"/>
            <a:ext cx="2786380" cy="1089529"/>
          </a:xfrm>
          <a:prstGeom prst="rect">
            <a:avLst/>
          </a:prstGeom>
          <a:noFill/>
          <a:ln w="9525" algn="ctr">
            <a:noFill/>
            <a:miter lim="800000"/>
          </a:ln>
        </p:spPr>
        <p:txBody>
          <a:bodyPr wrap="square">
            <a:spAutoFit/>
          </a:bodyPr>
          <a:lstStyle/>
          <a:p>
            <a:pPr algn="ctr">
              <a:lnSpc>
                <a:spcPct val="90000"/>
              </a:lnSpc>
              <a:buClrTx/>
              <a:buFontTx/>
              <a:buNone/>
            </a:pPr>
            <a:r>
              <a:rPr lang="zh-CN" altLang="en-US" sz="3600" dirty="0">
                <a:latin typeface="黑体" panose="02010609060101010101" pitchFamily="49" charset="-122"/>
                <a:ea typeface="黑体" panose="02010609060101010101" pitchFamily="49" charset="-122"/>
                <a:sym typeface="+mn-ea"/>
              </a:rPr>
              <a:t>期末考试</a:t>
            </a:r>
            <a:endParaRPr lang="en-US" altLang="zh-CN" sz="3600" dirty="0">
              <a:latin typeface="黑体" panose="02010609060101010101" pitchFamily="49" charset="-122"/>
              <a:ea typeface="黑体" panose="02010609060101010101" pitchFamily="49" charset="-122"/>
              <a:sym typeface="+mn-ea"/>
            </a:endParaRPr>
          </a:p>
          <a:p>
            <a:pPr>
              <a:lnSpc>
                <a:spcPct val="90000"/>
              </a:lnSpc>
              <a:buClrTx/>
            </a:pPr>
            <a:r>
              <a:rPr lang="en-US" altLang="zh-CN" sz="3600" dirty="0">
                <a:latin typeface="黑体" panose="02010609060101010101" pitchFamily="49" charset="-122"/>
                <a:ea typeface="黑体" panose="02010609060101010101" pitchFamily="49" charset="-122"/>
                <a:sym typeface="+mn-ea"/>
              </a:rPr>
              <a:t>70 </a:t>
            </a:r>
            <a:endParaRPr lang="zh-CN" altLang="en-US" sz="3600" dirty="0">
              <a:latin typeface="黑体" panose="02010609060101010101" pitchFamily="49" charset="-122"/>
              <a:ea typeface="黑体" panose="02010609060101010101" pitchFamily="49" charset="-122"/>
              <a:sym typeface="+mn-ea"/>
            </a:endParaRPr>
          </a:p>
        </p:txBody>
      </p:sp>
      <p:sp>
        <p:nvSpPr>
          <p:cNvPr id="12" name="Rectangle 14"/>
          <p:cNvSpPr>
            <a:spLocks noChangeArrowheads="1"/>
          </p:cNvSpPr>
          <p:nvPr/>
        </p:nvSpPr>
        <p:spPr bwMode="auto">
          <a:xfrm>
            <a:off x="1935082" y="3861048"/>
            <a:ext cx="2037737" cy="1089529"/>
          </a:xfrm>
          <a:prstGeom prst="rect">
            <a:avLst/>
          </a:prstGeom>
          <a:noFill/>
          <a:ln w="9525" algn="ctr">
            <a:noFill/>
            <a:miter lim="800000"/>
          </a:ln>
        </p:spPr>
        <p:txBody>
          <a:bodyPr wrap="none">
            <a:spAutoFit/>
          </a:bodyPr>
          <a:lstStyle/>
          <a:p>
            <a:pPr>
              <a:lnSpc>
                <a:spcPct val="90000"/>
              </a:lnSpc>
              <a:buClrTx/>
            </a:pPr>
            <a:r>
              <a:rPr lang="zh-CN" altLang="en-US" sz="3600" dirty="0">
                <a:latin typeface="黑体" panose="02010609060101010101" pitchFamily="49" charset="-122"/>
                <a:ea typeface="黑体" panose="02010609060101010101" pitchFamily="49" charset="-122"/>
                <a:sym typeface="+mn-ea"/>
              </a:rPr>
              <a:t>平时成绩</a:t>
            </a:r>
            <a:endParaRPr lang="en-US" altLang="zh-CN" sz="3600" dirty="0">
              <a:latin typeface="黑体" panose="02010609060101010101" pitchFamily="49" charset="-122"/>
              <a:ea typeface="黑体" panose="02010609060101010101" pitchFamily="49" charset="-122"/>
              <a:sym typeface="+mn-ea"/>
            </a:endParaRPr>
          </a:p>
          <a:p>
            <a:pPr>
              <a:lnSpc>
                <a:spcPct val="90000"/>
              </a:lnSpc>
              <a:buClrTx/>
            </a:pPr>
            <a:r>
              <a:rPr lang="en-US" altLang="zh-CN" sz="3600" dirty="0">
                <a:latin typeface="黑体" panose="02010609060101010101" pitchFamily="49" charset="-122"/>
                <a:ea typeface="黑体" panose="02010609060101010101" pitchFamily="49" charset="-122"/>
                <a:sym typeface="+mn-ea"/>
              </a:rPr>
              <a:t>30</a:t>
            </a:r>
            <a:endParaRPr lang="zh-CN" altLang="en-US" sz="3600" dirty="0">
              <a:latin typeface="黑体" panose="02010609060101010101" pitchFamily="49" charset="-122"/>
              <a:ea typeface="黑体" panose="02010609060101010101" pitchFamily="49" charset="-122"/>
              <a:sym typeface="+mn-ea"/>
            </a:endParaRPr>
          </a:p>
        </p:txBody>
      </p:sp>
      <p:sp>
        <p:nvSpPr>
          <p:cNvPr id="13" name="Rectangle 14"/>
          <p:cNvSpPr>
            <a:spLocks noChangeArrowheads="1"/>
          </p:cNvSpPr>
          <p:nvPr/>
        </p:nvSpPr>
        <p:spPr bwMode="auto">
          <a:xfrm>
            <a:off x="4375884" y="3026082"/>
            <a:ext cx="4736411" cy="2308324"/>
          </a:xfrm>
          <a:prstGeom prst="rect">
            <a:avLst/>
          </a:prstGeom>
          <a:noFill/>
          <a:ln w="9525" algn="ctr">
            <a:noFill/>
            <a:miter lim="800000"/>
          </a:ln>
        </p:spPr>
        <p:txBody>
          <a:bodyPr wrap="square">
            <a:spAutoFit/>
          </a:bodyPr>
          <a:lstStyle/>
          <a:p>
            <a:pPr algn="l">
              <a:lnSpc>
                <a:spcPct val="90000"/>
              </a:lnSpc>
              <a:buClrTx/>
              <a:buFontTx/>
              <a:buNone/>
            </a:pPr>
            <a:r>
              <a:rPr lang="zh-CN" altLang="en-US" sz="3200" dirty="0">
                <a:latin typeface="黑体" panose="02010609060101010101" pitchFamily="49" charset="-122"/>
                <a:ea typeface="黑体" panose="02010609060101010101" pitchFamily="49" charset="-122"/>
                <a:sym typeface="+mn-ea"/>
              </a:rPr>
              <a:t>作业</a:t>
            </a:r>
            <a:r>
              <a:rPr lang="en-US" altLang="zh-CN" sz="3200" dirty="0">
                <a:latin typeface="黑体" panose="02010609060101010101" pitchFamily="49" charset="-122"/>
                <a:ea typeface="黑体" panose="02010609060101010101" pitchFamily="49" charset="-122"/>
                <a:sym typeface="+mn-ea"/>
              </a:rPr>
              <a:t>:</a:t>
            </a:r>
            <a:r>
              <a:rPr lang="zh-CN" altLang="en-US" sz="3200" dirty="0">
                <a:latin typeface="黑体" panose="02010609060101010101" pitchFamily="49" charset="-122"/>
                <a:ea typeface="黑体" panose="02010609060101010101" pitchFamily="49" charset="-122"/>
                <a:sym typeface="+mn-ea"/>
              </a:rPr>
              <a:t>按时认真独立完成</a:t>
            </a:r>
            <a:endParaRPr lang="en-US" altLang="zh-CN" sz="3200" dirty="0">
              <a:latin typeface="黑体" panose="02010609060101010101" pitchFamily="49" charset="-122"/>
              <a:ea typeface="黑体" panose="02010609060101010101" pitchFamily="49" charset="-122"/>
              <a:sym typeface="+mn-ea"/>
            </a:endParaRPr>
          </a:p>
          <a:p>
            <a:pPr algn="l">
              <a:lnSpc>
                <a:spcPct val="90000"/>
              </a:lnSpc>
              <a:buClrTx/>
            </a:pPr>
            <a:endParaRPr lang="en-US" altLang="zh-CN" sz="3200" dirty="0">
              <a:latin typeface="黑体" panose="02010609060101010101" pitchFamily="49" charset="-122"/>
              <a:ea typeface="黑体" panose="02010609060101010101" pitchFamily="49" charset="-122"/>
              <a:sym typeface="+mn-ea"/>
            </a:endParaRPr>
          </a:p>
          <a:p>
            <a:pPr algn="l">
              <a:lnSpc>
                <a:spcPct val="90000"/>
              </a:lnSpc>
              <a:buClrTx/>
            </a:pPr>
            <a:r>
              <a:rPr lang="zh-CN" altLang="en-US" sz="3200" dirty="0">
                <a:latin typeface="黑体" panose="02010609060101010101" pitchFamily="49" charset="-122"/>
                <a:ea typeface="黑体" panose="02010609060101010101" pitchFamily="49" charset="-122"/>
                <a:sym typeface="+mn-ea"/>
              </a:rPr>
              <a:t>考勤</a:t>
            </a:r>
            <a:r>
              <a:rPr lang="en-US" altLang="zh-CN" sz="3200" dirty="0">
                <a:latin typeface="黑体" panose="02010609060101010101" pitchFamily="49" charset="-122"/>
                <a:ea typeface="黑体" panose="02010609060101010101" pitchFamily="49" charset="-122"/>
                <a:sym typeface="+mn-ea"/>
              </a:rPr>
              <a:t>:</a:t>
            </a:r>
            <a:r>
              <a:rPr lang="zh-CN" altLang="en-US" sz="3200" dirty="0">
                <a:latin typeface="黑体" panose="02010609060101010101" pitchFamily="49" charset="-122"/>
                <a:ea typeface="黑体" panose="02010609060101010101" pitchFamily="49" charset="-122"/>
                <a:sym typeface="+mn-ea"/>
              </a:rPr>
              <a:t>不缺勤</a:t>
            </a:r>
            <a:endParaRPr lang="en-US" altLang="zh-CN" sz="3200" dirty="0">
              <a:latin typeface="黑体" panose="02010609060101010101" pitchFamily="49" charset="-122"/>
              <a:ea typeface="黑体" panose="02010609060101010101" pitchFamily="49" charset="-122"/>
              <a:sym typeface="+mn-ea"/>
            </a:endParaRPr>
          </a:p>
          <a:p>
            <a:pPr algn="l">
              <a:lnSpc>
                <a:spcPct val="90000"/>
              </a:lnSpc>
              <a:buClrTx/>
              <a:buFontTx/>
              <a:buNone/>
            </a:pPr>
            <a:endParaRPr lang="en-US" altLang="zh-CN" sz="3200" dirty="0">
              <a:latin typeface="黑体" panose="02010609060101010101" pitchFamily="49" charset="-122"/>
              <a:ea typeface="黑体" panose="02010609060101010101" pitchFamily="49" charset="-122"/>
              <a:sym typeface="+mn-ea"/>
            </a:endParaRPr>
          </a:p>
          <a:p>
            <a:pPr algn="l">
              <a:lnSpc>
                <a:spcPct val="90000"/>
              </a:lnSpc>
              <a:buClrTx/>
              <a:buFontTx/>
              <a:buNone/>
            </a:pPr>
            <a:r>
              <a:rPr lang="zh-CN" altLang="en-US" sz="3200" dirty="0">
                <a:latin typeface="黑体" panose="02010609060101010101" pitchFamily="49" charset="-122"/>
                <a:ea typeface="黑体" panose="02010609060101010101" pitchFamily="49" charset="-122"/>
                <a:sym typeface="+mn-ea"/>
              </a:rPr>
              <a:t>课堂表现</a:t>
            </a:r>
            <a:r>
              <a:rPr lang="en-US" altLang="zh-CN" sz="3200" dirty="0">
                <a:latin typeface="黑体" panose="02010609060101010101" pitchFamily="49" charset="-122"/>
                <a:ea typeface="黑体" panose="02010609060101010101" pitchFamily="49" charset="-122"/>
                <a:sym typeface="+mn-ea"/>
              </a:rPr>
              <a:t>:</a:t>
            </a:r>
            <a:r>
              <a:rPr lang="zh-CN" altLang="en-US" sz="3200" dirty="0">
                <a:latin typeface="黑体" panose="02010609060101010101" pitchFamily="49" charset="-122"/>
                <a:ea typeface="黑体" panose="02010609060101010101" pitchFamily="49" charset="-122"/>
                <a:sym typeface="+mn-ea"/>
              </a:rPr>
              <a:t>积极参与互动</a:t>
            </a:r>
          </a:p>
        </p:txBody>
      </p:sp>
      <p:sp>
        <p:nvSpPr>
          <p:cNvPr id="14" name="左大括号 1"/>
          <p:cNvSpPr/>
          <p:nvPr/>
        </p:nvSpPr>
        <p:spPr>
          <a:xfrm>
            <a:off x="4010124" y="2924944"/>
            <a:ext cx="365760" cy="2664296"/>
          </a:xfrm>
          <a:prstGeom prst="leftBrace">
            <a:avLst>
              <a:gd name="adj1" fmla="val 92863"/>
              <a:gd name="adj2" fmla="val 50000"/>
            </a:avLst>
          </a:prstGeom>
          <a:noFill/>
          <a:ln w="34925" cap="sq" cmpd="sng">
            <a:solidFill>
              <a:schemeClr val="tx1"/>
            </a:solidFill>
            <a:prstDash val="solid"/>
            <a:bevel/>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nchor="t"/>
          <a:lstStyle/>
          <a:p>
            <a:pPr>
              <a:buFont typeface="Arial" panose="020B0604020202020204" pitchFamily="34" charset="0"/>
              <a:buNone/>
            </a:pPr>
            <a:endParaRPr lang="zh-CN" altLang="en-US" dirty="0">
              <a:latin typeface="Arial" panose="020B0604020202020204" pitchFamily="34" charset="0"/>
              <a:ea typeface="宋体" panose="02010600030101010101" pitchFamily="2" charset="-122"/>
            </a:endParaRPr>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14"/>
          <p:cNvSpPr>
            <a:spLocks noChangeArrowheads="1"/>
          </p:cNvSpPr>
          <p:nvPr/>
        </p:nvSpPr>
        <p:spPr bwMode="auto">
          <a:xfrm>
            <a:off x="1402080" y="150178"/>
            <a:ext cx="1198880" cy="645160"/>
          </a:xfrm>
          <a:prstGeom prst="rect">
            <a:avLst/>
          </a:prstGeom>
          <a:noFill/>
          <a:ln w="9525" algn="ctr">
            <a:noFill/>
            <a:miter lim="800000"/>
          </a:ln>
        </p:spPr>
        <p:txBody>
          <a:bodyPr wrap="none">
            <a:spAutoFit/>
          </a:bodyPr>
          <a:lstStyle/>
          <a:p>
            <a:pPr>
              <a:lnSpc>
                <a:spcPct val="90000"/>
              </a:lnSpc>
              <a:buClrTx/>
              <a:buFontTx/>
              <a:buNone/>
            </a:pPr>
            <a:r>
              <a:rPr lang="zh-CN" altLang="en-US" sz="4000" dirty="0">
                <a:latin typeface="华文行楷" pitchFamily="2" charset="-122"/>
                <a:ea typeface="华文行楷" pitchFamily="2" charset="-122"/>
              </a:rPr>
              <a:t>教材</a:t>
            </a:r>
          </a:p>
        </p:txBody>
      </p:sp>
      <p:pic>
        <p:nvPicPr>
          <p:cNvPr id="41986" name="内容占位符 3"/>
          <p:cNvPicPr>
            <a:picLocks noGrp="1" noChangeAspect="1"/>
          </p:cNvPicPr>
          <p:nvPr/>
        </p:nvPicPr>
        <p:blipFill>
          <a:blip r:embed="rId3" cstate="print"/>
          <a:stretch>
            <a:fillRect/>
          </a:stretch>
        </p:blipFill>
        <p:spPr>
          <a:xfrm>
            <a:off x="442491" y="1081695"/>
            <a:ext cx="3472544" cy="4865910"/>
          </a:xfrm>
          <a:prstGeom prst="rect">
            <a:avLst/>
          </a:prstGeom>
          <a:noFill/>
          <a:ln w="9525">
            <a:noFill/>
          </a:ln>
        </p:spPr>
      </p:pic>
      <p:sp>
        <p:nvSpPr>
          <p:cNvPr id="41987" name="文本框 4"/>
          <p:cNvSpPr txBox="1"/>
          <p:nvPr/>
        </p:nvSpPr>
        <p:spPr>
          <a:xfrm>
            <a:off x="4258935" y="2117130"/>
            <a:ext cx="4148137" cy="1568450"/>
          </a:xfrm>
          <a:prstGeom prst="rect">
            <a:avLst/>
          </a:prstGeom>
          <a:noFill/>
          <a:ln w="9525">
            <a:noFill/>
          </a:ln>
        </p:spPr>
        <p:txBody>
          <a:bodyPr wrap="square" anchor="t">
            <a:spAutoFit/>
          </a:bodyPr>
          <a:lstStyle/>
          <a:p>
            <a:r>
              <a:rPr lang="zh-CN" altLang="en-US" sz="3200" dirty="0">
                <a:latin typeface="Verdana" panose="020B0604030504040204" pitchFamily="34" charset="0"/>
                <a:ea typeface="宋体" panose="02010600030101010101" pitchFamily="2" charset="-122"/>
              </a:rPr>
              <a:t>编译原理（第3版）</a:t>
            </a:r>
          </a:p>
          <a:p>
            <a:r>
              <a:rPr lang="zh-CN" altLang="en-US" sz="3200" dirty="0">
                <a:latin typeface="Verdana" panose="020B0604030504040204" pitchFamily="34" charset="0"/>
                <a:ea typeface="宋体" panose="02010600030101010101" pitchFamily="2" charset="-122"/>
              </a:rPr>
              <a:t>作者：王生原 董渊 张素琴 吕映芝 蒋维杜</a:t>
            </a:r>
          </a:p>
        </p:txBody>
      </p:sp>
      <p:sp>
        <p:nvSpPr>
          <p:cNvPr id="2" name="AutoShape 2" descr="data:image/png;base64,iVBORw0KGgoAAAANSUhEUgAAAMgAAADICAYAAACtWK6eAAAQaUlEQVR4Xu2d0VrkOgyD4f0fmvNNmb04EHf1r+y0A+LaSRxZsp20Hd7f3t4+3m729/Gxz6X393d595VfZA51MXctgmHlvzqHO/6ByQSGKtZndg927GOj6LEaGHG6UzMSGJe0xF93LYKhS3B3fARCmPFQbCpIiYEqaIKhS3B3fAQSgUAE6iQRgWAorQFpsXIGKft/tQr9ugqiAmNJ8zl4BS7pvztsO/bxdY6d+1r5T2JICL5zX2QPbgwrDJYV5GrHOkhPAumCuxpP1ndtIxA/ghHIDQ7/U8KPQCKQAwE30/7UyhiBRCARyMmZLQK5gUDU68UzV1cZnFQFAoM7r7tfUq2Ir6pfpJ2rcL1jvNT9d/Dw6FpWT9JVYAhhH7bqvIRclQ+EdOohm+yX7IH4qhIkAqmjpfIwAjlhvEpEkn07xKz6FYFEIKcJnWTlVJA1lGqmJdXSTRJqgkiL9Zd+JwJZv4NKCBaB5AxSyowQaeIWyW2R3PF3PTO6cSH7yhmEnLrhNwtq9qUBU+clbQ8hnTsvEa66VxhG+bIoAoHIukRy33kiYnKJfIfLhwgEPh0nfHbPIO7BnQR3wjYCyS3W6C1WBKLfbLk3U0crs/jsgCQOkjzJvHlQCJBNi8W+9lRJH4E8Sagqt6M9IHOo1YIcMMnNFiGSqmdXzOo6Fbmr85Jbbci+yDnKft19p2OE3OTg6wY9Alkj2BEDNUns5OGPuMXqCE4qiPfDNh0xiECGXlbsCE4EEoGkxSL9FbhVOevBvy5JWjTSZqoCJz05gasjSaWCpIKg37qKQPTPI4iYq8sDu4JQJ1R7NXOQq0Bq62Zgda+kgqhzTtpNiJRg4K5PsIlA4I82dNyWOC0WCe6UrUvQqeQ3sd8IJALBvIpAwOvuGF1xwFSWIfOmxVoHKwKJQEoZp8Vir5WoSeZHnEHE5D9m1gGiWkHIFaVrm335P8o9Rrpi4pf68WqV9OQWyyU9uTaMQCKQFoGHSIxI6kugRMzEdipeLWQyJ0kFKf79wQTppog04WsE8qmsCCQCQf8fZKLNrVpiM/m3DH//cO/yWtzQJnGDo63yaUVgUW+8OuYk1WK1X9cHMp7gfVfbCKSIDCFCBHJXevt+RSARSMkiUrF9Kt5zhggkAolATrQZgUQgEUgEwst3ziD6T/FwdF9nxEgFUQ+tFCZC2tXcbk9Nnrqr61MMrrafukVTOeNy4IEf4UEE8qF/jx2B+F/5kYel7jV1lUwikAIZAgypAGpWU7Pk1VXibP1UkIboTBFBJWJH5ohA1ihGIBEIutV5GKvCnUocDSGTp/h1Aln9E08ZLfBLJYRIZH1i6xJ0Z/9MzjukdSS2ahVVE0R1QCbcILh0dBL2y4okoxAgCfFV2wiE3eBEIA1v80Yga9K5NzAkU5KqQGwjkAhELT6HXVqsmQqUFutJw7RYM89cSFUgtqkgqSCpIOAWrjpkk8RHWkdVoKQC0T3I/2EKMQkYk4NzRyBU1ybWInOqfpKbmsrWbR3JvBEIjGwEAgETzTtwJXOolxIRiBjAP2YkCCQDk3nV4LrZmvgPYfxmTvafCnJyAbN6UPhqgSS9qko8goFKRjKn6qcr2o7bubRYbrROxqvk6jiIkW0QMqt7IHMSX90EkQoCKwhpOci1IbGdCrpDPFUIVMzuXkm8yFrkIbCDa4WXizcZX1Zi9V0skmU6bEkgXYKowSWAu9WCrOXunxycXb862jF1vx2+yu9idZA+FUSVov76CiEcPa+kgoAHhREII20qiJ4M0mI9sUoF0UnjtgdEoGmx6rjYT9KvJj0Jrk5P9lLeTjKTPai2UxhefY504/LwPwIpWESE7waCZHuV9MQuAkkFIXw5bCMQ/VNiAi5JJm7iIGuha17iGCHSRMmdyn5kX24gCN6EjKrtFIYT8Vb3VCU5Mj4t1glaEUgqSAQSgZTtZHX1SjPwV3tSbd3KSta6RYulZmVS8gkIU4C7D9R2jidrEVtXOO5aE+O3V5AIZE2jieB2JBnXLyIad62J8REIiWBxs1W1Im5lmxpPiERsIZTfzN21JsZHIDCqHVl5teREcDt8df0i8LprTYyPQEgEU0FOD/QQytepIOp/uXVLfnlLUPwb5l2ZlgR2CoMpH8i8V9tOXaCoPCr5GYHo1IhAdKyoZQRSIOaSzh1PArlzrY6KS/Z2tW0EEoG0cJCItGXBTZNEIBFIC9UikDWMBBciRvl/FI45kEM6Eg6JA5r4YmNC2pWrBBey1uUCIZuduOsmzwtcDpG1iC3xyyWS+jYE8elhOzEv2ettb7EiEPafY0n2I9iq16ETRI5AYDoh2ZNkCVKBXCIScu70awKvDqwmhEf2mgpyg/+n2CF8l4yENKpwXZ9SQVJBDgQikJoIt60gEz9e3UEEpyd+jHWzn5tpSU4g5CB+qRiW7cXihtGtFlP+j80bgaz/LRoBfII01ZzErwhET1Ml3hFIBJIKAn/dfSIjkranCpjaNpG1OjL1BF4dfqWCpILYB98OIkYgOhGnWsSxed0WixwwVRg7DvkqaV1gSbUildFte8i+VKyITxUuKgfusNZx8xiBPCDw/kjrt6vtiUC8mP4ZHYGAlyVJBZgiqFqxp9ZfYUAqvkvbnWulgpw8vCOBTAVZV2G3dbtajBFIBHJw0CXyzqy+c60IJAKJQP7SKthnENKKkJI5cZglvpK2yc3AxK+rbd2zjVsByHhiW96aubdYbsBcwOl1oOpvBLJGyo2XS1oynthGIKoynnYRSATScgaBvPtm7makVBA3Amy8Gy83q5PxxDYVhPFAfl2+4xYIunapeQRSwN9xEHUfcpG2Rz3kkyxDbKdYPIEh8XVKIMQHN7ZkreUtluoAWejo58QPcAgRpwJGxNiRPFQsJzBU165iWI0nGBIfVH4SbqAWS3WAbmoiuAQEEjDXlmKj2k9gqK4dgZwg1ZElJ4IbgeifF3ecl6bwJiJVEzjxNRUEfKdeEYm0fm7Ay4ANtKnEV0I6UoWJDxFI8YatCzgZ79q6AY9AGIIkXmTm5U+PkixBFlM30fGVH/FrIiOpeyUHXLInUu2I7coHd3x1tiFt/RRnI5CCdRMEJ0Ek5HBJ6xLcHR+BPCOoki4VZO8r6C7B3fERSARyIJAKUjeJ6g0nOZuRlrScd/U/CkkgiROpIPr372mxWBWd4qz8PQgpo8RZlwhEoMQv9eBO2gOCIcmUauIhWJHLA7IvYkvOVh17W66nfg9CNkaIGIH4mTICmZIH+NmfCOTk5yk3PrxTe3WSpAi9iBhd21SQhh8MIMF1SUNu1ybI0dHOEbzUNrMjeaqdhBtDuv+cQQBiEYj/3hcR00tVEMAj+/dyyQHRPcyS8cQvtRUiuHb4Sta7Oqur61NcyLxyBSHAkixBSibamHguoOA6bQfxvwNvMoe6r51Z3cWL8LDkgXqLRcAmjkUgBNm1LcGQrKYS9Or1aZJT93Wc+SIQn3TqgZwEhhD5aoJevX4E8kSAEMw9A5CgRyD6GwJE+CTepPUj86aCFBGLQPQHmASrlxOI+i4WUR0BYactCaRaFR7+q9iQ9cmNGcGQ+KBiQK6/yb5IF+Duq2zTIpA1NCo5IhD2hkEEQtLZZls3y5DbOdITExjUakUPruo1786svnOtVJCG7zEiEP23zY4rUvDfu9SKPdXORSBDAUuL9QtbLFLyJ8qg20bQ7KW2Fy4ubv9NxEharI6s7GKoVpsOX9VqdfBodUh3ieBuIgKp2xMXm4mERoRPhEtEpwqsSjLV+AikiNgEEQmR3PMOIaKb0Mi+iF8RyBA502LVPUAqCHtlPxVkSKRTJX+isqWC1C1tBBKBlG8CEJGTdmhlq67VIWZ0SFff5iU9MbElYJGNqbZuRiYXGqT/dolA9uXGa2pfagw7YlDiHYF8dOBrzTFxLohAWEgiEPAfrhi0vnUEoj+hV1sxGpUIJAIpOZMW6+RtgLRYabEikBOBTDxJp+VNtSd9tTrnFDnI5QO5AVJbDPeQv/PhX/V028WwZQ8RyPpz0Z1ijEDu+9HZyHMQNXtTu52k3blWBBKBUC0s7XeSdudaEUgEEoE0fI/yADFnEP8XVEjys1sscpAijpF5VfVNra8+8SXrk8sDVTQdh1YVa2pHngW53FDjdSQk95BOnCUEIfOqwZhaXwWcrB+B6G0XqazVjdnY9yCEyIQgZN4IxGs73Lio+J/ZpYKA34+qgLy6lXCzOiGiuxYhLfGLzEtsI5AIRP6BubOWQW3nCDkjkMHvQUgr5AYiFYR9DaeKxI2Lus5Ltlird7HIvbwLzlRpVYM+1cqo61fVgrwqQqoK8UuNrZu41HWusFv+eHUE4mdqQkSSJFRbInyXeBFIw/mBHLxdclVXeW47SIjg7iEVxJVtz/hUkOLnMUnb4lZctSqQdiwVJAI5EHCJQMangqxJR3Dpoe2+WUaepE+5TzItaafUCnAHMU1hOzGvG6+JGNJ9RiAFYqTFIraqGGkg72gfgWyOigs4aQUI6YltBOJ94uzGkFI2FSQVhHJGtncTWlosGepPQxdwN/vkDMIC5sYrAmF4RyAQr6vNf4RA1FdNdoJNHpIRv9yHd2Qt13anry7eZLxrS7oAEoPSrwhkDeNUINSgRSD+6z4q1g+7CAS+LhOBzHz/ngpCZAtukKpDOlluZ1YmfrlXv66YCWmJr+QMotq6e63ikgqSClJqNgKBLRbJtG6mVDMHveZV553KSCTTuteZJAZubF28ptYnD2uJD8u3eckEJDgqEUhGc23dgJP9E1yn/CI+qPGawoCsH4HAB4WpIGvaRiDw54TUf39AsgSxVYmcFougWttGIBHIwQ5VeFOtTM4geyvY5S1WB5HUTZBzBbm2c/fg+uWOrx5oqcmAXpVfXW16aub3WVQeHnipLZZLrjsE192DS3B3/B0wJKR18SZrEdsIpHjm4QbMJbg7PgIhMmDnsIobqSAAc5fg7vgIBATrxDQVJBWkfvmu+BUX91KBPLPoofm/zxKBRCARyG+sIP+eM/hI97xCViS3RapfZM7KV/V2TPWpahHJtTzBtcP2pc4gHRtW5yBBV+es7AiZVb/InBFIHcEIpMBGJaIrjrOs6vT1EUhHZF7sOUjPlrVZIpCZtxHITV6HyLVop4JgnCKQCOQ4G73Sk3TC8gmCk4ymHnA7Dqhkr2QPBG+1HdxZQTpwiUAACwi5IhC9AnUkCVWg9KIkAolAAALMdGeSiEBYbMp/iwCn+Z95KghDLwJheC2f7hIQyXKk/1TnjUBUpD7tSGyJreoF4UB5NsohXYUbfom2eOdp6oDaQQQdBd2SkJ7Yqh504CKfQVSnqN0EMDR7UZ+/2pNArNYiL8+p48meKv/ViumOr+JF9joRg8MvtYIQwIltBOL/xKZK5CouLsHd8RHIiWIikAgkAolATotqWqyZ3wEmnYx9SCeLEdtUkFSQl6sghOATtqSndvtfMt49CE5g9ZjzlSrQFN4uBuX57JX+P8hqEwRwd3wEsqYRiUGHrXq71RGv5S3WVKZT500FUZH6tHOzJ8F7KslM7CECKZ7WVqSZCi6jc7/1BLmIlx1VYWIPEUgEkgryVLIrsJxBCgQ6sh/JthO2LjnSYtVR+Q98F7sZ5V5emg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4" descr="data:image/png;base64,iVBORw0KGgoAAAANSUhEUgAAAMgAAADICAYAAACtWK6eAAAQaUlEQVR4Xu2d0VrkOgyD4f0fmvNNmb04EHf1r+y0A+LaSRxZsp20Hd7f3t4+3m729/Gxz6X393d595VfZA51MXctgmHlvzqHO/6ByQSGKtZndg927GOj6LEaGHG6UzMSGJe0xF93LYKhS3B3fARCmPFQbCpIiYEqaIKhS3B3fAQSgUAE6iQRgWAorQFpsXIGKft/tQr9ugqiAmNJ8zl4BS7pvztsO/bxdY6d+1r5T2JICL5zX2QPbgwrDJYV5GrHOkhPAumCuxpP1ndtIxA/ghHIDQ7/U8KPQCKQAwE30/7UyhiBRCARyMmZLQK5gUDU68UzV1cZnFQFAoM7r7tfUq2Ir6pfpJ2rcL1jvNT9d/Dw6FpWT9JVYAhhH7bqvIRclQ+EdOohm+yX7IH4qhIkAqmjpfIwAjlhvEpEkn07xKz6FYFEIKcJnWTlVJA1lGqmJdXSTRJqgkiL9Zd+JwJZv4NKCBaB5AxSyowQaeIWyW2R3PF3PTO6cSH7yhmEnLrhNwtq9qUBU+clbQ8hnTsvEa66VxhG+bIoAoHIukRy33kiYnKJfIfLhwgEPh0nfHbPIO7BnQR3wjYCyS3W6C1WBKLfbLk3U0crs/jsgCQOkjzJvHlQCJBNi8W+9lRJH4E8Sagqt6M9IHOo1YIcMMnNFiGSqmdXzOo6Fbmr85Jbbci+yDnKft19p2OE3OTg6wY9Alkj2BEDNUns5OGPuMXqCE4qiPfDNh0xiECGXlbsCE4EEoGkxSL9FbhVOevBvy5JWjTSZqoCJz05gasjSaWCpIKg37qKQPTPI4iYq8sDu4JQJ1R7NXOQq0Bq62Zgda+kgqhzTtpNiJRg4K5PsIlA4I82dNyWOC0WCe6UrUvQqeQ3sd8IJALBvIpAwOvuGF1xwFSWIfOmxVoHKwKJQEoZp8Vir5WoSeZHnEHE5D9m1gGiWkHIFaVrm335P8o9Rrpi4pf68WqV9OQWyyU9uTaMQCKQFoGHSIxI6kugRMzEdipeLWQyJ0kFKf79wQTppog04WsE8qmsCCQCQf8fZKLNrVpiM/m3DH//cO/yWtzQJnGDo63yaUVgUW+8OuYk1WK1X9cHMp7gfVfbCKSIDCFCBHJXevt+RSARSMkiUrF9Kt5zhggkAolATrQZgUQgEUgEwst3ziD6T/FwdF9nxEgFUQ+tFCZC2tXcbk9Nnrqr61MMrrafukVTOeNy4IEf4UEE8qF/jx2B+F/5kYel7jV1lUwikAIZAgypAGpWU7Pk1VXibP1UkIboTBFBJWJH5ohA1ihGIBEIutV5GKvCnUocDSGTp/h1Aln9E08ZLfBLJYRIZH1i6xJ0Z/9MzjukdSS2ahVVE0R1QCbcILh0dBL2y4okoxAgCfFV2wiE3eBEIA1v80Yga9K5NzAkU5KqQGwjkAhELT6HXVqsmQqUFutJw7RYM89cSFUgtqkgqSCpIOAWrjpkk8RHWkdVoKQC0T3I/2EKMQkYk4NzRyBU1ybWInOqfpKbmsrWbR3JvBEIjGwEAgETzTtwJXOolxIRiBjAP2YkCCQDk3nV4LrZmvgPYfxmTvafCnJyAbN6UPhqgSS9qko8goFKRjKn6qcr2o7bubRYbrROxqvk6jiIkW0QMqt7IHMSX90EkQoCKwhpOci1IbGdCrpDPFUIVMzuXkm8yFrkIbCDa4WXizcZX1Zi9V0skmU6bEkgXYKowSWAu9WCrOXunxycXb862jF1vx2+yu9idZA+FUSVov76CiEcPa+kgoAHhREII20qiJ4M0mI9sUoF0UnjtgdEoGmx6rjYT9KvJj0Jrk5P9lLeTjKTPai2UxhefY504/LwPwIpWESE7waCZHuV9MQuAkkFIXw5bCMQ/VNiAi5JJm7iIGuha17iGCHSRMmdyn5kX24gCN6EjKrtFIYT8Vb3VCU5Mj4t1glaEUgqSAQSgZTtZHX1SjPwV3tSbd3KSta6RYulZmVS8gkIU4C7D9R2jidrEVtXOO5aE+O3V5AIZE2jieB2JBnXLyIad62J8REIiWBxs1W1Im5lmxpPiERsIZTfzN21JsZHIDCqHVl5teREcDt8df0i8LprTYyPQEgEU0FOD/QQytepIOp/uXVLfnlLUPwb5l2ZlgR2CoMpH8i8V9tOXaCoPCr5GYHo1IhAdKyoZQRSIOaSzh1PArlzrY6KS/Z2tW0EEoG0cJCItGXBTZNEIBFIC9UikDWMBBciRvl/FI45kEM6Eg6JA5r4YmNC2pWrBBey1uUCIZuduOsmzwtcDpG1iC3xyyWS+jYE8elhOzEv2ettb7EiEPafY0n2I9iq16ETRI5AYDoh2ZNkCVKBXCIScu70awKvDqwmhEf2mgpyg/+n2CF8l4yENKpwXZ9SQVJBDgQikJoIt60gEz9e3UEEpyd+jHWzn5tpSU4g5CB+qRiW7cXihtGtFlP+j80bgaz/LRoBfII01ZzErwhET1Ml3hFIBJIKAn/dfSIjkranCpjaNpG1OjL1BF4dfqWCpILYB98OIkYgOhGnWsSxed0WixwwVRg7DvkqaV1gSbUildFte8i+VKyITxUuKgfusNZx8xiBPCDw/kjrt6vtiUC8mP4ZHYGAlyVJBZgiqFqxp9ZfYUAqvkvbnWulgpw8vCOBTAVZV2G3dbtajBFIBHJw0CXyzqy+c60IJAKJQP7SKthnENKKkJI5cZglvpK2yc3AxK+rbd2zjVsByHhiW96aubdYbsBcwOl1oOpvBLJGyo2XS1oynthGIKoynnYRSATScgaBvPtm7makVBA3Amy8Gy83q5PxxDYVhPFAfl2+4xYIunapeQRSwN9xEHUfcpG2Rz3kkyxDbKdYPIEh8XVKIMQHN7ZkreUtluoAWejo58QPcAgRpwJGxNiRPFQsJzBU165iWI0nGBIfVH4SbqAWS3WAbmoiuAQEEjDXlmKj2k9gqK4dgZwg1ZElJ4IbgeifF3ecl6bwJiJVEzjxNRUEfKdeEYm0fm7Ay4ANtKnEV0I6UoWJDxFI8YatCzgZ79q6AY9AGIIkXmTm5U+PkixBFlM30fGVH/FrIiOpeyUHXLInUu2I7coHd3x1tiFt/RRnI5CCdRMEJ0Ek5HBJ6xLcHR+BPCOoki4VZO8r6C7B3fERSARyIJAKUjeJ6g0nOZuRlrScd/U/CkkgiROpIPr372mxWBWd4qz8PQgpo8RZlwhEoMQv9eBO2gOCIcmUauIhWJHLA7IvYkvOVh17W66nfg9CNkaIGIH4mTICmZIH+NmfCOTk5yk3PrxTe3WSpAi9iBhd21SQhh8MIMF1SUNu1ybI0dHOEbzUNrMjeaqdhBtDuv+cQQBiEYj/3hcR00tVEMAj+/dyyQHRPcyS8cQvtRUiuHb4Sta7Oqur61NcyLxyBSHAkixBSibamHguoOA6bQfxvwNvMoe6r51Z3cWL8LDkgXqLRcAmjkUgBNm1LcGQrKYS9Or1aZJT93Wc+SIQn3TqgZwEhhD5aoJevX4E8kSAEMw9A5CgRyD6GwJE+CTepPUj86aCFBGLQPQHmASrlxOI+i4WUR0BYactCaRaFR7+q9iQ9cmNGcGQ+KBiQK6/yb5IF+Duq2zTIpA1NCo5IhD2hkEEQtLZZls3y5DbOdITExjUakUPruo1786svnOtVJCG7zEiEP23zY4rUvDfu9SKPdXORSBDAUuL9QtbLFLyJ8qg20bQ7KW2Fy4ubv9NxEharI6s7GKoVpsOX9VqdfBodUh3ieBuIgKp2xMXm4mERoRPhEtEpwqsSjLV+AikiNgEEQmR3PMOIaKb0Mi+iF8RyBA502LVPUAqCHtlPxVkSKRTJX+isqWC1C1tBBKBlG8CEJGTdmhlq67VIWZ0SFff5iU9MbElYJGNqbZuRiYXGqT/dolA9uXGa2pfagw7YlDiHYF8dOBrzTFxLohAWEgiEPAfrhi0vnUEoj+hV1sxGpUIJAIpOZMW6+RtgLRYabEikBOBTDxJp+VNtSd9tTrnFDnI5QO5AVJbDPeQv/PhX/V028WwZQ8RyPpz0Z1ijEDu+9HZyHMQNXtTu52k3blWBBKBUC0s7XeSdudaEUgEEoE0fI/yADFnEP8XVEjys1sscpAijpF5VfVNra8+8SXrk8sDVTQdh1YVa2pHngW53FDjdSQk95BOnCUEIfOqwZhaXwWcrB+B6G0XqazVjdnY9yCEyIQgZN4IxGs73Lio+J/ZpYKA34+qgLy6lXCzOiGiuxYhLfGLzEtsI5AIRP6BubOWQW3nCDkjkMHvQUgr5AYiFYR9DaeKxI2Lus5Ltlird7HIvbwLzlRpVYM+1cqo61fVgrwqQqoK8UuNrZu41HWusFv+eHUE4mdqQkSSJFRbInyXeBFIw/mBHLxdclVXeW47SIjg7iEVxJVtz/hUkOLnMUnb4lZctSqQdiwVJAI5EHCJQMangqxJR3Dpoe2+WUaepE+5TzItaafUCnAHMU1hOzGvG6+JGNJ9RiAFYqTFIraqGGkg72gfgWyOigs4aQUI6YltBOJ94uzGkFI2FSQVhHJGtncTWlosGepPQxdwN/vkDMIC5sYrAmF4RyAQr6vNf4RA1FdNdoJNHpIRv9yHd2Qt13anry7eZLxrS7oAEoPSrwhkDeNUINSgRSD+6z4q1g+7CAS+LhOBzHz/ngpCZAtukKpDOlluZ1YmfrlXv66YCWmJr+QMotq6e63ikgqSClJqNgKBLRbJtG6mVDMHveZV553KSCTTuteZJAZubF28ptYnD2uJD8u3eckEJDgqEUhGc23dgJP9E1yn/CI+qPGawoCsH4HAB4WpIGvaRiDw54TUf39AsgSxVYmcFougWttGIBHIwQ5VeFOtTM4geyvY5S1WB5HUTZBzBbm2c/fg+uWOrx5oqcmAXpVfXW16aub3WVQeHnipLZZLrjsE192DS3B3/B0wJKR18SZrEdsIpHjm4QbMJbg7PgIhMmDnsIobqSAAc5fg7vgIBATrxDQVJBWkfvmu+BUX91KBPLPoofm/zxKBRCARyG+sIP+eM/hI97xCViS3RapfZM7KV/V2TPWpahHJtTzBtcP2pc4gHRtW5yBBV+es7AiZVb/InBFIHcEIpMBGJaIrjrOs6vT1EUhHZF7sOUjPlrVZIpCZtxHITV6HyLVop4JgnCKQCOQ4G73Sk3TC8gmCk4ymHnA7Dqhkr2QPBG+1HdxZQTpwiUAACwi5IhC9AnUkCVWg9KIkAolAAALMdGeSiEBYbMp/iwCn+Z95KghDLwJheC2f7hIQyXKk/1TnjUBUpD7tSGyJreoF4UB5NsohXYUbfom2eOdp6oDaQQQdBd2SkJ7Yqh504CKfQVSnqN0EMDR7UZ+/2pNArNYiL8+p48meKv/ViumOr+JF9joRg8MvtYIQwIltBOL/xKZK5CouLsHd8RHIiWIikAgkAolATotqWqyZ3wEmnYx9SCeLEdtUkFSQl6sghOATtqSndvtfMt49CE5g9ZjzlSrQFN4uBuX57JX+P8hqEwRwd3wEsqYRiUGHrXq71RGv5S3WVKZT500FUZH6tHOzJ8F7KslM7CECKZ7WVqSZCi6jc7/1BLmIlx1VYWIPEUgEkgryVLIrsJxBCgQ6sh/JthO2LjnSYtVR+Q98F7sZ5V5emgAAAABJRU5ErkJgg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2" descr="data:image/png;base64,iVBORw0KGgoAAAANSUhEUgAAAMgAAADICAYAAACtWK6eAAAQt0lEQVR4Xu2d4VLsOgyD4f0fmjMte+7cgbij78jOdkH8dhJHlmwnbZf3t7e3j7eb/X187HPp/f19uXviQzWHCutqrQ6/1PXdtdzxh58uhupeqd3Bjn1sFL0j5BSnLM3uENwIJAJBPI5AasJMYOMmCXd8KgiSx9vbBAkqF+4Q3FSQVBAkkQgkFQQRZtB4eQZ5NkGr9VfZ3rUlh0OCy4SvUzwgVXRqX2TeCRwqDCKQ4hZrFYQIZF3Z3CRVnUEI3q5oIpDjum5xfZwKwto5kumnbF0xrMZHIBFIy1X3FOnJvBFI8aCQgKjapoKkglxdM8tnEEKkSuFqi9PRe3b462QqsgdVzOSqmpwL7hovlS80TmTeCISiK9pHICJQDzM1SXQkvgjkBu/2RCARCEMAHJIJuUjbgR02BpA9qNmT7DUtVh28VJBUkPJ1HdKiqEQiycAVOfHfPVudh/fV27wqMDTBqvNOAU79dezJHlJB9AeQEUjRilGyqqRzX7PoyFJq4jjWUm1dgZJ9uVWhumZV90q5Qeb9VRWEAENsVwEi4ydsI5CcQS4TRyqI/h0caVtc4ZHLA5I4SBUh86aCgE9uXSJ1tHNqcF0ip8X6RCACiUDQ9+Cu8FJBLmrdzuynruWW5uqAqZ5LyAF191oqNqQyugd6UsVJFbTf5t3pmJulyG2PSoJqzt2kVePgZmqCSwTS9OBNzeoRSP1dfgSy/pkmImiVhz/iDEKyl0ouUppTQdjr8mmxcgYpEehoe1SRd6ylZmWSpCKQCCQCeSDgtsqkFVLFTM+n8jUvcYDYqg/0pm57iK8kK0/dYq3mVasK2evVpYQ6z1Rs1fWJnX2LRRYjtlMgTpAmAiGR1V9ApMmPeaFZRyAaTpdWEQgDcSr5MS806whEwykC+R8C5Ayhtn4kybjrk5BHIAStwpYEN2eQH9xiNXDJmoIQ0bUlV5Suresr6dVdX6tD+lTbNHFmtEj4GPxS/x9kIjg/gUjkOnTCdkr4HQR354hAGt7mVUk3RSR1fVIViO3Uvlxyd4yPQCKQ8nV3VXgRSIcUwRxTgKsBJ9mT2GZf/kuYgEYtpu8fO+/STJfdM8jUzZJ6wOyA+tlrdezBpMHW4RHI0A9lEzGSiEcgBC3fNgKJQEoWkYrtU/GeM0QgEUgEcqHNCCQCiUAikBqBqZulnEHu2TJRr0YqiHqQpM66NyhuT93x1F3dMxEuESPBQLUl8Z7al4rrYafu67SduOYlgJGNRSD1999fcSREdG1JvMlaRPiERxFIgRYBZjVFKoj+49kVYSOQpp8ImsgeEQhsLxav4ZC3EUgM1SrkdhFpsa5uJMSAV1OkgvzCCjLxD3Q6VE56StVWzVLqfH/t1P12CEzN4G4rc+zNXYvgqFb3DgxRZYtASBjXthGI/q8WSHVWBUrEjM9GEUgEQkijZnqKqjpvKghFFtinxdKviUlWVivoVagiEEDkKdMIJAIh1fK88UqL5ctRzaAd7YHal+eQ7ieDWwiEZHWVHKQ9oBnFl9P3GdT2gqxNcCXzEls3XmQtd79lQnl2BSEbcwF31yIBI7YRSP0proojie1LXfOSjUUgKl1Ye6HPyizdeJHVCI8iEPCQKy0WoSGzjUAKvNRD63kIKn52R1V5x8FXXYvRQ7dOi/ViLZYeWrYxlwhkPLFV90vEuJqTjCeJgwiczEsqgIohqdhuDMleK7/sH45zq8XUeBdcl+DueDe4O695XXEc41UxunyhvkYgADFSASIQAGwE8gmWm9XJeGKrhjICYWdGFddUkAdSLmnJeGKrBjICiUBOrpA+TyUXvbEiB0/ig2pLBKaeF6ZwVfdEYzDhr4oV5SGZF+GlPkknk5Y3AuBKNwLpQPz7HIRIEQh4WbEjXCQ4EUgH4hGIi6L8Nq+7EC3vEUgH4hGIi2IEUiCYM8jMWZR0EaTFI/MS0UQgEUjJF0JQlXSEyGR9Mq/q69n1qIf0KQfUJ6gdtxoE8BWI5JqX4EUwUFvPDl9dvwgR3bUmxkcgJIIXL1ZOBGdKYMRXYguh/GburjUxPgKBUe3Iym4FcMcTIhFbCGUEogJGgkBaJHLIVn2NQJ7/JL2KFeGRmmRSQVRlPOwikF8okN/07w+gHr6Zk3MByVLEL9cHstZOW9IdkAsUNw6/6v+DuAF3yemS4Cz55us6LgZT411sCC5krQgERJwEwc1clVuuD2C7W00JaVNBitC4ILoRd8nZ4b/rg4vB1HgXG4ILWSsVBEScBCEVBADb8IkFiU0EwmIjW5MgRCAyrKchIe0tWyyXHBVc5P7atSXAugEj9CDY7vRLxavDp53PrVBs1GteEkTigEt68mxCDXhHRiMYEGw7yEh8+2o7QeRjjYl5Ca7lpUgEcryv+f1vJxFJIHf6pSaUDp8iEHAzRaoCsVUDngpS15gJIqeCXNT0tFjs4V9Htk6LpSMgfw+iT8ks3faCjGeeedY7iUwwIH5NVAviK2l9x+ZVP5jy6MJKdmVNqs2Uv+q8hIjqnOVBErx+QvyKQMAXhW4Qp4LrZo6pfREiuj4QDIhfEUgE4nKzHE+I6DoRgbBzHGrd0mK59FyPj0DWuBAxIyKDNhPN6wqElGHVllzdEltyzUtk456NiJhcghFyqBi4MVDXOex2rnWuF4GsHxSSoEUg+x62RiAwS7iAdWTkCCQCKROq2jZV5ZGQy7VNizVzXnKTFKnWO9dKi9X0CSsRrnsG6Kh4X30gZyCSZNx5n71WBBKBnBx0ibwzq+9cq0UgpDyqGcENGGnniP+7g6Pi5ValDgxUH1wMyXhiW2Fg32IRcNWARyA1qmqL1YGhGq/KW9J6qv4S0hPbCOTFWokyYOIDMZVwNMGpAq1aN5e0ZDyxjUAiEKqFpX0E0kAkEglyTfzseTsyEtmD0+KkgvQ8dV+eQdQDFw32hBjcjOa2Mh23QEQIU8RXY+niTcarPtF2jswbgRRokUBOkPYO1YoIV02qBFdCZHIhQOaNQCIQwhf028BTpN0pxggkAolALhCIQCKQCCQC+USAnBVIr0zmVdmYM4iKVB1bEsPysmb1PQhzTbdWe1JCOBeEai1y46baEl9dv4jAiC05uLtxdMfrzKwt5RarY7EIRP84KwKZq/iEyxHIx8cSL7UqHINV21SQi0y9eIUmFQSQq+wRxXeTqvFupo5Amp5YRyDrkqlm3wjkEwEVL3KuILa/7gzi/rq7eq4gGdwNGOoxzQo0tS/SjpH9urYk3q4tEePEvs6EFIHoB2cSBJccEcga7SlcylY7AolA7iB89UAegcCf/SHBfXbJJq3jFBFcvKYqYwRSRMYF3A34FBHdfU355eI1ta+XEoh6U0JvllRwp65eV/6StdwDuUqCKxKrsekQmOovWYvgra5PeYh4sDqDqEGgjkUg64eSJKursSGkJcJ329QIBJ4h1ICTZwCVLcoc4PrXFX4Eoj/fcbGiyWB5zUtISzKKSyTil5pBSUYj4BJf3aCruJJ1Dlu1xVGxvppzAq8Wv9Ji6e9iRSD+swmSkFSB0lYfdRIRSARChE86BkRE812sMb/UB4W0PDv25HkBWWeijLvrk/FVi0JaCbKe2rqRqkDESOJFMCCVSX7VhADr2kYgNYIqad0YEDFGIB1ogzkikAjkQCAVpOBBBBKBRCAXFSUCiUBuIxD3n3iCzkn+0TFyiOq44lNvW1zhkvEdtmpsOs4QKoYkXlPnLcKvrf8fRL1pIBsggKuEIQfUyna1VgfpJ0gTgdTMiEAKbAgRVUFHIBdEFJ+DqEn2Khmq8TrbvLRYaygjkPrHGNRKjIgYgeiAE2DTYum4VlilxUqLpSa9/+xSQeaEp57PSAxIgEkCllss0j8TZ1WwyGGYVBUCFtmX+5DLzepkX1OxncCgw1fkl3oG6XBMJdjUWgQY1dcOMRK/1ENqBOJfCKBD+hRpU0FmXqmIQCIQnORJpsaTfxlA1nJtV75GIBEI5jAhIp48AvkGGcFbte3oZNS1zhZL/R6EONZhq2ZFtSevDvnEVyIa1y9ytlGxOgMOvrUn85JWWZ13p68l3hHI+pcVSYsyQY4IZK+YI5DiRwhSQUhd1H/IgVariWcebpJLiwV/oohQibQHJJDqvO5zlGqvE77S9leNA/E1FSQV5OSAKrAI5BMB+ZCuqvbKjtweuH29ehAk+yLt2NRe79qKEBzV2JK9TtlGICCyEQgAC5qqCcWNAW3nIhAQSDc4pCd21wLbkn9BkcxJbSMQ+CsVahkmgSAEJeur5Z2sH4Ho/9OSVgU1XjmDEHXBGy81I5a3J8UDPRJcdXtEuOqc1E7FqyNxEAzTYoFIusEhRHTXAttKi3WR/JbfgxBwia2qXEIkkoHV9TtKttui7dwXiSHZlzsvGU9iS+aNQBpaGVXQpCpEIITG7LxCZo5AIhDCl6Wt+/DRdgA+BCbrRSARCOFLBGKjdTGB2ieqLcuVr8++FSG9OtnvxL7cmP/oCqK+7u6C2DGeBEIVY+UXGa8S3PX/DhgSH1Qxu3OSGJK1Dtut17zUua/2LsGmxkcg68hGIC7j4fgpgq/cSAVh336oLaWaTMgtXirIA4EIBGaUhbmLIfEgFYSg1WDrBndqvJoV3fUbIETfg6j7Itl+Ys5UkFSQDm2cc+wU6Y+oIKtfVmyLxj9O1PG56CtlKpdIhPT/GJLLYSReru3UXku/IhD9BmaqlEcg+q9LRiDFawN3aA8ikDUCblWoYktuEt3KmAoCESSZaqKdI3MSXyEMknkEIsHUZ0QA35nVd64Vgcy9obuKI6ogJDiuLEj/TWxVv6ayr4vhlF8qLofdRIszhQvxlfgg/wMdAiyxJaQntqoPU0QkQVj5OuWXiksE8olUBGL+mPPOtouQu8OWZGV1vanEQXwlPkQgEUjJbUK6CERFANqRtonYqm5MtTIkS6XFUqNVvwlAxExiI1eQDiKpm5i6xSICc23JTcmEQKYw1KnMXmsh87q2Kg/RGSQCqV//VrFBmcts/SKQWkYRCLiiJEQitqkgqSC40qnKdYlIrijJWsQ2AolAIpAHAmmx1lRQccFEMgeoiTpnEPhiZCoIY2YEwvCSX10gh1nowjfzOwSR7Jfcrk1gQ7IvaTN37ovg8lLXvGRjqm0EUiOlkpZgSKowSRxqvKldBGJep1LASVZVn49MESkCAe9ikSxRkUYtz1MBVwnXQXoyB9mvSlqyfmWrrkW4kQpyEZkIZA1OBKJ/ctshfDLHj22x1OxHwCK2ZH1iq/pQZXVXjKRFJPsiti4GaA+rH21QM73q6F87dV4SRLc9oHtQ7UnAia2z/jGWYKu2Th1t004MIpCGfxiqErFDoDvJEYGwNjctlquEYjwhPbFV3U2LxV51KatgWiyVcsyOkJ7Yql5EIBHIJVcmSKeS87Aj6xNb1YcIZLNA1MBQuwlyVARFh7PFA0RyGCU4TJwLqvXVixJyoL+rGDtiIJ9ByGLENgKZuVmKQAgLLz6GU88gbDndOgKJQKYqvs7CCKTEirRNxLYjOKs51GcTqSAkAhFIBPJAIGeQNRXQNS/TXr91x6GVEIEc3ieyOllfrSAd1U6NAzmkd9iqeKlYXTF4eUjvpzybUQ3MVe8agXwsQSekUePQQfqJeJG9VgyNQApkVHKQAyZJE24FcMcfvqoYRCAksg22amBSQWqwIxD2oDAVZPAfWHaU8q8Bcgnujk8F+YxIWqy0WPiG7+uAn9xi/QGvagkHhBEdfQAAAABJRU5ErkJgg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597590164"/>
      </p:ext>
    </p:extLst>
  </p:cSld>
  <p:clrMapOvr>
    <a:masterClrMapping/>
  </p:clrMapOvr>
  <p:transition spd="med">
    <p:fade/>
  </p:transition>
</p:sld>
</file>

<file path=ppt/theme/theme1.xml><?xml version="1.0" encoding="utf-8"?>
<a:theme xmlns:a="http://schemas.openxmlformats.org/drawingml/2006/main" name="Capsules">
  <a:themeElements>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noFill/>
        <a:ln w="9525">
          <a:solidFill>
            <a:srgbClr val="800080"/>
          </a:solidFill>
          <a:miter lim="800000"/>
        </a:ln>
      </a:spPr>
      <a:bodyPr/>
      <a:lstStyle>
        <a:defPPr algn="l">
          <a:buClr>
            <a:srgbClr val="000000"/>
          </a:buClr>
          <a:buSzPct val="100000"/>
          <a:buFont typeface="Times New Roman" panose="02020603050405020304" pitchFamily="18" charset="0"/>
          <a:buNone/>
          <a:defRPr kumimoji="0" b="0" dirty="0" smtClean="0">
            <a:solidFill>
              <a:srgbClr val="FF0000"/>
            </a:solidFill>
            <a:latin typeface="Comic Sans MS" panose="030F0702030302020204" pitchFamily="66" charset="0"/>
            <a:ea typeface="华文行楷" pitchFamily="2" charset="-122"/>
          </a:defRPr>
        </a:defPPr>
      </a:lstStyle>
    </a:spDef>
    <a:lnDef>
      <a:spPr bwMode="auto">
        <a:xfrm>
          <a:off x="0" y="0"/>
          <a:ext cx="1" cy="1"/>
        </a:xfrm>
        <a:custGeom>
          <a:avLst/>
          <a:gdLst/>
          <a:ahLst/>
          <a:cxnLst/>
          <a:rect l="0" t="0" r="0" b="0"/>
          <a:pathLst/>
        </a:custGeom>
        <a:solidFill>
          <a:schemeClr val="accent1"/>
        </a:solidFill>
        <a:ln w="9525" cap="rnd" cmpd="sng" algn="ctr">
          <a:solidFill>
            <a:schemeClr val="tx1"/>
          </a:solidFill>
          <a:prstDash val="sysDot"/>
          <a:round/>
          <a:headEnd type="none" w="med" len="med"/>
          <a:tailEnd type="none" w="med" len="med"/>
        </a:ln>
      </a:spPr>
      <a:bodyPr vert="horz" wrap="square" lIns="91440" tIns="45720" rIns="91440" bIns="45720" numCol="1" anchor="t" anchorCtr="0" compatLnSpc="1"/>
      <a:lstStyle>
        <a:defPPr marL="457200" marR="0" indent="0" algn="ctr" defTabSz="914400" rtl="0" eaLnBrk="1" fontAlgn="base" latinLnBrk="0" hangingPunct="1">
          <a:lnSpc>
            <a:spcPct val="100000"/>
          </a:lnSpc>
          <a:spcBef>
            <a:spcPct val="0"/>
          </a:spcBef>
          <a:spcAft>
            <a:spcPct val="0"/>
          </a:spcAft>
          <a:buClr>
            <a:srgbClr val="800080"/>
          </a:buClr>
          <a:buSzTx/>
          <a:buFont typeface="Symbol" panose="05050102010706020507" pitchFamily="18" charset="2"/>
          <a:buNone/>
          <a:defRPr kumimoji="1" lang="zh-CN" altLang="en-US" sz="2000" b="1" i="0" u="none" strike="noStrike" cap="none" normalizeH="0" baseline="0" smtClean="0">
            <a:ln>
              <a:noFill/>
            </a:ln>
            <a:solidFill>
              <a:srgbClr val="800080"/>
            </a:solidFill>
            <a:effectLst/>
            <a:latin typeface="Arial" panose="020B0604020202020204" pitchFamily="34" charset="0"/>
            <a:ea typeface="楷体_GB2312" pitchFamily="49" charset="-122"/>
          </a:defRPr>
        </a:defPPr>
      </a:lstStyle>
    </a:lnDef>
  </a:objectDefaults>
  <a:extraClrSchemeLst>
    <a:extraClrScheme>
      <a:clrScheme name="Capsules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Capsules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Capsules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themeOverride>
</file>

<file path=docProps/app.xml><?xml version="1.0" encoding="utf-8"?>
<Properties xmlns="http://schemas.openxmlformats.org/officeDocument/2006/extended-properties" xmlns:vt="http://schemas.openxmlformats.org/officeDocument/2006/docPropsVTypes">
  <Template/>
  <TotalTime>1251</TotalTime>
  <Words>5147</Words>
  <Application>Microsoft Office PowerPoint</Application>
  <PresentationFormat>全屏显示(4:3)</PresentationFormat>
  <Paragraphs>753</Paragraphs>
  <Slides>65</Slides>
  <Notes>43</Notes>
  <HiddenSlides>1</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65</vt:i4>
      </vt:variant>
    </vt:vector>
  </HeadingPairs>
  <TitlesOfParts>
    <vt:vector size="68" baseType="lpstr">
      <vt:lpstr>Capsules</vt:lpstr>
      <vt:lpstr>自定义设计方案</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wyy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dc:creator>
  <cp:lastModifiedBy>wuhao</cp:lastModifiedBy>
  <cp:revision>1245</cp:revision>
  <dcterms:created xsi:type="dcterms:W3CDTF">2002-02-03T03:17:00Z</dcterms:created>
  <dcterms:modified xsi:type="dcterms:W3CDTF">2024-09-14T09:10:45Z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2052-10.1.0.6749</vt:lpwstr>
  </property>
</Properties>
</file>