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1"/>
  </p:notesMasterIdLst>
  <p:handoutMasterIdLst>
    <p:handoutMasterId r:id="rId42"/>
  </p:handoutMasterIdLst>
  <p:sldIdLst>
    <p:sldId id="849" r:id="rId3"/>
    <p:sldId id="562" r:id="rId4"/>
    <p:sldId id="526" r:id="rId5"/>
    <p:sldId id="933" r:id="rId6"/>
    <p:sldId id="892" r:id="rId7"/>
    <p:sldId id="974" r:id="rId8"/>
    <p:sldId id="975" r:id="rId9"/>
    <p:sldId id="1023" r:id="rId10"/>
    <p:sldId id="1638" r:id="rId11"/>
    <p:sldId id="1027" r:id="rId12"/>
    <p:sldId id="1028" r:id="rId13"/>
    <p:sldId id="979" r:id="rId14"/>
    <p:sldId id="527" r:id="rId15"/>
    <p:sldId id="1075" r:id="rId16"/>
    <p:sldId id="1078" r:id="rId17"/>
    <p:sldId id="1029" r:id="rId18"/>
    <p:sldId id="1505" r:id="rId19"/>
    <p:sldId id="1367" r:id="rId20"/>
    <p:sldId id="1524" r:id="rId21"/>
    <p:sldId id="1079" r:id="rId22"/>
    <p:sldId id="1521" r:id="rId23"/>
    <p:sldId id="1630" r:id="rId24"/>
    <p:sldId id="1639" r:id="rId25"/>
    <p:sldId id="1629" r:id="rId26"/>
    <p:sldId id="1523" r:id="rId27"/>
    <p:sldId id="1590" r:id="rId28"/>
    <p:sldId id="1082" r:id="rId29"/>
    <p:sldId id="1083" r:id="rId30"/>
    <p:sldId id="1634" r:id="rId31"/>
    <p:sldId id="1121" r:id="rId32"/>
    <p:sldId id="1637" r:id="rId33"/>
    <p:sldId id="1527" r:id="rId34"/>
    <p:sldId id="408" r:id="rId35"/>
    <p:sldId id="1525" r:id="rId36"/>
    <p:sldId id="1531" r:id="rId37"/>
    <p:sldId id="1532" r:id="rId38"/>
    <p:sldId id="1123" r:id="rId39"/>
    <p:sldId id="1124" r:id="rId40"/>
  </p:sldIdLst>
  <p:sldSz cx="9144000" cy="6858000" type="screen4x3"/>
  <p:notesSz cx="6648450" cy="978217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18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昊 吴" initials="昊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990099"/>
    <a:srgbClr val="800080"/>
    <a:srgbClr val="993366"/>
    <a:srgbClr val="00FF00"/>
    <a:srgbClr val="CC66FF"/>
    <a:srgbClr val="CC99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703" autoAdjust="0"/>
  </p:normalViewPr>
  <p:slideViewPr>
    <p:cSldViewPr showGuides="1">
      <p:cViewPr varScale="1">
        <p:scale>
          <a:sx n="76" d="100"/>
          <a:sy n="76" d="100"/>
        </p:scale>
        <p:origin x="-1374" y="-84"/>
      </p:cViewPr>
      <p:guideLst>
        <p:guide orient="horz" pos="2718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>
        <p:scale>
          <a:sx n="200" d="100"/>
          <a:sy n="200" d="100"/>
        </p:scale>
        <p:origin x="31" y="-43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algn="r" eaLnBrk="1" fontAlgn="base" hangingPunct="1">
                <a:buNone/>
              </a:pPr>
              <a:t>‹#›</a:t>
            </a:fld>
            <a:endParaRPr lang="en-US" altLang="zh-CN" sz="1200" b="0" strike="noStrike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80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9500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7948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83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无论什么语言</a:t>
            </a:r>
            <a:r>
              <a:rPr lang="en-US" altLang="zh-CN" dirty="0"/>
              <a:t>,</a:t>
            </a:r>
            <a:r>
              <a:rPr lang="zh-CN" altLang="en-US" dirty="0"/>
              <a:t>都需要一个表义</a:t>
            </a:r>
            <a:r>
              <a:rPr lang="en-US" altLang="zh-CN" dirty="0"/>
              <a:t>(</a:t>
            </a:r>
            <a:r>
              <a:rPr lang="zh-CN" altLang="en-US" dirty="0"/>
              <a:t>表达意义</a:t>
            </a:r>
            <a:r>
              <a:rPr lang="en-US" altLang="zh-CN" dirty="0"/>
              <a:t>)</a:t>
            </a:r>
            <a:r>
              <a:rPr lang="zh-CN" altLang="en-US" dirty="0"/>
              <a:t>的单位</a:t>
            </a:r>
            <a:r>
              <a:rPr lang="en-US" altLang="zh-CN" dirty="0"/>
              <a:t>,</a:t>
            </a:r>
            <a:r>
              <a:rPr lang="zh-CN" altLang="en-US" dirty="0"/>
              <a:t>对于人来说</a:t>
            </a:r>
            <a:r>
              <a:rPr lang="en-US" altLang="zh-CN" dirty="0"/>
              <a:t>,</a:t>
            </a:r>
            <a:r>
              <a:rPr lang="zh-CN" altLang="en-US" dirty="0"/>
              <a:t>语言由一个句子一个句子组成</a:t>
            </a:r>
            <a:r>
              <a:rPr lang="en-US" altLang="zh-CN" dirty="0"/>
              <a:t>,</a:t>
            </a:r>
            <a:r>
              <a:rPr lang="zh-CN" altLang="en-US" dirty="0"/>
              <a:t>一个句子就是一个表义的单位</a:t>
            </a:r>
            <a:r>
              <a:rPr lang="en-US" altLang="zh-CN" dirty="0"/>
              <a:t>,</a:t>
            </a:r>
            <a:r>
              <a:rPr lang="zh-CN" altLang="en-US" dirty="0"/>
              <a:t>或者说我们把表义的单位就叫做句子</a:t>
            </a:r>
            <a:r>
              <a:rPr lang="en-US" altLang="zh-CN" dirty="0"/>
              <a:t>.</a:t>
            </a:r>
            <a:r>
              <a:rPr lang="zh-CN" altLang="en-US" dirty="0"/>
              <a:t>对于程序来说</a:t>
            </a:r>
            <a:r>
              <a:rPr lang="en-US" altLang="zh-CN" dirty="0"/>
              <a:t>,</a:t>
            </a:r>
            <a:r>
              <a:rPr lang="zh-CN" altLang="en-US" dirty="0"/>
              <a:t>就是一个完整的程序</a:t>
            </a:r>
            <a:r>
              <a:rPr lang="en-US" altLang="zh-CN" dirty="0"/>
              <a:t>,</a:t>
            </a:r>
            <a:r>
              <a:rPr lang="zh-CN" altLang="en-US" dirty="0"/>
              <a:t>作为编译的单位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23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首先语言中包含的字符一般是确定的</a:t>
            </a:r>
            <a:r>
              <a:rPr lang="en-US" altLang="zh-CN" dirty="0"/>
              <a:t>,</a:t>
            </a:r>
            <a:r>
              <a:rPr lang="zh-CN" altLang="en-US" dirty="0"/>
              <a:t>这个字符或者说是符号的集合</a:t>
            </a:r>
            <a:r>
              <a:rPr lang="en-US" altLang="zh-CN" dirty="0"/>
              <a:t>,</a:t>
            </a:r>
            <a:r>
              <a:rPr lang="zh-CN" altLang="en-US" dirty="0"/>
              <a:t>我们给它个名字叫做字母表</a:t>
            </a:r>
            <a:r>
              <a:rPr lang="en-US" altLang="zh-CN" dirty="0"/>
              <a:t>,</a:t>
            </a:r>
            <a:r>
              <a:rPr lang="zh-CN" altLang="en-US" dirty="0"/>
              <a:t>记为</a:t>
            </a:r>
            <a:r>
              <a:rPr lang="zh-CN" altLang="en-US" sz="1200" dirty="0">
                <a:sym typeface="Symbol" panose="05050102010706020507" pitchFamily="18" charset="2"/>
              </a:rPr>
              <a:t>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55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01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能生成所有形如</a:t>
            </a:r>
            <a:r>
              <a:rPr lang="en-US" altLang="zh-CN" dirty="0">
                <a:sym typeface="Symbol" panose="05050102010706020507" pitchFamily="18" charset="2"/>
              </a:rPr>
              <a:t>{0</a:t>
            </a:r>
            <a:r>
              <a:rPr lang="en-US" altLang="zh-CN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:n≥1},</a:t>
            </a:r>
            <a:r>
              <a:rPr lang="zh-CN" altLang="en-US" dirty="0">
                <a:sym typeface="Symbol" panose="05050102010706020507" pitchFamily="18" charset="2"/>
              </a:rPr>
              <a:t>我们后续会揭晓答案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zh-CN" altLang="en-US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85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6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5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07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8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1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73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5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26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Line 1038"/>
          <p:cNvSpPr>
            <a:spLocks noChangeShapeType="1"/>
          </p:cNvSpPr>
          <p:nvPr/>
        </p:nvSpPr>
        <p:spPr bwMode="auto">
          <a:xfrm flipV="1">
            <a:off x="596265" y="965200"/>
            <a:ext cx="8395335" cy="1587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37" name="AutoShape 1041"/>
          <p:cNvSpPr>
            <a:spLocks noChangeArrowheads="1"/>
          </p:cNvSpPr>
          <p:nvPr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>
    <p:wipe dir="r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ADA9-5806-4ABD-8E8F-913C97A41DD1}" type="datetimeFigureOut">
              <a:rPr lang="zh-CN" altLang="en-US" smtClean="0"/>
              <a:pPr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2966538" y="1513625"/>
            <a:ext cx="2926080" cy="8388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5400" dirty="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882265" y="2773680"/>
            <a:ext cx="5374640" cy="30251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信息工程学院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计算机科学系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主讲：吴  昊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@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信工</a:t>
            </a: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213</a:t>
            </a:r>
            <a:endParaRPr lang="en-US" altLang="zh-CN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haowu@shmtu.edu.cn</a:t>
            </a:r>
            <a:endParaRPr lang="en-US" altLang="zh-CN" sz="36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844" y="1285860"/>
            <a:ext cx="8787130" cy="6370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这些规则</a:t>
            </a:r>
            <a:r>
              <a:rPr lang="zh-CN" altLang="en-US" sz="3600" dirty="0">
                <a:solidFill>
                  <a:srgbClr val="800080"/>
                </a:solidFill>
              </a:rPr>
              <a:t>成为判断句子结构是否合法的依据，这些规则组成了汉语的文法。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句子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| 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你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王明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大学生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工人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&gt;|&lt;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5853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使用这些规则，不仅仅可以造出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“我是大学生”，还可以推导出“王明是大学生”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“他学习英语”等等。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文法不仅定义了句子的结构，还用有限的规则描述出语言中所有的句子。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注意：语法和语义的区别，例如“英语学习他”也是符合上述规则的，但没有合理的意义</a:t>
            </a: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78435" y="1454785"/>
            <a:ext cx="87871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一言以蔽之：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     文法描述了造句的规则。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句子是无穷的，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但用于造句的规则是有穷的。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   用有穷集合描述无穷集合！</a:t>
            </a:r>
          </a:p>
        </p:txBody>
      </p:sp>
    </p:spTree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1114425" y="189230"/>
            <a:ext cx="660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符号与符号串相关概念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0" y="836712"/>
            <a:ext cx="9119613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自然语言是由句子组成的集合</a:t>
            </a:r>
            <a:r>
              <a:rPr lang="zh-CN" altLang="en-US" sz="3600" dirty="0">
                <a:solidFill>
                  <a:srgbClr val="800080"/>
                </a:solidFill>
              </a:rPr>
              <a:t>。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句子是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	</a:t>
            </a:r>
            <a:r>
              <a:rPr lang="zh-CN" altLang="en-US" sz="3600" dirty="0">
                <a:solidFill>
                  <a:srgbClr val="800080"/>
                </a:solidFill>
              </a:rPr>
              <a:t>由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字符和标点符号组成的、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	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符合文法</a:t>
            </a:r>
            <a:r>
              <a:rPr lang="zh-CN" altLang="en-US" sz="3600" dirty="0">
                <a:solidFill>
                  <a:srgbClr val="800080"/>
                </a:solidFill>
              </a:rPr>
              <a:t>的符号序列。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marL="571500" indent="-571500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同样，程序设计语言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例如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	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是由程序组成的集合，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而单个程序也是由相应的符号组成的序列，也就是说程序是在这些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符号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的集合上定义的一个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符号串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；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因此下面我们要在数学上严格定义这些概念。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1114425" y="189230"/>
            <a:ext cx="660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符号与符号串相关概念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78435" y="1454785"/>
            <a:ext cx="887666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1.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字母表是符号的非空有限集合，常记作</a:t>
            </a:r>
            <a:r>
              <a:rPr lang="zh-CN" altLang="en-US" sz="3600" dirty="0">
                <a:sym typeface="Symbol" panose="05050102010706020507" pitchFamily="18" charset="2"/>
              </a:rPr>
              <a:t>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。</a:t>
            </a:r>
            <a:endParaRPr lang="zh-CN" altLang="en-US" sz="36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字母表的元素就是符号，不同的语言其字母表往往也不同。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例如：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sz="2400" dirty="0">
                <a:solidFill>
                  <a:srgbClr val="800080"/>
                </a:solidFill>
              </a:rPr>
              <a:t>          </a:t>
            </a:r>
            <a:r>
              <a:rPr lang="zh-CN" altLang="en-US" sz="2800" dirty="0"/>
              <a:t>英文字母表 </a:t>
            </a:r>
            <a:r>
              <a:rPr lang="zh-CN" altLang="en-US" sz="2800" dirty="0">
                <a:sym typeface="Symbol" panose="05050102010706020507" pitchFamily="18" charset="2"/>
              </a:rPr>
              <a:t> </a:t>
            </a:r>
            <a:r>
              <a:rPr lang="en-US" altLang="zh-CN" sz="2800" b="0" i="1" dirty="0">
                <a:sym typeface="Symbol" panose="05050102010706020507" pitchFamily="18" charset="2"/>
              </a:rPr>
              <a:t>a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 b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…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z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A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B 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…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Z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  <a:endParaRPr lang="en-US" altLang="zh-CN" sz="2800" dirty="0"/>
          </a:p>
          <a:p>
            <a:pPr lvl="1">
              <a:buClr>
                <a:srgbClr val="800080"/>
              </a:buClr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汉字表 </a:t>
            </a:r>
            <a:r>
              <a:rPr lang="zh-CN" altLang="en-US" sz="2800" dirty="0">
                <a:sym typeface="Symbol" panose="05050102010706020507" pitchFamily="18" charset="2"/>
              </a:rPr>
              <a:t> </a:t>
            </a:r>
            <a:r>
              <a:rPr lang="en-US" altLang="zh-CN" sz="2800" dirty="0">
                <a:sym typeface="Symbol" panose="05050102010706020507" pitchFamily="18" charset="2"/>
              </a:rPr>
              <a:t>…, </a:t>
            </a:r>
            <a:r>
              <a:rPr lang="zh-CN" altLang="en-US" sz="2800" dirty="0">
                <a:sym typeface="Symbol" panose="05050102010706020507" pitchFamily="18" charset="2"/>
              </a:rPr>
              <a:t>自</a:t>
            </a:r>
            <a:r>
              <a:rPr lang="en-US" altLang="zh-CN" sz="2800" dirty="0">
                <a:sym typeface="Symbol" panose="05050102010706020507" pitchFamily="18" charset="2"/>
              </a:rPr>
              <a:t>, …, </a:t>
            </a:r>
            <a:r>
              <a:rPr lang="zh-CN" altLang="en-US" sz="2800" dirty="0">
                <a:sym typeface="Symbol" panose="05050102010706020507" pitchFamily="18" charset="2"/>
              </a:rPr>
              <a:t>动 </a:t>
            </a:r>
            <a:r>
              <a:rPr lang="en-US" altLang="zh-CN" sz="2800" dirty="0">
                <a:sym typeface="Symbol" panose="05050102010706020507" pitchFamily="18" charset="2"/>
              </a:rPr>
              <a:t>, …, </a:t>
            </a:r>
            <a:r>
              <a:rPr lang="zh-CN" altLang="en-US" sz="2800" dirty="0">
                <a:sym typeface="Symbol" panose="05050102010706020507" pitchFamily="18" charset="2"/>
              </a:rPr>
              <a:t>机</a:t>
            </a:r>
            <a:r>
              <a:rPr lang="en-US" altLang="zh-CN" sz="2800" dirty="0">
                <a:sym typeface="Symbol" panose="05050102010706020507" pitchFamily="18" charset="2"/>
              </a:rPr>
              <a:t>, …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 </a:t>
            </a:r>
            <a:endParaRPr lang="en-US" altLang="zh-CN" sz="2800" dirty="0"/>
          </a:p>
          <a:p>
            <a:pPr lvl="1">
              <a:buClr>
                <a:srgbClr val="800080"/>
              </a:buClr>
              <a:buNone/>
            </a:pPr>
            <a:r>
              <a:rPr lang="en-US" altLang="zh-CN" sz="2800" dirty="0"/>
              <a:t>         </a:t>
            </a:r>
            <a:endParaRPr lang="zh-CN" altLang="en-US" sz="3600" dirty="0">
              <a:solidFill>
                <a:srgbClr val="800080"/>
              </a:solidFill>
              <a:sym typeface="+mn-ea"/>
            </a:endParaRPr>
          </a:p>
        </p:txBody>
      </p:sp>
    </p:spTree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1114425" y="189230"/>
            <a:ext cx="660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符号与符号串相关概念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78435" y="1454785"/>
            <a:ext cx="8876665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2.符号串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符号串是由字母表</a:t>
            </a:r>
            <a:r>
              <a:rPr lang="zh-CN" altLang="en-US" sz="3600" dirty="0">
                <a:sym typeface="Symbol" panose="05050102010706020507" pitchFamily="18" charset="2"/>
              </a:rPr>
              <a:t>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中符号组成的有穷序列。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例如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001100 </a:t>
            </a:r>
            <a:r>
              <a:rPr lang="zh-CN" altLang="en-US" sz="3600" dirty="0">
                <a:sym typeface="Symbol" panose="05050102010706020507" pitchFamily="18" charset="2"/>
              </a:rPr>
              <a:t>是 </a:t>
            </a:r>
            <a:r>
              <a:rPr lang="en-US" altLang="zh-CN" sz="3600" dirty="0">
                <a:sym typeface="Symbol" panose="05050102010706020507" pitchFamily="18" charset="2"/>
              </a:rPr>
              <a:t>={0,1} </a:t>
            </a:r>
            <a:r>
              <a:rPr lang="zh-CN" altLang="en-US" sz="3600" dirty="0">
                <a:sym typeface="Symbol" panose="05050102010706020507" pitchFamily="18" charset="2"/>
              </a:rPr>
              <a:t>上的符号串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ababc </a:t>
            </a:r>
            <a:r>
              <a:rPr lang="zh-CN" altLang="en-US" sz="3600" dirty="0">
                <a:sym typeface="Symbol" panose="05050102010706020507" pitchFamily="18" charset="2"/>
              </a:rPr>
              <a:t>是 </a:t>
            </a:r>
            <a:r>
              <a:rPr lang="en-US" altLang="zh-CN" sz="3600" dirty="0">
                <a:sym typeface="Symbol" panose="05050102010706020507" pitchFamily="18" charset="2"/>
              </a:rPr>
              <a:t>={a,b,c} </a:t>
            </a:r>
            <a:r>
              <a:rPr lang="zh-CN" altLang="en-US" sz="3600" dirty="0">
                <a:sym typeface="Symbol" panose="05050102010706020507" pitchFamily="18" charset="2"/>
              </a:rPr>
              <a:t>上的符号串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ym typeface="Symbol" panose="05050102010706020507" pitchFamily="18" charset="2"/>
              </a:rPr>
              <a:t>注意</a:t>
            </a:r>
            <a:r>
              <a:rPr lang="en-US" altLang="zh-CN" sz="3600" dirty="0">
                <a:sym typeface="Symbol" panose="05050102010706020507" pitchFamily="18" charset="2"/>
              </a:rPr>
              <a:t>:</a:t>
            </a:r>
            <a:r>
              <a:rPr lang="zh-CN" altLang="en-US" sz="3600" dirty="0">
                <a:sym typeface="Symbol" panose="05050102010706020507" pitchFamily="18" charset="2"/>
              </a:rPr>
              <a:t> 在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</a:t>
            </a:r>
            <a:r>
              <a:rPr lang="zh-CN" altLang="en-US" sz="3600" dirty="0">
                <a:sym typeface="+mn-ea"/>
              </a:rPr>
              <a:t>中</a:t>
            </a:r>
            <a:r>
              <a:rPr lang="en-US" altLang="zh-CN" sz="3600" dirty="0">
                <a:sym typeface="+mn-ea"/>
              </a:rPr>
              <a:t>,</a:t>
            </a:r>
            <a:r>
              <a:rPr lang="zh-CN" altLang="en-US" sz="3600" dirty="0">
                <a:sym typeface="Symbol" panose="05050102010706020507" pitchFamily="18" charset="2"/>
              </a:rPr>
              <a:t>符号的顺序是很重要的。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1114425" y="189230"/>
            <a:ext cx="660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符号与符号串相关概念</a:t>
            </a:r>
          </a:p>
        </p:txBody>
      </p:sp>
      <p:sp>
        <p:nvSpPr>
          <p:cNvPr id="7175" name="Text Box 10"/>
          <p:cNvSpPr txBox="1"/>
          <p:nvPr/>
        </p:nvSpPr>
        <p:spPr>
          <a:xfrm>
            <a:off x="966470" y="1363980"/>
            <a:ext cx="7415213" cy="39077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空串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empty string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, 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常用 </a:t>
            </a:r>
            <a:r>
              <a:rPr lang="zh-CN" altLang="en-US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 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表示，不包含任何符号的符号串。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1400" dirty="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40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符号串 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长度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，记为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，是包含在 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中字符的个数</a:t>
            </a:r>
          </a:p>
          <a:p>
            <a:pPr>
              <a:buClr>
                <a:srgbClr val="800080"/>
              </a:buClr>
              <a:buNone/>
            </a:pPr>
            <a:endParaRPr lang="zh-CN" altLang="en-US" sz="14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举例  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zh-CN" altLang="en-US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= 0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，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bbaba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= 5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"/>
          <p:cNvSpPr txBox="1"/>
          <p:nvPr/>
        </p:nvSpPr>
        <p:spPr>
          <a:xfrm>
            <a:off x="755576" y="183021"/>
            <a:ext cx="6984776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符号串的代数运算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67544" y="1556792"/>
            <a:ext cx="828092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r>
              <a:rPr lang="zh-CN" altLang="en-US" sz="3600" dirty="0">
                <a:sym typeface="Symbol" panose="05050102010706020507" pitchFamily="18" charset="2"/>
              </a:rPr>
              <a:t>我们将字符串看成一个数学对象</a:t>
            </a:r>
            <a:r>
              <a:rPr lang="en-US" altLang="zh-CN" sz="3600" dirty="0">
                <a:sym typeface="Symbol" panose="05050102010706020507" pitchFamily="18" charset="2"/>
              </a:rPr>
              <a:t>,</a:t>
            </a:r>
            <a:r>
              <a:rPr lang="zh-CN" altLang="en-US" sz="3600" dirty="0">
                <a:sym typeface="Symbol" panose="05050102010706020507" pitchFamily="18" charset="2"/>
              </a:rPr>
              <a:t>并定义下面对字符串的代数运算 。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zh-CN" altLang="en-US" sz="3600" dirty="0"/>
              <a:t>设 </a:t>
            </a:r>
            <a:r>
              <a:rPr lang="en-US" altLang="zh-CN" sz="3600" i="1" dirty="0"/>
              <a:t>x, y</a:t>
            </a:r>
            <a:r>
              <a:rPr lang="zh-CN" altLang="en-US" sz="3600" dirty="0"/>
              <a:t>为串</a:t>
            </a:r>
            <a:r>
              <a:rPr lang="en-US" altLang="zh-CN" sz="3600" dirty="0"/>
              <a:t>, </a:t>
            </a:r>
            <a:r>
              <a:rPr lang="zh-CN" altLang="en-US" sz="3600" dirty="0"/>
              <a:t>它们的字符取自字母表</a:t>
            </a:r>
            <a:r>
              <a:rPr lang="zh-CN" altLang="en-US" sz="3600" dirty="0">
                <a:sym typeface="Symbol" panose="05050102010706020507" pitchFamily="18" charset="2"/>
              </a:rPr>
              <a:t>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/>
              <a:t>1)</a:t>
            </a:r>
            <a:r>
              <a:rPr lang="zh-CN" altLang="en-US" dirty="0"/>
              <a:t>符号串的</a:t>
            </a:r>
            <a:r>
              <a:rPr lang="zh-CN" altLang="en-US" dirty="0">
                <a:solidFill>
                  <a:srgbClr val="800080"/>
                </a:solidFill>
              </a:rPr>
              <a:t>连接</a:t>
            </a:r>
            <a:endParaRPr lang="en-US" altLang="zh-CN" dirty="0">
              <a:solidFill>
                <a:srgbClr val="800080"/>
              </a:solidFill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/>
              <a:t>			</a:t>
            </a:r>
            <a:r>
              <a:rPr lang="en-US" altLang="zh-CN" sz="3600" i="1" dirty="0" err="1"/>
              <a:t>x</a:t>
            </a:r>
            <a:r>
              <a:rPr lang="en-US" altLang="zh-CN" sz="3600" i="1" dirty="0" err="1">
                <a:sym typeface="Symbol" panose="05050102010706020507" pitchFamily="18" charset="2"/>
              </a:rPr>
              <a:t>·</a:t>
            </a:r>
            <a:r>
              <a:rPr lang="en-US" altLang="zh-CN" sz="3600" i="1" dirty="0" err="1"/>
              <a:t>y</a:t>
            </a:r>
            <a:endParaRPr lang="en-US" altLang="zh-CN" sz="3600" i="1" dirty="0"/>
          </a:p>
          <a:p>
            <a:pPr eaLnBrk="1" hangingPunct="1">
              <a:buClr>
                <a:srgbClr val="800080"/>
              </a:buClr>
              <a:buNone/>
            </a:pPr>
            <a:endParaRPr lang="en-US" altLang="zh-CN" dirty="0">
              <a:sym typeface="+mn-ea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2)</a:t>
            </a:r>
            <a:r>
              <a:rPr lang="zh-CN" altLang="en-US" dirty="0">
                <a:sym typeface="+mn-ea"/>
              </a:rPr>
              <a:t>符号串的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方幂</a:t>
            </a:r>
            <a:endParaRPr lang="en-US" altLang="zh-CN" dirty="0">
              <a:solidFill>
                <a:srgbClr val="800080"/>
              </a:solidFill>
              <a:sym typeface="+mn-ea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		</a:t>
            </a:r>
            <a:r>
              <a:rPr lang="en-US" altLang="zh-CN" sz="3600" i="1" dirty="0"/>
              <a:t>x</a:t>
            </a:r>
            <a:r>
              <a:rPr lang="en-US" altLang="zh-CN" sz="3600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3776901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13"/>
          <p:cNvSpPr txBox="1">
            <a:spLocks noChangeArrowheads="1"/>
          </p:cNvSpPr>
          <p:nvPr/>
        </p:nvSpPr>
        <p:spPr bwMode="auto">
          <a:xfrm>
            <a:off x="611560" y="343740"/>
            <a:ext cx="7958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1)</a:t>
            </a:r>
            <a:r>
              <a:rPr lang="zh-CN" altLang="en-US" sz="3600" dirty="0"/>
              <a:t>符号串的</a:t>
            </a:r>
            <a:r>
              <a:rPr lang="zh-CN" altLang="en-US" sz="3600" dirty="0">
                <a:solidFill>
                  <a:srgbClr val="800080"/>
                </a:solidFill>
              </a:rPr>
              <a:t>连接</a:t>
            </a:r>
            <a:r>
              <a:rPr lang="zh-CN" altLang="en-US" sz="3600" dirty="0"/>
              <a:t>（</a:t>
            </a:r>
            <a:r>
              <a:rPr lang="en-US" altLang="zh-CN" b="0" i="1" dirty="0"/>
              <a:t>concatenation</a:t>
            </a:r>
            <a:r>
              <a:rPr lang="en-US" altLang="zh-CN" b="0" dirty="0"/>
              <a:t> </a:t>
            </a:r>
            <a:r>
              <a:rPr lang="zh-CN" altLang="en-US" sz="3600" dirty="0"/>
              <a:t>）运算</a:t>
            </a:r>
          </a:p>
        </p:txBody>
      </p:sp>
      <p:sp>
        <p:nvSpPr>
          <p:cNvPr id="56328" name="Text Box 15"/>
          <p:cNvSpPr txBox="1">
            <a:spLocks noChangeArrowheads="1"/>
          </p:cNvSpPr>
          <p:nvPr/>
        </p:nvSpPr>
        <p:spPr bwMode="auto">
          <a:xfrm>
            <a:off x="268362" y="990071"/>
            <a:ext cx="876813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sz="3600" dirty="0"/>
              <a:t>设 </a:t>
            </a:r>
            <a:r>
              <a:rPr lang="en-US" altLang="zh-CN" sz="3600" i="1" dirty="0"/>
              <a:t>x, y</a:t>
            </a:r>
            <a:r>
              <a:rPr lang="zh-CN" altLang="en-US" sz="3600" dirty="0"/>
              <a:t>为串</a:t>
            </a:r>
            <a:r>
              <a:rPr lang="en-US" altLang="zh-CN" sz="3600" dirty="0"/>
              <a:t>, </a:t>
            </a:r>
            <a:r>
              <a:rPr lang="zh-CN" altLang="en-US" sz="3600" dirty="0"/>
              <a:t>且 </a:t>
            </a:r>
            <a:r>
              <a:rPr lang="en-US" altLang="zh-CN" sz="3600" i="1" dirty="0"/>
              <a:t>x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3600" i="1" dirty="0">
                <a:sym typeface="Symbol" panose="05050102010706020507" pitchFamily="18" charset="2"/>
              </a:rPr>
              <a:t> 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3600" dirty="0"/>
              <a:t>, </a:t>
            </a: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sz="3600" i="1" dirty="0"/>
              <a:t>				y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</a:t>
            </a:r>
            <a:r>
              <a:rPr lang="en-US" altLang="zh-CN" sz="3600" i="1" dirty="0" err="1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3600" dirty="0"/>
              <a:t>,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3600" dirty="0"/>
              <a:t> </a:t>
            </a:r>
            <a:r>
              <a:rPr lang="zh-CN" altLang="en-US" sz="3600" dirty="0"/>
              <a:t>则 </a:t>
            </a:r>
            <a:r>
              <a:rPr lang="en-US" altLang="zh-CN" sz="3600" i="1" dirty="0"/>
              <a:t>x </a:t>
            </a:r>
            <a:r>
              <a:rPr lang="zh-CN" altLang="en-US" sz="3600" dirty="0"/>
              <a:t>与 </a:t>
            </a:r>
            <a:r>
              <a:rPr lang="en-US" altLang="zh-CN" sz="3600" i="1" dirty="0"/>
              <a:t>y 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800080"/>
                </a:solidFill>
              </a:rPr>
              <a:t>连接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zh-CN" altLang="en-US" sz="3600" dirty="0"/>
              <a:t>          </a:t>
            </a:r>
            <a:r>
              <a:rPr lang="en-US" altLang="zh-CN" sz="3600" i="1" dirty="0" err="1"/>
              <a:t>x</a:t>
            </a:r>
            <a:r>
              <a:rPr lang="en-US" altLang="zh-CN" sz="3600" i="1" dirty="0" err="1">
                <a:sym typeface="Symbol" panose="05050102010706020507" pitchFamily="18" charset="2"/>
              </a:rPr>
              <a:t>·</a:t>
            </a:r>
            <a:r>
              <a:rPr lang="en-US" altLang="zh-CN" sz="3600" i="1" dirty="0" err="1"/>
              <a:t>y</a:t>
            </a:r>
            <a:r>
              <a:rPr lang="en-US" altLang="zh-CN" sz="3600" i="1" dirty="0"/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m 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</a:t>
            </a:r>
            <a:r>
              <a:rPr lang="en-US" altLang="zh-CN" sz="3600" i="1" dirty="0" err="1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 err="1">
                <a:sym typeface="Symbol" panose="05050102010706020507" pitchFamily="18" charset="2"/>
              </a:rPr>
              <a:t>n</a:t>
            </a:r>
            <a:endParaRPr lang="en-US" altLang="zh-CN" sz="36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endParaRPr lang="en-US" altLang="zh-CN" sz="10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  <a:r>
              <a:rPr kumimoji="0" lang="en-US" altLang="zh-CN" sz="3600" i="1" dirty="0" err="1"/>
              <a:t>x</a:t>
            </a:r>
            <a:r>
              <a:rPr kumimoji="0" lang="en-US" altLang="zh-CN" sz="3600" i="1" dirty="0" err="1">
                <a:sym typeface="Symbol" panose="05050102010706020507" pitchFamily="18" charset="2"/>
              </a:rPr>
              <a:t>·</a:t>
            </a:r>
            <a:r>
              <a:rPr kumimoji="0" lang="en-US" altLang="zh-CN" sz="3600" i="1" dirty="0" err="1"/>
              <a:t>y</a:t>
            </a:r>
            <a:r>
              <a:rPr kumimoji="0" lang="en-US" altLang="zh-CN" sz="3600" i="1" dirty="0"/>
              <a:t>  </a:t>
            </a:r>
            <a:r>
              <a:rPr kumimoji="0" lang="zh-CN" altLang="en-US" sz="3600" dirty="0"/>
              <a:t>简记为</a:t>
            </a:r>
            <a:r>
              <a:rPr kumimoji="0" lang="zh-CN" altLang="en-US" sz="3600" i="1" dirty="0"/>
              <a:t> </a:t>
            </a:r>
            <a:r>
              <a:rPr kumimoji="0" lang="en-US" altLang="zh-CN" sz="3600" i="1" dirty="0" err="1"/>
              <a:t>xy</a:t>
            </a:r>
            <a:endParaRPr lang="en-US" altLang="zh-CN" sz="10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325181" y="5664150"/>
            <a:ext cx="3491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/>
              <a:t>如果y是非空的，</a:t>
            </a:r>
            <a:endParaRPr lang="en-US" altLang="zh-CN" dirty="0"/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x是固有头</a:t>
            </a:r>
            <a:r>
              <a:rPr lang="en-US" altLang="zh-CN" dirty="0"/>
              <a:t>(</a:t>
            </a:r>
            <a:r>
              <a:rPr lang="zh-CN" altLang="en-US" dirty="0"/>
              <a:t>真前缀</a:t>
            </a:r>
            <a:r>
              <a:rPr lang="en-US" altLang="zh-CN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25181" y="4029469"/>
            <a:ext cx="5880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dirty="0"/>
              <a:t>反过来</a:t>
            </a:r>
            <a:r>
              <a:rPr lang="en-US" altLang="zh-CN" sz="3600" dirty="0"/>
              <a:t>,</a:t>
            </a:r>
            <a:r>
              <a:rPr lang="zh-CN" altLang="en-US" sz="3600" dirty="0"/>
              <a:t>设 z=xy  是符号串，</a:t>
            </a:r>
          </a:p>
        </p:txBody>
      </p:sp>
      <p:sp>
        <p:nvSpPr>
          <p:cNvPr id="10" name="矩形 9"/>
          <p:cNvSpPr/>
          <p:nvPr/>
        </p:nvSpPr>
        <p:spPr>
          <a:xfrm>
            <a:off x="1038210" y="5073364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dirty="0"/>
              <a:t>x是z的头</a:t>
            </a:r>
            <a:r>
              <a:rPr lang="en-US" altLang="zh-CN" dirty="0"/>
              <a:t>(</a:t>
            </a:r>
            <a:r>
              <a:rPr lang="zh-CN" altLang="en-US" dirty="0"/>
              <a:t>前缀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27463" y="5073364"/>
            <a:ext cx="2941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y是z的尾</a:t>
            </a:r>
            <a:r>
              <a:rPr lang="en-US" altLang="zh-CN" dirty="0"/>
              <a:t>(</a:t>
            </a:r>
            <a:r>
              <a:rPr lang="zh-CN" altLang="en-US" dirty="0"/>
              <a:t>后缀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 bwMode="auto">
          <a:xfrm flipV="1">
            <a:off x="1326812" y="4664220"/>
            <a:ext cx="1733020" cy="46978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>
            <a:cxnSpLocks/>
          </p:cNvCxnSpPr>
          <p:nvPr/>
        </p:nvCxnSpPr>
        <p:spPr bwMode="auto">
          <a:xfrm flipH="1" flipV="1">
            <a:off x="3419873" y="4675800"/>
            <a:ext cx="1368151" cy="46978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/>
          <p:cNvSpPr/>
          <p:nvPr/>
        </p:nvSpPr>
        <p:spPr>
          <a:xfrm>
            <a:off x="4230668" y="5664150"/>
            <a:ext cx="39492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/>
              <a:t>同理</a:t>
            </a:r>
            <a:r>
              <a:rPr lang="zh-CN" altLang="en-US" dirty="0">
                <a:sym typeface="+mn-ea"/>
              </a:rPr>
              <a:t>如果x是非空的，y是固有尾</a:t>
            </a:r>
            <a:r>
              <a:rPr lang="en-US" altLang="zh-CN" dirty="0"/>
              <a:t>(</a:t>
            </a:r>
            <a:r>
              <a:rPr lang="zh-CN" altLang="en-US" dirty="0"/>
              <a:t>真后缀</a:t>
            </a:r>
            <a:r>
              <a:rPr lang="en-US" altLang="zh-CN" dirty="0"/>
              <a:t>) 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13"/>
          <p:cNvSpPr txBox="1">
            <a:spLocks noChangeArrowheads="1"/>
          </p:cNvSpPr>
          <p:nvPr/>
        </p:nvSpPr>
        <p:spPr bwMode="auto">
          <a:xfrm>
            <a:off x="611560" y="343740"/>
            <a:ext cx="7958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1)</a:t>
            </a:r>
            <a:r>
              <a:rPr lang="zh-CN" altLang="en-US" sz="3600" dirty="0"/>
              <a:t>符号串的</a:t>
            </a:r>
            <a:r>
              <a:rPr lang="zh-CN" altLang="en-US" sz="3600" dirty="0">
                <a:solidFill>
                  <a:srgbClr val="800080"/>
                </a:solidFill>
              </a:rPr>
              <a:t>连接</a:t>
            </a:r>
            <a:r>
              <a:rPr lang="zh-CN" altLang="en-US" sz="3600" dirty="0"/>
              <a:t>（</a:t>
            </a:r>
            <a:r>
              <a:rPr lang="en-US" altLang="zh-CN" b="0" i="1" dirty="0"/>
              <a:t>concatenation</a:t>
            </a:r>
            <a:r>
              <a:rPr lang="en-US" altLang="zh-CN" b="0" dirty="0"/>
              <a:t> </a:t>
            </a:r>
            <a:r>
              <a:rPr lang="zh-CN" altLang="en-US" sz="3600" dirty="0"/>
              <a:t>）运算</a:t>
            </a:r>
          </a:p>
        </p:txBody>
      </p:sp>
      <p:sp>
        <p:nvSpPr>
          <p:cNvPr id="56328" name="Text Box 15"/>
          <p:cNvSpPr txBox="1">
            <a:spLocks noChangeArrowheads="1"/>
          </p:cNvSpPr>
          <p:nvPr/>
        </p:nvSpPr>
        <p:spPr bwMode="auto">
          <a:xfrm>
            <a:off x="268362" y="990071"/>
            <a:ext cx="876813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sz="3600" dirty="0"/>
              <a:t>设 </a:t>
            </a:r>
            <a:r>
              <a:rPr lang="en-US" altLang="zh-CN" sz="3600" i="1" dirty="0"/>
              <a:t>x, y</a:t>
            </a:r>
            <a:r>
              <a:rPr lang="zh-CN" altLang="en-US" sz="3600" dirty="0"/>
              <a:t>为串</a:t>
            </a:r>
            <a:r>
              <a:rPr lang="en-US" altLang="zh-CN" sz="3600" dirty="0"/>
              <a:t>, </a:t>
            </a:r>
            <a:r>
              <a:rPr lang="zh-CN" altLang="en-US" sz="3600" dirty="0"/>
              <a:t>且 </a:t>
            </a:r>
            <a:r>
              <a:rPr lang="en-US" altLang="zh-CN" sz="3600" i="1" dirty="0"/>
              <a:t>x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3600" i="1" dirty="0">
                <a:sym typeface="Symbol" panose="05050102010706020507" pitchFamily="18" charset="2"/>
              </a:rPr>
              <a:t> 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3600" dirty="0"/>
              <a:t>, </a:t>
            </a: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sz="3600" i="1" dirty="0"/>
              <a:t>				y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</a:t>
            </a:r>
            <a:r>
              <a:rPr lang="en-US" altLang="zh-CN" sz="3600" i="1" dirty="0" err="1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3600" dirty="0"/>
              <a:t>,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3600" dirty="0"/>
              <a:t> </a:t>
            </a:r>
            <a:r>
              <a:rPr lang="zh-CN" altLang="en-US" sz="3600" dirty="0"/>
              <a:t>则 </a:t>
            </a:r>
            <a:r>
              <a:rPr lang="en-US" altLang="zh-CN" sz="3600" i="1" dirty="0"/>
              <a:t>x </a:t>
            </a:r>
            <a:r>
              <a:rPr lang="zh-CN" altLang="en-US" sz="3600" dirty="0"/>
              <a:t>与 </a:t>
            </a:r>
            <a:r>
              <a:rPr lang="en-US" altLang="zh-CN" sz="3600" i="1" dirty="0"/>
              <a:t>y 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800080"/>
                </a:solidFill>
              </a:rPr>
              <a:t>连接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zh-CN" altLang="en-US" sz="3600" dirty="0"/>
              <a:t>          </a:t>
            </a:r>
            <a:r>
              <a:rPr lang="en-US" altLang="zh-CN" sz="3600" i="1" dirty="0" err="1"/>
              <a:t>x</a:t>
            </a:r>
            <a:r>
              <a:rPr lang="en-US" altLang="zh-CN" sz="3600" i="1" dirty="0" err="1">
                <a:sym typeface="Symbol" panose="05050102010706020507" pitchFamily="18" charset="2"/>
              </a:rPr>
              <a:t>·</a:t>
            </a:r>
            <a:r>
              <a:rPr lang="en-US" altLang="zh-CN" sz="3600" i="1" dirty="0" err="1"/>
              <a:t>y</a:t>
            </a:r>
            <a:r>
              <a:rPr lang="en-US" altLang="zh-CN" sz="3600" i="1" dirty="0"/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m 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</a:t>
            </a:r>
            <a:r>
              <a:rPr lang="en-US" altLang="zh-CN" sz="3600" i="1" dirty="0" err="1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 err="1">
                <a:sym typeface="Symbol" panose="05050102010706020507" pitchFamily="18" charset="2"/>
              </a:rPr>
              <a:t>n</a:t>
            </a:r>
            <a:endParaRPr lang="en-US" altLang="zh-CN" sz="36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endParaRPr lang="en-US" altLang="zh-CN" sz="10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12441" y="3731988"/>
            <a:ext cx="9036495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eaLnBrk="1" hangingPunct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/>
              <a:t>符号串连接运算的</a:t>
            </a:r>
            <a:r>
              <a:rPr lang="zh-CN" altLang="en-US" dirty="0">
                <a:solidFill>
                  <a:srgbClr val="800080"/>
                </a:solidFill>
              </a:rPr>
              <a:t>性质</a:t>
            </a:r>
            <a:r>
              <a:rPr lang="zh-CN" altLang="en-US" sz="2800" dirty="0"/>
              <a:t>  </a:t>
            </a:r>
            <a:endParaRPr lang="zh-CN" altLang="en-US" sz="2800" dirty="0">
              <a:solidFill>
                <a:srgbClr val="800080"/>
              </a:solidFill>
            </a:endParaRP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 </a:t>
            </a:r>
            <a:r>
              <a:rPr lang="en-US" altLang="zh-CN" i="1" dirty="0">
                <a:sym typeface="Symbol" panose="05050102010706020507" pitchFamily="18" charset="2"/>
              </a:rPr>
              <a:t>x y 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i="1" dirty="0">
                <a:sym typeface="Symbol" panose="05050102010706020507" pitchFamily="18" charset="2"/>
              </a:rPr>
              <a:t>z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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y z</a:t>
            </a:r>
            <a:r>
              <a:rPr lang="en-US" altLang="zh-CN" i="1" dirty="0"/>
              <a:t> </a:t>
            </a:r>
            <a:r>
              <a:rPr lang="zh-CN" altLang="en-US" dirty="0"/>
              <a:t>）连接的结合律</a:t>
            </a:r>
            <a:endParaRPr lang="zh-CN" altLang="en-US" dirty="0">
              <a:solidFill>
                <a:srgbClr val="800080"/>
              </a:solidFill>
            </a:endParaRP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x </a:t>
            </a:r>
            <a:r>
              <a:rPr lang="en-US" altLang="zh-CN" dirty="0">
                <a:sym typeface="Symbol" panose="05050102010706020507" pitchFamily="18" charset="2"/>
              </a:rPr>
              <a:t> </a:t>
            </a:r>
            <a:r>
              <a:rPr lang="en-US" altLang="zh-CN" i="1" dirty="0">
                <a:sym typeface="Symbol" panose="05050102010706020507" pitchFamily="18" charset="2"/>
              </a:rPr>
              <a:t>x </a:t>
            </a:r>
            <a:r>
              <a:rPr lang="en-US" altLang="zh-CN" dirty="0">
                <a:sym typeface="Symbol" panose="05050102010706020507" pitchFamily="18" charset="2"/>
              </a:rPr>
              <a:t> 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x </a:t>
            </a:r>
            <a:r>
              <a:rPr lang="zh-CN" altLang="en-US" i="1" dirty="0">
                <a:sym typeface="Symbol" panose="05050102010706020507" pitchFamily="18" charset="2"/>
              </a:rPr>
              <a:t>           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可以看成</a:t>
            </a:r>
            <a:r>
              <a:rPr lang="zh-CN" altLang="en-US" dirty="0"/>
              <a:t>连接</a:t>
            </a:r>
            <a:r>
              <a:rPr lang="zh-CN" altLang="en-US" dirty="0">
                <a:sym typeface="Symbol" panose="05050102010706020507" pitchFamily="18" charset="2"/>
              </a:rPr>
              <a:t>运算的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元</a:t>
            </a:r>
            <a:endParaRPr lang="en-US" altLang="zh-CN" dirty="0"/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ym typeface="Symbol" panose="05050102010706020507" pitchFamily="18" charset="2"/>
              </a:rPr>
              <a:t>x y</a:t>
            </a:r>
            <a:r>
              <a:rPr lang="en-US" altLang="zh-CN" dirty="0">
                <a:sym typeface="Symbol" panose="05050102010706020507" pitchFamily="18" charset="2"/>
              </a:rPr>
              <a:t>  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+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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825504"/>
      </p:ext>
    </p:extLst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4"/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7" name="Rectangle 11"/>
          <p:cNvSpPr/>
          <p:nvPr/>
        </p:nvSpPr>
        <p:spPr>
          <a:xfrm>
            <a:off x="1436688" y="233680"/>
            <a:ext cx="63357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第二章 文法与语言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928688" y="1473200"/>
            <a:ext cx="8281987" cy="4401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本章内容</a:t>
            </a: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文法的直观概念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符号与符号串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文法和语言的形式定义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文法的类型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上下文无关文法及其语法树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句型的分析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5" name="Text Box 10"/>
          <p:cNvSpPr txBox="1"/>
          <p:nvPr/>
        </p:nvSpPr>
        <p:spPr>
          <a:xfrm>
            <a:off x="407035" y="1174115"/>
            <a:ext cx="8859520" cy="6165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+mn-ea"/>
              </a:rPr>
              <a:t>设 </a:t>
            </a:r>
            <a:r>
              <a:rPr lang="en-US" altLang="zh-CN" i="1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为串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，连接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得到的符号串</a:t>
            </a:r>
            <a:r>
              <a:rPr lang="en-US" altLang="zh-CN" dirty="0">
                <a:sym typeface="Symbol" panose="05050102010706020507" pitchFamily="18" charset="2"/>
              </a:rPr>
              <a:t>z,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i="1" dirty="0">
                <a:sym typeface="Symbol" panose="05050102010706020507" pitchFamily="18" charset="2"/>
              </a:rPr>
              <a:t>z=xxx</a:t>
            </a:r>
            <a:r>
              <a:rPr lang="en-US" altLang="zh-CN" i="1" baseline="30000" dirty="0">
                <a:solidFill>
                  <a:srgbClr val="333399"/>
                </a:solidFill>
                <a:uFillTx/>
                <a:sym typeface="Symbol" panose="05050102010706020507" pitchFamily="18" charset="2"/>
              </a:rPr>
              <a:t>…</a:t>
            </a:r>
            <a:r>
              <a:rPr lang="en-US" altLang="zh-CN" i="1" dirty="0">
                <a:sym typeface="Symbol" panose="05050102010706020507" pitchFamily="18" charset="2"/>
              </a:rPr>
              <a:t>xxx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记作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z=x</a:t>
            </a:r>
            <a:r>
              <a:rPr lang="en-US" altLang="zh-CN" i="1" baseline="30000" dirty="0">
                <a:solidFill>
                  <a:srgbClr val="333399"/>
                </a:solidFill>
                <a:uFillTx/>
                <a:sym typeface="Symbol" panose="05050102010706020507" pitchFamily="18" charset="2"/>
              </a:rPr>
              <a:t>n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例如：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x</a:t>
            </a:r>
            <a:r>
              <a:rPr lang="en-US" altLang="zh-CN" baseline="30000" dirty="0">
                <a:solidFill>
                  <a:srgbClr val="333399"/>
                </a:solidFill>
                <a:uFillTx/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,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x,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xx,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xxx,</a:t>
            </a:r>
            <a:endParaRPr lang="en-US" altLang="zh-CN" i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algn="l">
              <a:buClr>
                <a:srgbClr val="800080"/>
              </a:buClr>
              <a:buNone/>
            </a:pPr>
            <a:r>
              <a:rPr lang="zh-CN" altLang="en-US" sz="3200" dirty="0">
                <a:solidFill>
                  <a:srgbClr val="333399"/>
                </a:solidFill>
                <a:sym typeface="Symbol" panose="05050102010706020507" pitchFamily="18" charset="2"/>
              </a:rPr>
              <a:t>若x=</a:t>
            </a:r>
            <a:r>
              <a:rPr lang="en-US" altLang="zh-CN" sz="3200" dirty="0">
                <a:solidFill>
                  <a:srgbClr val="333399"/>
                </a:solidFill>
                <a:sym typeface="Symbol" panose="05050102010706020507" pitchFamily="18" charset="2"/>
              </a:rPr>
              <a:t>ab,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		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,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=ab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 abab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en-US" altLang="zh-CN" dirty="0" err="1">
                <a:sym typeface="Symbol" panose="05050102010706020507" pitchFamily="18" charset="2"/>
              </a:rPr>
              <a:t>ababab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endParaRPr lang="zh-CN" altLang="en-US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性质</a:t>
            </a:r>
            <a:r>
              <a:rPr lang="zh-CN" altLang="en-US" dirty="0">
                <a:sym typeface="+mn-ea"/>
              </a:rPr>
              <a:t> 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n-1</a:t>
            </a:r>
            <a:r>
              <a:rPr lang="en-US" altLang="zh-CN" dirty="0">
                <a:sym typeface="Symbol" panose="05050102010706020507" pitchFamily="18" charset="2"/>
              </a:rPr>
              <a:t>=x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n-1</a:t>
            </a:r>
            <a:r>
              <a:rPr lang="en-US" altLang="zh-CN" i="1" dirty="0">
                <a:sym typeface="Symbol" panose="05050102010706020507" pitchFamily="18" charset="2"/>
              </a:rPr>
              <a:t>x,</a:t>
            </a:r>
            <a:r>
              <a:rPr lang="zh-CN" altLang="en-US" dirty="0">
                <a:sym typeface="Symbol" panose="05050102010706020507" pitchFamily="18" charset="2"/>
              </a:rPr>
              <a:t>当</a:t>
            </a:r>
            <a:r>
              <a:rPr lang="en-US" altLang="zh-CN" i="1" dirty="0">
                <a:sym typeface="Symbol" panose="05050102010706020507" pitchFamily="18" charset="2"/>
              </a:rPr>
              <a:t>n&gt;0</a:t>
            </a:r>
          </a:p>
          <a:p>
            <a:pPr lvl="1" indent="0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endParaRPr lang="en-US" altLang="zh-CN" sz="3200" i="1" baseline="30000" dirty="0">
              <a:solidFill>
                <a:srgbClr val="333399"/>
              </a:solidFill>
              <a:uFillTx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i="1" baseline="30000" dirty="0">
              <a:solidFill>
                <a:srgbClr val="333399"/>
              </a:solidFill>
              <a:uFillTx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i="1" baseline="30000" dirty="0">
              <a:solidFill>
                <a:srgbClr val="333399"/>
              </a:solidFill>
              <a:uFillTx/>
              <a:sym typeface="Symbol" panose="05050102010706020507" pitchFamily="18" charset="2"/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5400000">
            <a:off x="1473169" y="1345328"/>
            <a:ext cx="428628" cy="1571636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8855" y="1631080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x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83567" y="254883"/>
            <a:ext cx="4120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）符号串的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方幂</a:t>
            </a:r>
            <a:r>
              <a:rPr lang="zh-CN" altLang="en-US" dirty="0">
                <a:sym typeface="+mn-ea"/>
              </a:rPr>
              <a:t>运算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"/>
          <p:cNvSpPr txBox="1"/>
          <p:nvPr/>
        </p:nvSpPr>
        <p:spPr>
          <a:xfrm>
            <a:off x="755576" y="183021"/>
            <a:ext cx="6984776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符号串集合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的代数运算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71352" y="1268760"/>
            <a:ext cx="8784976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r>
              <a:rPr lang="zh-CN" altLang="en-US" sz="3600" dirty="0">
                <a:sym typeface="Symbol" panose="05050102010706020507" pitchFamily="18" charset="2"/>
              </a:rPr>
              <a:t>我们也将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zh-CN" altLang="en-US" sz="3600" dirty="0">
                <a:sym typeface="Symbol" panose="05050102010706020507" pitchFamily="18" charset="2"/>
              </a:rPr>
              <a:t>看成一个数学对象</a:t>
            </a:r>
            <a:r>
              <a:rPr lang="en-US" altLang="zh-CN" sz="3600" dirty="0">
                <a:sym typeface="Symbol" panose="05050102010706020507" pitchFamily="18" charset="2"/>
              </a:rPr>
              <a:t>,</a:t>
            </a:r>
            <a:r>
              <a:rPr lang="zh-CN" altLang="en-US" sz="3600" dirty="0">
                <a:sym typeface="Symbol" panose="05050102010706020507" pitchFamily="18" charset="2"/>
              </a:rPr>
              <a:t>并定义下面对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zh-CN" altLang="en-US" sz="3600" dirty="0">
                <a:sym typeface="Symbol" panose="05050102010706020507" pitchFamily="18" charset="2"/>
              </a:rPr>
              <a:t>的代数运算 。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zh-CN" altLang="en-US" sz="3600" dirty="0"/>
              <a:t>设 </a:t>
            </a:r>
            <a:r>
              <a:rPr lang="en-US" altLang="zh-CN" sz="3600" dirty="0"/>
              <a:t>A</a:t>
            </a:r>
            <a:r>
              <a:rPr lang="en-US" altLang="zh-CN" sz="3600" i="1" dirty="0"/>
              <a:t>, B</a:t>
            </a:r>
            <a:r>
              <a:rPr lang="zh-CN" altLang="en-US" sz="3600" dirty="0"/>
              <a:t>为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en-US" altLang="zh-CN" sz="3600" dirty="0"/>
              <a:t>, </a:t>
            </a:r>
            <a:r>
              <a:rPr lang="zh-CN" altLang="en-US" sz="3600" dirty="0"/>
              <a:t>它们的字符取自字母表</a:t>
            </a:r>
            <a:r>
              <a:rPr lang="zh-CN" altLang="en-US" sz="3600" dirty="0">
                <a:sym typeface="Symbol" panose="05050102010706020507" pitchFamily="18" charset="2"/>
              </a:rPr>
              <a:t>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+mn-ea"/>
              </a:rPr>
              <a:t>1)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800080"/>
                </a:solidFill>
              </a:rPr>
              <a:t>连接</a:t>
            </a:r>
            <a:r>
              <a:rPr lang="zh-CN" altLang="en-US" dirty="0"/>
              <a:t>运算</a:t>
            </a:r>
            <a:endParaRPr lang="en-US" altLang="zh-CN" dirty="0"/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/>
              <a:t>			</a:t>
            </a:r>
            <a:r>
              <a:rPr lang="en-US" altLang="zh-CN" sz="3600" i="1" dirty="0"/>
              <a:t>A</a:t>
            </a:r>
            <a:r>
              <a:rPr lang="en-US" altLang="zh-CN" sz="3600" i="1" dirty="0">
                <a:sym typeface="Symbol" panose="05050102010706020507" pitchFamily="18" charset="2"/>
              </a:rPr>
              <a:t>·</a:t>
            </a:r>
            <a:r>
              <a:rPr lang="en-US" altLang="zh-CN" sz="3600" i="1" dirty="0"/>
              <a:t>B</a:t>
            </a:r>
          </a:p>
          <a:p>
            <a:pPr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+mn-ea"/>
              </a:rPr>
              <a:t>2)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方幂</a:t>
            </a:r>
            <a:r>
              <a:rPr lang="zh-CN" altLang="en-US" dirty="0"/>
              <a:t>运算</a:t>
            </a:r>
            <a:endParaRPr lang="en-US" altLang="zh-CN" dirty="0"/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/>
              <a:t>			</a:t>
            </a:r>
            <a:r>
              <a:rPr lang="en-US" altLang="zh-CN" i="1" dirty="0"/>
              <a:t>A</a:t>
            </a:r>
            <a:r>
              <a:rPr lang="en-US" altLang="zh-CN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88189391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10"/>
          <p:cNvSpPr txBox="1"/>
          <p:nvPr/>
        </p:nvSpPr>
        <p:spPr>
          <a:xfrm>
            <a:off x="284480" y="1285860"/>
            <a:ext cx="8859520" cy="11387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字母表上的符号串集合</a:t>
            </a:r>
            <a:r>
              <a:rPr lang="en-US" altLang="zh-CN" i="1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i="1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连接</a:t>
            </a:r>
            <a:r>
              <a:rPr lang="zh-CN" altLang="en-US" dirty="0">
                <a:sym typeface="+mn-ea"/>
              </a:rPr>
              <a:t>定义为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</a:t>
            </a:r>
            <a:r>
              <a:rPr lang="en-US" altLang="zh-CN" i="1" dirty="0">
                <a:sym typeface="+mn-ea"/>
              </a:rPr>
              <a:t>A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·</a:t>
            </a:r>
            <a:r>
              <a:rPr lang="en-US" altLang="zh-CN" sz="3600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 = </a:t>
            </a:r>
            <a:r>
              <a:rPr lang="en-US" altLang="zh-CN" dirty="0"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A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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1)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连接</a:t>
            </a:r>
          </a:p>
        </p:txBody>
      </p:sp>
      <p:sp>
        <p:nvSpPr>
          <p:cNvPr id="9" name="矩形 8"/>
          <p:cNvSpPr/>
          <p:nvPr/>
        </p:nvSpPr>
        <p:spPr>
          <a:xfrm>
            <a:off x="179512" y="2720217"/>
            <a:ext cx="8786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举例 若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{</a:t>
            </a:r>
            <a:r>
              <a:rPr lang="en-US" altLang="zh-CN" i="1" dirty="0" err="1"/>
              <a:t>a,bb</a:t>
            </a:r>
            <a:r>
              <a:rPr lang="en-US" altLang="zh-CN" i="1" dirty="0"/>
              <a:t>} ,B={</a:t>
            </a:r>
            <a:r>
              <a:rPr lang="en-US" altLang="zh-CN" i="1" dirty="0" err="1"/>
              <a:t>b,aa</a:t>
            </a:r>
            <a:r>
              <a:rPr lang="en-US" altLang="zh-CN" i="1" dirty="0"/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那么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B= ?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F94C1CF-69A2-440B-A458-5B0F875564D8}"/>
              </a:ext>
            </a:extLst>
          </p:cNvPr>
          <p:cNvSpPr txBox="1"/>
          <p:nvPr/>
        </p:nvSpPr>
        <p:spPr>
          <a:xfrm>
            <a:off x="1691680" y="3861048"/>
            <a:ext cx="648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8D52D5C-DCD9-468B-9DDE-52449C745444}"/>
              </a:ext>
            </a:extLst>
          </p:cNvPr>
          <p:cNvSpPr txBox="1"/>
          <p:nvPr/>
        </p:nvSpPr>
        <p:spPr>
          <a:xfrm>
            <a:off x="1763688" y="4268158"/>
            <a:ext cx="7920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a</a:t>
            </a:r>
          </a:p>
          <a:p>
            <a:pPr>
              <a:buNone/>
            </a:pPr>
            <a:r>
              <a:rPr lang="en-US" altLang="zh-CN" i="1" dirty="0"/>
              <a:t>bb</a:t>
            </a:r>
          </a:p>
          <a:p>
            <a:pPr>
              <a:buNone/>
            </a:pPr>
            <a:r>
              <a:rPr lang="en-US" altLang="zh-CN" i="1" dirty="0"/>
              <a:t>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052FA4F-95CE-4B6D-BCD0-EA4242C4F192}"/>
              </a:ext>
            </a:extLst>
          </p:cNvPr>
          <p:cNvSpPr txBox="1"/>
          <p:nvPr/>
        </p:nvSpPr>
        <p:spPr>
          <a:xfrm>
            <a:off x="3275856" y="3797435"/>
            <a:ext cx="6480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B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/>
          </a:p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b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aa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7EC6091-AB4B-4E02-8714-69580142724B}"/>
              </a:ext>
            </a:extLst>
          </p:cNvPr>
          <p:cNvSpPr/>
          <p:nvPr/>
        </p:nvSpPr>
        <p:spPr>
          <a:xfrm>
            <a:off x="-829368" y="6021288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buClr>
                <a:srgbClr val="800080"/>
              </a:buClr>
              <a:buNone/>
            </a:pP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B= {       ,          ,       ,           }</a:t>
            </a:r>
            <a:endParaRPr lang="zh-CN" altLang="en-US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F292B76-1623-4061-B9A6-A4D909D51C15}"/>
              </a:ext>
            </a:extLst>
          </p:cNvPr>
          <p:cNvSpPr txBox="1"/>
          <p:nvPr/>
        </p:nvSpPr>
        <p:spPr>
          <a:xfrm>
            <a:off x="2627784" y="6084585"/>
            <a:ext cx="792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ab</a:t>
            </a:r>
            <a:endParaRPr lang="zh-CN" altLang="en-US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0C692F1-DAD0-419E-BB75-17F1D9343CD6}"/>
              </a:ext>
            </a:extLst>
          </p:cNvPr>
          <p:cNvSpPr txBox="1"/>
          <p:nvPr/>
        </p:nvSpPr>
        <p:spPr>
          <a:xfrm>
            <a:off x="3491201" y="6061229"/>
            <a:ext cx="946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ym typeface="+mn-ea"/>
              </a:rPr>
              <a:t>bbb</a:t>
            </a:r>
            <a:r>
              <a:rPr lang="en-US" altLang="zh-CN" i="1" dirty="0"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F184420-E3BD-4ABB-B36F-1B3F85B24926}"/>
              </a:ext>
            </a:extLst>
          </p:cNvPr>
          <p:cNvSpPr txBox="1"/>
          <p:nvPr/>
        </p:nvSpPr>
        <p:spPr>
          <a:xfrm>
            <a:off x="4609101" y="6061229"/>
            <a:ext cx="946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ym typeface="+mn-ea"/>
              </a:rPr>
              <a:t>aaa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A8B9643-CCC9-46E6-BDB6-995C365096F9}"/>
              </a:ext>
            </a:extLst>
          </p:cNvPr>
          <p:cNvSpPr txBox="1"/>
          <p:nvPr/>
        </p:nvSpPr>
        <p:spPr>
          <a:xfrm>
            <a:off x="5579948" y="6037872"/>
            <a:ext cx="1261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ym typeface="+mn-ea"/>
              </a:rPr>
              <a:t>bbaa</a:t>
            </a:r>
            <a:r>
              <a:rPr lang="en-US" altLang="zh-CN" i="1" dirty="0">
                <a:sym typeface="+mn-ea"/>
              </a:rPr>
              <a:t>  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47E1EACD-A01B-4009-983D-0C4F400486E4}"/>
              </a:ext>
            </a:extLst>
          </p:cNvPr>
          <p:cNvCxnSpPr/>
          <p:nvPr/>
        </p:nvCxnSpPr>
        <p:spPr bwMode="auto">
          <a:xfrm>
            <a:off x="2339752" y="5085184"/>
            <a:ext cx="864096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DEF2263-E723-4F10-B2B5-8BBDD836D7B2}"/>
              </a:ext>
            </a:extLst>
          </p:cNvPr>
          <p:cNvCxnSpPr>
            <a:cxnSpLocks/>
          </p:cNvCxnSpPr>
          <p:nvPr/>
        </p:nvCxnSpPr>
        <p:spPr bwMode="auto">
          <a:xfrm>
            <a:off x="2339752" y="5229200"/>
            <a:ext cx="936104" cy="28803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3C7371BB-2C54-45B8-9E19-B01B021B3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89134" y="5212616"/>
            <a:ext cx="886722" cy="34857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F6D4313D-4BEC-4A1F-A81C-1328A11A746A}"/>
              </a:ext>
            </a:extLst>
          </p:cNvPr>
          <p:cNvCxnSpPr>
            <a:cxnSpLocks/>
          </p:cNvCxnSpPr>
          <p:nvPr/>
        </p:nvCxnSpPr>
        <p:spPr bwMode="auto">
          <a:xfrm>
            <a:off x="2389134" y="5609415"/>
            <a:ext cx="93894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9785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  <p:bldP spid="21" grpId="0"/>
      <p:bldP spid="23" grpId="0"/>
      <p:bldP spid="26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10"/>
          <p:cNvSpPr txBox="1"/>
          <p:nvPr/>
        </p:nvSpPr>
        <p:spPr>
          <a:xfrm>
            <a:off x="284480" y="1285860"/>
            <a:ext cx="8859520" cy="11387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字母表上的符号串集合</a:t>
            </a:r>
            <a:r>
              <a:rPr lang="en-US" altLang="zh-CN" i="1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i="1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连接</a:t>
            </a:r>
            <a:r>
              <a:rPr lang="zh-CN" altLang="en-US" dirty="0">
                <a:sym typeface="+mn-ea"/>
              </a:rPr>
              <a:t>定义为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</a:t>
            </a:r>
            <a:r>
              <a:rPr lang="en-US" altLang="zh-CN" i="1" dirty="0">
                <a:sym typeface="+mn-ea"/>
              </a:rPr>
              <a:t>A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·</a:t>
            </a:r>
            <a:r>
              <a:rPr lang="en-US" altLang="zh-CN" sz="3600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 = </a:t>
            </a:r>
            <a:r>
              <a:rPr lang="en-US" altLang="zh-CN" dirty="0"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A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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1)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连接</a:t>
            </a:r>
          </a:p>
        </p:txBody>
      </p:sp>
      <p:sp>
        <p:nvSpPr>
          <p:cNvPr id="9" name="矩形 8"/>
          <p:cNvSpPr/>
          <p:nvPr/>
        </p:nvSpPr>
        <p:spPr>
          <a:xfrm>
            <a:off x="179512" y="2720217"/>
            <a:ext cx="8786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举例 若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{</a:t>
            </a:r>
            <a:r>
              <a:rPr lang="en-US" altLang="zh-CN" i="1" dirty="0" err="1"/>
              <a:t>a,ab</a:t>
            </a:r>
            <a:r>
              <a:rPr lang="en-US" altLang="zh-CN" i="1" dirty="0"/>
              <a:t>} ,B={</a:t>
            </a:r>
            <a:r>
              <a:rPr lang="en-US" altLang="zh-CN" i="1" dirty="0" err="1"/>
              <a:t>a,ba</a:t>
            </a:r>
            <a:r>
              <a:rPr lang="en-US" altLang="zh-CN" i="1" dirty="0"/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那么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B= ?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F94C1CF-69A2-440B-A458-5B0F875564D8}"/>
              </a:ext>
            </a:extLst>
          </p:cNvPr>
          <p:cNvSpPr txBox="1"/>
          <p:nvPr/>
        </p:nvSpPr>
        <p:spPr>
          <a:xfrm>
            <a:off x="1691680" y="3861048"/>
            <a:ext cx="648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8D52D5C-DCD9-468B-9DDE-52449C745444}"/>
              </a:ext>
            </a:extLst>
          </p:cNvPr>
          <p:cNvSpPr txBox="1"/>
          <p:nvPr/>
        </p:nvSpPr>
        <p:spPr>
          <a:xfrm>
            <a:off x="1763688" y="4268158"/>
            <a:ext cx="792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a</a:t>
            </a:r>
          </a:p>
          <a:p>
            <a:pPr>
              <a:buNone/>
            </a:pPr>
            <a:r>
              <a:rPr lang="en-US" altLang="zh-CN" i="1" dirty="0"/>
              <a:t>ab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052FA4F-95CE-4B6D-BCD0-EA4242C4F192}"/>
              </a:ext>
            </a:extLst>
          </p:cNvPr>
          <p:cNvSpPr txBox="1"/>
          <p:nvPr/>
        </p:nvSpPr>
        <p:spPr>
          <a:xfrm>
            <a:off x="3275856" y="3797435"/>
            <a:ext cx="9463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B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/>
          </a:p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/>
              <a:t>ba</a:t>
            </a:r>
            <a:endParaRPr lang="en-US" altLang="zh-CN" i="1" dirty="0"/>
          </a:p>
          <a:p>
            <a:pPr>
              <a:buClr>
                <a:srgbClr val="800080"/>
              </a:buClr>
              <a:buNone/>
            </a:pPr>
            <a:endParaRPr lang="en-US" altLang="zh-CN" i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7EC6091-AB4B-4E02-8714-69580142724B}"/>
              </a:ext>
            </a:extLst>
          </p:cNvPr>
          <p:cNvSpPr/>
          <p:nvPr/>
        </p:nvSpPr>
        <p:spPr>
          <a:xfrm>
            <a:off x="-829368" y="6021288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buClr>
                <a:srgbClr val="800080"/>
              </a:buClr>
              <a:buNone/>
            </a:pP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B= {       ,          ,                  }</a:t>
            </a:r>
            <a:endParaRPr lang="zh-CN" altLang="en-US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F292B76-1623-4061-B9A6-A4D909D51C15}"/>
              </a:ext>
            </a:extLst>
          </p:cNvPr>
          <p:cNvSpPr txBox="1"/>
          <p:nvPr/>
        </p:nvSpPr>
        <p:spPr>
          <a:xfrm>
            <a:off x="2627784" y="6084585"/>
            <a:ext cx="792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aa</a:t>
            </a:r>
            <a:endParaRPr lang="zh-CN" altLang="en-US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0C692F1-DAD0-419E-BB75-17F1D9343CD6}"/>
              </a:ext>
            </a:extLst>
          </p:cNvPr>
          <p:cNvSpPr txBox="1"/>
          <p:nvPr/>
        </p:nvSpPr>
        <p:spPr>
          <a:xfrm>
            <a:off x="3491201" y="6061229"/>
            <a:ext cx="946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+mn-ea"/>
              </a:rPr>
              <a:t>aba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A8B9643-CCC9-46E6-BDB6-995C365096F9}"/>
              </a:ext>
            </a:extLst>
          </p:cNvPr>
          <p:cNvSpPr txBox="1"/>
          <p:nvPr/>
        </p:nvSpPr>
        <p:spPr>
          <a:xfrm>
            <a:off x="5579948" y="6037872"/>
            <a:ext cx="1261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+mn-ea"/>
              </a:rPr>
              <a:t>abba  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47E1EACD-A01B-4009-983D-0C4F400486E4}"/>
              </a:ext>
            </a:extLst>
          </p:cNvPr>
          <p:cNvCxnSpPr/>
          <p:nvPr/>
        </p:nvCxnSpPr>
        <p:spPr bwMode="auto">
          <a:xfrm>
            <a:off x="2339752" y="5085184"/>
            <a:ext cx="864096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DEF2263-E723-4F10-B2B5-8BBDD836D7B2}"/>
              </a:ext>
            </a:extLst>
          </p:cNvPr>
          <p:cNvCxnSpPr>
            <a:cxnSpLocks/>
          </p:cNvCxnSpPr>
          <p:nvPr/>
        </p:nvCxnSpPr>
        <p:spPr bwMode="auto">
          <a:xfrm>
            <a:off x="2339752" y="5229200"/>
            <a:ext cx="936104" cy="28803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3C7371BB-2C54-45B8-9E19-B01B021B3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89134" y="5212616"/>
            <a:ext cx="886722" cy="34857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F6D4313D-4BEC-4A1F-A81C-1328A11A746A}"/>
              </a:ext>
            </a:extLst>
          </p:cNvPr>
          <p:cNvCxnSpPr>
            <a:cxnSpLocks/>
          </p:cNvCxnSpPr>
          <p:nvPr/>
        </p:nvCxnSpPr>
        <p:spPr bwMode="auto">
          <a:xfrm>
            <a:off x="2389134" y="5609415"/>
            <a:ext cx="93894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5956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  <p:bldP spid="21" grpId="0"/>
      <p:bldP spid="23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10"/>
          <p:cNvSpPr txBox="1"/>
          <p:nvPr/>
        </p:nvSpPr>
        <p:spPr>
          <a:xfrm>
            <a:off x="284480" y="1285860"/>
            <a:ext cx="8859520" cy="11387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字母表上的符号串集合</a:t>
            </a:r>
            <a:r>
              <a:rPr lang="en-US" altLang="zh-CN" i="1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i="1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连接</a:t>
            </a:r>
            <a:r>
              <a:rPr lang="zh-CN" altLang="en-US" dirty="0">
                <a:sym typeface="+mn-ea"/>
              </a:rPr>
              <a:t>定义为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</a:t>
            </a:r>
            <a:r>
              <a:rPr lang="en-US" altLang="zh-CN" i="1" dirty="0">
                <a:sym typeface="+mn-ea"/>
              </a:rPr>
              <a:t>A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·</a:t>
            </a:r>
            <a:r>
              <a:rPr lang="en-US" altLang="zh-CN" sz="3600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 = </a:t>
            </a:r>
            <a:r>
              <a:rPr lang="en-US" altLang="zh-CN" dirty="0"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A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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1)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连接</a:t>
            </a:r>
          </a:p>
        </p:txBody>
      </p:sp>
      <p:sp>
        <p:nvSpPr>
          <p:cNvPr id="8" name="矩形 7"/>
          <p:cNvSpPr/>
          <p:nvPr/>
        </p:nvSpPr>
        <p:spPr>
          <a:xfrm>
            <a:off x="284480" y="5157192"/>
            <a:ext cx="87868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/>
              <a:t>符号串</a:t>
            </a:r>
            <a:r>
              <a:rPr lang="zh-CN" altLang="en-US" sz="2800" dirty="0">
                <a:sym typeface="Symbol" panose="05050102010706020507" pitchFamily="18" charset="2"/>
              </a:rPr>
              <a:t>集合</a:t>
            </a:r>
            <a:r>
              <a:rPr lang="zh-CN" altLang="en-US" sz="2800" dirty="0"/>
              <a:t>连接运算的</a:t>
            </a:r>
            <a:r>
              <a:rPr lang="zh-CN" altLang="en-US" sz="2800" dirty="0">
                <a:solidFill>
                  <a:srgbClr val="800080"/>
                </a:solidFill>
              </a:rPr>
              <a:t>性质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lvl="1"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( </a:t>
            </a:r>
            <a:r>
              <a:rPr lang="en-US" altLang="zh-CN" sz="2800" i="1" dirty="0">
                <a:sym typeface="Symbol" panose="05050102010706020507" pitchFamily="18" charset="2"/>
              </a:rPr>
              <a:t>A ·</a:t>
            </a:r>
            <a:r>
              <a:rPr lang="en-US" altLang="zh-CN" sz="2800" i="1" dirty="0">
                <a:sym typeface="+mn-ea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i="1" dirty="0">
                <a:sym typeface="Symbol" panose="05050102010706020507" pitchFamily="18" charset="2"/>
              </a:rPr>
              <a:t> ·</a:t>
            </a:r>
            <a:r>
              <a:rPr lang="en-US" altLang="zh-CN" sz="2800" dirty="0">
                <a:sym typeface="Symbol" panose="05050102010706020507" pitchFamily="18" charset="2"/>
              </a:rPr>
              <a:t> C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 </a:t>
            </a:r>
            <a:r>
              <a:rPr lang="en-US" altLang="zh-CN" sz="2800" i="1" dirty="0">
                <a:sym typeface="Symbol" panose="05050102010706020507" pitchFamily="18" charset="2"/>
              </a:rPr>
              <a:t>A ·</a:t>
            </a:r>
            <a:r>
              <a:rPr lang="en-US" altLang="zh-CN" sz="2800" i="1" dirty="0">
                <a:sym typeface="+mn-ea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(</a:t>
            </a:r>
            <a:r>
              <a:rPr lang="zh-CN" altLang="en-US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B·C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符号串集合</a:t>
            </a:r>
            <a:r>
              <a:rPr lang="zh-CN" altLang="en-US" sz="2800" dirty="0"/>
              <a:t>连接的结合律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2720217"/>
            <a:ext cx="8786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举例 若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{</a:t>
            </a:r>
            <a:r>
              <a:rPr lang="en-US" altLang="zh-CN" i="1" dirty="0" err="1"/>
              <a:t>a,bb</a:t>
            </a:r>
            <a:r>
              <a:rPr lang="en-US" altLang="zh-CN" i="1" dirty="0"/>
              <a:t>} ,B={</a:t>
            </a:r>
            <a:r>
              <a:rPr lang="en-US" altLang="zh-CN" i="1" dirty="0" err="1"/>
              <a:t>b,aa</a:t>
            </a:r>
            <a:r>
              <a:rPr lang="en-US" altLang="zh-CN" i="1" dirty="0"/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那么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611560" y="3199615"/>
            <a:ext cx="6554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buClr>
                <a:srgbClr val="800080"/>
              </a:buClr>
              <a:buNone/>
            </a:pPr>
            <a:r>
              <a:rPr lang="en-US" altLang="zh-CN" i="1" dirty="0">
                <a:sym typeface="+mn-ea"/>
              </a:rPr>
              <a:t>= {</a:t>
            </a:r>
            <a:r>
              <a:rPr lang="en-US" altLang="zh-CN" i="1" dirty="0" err="1">
                <a:sym typeface="+mn-ea"/>
              </a:rPr>
              <a:t>ab,bbb,aaa</a:t>
            </a:r>
            <a:r>
              <a:rPr lang="en-US" altLang="zh-CN" i="1" dirty="0">
                <a:sym typeface="+mn-ea"/>
              </a:rPr>
              <a:t>, </a:t>
            </a:r>
            <a:r>
              <a:rPr lang="en-US" altLang="zh-CN" i="1" dirty="0" err="1">
                <a:sym typeface="+mn-ea"/>
              </a:rPr>
              <a:t>bbaa</a:t>
            </a:r>
            <a:r>
              <a:rPr lang="en-US" altLang="zh-CN" i="1" dirty="0">
                <a:sym typeface="+mn-ea"/>
              </a:rPr>
              <a:t>}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0363055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10"/>
          <p:cNvSpPr txBox="1"/>
          <p:nvPr/>
        </p:nvSpPr>
        <p:spPr>
          <a:xfrm>
            <a:off x="284480" y="1225848"/>
            <a:ext cx="8752016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字母表上的符号串集合</a:t>
            </a:r>
            <a:r>
              <a:rPr lang="en-US" altLang="zh-CN" i="1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n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次方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/>
              </a:rPr>
              <a:t>0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)</a:t>
            </a:r>
            <a:r>
              <a:rPr lang="zh-CN" altLang="en-US" dirty="0">
                <a:sym typeface="+mn-ea"/>
              </a:rPr>
              <a:t>定义为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 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	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 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i="1" baseline="30000" dirty="0">
                <a:sym typeface="+mn-ea"/>
              </a:rPr>
              <a:t>n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=A</a:t>
            </a:r>
            <a:r>
              <a:rPr lang="en-US" altLang="zh-CN" i="1" dirty="0">
                <a:sym typeface="Symbol" panose="05050102010706020507" pitchFamily="18" charset="2"/>
              </a:rPr>
              <a:t>·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i="1" dirty="0">
                <a:sym typeface="Symbol" panose="05050102010706020507" pitchFamily="18" charset="2"/>
              </a:rPr>
              <a:t>···A·A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2)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990099"/>
                </a:solidFill>
                <a:sym typeface="+mn-ea"/>
              </a:rPr>
              <a:t>方幂</a:t>
            </a:r>
            <a:endParaRPr lang="zh-CN" altLang="en-US" sz="36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左大括号 7"/>
          <p:cNvSpPr/>
          <p:nvPr/>
        </p:nvSpPr>
        <p:spPr bwMode="auto">
          <a:xfrm rot="5400000">
            <a:off x="3571868" y="1359269"/>
            <a:ext cx="428628" cy="1571636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4159" y="1645021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个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-1016" y="4581128"/>
            <a:ext cx="93593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/>
              <a:t>并定义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buClr>
                <a:srgbClr val="800080"/>
              </a:buClr>
            </a:pPr>
            <a:endParaRPr lang="zh-CN" altLang="en-US" sz="1050" dirty="0"/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闭包</a:t>
            </a:r>
            <a:r>
              <a:rPr lang="zh-CN" altLang="en-US" dirty="0">
                <a:latin typeface="楷体_GB2312" pitchFamily="49" charset="-122"/>
              </a:rPr>
              <a:t> 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baseline="30000" dirty="0">
                <a:latin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latin typeface="楷体_GB2312" pitchFamily="49" charset="-12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…</a:t>
            </a:r>
            <a:r>
              <a:rPr lang="en-US" altLang="zh-CN" dirty="0">
                <a:sym typeface="Symbol" panose="05050102010706020507" pitchFamily="18" charset="2"/>
              </a:rPr>
              <a:t> =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baseline="-25000" dirty="0">
                <a:sym typeface="Symbol" panose="05050102010706020507" pitchFamily="18" charset="2"/>
              </a:rPr>
              <a:t>0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endParaRPr lang="en-US" altLang="zh-CN" i="1" dirty="0">
              <a:latin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5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正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闭包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=</a:t>
            </a:r>
            <a:r>
              <a:rPr lang="en-US" altLang="zh-CN" dirty="0">
                <a:latin typeface="楷体_GB2312" pitchFamily="49" charset="-12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…</a:t>
            </a:r>
            <a:r>
              <a:rPr lang="en-US" altLang="zh-CN" dirty="0">
                <a:sym typeface="Symbol" panose="05050102010706020507" pitchFamily="18" charset="2"/>
              </a:rPr>
              <a:t> =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baseline="-25000" dirty="0">
                <a:sym typeface="Symbol" panose="05050102010706020507" pitchFamily="18" charset="2"/>
              </a:rPr>
              <a:t>1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480" y="2924944"/>
            <a:ext cx="7959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或采取下面的归纳定义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ym typeface="+mn-ea"/>
              </a:rPr>
              <a:t>A</a:t>
            </a:r>
            <a:r>
              <a:rPr lang="en-US" altLang="zh-CN" i="1" baseline="30000" dirty="0">
                <a:sym typeface="+mn-ea"/>
              </a:rPr>
              <a:t>0</a:t>
            </a:r>
            <a:r>
              <a:rPr lang="zh-CN" altLang="en-US" i="1" baseline="30000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={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}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ym typeface="Symbol" panose="05050102010706020507" pitchFamily="18" charset="2"/>
              </a:rPr>
              <a:t>设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已定义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那么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n+1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· A </a:t>
            </a:r>
          </a:p>
        </p:txBody>
      </p:sp>
    </p:spTree>
    <p:extLst>
      <p:ext uri="{BB962C8B-B14F-4D97-AF65-F5344CB8AC3E}">
        <p14:creationId xmlns:p14="http://schemas.microsoft.com/office/powerpoint/2010/main" val="279395777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2)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990099"/>
                </a:solidFill>
                <a:sym typeface="+mn-ea"/>
              </a:rPr>
              <a:t>方幂</a:t>
            </a:r>
            <a:endParaRPr lang="zh-CN" altLang="en-US" sz="36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64" y="1196752"/>
            <a:ext cx="87868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</a:rPr>
              <a:t>举例 若</a:t>
            </a:r>
            <a:r>
              <a:rPr lang="en-US" altLang="zh-CN" sz="3600" i="1" dirty="0"/>
              <a:t>A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=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{</a:t>
            </a:r>
            <a:r>
              <a:rPr lang="en-US" altLang="zh-CN" sz="3600" i="1" dirty="0" err="1"/>
              <a:t>a,bb</a:t>
            </a:r>
            <a:r>
              <a:rPr lang="en-US" altLang="zh-CN" sz="3600" i="1" dirty="0"/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+mn-ea"/>
              </a:rPr>
              <a:t>A</a:t>
            </a:r>
            <a:r>
              <a:rPr lang="en-US" altLang="zh-CN" sz="3600" i="1" baseline="30000" dirty="0">
                <a:sym typeface="+mn-ea"/>
              </a:rPr>
              <a:t>3 </a:t>
            </a:r>
            <a:r>
              <a:rPr lang="en-US" altLang="zh-CN" sz="3600" i="1" dirty="0">
                <a:sym typeface="+mn-ea"/>
              </a:rPr>
              <a:t>=?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+mn-ea"/>
              </a:rPr>
              <a:t>A</a:t>
            </a:r>
            <a:r>
              <a:rPr lang="en-US" altLang="zh-CN" sz="3600" i="1" baseline="30000" dirty="0">
                <a:sym typeface="+mn-ea"/>
              </a:rPr>
              <a:t>0</a:t>
            </a:r>
            <a:r>
              <a:rPr lang="zh-CN" altLang="en-US" sz="3600" i="1" baseline="30000" dirty="0">
                <a:sym typeface="+mn-ea"/>
              </a:rPr>
              <a:t> </a:t>
            </a:r>
            <a:r>
              <a:rPr lang="en-US" altLang="zh-CN" sz="3600" i="1" dirty="0">
                <a:sym typeface="+mn-ea"/>
              </a:rPr>
              <a:t>={</a:t>
            </a:r>
            <a:r>
              <a:rPr lang="zh-CN" altLang="en-US" sz="3600" i="1" dirty="0">
                <a:sym typeface="+mn-ea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</a:t>
            </a:r>
            <a:r>
              <a:rPr lang="zh-CN" altLang="en-US" sz="3600" i="1" dirty="0">
                <a:sym typeface="+mn-ea"/>
              </a:rPr>
              <a:t> </a:t>
            </a:r>
            <a:r>
              <a:rPr lang="en-US" altLang="zh-CN" sz="3600" i="1" dirty="0">
                <a:sym typeface="+mn-ea"/>
              </a:rPr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1</a:t>
            </a:r>
            <a:r>
              <a:rPr lang="zh-CN" altLang="en-US" sz="3600" dirty="0"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=</a:t>
            </a:r>
            <a:r>
              <a:rPr lang="zh-CN" altLang="en-US" sz="3600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A ={</a:t>
            </a:r>
            <a:r>
              <a:rPr lang="en-US" altLang="zh-CN" sz="3600" i="1" dirty="0" err="1">
                <a:sym typeface="Symbol" panose="05050102010706020507" pitchFamily="18" charset="2"/>
              </a:rPr>
              <a:t>a,bb</a:t>
            </a:r>
            <a:r>
              <a:rPr lang="en-US" altLang="zh-CN" sz="3600" i="1" dirty="0">
                <a:sym typeface="Symbol" panose="05050102010706020507" pitchFamily="18" charset="2"/>
              </a:rPr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ym typeface="Symbol" panose="05050102010706020507" pitchFamily="18" charset="2"/>
              </a:rPr>
              <a:t>=</a:t>
            </a:r>
            <a:r>
              <a:rPr lang="zh-CN" altLang="en-US" sz="3600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1 </a:t>
            </a:r>
            <a:r>
              <a:rPr lang="en-US" altLang="zh-CN" sz="3600" i="1" dirty="0">
                <a:sym typeface="Symbol" panose="05050102010706020507" pitchFamily="18" charset="2"/>
              </a:rPr>
              <a:t>· A ={</a:t>
            </a:r>
            <a:r>
              <a:rPr lang="en-US" altLang="zh-CN" sz="3600" i="1" dirty="0" err="1">
                <a:sym typeface="Symbol" panose="05050102010706020507" pitchFamily="18" charset="2"/>
              </a:rPr>
              <a:t>aa,abb</a:t>
            </a:r>
            <a:r>
              <a:rPr lang="en-US" altLang="zh-CN" sz="3600" i="1" dirty="0">
                <a:sym typeface="Symbol" panose="05050102010706020507" pitchFamily="18" charset="2"/>
              </a:rPr>
              <a:t>, </a:t>
            </a:r>
            <a:r>
              <a:rPr lang="en-US" altLang="zh-CN" sz="3600" i="1" dirty="0" err="1">
                <a:sym typeface="Symbol" panose="05050102010706020507" pitchFamily="18" charset="2"/>
              </a:rPr>
              <a:t>bba</a:t>
            </a:r>
            <a:r>
              <a:rPr lang="en-US" altLang="zh-CN" sz="3600" i="1" dirty="0">
                <a:sym typeface="Symbol" panose="05050102010706020507" pitchFamily="18" charset="2"/>
              </a:rPr>
              <a:t> ,</a:t>
            </a:r>
            <a:r>
              <a:rPr lang="en-US" altLang="zh-CN" sz="3600" i="1" dirty="0" err="1">
                <a:sym typeface="Symbol" panose="05050102010706020507" pitchFamily="18" charset="2"/>
              </a:rPr>
              <a:t>bbbb</a:t>
            </a:r>
            <a:r>
              <a:rPr lang="en-US" altLang="zh-CN" sz="3600" i="1" dirty="0">
                <a:sym typeface="Symbol" panose="05050102010706020507" pitchFamily="18" charset="2"/>
              </a:rPr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3</a:t>
            </a:r>
            <a:r>
              <a:rPr lang="en-US" altLang="zh-CN" sz="3600" dirty="0">
                <a:sym typeface="Symbol" panose="05050102010706020507" pitchFamily="18" charset="2"/>
              </a:rPr>
              <a:t>=</a:t>
            </a:r>
            <a:r>
              <a:rPr lang="zh-CN" altLang="en-US" sz="3600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2 </a:t>
            </a:r>
            <a:r>
              <a:rPr lang="en-US" altLang="zh-CN" sz="3600" i="1" dirty="0">
                <a:sym typeface="Symbol" panose="05050102010706020507" pitchFamily="18" charset="2"/>
              </a:rPr>
              <a:t>· A ={</a:t>
            </a:r>
            <a:r>
              <a:rPr lang="en-US" altLang="zh-CN" sz="3600" i="1" dirty="0" err="1">
                <a:sym typeface="Symbol" panose="05050102010706020507" pitchFamily="18" charset="2"/>
              </a:rPr>
              <a:t>aaa,abba,bbaa,bbbba</a:t>
            </a:r>
            <a:r>
              <a:rPr lang="en-US" altLang="zh-CN" sz="3600" i="1" dirty="0">
                <a:sym typeface="Symbol" panose="05050102010706020507" pitchFamily="18" charset="2"/>
              </a:rPr>
              <a:t>,</a:t>
            </a:r>
          </a:p>
          <a:p>
            <a:pPr lvl="5">
              <a:buClr>
                <a:srgbClr val="800080"/>
              </a:buClr>
              <a:buNone/>
            </a:pPr>
            <a:r>
              <a:rPr lang="en-US" altLang="zh-CN" sz="3600" i="1" dirty="0" err="1">
                <a:sym typeface="Symbol" panose="05050102010706020507" pitchFamily="18" charset="2"/>
              </a:rPr>
              <a:t>aabb,abbbb,bbabb,bbbbbb</a:t>
            </a:r>
            <a:r>
              <a:rPr lang="en-US" altLang="zh-CN" sz="3600" i="1" dirty="0"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00397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8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9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0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3" name="Text Box 15"/>
          <p:cNvSpPr txBox="1"/>
          <p:nvPr/>
        </p:nvSpPr>
        <p:spPr>
          <a:xfrm>
            <a:off x="468630" y="260648"/>
            <a:ext cx="8092758" cy="56630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特例 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: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字母表的</a:t>
            </a: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幂运算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endParaRPr lang="en-US" altLang="zh-CN" sz="10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设 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 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为字母表，可知</a:t>
            </a:r>
            <a:r>
              <a:rPr lang="zh-CN" altLang="en-US" dirty="0">
                <a:sym typeface="Symbol" panose="05050102010706020507" pitchFamily="18" charset="2"/>
              </a:rPr>
              <a:t> 为一种特殊的字符串集合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它的每个字符串只有一个符号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因此，对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任意自然数</a:t>
            </a:r>
            <a:r>
              <a:rPr lang="en-US" altLang="zh-CN" i="1" dirty="0"/>
              <a:t>n 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，可以定义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/>
              <a:t>			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</a:t>
            </a:r>
            <a:r>
              <a:rPr lang="zh-CN" altLang="en-US" sz="2800" dirty="0">
                <a:sym typeface="Symbol" panose="05050102010706020507" pitchFamily="18" charset="2"/>
              </a:rPr>
              <a:t></a:t>
            </a:r>
            <a:r>
              <a:rPr lang="en-US" altLang="zh-CN" sz="2800" i="1" baseline="30000" dirty="0">
                <a:sym typeface="+mn-ea"/>
              </a:rPr>
              <a:t>n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=</a:t>
            </a:r>
            <a:r>
              <a:rPr lang="zh-CN" altLang="en-US" sz="2800" dirty="0">
                <a:sym typeface="Symbol" panose="05050102010706020507" pitchFamily="18" charset="2"/>
              </a:rPr>
              <a:t>  </a:t>
            </a:r>
            <a:r>
              <a:rPr lang="en-US" altLang="zh-CN" sz="2800" i="1" dirty="0">
                <a:sym typeface="Symbol" panose="05050102010706020507" pitchFamily="18" charset="2"/>
              </a:rPr>
              <a:t>·</a:t>
            </a:r>
            <a:r>
              <a:rPr lang="zh-CN" altLang="en-US" sz="2800" dirty="0">
                <a:sym typeface="Symbol" panose="05050102010706020507" pitchFamily="18" charset="2"/>
              </a:rPr>
              <a:t>  </a:t>
            </a:r>
            <a:r>
              <a:rPr lang="en-US" altLang="zh-CN" sz="2800" i="1" dirty="0">
                <a:sym typeface="Symbol" panose="05050102010706020507" pitchFamily="18" charset="2"/>
              </a:rPr>
              <a:t>···</a:t>
            </a:r>
            <a:r>
              <a:rPr lang="zh-CN" altLang="en-US" sz="2800" dirty="0">
                <a:sym typeface="Symbol" panose="05050102010706020507" pitchFamily="18" charset="2"/>
              </a:rPr>
              <a:t>  </a:t>
            </a:r>
            <a:r>
              <a:rPr lang="en-US" altLang="zh-CN" sz="2800" i="1" dirty="0">
                <a:sym typeface="Symbol" panose="05050102010706020507" pitchFamily="18" charset="2"/>
              </a:rPr>
              <a:t>·</a:t>
            </a:r>
            <a:r>
              <a:rPr lang="zh-CN" altLang="en-US" sz="2800" dirty="0">
                <a:sym typeface="Symbol" panose="05050102010706020507" pitchFamily="18" charset="2"/>
              </a:rPr>
              <a:t> 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并定义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: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楷体_GB2312" pitchFamily="49" charset="-122"/>
                <a:sym typeface="Symbol" panose="05050102010706020507" pitchFamily="18" charset="2"/>
              </a:rPr>
              <a:t>的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闭包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zh-CN" altLang="en-US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 =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 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0 </a:t>
            </a:r>
            <a:r>
              <a:rPr lang="en-US" altLang="zh-CN" sz="2800" dirty="0">
                <a:latin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i="1" baseline="30000" dirty="0" err="1"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endParaRPr lang="en-US" altLang="zh-CN" sz="2800" i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楷体_GB2312" pitchFamily="49" charset="-122"/>
                <a:sym typeface="Symbol" panose="05050102010706020507" pitchFamily="18" charset="2"/>
              </a:rPr>
              <a:t>的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正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闭包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=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 =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 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1</a:t>
            </a:r>
            <a:r>
              <a:rPr lang="en-US" altLang="zh-CN" sz="2800" dirty="0">
                <a:latin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11" name="左大括号 10"/>
          <p:cNvSpPr/>
          <p:nvPr/>
        </p:nvSpPr>
        <p:spPr bwMode="auto">
          <a:xfrm rot="5400000">
            <a:off x="4027380" y="2248848"/>
            <a:ext cx="356620" cy="2003684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3046" y="2740859"/>
            <a:ext cx="1116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连接</a:t>
            </a:r>
            <a:r>
              <a:rPr lang="en-US" altLang="zh-CN" sz="2000" dirty="0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次</a:t>
            </a:r>
            <a:endParaRPr lang="zh-CN" altLang="en-US" sz="2000" dirty="0"/>
          </a:p>
        </p:txBody>
      </p:sp>
    </p:spTree>
  </p:cSld>
  <p:clrMapOvr>
    <a:masterClrMapping/>
  </p:clrMapOvr>
  <p:transition spd="med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8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9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0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3" name="Text Box 15"/>
          <p:cNvSpPr txBox="1"/>
          <p:nvPr/>
        </p:nvSpPr>
        <p:spPr>
          <a:xfrm>
            <a:off x="570706" y="404659"/>
            <a:ext cx="8295482" cy="51090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特例 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: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字母表的</a:t>
            </a: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</a:rPr>
              <a:t>幂运算</a:t>
            </a:r>
            <a:r>
              <a:rPr lang="zh-CN" altLang="en-US" sz="3600" dirty="0">
                <a:latin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例如  </a:t>
            </a:r>
            <a:r>
              <a:rPr lang="zh-CN" altLang="en-US" dirty="0">
                <a:sym typeface="Symbol" panose="05050102010706020507" pitchFamily="18" charset="2"/>
              </a:rPr>
              <a:t> </a:t>
            </a:r>
            <a:r>
              <a:rPr lang="en-US" altLang="zh-CN" dirty="0">
                <a:sym typeface="Symbol" panose="05050102010706020507" pitchFamily="18" charset="2"/>
              </a:rPr>
              <a:t>={0,1},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dirty="0">
                <a:sym typeface="Symbol" panose="05050102010706020507" pitchFamily="18" charset="2"/>
              </a:rPr>
              <a:t>*= 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,0,1,00,01,10,11,000,001,010,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……</a:t>
            </a:r>
            <a:r>
              <a:rPr lang="en-US" altLang="zh-CN" dirty="0">
                <a:sym typeface="Symbol" panose="05050102010706020507" pitchFamily="18" charset="2"/>
              </a:rPr>
              <a:t></a:t>
            </a:r>
          </a:p>
          <a:p>
            <a:pPr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思考：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zh-CN" altLang="en-US" dirty="0">
                <a:sym typeface="Symbol" panose="05050102010706020507" pitchFamily="18" charset="2"/>
              </a:rPr>
              <a:t>代表一个什么样的集合？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先思考：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i="1" baseline="30000" dirty="0">
                <a:sym typeface="+mn-ea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代表一个什么样的集合？</a:t>
            </a: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8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9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0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3" name="Text Box 15"/>
          <p:cNvSpPr txBox="1"/>
          <p:nvPr/>
        </p:nvSpPr>
        <p:spPr>
          <a:xfrm>
            <a:off x="570706" y="404659"/>
            <a:ext cx="8295482" cy="4678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特例 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: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字母表的</a:t>
            </a: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</a:rPr>
              <a:t>幂运算</a:t>
            </a:r>
            <a:r>
              <a:rPr lang="zh-CN" altLang="en-US" sz="3600" dirty="0">
                <a:latin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例如  </a:t>
            </a:r>
            <a:r>
              <a:rPr lang="zh-CN" altLang="en-US" dirty="0">
                <a:sym typeface="Symbol" panose="05050102010706020507" pitchFamily="18" charset="2"/>
              </a:rPr>
              <a:t> </a:t>
            </a:r>
            <a:r>
              <a:rPr lang="en-US" altLang="zh-CN" dirty="0">
                <a:sym typeface="Symbol" panose="05050102010706020507" pitchFamily="18" charset="2"/>
              </a:rPr>
              <a:t>={0,1},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dirty="0">
                <a:sym typeface="Symbol" panose="05050102010706020507" pitchFamily="18" charset="2"/>
              </a:rPr>
              <a:t>*= 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,0,1,00,01,10,11,000,001,010,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……</a:t>
            </a:r>
            <a:r>
              <a:rPr lang="en-US" altLang="zh-CN" dirty="0">
                <a:sym typeface="Symbol" panose="05050102010706020507" pitchFamily="18" charset="2"/>
              </a:rPr>
              <a:t></a:t>
            </a:r>
          </a:p>
          <a:p>
            <a:pPr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有了闭包的概念，那么可以发现某个字母表上的任意符号串集合</a:t>
            </a:r>
            <a:r>
              <a:rPr lang="en-US" altLang="zh-CN" dirty="0">
                <a:sym typeface="Symbol" panose="05050102010706020507" pitchFamily="18" charset="2"/>
              </a:rPr>
              <a:t>A,</a:t>
            </a:r>
            <a:r>
              <a:rPr lang="zh-CN" altLang="en-US" dirty="0">
                <a:sym typeface="Symbol" panose="05050102010706020507" pitchFamily="18" charset="2"/>
              </a:rPr>
              <a:t>都满足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                </a:t>
            </a:r>
            <a:r>
              <a:rPr lang="en-US" altLang="zh-CN" dirty="0">
                <a:sym typeface="Symbol" panose="05050102010706020507" pitchFamily="18" charset="2"/>
              </a:rPr>
              <a:t>A  </a:t>
            </a:r>
            <a:r>
              <a:rPr lang="en-US" altLang="zh-CN" dirty="0">
                <a:sym typeface="Symbol" panose="05050102010706020507" charset="0"/>
              </a:rPr>
              <a:t>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73033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826135" y="243205"/>
            <a:ext cx="19456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引子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366292" y="1484784"/>
            <a:ext cx="8532812" cy="230832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和所有的语言一样，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一个程序设计语言的定义包括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语法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语义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语法定义了什么样的符号序列是合法的。</a:t>
            </a: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语义决定了某个程序的含义是什么</a:t>
            </a:r>
            <a:r>
              <a:rPr lang="zh-CN" altLang="en-US" sz="3600" dirty="0">
                <a:solidFill>
                  <a:srgbClr val="800080"/>
                </a:solidFill>
              </a:rPr>
              <a:t>。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8"/>
          <p:cNvSpPr/>
          <p:nvPr/>
        </p:nvSpPr>
        <p:spPr>
          <a:xfrm>
            <a:off x="877570" y="180340"/>
            <a:ext cx="73894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文法和语言的形式定义</a:t>
            </a:r>
          </a:p>
        </p:txBody>
      </p:sp>
      <p:sp>
        <p:nvSpPr>
          <p:cNvPr id="10246" name="Text Box 9"/>
          <p:cNvSpPr txBox="1"/>
          <p:nvPr/>
        </p:nvSpPr>
        <p:spPr>
          <a:xfrm>
            <a:off x="1259632" y="3020759"/>
            <a:ext cx="5654203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Language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en-US" altLang="zh-CN" sz="36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</a:rPr>
              <a:t> </a:t>
            </a:r>
            <a:r>
              <a:rPr lang="zh-CN" altLang="en-US" sz="3600" dirty="0">
                <a:solidFill>
                  <a:srgbClr val="800080"/>
                </a:solidFill>
              </a:rPr>
              <a:t> 文法 </a:t>
            </a:r>
            <a:r>
              <a:rPr lang="zh-CN" altLang="en-US" sz="3600" dirty="0"/>
              <a:t>（</a:t>
            </a:r>
            <a:r>
              <a:rPr lang="en-US" altLang="zh-CN" sz="3600" dirty="0"/>
              <a:t>Grammar</a:t>
            </a:r>
            <a:r>
              <a:rPr lang="zh-CN" altLang="en-US" sz="3600" dirty="0"/>
              <a:t>）</a:t>
            </a:r>
            <a:endParaRPr lang="en-US" altLang="zh-CN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Text Box 15"/>
          <p:cNvSpPr txBox="1"/>
          <p:nvPr/>
        </p:nvSpPr>
        <p:spPr>
          <a:xfrm>
            <a:off x="390724" y="980728"/>
            <a:ext cx="8568952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ym typeface="Symbol" panose="05050102010706020507" pitchFamily="18" charset="2"/>
              </a:rPr>
              <a:t>本节我们给出</a:t>
            </a:r>
            <a:r>
              <a:rPr lang="zh-CN" altLang="en-US" sz="3600" dirty="0">
                <a:solidFill>
                  <a:srgbClr val="990099"/>
                </a:solidFill>
                <a:sym typeface="Symbol" panose="05050102010706020507" pitchFamily="18" charset="2"/>
              </a:rPr>
              <a:t>文法</a:t>
            </a:r>
            <a:r>
              <a:rPr lang="zh-CN" altLang="en-US" sz="3600" dirty="0">
                <a:sym typeface="Symbol" panose="05050102010706020507" pitchFamily="18" charset="2"/>
              </a:rPr>
              <a:t>和</a:t>
            </a:r>
            <a:r>
              <a:rPr lang="zh-CN" altLang="en-US" sz="3600" dirty="0">
                <a:solidFill>
                  <a:srgbClr val="990099"/>
                </a:solidFill>
                <a:sym typeface="Symbol" panose="05050102010706020507" pitchFamily="18" charset="2"/>
              </a:rPr>
              <a:t>语言</a:t>
            </a:r>
            <a:r>
              <a:rPr lang="zh-CN" altLang="en-US" sz="3600" dirty="0">
                <a:sym typeface="Symbol" panose="05050102010706020507" pitchFamily="18" charset="2"/>
              </a:rPr>
              <a:t>的形式定义，即使用数学严格定义之前以自然语言为例的直观概念。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7544" y="4365104"/>
            <a:ext cx="6701556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以及文法与语言之间的关系</a:t>
            </a:r>
            <a:endParaRPr lang="en-US" altLang="zh-CN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8"/>
          <p:cNvSpPr/>
          <p:nvPr/>
        </p:nvSpPr>
        <p:spPr>
          <a:xfrm>
            <a:off x="877570" y="114280"/>
            <a:ext cx="73894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文法和语言的形式定义</a:t>
            </a:r>
          </a:p>
        </p:txBody>
      </p:sp>
      <p:sp>
        <p:nvSpPr>
          <p:cNvPr id="10246" name="Text Box 9"/>
          <p:cNvSpPr txBox="1"/>
          <p:nvPr/>
        </p:nvSpPr>
        <p:spPr>
          <a:xfrm>
            <a:off x="395536" y="1484784"/>
            <a:ext cx="565420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Language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10247" name="Text Box 11"/>
          <p:cNvSpPr txBox="1"/>
          <p:nvPr/>
        </p:nvSpPr>
        <p:spPr>
          <a:xfrm>
            <a:off x="251520" y="2060848"/>
            <a:ext cx="8712968" cy="4008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概念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 设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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为字母表，则任何集合 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 *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是字母表  上的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一个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105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ym typeface="Symbol" panose="05050102010706020507" pitchFamily="18" charset="2"/>
              </a:rPr>
              <a:t>w </a:t>
            </a:r>
            <a:r>
              <a:rPr lang="en-US" altLang="zh-CN" sz="3600" dirty="0">
                <a:sym typeface="Symbol" panose="05050102010706020507" pitchFamily="18" charset="2"/>
              </a:rPr>
              <a:t></a:t>
            </a:r>
            <a:r>
              <a:rPr lang="en-US" altLang="zh-CN" sz="3600" i="1" dirty="0"/>
              <a:t> L </a:t>
            </a:r>
            <a:r>
              <a:rPr lang="en-US" altLang="zh-CN" sz="3600" dirty="0">
                <a:sym typeface="Symbol" panose="05050102010706020507" pitchFamily="18" charset="2"/>
              </a:rPr>
              <a:t>⇔ </a:t>
            </a:r>
            <a:r>
              <a:rPr lang="en-US" altLang="zh-CN" sz="3600" i="1" dirty="0">
                <a:sym typeface="Symbol" panose="05050102010706020507" pitchFamily="18" charset="2"/>
              </a:rPr>
              <a:t>f </a:t>
            </a:r>
            <a:r>
              <a:rPr lang="en-US" altLang="zh-CN" sz="3600" dirty="0">
                <a:sym typeface="Symbol" panose="05050102010706020507" pitchFamily="18" charset="2"/>
              </a:rPr>
              <a:t>(w)=1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		</a:t>
            </a:r>
            <a:r>
              <a:rPr lang="en-US" altLang="zh-CN" sz="3600" i="1" dirty="0">
                <a:sym typeface="Symbol" panose="05050102010706020507" pitchFamily="18" charset="2"/>
              </a:rPr>
              <a:t>f </a:t>
            </a:r>
            <a:r>
              <a:rPr lang="en-US" altLang="zh-CN" sz="3600" dirty="0">
                <a:sym typeface="Symbol" panose="05050102010706020507" pitchFamily="18" charset="2"/>
              </a:rPr>
              <a:t>: * →{0,1}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             </a:t>
            </a:r>
            <a:r>
              <a:rPr lang="en-US" altLang="zh-CN" sz="3600" i="1" dirty="0">
                <a:sym typeface="Symbol" panose="05050102010706020507" pitchFamily="18" charset="2"/>
              </a:rPr>
              <a:t>f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ym typeface="Symbol" panose="05050102010706020507" pitchFamily="18" charset="2"/>
              </a:rPr>
              <a:t>判定 </a:t>
            </a:r>
            <a:r>
              <a:rPr lang="en-US" altLang="zh-CN" sz="3600" dirty="0">
                <a:sym typeface="Symbol" panose="05050102010706020507" pitchFamily="18" charset="2"/>
              </a:rPr>
              <a:t>w</a:t>
            </a:r>
            <a:r>
              <a:rPr lang="zh-CN" altLang="en-US" sz="3600" dirty="0">
                <a:sym typeface="Symbol" panose="05050102010706020507" pitchFamily="18" charset="2"/>
              </a:rPr>
              <a:t>是否属于</a:t>
            </a:r>
            <a:r>
              <a:rPr lang="en-US" altLang="zh-CN" sz="3600" dirty="0">
                <a:sym typeface="Symbol" panose="05050102010706020507" pitchFamily="18" charset="2"/>
              </a:rPr>
              <a:t>L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例如</a:t>
            </a:r>
            <a:r>
              <a:rPr lang="en-US" altLang="zh-CN" dirty="0">
                <a:sym typeface="Symbol" panose="05050102010706020507" pitchFamily="18" charset="2"/>
              </a:rPr>
              <a:t>w</a:t>
            </a:r>
            <a:r>
              <a:rPr lang="zh-CN" altLang="en-US" dirty="0">
                <a:sym typeface="Symbol" panose="05050102010706020507" pitchFamily="18" charset="2"/>
              </a:rPr>
              <a:t>是一个程序，</a:t>
            </a:r>
            <a:r>
              <a:rPr lang="en-US" altLang="zh-CN" dirty="0">
                <a:sym typeface="Symbol" panose="05050102010706020507" pitchFamily="18" charset="2"/>
              </a:rPr>
              <a:t>f</a:t>
            </a:r>
            <a:r>
              <a:rPr lang="zh-CN" altLang="en-US" dirty="0">
                <a:sym typeface="Symbol" panose="05050102010706020507" pitchFamily="18" charset="2"/>
              </a:rPr>
              <a:t>为编译器的语法分析，如果语法分析能通过则说明程序合于语法规则</a:t>
            </a:r>
          </a:p>
        </p:txBody>
      </p:sp>
    </p:spTree>
    <p:extLst>
      <p:ext uri="{BB962C8B-B14F-4D97-AF65-F5344CB8AC3E}">
        <p14:creationId xmlns:p14="http://schemas.microsoft.com/office/powerpoint/2010/main" val="2894506002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8"/>
          <p:cNvSpPr/>
          <p:nvPr/>
        </p:nvSpPr>
        <p:spPr>
          <a:xfrm>
            <a:off x="877570" y="114280"/>
            <a:ext cx="73894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文法和语言的形式定义</a:t>
            </a:r>
          </a:p>
        </p:txBody>
      </p:sp>
      <p:sp>
        <p:nvSpPr>
          <p:cNvPr id="10246" name="Text Box 9"/>
          <p:cNvSpPr txBox="1"/>
          <p:nvPr/>
        </p:nvSpPr>
        <p:spPr>
          <a:xfrm>
            <a:off x="395536" y="1484784"/>
            <a:ext cx="565420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Language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10247" name="Text Box 11"/>
          <p:cNvSpPr txBox="1"/>
          <p:nvPr/>
        </p:nvSpPr>
        <p:spPr>
          <a:xfrm>
            <a:off x="251520" y="2060848"/>
            <a:ext cx="8712968" cy="31624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概念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 设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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为字母表，则任何集合 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 *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是字母表  上的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一个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105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举例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5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</a:t>
            </a:r>
            <a:r>
              <a:rPr lang="en-US" altLang="zh-CN" i="1" dirty="0">
                <a:latin typeface="Arial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, English, …, words , …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   </a:t>
            </a:r>
          </a:p>
          <a:p>
            <a:pPr>
              <a:buClr>
                <a:srgbClr val="800080"/>
              </a:buClr>
              <a:buNone/>
            </a:pPr>
            <a:endParaRPr lang="zh-CN" altLang="en-US" sz="105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800080"/>
                </a:solidFill>
              </a:rPr>
              <a:t>比较    空语言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/>
              </a:rPr>
              <a:t>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800080"/>
                </a:solidFill>
              </a:rPr>
              <a:t>仅含空串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zh-CN" altLang="en-US" dirty="0">
                <a:solidFill>
                  <a:srgbClr val="800080"/>
                </a:solidFill>
              </a:rPr>
              <a:t>的语言 </a:t>
            </a:r>
            <a:r>
              <a:rPr lang="zh-CN" altLang="en-US" dirty="0">
                <a:sym typeface="Symbol" panose="05050102010706020507" pitchFamily="18" charset="2"/>
              </a:rPr>
              <a:t> </a:t>
            </a:r>
            <a:r>
              <a:rPr lang="zh-CN" altLang="en-US" i="1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 </a:t>
            </a:r>
          </a:p>
        </p:txBody>
      </p:sp>
    </p:spTree>
    <p:extLst>
      <p:ext uri="{BB962C8B-B14F-4D97-AF65-F5344CB8AC3E}">
        <p14:creationId xmlns:p14="http://schemas.microsoft.com/office/powerpoint/2010/main" val="776195723"/>
      </p:ext>
    </p:extLst>
  </p:cSld>
  <p:clrMapOvr>
    <a:masterClrMapping/>
  </p:clrMapOvr>
  <p:transition spd="med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3"/>
          <p:cNvSpPr txBox="1"/>
          <p:nvPr/>
        </p:nvSpPr>
        <p:spPr>
          <a:xfrm>
            <a:off x="251519" y="188640"/>
            <a:ext cx="7454697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语言的代数运算</a:t>
            </a:r>
          </a:p>
        </p:txBody>
      </p:sp>
      <p:sp>
        <p:nvSpPr>
          <p:cNvPr id="11271" name="Text Box 14"/>
          <p:cNvSpPr txBox="1"/>
          <p:nvPr/>
        </p:nvSpPr>
        <p:spPr>
          <a:xfrm>
            <a:off x="505520" y="983977"/>
            <a:ext cx="8360668" cy="572464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由于语言就是符号串集合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因此语言的代数运算就是符号串集合的代数运算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2800" dirty="0"/>
              <a:t>如下</a:t>
            </a:r>
            <a:r>
              <a:rPr lang="en-US" altLang="zh-CN" sz="2800" dirty="0"/>
              <a:t>: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两个语言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的并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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两个语言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连接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·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</a:p>
          <a:p>
            <a:pPr>
              <a:buClr>
                <a:srgbClr val="800080"/>
              </a:buClr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方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幂和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闭包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closure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800080"/>
                </a:solidFill>
              </a:rPr>
              <a:t>L</a:t>
            </a:r>
            <a:r>
              <a:rPr lang="en-US" altLang="zh-CN" sz="2800" i="1" baseline="30000" dirty="0">
                <a:solidFill>
                  <a:srgbClr val="800080"/>
                </a:solidFill>
              </a:rPr>
              <a:t>0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</a:t>
            </a:r>
            <a:r>
              <a:rPr lang="zh-CN" altLang="en-US" sz="2800" dirty="0">
                <a:sym typeface="Symbol" panose="05050102010706020507" pitchFamily="18" charset="2"/>
              </a:rPr>
              <a:t>， </a:t>
            </a:r>
            <a:r>
              <a:rPr lang="en-US" altLang="zh-CN" sz="2800" i="1" dirty="0"/>
              <a:t>L</a:t>
            </a:r>
            <a:r>
              <a:rPr lang="en-US" altLang="zh-CN" sz="2800" i="1" baseline="30000" dirty="0"/>
              <a:t>1</a:t>
            </a:r>
            <a:r>
              <a:rPr lang="en-US" altLang="zh-CN" sz="2800" i="1" dirty="0"/>
              <a:t> = L, L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 = LL, …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     L</a:t>
            </a:r>
            <a:r>
              <a:rPr lang="en-US" altLang="zh-CN" sz="2800" baseline="30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i="1" dirty="0"/>
              <a:t> = L</a:t>
            </a:r>
            <a:r>
              <a:rPr lang="en-US" altLang="zh-CN" sz="2800" baseline="30000" dirty="0">
                <a:sym typeface="Symbol" panose="05050102010706020507" pitchFamily="18" charset="2"/>
              </a:rPr>
              <a:t>n-1</a:t>
            </a:r>
            <a:r>
              <a:rPr lang="en-US" altLang="zh-CN" sz="2800" i="1" dirty="0"/>
              <a:t>L</a:t>
            </a:r>
            <a:endParaRPr lang="en-US" altLang="zh-CN" sz="2800" i="1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</a:rPr>
              <a:t> 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*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=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…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 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i 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0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i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</a:rPr>
              <a:t>L</a:t>
            </a:r>
            <a:r>
              <a:rPr lang="en-US" altLang="zh-CN" baseline="30000" dirty="0">
                <a:solidFill>
                  <a:srgbClr val="800080"/>
                </a:solidFill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/>
              <a:t>=L</a:t>
            </a:r>
            <a:r>
              <a:rPr lang="en-US" altLang="zh-CN" i="1" baseline="30000" dirty="0"/>
              <a:t>1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L</a:t>
            </a:r>
            <a:r>
              <a:rPr lang="en-US" altLang="zh-CN" i="1" baseline="30000" dirty="0"/>
              <a:t>2</a:t>
            </a:r>
            <a:r>
              <a:rPr lang="zh-CN" altLang="en-US" i="1" baseline="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L</a:t>
            </a:r>
            <a:r>
              <a:rPr lang="en-US" altLang="zh-CN" i="1" baseline="30000" dirty="0"/>
              <a:t>3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i="1" dirty="0"/>
              <a:t>…=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baseline="-25000" dirty="0">
                <a:sym typeface="Symbol" panose="05050102010706020507" pitchFamily="18" charset="2"/>
              </a:rPr>
              <a:t>1</a:t>
            </a:r>
            <a:r>
              <a:rPr lang="en-US" altLang="zh-CN" i="1" dirty="0">
                <a:sym typeface="Symbol" panose="05050102010706020507" pitchFamily="18" charset="2"/>
              </a:rPr>
              <a:t>L</a:t>
            </a:r>
            <a:r>
              <a:rPr lang="en-US" altLang="zh-CN" i="1" baseline="30000" dirty="0">
                <a:sym typeface="Symbol" panose="05050102010706020507" pitchFamily="18" charset="2"/>
              </a:rPr>
              <a:t>i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/>
          <p:nvPr/>
        </p:nvSpPr>
        <p:spPr>
          <a:xfrm>
            <a:off x="251520" y="188640"/>
            <a:ext cx="863684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Grammar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）：从直观到形式</a:t>
            </a:r>
          </a:p>
        </p:txBody>
      </p:sp>
      <p:sp>
        <p:nvSpPr>
          <p:cNvPr id="3" name="矩形 2"/>
          <p:cNvSpPr/>
          <p:nvPr/>
        </p:nvSpPr>
        <p:spPr>
          <a:xfrm>
            <a:off x="255637" y="1150639"/>
            <a:ext cx="5484192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以自然语言的文法为例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1608212"/>
            <a:ext cx="6318448" cy="34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句子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| 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你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王明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大学生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工人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&gt;|&lt;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5517232"/>
            <a:ext cx="85689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ym typeface="+mn-ea"/>
              </a:rPr>
              <a:t>从中我们可以看出文法应该包括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哪些要素</a:t>
            </a:r>
            <a:r>
              <a:rPr lang="zh-CN" altLang="en-US" sz="3600" dirty="0">
                <a:sym typeface="+mn-ea"/>
              </a:rPr>
              <a:t>？</a:t>
            </a:r>
            <a:endParaRPr lang="en-US" altLang="zh-CN" sz="36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217835"/>
      </p:ext>
    </p:extLst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7290" y="214290"/>
            <a:ext cx="6143636" cy="344094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句子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| 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你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王明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大学生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工人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&gt;|&lt;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</p:txBody>
      </p:sp>
      <p:sp>
        <p:nvSpPr>
          <p:cNvPr id="3" name="矩形 2"/>
          <p:cNvSpPr/>
          <p:nvPr/>
        </p:nvSpPr>
        <p:spPr>
          <a:xfrm>
            <a:off x="785786" y="4502546"/>
            <a:ext cx="7098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是形如</a:t>
            </a: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::=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或</a:t>
            </a: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的有序对</a:t>
            </a:r>
            <a:r>
              <a:rPr lang="en-US" altLang="zh-CN" i="1" dirty="0">
                <a:sym typeface="Symbol" panose="05050102010706020507" charset="0"/>
              </a:rPr>
              <a:t>( </a:t>
            </a:r>
            <a:r>
              <a:rPr lang="en-US" altLang="zh-CN" i="1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charset="0"/>
              </a:rPr>
              <a:t> 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93106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文法规则（又称重写规则、产生式或生成式）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5145488"/>
            <a:ext cx="8643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charset="0"/>
              </a:rPr>
              <a:t>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称为规则的左部，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称为规则的右部</a:t>
            </a:r>
            <a:endParaRPr lang="en-US" altLang="zh-CN" dirty="0">
              <a:solidFill>
                <a:srgbClr val="800080"/>
              </a:solidFill>
              <a:sym typeface="Symbol" panose="05050102010706020507" charset="0"/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使用的符号</a:t>
            </a:r>
            <a:r>
              <a:rPr lang="en-US" altLang="zh-CN" i="1" dirty="0">
                <a:sym typeface="Symbol" panose="05050102010706020507" charset="0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::=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或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读作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charset="0"/>
              </a:rPr>
              <a:t>“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定义为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charset="0"/>
              </a:rPr>
              <a:t> ”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。</a:t>
            </a:r>
            <a:endParaRPr lang="en-US" altLang="zh-CN" dirty="0">
              <a:solidFill>
                <a:srgbClr val="800080"/>
              </a:solidFill>
              <a:sym typeface="Symbol" panose="05050102010706020507" charset="0"/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读作</a:t>
            </a:r>
            <a:r>
              <a:rPr lang="en-US" altLang="zh-CN" i="1" dirty="0">
                <a:sym typeface="Symbol" panose="05050102010706020507" charset="0"/>
              </a:rPr>
              <a:t>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定义为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i="1" dirty="0">
                <a:sym typeface="Symbol" panose="05050102010706020507" charset="0"/>
              </a:rPr>
              <a:t>，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是关于</a:t>
            </a:r>
            <a:r>
              <a:rPr lang="en-US" altLang="zh-CN" i="1" dirty="0">
                <a:sym typeface="Symbol" panose="05050102010706020507" charset="0"/>
              </a:rPr>
              <a:t>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的一条规则。</a:t>
            </a:r>
            <a:endParaRPr lang="en-US" altLang="zh-CN" dirty="0">
              <a:solidFill>
                <a:srgbClr val="800080"/>
              </a:solidFill>
              <a:sym typeface="Symbol" panose="050501020107060205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7290" y="214290"/>
            <a:ext cx="6143636" cy="344094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句子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| 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你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王明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大学生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工人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&gt;|&lt;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</p:txBody>
      </p:sp>
      <p:sp>
        <p:nvSpPr>
          <p:cNvPr id="3" name="矩形 2"/>
          <p:cNvSpPr/>
          <p:nvPr/>
        </p:nvSpPr>
        <p:spPr>
          <a:xfrm>
            <a:off x="857224" y="4214818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形如</a:t>
            </a: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的</a:t>
            </a:r>
            <a:r>
              <a:rPr lang="zh-CN" altLang="en-US" dirty="0">
                <a:solidFill>
                  <a:srgbClr val="800080"/>
                </a:solidFill>
              </a:rPr>
              <a:t>产生式的集合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643314"/>
            <a:ext cx="257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文法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包括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7224" y="4857760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终结符的集合 </a:t>
            </a:r>
          </a:p>
        </p:txBody>
      </p:sp>
      <p:sp>
        <p:nvSpPr>
          <p:cNvPr id="7" name="矩形 6"/>
          <p:cNvSpPr/>
          <p:nvPr/>
        </p:nvSpPr>
        <p:spPr>
          <a:xfrm>
            <a:off x="857224" y="5500702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非终结符的集合 </a:t>
            </a:r>
          </a:p>
        </p:txBody>
      </p:sp>
      <p:sp>
        <p:nvSpPr>
          <p:cNvPr id="8" name="矩形 7"/>
          <p:cNvSpPr/>
          <p:nvPr/>
        </p:nvSpPr>
        <p:spPr>
          <a:xfrm>
            <a:off x="857224" y="6130349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文法的开始符号</a:t>
            </a:r>
          </a:p>
        </p:txBody>
      </p:sp>
    </p:spTree>
    <p:extLst>
      <p:ext uri="{BB962C8B-B14F-4D97-AF65-F5344CB8AC3E}">
        <p14:creationId xmlns:p14="http://schemas.microsoft.com/office/powerpoint/2010/main" val="28302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Text Box 4"/>
          <p:cNvSpPr txBox="1"/>
          <p:nvPr/>
        </p:nvSpPr>
        <p:spPr>
          <a:xfrm>
            <a:off x="797560" y="2959735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终结符的集合</a:t>
            </a:r>
          </a:p>
        </p:txBody>
      </p:sp>
      <p:sp>
        <p:nvSpPr>
          <p:cNvPr id="493577" name="Text Box 9"/>
          <p:cNvSpPr txBox="1"/>
          <p:nvPr/>
        </p:nvSpPr>
        <p:spPr>
          <a:xfrm>
            <a:off x="303530" y="1243965"/>
            <a:ext cx="77724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定义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2.1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文法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(grammar)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是一个四元组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= (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N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 S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2854960" y="2197735"/>
            <a:ext cx="1656483" cy="990600"/>
            <a:chOff x="2448" y="1968"/>
            <a:chExt cx="952" cy="240"/>
          </a:xfrm>
        </p:grpSpPr>
        <p:sp>
          <p:nvSpPr>
            <p:cNvPr id="92169" name="Line 11"/>
            <p:cNvSpPr/>
            <p:nvPr/>
          </p:nvSpPr>
          <p:spPr>
            <a:xfrm>
              <a:off x="2448" y="2208"/>
              <a:ext cx="95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170" name="Line 12"/>
            <p:cNvSpPr/>
            <p:nvPr/>
          </p:nvSpPr>
          <p:spPr>
            <a:xfrm flipV="1">
              <a:off x="3397" y="1968"/>
              <a:ext cx="3" cy="2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581" name="Text Box 13"/>
          <p:cNvSpPr txBox="1"/>
          <p:nvPr/>
        </p:nvSpPr>
        <p:spPr>
          <a:xfrm>
            <a:off x="797560" y="2426335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非终结符的集合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83560" y="2197735"/>
            <a:ext cx="845185" cy="457835"/>
            <a:chOff x="3083560" y="2197735"/>
            <a:chExt cx="845185" cy="457835"/>
          </a:xfrm>
        </p:grpSpPr>
        <p:sp>
          <p:nvSpPr>
            <p:cNvPr id="92173" name="Line 15"/>
            <p:cNvSpPr/>
            <p:nvPr/>
          </p:nvSpPr>
          <p:spPr>
            <a:xfrm>
              <a:off x="3083560" y="2654935"/>
              <a:ext cx="845185" cy="6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Line 16"/>
            <p:cNvSpPr/>
            <p:nvPr/>
          </p:nvSpPr>
          <p:spPr>
            <a:xfrm flipV="1">
              <a:off x="3919220" y="2197735"/>
              <a:ext cx="8890" cy="4572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585" name="Text Box 17"/>
          <p:cNvSpPr txBox="1"/>
          <p:nvPr/>
        </p:nvSpPr>
        <p:spPr>
          <a:xfrm>
            <a:off x="797560" y="3493135"/>
            <a:ext cx="3071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规则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产生式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的集合</a:t>
            </a:r>
          </a:p>
        </p:txBody>
      </p:sp>
      <p:sp>
        <p:nvSpPr>
          <p:cNvPr id="493586" name="Text Box 18"/>
          <p:cNvSpPr txBox="1"/>
          <p:nvPr/>
        </p:nvSpPr>
        <p:spPr>
          <a:xfrm>
            <a:off x="797560" y="3950335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开始符号</a:t>
            </a:r>
          </a:p>
        </p:txBody>
      </p:sp>
      <p:grpSp>
        <p:nvGrpSpPr>
          <p:cNvPr id="5" name="Group 19"/>
          <p:cNvGrpSpPr/>
          <p:nvPr/>
        </p:nvGrpSpPr>
        <p:grpSpPr>
          <a:xfrm>
            <a:off x="2245360" y="2197735"/>
            <a:ext cx="3227070" cy="1981200"/>
            <a:chOff x="2448" y="1968"/>
            <a:chExt cx="864" cy="240"/>
          </a:xfrm>
        </p:grpSpPr>
        <p:sp>
          <p:nvSpPr>
            <p:cNvPr id="92178" name="Line 20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Line 21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3542030" y="2197100"/>
            <a:ext cx="1474470" cy="1476375"/>
            <a:chOff x="2448" y="1968"/>
            <a:chExt cx="864" cy="240"/>
          </a:xfrm>
        </p:grpSpPr>
        <p:sp>
          <p:nvSpPr>
            <p:cNvPr id="92181" name="Line 23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182" name="Line 24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593" name="Text Box 25"/>
          <p:cNvSpPr txBox="1"/>
          <p:nvPr/>
        </p:nvSpPr>
        <p:spPr>
          <a:xfrm>
            <a:off x="5942965" y="2578735"/>
            <a:ext cx="2949515" cy="1877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满足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endParaRPr lang="zh-CN" altLang="en-US" i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/>
              </a:rPr>
              <a:t></a:t>
            </a:r>
          </a:p>
          <a:p>
            <a:pPr eaLnBrk="0" hangingPunct="0"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</a:p>
          <a:p>
            <a:pPr eaLnBrk="0" hangingPunct="0"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V=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  <a:endParaRPr lang="en-US" altLang="zh-CN" sz="2800" i="1" baseline="-25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93594" name="Text Box 26"/>
          <p:cNvSpPr txBox="1"/>
          <p:nvPr/>
        </p:nvSpPr>
        <p:spPr>
          <a:xfrm>
            <a:off x="797560" y="4559935"/>
            <a:ext cx="7161213" cy="181588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产生式形如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charset="0"/>
              </a:rPr>
              <a:t>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其中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 ,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charset="0"/>
              </a:rPr>
              <a:t>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(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)* </a:t>
            </a:r>
            <a:r>
              <a:rPr lang="zh-CN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中必须包含一个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非终结符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 eaLnBrk="0" hangingPunct="0"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N </a:t>
            </a:r>
            <a:r>
              <a:rPr lang="en-US" altLang="zh-CN" sz="2800" dirty="0">
                <a:solidFill>
                  <a:srgbClr val="800080"/>
                </a:solidFill>
              </a:rPr>
              <a:t>, </a:t>
            </a:r>
            <a:r>
              <a:rPr lang="en-US" altLang="zh-CN" sz="2800" i="1" dirty="0">
                <a:solidFill>
                  <a:srgbClr val="800080"/>
                </a:solidFill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 </a:t>
            </a:r>
            <a:r>
              <a:rPr lang="en-US" altLang="zh-CN" sz="2800" dirty="0">
                <a:solidFill>
                  <a:srgbClr val="800080"/>
                </a:solidFill>
              </a:rPr>
              <a:t>,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 </a:t>
            </a:r>
            <a:r>
              <a:rPr lang="zh-CN" altLang="en-US" sz="2800" dirty="0">
                <a:solidFill>
                  <a:srgbClr val="800080"/>
                </a:solidFill>
              </a:rPr>
              <a:t>都要求非空，</a:t>
            </a:r>
            <a:r>
              <a:rPr lang="en-US" altLang="zh-CN" sz="2800" dirty="0">
                <a:solidFill>
                  <a:srgbClr val="800080"/>
                </a:solidFill>
              </a:rPr>
              <a:t>S</a:t>
            </a:r>
            <a:r>
              <a:rPr lang="zh-CN" altLang="en-US" sz="2800" dirty="0">
                <a:solidFill>
                  <a:srgbClr val="800080"/>
                </a:solidFill>
              </a:rPr>
              <a:t>至少要在一条规则的左部出现</a:t>
            </a:r>
            <a:endParaRPr lang="zh-CN" altLang="en-US" sz="2800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0100" y="214290"/>
            <a:ext cx="3433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sym typeface="+mn-ea"/>
              </a:rPr>
              <a:t>文法的形式定义</a:t>
            </a:r>
            <a:endParaRPr lang="zh-CN" alt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/>
      <p:bldP spid="493581" grpId="0"/>
      <p:bldP spid="493585" grpId="0"/>
      <p:bldP spid="493586" grpId="0"/>
      <p:bldP spid="493593" grpId="0"/>
      <p:bldP spid="4935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3"/>
          <p:cNvSpPr txBox="1"/>
          <p:nvPr/>
        </p:nvSpPr>
        <p:spPr>
          <a:xfrm>
            <a:off x="229576" y="142852"/>
            <a:ext cx="8557266" cy="13849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2.1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dirty="0">
                <a:sym typeface="+mn-ea"/>
              </a:rPr>
              <a:t> = (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+mn-ea"/>
              </a:rPr>
              <a:t>N</a:t>
            </a:r>
            <a:r>
              <a:rPr lang="en-US" altLang="zh-CN" sz="2800" i="1" dirty="0">
                <a:sym typeface="+mn-ea"/>
              </a:rPr>
              <a:t>,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ym typeface="+mn-ea"/>
              </a:rPr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, S </a:t>
            </a:r>
            <a:r>
              <a:rPr lang="en-US" altLang="zh-CN" sz="2800" dirty="0">
                <a:sym typeface="+mn-ea"/>
              </a:rPr>
              <a:t>) </a:t>
            </a:r>
            <a:r>
              <a:rPr lang="zh-CN" altLang="en-US" sz="2800" dirty="0">
                <a:sym typeface="+mn-ea"/>
              </a:rPr>
              <a:t>其中</a:t>
            </a: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	V</a:t>
            </a:r>
            <a:r>
              <a:rPr lang="en-US" altLang="zh-CN" sz="2800" i="1" baseline="-25000" dirty="0">
                <a:sym typeface="+mn-ea"/>
              </a:rPr>
              <a:t>N</a:t>
            </a:r>
            <a:r>
              <a:rPr lang="en-US" altLang="zh-CN" sz="2800" i="1" dirty="0">
                <a:sym typeface="+mn-ea"/>
              </a:rPr>
              <a:t>={S},V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ym typeface="+mn-ea"/>
              </a:rPr>
              <a:t>={0,1},</a:t>
            </a: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	P={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ym typeface="Symbol" panose="05050102010706020507" pitchFamily="18" charset="2"/>
              </a:rPr>
              <a:t>0S1,S 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ym typeface="Symbol" panose="05050102010706020507" pitchFamily="18" charset="2"/>
              </a:rPr>
              <a:t>01}</a:t>
            </a:r>
          </a:p>
        </p:txBody>
      </p:sp>
      <p:sp>
        <p:nvSpPr>
          <p:cNvPr id="12" name="Text Box 13"/>
          <p:cNvSpPr txBox="1"/>
          <p:nvPr/>
        </p:nvSpPr>
        <p:spPr>
          <a:xfrm>
            <a:off x="82592" y="1544593"/>
            <a:ext cx="9061408" cy="31085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ym typeface="Symbol" panose="05050102010706020507" pitchFamily="18" charset="2"/>
              </a:rPr>
              <a:t>文法的简写形式：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文法的主要部分就是规则。为了简化文法的描述，一般约定：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1.</a:t>
            </a:r>
            <a:r>
              <a:rPr lang="zh-CN" altLang="en-US" sz="2800" dirty="0">
                <a:sym typeface="Symbol" panose="05050102010706020507" pitchFamily="18" charset="2"/>
              </a:rPr>
              <a:t>第一条产生式的左边是开始符号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非终结符和终结符的写法约定</a:t>
            </a:r>
            <a:r>
              <a:rPr lang="en-US" altLang="zh-CN" sz="2800" dirty="0">
                <a:sym typeface="+mn-ea"/>
              </a:rPr>
              <a:t>(1)</a:t>
            </a:r>
            <a:r>
              <a:rPr lang="zh-CN" altLang="en-US" sz="2800" dirty="0">
                <a:sym typeface="+mn-ea"/>
              </a:rPr>
              <a:t>：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大写字母    </a:t>
            </a:r>
            <a:r>
              <a:rPr lang="en-US" altLang="zh-CN" sz="2800" dirty="0">
                <a:sym typeface="+mn-ea"/>
              </a:rPr>
              <a:t>		</a:t>
            </a:r>
            <a:r>
              <a:rPr lang="zh-CN" altLang="en-US" sz="2800" dirty="0">
                <a:sym typeface="+mn-ea"/>
              </a:rPr>
              <a:t>表示   非终结符，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小写字母或数字</a:t>
            </a: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表示   终结符</a:t>
            </a:r>
          </a:p>
        </p:txBody>
      </p:sp>
      <p:sp>
        <p:nvSpPr>
          <p:cNvPr id="13" name="Text Box 13"/>
          <p:cNvSpPr txBox="1"/>
          <p:nvPr/>
        </p:nvSpPr>
        <p:spPr>
          <a:xfrm>
            <a:off x="370624" y="4690879"/>
            <a:ext cx="369732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ym typeface="Symbol" panose="05050102010706020507" pitchFamily="18" charset="2"/>
              </a:rPr>
              <a:t>文法的简写形式：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例</a:t>
            </a:r>
            <a:r>
              <a:rPr lang="en-US" altLang="zh-CN" dirty="0">
                <a:sym typeface="Symbol" panose="05050102010706020507" pitchFamily="18" charset="2"/>
              </a:rPr>
              <a:t>2.1</a:t>
            </a:r>
            <a:r>
              <a:rPr lang="zh-CN" altLang="en-US" dirty="0">
                <a:sym typeface="Symbol" panose="05050102010706020507" pitchFamily="18" charset="2"/>
              </a:rPr>
              <a:t>可以简写为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G:</a:t>
            </a:r>
            <a:r>
              <a:rPr lang="en-US" altLang="zh-CN" i="1" dirty="0">
                <a:sym typeface="Symbol" panose="05050102010706020507" pitchFamily="18" charset="2"/>
              </a:rPr>
              <a:t>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</p:txBody>
      </p:sp>
      <p:sp>
        <p:nvSpPr>
          <p:cNvPr id="2" name="矩形 1"/>
          <p:cNvSpPr/>
          <p:nvPr/>
        </p:nvSpPr>
        <p:spPr>
          <a:xfrm>
            <a:off x="4524206" y="5193774"/>
            <a:ext cx="3144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或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ym typeface="Symbol" panose="05050102010706020507" pitchFamily="18" charset="2"/>
              </a:rPr>
              <a:t>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826135" y="243205"/>
            <a:ext cx="208968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引子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611188" y="1771650"/>
            <a:ext cx="8281987" cy="34163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定义语法的工具是文法，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本章介绍文法和语言的基本概念，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重点讨论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     上下文无关文法及其句型分析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中的有关问题，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为后续章节的内容奠定基础。</a:t>
            </a:r>
          </a:p>
        </p:txBody>
      </p:sp>
    </p:spTree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/>
              <a:t>无论什么语言</a:t>
            </a:r>
            <a:r>
              <a:rPr lang="en-US" altLang="zh-CN" sz="3600" dirty="0"/>
              <a:t>,</a:t>
            </a:r>
            <a:r>
              <a:rPr lang="zh-CN" altLang="en-US" sz="3600" dirty="0"/>
              <a:t>都需要一个表达意义的单位</a:t>
            </a:r>
            <a:r>
              <a:rPr lang="en-US" altLang="zh-CN" sz="3600" dirty="0"/>
              <a:t>.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/>
              <a:t>对于自然语言，一个完整的</a:t>
            </a:r>
            <a:r>
              <a:rPr lang="zh-CN" altLang="en-US" sz="3600" dirty="0">
                <a:solidFill>
                  <a:srgbClr val="FF0000"/>
                </a:solidFill>
              </a:rPr>
              <a:t>句子</a:t>
            </a:r>
            <a:r>
              <a:rPr lang="zh-CN" altLang="en-US" sz="3600" dirty="0"/>
              <a:t>是单位。</a:t>
            </a:r>
            <a:endParaRPr lang="en-US" altLang="zh-CN" sz="3600" dirty="0"/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/>
              <a:t>而对于程序语言来说，</a:t>
            </a:r>
            <a:endParaRPr lang="en-US" altLang="zh-CN" sz="3600" dirty="0"/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一个完整的程序是编译的单位。</a:t>
            </a:r>
            <a:endParaRPr lang="en-US" altLang="zh-CN" sz="3600" dirty="0"/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当这些句子是有穷的，可以列举出来</a:t>
            </a: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但是当这些句子有无穷多个的时，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	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如何描述呢？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以自然语言为例，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我们无法列举出所有句子，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但是可以给出一些规则，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通过这些规则来定义句子的组成结构。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例如汉语句子由主语和谓语组成，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谓语又由动词和直接宾语组成。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6179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自然语言的造句规则，用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EBNF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表示：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句子</a:t>
            </a:r>
            <a:r>
              <a:rPr lang="en-US" altLang="zh-CN" sz="3600" dirty="0">
                <a:sym typeface="+mn-ea"/>
              </a:rPr>
              <a:t>&gt; ::= &lt;</a:t>
            </a:r>
            <a:r>
              <a:rPr lang="zh-CN" altLang="en-US" sz="3600" dirty="0">
                <a:sym typeface="+mn-ea"/>
              </a:rPr>
              <a:t>主语</a:t>
            </a:r>
            <a:r>
              <a:rPr lang="en-US" altLang="zh-CN" sz="3600" dirty="0">
                <a:sym typeface="+mn-ea"/>
              </a:rPr>
              <a:t>&gt; &lt;</a:t>
            </a:r>
            <a:r>
              <a:rPr lang="zh-CN" altLang="en-US" sz="3600" dirty="0">
                <a:sym typeface="+mn-ea"/>
              </a:rPr>
              <a:t>谓语</a:t>
            </a:r>
            <a:r>
              <a:rPr lang="en-US" altLang="zh-CN" sz="3600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主语</a:t>
            </a:r>
            <a:r>
              <a:rPr lang="en-US" altLang="zh-CN" sz="3600" dirty="0">
                <a:sym typeface="+mn-ea"/>
              </a:rPr>
              <a:t>&gt; ::= &lt;</a:t>
            </a:r>
            <a:r>
              <a:rPr lang="zh-CN" altLang="en-US" sz="3600" dirty="0">
                <a:sym typeface="+mn-ea"/>
              </a:rPr>
              <a:t>名词</a:t>
            </a:r>
            <a:r>
              <a:rPr lang="en-US" altLang="zh-CN" sz="3600" dirty="0">
                <a:sym typeface="+mn-ea"/>
              </a:rPr>
              <a:t>&gt; | &lt;</a:t>
            </a:r>
            <a:r>
              <a:rPr lang="zh-CN" altLang="en-US" sz="3600" dirty="0">
                <a:sym typeface="+mn-ea"/>
              </a:rPr>
              <a:t>代词</a:t>
            </a:r>
            <a:r>
              <a:rPr lang="en-US" altLang="zh-CN" sz="3600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代词</a:t>
            </a:r>
            <a:r>
              <a:rPr lang="en-US" altLang="zh-CN" sz="3600" dirty="0">
                <a:sym typeface="+mn-ea"/>
              </a:rPr>
              <a:t>&gt; ::=</a:t>
            </a:r>
            <a:r>
              <a:rPr lang="zh-CN" altLang="en-US" sz="3600" dirty="0">
                <a:sym typeface="+mn-ea"/>
              </a:rPr>
              <a:t>你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我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3600" dirty="0">
                <a:sym typeface="+mn-ea"/>
              </a:rPr>
              <a:t> &lt;</a:t>
            </a:r>
            <a:r>
              <a:rPr lang="zh-CN" altLang="en-US" sz="3600" dirty="0">
                <a:sym typeface="+mn-ea"/>
              </a:rPr>
              <a:t>名词</a:t>
            </a:r>
            <a:r>
              <a:rPr lang="en-US" altLang="zh-CN" sz="3600" dirty="0">
                <a:sym typeface="+mn-ea"/>
              </a:rPr>
              <a:t>&gt; ::=</a:t>
            </a:r>
            <a:r>
              <a:rPr lang="zh-CN" altLang="en-US" sz="3600" dirty="0">
                <a:sym typeface="+mn-ea"/>
              </a:rPr>
              <a:t>王明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大学生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工人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谓语</a:t>
            </a:r>
            <a:r>
              <a:rPr lang="en-US" altLang="zh-CN" sz="3600" dirty="0">
                <a:sym typeface="+mn-ea"/>
              </a:rPr>
              <a:t>&gt; ::= &lt;</a:t>
            </a:r>
            <a:r>
              <a:rPr lang="zh-CN" altLang="en-US" sz="3600" dirty="0">
                <a:sym typeface="+mn-ea"/>
              </a:rPr>
              <a:t>动词</a:t>
            </a:r>
            <a:r>
              <a:rPr lang="en-US" altLang="zh-CN" sz="3600" dirty="0">
                <a:sym typeface="+mn-ea"/>
              </a:rPr>
              <a:t>&gt; &lt;</a:t>
            </a:r>
            <a:r>
              <a:rPr lang="zh-CN" altLang="en-US" sz="3600" dirty="0">
                <a:sym typeface="+mn-ea"/>
              </a:rPr>
              <a:t>直接宾语</a:t>
            </a:r>
            <a:r>
              <a:rPr lang="en-US" altLang="zh-CN" sz="3600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动词</a:t>
            </a:r>
            <a:r>
              <a:rPr lang="en-US" altLang="zh-CN" sz="3600" dirty="0">
                <a:sym typeface="+mn-ea"/>
              </a:rPr>
              <a:t>&gt; ::=</a:t>
            </a:r>
            <a:r>
              <a:rPr lang="zh-CN" altLang="en-US" sz="3600" dirty="0">
                <a:sym typeface="+mn-ea"/>
              </a:rPr>
              <a:t>是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直接宾语</a:t>
            </a:r>
            <a:r>
              <a:rPr lang="en-US" altLang="zh-CN" sz="3600" dirty="0">
                <a:sym typeface="+mn-ea"/>
              </a:rPr>
              <a:t>&gt; ::= &lt;</a:t>
            </a:r>
            <a:r>
              <a:rPr lang="zh-CN" altLang="en-US" sz="3600" dirty="0">
                <a:sym typeface="+mn-ea"/>
              </a:rPr>
              <a:t>名词</a:t>
            </a:r>
            <a:r>
              <a:rPr lang="en-US" altLang="zh-CN" sz="3600" dirty="0">
                <a:sym typeface="+mn-ea"/>
              </a:rPr>
              <a:t>&gt;|&lt;</a:t>
            </a:r>
            <a:r>
              <a:rPr lang="zh-CN" altLang="en-US" sz="3600" dirty="0">
                <a:sym typeface="+mn-ea"/>
              </a:rPr>
              <a:t>代词</a:t>
            </a:r>
            <a:r>
              <a:rPr lang="en-US" altLang="zh-CN" sz="3600" dirty="0">
                <a:sym typeface="+mn-ea"/>
              </a:rPr>
              <a:t>&gt;</a:t>
            </a: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01282" y="116632"/>
            <a:ext cx="894143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可以验证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我是大学生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满足</a:t>
            </a:r>
            <a:r>
              <a:rPr lang="zh-CN" altLang="en-US" sz="3600" dirty="0">
                <a:solidFill>
                  <a:srgbClr val="800080"/>
                </a:solidFill>
              </a:rPr>
              <a:t>上述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规则，因此是合乎语法的，而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“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我大学生是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”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不符合。</a:t>
            </a:r>
          </a:p>
        </p:txBody>
      </p:sp>
      <p:sp>
        <p:nvSpPr>
          <p:cNvPr id="8" name="Text Box 14"/>
          <p:cNvSpPr txBox="1"/>
          <p:nvPr/>
        </p:nvSpPr>
        <p:spPr>
          <a:xfrm>
            <a:off x="66637" y="1628800"/>
            <a:ext cx="878713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句子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我是大学生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的造句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推导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句子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	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主语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代词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谓语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动词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直接宾语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我是大学生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67A2A3F-C9B6-1E4E-AF38-0F42D5E04F46}"/>
              </a:ext>
            </a:extLst>
          </p:cNvPr>
          <p:cNvSpPr txBox="1"/>
          <p:nvPr/>
        </p:nvSpPr>
        <p:spPr>
          <a:xfrm>
            <a:off x="3995936" y="2204864"/>
            <a:ext cx="458503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句子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主语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谓语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87AF9AB-85DF-68EC-587F-3E7F636642BA}"/>
              </a:ext>
            </a:extLst>
          </p:cNvPr>
          <p:cNvSpPr txBox="1"/>
          <p:nvPr/>
        </p:nvSpPr>
        <p:spPr>
          <a:xfrm>
            <a:off x="4067944" y="2641907"/>
            <a:ext cx="58500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主语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代词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71BD20A-6B3B-4BE7-D53A-CEDC63042F7E}"/>
              </a:ext>
            </a:extLst>
          </p:cNvPr>
          <p:cNvSpPr txBox="1"/>
          <p:nvPr/>
        </p:nvSpPr>
        <p:spPr>
          <a:xfrm>
            <a:off x="4099433" y="3172179"/>
            <a:ext cx="27076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代词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688AE2A-9A30-88D0-9FF4-7C830D877E3C}"/>
              </a:ext>
            </a:extLst>
          </p:cNvPr>
          <p:cNvSpPr txBox="1"/>
          <p:nvPr/>
        </p:nvSpPr>
        <p:spPr>
          <a:xfrm>
            <a:off x="4071144" y="3655014"/>
            <a:ext cx="5126804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谓语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动词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直接宾语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B08F80B-B2B4-E411-D3C1-0961E36DBA43}"/>
              </a:ext>
            </a:extLst>
          </p:cNvPr>
          <p:cNvSpPr txBox="1"/>
          <p:nvPr/>
        </p:nvSpPr>
        <p:spPr>
          <a:xfrm>
            <a:off x="4932040" y="4077072"/>
            <a:ext cx="5126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动词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是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528DEA0-8A78-C70C-12F2-B8FC4A9FFE3B}"/>
              </a:ext>
            </a:extLst>
          </p:cNvPr>
          <p:cNvSpPr txBox="1"/>
          <p:nvPr/>
        </p:nvSpPr>
        <p:spPr>
          <a:xfrm>
            <a:off x="4187176" y="4621288"/>
            <a:ext cx="519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直接宾语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名词</a:t>
            </a:r>
            <a:r>
              <a:rPr lang="en-US" altLang="zh-CN" sz="2800" dirty="0">
                <a:sym typeface="+mn-ea"/>
              </a:rPr>
              <a:t>&gt;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3BD909F-A242-D89C-3887-5F26296D471D}"/>
              </a:ext>
            </a:extLst>
          </p:cNvPr>
          <p:cNvSpPr txBox="1"/>
          <p:nvPr/>
        </p:nvSpPr>
        <p:spPr>
          <a:xfrm>
            <a:off x="4187176" y="5129523"/>
            <a:ext cx="519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名词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王明</a:t>
            </a:r>
            <a:r>
              <a:rPr lang="en-US" altLang="zh-CN" sz="2800" dirty="0">
                <a:sym typeface="+mn-ea"/>
              </a:rPr>
              <a:t>|</a:t>
            </a:r>
            <a:r>
              <a:rPr lang="zh-CN" altLang="en-US" sz="2800" dirty="0">
                <a:sym typeface="+mn-ea"/>
              </a:rPr>
              <a:t>大学生</a:t>
            </a:r>
            <a:endParaRPr lang="zh-CN" altLang="en-US" sz="28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/>
          <p:nvPr/>
        </p:nvSpPr>
        <p:spPr>
          <a:xfrm>
            <a:off x="66637" y="1628800"/>
            <a:ext cx="878713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句子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我是大学生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的造句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推导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句子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	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主语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代词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谓语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动词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直接宾语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我是大学生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67A2A3F-C9B6-1E4E-AF38-0F42D5E04F46}"/>
              </a:ext>
            </a:extLst>
          </p:cNvPr>
          <p:cNvSpPr txBox="1"/>
          <p:nvPr/>
        </p:nvSpPr>
        <p:spPr>
          <a:xfrm>
            <a:off x="3995936" y="2204864"/>
            <a:ext cx="458503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句子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主语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谓语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87AF9AB-85DF-68EC-587F-3E7F636642BA}"/>
              </a:ext>
            </a:extLst>
          </p:cNvPr>
          <p:cNvSpPr txBox="1"/>
          <p:nvPr/>
        </p:nvSpPr>
        <p:spPr>
          <a:xfrm>
            <a:off x="4067944" y="2641907"/>
            <a:ext cx="58500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主语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代词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71BD20A-6B3B-4BE7-D53A-CEDC63042F7E}"/>
              </a:ext>
            </a:extLst>
          </p:cNvPr>
          <p:cNvSpPr txBox="1"/>
          <p:nvPr/>
        </p:nvSpPr>
        <p:spPr>
          <a:xfrm>
            <a:off x="4099433" y="3172179"/>
            <a:ext cx="27076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代词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688AE2A-9A30-88D0-9FF4-7C830D877E3C}"/>
              </a:ext>
            </a:extLst>
          </p:cNvPr>
          <p:cNvSpPr txBox="1"/>
          <p:nvPr/>
        </p:nvSpPr>
        <p:spPr>
          <a:xfrm>
            <a:off x="4071144" y="3655014"/>
            <a:ext cx="5126804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谓语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动词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直接宾语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B08F80B-B2B4-E411-D3C1-0961E36DBA43}"/>
              </a:ext>
            </a:extLst>
          </p:cNvPr>
          <p:cNvSpPr txBox="1"/>
          <p:nvPr/>
        </p:nvSpPr>
        <p:spPr>
          <a:xfrm>
            <a:off x="4932040" y="4077072"/>
            <a:ext cx="5126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动词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是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528DEA0-8A78-C70C-12F2-B8FC4A9FFE3B}"/>
              </a:ext>
            </a:extLst>
          </p:cNvPr>
          <p:cNvSpPr txBox="1"/>
          <p:nvPr/>
        </p:nvSpPr>
        <p:spPr>
          <a:xfrm>
            <a:off x="4187176" y="4621288"/>
            <a:ext cx="519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直接宾语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名词</a:t>
            </a:r>
            <a:r>
              <a:rPr lang="en-US" altLang="zh-CN" sz="2800" dirty="0">
                <a:sym typeface="+mn-ea"/>
              </a:rPr>
              <a:t>&gt;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3BD909F-A242-D89C-3887-5F26296D471D}"/>
              </a:ext>
            </a:extLst>
          </p:cNvPr>
          <p:cNvSpPr txBox="1"/>
          <p:nvPr/>
        </p:nvSpPr>
        <p:spPr>
          <a:xfrm>
            <a:off x="4187176" y="5129523"/>
            <a:ext cx="519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名词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王明</a:t>
            </a:r>
            <a:r>
              <a:rPr lang="en-US" altLang="zh-CN" sz="2800" dirty="0">
                <a:sym typeface="+mn-ea"/>
              </a:rPr>
              <a:t>|</a:t>
            </a:r>
            <a:r>
              <a:rPr lang="zh-CN" altLang="en-US" sz="2800" dirty="0">
                <a:sym typeface="+mn-ea"/>
              </a:rPr>
              <a:t>大学生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DF32F62-8282-19C2-5574-280B6C91870D}"/>
              </a:ext>
            </a:extLst>
          </p:cNvPr>
          <p:cNvSpPr/>
          <p:nvPr/>
        </p:nvSpPr>
        <p:spPr>
          <a:xfrm>
            <a:off x="142844" y="168237"/>
            <a:ext cx="900115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表示推导，首先在当前符号串中寻找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符合某条规则左边的部分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，再用</a:t>
            </a:r>
            <a:r>
              <a:rPr lang="zh-CN" altLang="en-US" dirty="0">
                <a:sym typeface="+mn-ea"/>
              </a:rPr>
              <a:t>该规则的右边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替换该部分，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得到新的符号串。</a:t>
            </a:r>
          </a:p>
        </p:txBody>
      </p:sp>
    </p:spTree>
    <p:extLst>
      <p:ext uri="{BB962C8B-B14F-4D97-AF65-F5344CB8AC3E}">
        <p14:creationId xmlns:p14="http://schemas.microsoft.com/office/powerpoint/2010/main" val="2313760085"/>
      </p:ext>
    </p:extLst>
  </p:cSld>
  <p:clrMapOvr>
    <a:masterClrMapping/>
  </p:clrMapOvr>
  <p:transition spd="med" advClick="0"/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2964</TotalTime>
  <Words>2547</Words>
  <Application>Microsoft Office PowerPoint</Application>
  <PresentationFormat>全屏显示(4:3)</PresentationFormat>
  <Paragraphs>398</Paragraphs>
  <Slides>38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Capsules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wuhao</cp:lastModifiedBy>
  <cp:revision>1695</cp:revision>
  <dcterms:created xsi:type="dcterms:W3CDTF">2002-02-03T03:17:00Z</dcterms:created>
  <dcterms:modified xsi:type="dcterms:W3CDTF">2024-09-14T09:10:18Z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