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7"/>
  </p:notesMasterIdLst>
  <p:handoutMasterIdLst>
    <p:handoutMasterId r:id="rId88"/>
  </p:handoutMasterIdLst>
  <p:sldIdLst>
    <p:sldId id="849" r:id="rId3"/>
    <p:sldId id="562" r:id="rId4"/>
    <p:sldId id="526" r:id="rId5"/>
    <p:sldId id="933" r:id="rId6"/>
    <p:sldId id="892" r:id="rId7"/>
    <p:sldId id="974" r:id="rId8"/>
    <p:sldId id="975" r:id="rId9"/>
    <p:sldId id="1023" r:id="rId10"/>
    <p:sldId id="1638" r:id="rId11"/>
    <p:sldId id="1027" r:id="rId12"/>
    <p:sldId id="1028" r:id="rId13"/>
    <p:sldId id="979" r:id="rId14"/>
    <p:sldId id="527" r:id="rId15"/>
    <p:sldId id="1075" r:id="rId16"/>
    <p:sldId id="1078" r:id="rId17"/>
    <p:sldId id="1029" r:id="rId18"/>
    <p:sldId id="1505" r:id="rId19"/>
    <p:sldId id="1367" r:id="rId20"/>
    <p:sldId id="1524" r:id="rId21"/>
    <p:sldId id="1079" r:id="rId22"/>
    <p:sldId id="1521" r:id="rId23"/>
    <p:sldId id="1630" r:id="rId24"/>
    <p:sldId id="1639" r:id="rId25"/>
    <p:sldId id="1629" r:id="rId26"/>
    <p:sldId id="1523" r:id="rId27"/>
    <p:sldId id="1590" r:id="rId28"/>
    <p:sldId id="1082" r:id="rId29"/>
    <p:sldId id="1083" r:id="rId30"/>
    <p:sldId id="1634" r:id="rId31"/>
    <p:sldId id="1121" r:id="rId32"/>
    <p:sldId id="1637" r:id="rId33"/>
    <p:sldId id="1527" r:id="rId34"/>
    <p:sldId id="408" r:id="rId35"/>
    <p:sldId id="1525" r:id="rId36"/>
    <p:sldId id="1531" r:id="rId37"/>
    <p:sldId id="1532" r:id="rId38"/>
    <p:sldId id="1123" r:id="rId39"/>
    <p:sldId id="1124" r:id="rId40"/>
    <p:sldId id="1526" r:id="rId41"/>
    <p:sldId id="1528" r:id="rId42"/>
    <p:sldId id="1126" r:id="rId43"/>
    <p:sldId id="1127" r:id="rId44"/>
    <p:sldId id="1604" r:id="rId45"/>
    <p:sldId id="1195" r:id="rId46"/>
    <p:sldId id="1133" r:id="rId47"/>
    <p:sldId id="1135" r:id="rId48"/>
    <p:sldId id="1196" r:id="rId49"/>
    <p:sldId id="1197" r:id="rId50"/>
    <p:sldId id="1530" r:id="rId51"/>
    <p:sldId id="1137" r:id="rId52"/>
    <p:sldId id="1636" r:id="rId53"/>
    <p:sldId id="1138" r:id="rId54"/>
    <p:sldId id="1199" r:id="rId55"/>
    <p:sldId id="1200" r:id="rId56"/>
    <p:sldId id="1506" r:id="rId57"/>
    <p:sldId id="1509" r:id="rId58"/>
    <p:sldId id="1510" r:id="rId59"/>
    <p:sldId id="1511" r:id="rId60"/>
    <p:sldId id="1512" r:id="rId61"/>
    <p:sldId id="1513" r:id="rId62"/>
    <p:sldId id="1514" r:id="rId63"/>
    <p:sldId id="1515" r:id="rId64"/>
    <p:sldId id="1516" r:id="rId65"/>
    <p:sldId id="1517" r:id="rId66"/>
    <p:sldId id="1518" r:id="rId67"/>
    <p:sldId id="1519" r:id="rId68"/>
    <p:sldId id="1500" r:id="rId69"/>
    <p:sldId id="1631" r:id="rId70"/>
    <p:sldId id="1632" r:id="rId71"/>
    <p:sldId id="1537" r:id="rId72"/>
    <p:sldId id="1628" r:id="rId73"/>
    <p:sldId id="1633" r:id="rId74"/>
    <p:sldId id="1597" r:id="rId75"/>
    <p:sldId id="1538" r:id="rId76"/>
    <p:sldId id="1539" r:id="rId77"/>
    <p:sldId id="1540" r:id="rId78"/>
    <p:sldId id="1541" r:id="rId79"/>
    <p:sldId id="1542" r:id="rId80"/>
    <p:sldId id="1543" r:id="rId81"/>
    <p:sldId id="1544" r:id="rId82"/>
    <p:sldId id="1545" r:id="rId83"/>
    <p:sldId id="1546" r:id="rId84"/>
    <p:sldId id="1610" r:id="rId85"/>
    <p:sldId id="1547" r:id="rId86"/>
  </p:sldIdLst>
  <p:sldSz cx="9144000" cy="6858000" type="screen4x3"/>
  <p:notesSz cx="6648450" cy="97821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Wingdings" panose="05000000000000000000" pitchFamily="2" charset="2"/>
      <a:buChar char="²"/>
      <a:defRPr sz="3200" b="1" i="0" u="none" kern="1200" baseline="0">
        <a:solidFill>
          <a:srgbClr val="333399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F2EEF7F-0582-4476-97B6-9CCC35C11FF0}">
          <p14:sldIdLst>
            <p14:sldId id="849"/>
            <p14:sldId id="562"/>
            <p14:sldId id="526"/>
            <p14:sldId id="933"/>
            <p14:sldId id="892"/>
            <p14:sldId id="974"/>
            <p14:sldId id="975"/>
            <p14:sldId id="1023"/>
            <p14:sldId id="1638"/>
            <p14:sldId id="1027"/>
            <p14:sldId id="1028"/>
            <p14:sldId id="979"/>
            <p14:sldId id="527"/>
            <p14:sldId id="1075"/>
            <p14:sldId id="1078"/>
            <p14:sldId id="1029"/>
            <p14:sldId id="1505"/>
            <p14:sldId id="1367"/>
            <p14:sldId id="1524"/>
            <p14:sldId id="1079"/>
            <p14:sldId id="1521"/>
            <p14:sldId id="1630"/>
            <p14:sldId id="1639"/>
            <p14:sldId id="1629"/>
            <p14:sldId id="1523"/>
            <p14:sldId id="1590"/>
            <p14:sldId id="1082"/>
            <p14:sldId id="1083"/>
            <p14:sldId id="1634"/>
            <p14:sldId id="1121"/>
            <p14:sldId id="1637"/>
            <p14:sldId id="1527"/>
            <p14:sldId id="408"/>
            <p14:sldId id="1525"/>
            <p14:sldId id="1531"/>
            <p14:sldId id="1532"/>
            <p14:sldId id="1123"/>
            <p14:sldId id="1124"/>
            <p14:sldId id="1526"/>
            <p14:sldId id="1528"/>
            <p14:sldId id="1126"/>
            <p14:sldId id="1127"/>
            <p14:sldId id="1604"/>
            <p14:sldId id="1195"/>
            <p14:sldId id="1133"/>
            <p14:sldId id="1135"/>
            <p14:sldId id="1196"/>
            <p14:sldId id="1197"/>
            <p14:sldId id="1530"/>
            <p14:sldId id="1137"/>
            <p14:sldId id="1636"/>
            <p14:sldId id="1138"/>
            <p14:sldId id="1199"/>
            <p14:sldId id="1200"/>
            <p14:sldId id="1506"/>
            <p14:sldId id="1509"/>
            <p14:sldId id="1510"/>
          </p14:sldIdLst>
        </p14:section>
        <p14:section name="例2.3 L(G) 只能生成形如的符号串" id="{6DF7D1E8-4ED7-446A-AE0B-2C8310BD4BF9}">
          <p14:sldIdLst>
            <p14:sldId id="1511"/>
            <p14:sldId id="1512"/>
            <p14:sldId id="1513"/>
            <p14:sldId id="1514"/>
            <p14:sldId id="1515"/>
            <p14:sldId id="1516"/>
            <p14:sldId id="1517"/>
            <p14:sldId id="1518"/>
            <p14:sldId id="1519"/>
          </p14:sldIdLst>
        </p14:section>
        <p14:section name="文法的等价性和文法的设计练习" id="{1703F80E-F3BB-4020-B225-848C84B0FE7B}">
          <p14:sldIdLst>
            <p14:sldId id="1500"/>
            <p14:sldId id="1631"/>
            <p14:sldId id="1632"/>
            <p14:sldId id="1537"/>
            <p14:sldId id="1628"/>
            <p14:sldId id="1633"/>
            <p14:sldId id="1597"/>
          </p14:sldIdLst>
        </p14:section>
        <p14:section name="文法的类型" id="{4693C13C-9202-4025-B33A-12B3FBFAC80F}">
          <p14:sldIdLst/>
        </p14:section>
        <p14:section name="2.5 上下文无关文法及其语法树" id="{AD154C0C-DFA0-43CA-94CA-DD75CE9E3E07}">
          <p14:sldIdLst>
            <p14:sldId id="1538"/>
            <p14:sldId id="1539"/>
            <p14:sldId id="1540"/>
            <p14:sldId id="1541"/>
            <p14:sldId id="1542"/>
            <p14:sldId id="1543"/>
            <p14:sldId id="1544"/>
            <p14:sldId id="1545"/>
            <p14:sldId id="1546"/>
            <p14:sldId id="1610"/>
            <p14:sldId id="154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718">
          <p15:clr>
            <a:srgbClr val="A4A3A4"/>
          </p15:clr>
        </p15:guide>
        <p15:guide id="2" pos="2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昊 吴" initials="昊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800080"/>
    <a:srgbClr val="990099"/>
    <a:srgbClr val="993366"/>
    <a:srgbClr val="00FF00"/>
    <a:srgbClr val="CC66FF"/>
    <a:srgbClr val="CC99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8703" autoAdjust="0"/>
  </p:normalViewPr>
  <p:slideViewPr>
    <p:cSldViewPr showGuides="1">
      <p:cViewPr varScale="1">
        <p:scale>
          <a:sx n="76" d="100"/>
          <a:sy n="76" d="100"/>
        </p:scale>
        <p:origin x="-1374" y="-84"/>
      </p:cViewPr>
      <p:guideLst>
        <p:guide orient="horz" pos="2718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>
        <p:scale>
          <a:sx n="200" d="100"/>
          <a:sy n="200" d="100"/>
        </p:scale>
        <p:origin x="31" y="-43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en-US" altLang="zh-CN" sz="1200" b="0" strike="noStrike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80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89500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7948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1838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29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思考：要</a:t>
            </a:r>
            <a:r>
              <a:rPr lang="zh-CN" altLang="en-US" dirty="0"/>
              <a:t>用多少次规则</a:t>
            </a:r>
            <a:r>
              <a:rPr lang="en-US" altLang="zh-CN" dirty="0"/>
              <a:t>3</a:t>
            </a:r>
            <a:r>
              <a:rPr lang="zh-CN" altLang="en-US" dirty="0"/>
              <a:t>才能把次序调整好？</a:t>
            </a:r>
            <a:endParaRPr lang="en-US" altLang="zh-CN" dirty="0"/>
          </a:p>
          <a:p>
            <a:r>
              <a:rPr lang="zh-CN" altLang="en-US" dirty="0"/>
              <a:t>提示：规则</a:t>
            </a:r>
            <a:r>
              <a:rPr lang="en-US" altLang="zh-CN" dirty="0"/>
              <a:t>3</a:t>
            </a:r>
            <a:r>
              <a:rPr lang="zh-CN" altLang="en-US" dirty="0"/>
              <a:t>的作用是如果一个</a:t>
            </a:r>
            <a:r>
              <a:rPr lang="en-US" altLang="zh-CN" dirty="0"/>
              <a:t>B</a:t>
            </a:r>
            <a:r>
              <a:rPr lang="zh-CN" altLang="en-US" dirty="0"/>
              <a:t>前面是</a:t>
            </a:r>
            <a:r>
              <a:rPr lang="en-US" altLang="zh-CN" dirty="0"/>
              <a:t>E</a:t>
            </a:r>
            <a:r>
              <a:rPr lang="zh-CN" altLang="en-US" dirty="0"/>
              <a:t>， 则可以把</a:t>
            </a:r>
            <a:r>
              <a:rPr lang="en-US" altLang="zh-CN" dirty="0"/>
              <a:t>B</a:t>
            </a:r>
            <a:r>
              <a:rPr lang="zh-CN" altLang="en-US" dirty="0"/>
              <a:t>调到</a:t>
            </a:r>
            <a:r>
              <a:rPr lang="en-US" altLang="zh-CN" dirty="0"/>
              <a:t>E</a:t>
            </a:r>
            <a:r>
              <a:rPr lang="zh-CN" altLang="en-US" dirty="0"/>
              <a:t>的前面</a:t>
            </a:r>
          </a:p>
        </p:txBody>
      </p:sp>
    </p:spTree>
    <p:extLst>
      <p:ext uri="{BB962C8B-B14F-4D97-AF65-F5344CB8AC3E}">
        <p14:creationId xmlns:p14="http://schemas.microsoft.com/office/powerpoint/2010/main" val="1080222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4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908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016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77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16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580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证明两个集合相等怎么证明</a:t>
            </a:r>
            <a:r>
              <a:rPr lang="en-US" altLang="zh-CN" dirty="0"/>
              <a:t>?</a:t>
            </a:r>
            <a:r>
              <a:rPr lang="zh-CN" altLang="en-US" dirty="0"/>
              <a:t> 证明它们互相包含即可</a:t>
            </a:r>
            <a:r>
              <a:rPr lang="en-US" altLang="zh-CN" dirty="0"/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G[2]</a:t>
            </a:r>
            <a:r>
              <a:rPr lang="zh-CN" altLang="en-US" dirty="0"/>
              <a:t>中的规则（</a:t>
            </a:r>
            <a:r>
              <a:rPr lang="en-US" altLang="zh-CN" dirty="0"/>
              <a:t>1</a:t>
            </a:r>
            <a:r>
              <a:rPr lang="zh-CN" altLang="en-US" dirty="0"/>
              <a:t>）（</a:t>
            </a:r>
            <a:r>
              <a:rPr lang="en-US" altLang="zh-CN" dirty="0"/>
              <a:t>3</a:t>
            </a:r>
            <a:r>
              <a:rPr lang="zh-CN" altLang="en-US" dirty="0"/>
              <a:t>）就等价于</a:t>
            </a:r>
            <a:r>
              <a:rPr lang="en-US" altLang="zh-CN" dirty="0"/>
              <a:t>A-&gt;0A1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无论什么语言</a:t>
            </a:r>
            <a:r>
              <a:rPr lang="en-US" altLang="zh-CN" dirty="0"/>
              <a:t>,</a:t>
            </a:r>
            <a:r>
              <a:rPr lang="zh-CN" altLang="en-US" dirty="0"/>
              <a:t>都需要一个表义</a:t>
            </a:r>
            <a:r>
              <a:rPr lang="en-US" altLang="zh-CN" dirty="0"/>
              <a:t>(</a:t>
            </a:r>
            <a:r>
              <a:rPr lang="zh-CN" altLang="en-US" dirty="0"/>
              <a:t>表达意义</a:t>
            </a:r>
            <a:r>
              <a:rPr lang="en-US" altLang="zh-CN" dirty="0"/>
              <a:t>)</a:t>
            </a:r>
            <a:r>
              <a:rPr lang="zh-CN" altLang="en-US" dirty="0"/>
              <a:t>的单位</a:t>
            </a:r>
            <a:r>
              <a:rPr lang="en-US" altLang="zh-CN" dirty="0"/>
              <a:t>,</a:t>
            </a:r>
            <a:r>
              <a:rPr lang="zh-CN" altLang="en-US" dirty="0"/>
              <a:t>对于人来说</a:t>
            </a:r>
            <a:r>
              <a:rPr lang="en-US" altLang="zh-CN" dirty="0"/>
              <a:t>,</a:t>
            </a:r>
            <a:r>
              <a:rPr lang="zh-CN" altLang="en-US" dirty="0"/>
              <a:t>语言由一个句子一个句子组成</a:t>
            </a:r>
            <a:r>
              <a:rPr lang="en-US" altLang="zh-CN" dirty="0"/>
              <a:t>,</a:t>
            </a:r>
            <a:r>
              <a:rPr lang="zh-CN" altLang="en-US" dirty="0"/>
              <a:t>一个句子就是一个表义的单位</a:t>
            </a:r>
            <a:r>
              <a:rPr lang="en-US" altLang="zh-CN" dirty="0"/>
              <a:t>,</a:t>
            </a:r>
            <a:r>
              <a:rPr lang="zh-CN" altLang="en-US" dirty="0"/>
              <a:t>或者说我们把表义的单位就叫做句子</a:t>
            </a:r>
            <a:r>
              <a:rPr lang="en-US" altLang="zh-CN" dirty="0"/>
              <a:t>.</a:t>
            </a:r>
            <a:r>
              <a:rPr lang="zh-CN" altLang="en-US" dirty="0"/>
              <a:t>对于程序来说</a:t>
            </a:r>
            <a:r>
              <a:rPr lang="en-US" altLang="zh-CN" dirty="0"/>
              <a:t>,</a:t>
            </a:r>
            <a:r>
              <a:rPr lang="zh-CN" altLang="en-US" dirty="0"/>
              <a:t>就是一个完整的程序</a:t>
            </a:r>
            <a:r>
              <a:rPr lang="en-US" altLang="zh-CN" dirty="0"/>
              <a:t>,</a:t>
            </a:r>
            <a:r>
              <a:rPr lang="zh-CN" altLang="en-US" dirty="0"/>
              <a:t>作为编译的单位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868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691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0786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3079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推荐一本介绍计算机科学前史的书</a:t>
            </a:r>
            <a:r>
              <a:rPr lang="en-US" altLang="zh-CN" dirty="0"/>
              <a:t>,《</a:t>
            </a:r>
            <a:r>
              <a:rPr lang="zh-CN" altLang="en-US" dirty="0"/>
              <a:t>逻辑的引擎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9163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219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13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31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首先语言中包含的字符一般是确定的</a:t>
            </a:r>
            <a:r>
              <a:rPr lang="en-US" altLang="zh-CN" dirty="0"/>
              <a:t>,</a:t>
            </a:r>
            <a:r>
              <a:rPr lang="zh-CN" altLang="en-US" dirty="0"/>
              <a:t>这个字符或者说是符号的集合</a:t>
            </a:r>
            <a:r>
              <a:rPr lang="en-US" altLang="zh-CN" dirty="0"/>
              <a:t>,</a:t>
            </a:r>
            <a:r>
              <a:rPr lang="zh-CN" altLang="en-US" dirty="0"/>
              <a:t>我们给它个名字叫做字母表</a:t>
            </a:r>
            <a:r>
              <a:rPr lang="en-US" altLang="zh-CN" dirty="0"/>
              <a:t>,</a:t>
            </a:r>
            <a:r>
              <a:rPr lang="zh-CN" altLang="en-US" dirty="0"/>
              <a:t>记为</a:t>
            </a:r>
            <a:r>
              <a:rPr lang="zh-CN" altLang="en-US" sz="1200" dirty="0">
                <a:sym typeface="Symbol" panose="05050102010706020507" pitchFamily="18" charset="2"/>
              </a:rPr>
              <a:t>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550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01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能生成所有形如</a:t>
            </a:r>
            <a:r>
              <a:rPr lang="en-US" altLang="zh-CN" dirty="0">
                <a:sym typeface="Symbol" panose="05050102010706020507" pitchFamily="18" charset="2"/>
              </a:rPr>
              <a:t>{0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:n≥1},</a:t>
            </a:r>
            <a:r>
              <a:rPr lang="zh-CN" altLang="en-US" dirty="0">
                <a:sym typeface="Symbol" panose="05050102010706020507" pitchFamily="18" charset="2"/>
              </a:rPr>
              <a:t>我们后续会揭晓答案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zh-CN" altLang="en-US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5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85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706938"/>
            <a:ext cx="5318125" cy="3852862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05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证明两个集合相等怎么证明</a:t>
            </a:r>
            <a:r>
              <a:rPr lang="en-US" altLang="zh-CN" dirty="0"/>
              <a:t>?</a:t>
            </a:r>
            <a:r>
              <a:rPr lang="zh-CN" altLang="en-US" dirty="0"/>
              <a:t> 证明它们互相包含即可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820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5163" y="4646613"/>
            <a:ext cx="5318125" cy="4402137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45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63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5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1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0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81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216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73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52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26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Line 1038"/>
          <p:cNvSpPr>
            <a:spLocks noChangeShapeType="1"/>
          </p:cNvSpPr>
          <p:nvPr/>
        </p:nvSpPr>
        <p:spPr bwMode="auto">
          <a:xfrm flipV="1">
            <a:off x="596265" y="965200"/>
            <a:ext cx="8395335" cy="1587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137" name="AutoShape 1041"/>
          <p:cNvSpPr>
            <a:spLocks noChangeArrowheads="1"/>
          </p:cNvSpPr>
          <p:nvPr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>
    <p:wipe dir="r"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1ADA9-5806-4ABD-8E8F-913C97A41DD1}" type="datetimeFigureOut">
              <a:rPr lang="zh-CN" altLang="en-US" smtClean="0"/>
              <a:pPr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2FD86-10D7-4E0E-A7E3-CC63870035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8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Text Box 21"/>
          <p:cNvSpPr txBox="1">
            <a:spLocks noChangeArrowheads="1"/>
          </p:cNvSpPr>
          <p:nvPr/>
        </p:nvSpPr>
        <p:spPr bwMode="auto">
          <a:xfrm>
            <a:off x="2966538" y="1513625"/>
            <a:ext cx="2926080" cy="83883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5400" dirty="0">
                <a:solidFill>
                  <a:srgbClr val="333399"/>
                </a:solidFill>
                <a:latin typeface="华文行楷" pitchFamily="2" charset="-122"/>
                <a:ea typeface="华文行楷" pitchFamily="2" charset="-122"/>
              </a:rPr>
              <a:t>编译原理</a:t>
            </a:r>
          </a:p>
        </p:txBody>
      </p:sp>
      <p:sp>
        <p:nvSpPr>
          <p:cNvPr id="10249" name="Text Box 22"/>
          <p:cNvSpPr txBox="1">
            <a:spLocks noChangeArrowheads="1"/>
          </p:cNvSpPr>
          <p:nvPr/>
        </p:nvSpPr>
        <p:spPr bwMode="auto">
          <a:xfrm>
            <a:off x="2882265" y="2773680"/>
            <a:ext cx="5374640" cy="302514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信息工程学院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计算机科学系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主讲：吴  昊</a:t>
            </a:r>
            <a:endParaRPr lang="zh-CN" altLang="en-US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@</a:t>
            </a:r>
            <a:r>
              <a:rPr lang="zh-CN" altLang="en-US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信工</a:t>
            </a: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213</a:t>
            </a:r>
            <a:endParaRPr lang="en-US" altLang="zh-CN" sz="40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algn="l">
              <a:lnSpc>
                <a:spcPct val="90000"/>
              </a:lnSpc>
              <a:buClrTx/>
              <a:buFontTx/>
              <a:buNone/>
            </a:pPr>
            <a:r>
              <a:rPr lang="en-US" altLang="zh-CN" sz="3600" dirty="0">
                <a:solidFill>
                  <a:srgbClr val="002060"/>
                </a:solidFill>
                <a:latin typeface="楷体_GB2312" pitchFamily="49" charset="-122"/>
                <a:sym typeface="+mn-ea"/>
              </a:rPr>
              <a:t>haowu@shmtu.edu.cn</a:t>
            </a:r>
            <a:endParaRPr lang="en-US" altLang="zh-CN" sz="3600" dirty="0">
              <a:solidFill>
                <a:srgbClr val="002060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 i="1" dirty="0">
                <a:solidFill>
                  <a:srgbClr val="333399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844" y="1285860"/>
            <a:ext cx="8787130" cy="6370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这些规则</a:t>
            </a:r>
            <a:r>
              <a:rPr lang="zh-CN" altLang="en-US" sz="3600" dirty="0">
                <a:solidFill>
                  <a:srgbClr val="800080"/>
                </a:solidFill>
              </a:rPr>
              <a:t>成为判断句子结构是否合法的依据，这些规则组成了汉语的文法。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58539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使用这些规则，不仅仅可以造出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“我是大学生”，还可以推导出“王明是大学生”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“他学习英语”等等。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文法不仅定义了句子的结构，还用有限的规则描述出语言中所有的句子。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注意：语法和语义的区别，例如“英语学习他”也是符合上述规则的，但没有合理的意义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7871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一言以蔽之：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  文法描述了造句的规则。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句子是无穷的，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	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但用于造句的规则是有穷的。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        用有穷集合描述无穷集合！</a:t>
            </a:r>
          </a:p>
        </p:txBody>
      </p:sp>
    </p:spTree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0" y="836712"/>
            <a:ext cx="9119613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自然语言是由句子组成的集合</a:t>
            </a:r>
            <a:r>
              <a:rPr lang="zh-CN" altLang="en-US" sz="3600" dirty="0">
                <a:solidFill>
                  <a:srgbClr val="800080"/>
                </a:solidFill>
              </a:rPr>
              <a:t>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句子是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</a:rPr>
              <a:t>由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字符和标点符号组成的、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符合文法</a:t>
            </a:r>
            <a:r>
              <a:rPr lang="zh-CN" altLang="en-US" sz="3600" dirty="0">
                <a:solidFill>
                  <a:srgbClr val="800080"/>
                </a:solidFill>
              </a:rPr>
              <a:t>的符号序列。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 marL="571500" indent="-571500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同样，程序设计语言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例如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是由程序组成的集合，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而单个程序也是由相应的符号组成的序列，也就是说程序是在这些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的集合上定义的一个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符号串</a:t>
            </a:r>
            <a:r>
              <a:rPr lang="en-US" altLang="zh-CN" sz="3600" dirty="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；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因此下面我们要在数学上严格定义这些概念。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87666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1.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字母表是符号的非空有限集合，常记作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。</a:t>
            </a:r>
            <a:endParaRPr lang="zh-CN" altLang="en-US" sz="36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字母表的元素就是符号，不同的语言其字母表往往也不同。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例如：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sz="2400" dirty="0">
                <a:solidFill>
                  <a:srgbClr val="800080"/>
                </a:solidFill>
              </a:rPr>
              <a:t>          </a:t>
            </a:r>
            <a:r>
              <a:rPr lang="zh-CN" altLang="en-US" sz="2800" dirty="0"/>
              <a:t>英文字母表 </a:t>
            </a:r>
            <a:r>
              <a:rPr lang="zh-CN" altLang="en-US" sz="2800" dirty="0">
                <a:sym typeface="Symbol" panose="05050102010706020507" pitchFamily="18" charset="2"/>
              </a:rPr>
              <a:t> </a:t>
            </a:r>
            <a:r>
              <a:rPr lang="en-US" altLang="zh-CN" sz="2800" b="0" i="1" dirty="0">
                <a:sym typeface="Symbol" panose="05050102010706020507" pitchFamily="18" charset="2"/>
              </a:rPr>
              <a:t>a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 b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…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z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A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B 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…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b="0" i="1" dirty="0">
                <a:sym typeface="Symbol" panose="05050102010706020507" pitchFamily="18" charset="2"/>
              </a:rPr>
              <a:t> Z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en-US" altLang="zh-CN" sz="2800" dirty="0"/>
              <a:t>         </a:t>
            </a:r>
            <a:r>
              <a:rPr lang="zh-CN" altLang="en-US" sz="2800" dirty="0"/>
              <a:t>汉字表 </a:t>
            </a:r>
            <a:r>
              <a:rPr lang="zh-CN" altLang="en-US" sz="2800" dirty="0">
                <a:sym typeface="Symbol" panose="05050102010706020507" pitchFamily="18" charset="2"/>
              </a:rPr>
              <a:t> </a:t>
            </a:r>
            <a:r>
              <a:rPr lang="en-US" altLang="zh-CN" sz="2800" dirty="0">
                <a:sym typeface="Symbol" panose="05050102010706020507" pitchFamily="18" charset="2"/>
              </a:rPr>
              <a:t>…, </a:t>
            </a:r>
            <a:r>
              <a:rPr lang="zh-CN" altLang="en-US" sz="2800" dirty="0">
                <a:sym typeface="Symbol" panose="05050102010706020507" pitchFamily="18" charset="2"/>
              </a:rPr>
              <a:t>自</a:t>
            </a:r>
            <a:r>
              <a:rPr lang="en-US" altLang="zh-CN" sz="2800" dirty="0">
                <a:sym typeface="Symbol" panose="05050102010706020507" pitchFamily="18" charset="2"/>
              </a:rPr>
              <a:t>, …, </a:t>
            </a:r>
            <a:r>
              <a:rPr lang="zh-CN" altLang="en-US" sz="2800" dirty="0">
                <a:sym typeface="Symbol" panose="05050102010706020507" pitchFamily="18" charset="2"/>
              </a:rPr>
              <a:t>动 </a:t>
            </a:r>
            <a:r>
              <a:rPr lang="en-US" altLang="zh-CN" sz="2800" dirty="0">
                <a:sym typeface="Symbol" panose="05050102010706020507" pitchFamily="18" charset="2"/>
              </a:rPr>
              <a:t>, …, </a:t>
            </a:r>
            <a:r>
              <a:rPr lang="zh-CN" altLang="en-US" sz="2800" dirty="0">
                <a:sym typeface="Symbol" panose="05050102010706020507" pitchFamily="18" charset="2"/>
              </a:rPr>
              <a:t>机</a:t>
            </a:r>
            <a:r>
              <a:rPr lang="en-US" altLang="zh-CN" sz="2800" dirty="0">
                <a:sym typeface="Symbol" panose="05050102010706020507" pitchFamily="18" charset="2"/>
              </a:rPr>
              <a:t>, …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 </a:t>
            </a:r>
            <a:endParaRPr lang="en-US" altLang="zh-CN" sz="2800" dirty="0"/>
          </a:p>
          <a:p>
            <a:pPr lvl="1">
              <a:buClr>
                <a:srgbClr val="800080"/>
              </a:buClr>
              <a:buNone/>
            </a:pPr>
            <a:r>
              <a:rPr lang="en-US" altLang="zh-CN" sz="2800" dirty="0"/>
              <a:t>         </a:t>
            </a:r>
            <a:endParaRPr lang="zh-CN" altLang="en-US" sz="3600" dirty="0">
              <a:solidFill>
                <a:srgbClr val="800080"/>
              </a:solidFill>
              <a:sym typeface="+mn-ea"/>
            </a:endParaRPr>
          </a:p>
        </p:txBody>
      </p:sp>
    </p:spTree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78435" y="1454785"/>
            <a:ext cx="8876665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2.符号串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符号串是由字母表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中符号组成的有穷序列。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例如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001100 </a:t>
            </a:r>
            <a:r>
              <a:rPr lang="zh-CN" altLang="en-US" sz="3600" dirty="0">
                <a:sym typeface="Symbol" panose="05050102010706020507" pitchFamily="18" charset="2"/>
              </a:rPr>
              <a:t>是 </a:t>
            </a:r>
            <a:r>
              <a:rPr lang="en-US" altLang="zh-CN" sz="3600" dirty="0">
                <a:sym typeface="Symbol" panose="05050102010706020507" pitchFamily="18" charset="2"/>
              </a:rPr>
              <a:t>={0,1} </a:t>
            </a:r>
            <a:r>
              <a:rPr lang="zh-CN" altLang="en-US" sz="3600" dirty="0">
                <a:sym typeface="Symbol" panose="05050102010706020507" pitchFamily="18" charset="2"/>
              </a:rPr>
              <a:t>上的符号串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ababc </a:t>
            </a:r>
            <a:r>
              <a:rPr lang="zh-CN" altLang="en-US" sz="3600" dirty="0">
                <a:sym typeface="Symbol" panose="05050102010706020507" pitchFamily="18" charset="2"/>
              </a:rPr>
              <a:t>是 </a:t>
            </a:r>
            <a:r>
              <a:rPr lang="en-US" altLang="zh-CN" sz="3600" dirty="0">
                <a:sym typeface="Symbol" panose="05050102010706020507" pitchFamily="18" charset="2"/>
              </a:rPr>
              <a:t>={a,b,c} </a:t>
            </a:r>
            <a:r>
              <a:rPr lang="zh-CN" altLang="en-US" sz="3600" dirty="0">
                <a:sym typeface="Symbol" panose="05050102010706020507" pitchFamily="18" charset="2"/>
              </a:rPr>
              <a:t>上的符号串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注意</a:t>
            </a:r>
            <a:r>
              <a:rPr lang="en-US" altLang="zh-CN" sz="3600" dirty="0">
                <a:sym typeface="Symbol" panose="05050102010706020507" pitchFamily="18" charset="2"/>
              </a:rPr>
              <a:t>:</a:t>
            </a:r>
            <a:r>
              <a:rPr lang="zh-CN" altLang="en-US" sz="3600" dirty="0">
                <a:sym typeface="Symbol" panose="05050102010706020507" pitchFamily="18" charset="2"/>
              </a:rPr>
              <a:t> 在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</a:t>
            </a:r>
            <a:r>
              <a:rPr lang="zh-CN" altLang="en-US" sz="3600" dirty="0">
                <a:sym typeface="+mn-ea"/>
              </a:rPr>
              <a:t>中</a:t>
            </a:r>
            <a:r>
              <a:rPr lang="en-US" altLang="zh-CN" sz="3600" dirty="0">
                <a:sym typeface="+mn-ea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符号的顺序是很重要的。</a:t>
            </a:r>
          </a:p>
          <a:p>
            <a:pPr>
              <a:buClr>
                <a:srgbClr val="800080"/>
              </a:buClr>
              <a:buNone/>
            </a:pPr>
            <a:endParaRPr lang="zh-CN" altLang="en-US" sz="3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3" name="Rectangle 8"/>
          <p:cNvSpPr/>
          <p:nvPr/>
        </p:nvSpPr>
        <p:spPr>
          <a:xfrm>
            <a:off x="1114425" y="189230"/>
            <a:ext cx="660019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2.2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符号与符号串相关概念</a:t>
            </a:r>
          </a:p>
        </p:txBody>
      </p:sp>
      <p:sp>
        <p:nvSpPr>
          <p:cNvPr id="7175" name="Text Box 10"/>
          <p:cNvSpPr txBox="1"/>
          <p:nvPr/>
        </p:nvSpPr>
        <p:spPr>
          <a:xfrm>
            <a:off x="966470" y="1363980"/>
            <a:ext cx="7415213" cy="39077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空串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empty string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,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常用 </a:t>
            </a:r>
            <a:r>
              <a:rPr lang="zh-CN" altLang="en-US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表示，不包含任何符号的符号串。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400" dirty="0"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40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符号串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长度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，记为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，是包含在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中字符的个数</a:t>
            </a:r>
          </a:p>
          <a:p>
            <a:pPr>
              <a:buClr>
                <a:srgbClr val="800080"/>
              </a:buClr>
              <a:buNone/>
            </a:pPr>
            <a:endParaRPr lang="zh-CN" altLang="en-US" sz="14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举例  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= 0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，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bbaba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= 5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/>
          <p:nvPr/>
        </p:nvSpPr>
        <p:spPr>
          <a:xfrm>
            <a:off x="755576" y="183021"/>
            <a:ext cx="69847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符号串的代数运算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67544" y="1556792"/>
            <a:ext cx="828092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我们将字符串看成一个数学对象</a:t>
            </a:r>
            <a:r>
              <a:rPr lang="en-US" altLang="zh-CN" sz="3600" dirty="0"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并定义下面对字符串的代数运算 。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它们的字符取自字母表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1)</a:t>
            </a:r>
            <a:r>
              <a:rPr lang="zh-CN" altLang="en-US" dirty="0"/>
              <a:t>符号串的</a:t>
            </a:r>
            <a:r>
              <a:rPr lang="zh-CN" altLang="en-US" dirty="0">
                <a:solidFill>
                  <a:srgbClr val="800080"/>
                </a:solidFill>
              </a:rPr>
              <a:t>连接</a:t>
            </a:r>
            <a:endParaRPr lang="en-US" altLang="zh-CN" dirty="0">
              <a:solidFill>
                <a:srgbClr val="800080"/>
              </a:solidFill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endParaRPr lang="en-US" altLang="zh-CN" sz="3600" i="1" dirty="0"/>
          </a:p>
          <a:p>
            <a:pPr eaLnBrk="1" hangingPunct="1">
              <a:buClr>
                <a:srgbClr val="800080"/>
              </a:buClr>
              <a:buNone/>
            </a:pPr>
            <a:endParaRPr lang="en-US" altLang="zh-CN" dirty="0">
              <a:sym typeface="+mn-ea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2)</a:t>
            </a:r>
            <a:r>
              <a:rPr lang="zh-CN" altLang="en-US" dirty="0">
                <a:sym typeface="+mn-ea"/>
              </a:rPr>
              <a:t>符号串的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方幂</a:t>
            </a:r>
            <a:endParaRPr lang="en-US" altLang="zh-CN" dirty="0">
              <a:solidFill>
                <a:srgbClr val="800080"/>
              </a:solidFill>
              <a:sym typeface="+mn-ea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		</a:t>
            </a:r>
            <a:r>
              <a:rPr lang="en-US" altLang="zh-CN" sz="3600" i="1" dirty="0"/>
              <a:t>x</a:t>
            </a:r>
            <a:r>
              <a:rPr lang="en-US" altLang="zh-CN" sz="3600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3776901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611560" y="343740"/>
            <a:ext cx="795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1)</a:t>
            </a:r>
            <a:r>
              <a:rPr lang="zh-CN" altLang="en-US" sz="3600" dirty="0"/>
              <a:t>符号串的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  <a:r>
              <a:rPr lang="zh-CN" altLang="en-US" sz="3600" dirty="0"/>
              <a:t>（</a:t>
            </a:r>
            <a:r>
              <a:rPr lang="en-US" altLang="zh-CN" b="0" i="1" dirty="0"/>
              <a:t>concatenation</a:t>
            </a:r>
            <a:r>
              <a:rPr lang="en-US" altLang="zh-CN" b="0" dirty="0"/>
              <a:t> </a:t>
            </a:r>
            <a:r>
              <a:rPr lang="zh-CN" altLang="en-US" sz="3600" dirty="0"/>
              <a:t>）运算</a:t>
            </a:r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268362" y="990071"/>
            <a:ext cx="876813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且 </a:t>
            </a:r>
            <a:r>
              <a:rPr lang="en-US" altLang="zh-CN" sz="3600" i="1" dirty="0"/>
              <a:t>x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3600" i="1" dirty="0">
                <a:sym typeface="Symbol" panose="05050102010706020507" pitchFamily="18" charset="2"/>
              </a:rPr>
              <a:t>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i="1" dirty="0"/>
              <a:t>				y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3600" dirty="0"/>
              <a:t> </a:t>
            </a:r>
            <a:r>
              <a:rPr lang="zh-CN" altLang="en-US" sz="3600" dirty="0"/>
              <a:t>则 </a:t>
            </a:r>
            <a:r>
              <a:rPr lang="en-US" altLang="zh-CN" sz="3600" i="1" dirty="0"/>
              <a:t>x </a:t>
            </a:r>
            <a:r>
              <a:rPr lang="zh-CN" altLang="en-US" sz="3600" dirty="0"/>
              <a:t>与 </a:t>
            </a:r>
            <a:r>
              <a:rPr lang="en-US" altLang="zh-CN" sz="3600" i="1" dirty="0"/>
              <a:t>y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zh-CN" altLang="en-US" sz="3600" dirty="0"/>
              <a:t>          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r>
              <a:rPr lang="en-US" altLang="zh-CN" sz="3600" i="1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endParaRPr lang="en-US" altLang="zh-CN" sz="36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  <a:r>
              <a:rPr kumimoji="0" lang="en-US" altLang="zh-CN" sz="3600" i="1" dirty="0" err="1"/>
              <a:t>x</a:t>
            </a:r>
            <a:r>
              <a:rPr kumimoji="0" lang="en-US" altLang="zh-CN" sz="3600" i="1" dirty="0" err="1">
                <a:sym typeface="Symbol" panose="05050102010706020507" pitchFamily="18" charset="2"/>
              </a:rPr>
              <a:t>·</a:t>
            </a:r>
            <a:r>
              <a:rPr kumimoji="0" lang="en-US" altLang="zh-CN" sz="3600" i="1" dirty="0" err="1"/>
              <a:t>y</a:t>
            </a:r>
            <a:r>
              <a:rPr kumimoji="0" lang="en-US" altLang="zh-CN" sz="3600" i="1" dirty="0"/>
              <a:t>  </a:t>
            </a:r>
            <a:r>
              <a:rPr kumimoji="0" lang="zh-CN" altLang="en-US" sz="3600" dirty="0"/>
              <a:t>简记为</a:t>
            </a:r>
            <a:r>
              <a:rPr kumimoji="0" lang="zh-CN" altLang="en-US" sz="3600" i="1" dirty="0"/>
              <a:t> </a:t>
            </a:r>
            <a:r>
              <a:rPr kumimoji="0" lang="en-US" altLang="zh-CN" sz="3600" i="1" dirty="0" err="1"/>
              <a:t>xy</a:t>
            </a: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325181" y="5664150"/>
            <a:ext cx="34916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如果y是非空的，</a:t>
            </a:r>
            <a:endParaRPr lang="en-US" altLang="zh-CN" dirty="0"/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x是固有头</a:t>
            </a:r>
            <a:r>
              <a:rPr lang="en-US" altLang="zh-CN" dirty="0"/>
              <a:t>(</a:t>
            </a:r>
            <a:r>
              <a:rPr lang="zh-CN" altLang="en-US" dirty="0"/>
              <a:t>真前缀</a:t>
            </a:r>
            <a:r>
              <a:rPr lang="en-US" altLang="zh-CN" dirty="0"/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25181" y="4029469"/>
            <a:ext cx="5880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/>
              <a:t>反过来</a:t>
            </a:r>
            <a:r>
              <a:rPr lang="en-US" altLang="zh-CN" sz="3600" dirty="0"/>
              <a:t>,</a:t>
            </a:r>
            <a:r>
              <a:rPr lang="zh-CN" altLang="en-US" sz="3600" dirty="0"/>
              <a:t>设 z=xy  是符号串，</a:t>
            </a:r>
          </a:p>
        </p:txBody>
      </p:sp>
      <p:sp>
        <p:nvSpPr>
          <p:cNvPr id="10" name="矩形 9"/>
          <p:cNvSpPr/>
          <p:nvPr/>
        </p:nvSpPr>
        <p:spPr>
          <a:xfrm>
            <a:off x="1038210" y="5073364"/>
            <a:ext cx="3168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dirty="0"/>
              <a:t>x是z的头</a:t>
            </a:r>
            <a:r>
              <a:rPr lang="en-US" altLang="zh-CN" dirty="0"/>
              <a:t>(</a:t>
            </a:r>
            <a:r>
              <a:rPr lang="zh-CN" altLang="en-US" dirty="0"/>
              <a:t>前缀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27463" y="5073364"/>
            <a:ext cx="2941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y是z的尾</a:t>
            </a:r>
            <a:r>
              <a:rPr lang="en-US" altLang="zh-CN" dirty="0"/>
              <a:t>(</a:t>
            </a:r>
            <a:r>
              <a:rPr lang="zh-CN" altLang="en-US" dirty="0"/>
              <a:t>后缀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 bwMode="auto">
          <a:xfrm flipV="1">
            <a:off x="1326812" y="4664220"/>
            <a:ext cx="1733020" cy="46978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/>
          <p:cNvCxnSpPr>
            <a:cxnSpLocks/>
          </p:cNvCxnSpPr>
          <p:nvPr/>
        </p:nvCxnSpPr>
        <p:spPr bwMode="auto">
          <a:xfrm flipH="1" flipV="1">
            <a:off x="3419873" y="4675800"/>
            <a:ext cx="1368151" cy="46978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矩形 13"/>
          <p:cNvSpPr/>
          <p:nvPr/>
        </p:nvSpPr>
        <p:spPr>
          <a:xfrm>
            <a:off x="4230668" y="5664150"/>
            <a:ext cx="39492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同理</a:t>
            </a:r>
            <a:r>
              <a:rPr lang="zh-CN" altLang="en-US" dirty="0">
                <a:sym typeface="+mn-ea"/>
              </a:rPr>
              <a:t>如果x是非空的，y是固有尾</a:t>
            </a:r>
            <a:r>
              <a:rPr lang="en-US" altLang="zh-CN" dirty="0"/>
              <a:t>(</a:t>
            </a:r>
            <a:r>
              <a:rPr lang="zh-CN" altLang="en-US" dirty="0"/>
              <a:t>真后缀</a:t>
            </a:r>
            <a:r>
              <a:rPr lang="en-US" altLang="zh-CN" dirty="0"/>
              <a:t>) 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7" name="Text Box 13"/>
          <p:cNvSpPr txBox="1">
            <a:spLocks noChangeArrowheads="1"/>
          </p:cNvSpPr>
          <p:nvPr/>
        </p:nvSpPr>
        <p:spPr bwMode="auto">
          <a:xfrm>
            <a:off x="611560" y="343740"/>
            <a:ext cx="79581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1)</a:t>
            </a:r>
            <a:r>
              <a:rPr lang="zh-CN" altLang="en-US" sz="3600" dirty="0"/>
              <a:t>符号串的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  <a:r>
              <a:rPr lang="zh-CN" altLang="en-US" sz="3600" dirty="0"/>
              <a:t>（</a:t>
            </a:r>
            <a:r>
              <a:rPr lang="en-US" altLang="zh-CN" b="0" i="1" dirty="0"/>
              <a:t>concatenation</a:t>
            </a:r>
            <a:r>
              <a:rPr lang="en-US" altLang="zh-CN" b="0" dirty="0"/>
              <a:t> </a:t>
            </a:r>
            <a:r>
              <a:rPr lang="zh-CN" altLang="en-US" sz="3600" dirty="0"/>
              <a:t>）运算</a:t>
            </a:r>
          </a:p>
        </p:txBody>
      </p:sp>
      <p:sp>
        <p:nvSpPr>
          <p:cNvPr id="56328" name="Text Box 15"/>
          <p:cNvSpPr txBox="1">
            <a:spLocks noChangeArrowheads="1"/>
          </p:cNvSpPr>
          <p:nvPr/>
        </p:nvSpPr>
        <p:spPr bwMode="auto">
          <a:xfrm>
            <a:off x="268362" y="990071"/>
            <a:ext cx="87681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800080"/>
                </a:solidFill>
              </a:rPr>
              <a:t>  </a:t>
            </a:r>
            <a:r>
              <a:rPr lang="zh-CN" altLang="en-US" sz="3600" dirty="0"/>
              <a:t>设 </a:t>
            </a:r>
            <a:r>
              <a:rPr lang="en-US" altLang="zh-CN" sz="3600" i="1" dirty="0"/>
              <a:t>x, y</a:t>
            </a:r>
            <a:r>
              <a:rPr lang="zh-CN" altLang="en-US" sz="3600" dirty="0"/>
              <a:t>为串</a:t>
            </a:r>
            <a:r>
              <a:rPr lang="en-US" altLang="zh-CN" sz="3600" dirty="0"/>
              <a:t>, </a:t>
            </a:r>
            <a:r>
              <a:rPr lang="zh-CN" altLang="en-US" sz="3600" dirty="0"/>
              <a:t>且 </a:t>
            </a:r>
            <a:r>
              <a:rPr lang="en-US" altLang="zh-CN" sz="3600" i="1" dirty="0"/>
              <a:t>x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3600" i="1" dirty="0">
                <a:sym typeface="Symbol" panose="05050102010706020507" pitchFamily="18" charset="2"/>
              </a:rPr>
              <a:t>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sz="3600" i="1" dirty="0"/>
              <a:t>				y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sz="3600" dirty="0"/>
              <a:t>,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3600" dirty="0"/>
              <a:t> </a:t>
            </a:r>
            <a:r>
              <a:rPr lang="zh-CN" altLang="en-US" sz="3600" dirty="0"/>
              <a:t>则 </a:t>
            </a:r>
            <a:r>
              <a:rPr lang="en-US" altLang="zh-CN" sz="3600" i="1" dirty="0"/>
              <a:t>x </a:t>
            </a:r>
            <a:r>
              <a:rPr lang="zh-CN" altLang="en-US" sz="3600" dirty="0"/>
              <a:t>与 </a:t>
            </a:r>
            <a:r>
              <a:rPr lang="en-US" altLang="zh-CN" sz="3600" i="1" dirty="0"/>
              <a:t>y </a:t>
            </a:r>
            <a:r>
              <a:rPr lang="zh-CN" altLang="en-US" sz="3600" dirty="0"/>
              <a:t>的</a:t>
            </a:r>
            <a:r>
              <a:rPr lang="zh-CN" altLang="en-US" sz="3600" dirty="0">
                <a:solidFill>
                  <a:srgbClr val="800080"/>
                </a:solidFill>
              </a:rPr>
              <a:t>连接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zh-CN" altLang="en-US" sz="3600" dirty="0"/>
              <a:t>          </a:t>
            </a:r>
            <a:r>
              <a:rPr lang="en-US" altLang="zh-CN" sz="3600" i="1" dirty="0" err="1"/>
              <a:t>x</a:t>
            </a:r>
            <a:r>
              <a:rPr lang="en-US" altLang="zh-CN" sz="3600" i="1" dirty="0" err="1">
                <a:sym typeface="Symbol" panose="05050102010706020507" pitchFamily="18" charset="2"/>
              </a:rPr>
              <a:t>·</a:t>
            </a:r>
            <a:r>
              <a:rPr lang="en-US" altLang="zh-CN" sz="3600" i="1" dirty="0" err="1"/>
              <a:t>y</a:t>
            </a:r>
            <a:r>
              <a:rPr lang="en-US" altLang="zh-CN" sz="3600" i="1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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a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m 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1</a:t>
            </a:r>
            <a:r>
              <a:rPr lang="en-US" altLang="zh-CN" sz="3600" i="1" dirty="0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>
                <a:sym typeface="Symbol" panose="05050102010706020507" pitchFamily="18" charset="2"/>
              </a:rPr>
              <a:t>2</a:t>
            </a:r>
            <a:r>
              <a:rPr lang="en-US" altLang="zh-CN" sz="3600" i="1" dirty="0">
                <a:sym typeface="Symbol" panose="05050102010706020507" pitchFamily="18" charset="2"/>
              </a:rPr>
              <a:t> … </a:t>
            </a:r>
            <a:r>
              <a:rPr lang="en-US" altLang="zh-CN" sz="3600" i="1" dirty="0" err="1">
                <a:sym typeface="Symbol" panose="05050102010706020507" pitchFamily="18" charset="2"/>
              </a:rPr>
              <a:t>b</a:t>
            </a:r>
            <a:r>
              <a:rPr lang="en-US" altLang="zh-CN" sz="3600" i="1" baseline="-25000" dirty="0" err="1">
                <a:sym typeface="Symbol" panose="05050102010706020507" pitchFamily="18" charset="2"/>
              </a:rPr>
              <a:t>n</a:t>
            </a:r>
            <a:endParaRPr lang="en-US" altLang="zh-CN" sz="36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12441" y="3731988"/>
            <a:ext cx="9036495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符号串连接运算的</a:t>
            </a:r>
            <a:r>
              <a:rPr lang="zh-CN" altLang="en-US" dirty="0">
                <a:solidFill>
                  <a:srgbClr val="800080"/>
                </a:solidFill>
              </a:rPr>
              <a:t>性质</a:t>
            </a:r>
            <a:r>
              <a:rPr lang="zh-CN" altLang="en-US" sz="2800" dirty="0"/>
              <a:t>  </a:t>
            </a:r>
            <a:endParaRPr lang="zh-CN" altLang="en-US" sz="2800" dirty="0">
              <a:solidFill>
                <a:srgbClr val="800080"/>
              </a:solidFill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( </a:t>
            </a:r>
            <a:r>
              <a:rPr lang="en-US" altLang="zh-CN" i="1" dirty="0">
                <a:sym typeface="Symbol" panose="05050102010706020507" pitchFamily="18" charset="2"/>
              </a:rPr>
              <a:t>x y 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i="1" dirty="0">
                <a:sym typeface="Symbol" panose="05050102010706020507" pitchFamily="18" charset="2"/>
              </a:rPr>
              <a:t>z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y z</a:t>
            </a:r>
            <a:r>
              <a:rPr lang="en-US" altLang="zh-CN" i="1" dirty="0"/>
              <a:t> </a:t>
            </a:r>
            <a:r>
              <a:rPr lang="zh-CN" altLang="en-US" dirty="0"/>
              <a:t>）连接的结合律</a:t>
            </a:r>
            <a:endParaRPr lang="zh-CN" altLang="en-US" dirty="0">
              <a:solidFill>
                <a:srgbClr val="800080"/>
              </a:solidFill>
            </a:endParaRPr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en-US" altLang="zh-CN" dirty="0">
                <a:sym typeface="Symbol" panose="05050102010706020507" pitchFamily="18" charset="2"/>
              </a:rPr>
              <a:t> </a:t>
            </a:r>
            <a:r>
              <a:rPr lang="en-US" altLang="zh-CN" i="1" dirty="0">
                <a:sym typeface="Symbol" panose="05050102010706020507" pitchFamily="18" charset="2"/>
              </a:rPr>
              <a:t>x </a:t>
            </a:r>
            <a:r>
              <a:rPr lang="en-US" altLang="zh-CN" dirty="0">
                <a:sym typeface="Symbol" panose="05050102010706020507" pitchFamily="18" charset="2"/>
              </a:rPr>
              <a:t> 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x </a:t>
            </a:r>
            <a:r>
              <a:rPr lang="zh-CN" altLang="en-US" i="1" dirty="0">
                <a:sym typeface="Symbol" panose="05050102010706020507" pitchFamily="18" charset="2"/>
              </a:rPr>
              <a:t>           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可以看成</a:t>
            </a:r>
            <a:r>
              <a:rPr lang="zh-CN" altLang="en-US" dirty="0"/>
              <a:t>连接</a:t>
            </a:r>
            <a:r>
              <a:rPr lang="zh-CN" altLang="en-US" dirty="0">
                <a:sym typeface="Symbol" panose="05050102010706020507" pitchFamily="18" charset="2"/>
              </a:rPr>
              <a:t>运算的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元</a:t>
            </a:r>
            <a:endParaRPr lang="en-US" altLang="zh-CN" dirty="0"/>
          </a:p>
          <a:p>
            <a:pPr lvl="1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x y</a:t>
            </a:r>
            <a:r>
              <a:rPr lang="en-US" altLang="zh-CN" dirty="0">
                <a:sym typeface="Symbol" panose="05050102010706020507" pitchFamily="18" charset="2"/>
              </a:rPr>
              <a:t>  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+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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  <a:p>
            <a:pPr eaLnBrk="1" hangingPunct="1">
              <a:buClr>
                <a:srgbClr val="800080"/>
              </a:buClr>
              <a:buFont typeface="Wingdings" panose="05000000000000000000" pitchFamily="2" charset="2"/>
              <a:buChar char=" "/>
            </a:pPr>
            <a:r>
              <a:rPr lang="en-US" altLang="zh-CN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825504"/>
      </p:ext>
    </p:extLst>
  </p:cSld>
  <p:clrMapOvr>
    <a:masterClrMapping/>
  </p:clrMapOvr>
  <p:transition spd="med"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第二章 文法与语言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928688" y="1473200"/>
            <a:ext cx="8281987" cy="4401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文法的直观概念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符号与符号串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文法和语言的形式定义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文法的类型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上下文无关文法及其语法树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句型的分析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0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1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2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175" name="Text Box 10"/>
          <p:cNvSpPr txBox="1"/>
          <p:nvPr/>
        </p:nvSpPr>
        <p:spPr>
          <a:xfrm>
            <a:off x="407035" y="1174115"/>
            <a:ext cx="8859520" cy="6165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+mn-ea"/>
              </a:rPr>
              <a:t>设 </a:t>
            </a:r>
            <a:r>
              <a:rPr lang="en-US" altLang="zh-CN" i="1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为串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，连接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得到的符号串</a:t>
            </a:r>
            <a:r>
              <a:rPr lang="en-US" altLang="zh-CN" dirty="0">
                <a:sym typeface="Symbol" panose="05050102010706020507" pitchFamily="18" charset="2"/>
              </a:rPr>
              <a:t>z,</a:t>
            </a:r>
            <a:r>
              <a:rPr lang="zh-CN" altLang="en-US" dirty="0">
                <a:sym typeface="Symbol" panose="05050102010706020507" pitchFamily="18" charset="2"/>
              </a:rPr>
              <a:t>即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i="1" dirty="0">
                <a:sym typeface="Symbol" panose="05050102010706020507" pitchFamily="18" charset="2"/>
              </a:rPr>
              <a:t>z=xxx</a:t>
            </a:r>
            <a:r>
              <a:rPr lang="en-US" altLang="zh-CN" i="1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…</a:t>
            </a:r>
            <a:r>
              <a:rPr lang="en-US" altLang="zh-CN" i="1" dirty="0">
                <a:sym typeface="Symbol" panose="05050102010706020507" pitchFamily="18" charset="2"/>
              </a:rPr>
              <a:t>xxx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记作</a:t>
            </a:r>
            <a:r>
              <a:rPr lang="zh-CN" altLang="en-US" i="1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z=x</a:t>
            </a:r>
            <a:r>
              <a:rPr lang="en-US" altLang="zh-CN" i="1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n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例如：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x</a:t>
            </a:r>
            <a:r>
              <a:rPr lang="en-US" altLang="zh-CN" baseline="30000" dirty="0">
                <a:solidFill>
                  <a:srgbClr val="333399"/>
                </a:solidFill>
                <a:uFillTx/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,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xx,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xxx,</a:t>
            </a:r>
            <a:endParaRPr lang="en-US" altLang="zh-CN" i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algn="l">
              <a:buClr>
                <a:srgbClr val="800080"/>
              </a:buClr>
              <a:buNone/>
            </a:pPr>
            <a:r>
              <a:rPr lang="zh-CN" altLang="en-US" sz="3200" dirty="0">
                <a:solidFill>
                  <a:srgbClr val="333399"/>
                </a:solidFill>
                <a:sym typeface="Symbol" panose="05050102010706020507" pitchFamily="18" charset="2"/>
              </a:rPr>
              <a:t>若x=</a:t>
            </a:r>
            <a:r>
              <a:rPr lang="en-US" altLang="zh-CN" sz="3200" dirty="0">
                <a:solidFill>
                  <a:srgbClr val="333399"/>
                </a:solidFill>
                <a:sym typeface="Symbol" panose="05050102010706020507" pitchFamily="18" charset="2"/>
              </a:rPr>
              <a:t>ab,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	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,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=ab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= abab</a:t>
            </a:r>
            <a:r>
              <a:rPr lang="en-US" altLang="zh-CN" i="1" dirty="0">
                <a:sym typeface="Symbol" panose="05050102010706020507" pitchFamily="18" charset="2"/>
              </a:rPr>
              <a:t>,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 err="1">
                <a:sym typeface="Symbol" panose="05050102010706020507" pitchFamily="18" charset="2"/>
              </a:rPr>
              <a:t>ababab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endParaRPr lang="zh-CN" altLang="en-US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性质</a:t>
            </a:r>
            <a:r>
              <a:rPr lang="zh-CN" altLang="en-US" dirty="0">
                <a:sym typeface="+mn-ea"/>
              </a:rPr>
              <a:t> 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n-1</a:t>
            </a:r>
            <a:r>
              <a:rPr lang="en-US" altLang="zh-CN" dirty="0">
                <a:sym typeface="Symbol" panose="05050102010706020507" pitchFamily="18" charset="2"/>
              </a:rPr>
              <a:t>=x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n-1</a:t>
            </a:r>
            <a:r>
              <a:rPr lang="en-US" altLang="zh-CN" i="1" dirty="0">
                <a:sym typeface="Symbol" panose="05050102010706020507" pitchFamily="18" charset="2"/>
              </a:rPr>
              <a:t>x,</a:t>
            </a:r>
            <a:r>
              <a:rPr lang="zh-CN" altLang="en-US" dirty="0">
                <a:sym typeface="Symbol" panose="05050102010706020507" pitchFamily="18" charset="2"/>
              </a:rPr>
              <a:t>当</a:t>
            </a:r>
            <a:r>
              <a:rPr lang="en-US" altLang="zh-CN" i="1" dirty="0">
                <a:sym typeface="Symbol" panose="05050102010706020507" pitchFamily="18" charset="2"/>
              </a:rPr>
              <a:t>n&gt;0</a:t>
            </a:r>
          </a:p>
          <a:p>
            <a:pPr lvl="1" indent="0" eaLnBrk="1" hangingPunct="1"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en-US" altLang="zh-CN" sz="3200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i="1" baseline="30000" dirty="0">
              <a:solidFill>
                <a:srgbClr val="333399"/>
              </a:solidFill>
              <a:uFillTx/>
              <a:sym typeface="Symbol" panose="05050102010706020507" pitchFamily="18" charset="2"/>
            </a:endParaRPr>
          </a:p>
        </p:txBody>
      </p:sp>
      <p:sp>
        <p:nvSpPr>
          <p:cNvPr id="12" name="左大括号 11"/>
          <p:cNvSpPr/>
          <p:nvPr/>
        </p:nvSpPr>
        <p:spPr bwMode="auto">
          <a:xfrm rot="5400000">
            <a:off x="1473169" y="1345328"/>
            <a:ext cx="428628" cy="157163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58855" y="1631080"/>
            <a:ext cx="742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x</a:t>
            </a:r>
            <a:endParaRPr lang="zh-CN" altLang="en-US" sz="2000" dirty="0"/>
          </a:p>
        </p:txBody>
      </p:sp>
      <p:sp>
        <p:nvSpPr>
          <p:cNvPr id="2" name="矩形 1"/>
          <p:cNvSpPr/>
          <p:nvPr/>
        </p:nvSpPr>
        <p:spPr>
          <a:xfrm>
            <a:off x="683567" y="254883"/>
            <a:ext cx="4120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）符号串的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方幂</a:t>
            </a:r>
            <a:r>
              <a:rPr lang="zh-CN" altLang="en-US" dirty="0">
                <a:sym typeface="+mn-ea"/>
              </a:rPr>
              <a:t>运算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0"/>
          <p:cNvSpPr txBox="1"/>
          <p:nvPr/>
        </p:nvSpPr>
        <p:spPr>
          <a:xfrm>
            <a:off x="755576" y="183021"/>
            <a:ext cx="698477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符号串集合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的代数运算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71352" y="1268760"/>
            <a:ext cx="8784976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²"/>
              <a:defRPr kumimoji="1" sz="3200" b="1">
                <a:solidFill>
                  <a:srgbClr val="333399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我们也将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sz="3600" dirty="0">
                <a:sym typeface="Symbol" panose="05050102010706020507" pitchFamily="18" charset="2"/>
              </a:rPr>
              <a:t>看成一个数学对象</a:t>
            </a:r>
            <a:r>
              <a:rPr lang="en-US" altLang="zh-CN" sz="3600" dirty="0">
                <a:sym typeface="Symbol" panose="05050102010706020507" pitchFamily="18" charset="2"/>
              </a:rPr>
              <a:t>,</a:t>
            </a:r>
            <a:r>
              <a:rPr lang="zh-CN" altLang="en-US" sz="3600" dirty="0">
                <a:sym typeface="Symbol" panose="05050102010706020507" pitchFamily="18" charset="2"/>
              </a:rPr>
              <a:t>并定义下面对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sz="3600" dirty="0">
                <a:sym typeface="Symbol" panose="05050102010706020507" pitchFamily="18" charset="2"/>
              </a:rPr>
              <a:t>的代数运算 。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zh-CN" altLang="en-US" sz="3600" dirty="0"/>
              <a:t>设 </a:t>
            </a:r>
            <a:r>
              <a:rPr lang="en-US" altLang="zh-CN" sz="3600" dirty="0"/>
              <a:t>A</a:t>
            </a:r>
            <a:r>
              <a:rPr lang="en-US" altLang="zh-CN" sz="3600" i="1" dirty="0"/>
              <a:t>, B</a:t>
            </a:r>
            <a:r>
              <a:rPr lang="zh-CN" altLang="en-US" sz="3600" dirty="0"/>
              <a:t>为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en-US" altLang="zh-CN" sz="3600" dirty="0"/>
              <a:t>, </a:t>
            </a:r>
            <a:r>
              <a:rPr lang="zh-CN" altLang="en-US" sz="3600" dirty="0"/>
              <a:t>它们的字符取自字母表</a:t>
            </a:r>
            <a:r>
              <a:rPr lang="zh-CN" altLang="en-US" sz="3600" dirty="0">
                <a:sym typeface="Symbol" panose="05050102010706020507" pitchFamily="18" charset="2"/>
              </a:rPr>
              <a:t>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+mn-ea"/>
              </a:rPr>
              <a:t>1)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800080"/>
                </a:solidFill>
              </a:rPr>
              <a:t>连接</a:t>
            </a:r>
            <a:r>
              <a:rPr lang="zh-CN" altLang="en-US" dirty="0"/>
              <a:t>运算</a:t>
            </a:r>
            <a:endParaRPr lang="en-US" altLang="zh-CN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sz="3600" i="1" dirty="0"/>
              <a:t>A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/>
              <a:t>B</a:t>
            </a:r>
          </a:p>
          <a:p>
            <a:pPr eaLnBrk="1" hangingPunct="1">
              <a:buClr>
                <a:srgbClr val="800080"/>
              </a:buClr>
              <a:buNone/>
            </a:pPr>
            <a:endParaRPr lang="en-US" altLang="zh-CN" sz="1000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+mn-ea"/>
              </a:rPr>
              <a:t>2)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符号串集合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方幂</a:t>
            </a:r>
            <a:r>
              <a:rPr lang="zh-CN" altLang="en-US" dirty="0"/>
              <a:t>运算</a:t>
            </a:r>
            <a:endParaRPr lang="en-US" altLang="zh-CN" dirty="0"/>
          </a:p>
          <a:p>
            <a:pPr eaLnBrk="1" hangingPunct="1"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en-US" altLang="zh-CN" i="1" dirty="0"/>
              <a:t>A</a:t>
            </a:r>
            <a:r>
              <a:rPr lang="en-US" altLang="zh-CN" baseline="30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88189391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a,bb</a:t>
            </a:r>
            <a:r>
              <a:rPr lang="en-US" altLang="zh-CN" i="1" dirty="0"/>
              <a:t>} ,B={</a:t>
            </a:r>
            <a:r>
              <a:rPr lang="en-US" altLang="zh-CN" i="1" dirty="0" err="1"/>
              <a:t>b,aa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?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F94C1CF-69A2-440B-A458-5B0F875564D8}"/>
              </a:ext>
            </a:extLst>
          </p:cNvPr>
          <p:cNvSpPr txBox="1"/>
          <p:nvPr/>
        </p:nvSpPr>
        <p:spPr>
          <a:xfrm>
            <a:off x="1691680" y="3861048"/>
            <a:ext cx="648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D52D5C-DCD9-468B-9DDE-52449C745444}"/>
              </a:ext>
            </a:extLst>
          </p:cNvPr>
          <p:cNvSpPr txBox="1"/>
          <p:nvPr/>
        </p:nvSpPr>
        <p:spPr>
          <a:xfrm>
            <a:off x="1763688" y="4268158"/>
            <a:ext cx="7920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a</a:t>
            </a:r>
          </a:p>
          <a:p>
            <a:pPr>
              <a:buNone/>
            </a:pPr>
            <a:r>
              <a:rPr lang="en-US" altLang="zh-CN" i="1" dirty="0"/>
              <a:t>bb</a:t>
            </a:r>
          </a:p>
          <a:p>
            <a:pPr>
              <a:buNone/>
            </a:pPr>
            <a:r>
              <a:rPr lang="en-US" altLang="zh-CN" i="1" dirty="0"/>
              <a:t>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052FA4F-95CE-4B6D-BCD0-EA4242C4F192}"/>
              </a:ext>
            </a:extLst>
          </p:cNvPr>
          <p:cNvSpPr txBox="1"/>
          <p:nvPr/>
        </p:nvSpPr>
        <p:spPr>
          <a:xfrm>
            <a:off x="3275856" y="3797435"/>
            <a:ext cx="6480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aa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EC6091-AB4B-4E02-8714-69580142724B}"/>
              </a:ext>
            </a:extLst>
          </p:cNvPr>
          <p:cNvSpPr/>
          <p:nvPr/>
        </p:nvSpPr>
        <p:spPr>
          <a:xfrm>
            <a:off x="-829368" y="602128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{       ,          ,       ,           }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F292B76-1623-4061-B9A6-A4D909D51C15}"/>
              </a:ext>
            </a:extLst>
          </p:cNvPr>
          <p:cNvSpPr txBox="1"/>
          <p:nvPr/>
        </p:nvSpPr>
        <p:spPr>
          <a:xfrm>
            <a:off x="2627784" y="6084585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ab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0C692F1-DAD0-419E-BB75-17F1D9343CD6}"/>
              </a:ext>
            </a:extLst>
          </p:cNvPr>
          <p:cNvSpPr txBox="1"/>
          <p:nvPr/>
        </p:nvSpPr>
        <p:spPr>
          <a:xfrm>
            <a:off x="34912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bbb</a:t>
            </a:r>
            <a:r>
              <a:rPr lang="en-US" altLang="zh-CN" i="1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0F184420-E3BD-4ABB-B36F-1B3F85B24926}"/>
              </a:ext>
            </a:extLst>
          </p:cNvPr>
          <p:cNvSpPr txBox="1"/>
          <p:nvPr/>
        </p:nvSpPr>
        <p:spPr>
          <a:xfrm>
            <a:off x="46091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aaa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A8B9643-CCC9-46E6-BDB6-995C365096F9}"/>
              </a:ext>
            </a:extLst>
          </p:cNvPr>
          <p:cNvSpPr txBox="1"/>
          <p:nvPr/>
        </p:nvSpPr>
        <p:spPr>
          <a:xfrm>
            <a:off x="5579948" y="6037872"/>
            <a:ext cx="1261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 err="1">
                <a:sym typeface="+mn-ea"/>
              </a:rPr>
              <a:t>bbaa</a:t>
            </a:r>
            <a:r>
              <a:rPr lang="en-US" altLang="zh-CN" i="1" dirty="0">
                <a:sym typeface="+mn-ea"/>
              </a:rPr>
              <a:t>  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47E1EACD-A01B-4009-983D-0C4F400486E4}"/>
              </a:ext>
            </a:extLst>
          </p:cNvPr>
          <p:cNvCxnSpPr/>
          <p:nvPr/>
        </p:nvCxnSpPr>
        <p:spPr bwMode="auto">
          <a:xfrm>
            <a:off x="2339752" y="5085184"/>
            <a:ext cx="86409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DEF2263-E723-4F10-B2B5-8BBDD836D7B2}"/>
              </a:ext>
            </a:extLst>
          </p:cNvPr>
          <p:cNvCxnSpPr>
            <a:cxnSpLocks/>
          </p:cNvCxnSpPr>
          <p:nvPr/>
        </p:nvCxnSpPr>
        <p:spPr bwMode="auto">
          <a:xfrm>
            <a:off x="2339752" y="5229200"/>
            <a:ext cx="936104" cy="28803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7371BB-2C54-45B8-9E19-B01B021B3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9134" y="5212616"/>
            <a:ext cx="886722" cy="34857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6D4313D-4BEC-4A1F-A81C-1328A11A746A}"/>
              </a:ext>
            </a:extLst>
          </p:cNvPr>
          <p:cNvCxnSpPr>
            <a:cxnSpLocks/>
          </p:cNvCxnSpPr>
          <p:nvPr/>
        </p:nvCxnSpPr>
        <p:spPr bwMode="auto">
          <a:xfrm>
            <a:off x="2389134" y="5609415"/>
            <a:ext cx="93894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9785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21" grpId="0"/>
      <p:bldP spid="23" grpId="0"/>
      <p:bldP spid="26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a,ab</a:t>
            </a:r>
            <a:r>
              <a:rPr lang="en-US" altLang="zh-CN" i="1" dirty="0"/>
              <a:t>} ,B={</a:t>
            </a:r>
            <a:r>
              <a:rPr lang="en-US" altLang="zh-CN" i="1" dirty="0" err="1"/>
              <a:t>a,ba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?</a:t>
            </a:r>
            <a:endParaRPr lang="zh-CN" altLang="en-US" i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F94C1CF-69A2-440B-A458-5B0F875564D8}"/>
              </a:ext>
            </a:extLst>
          </p:cNvPr>
          <p:cNvSpPr txBox="1"/>
          <p:nvPr/>
        </p:nvSpPr>
        <p:spPr>
          <a:xfrm>
            <a:off x="1691680" y="3861048"/>
            <a:ext cx="648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8D52D5C-DCD9-468B-9DDE-52449C745444}"/>
              </a:ext>
            </a:extLst>
          </p:cNvPr>
          <p:cNvSpPr txBox="1"/>
          <p:nvPr/>
        </p:nvSpPr>
        <p:spPr>
          <a:xfrm>
            <a:off x="1763688" y="4268158"/>
            <a:ext cx="7920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i="1" dirty="0"/>
          </a:p>
          <a:p>
            <a:pPr>
              <a:buNone/>
            </a:pPr>
            <a:r>
              <a:rPr lang="en-US" altLang="zh-CN" i="1" dirty="0"/>
              <a:t>a</a:t>
            </a:r>
          </a:p>
          <a:p>
            <a:pPr>
              <a:buNone/>
            </a:pPr>
            <a:r>
              <a:rPr lang="en-US" altLang="zh-CN" i="1" dirty="0"/>
              <a:t>ab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052FA4F-95CE-4B6D-BCD0-EA4242C4F192}"/>
              </a:ext>
            </a:extLst>
          </p:cNvPr>
          <p:cNvSpPr txBox="1"/>
          <p:nvPr/>
        </p:nvSpPr>
        <p:spPr>
          <a:xfrm>
            <a:off x="3275856" y="3797435"/>
            <a:ext cx="9463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B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 err="1"/>
              <a:t>ba</a:t>
            </a:r>
            <a:endParaRPr lang="en-US" altLang="zh-CN" i="1" dirty="0"/>
          </a:p>
          <a:p>
            <a:pPr>
              <a:buClr>
                <a:srgbClr val="800080"/>
              </a:buClr>
              <a:buNone/>
            </a:pPr>
            <a:endParaRPr lang="en-US" altLang="zh-CN" i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67EC6091-AB4B-4E02-8714-69580142724B}"/>
              </a:ext>
            </a:extLst>
          </p:cNvPr>
          <p:cNvSpPr/>
          <p:nvPr/>
        </p:nvSpPr>
        <p:spPr>
          <a:xfrm>
            <a:off x="-829368" y="6021288"/>
            <a:ext cx="87868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B= {       ,          ,                  }</a:t>
            </a:r>
            <a:endParaRPr lang="zh-CN" altLang="en-US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F292B76-1623-4061-B9A6-A4D909D51C15}"/>
              </a:ext>
            </a:extLst>
          </p:cNvPr>
          <p:cNvSpPr txBox="1"/>
          <p:nvPr/>
        </p:nvSpPr>
        <p:spPr>
          <a:xfrm>
            <a:off x="2627784" y="6084585"/>
            <a:ext cx="7920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/>
              <a:t>aa</a:t>
            </a:r>
            <a:endParaRPr lang="zh-CN" altLang="en-US" i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40C692F1-DAD0-419E-BB75-17F1D9343CD6}"/>
              </a:ext>
            </a:extLst>
          </p:cNvPr>
          <p:cNvSpPr txBox="1"/>
          <p:nvPr/>
        </p:nvSpPr>
        <p:spPr>
          <a:xfrm>
            <a:off x="3491201" y="6061229"/>
            <a:ext cx="946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+mn-ea"/>
              </a:rPr>
              <a:t>aba 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9A8B9643-CCC9-46E6-BDB6-995C365096F9}"/>
              </a:ext>
            </a:extLst>
          </p:cNvPr>
          <p:cNvSpPr txBox="1"/>
          <p:nvPr/>
        </p:nvSpPr>
        <p:spPr>
          <a:xfrm>
            <a:off x="5579948" y="6037872"/>
            <a:ext cx="1261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+mn-ea"/>
              </a:rPr>
              <a:t>abba  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47E1EACD-A01B-4009-983D-0C4F400486E4}"/>
              </a:ext>
            </a:extLst>
          </p:cNvPr>
          <p:cNvCxnSpPr/>
          <p:nvPr/>
        </p:nvCxnSpPr>
        <p:spPr bwMode="auto">
          <a:xfrm>
            <a:off x="2339752" y="5085184"/>
            <a:ext cx="864096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DDEF2263-E723-4F10-B2B5-8BBDD836D7B2}"/>
              </a:ext>
            </a:extLst>
          </p:cNvPr>
          <p:cNvCxnSpPr>
            <a:cxnSpLocks/>
          </p:cNvCxnSpPr>
          <p:nvPr/>
        </p:nvCxnSpPr>
        <p:spPr bwMode="auto">
          <a:xfrm>
            <a:off x="2339752" y="5229200"/>
            <a:ext cx="936104" cy="28803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3C7371BB-2C54-45B8-9E19-B01B021B3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2389134" y="5212616"/>
            <a:ext cx="886722" cy="34857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F6D4313D-4BEC-4A1F-A81C-1328A11A746A}"/>
              </a:ext>
            </a:extLst>
          </p:cNvPr>
          <p:cNvCxnSpPr>
            <a:cxnSpLocks/>
          </p:cNvCxnSpPr>
          <p:nvPr/>
        </p:nvCxnSpPr>
        <p:spPr bwMode="auto">
          <a:xfrm>
            <a:off x="2389134" y="5609415"/>
            <a:ext cx="93894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5956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  <p:bldP spid="21" grpId="0"/>
      <p:bldP spid="23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85860"/>
            <a:ext cx="8859520" cy="11387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 i="1" dirty="0">
                <a:sym typeface="+mn-ea"/>
              </a:rPr>
              <a:t>B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连接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</a:t>
            </a:r>
            <a:r>
              <a:rPr lang="en-US" altLang="zh-CN" i="1" dirty="0">
                <a:sym typeface="+mn-ea"/>
              </a:rPr>
              <a:t>A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·</a:t>
            </a:r>
            <a:r>
              <a:rPr lang="en-US" altLang="zh-CN" sz="3600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 = </a:t>
            </a:r>
            <a:r>
              <a:rPr lang="en-US" altLang="zh-CN" dirty="0">
                <a:sym typeface="Symbol" panose="05050102010706020507" pitchFamily="18" charset="2"/>
              </a:rPr>
              <a:t>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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A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ym typeface="Symbol" panose="05050102010706020507" pitchFamily="18" charset="2"/>
              </a:rPr>
              <a:t>2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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1)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连接</a:t>
            </a:r>
          </a:p>
        </p:txBody>
      </p:sp>
      <p:sp>
        <p:nvSpPr>
          <p:cNvPr id="8" name="矩形 7"/>
          <p:cNvSpPr/>
          <p:nvPr/>
        </p:nvSpPr>
        <p:spPr>
          <a:xfrm>
            <a:off x="284480" y="5157192"/>
            <a:ext cx="8786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/>
              <a:t>符号串</a:t>
            </a:r>
            <a:r>
              <a:rPr lang="zh-CN" altLang="en-US" sz="2800" dirty="0">
                <a:sym typeface="Symbol" panose="05050102010706020507" pitchFamily="18" charset="2"/>
              </a:rPr>
              <a:t>集合</a:t>
            </a:r>
            <a:r>
              <a:rPr lang="zh-CN" altLang="en-US" sz="2800" dirty="0"/>
              <a:t>连接运算的</a:t>
            </a:r>
            <a:r>
              <a:rPr lang="zh-CN" altLang="en-US" sz="2800" dirty="0">
                <a:solidFill>
                  <a:srgbClr val="800080"/>
                </a:solidFill>
              </a:rPr>
              <a:t>性质</a:t>
            </a:r>
            <a:r>
              <a:rPr lang="zh-CN" altLang="en-US" sz="2400" dirty="0"/>
              <a:t>  </a:t>
            </a:r>
            <a:endParaRPr lang="en-US" altLang="zh-CN" sz="2400" dirty="0"/>
          </a:p>
          <a:p>
            <a:pPr lvl="1"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( </a:t>
            </a:r>
            <a:r>
              <a:rPr lang="en-US" altLang="zh-CN" sz="2800" i="1" dirty="0">
                <a:sym typeface="Symbol" panose="05050102010706020507" pitchFamily="18" charset="2"/>
              </a:rPr>
              <a:t>A ·</a:t>
            </a:r>
            <a:r>
              <a:rPr lang="en-US" altLang="zh-CN" sz="2800" i="1" dirty="0">
                <a:sym typeface="+mn-ea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ym typeface="Symbol" panose="05050102010706020507" pitchFamily="18" charset="2"/>
              </a:rPr>
              <a:t> ·</a:t>
            </a:r>
            <a:r>
              <a:rPr lang="en-US" altLang="zh-CN" sz="2800" dirty="0">
                <a:sym typeface="Symbol" panose="05050102010706020507" pitchFamily="18" charset="2"/>
              </a:rPr>
              <a:t> C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 </a:t>
            </a:r>
            <a:r>
              <a:rPr lang="en-US" altLang="zh-CN" sz="2800" i="1" dirty="0">
                <a:sym typeface="Symbol" panose="05050102010706020507" pitchFamily="18" charset="2"/>
              </a:rPr>
              <a:t>A ·</a:t>
            </a:r>
            <a:r>
              <a:rPr lang="en-US" altLang="zh-CN" sz="2800" i="1" dirty="0">
                <a:sym typeface="+mn-ea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(</a:t>
            </a:r>
            <a:r>
              <a:rPr lang="zh-CN" altLang="en-US" sz="2800" i="1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B·C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符号串集合</a:t>
            </a:r>
            <a:r>
              <a:rPr lang="zh-CN" altLang="en-US" sz="2800" dirty="0"/>
              <a:t>连接的结合律</a:t>
            </a:r>
            <a:endParaRPr lang="zh-CN" altLang="en-US" sz="2800" dirty="0">
              <a:solidFill>
                <a:srgbClr val="80008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2720217"/>
            <a:ext cx="87868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举例 若</a:t>
            </a:r>
            <a:r>
              <a:rPr lang="en-US" altLang="zh-CN" i="1" dirty="0"/>
              <a:t>A</a:t>
            </a:r>
            <a:r>
              <a:rPr lang="zh-CN" altLang="en-US" i="1" dirty="0"/>
              <a:t> </a:t>
            </a:r>
            <a:r>
              <a:rPr lang="en-US" altLang="zh-CN" i="1" dirty="0"/>
              <a:t>=</a:t>
            </a:r>
            <a:r>
              <a:rPr lang="zh-CN" altLang="en-US" i="1" dirty="0"/>
              <a:t> </a:t>
            </a:r>
            <a:r>
              <a:rPr lang="en-US" altLang="zh-CN" i="1" dirty="0"/>
              <a:t>{</a:t>
            </a:r>
            <a:r>
              <a:rPr lang="en-US" altLang="zh-CN" i="1" dirty="0" err="1"/>
              <a:t>a,bb</a:t>
            </a:r>
            <a:r>
              <a:rPr lang="en-US" altLang="zh-CN" i="1" dirty="0"/>
              <a:t>} ,B={</a:t>
            </a:r>
            <a:r>
              <a:rPr lang="en-US" altLang="zh-CN" i="1" dirty="0" err="1"/>
              <a:t>b,aa</a:t>
            </a:r>
            <a:r>
              <a:rPr lang="en-US" altLang="zh-CN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</a:rPr>
              <a:t>那么 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 ·</a:t>
            </a:r>
            <a:r>
              <a:rPr lang="en-US" altLang="zh-CN" i="1" dirty="0">
                <a:sym typeface="+mn-ea"/>
              </a:rPr>
              <a:t> B</a:t>
            </a:r>
            <a:endParaRPr lang="zh-CN" altLang="en-US" i="1" dirty="0"/>
          </a:p>
        </p:txBody>
      </p:sp>
      <p:sp>
        <p:nvSpPr>
          <p:cNvPr id="10" name="矩形 9"/>
          <p:cNvSpPr/>
          <p:nvPr/>
        </p:nvSpPr>
        <p:spPr>
          <a:xfrm>
            <a:off x="611560" y="3199615"/>
            <a:ext cx="65545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Clr>
                <a:srgbClr val="800080"/>
              </a:buClr>
              <a:buNone/>
            </a:pPr>
            <a:r>
              <a:rPr lang="en-US" altLang="zh-CN" i="1" dirty="0">
                <a:sym typeface="+mn-ea"/>
              </a:rPr>
              <a:t>= {</a:t>
            </a:r>
            <a:r>
              <a:rPr lang="en-US" altLang="zh-CN" i="1" dirty="0" err="1">
                <a:sym typeface="+mn-ea"/>
              </a:rPr>
              <a:t>ab,bbb,aaa</a:t>
            </a:r>
            <a:r>
              <a:rPr lang="en-US" altLang="zh-CN" i="1" dirty="0">
                <a:sym typeface="+mn-ea"/>
              </a:rPr>
              <a:t>, </a:t>
            </a:r>
            <a:r>
              <a:rPr lang="en-US" altLang="zh-CN" i="1" dirty="0" err="1">
                <a:sym typeface="+mn-ea"/>
              </a:rPr>
              <a:t>bbaa</a:t>
            </a:r>
            <a:r>
              <a:rPr lang="en-US" altLang="zh-CN" i="1" dirty="0">
                <a:sym typeface="+mn-ea"/>
              </a:rPr>
              <a:t>}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03630557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10"/>
          <p:cNvSpPr txBox="1"/>
          <p:nvPr/>
        </p:nvSpPr>
        <p:spPr>
          <a:xfrm>
            <a:off x="284480" y="1225848"/>
            <a:ext cx="8752016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字母表上的符号串集合</a:t>
            </a:r>
            <a:r>
              <a:rPr lang="en-US" altLang="zh-CN" i="1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次方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/>
              </a:rPr>
              <a:t>0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)</a:t>
            </a:r>
            <a:r>
              <a:rPr lang="zh-CN" altLang="en-US" dirty="0">
                <a:sym typeface="+mn-ea"/>
              </a:rPr>
              <a:t>定义为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 </a:t>
            </a:r>
            <a:endParaRPr lang="en-US" altLang="zh-CN" i="1" dirty="0">
              <a:solidFill>
                <a:srgbClr val="800080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+mn-ea"/>
              </a:rPr>
              <a:t>	</a:t>
            </a:r>
            <a:r>
              <a:rPr lang="zh-CN" altLang="en-US" i="1" dirty="0">
                <a:solidFill>
                  <a:srgbClr val="800080"/>
                </a:solidFill>
                <a:sym typeface="+mn-ea"/>
              </a:rPr>
              <a:t>      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=A</a:t>
            </a:r>
            <a:r>
              <a:rPr lang="en-US" altLang="zh-CN" i="1" dirty="0">
                <a:sym typeface="Symbol" panose="05050102010706020507" pitchFamily="18" charset="2"/>
              </a:rPr>
              <a:t>·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i="1" dirty="0">
                <a:sym typeface="Symbol" panose="05050102010706020507" pitchFamily="18" charset="2"/>
              </a:rPr>
              <a:t>···A·A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2)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990099"/>
                </a:solidFill>
                <a:sym typeface="+mn-ea"/>
              </a:rPr>
              <a:t>方幂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8" name="左大括号 7"/>
          <p:cNvSpPr/>
          <p:nvPr/>
        </p:nvSpPr>
        <p:spPr bwMode="auto">
          <a:xfrm rot="5400000">
            <a:off x="3571868" y="1359269"/>
            <a:ext cx="428628" cy="1571636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4159" y="1645021"/>
            <a:ext cx="785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个</a:t>
            </a:r>
            <a:r>
              <a:rPr lang="en-US" altLang="zh-CN" sz="2000" dirty="0">
                <a:sym typeface="Symbol" panose="05050102010706020507" pitchFamily="18" charset="2"/>
              </a:rPr>
              <a:t>A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-1016" y="4581128"/>
            <a:ext cx="93593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/>
              <a:t>并定义</a:t>
            </a:r>
            <a:r>
              <a:rPr lang="en-US" altLang="zh-CN" dirty="0"/>
              <a:t>:</a:t>
            </a:r>
            <a:endParaRPr lang="zh-CN" altLang="en-US" dirty="0"/>
          </a:p>
          <a:p>
            <a:pPr>
              <a:buClr>
                <a:srgbClr val="800080"/>
              </a:buClr>
            </a:pPr>
            <a:endParaRPr lang="zh-CN" altLang="en-US" sz="1050" dirty="0"/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闭包</a:t>
            </a:r>
            <a:r>
              <a:rPr lang="zh-CN" altLang="en-US" dirty="0">
                <a:latin typeface="楷体_GB2312" pitchFamily="49" charset="-122"/>
              </a:rPr>
              <a:t>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baseline="30000" dirty="0">
                <a:latin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 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0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i="1" dirty="0">
              <a:latin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50" dirty="0">
              <a:latin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sym typeface="Symbol" panose="05050102010706020507" pitchFamily="18" charset="2"/>
              </a:rPr>
              <a:t>正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闭包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+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=</a:t>
            </a:r>
            <a:r>
              <a:rPr lang="en-US" altLang="zh-CN" dirty="0">
                <a:latin typeface="楷体_GB2312" pitchFamily="49" charset="-12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latin typeface="楷体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i="1" dirty="0"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 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1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4480" y="2924944"/>
            <a:ext cx="7959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或采取下面的归纳定义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en-US" altLang="zh-CN" i="1" dirty="0">
                <a:sym typeface="+mn-ea"/>
              </a:rPr>
              <a:t>A</a:t>
            </a:r>
            <a:r>
              <a:rPr lang="en-US" altLang="zh-CN" i="1" baseline="30000" dirty="0">
                <a:sym typeface="+mn-ea"/>
              </a:rPr>
              <a:t>0</a:t>
            </a:r>
            <a:r>
              <a:rPr lang="zh-CN" altLang="en-US" i="1" baseline="30000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={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zh-CN" altLang="en-US" i="1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}</a:t>
            </a:r>
          </a:p>
          <a:p>
            <a:pPr marL="514350" indent="-514350">
              <a:buClr>
                <a:srgbClr val="800080"/>
              </a:buClr>
              <a:buAutoNum type="arabicParenBoth"/>
            </a:pPr>
            <a:r>
              <a:rPr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已定义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那么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n+1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· A </a:t>
            </a:r>
          </a:p>
        </p:txBody>
      </p:sp>
    </p:spTree>
    <p:extLst>
      <p:ext uri="{BB962C8B-B14F-4D97-AF65-F5344CB8AC3E}">
        <p14:creationId xmlns:p14="http://schemas.microsoft.com/office/powerpoint/2010/main" val="279395777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260648"/>
            <a:ext cx="566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+mn-ea"/>
              </a:rPr>
              <a:t>2)</a:t>
            </a:r>
            <a:r>
              <a:rPr lang="zh-CN" altLang="en-US" sz="3600" dirty="0">
                <a:sym typeface="+mn-ea"/>
              </a:rPr>
              <a:t>符号串</a:t>
            </a:r>
            <a:r>
              <a:rPr lang="zh-CN" altLang="en-US" sz="3600" dirty="0">
                <a:sym typeface="Symbol" panose="05050102010706020507" pitchFamily="18" charset="2"/>
              </a:rPr>
              <a:t>集合</a:t>
            </a:r>
            <a:r>
              <a:rPr lang="zh-CN" altLang="en-US" sz="3600" dirty="0">
                <a:sym typeface="+mn-ea"/>
              </a:rPr>
              <a:t>的</a:t>
            </a:r>
            <a:r>
              <a:rPr lang="zh-CN" altLang="en-US" sz="3600" dirty="0">
                <a:solidFill>
                  <a:srgbClr val="990099"/>
                </a:solidFill>
                <a:sym typeface="+mn-ea"/>
              </a:rPr>
              <a:t>方幂</a:t>
            </a:r>
            <a:endParaRPr lang="zh-CN" altLang="en-US" sz="36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8264" y="1196752"/>
            <a:ext cx="87868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solidFill>
                  <a:srgbClr val="800080"/>
                </a:solidFill>
              </a:rPr>
              <a:t>举例 若</a:t>
            </a:r>
            <a:r>
              <a:rPr lang="en-US" altLang="zh-CN" sz="3600" i="1" dirty="0"/>
              <a:t>A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=</a:t>
            </a:r>
            <a:r>
              <a:rPr lang="zh-CN" altLang="en-US" sz="3600" i="1" dirty="0"/>
              <a:t> </a:t>
            </a:r>
            <a:r>
              <a:rPr lang="en-US" altLang="zh-CN" sz="3600" i="1" dirty="0"/>
              <a:t>{</a:t>
            </a:r>
            <a:r>
              <a:rPr lang="en-US" altLang="zh-CN" sz="3600" i="1" dirty="0" err="1"/>
              <a:t>a,bb</a:t>
            </a:r>
            <a:r>
              <a:rPr lang="en-US" altLang="zh-CN" sz="3600" i="1" dirty="0"/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+mn-ea"/>
              </a:rPr>
              <a:t>A</a:t>
            </a:r>
            <a:r>
              <a:rPr lang="en-US" altLang="zh-CN" sz="3600" i="1" baseline="30000" dirty="0">
                <a:sym typeface="+mn-ea"/>
              </a:rPr>
              <a:t>3 </a:t>
            </a:r>
            <a:r>
              <a:rPr lang="en-US" altLang="zh-CN" sz="3600" i="1" dirty="0">
                <a:sym typeface="+mn-ea"/>
              </a:rPr>
              <a:t>=?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+mn-ea"/>
              </a:rPr>
              <a:t>A</a:t>
            </a:r>
            <a:r>
              <a:rPr lang="en-US" altLang="zh-CN" sz="3600" i="1" baseline="30000" dirty="0">
                <a:sym typeface="+mn-ea"/>
              </a:rPr>
              <a:t>0</a:t>
            </a:r>
            <a:r>
              <a:rPr lang="zh-CN" altLang="en-US" sz="3600" i="1" baseline="30000" dirty="0">
                <a:sym typeface="+mn-ea"/>
              </a:rPr>
              <a:t> </a:t>
            </a:r>
            <a:r>
              <a:rPr lang="en-US" altLang="zh-CN" sz="3600" i="1" dirty="0">
                <a:sym typeface="+mn-ea"/>
              </a:rPr>
              <a:t>={</a:t>
            </a:r>
            <a:r>
              <a:rPr lang="zh-CN" altLang="en-US" sz="3600" i="1" dirty="0">
                <a:sym typeface="+mn-ea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</a:t>
            </a:r>
            <a:r>
              <a:rPr lang="zh-CN" altLang="en-US" sz="3600" i="1" dirty="0">
                <a:sym typeface="+mn-ea"/>
              </a:rPr>
              <a:t> </a:t>
            </a:r>
            <a:r>
              <a:rPr lang="en-US" altLang="zh-CN" sz="3600" i="1" dirty="0">
                <a:sym typeface="+mn-ea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1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 ={</a:t>
            </a:r>
            <a:r>
              <a:rPr lang="en-US" altLang="zh-CN" sz="3600" i="1" dirty="0" err="1">
                <a:sym typeface="Symbol" panose="05050102010706020507" pitchFamily="18" charset="2"/>
              </a:rPr>
              <a:t>a,bb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2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1 </a:t>
            </a:r>
            <a:r>
              <a:rPr lang="en-US" altLang="zh-CN" sz="3600" i="1" dirty="0">
                <a:sym typeface="Symbol" panose="05050102010706020507" pitchFamily="18" charset="2"/>
              </a:rPr>
              <a:t>· A ={</a:t>
            </a:r>
            <a:r>
              <a:rPr lang="en-US" altLang="zh-CN" sz="3600" i="1" dirty="0" err="1">
                <a:sym typeface="Symbol" panose="05050102010706020507" pitchFamily="18" charset="2"/>
              </a:rPr>
              <a:t>aa,abb</a:t>
            </a:r>
            <a:r>
              <a:rPr lang="en-US" altLang="zh-CN" sz="3600" i="1" dirty="0">
                <a:sym typeface="Symbol" panose="05050102010706020507" pitchFamily="18" charset="2"/>
              </a:rPr>
              <a:t>, </a:t>
            </a:r>
            <a:r>
              <a:rPr lang="en-US" altLang="zh-CN" sz="3600" i="1" dirty="0" err="1">
                <a:sym typeface="Symbol" panose="05050102010706020507" pitchFamily="18" charset="2"/>
              </a:rPr>
              <a:t>bba</a:t>
            </a:r>
            <a:r>
              <a:rPr lang="en-US" altLang="zh-CN" sz="3600" i="1" dirty="0">
                <a:sym typeface="Symbol" panose="05050102010706020507" pitchFamily="18" charset="2"/>
              </a:rPr>
              <a:t> ,</a:t>
            </a:r>
            <a:r>
              <a:rPr lang="en-US" altLang="zh-CN" sz="3600" i="1" dirty="0" err="1">
                <a:sym typeface="Symbol" panose="05050102010706020507" pitchFamily="18" charset="2"/>
              </a:rPr>
              <a:t>bbbb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3</a:t>
            </a:r>
            <a:r>
              <a:rPr lang="en-US" altLang="zh-CN" sz="3600" dirty="0">
                <a:sym typeface="Symbol" panose="05050102010706020507" pitchFamily="18" charset="2"/>
              </a:rPr>
              <a:t>=</a:t>
            </a:r>
            <a:r>
              <a:rPr lang="zh-CN" altLang="en-US" sz="3600" dirty="0">
                <a:sym typeface="Symbol" panose="05050102010706020507" pitchFamily="18" charset="2"/>
              </a:rPr>
              <a:t> </a:t>
            </a:r>
            <a:r>
              <a:rPr lang="en-US" altLang="zh-CN" sz="3600" i="1" dirty="0">
                <a:sym typeface="Symbol" panose="05050102010706020507" pitchFamily="18" charset="2"/>
              </a:rPr>
              <a:t>A</a:t>
            </a:r>
            <a:r>
              <a:rPr lang="en-US" altLang="zh-CN" sz="3600" baseline="30000" dirty="0">
                <a:sym typeface="Symbol" panose="05050102010706020507" pitchFamily="18" charset="2"/>
              </a:rPr>
              <a:t>2 </a:t>
            </a:r>
            <a:r>
              <a:rPr lang="en-US" altLang="zh-CN" sz="3600" i="1" dirty="0">
                <a:sym typeface="Symbol" panose="05050102010706020507" pitchFamily="18" charset="2"/>
              </a:rPr>
              <a:t>· A ={</a:t>
            </a:r>
            <a:r>
              <a:rPr lang="en-US" altLang="zh-CN" sz="3600" i="1" dirty="0" err="1">
                <a:sym typeface="Symbol" panose="05050102010706020507" pitchFamily="18" charset="2"/>
              </a:rPr>
              <a:t>aaa,abba,bbaa,bbbba</a:t>
            </a:r>
            <a:r>
              <a:rPr lang="en-US" altLang="zh-CN" sz="3600" i="1" dirty="0">
                <a:sym typeface="Symbol" panose="05050102010706020507" pitchFamily="18" charset="2"/>
              </a:rPr>
              <a:t>,</a:t>
            </a:r>
          </a:p>
          <a:p>
            <a:pPr lvl="5">
              <a:buClr>
                <a:srgbClr val="800080"/>
              </a:buClr>
              <a:buNone/>
            </a:pPr>
            <a:r>
              <a:rPr lang="en-US" altLang="zh-CN" sz="3600" i="1" dirty="0" err="1">
                <a:sym typeface="Symbol" panose="05050102010706020507" pitchFamily="18" charset="2"/>
              </a:rPr>
              <a:t>aabb,abbbb,bbabb,bbbbbb</a:t>
            </a:r>
            <a:r>
              <a:rPr lang="en-US" altLang="zh-CN" sz="3600" i="1" dirty="0"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003979"/>
      </p:ext>
    </p:extLst>
  </p:cSld>
  <p:clrMapOvr>
    <a:masterClrMapping/>
  </p:clrMapOvr>
  <p:transition spd="med"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468630" y="260648"/>
            <a:ext cx="8092758" cy="56630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华文行楷" pitchFamily="2" charset="-122"/>
              </a:rPr>
              <a:t> </a:t>
            </a:r>
            <a:endParaRPr lang="en-US" altLang="zh-CN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设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为字母表，可知</a:t>
            </a:r>
            <a:r>
              <a:rPr lang="zh-CN" altLang="en-US" dirty="0">
                <a:sym typeface="Symbol" panose="05050102010706020507" pitchFamily="18" charset="2"/>
              </a:rPr>
              <a:t> 为一种特殊的字符串集合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  <a:r>
              <a:rPr lang="zh-CN" altLang="en-US" dirty="0">
                <a:sym typeface="Symbol" panose="05050102010706020507" pitchFamily="18" charset="2"/>
              </a:rPr>
              <a:t>它的每个字符串只有一个符号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因此，对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任意自然数</a:t>
            </a:r>
            <a:r>
              <a:rPr lang="en-US" altLang="zh-CN" i="1" dirty="0"/>
              <a:t>n </a:t>
            </a: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，可以定义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			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</a:t>
            </a:r>
            <a:r>
              <a:rPr lang="zh-CN" altLang="en-US" sz="2800" dirty="0"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>
                <a:sym typeface="+mn-ea"/>
              </a:rPr>
              <a:t>n</a:t>
            </a:r>
            <a:r>
              <a:rPr lang="zh-CN" altLang="en-US" sz="2800" i="1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=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···</a:t>
            </a:r>
            <a:r>
              <a:rPr lang="zh-CN" altLang="en-US" sz="2800" dirty="0">
                <a:sym typeface="Symbol" panose="05050102010706020507" pitchFamily="18" charset="2"/>
              </a:rPr>
              <a:t>  </a:t>
            </a:r>
            <a:r>
              <a:rPr lang="en-US" altLang="zh-CN" sz="2800" i="1" dirty="0">
                <a:sym typeface="Symbol" panose="05050102010706020507" pitchFamily="18" charset="2"/>
              </a:rPr>
              <a:t>·</a:t>
            </a:r>
            <a:r>
              <a:rPr lang="zh-CN" altLang="en-US" sz="2800" dirty="0">
                <a:sym typeface="Symbol" panose="05050102010706020507" pitchFamily="18" charset="2"/>
              </a:rPr>
              <a:t> 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并定义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: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楷体_GB2312" pitchFamily="49" charset="-122"/>
                <a:sym typeface="Symbol" panose="05050102010706020507" pitchFamily="18" charset="2"/>
              </a:rPr>
              <a:t>的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zh-CN" altLang="en-US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0 </a:t>
            </a:r>
            <a:r>
              <a:rPr lang="en-US" altLang="zh-CN" sz="2800" dirty="0">
                <a:latin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 err="1"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endParaRPr lang="en-US" altLang="zh-CN" sz="2800" i="1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楷体_GB2312" pitchFamily="49" charset="-122"/>
                <a:sym typeface="Symbol" panose="05050102010706020507" pitchFamily="18" charset="2"/>
              </a:rPr>
              <a:t>的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正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=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</a:t>
            </a:r>
            <a:r>
              <a:rPr lang="en-US" altLang="zh-CN" sz="2800" baseline="30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lang="en-US" altLang="zh-CN" sz="2800" dirty="0">
                <a:sym typeface="Symbol" panose="05050102010706020507" pitchFamily="18" charset="2"/>
              </a:rPr>
              <a:t> =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 err="1"/>
              <a:t>i</a:t>
            </a:r>
            <a:r>
              <a:rPr lang="en-US" altLang="zh-CN" sz="2800" i="1" baseline="-25000" dirty="0"/>
              <a:t> 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1</a:t>
            </a:r>
            <a:r>
              <a:rPr lang="en-US" altLang="zh-CN" sz="2800" dirty="0">
                <a:latin typeface="楷体_GB2312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i</a:t>
            </a:r>
            <a:r>
              <a:rPr lang="en-US" altLang="zh-CN" sz="2800" i="1" dirty="0">
                <a:sym typeface="Symbol" panose="05050102010706020507" pitchFamily="18" charset="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华文行楷" pitchFamily="2" charset="-122"/>
            </a:endParaRPr>
          </a:p>
        </p:txBody>
      </p:sp>
      <p:sp>
        <p:nvSpPr>
          <p:cNvPr id="11" name="左大括号 10"/>
          <p:cNvSpPr/>
          <p:nvPr/>
        </p:nvSpPr>
        <p:spPr bwMode="auto">
          <a:xfrm rot="5400000">
            <a:off x="4027380" y="2248848"/>
            <a:ext cx="356620" cy="2003684"/>
          </a:xfrm>
          <a:prstGeom prst="leftBrace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33046" y="2740859"/>
            <a:ext cx="1116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连接</a:t>
            </a:r>
            <a:r>
              <a:rPr lang="en-US" altLang="zh-CN" sz="2000" dirty="0"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ym typeface="Symbol" panose="05050102010706020507" pitchFamily="18" charset="2"/>
              </a:rPr>
              <a:t>次</a:t>
            </a:r>
            <a:endParaRPr lang="zh-CN" altLang="en-US" sz="2000" dirty="0"/>
          </a:p>
        </p:txBody>
      </p:sp>
    </p:spTree>
  </p:cSld>
  <p:clrMapOvr>
    <a:masterClrMapping/>
  </p:clrMapOvr>
  <p:transition spd="med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570706" y="404659"/>
            <a:ext cx="8295482" cy="51090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例如 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en-US" altLang="zh-CN" dirty="0">
                <a:sym typeface="Symbol" panose="05050102010706020507" pitchFamily="18" charset="2"/>
              </a:rPr>
              <a:t>={0,1},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*= 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,0,1,00,01,10,11,000,001,010,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……</a:t>
            </a:r>
            <a:r>
              <a:rPr lang="en-US" altLang="zh-CN" dirty="0">
                <a:sym typeface="Symbol" panose="05050102010706020507" pitchFamily="18" charset="2"/>
              </a:rPr>
              <a:t>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思考：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zh-CN" altLang="en-US" dirty="0">
                <a:sym typeface="Symbol" panose="05050102010706020507" pitchFamily="18" charset="2"/>
              </a:rPr>
              <a:t>代表一个什么样的集合？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先思考：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i="1" baseline="30000" dirty="0">
                <a:sym typeface="+mn-ea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代表一个什么样的集合？</a:t>
            </a: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8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19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0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3" name="Text Box 15"/>
          <p:cNvSpPr txBox="1"/>
          <p:nvPr/>
        </p:nvSpPr>
        <p:spPr>
          <a:xfrm>
            <a:off x="570706" y="404659"/>
            <a:ext cx="8295482" cy="46782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特例 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: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字母表的</a:t>
            </a:r>
            <a:r>
              <a:rPr lang="zh-CN" altLang="en-US" sz="3600" dirty="0">
                <a:solidFill>
                  <a:srgbClr val="800080"/>
                </a:solidFill>
                <a:latin typeface="楷体_GB2312" pitchFamily="49" charset="-122"/>
              </a:rPr>
              <a:t>幂运算</a:t>
            </a:r>
            <a:r>
              <a:rPr lang="zh-CN" altLang="en-US" sz="3600" dirty="0">
                <a:latin typeface="楷体_GB2312" pitchFamily="49" charset="-12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endParaRPr lang="zh-CN" altLang="en-US" sz="1000" dirty="0">
              <a:latin typeface="Times New Roman" panose="02020603050405020304" pitchFamily="18" charset="0"/>
              <a:ea typeface="华文行楷" pitchFamily="2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/>
              <a:t>例如  </a:t>
            </a:r>
            <a:r>
              <a:rPr lang="zh-CN" altLang="en-US" dirty="0">
                <a:sym typeface="Symbol" panose="05050102010706020507" pitchFamily="18" charset="2"/>
              </a:rPr>
              <a:t> </a:t>
            </a:r>
            <a:r>
              <a:rPr lang="en-US" altLang="zh-CN" dirty="0">
                <a:sym typeface="Symbol" panose="05050102010706020507" pitchFamily="18" charset="2"/>
              </a:rPr>
              <a:t>={0,1},</a:t>
            </a:r>
            <a:r>
              <a:rPr lang="zh-CN" altLang="en-US" dirty="0">
                <a:sym typeface="Symbol" panose="05050102010706020507" pitchFamily="18" charset="2"/>
              </a:rPr>
              <a:t>则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*= 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 ,0,1,00,01,10,11,000,001,010,</a:t>
            </a:r>
            <a:r>
              <a:rPr lang="en-US" altLang="zh-CN" baseline="30000" dirty="0">
                <a:uFillTx/>
                <a:sym typeface="Symbol" panose="05050102010706020507" pitchFamily="18" charset="2"/>
              </a:rPr>
              <a:t>……</a:t>
            </a:r>
            <a:r>
              <a:rPr lang="en-US" altLang="zh-CN" dirty="0">
                <a:sym typeface="Symbol" panose="05050102010706020507" pitchFamily="18" charset="2"/>
              </a:rPr>
              <a:t></a:t>
            </a: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有了闭包的概念，那么可以发现某个字母表上的任意符号串集合</a:t>
            </a:r>
            <a:r>
              <a:rPr lang="en-US" altLang="zh-CN" dirty="0">
                <a:sym typeface="Symbol" panose="05050102010706020507" pitchFamily="18" charset="2"/>
              </a:rPr>
              <a:t>A,</a:t>
            </a:r>
            <a:r>
              <a:rPr lang="zh-CN" altLang="en-US" dirty="0">
                <a:sym typeface="Symbol" panose="05050102010706020507" pitchFamily="18" charset="2"/>
              </a:rPr>
              <a:t>都满足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               </a:t>
            </a:r>
            <a:r>
              <a:rPr lang="en-US" altLang="zh-CN" dirty="0">
                <a:sym typeface="Symbol" panose="05050102010706020507" pitchFamily="18" charset="2"/>
              </a:rPr>
              <a:t>A  </a:t>
            </a:r>
            <a:r>
              <a:rPr lang="en-US" altLang="zh-CN" dirty="0">
                <a:sym typeface="Symbol" panose="05050102010706020507" charset="0"/>
              </a:rPr>
              <a:t>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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373033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826135" y="243205"/>
            <a:ext cx="19456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引子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366292" y="1484784"/>
            <a:ext cx="8532812" cy="23083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和所有的语言一样，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一个程序设计语言的定义包括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语法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语义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。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语法定义了什么样的符号序列是合法的。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语义决定了某个程序的含义是什么</a:t>
            </a:r>
            <a:r>
              <a:rPr lang="zh-CN" altLang="en-US" sz="3600" dirty="0">
                <a:solidFill>
                  <a:srgbClr val="800080"/>
                </a:solidFill>
              </a:rPr>
              <a:t>。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8034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1259632" y="3020759"/>
            <a:ext cx="5654203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</a:rPr>
              <a:t> </a:t>
            </a:r>
            <a:r>
              <a:rPr lang="zh-CN" altLang="en-US" sz="3600" dirty="0">
                <a:solidFill>
                  <a:srgbClr val="800080"/>
                </a:solidFill>
              </a:rPr>
              <a:t> 文法 </a:t>
            </a:r>
            <a:r>
              <a:rPr lang="zh-CN" altLang="en-US" sz="3600" dirty="0"/>
              <a:t>（</a:t>
            </a:r>
            <a:r>
              <a:rPr lang="en-US" altLang="zh-CN" sz="3600" dirty="0"/>
              <a:t>Grammar</a:t>
            </a:r>
            <a:r>
              <a:rPr lang="zh-CN" altLang="en-US" sz="3600" dirty="0"/>
              <a:t>）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" name="Text Box 15"/>
          <p:cNvSpPr txBox="1"/>
          <p:nvPr/>
        </p:nvSpPr>
        <p:spPr>
          <a:xfrm>
            <a:off x="390724" y="980728"/>
            <a:ext cx="8568952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3600" dirty="0">
                <a:sym typeface="Symbol" panose="05050102010706020507" pitchFamily="18" charset="2"/>
              </a:rPr>
              <a:t>本节我们给出</a:t>
            </a:r>
            <a:r>
              <a:rPr lang="zh-CN" altLang="en-US" sz="3600" dirty="0">
                <a:solidFill>
                  <a:srgbClr val="990099"/>
                </a:solidFill>
                <a:sym typeface="Symbol" panose="05050102010706020507" pitchFamily="18" charset="2"/>
              </a:rPr>
              <a:t>文法</a:t>
            </a:r>
            <a:r>
              <a:rPr lang="zh-CN" altLang="en-US" sz="3600" dirty="0">
                <a:sym typeface="Symbol" panose="05050102010706020507" pitchFamily="18" charset="2"/>
              </a:rPr>
              <a:t>和</a:t>
            </a:r>
            <a:r>
              <a:rPr lang="zh-CN" altLang="en-US" sz="3600" dirty="0">
                <a:solidFill>
                  <a:srgbClr val="990099"/>
                </a:solidFill>
                <a:sym typeface="Symbol" panose="05050102010706020507" pitchFamily="18" charset="2"/>
              </a:rPr>
              <a:t>语言</a:t>
            </a:r>
            <a:r>
              <a:rPr lang="zh-CN" altLang="en-US" sz="3600" dirty="0">
                <a:sym typeface="Symbol" panose="05050102010706020507" pitchFamily="18" charset="2"/>
              </a:rPr>
              <a:t>的形式定义，即使用数学严格定义之前以自然语言为例的直观概念。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67544" y="4365104"/>
            <a:ext cx="6701556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以及文法与语言之间的关系</a:t>
            </a:r>
            <a:endParaRPr lang="en-US" altLang="zh-CN" sz="36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1428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395536" y="1484784"/>
            <a:ext cx="565420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0247" name="Text Box 11"/>
          <p:cNvSpPr txBox="1"/>
          <p:nvPr/>
        </p:nvSpPr>
        <p:spPr>
          <a:xfrm>
            <a:off x="251520" y="2060848"/>
            <a:ext cx="8712968" cy="4008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概念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设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为字母表，则任何集合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 *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是字母表  上的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3600" i="1" dirty="0">
                <a:sym typeface="Symbol" panose="05050102010706020507" pitchFamily="18" charset="2"/>
              </a:rPr>
              <a:t>w </a:t>
            </a:r>
            <a:r>
              <a:rPr lang="en-US" altLang="zh-CN" sz="3600" dirty="0">
                <a:sym typeface="Symbol" panose="05050102010706020507" pitchFamily="18" charset="2"/>
              </a:rPr>
              <a:t></a:t>
            </a:r>
            <a:r>
              <a:rPr lang="en-US" altLang="zh-CN" sz="3600" i="1" dirty="0"/>
              <a:t> L </a:t>
            </a:r>
            <a:r>
              <a:rPr lang="en-US" altLang="zh-CN" sz="3600" dirty="0">
                <a:sym typeface="Symbol" panose="05050102010706020507" pitchFamily="18" charset="2"/>
              </a:rPr>
              <a:t>⇔ </a:t>
            </a:r>
            <a:r>
              <a:rPr lang="en-US" altLang="zh-CN" sz="3600" i="1" dirty="0">
                <a:sym typeface="Symbol" panose="05050102010706020507" pitchFamily="18" charset="2"/>
              </a:rPr>
              <a:t>f </a:t>
            </a:r>
            <a:r>
              <a:rPr lang="en-US" altLang="zh-CN" sz="3600" dirty="0">
                <a:sym typeface="Symbol" panose="05050102010706020507" pitchFamily="18" charset="2"/>
              </a:rPr>
              <a:t>(w)=1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		</a:t>
            </a:r>
            <a:r>
              <a:rPr lang="en-US" altLang="zh-CN" sz="3600" i="1" dirty="0">
                <a:sym typeface="Symbol" panose="05050102010706020507" pitchFamily="18" charset="2"/>
              </a:rPr>
              <a:t>f </a:t>
            </a:r>
            <a:r>
              <a:rPr lang="en-US" altLang="zh-CN" sz="3600" dirty="0">
                <a:sym typeface="Symbol" panose="05050102010706020507" pitchFamily="18" charset="2"/>
              </a:rPr>
              <a:t>: * →{0,1}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>
                <a:sym typeface="Symbol" panose="05050102010706020507" pitchFamily="18" charset="2"/>
              </a:rPr>
              <a:t>              </a:t>
            </a:r>
            <a:r>
              <a:rPr lang="en-US" altLang="zh-CN" sz="3600" i="1" dirty="0">
                <a:sym typeface="Symbol" panose="05050102010706020507" pitchFamily="18" charset="2"/>
              </a:rPr>
              <a:t>f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ym typeface="Symbol" panose="05050102010706020507" pitchFamily="18" charset="2"/>
              </a:rPr>
              <a:t>判定 </a:t>
            </a:r>
            <a:r>
              <a:rPr lang="en-US" altLang="zh-CN" sz="3600" dirty="0">
                <a:sym typeface="Symbol" panose="05050102010706020507" pitchFamily="18" charset="2"/>
              </a:rPr>
              <a:t>w</a:t>
            </a:r>
            <a:r>
              <a:rPr lang="zh-CN" altLang="en-US" sz="3600" dirty="0">
                <a:sym typeface="Symbol" panose="05050102010706020507" pitchFamily="18" charset="2"/>
              </a:rPr>
              <a:t>是否属于</a:t>
            </a:r>
            <a:r>
              <a:rPr lang="en-US" altLang="zh-CN" sz="3600" dirty="0">
                <a:sym typeface="Symbol" panose="05050102010706020507" pitchFamily="18" charset="2"/>
              </a:rPr>
              <a:t>L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例如</a:t>
            </a:r>
            <a:r>
              <a:rPr lang="en-US" altLang="zh-CN" dirty="0">
                <a:sym typeface="Symbol" panose="05050102010706020507" pitchFamily="18" charset="2"/>
              </a:rPr>
              <a:t>w</a:t>
            </a:r>
            <a:r>
              <a:rPr lang="zh-CN" altLang="en-US" dirty="0">
                <a:sym typeface="Symbol" panose="05050102010706020507" pitchFamily="18" charset="2"/>
              </a:rPr>
              <a:t>是一个程序，</a:t>
            </a:r>
            <a:r>
              <a:rPr lang="en-US" altLang="zh-CN" dirty="0">
                <a:sym typeface="Symbol" panose="05050102010706020507" pitchFamily="18" charset="2"/>
              </a:rPr>
              <a:t>f</a:t>
            </a:r>
            <a:r>
              <a:rPr lang="zh-CN" altLang="en-US" dirty="0">
                <a:sym typeface="Symbol" panose="05050102010706020507" pitchFamily="18" charset="2"/>
              </a:rPr>
              <a:t>为编译器的语法分析，如果语法分析能通过则说明程序合于语法规则</a:t>
            </a:r>
          </a:p>
        </p:txBody>
      </p:sp>
    </p:spTree>
    <p:extLst>
      <p:ext uri="{BB962C8B-B14F-4D97-AF65-F5344CB8AC3E}">
        <p14:creationId xmlns:p14="http://schemas.microsoft.com/office/powerpoint/2010/main" val="2894506002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8"/>
          <p:cNvSpPr/>
          <p:nvPr/>
        </p:nvSpPr>
        <p:spPr>
          <a:xfrm>
            <a:off x="877570" y="114280"/>
            <a:ext cx="73894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2.3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文法和语言的形式定义</a:t>
            </a:r>
          </a:p>
        </p:txBody>
      </p:sp>
      <p:sp>
        <p:nvSpPr>
          <p:cNvPr id="10246" name="Text Box 9"/>
          <p:cNvSpPr txBox="1"/>
          <p:nvPr/>
        </p:nvSpPr>
        <p:spPr>
          <a:xfrm>
            <a:off x="395536" y="1484784"/>
            <a:ext cx="565420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Language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10247" name="Text Box 11"/>
          <p:cNvSpPr txBox="1"/>
          <p:nvPr/>
        </p:nvSpPr>
        <p:spPr>
          <a:xfrm>
            <a:off x="251520" y="2060848"/>
            <a:ext cx="8712968" cy="316240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概念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 设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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为字母表，则任何集合 </a:t>
            </a:r>
            <a:r>
              <a:rPr lang="en-US" altLang="zh-CN" sz="36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 *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是字母表  上的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一个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语言</a:t>
            </a:r>
            <a:endParaRPr lang="zh-CN" altLang="en-US" sz="36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举例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</a:t>
            </a:r>
            <a:r>
              <a:rPr lang="en-US" altLang="zh-CN" i="1" dirty="0">
                <a:latin typeface="Arial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i="1" dirty="0">
                <a:latin typeface="Arial" panose="020B0604020202020204" pitchFamily="34" charset="0"/>
                <a:sym typeface="Symbol" panose="05050102010706020507" pitchFamily="18" charset="2"/>
              </a:rPr>
              <a:t>, English, …, words , …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   </a:t>
            </a:r>
          </a:p>
          <a:p>
            <a:pPr>
              <a:buClr>
                <a:srgbClr val="800080"/>
              </a:buClr>
              <a:buNone/>
            </a:pPr>
            <a:endParaRPr lang="zh-CN" altLang="en-US" sz="105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800080"/>
                </a:solidFill>
              </a:rPr>
              <a:t>比较    空语言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800080"/>
                </a:solidFill>
              </a:rPr>
              <a:t>仅含空串</a:t>
            </a:r>
            <a:r>
              <a:rPr lang="zh-CN" altLang="en-US" i="1" dirty="0">
                <a:sym typeface="Symbol" panose="05050102010706020507" pitchFamily="18" charset="2"/>
              </a:rPr>
              <a:t> </a:t>
            </a:r>
            <a:r>
              <a:rPr lang="zh-CN" altLang="en-US" dirty="0">
                <a:solidFill>
                  <a:srgbClr val="800080"/>
                </a:solidFill>
              </a:rPr>
              <a:t>的语言 </a:t>
            </a:r>
            <a:r>
              <a:rPr lang="zh-CN" altLang="en-US" dirty="0">
                <a:sym typeface="Symbol" panose="05050102010706020507" pitchFamily="18" charset="2"/>
              </a:rPr>
              <a:t> </a:t>
            </a:r>
            <a:r>
              <a:rPr lang="zh-CN" altLang="en-US" i="1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 </a:t>
            </a:r>
          </a:p>
        </p:txBody>
      </p:sp>
    </p:spTree>
    <p:extLst>
      <p:ext uri="{BB962C8B-B14F-4D97-AF65-F5344CB8AC3E}">
        <p14:creationId xmlns:p14="http://schemas.microsoft.com/office/powerpoint/2010/main" val="776195723"/>
      </p:ext>
    </p:extLst>
  </p:cSld>
  <p:clrMapOvr>
    <a:masterClrMapping/>
  </p:clrMapOvr>
  <p:transition spd="med"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51519" y="188640"/>
            <a:ext cx="7454697" cy="579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语言的代数运算</a:t>
            </a:r>
          </a:p>
        </p:txBody>
      </p:sp>
      <p:sp>
        <p:nvSpPr>
          <p:cNvPr id="11271" name="Text Box 14"/>
          <p:cNvSpPr txBox="1"/>
          <p:nvPr/>
        </p:nvSpPr>
        <p:spPr>
          <a:xfrm>
            <a:off x="505520" y="983977"/>
            <a:ext cx="8360668" cy="572464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由于语言就是符号串集合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因此语言的代数运算就是符号串集合的代数运算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zh-CN" altLang="en-US" sz="2800" dirty="0"/>
              <a:t>如下</a:t>
            </a:r>
            <a:r>
              <a:rPr lang="en-US" altLang="zh-CN" sz="2800" dirty="0"/>
              <a:t>: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的并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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两个语言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连接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·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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w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M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</a:t>
            </a:r>
          </a:p>
          <a:p>
            <a:pPr>
              <a:buClr>
                <a:srgbClr val="800080"/>
              </a:buClr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Font typeface="Symbol" panose="05050102010706020507" pitchFamily="18" charset="2"/>
              <a:buChar char="-"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语言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方</a:t>
            </a:r>
            <a:r>
              <a:rPr lang="zh-CN" altLang="en-US" sz="2800" dirty="0">
                <a:solidFill>
                  <a:srgbClr val="800080"/>
                </a:solidFill>
                <a:latin typeface="楷体_GB2312" pitchFamily="49" charset="-122"/>
              </a:rPr>
              <a:t>幂和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闭包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closure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  <a:p>
            <a:pPr>
              <a:buClr>
                <a:srgbClr val="800080"/>
              </a:buCl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</a:rPr>
              <a:t>L</a:t>
            </a:r>
            <a:r>
              <a:rPr lang="en-US" altLang="zh-CN" sz="2800" i="1" baseline="30000" dirty="0">
                <a:solidFill>
                  <a:srgbClr val="800080"/>
                </a:solidFill>
              </a:rPr>
              <a:t>0</a:t>
            </a:r>
            <a:r>
              <a:rPr lang="en-US" altLang="zh-CN" sz="2800" i="1" dirty="0">
                <a:solidFill>
                  <a:srgbClr val="800080"/>
                </a:solidFill>
              </a:rPr>
              <a:t> </a:t>
            </a:r>
            <a:r>
              <a:rPr lang="en-US" altLang="zh-CN" sz="2800" i="1" dirty="0"/>
              <a:t>= </a:t>
            </a:r>
            <a:r>
              <a:rPr lang="en-US" altLang="zh-CN" sz="2800" dirty="0">
                <a:sym typeface="Symbol" panose="05050102010706020507" pitchFamily="18" charset="2"/>
              </a:rPr>
              <a:t></a:t>
            </a:r>
            <a:r>
              <a:rPr lang="en-US" altLang="zh-CN" sz="2800" i="1" dirty="0"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ym typeface="Symbol" panose="05050102010706020507" pitchFamily="18" charset="2"/>
              </a:rPr>
              <a:t> </a:t>
            </a:r>
            <a:r>
              <a:rPr lang="zh-CN" altLang="en-US" sz="2800" dirty="0">
                <a:sym typeface="Symbol" panose="05050102010706020507" pitchFamily="18" charset="2"/>
              </a:rPr>
              <a:t>， </a:t>
            </a:r>
            <a:r>
              <a:rPr lang="en-US" altLang="zh-CN" sz="2800" i="1" dirty="0"/>
              <a:t>L</a:t>
            </a:r>
            <a:r>
              <a:rPr lang="en-US" altLang="zh-CN" sz="2800" i="1" baseline="30000" dirty="0"/>
              <a:t>1</a:t>
            </a:r>
            <a:r>
              <a:rPr lang="en-US" altLang="zh-CN" sz="2800" i="1" dirty="0"/>
              <a:t> = L, L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 = LL, …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     L</a:t>
            </a:r>
            <a:r>
              <a:rPr lang="en-US" altLang="zh-CN" sz="2800" baseline="30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i="1" dirty="0"/>
              <a:t> = L</a:t>
            </a:r>
            <a:r>
              <a:rPr lang="en-US" altLang="zh-CN" sz="2800" baseline="30000" dirty="0">
                <a:sym typeface="Symbol" panose="05050102010706020507" pitchFamily="18" charset="2"/>
              </a:rPr>
              <a:t>n-1</a:t>
            </a:r>
            <a:r>
              <a:rPr lang="en-US" altLang="zh-CN" sz="2800" i="1" dirty="0"/>
              <a:t>L</a:t>
            </a:r>
            <a:endParaRPr lang="en-US" altLang="zh-CN" sz="2800" i="1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solidFill>
                  <a:srgbClr val="800080"/>
                </a:solidFill>
              </a:rPr>
              <a:t>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*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=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… =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i 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0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en-US" altLang="zh-CN" sz="2800" i="1" baseline="30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i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olidFill>
                  <a:srgbClr val="800080"/>
                </a:solidFill>
              </a:rPr>
              <a:t>     </a:t>
            </a:r>
            <a:r>
              <a:rPr lang="en-US" altLang="zh-CN" i="1" dirty="0">
                <a:solidFill>
                  <a:srgbClr val="800080"/>
                </a:solidFill>
              </a:rPr>
              <a:t>L</a:t>
            </a:r>
            <a:r>
              <a:rPr lang="en-US" altLang="zh-CN" baseline="30000" dirty="0">
                <a:solidFill>
                  <a:srgbClr val="800080"/>
                </a:solidFill>
                <a:sym typeface="Symbol" panose="05050102010706020507" pitchFamily="18" charset="2"/>
              </a:rPr>
              <a:t>+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/>
              <a:t>=L</a:t>
            </a:r>
            <a:r>
              <a:rPr lang="en-US" altLang="zh-CN" i="1" baseline="30000" dirty="0"/>
              <a:t>1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2</a:t>
            </a:r>
            <a:r>
              <a:rPr lang="zh-CN" altLang="en-US" i="1" baseline="3000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L</a:t>
            </a:r>
            <a:r>
              <a:rPr lang="en-US" altLang="zh-CN" i="1" baseline="30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 </a:t>
            </a:r>
            <a:r>
              <a:rPr lang="en-US" altLang="zh-CN" i="1" dirty="0"/>
              <a:t>…=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baseline="-25000" dirty="0" err="1"/>
              <a:t>i</a:t>
            </a:r>
            <a:r>
              <a:rPr lang="en-US" altLang="zh-CN" i="1" baseline="-25000" dirty="0"/>
              <a:t> </a:t>
            </a:r>
            <a:r>
              <a:rPr lang="en-US" altLang="zh-CN" i="1" baseline="-25000" dirty="0">
                <a:sym typeface="Symbol" panose="05050102010706020507" pitchFamily="18" charset="2"/>
              </a:rPr>
              <a:t>1</a:t>
            </a:r>
            <a:r>
              <a:rPr lang="en-US" altLang="zh-CN" i="1" dirty="0">
                <a:sym typeface="Symbol" panose="05050102010706020507" pitchFamily="18" charset="2"/>
              </a:rPr>
              <a:t>L</a:t>
            </a:r>
            <a:r>
              <a:rPr lang="en-US" altLang="zh-CN" i="1" baseline="30000" dirty="0">
                <a:sym typeface="Symbol" panose="05050102010706020507" pitchFamily="18" charset="2"/>
              </a:rPr>
              <a:t>i</a:t>
            </a:r>
            <a:endParaRPr lang="en-US" altLang="zh-CN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/>
          <p:nvPr/>
        </p:nvSpPr>
        <p:spPr>
          <a:xfrm>
            <a:off x="251520" y="188640"/>
            <a:ext cx="863684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 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3600" dirty="0">
                <a:latin typeface="Arial" panose="020B0604020202020204" pitchFamily="34" charset="0"/>
                <a:ea typeface="楷体_GB2312" pitchFamily="49" charset="-122"/>
              </a:rPr>
              <a:t>Grammar</a:t>
            </a:r>
            <a:r>
              <a:rPr lang="zh-CN" altLang="en-US" sz="3600" dirty="0">
                <a:latin typeface="Arial" panose="020B0604020202020204" pitchFamily="34" charset="0"/>
                <a:ea typeface="楷体_GB2312" pitchFamily="49" charset="-122"/>
              </a:rPr>
              <a:t>）：从直观到形式</a:t>
            </a:r>
          </a:p>
        </p:txBody>
      </p:sp>
      <p:sp>
        <p:nvSpPr>
          <p:cNvPr id="3" name="矩形 2"/>
          <p:cNvSpPr/>
          <p:nvPr/>
        </p:nvSpPr>
        <p:spPr>
          <a:xfrm>
            <a:off x="255637" y="1150639"/>
            <a:ext cx="5484192" cy="48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以自然语言的文法为例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: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1608212"/>
            <a:ext cx="6318448" cy="344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>
          <a:xfrm>
            <a:off x="107504" y="5517232"/>
            <a:ext cx="856895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ym typeface="+mn-ea"/>
              </a:rPr>
              <a:t>从中我们可以看出文法应该包括</a:t>
            </a:r>
            <a:r>
              <a:rPr lang="zh-CN" altLang="en-US" sz="3600" dirty="0">
                <a:solidFill>
                  <a:srgbClr val="FF0000"/>
                </a:solidFill>
                <a:sym typeface="+mn-ea"/>
              </a:rPr>
              <a:t>哪些要素</a:t>
            </a:r>
            <a:r>
              <a:rPr lang="zh-CN" altLang="en-US" sz="3600" dirty="0">
                <a:sym typeface="+mn-ea"/>
              </a:rPr>
              <a:t>？</a:t>
            </a:r>
            <a:endParaRPr lang="en-US" altLang="zh-CN" sz="3600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217835"/>
      </p:ext>
    </p:extLst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214290"/>
            <a:ext cx="6143636" cy="344094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3" name="矩形 2"/>
          <p:cNvSpPr/>
          <p:nvPr/>
        </p:nvSpPr>
        <p:spPr>
          <a:xfrm>
            <a:off x="785786" y="4502546"/>
            <a:ext cx="70985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是形如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::=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或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的有序对</a:t>
            </a:r>
            <a:r>
              <a:rPr lang="en-US" altLang="zh-CN" i="1" dirty="0">
                <a:sym typeface="Symbol" panose="05050102010706020507" charset="0"/>
              </a:rPr>
              <a:t>( </a:t>
            </a:r>
            <a:r>
              <a:rPr lang="en-US" altLang="zh-CN" i="1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ym typeface="Symbol" panose="05050102010706020507" charset="0"/>
              </a:rPr>
              <a:t> 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931066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文法规则（又称重写规则、产生式或生成式）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5145488"/>
            <a:ext cx="8643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称为规则的左部，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称为规则的右部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使用的符号</a:t>
            </a:r>
            <a:r>
              <a:rPr lang="en-US" altLang="zh-CN" i="1" dirty="0">
                <a:sym typeface="Symbol" panose="05050102010706020507" charset="0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::=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或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读作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“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定义为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charset="0"/>
              </a:rPr>
              <a:t> ”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。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读作</a:t>
            </a: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定义为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i="1" dirty="0">
                <a:sym typeface="Symbol" panose="05050102010706020507" charset="0"/>
              </a:rPr>
              <a:t>，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是关于</a:t>
            </a:r>
            <a:r>
              <a:rPr lang="en-US" altLang="zh-CN" i="1" dirty="0">
                <a:sym typeface="Symbol" panose="05050102010706020507" charset="0"/>
              </a:rPr>
              <a:t>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的一条规则。</a:t>
            </a:r>
            <a:endParaRPr lang="en-US" altLang="zh-CN" dirty="0">
              <a:solidFill>
                <a:srgbClr val="800080"/>
              </a:solidFill>
              <a:sym typeface="Symbol" panose="050501020107060205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7290" y="214290"/>
            <a:ext cx="6143636" cy="344094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句子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主语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| 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你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王明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大学生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工人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动词</a:t>
            </a:r>
            <a:r>
              <a:rPr lang="en-US" altLang="zh-CN" dirty="0">
                <a:sym typeface="+mn-ea"/>
              </a:rPr>
              <a:t>&gt; ::=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|</a:t>
            </a:r>
            <a:r>
              <a:rPr lang="zh-CN" altLang="en-US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 ::= &lt;</a:t>
            </a:r>
            <a:r>
              <a:rPr lang="zh-CN" altLang="en-US" dirty="0">
                <a:sym typeface="+mn-ea"/>
              </a:rPr>
              <a:t>名词</a:t>
            </a:r>
            <a:r>
              <a:rPr lang="en-US" altLang="zh-CN" dirty="0">
                <a:sym typeface="+mn-ea"/>
              </a:rPr>
              <a:t>&gt;|&lt;</a:t>
            </a:r>
            <a:r>
              <a:rPr lang="zh-CN" altLang="en-US" dirty="0">
                <a:sym typeface="+mn-ea"/>
              </a:rPr>
              <a:t>代词</a:t>
            </a:r>
            <a:r>
              <a:rPr lang="en-US" altLang="zh-CN" dirty="0">
                <a:sym typeface="+mn-ea"/>
              </a:rPr>
              <a:t>&gt;</a:t>
            </a:r>
          </a:p>
        </p:txBody>
      </p:sp>
      <p:sp>
        <p:nvSpPr>
          <p:cNvPr id="3" name="矩形 2"/>
          <p:cNvSpPr/>
          <p:nvPr/>
        </p:nvSpPr>
        <p:spPr>
          <a:xfrm>
            <a:off x="857224" y="4214818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</a:rPr>
              <a:t>形如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 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charset="0"/>
              </a:rPr>
              <a:t>的</a:t>
            </a:r>
            <a:r>
              <a:rPr lang="zh-CN" altLang="en-US" dirty="0">
                <a:solidFill>
                  <a:srgbClr val="800080"/>
                </a:solidFill>
              </a:rPr>
              <a:t>产生式的集合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3643314"/>
            <a:ext cx="25717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800080"/>
                </a:solidFill>
              </a:rPr>
              <a:t>文法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包括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57224" y="4857760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终结符的集合 </a:t>
            </a:r>
          </a:p>
        </p:txBody>
      </p:sp>
      <p:sp>
        <p:nvSpPr>
          <p:cNvPr id="7" name="矩形 6"/>
          <p:cNvSpPr/>
          <p:nvPr/>
        </p:nvSpPr>
        <p:spPr>
          <a:xfrm>
            <a:off x="857224" y="5500702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非终结符的集合 </a:t>
            </a:r>
          </a:p>
        </p:txBody>
      </p:sp>
      <p:sp>
        <p:nvSpPr>
          <p:cNvPr id="8" name="矩形 7"/>
          <p:cNvSpPr/>
          <p:nvPr/>
        </p:nvSpPr>
        <p:spPr>
          <a:xfrm>
            <a:off x="857224" y="6130349"/>
            <a:ext cx="64294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文法的开始符号</a:t>
            </a:r>
          </a:p>
        </p:txBody>
      </p:sp>
    </p:spTree>
    <p:extLst>
      <p:ext uri="{BB962C8B-B14F-4D97-AF65-F5344CB8AC3E}">
        <p14:creationId xmlns:p14="http://schemas.microsoft.com/office/powerpoint/2010/main" val="283023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Text Box 4"/>
          <p:cNvSpPr txBox="1"/>
          <p:nvPr/>
        </p:nvSpPr>
        <p:spPr>
          <a:xfrm>
            <a:off x="299542" y="2844611"/>
            <a:ext cx="4162011" cy="1508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终结符的集合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0"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(V</a:t>
            </a:r>
            <a:r>
              <a:rPr lang="en-US" altLang="zh-CN" sz="2000" dirty="0"/>
              <a:t>ocabulary of </a:t>
            </a:r>
            <a:r>
              <a:rPr lang="en-US" altLang="zh-CN" sz="2000" dirty="0">
                <a:solidFill>
                  <a:srgbClr val="800080"/>
                </a:solidFill>
              </a:rPr>
              <a:t>T</a:t>
            </a:r>
            <a:r>
              <a:rPr lang="en-US" altLang="zh-CN" sz="2000" dirty="0"/>
              <a:t>erminals)</a:t>
            </a:r>
            <a:endParaRPr lang="en-US" altLang="zh-CN" sz="2000" dirty="0">
              <a:solidFill>
                <a:srgbClr val="800080"/>
              </a:solidFill>
            </a:endParaRPr>
          </a:p>
          <a:p>
            <a:pPr>
              <a:buNone/>
            </a:pP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endParaRPr lang="zh-CN" altLang="en-US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3577" name="Text Box 9"/>
          <p:cNvSpPr txBox="1"/>
          <p:nvPr/>
        </p:nvSpPr>
        <p:spPr>
          <a:xfrm>
            <a:off x="303530" y="1243965"/>
            <a:ext cx="7772400" cy="95313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定义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2.1 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文法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i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(grammar)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是一个四元组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		      </a:t>
            </a:r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N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, S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</p:txBody>
      </p:sp>
      <p:grpSp>
        <p:nvGrpSpPr>
          <p:cNvPr id="3" name="Group 10"/>
          <p:cNvGrpSpPr/>
          <p:nvPr/>
        </p:nvGrpSpPr>
        <p:grpSpPr>
          <a:xfrm>
            <a:off x="2368278" y="2197735"/>
            <a:ext cx="2143166" cy="983654"/>
            <a:chOff x="2448" y="1968"/>
            <a:chExt cx="952" cy="240"/>
          </a:xfrm>
        </p:grpSpPr>
        <p:sp>
          <p:nvSpPr>
            <p:cNvPr id="92169" name="Line 11"/>
            <p:cNvSpPr/>
            <p:nvPr/>
          </p:nvSpPr>
          <p:spPr>
            <a:xfrm>
              <a:off x="2448" y="2208"/>
              <a:ext cx="9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0" name="Line 12"/>
            <p:cNvSpPr/>
            <p:nvPr/>
          </p:nvSpPr>
          <p:spPr>
            <a:xfrm flipV="1">
              <a:off x="3397" y="1968"/>
              <a:ext cx="3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1" name="Text Box 13"/>
          <p:cNvSpPr txBox="1"/>
          <p:nvPr/>
        </p:nvSpPr>
        <p:spPr>
          <a:xfrm>
            <a:off x="301793" y="2104272"/>
            <a:ext cx="395085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非终结符的集合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(V</a:t>
            </a:r>
            <a:r>
              <a:rPr lang="en-US" altLang="zh-CN" sz="2000" dirty="0"/>
              <a:t>ocabulary of </a:t>
            </a:r>
            <a:r>
              <a:rPr lang="en-US" altLang="zh-CN" sz="2000" dirty="0">
                <a:solidFill>
                  <a:srgbClr val="800080"/>
                </a:solidFill>
              </a:rPr>
              <a:t>N</a:t>
            </a:r>
            <a:r>
              <a:rPr lang="en-US" altLang="zh-CN" sz="2000" dirty="0"/>
              <a:t>on-terminals)</a:t>
            </a:r>
            <a:endParaRPr lang="en-US" altLang="zh-CN" sz="2000" dirty="0">
              <a:solidFill>
                <a:srgbClr val="80008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17076" y="2197735"/>
            <a:ext cx="1104999" cy="300314"/>
            <a:chOff x="3083560" y="2197735"/>
            <a:chExt cx="845185" cy="457835"/>
          </a:xfrm>
        </p:grpSpPr>
        <p:sp>
          <p:nvSpPr>
            <p:cNvPr id="92173" name="Line 15"/>
            <p:cNvSpPr/>
            <p:nvPr/>
          </p:nvSpPr>
          <p:spPr>
            <a:xfrm>
              <a:off x="3083560" y="2654935"/>
              <a:ext cx="845185" cy="6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6"/>
            <p:cNvSpPr/>
            <p:nvPr/>
          </p:nvSpPr>
          <p:spPr>
            <a:xfrm flipV="1">
              <a:off x="3919220" y="2197735"/>
              <a:ext cx="8890" cy="457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5" name="Text Box 17"/>
          <p:cNvSpPr txBox="1"/>
          <p:nvPr/>
        </p:nvSpPr>
        <p:spPr>
          <a:xfrm>
            <a:off x="332061" y="3635413"/>
            <a:ext cx="4780822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规则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产生式</a:t>
            </a: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的集合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(P</a:t>
            </a:r>
            <a:r>
              <a:rPr lang="en-US" altLang="zh-CN" sz="2000" dirty="0"/>
              <a:t>roduction rules)</a:t>
            </a:r>
            <a:endParaRPr lang="en-US" altLang="zh-CN" sz="2000" dirty="0">
              <a:solidFill>
                <a:srgbClr val="800080"/>
              </a:solidFill>
            </a:endParaRPr>
          </a:p>
        </p:txBody>
      </p:sp>
      <p:sp>
        <p:nvSpPr>
          <p:cNvPr id="493586" name="Text Box 18"/>
          <p:cNvSpPr txBox="1"/>
          <p:nvPr/>
        </p:nvSpPr>
        <p:spPr>
          <a:xfrm>
            <a:off x="367240" y="4442873"/>
            <a:ext cx="2737777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开始符号</a:t>
            </a:r>
            <a:endParaRPr lang="en-US" altLang="zh-CN" sz="24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800080"/>
                </a:solidFill>
              </a:rPr>
              <a:t>(S</a:t>
            </a:r>
            <a:r>
              <a:rPr lang="en-US" altLang="zh-CN" sz="2000" dirty="0"/>
              <a:t>tart Symbol</a:t>
            </a:r>
            <a:r>
              <a:rPr lang="en-US" altLang="zh-CN" sz="2000" dirty="0">
                <a:solidFill>
                  <a:srgbClr val="800080"/>
                </a:solidFill>
              </a:rPr>
              <a:t>)</a:t>
            </a:r>
            <a:endParaRPr lang="zh-CN" altLang="en-US" sz="2000" dirty="0">
              <a:solidFill>
                <a:srgbClr val="800080"/>
              </a:solidFill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1835697" y="2197735"/>
            <a:ext cx="3654627" cy="2546490"/>
            <a:chOff x="2448" y="1968"/>
            <a:chExt cx="864" cy="240"/>
          </a:xfrm>
        </p:grpSpPr>
        <p:sp>
          <p:nvSpPr>
            <p:cNvPr id="92178" name="Line 20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79" name="Line 21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3203853" y="2197100"/>
            <a:ext cx="1812647" cy="1724381"/>
            <a:chOff x="2448" y="1968"/>
            <a:chExt cx="864" cy="240"/>
          </a:xfrm>
        </p:grpSpPr>
        <p:sp>
          <p:nvSpPr>
            <p:cNvPr id="92181" name="Line 23"/>
            <p:cNvSpPr/>
            <p:nvPr/>
          </p:nvSpPr>
          <p:spPr>
            <a:xfrm>
              <a:off x="2448" y="2208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182" name="Line 24"/>
            <p:cNvSpPr/>
            <p:nvPr/>
          </p:nvSpPr>
          <p:spPr>
            <a:xfrm flipV="1">
              <a:off x="3312" y="1968"/>
              <a:ext cx="0" cy="2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93" name="Text Box 25"/>
          <p:cNvSpPr txBox="1"/>
          <p:nvPr/>
        </p:nvSpPr>
        <p:spPr>
          <a:xfrm>
            <a:off x="5942965" y="2578735"/>
            <a:ext cx="2949515" cy="1877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满足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lang="zh-CN" altLang="en-US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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/>
              </a:rPr>
              <a:t></a:t>
            </a: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</a:p>
          <a:p>
            <a:pPr eaLnBrk="0" hangingPunct="0">
              <a:buNone/>
            </a:pP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记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V=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endParaRPr lang="en-US" altLang="zh-CN" sz="2800" i="1" baseline="-250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3594" name="Text Box 26"/>
          <p:cNvSpPr txBox="1"/>
          <p:nvPr/>
        </p:nvSpPr>
        <p:spPr>
          <a:xfrm>
            <a:off x="303530" y="5258715"/>
            <a:ext cx="884046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产生式形如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charset="0"/>
              </a:rPr>
              <a:t>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其中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 ,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charset="0"/>
              </a:rPr>
              <a:t>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)* </a:t>
            </a:r>
            <a:r>
              <a:rPr lang="zh-CN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且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中必须包含一个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非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终结符</a:t>
            </a:r>
            <a:endParaRPr lang="en-US" altLang="zh-CN" sz="2800" dirty="0">
              <a:solidFill>
                <a:srgbClr val="800080"/>
              </a:solidFill>
              <a:sym typeface="+mn-ea"/>
            </a:endParaRPr>
          </a:p>
          <a:p>
            <a:pPr eaLnBrk="0" hangingPunct="0">
              <a:buNone/>
            </a:pPr>
            <a:r>
              <a:rPr lang="en-US" altLang="zh-CN" sz="2800" i="1" dirty="0">
                <a:solidFill>
                  <a:srgbClr val="800080"/>
                </a:solidFill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N </a:t>
            </a:r>
            <a:r>
              <a:rPr lang="en-US" altLang="zh-CN" sz="2800" dirty="0">
                <a:solidFill>
                  <a:srgbClr val="800080"/>
                </a:solidFill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 </a:t>
            </a:r>
            <a:r>
              <a:rPr lang="en-US" altLang="zh-CN" sz="2800" dirty="0">
                <a:solidFill>
                  <a:srgbClr val="800080"/>
                </a:solidFill>
              </a:rPr>
              <a:t>,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olidFill>
                  <a:srgbClr val="800080"/>
                </a:solidFill>
              </a:rPr>
              <a:t> </a:t>
            </a:r>
            <a:r>
              <a:rPr lang="zh-CN" altLang="en-US" sz="2800" dirty="0">
                <a:solidFill>
                  <a:srgbClr val="800080"/>
                </a:solidFill>
              </a:rPr>
              <a:t>都要求非空，</a:t>
            </a:r>
            <a:r>
              <a:rPr lang="en-US" altLang="zh-CN" sz="2800" dirty="0">
                <a:solidFill>
                  <a:srgbClr val="800080"/>
                </a:solidFill>
              </a:rPr>
              <a:t>S</a:t>
            </a:r>
            <a:r>
              <a:rPr lang="zh-CN" altLang="en-US" sz="2800" dirty="0">
                <a:solidFill>
                  <a:srgbClr val="800080"/>
                </a:solidFill>
              </a:rPr>
              <a:t>至少要在一条规则的左部出现</a:t>
            </a:r>
            <a:endParaRPr lang="zh-CN" altLang="en-US" sz="2800" dirty="0">
              <a:solidFill>
                <a:srgbClr val="800080"/>
              </a:solidFill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00100" y="214290"/>
            <a:ext cx="343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800080"/>
                </a:solidFill>
                <a:sym typeface="+mn-ea"/>
              </a:rPr>
              <a:t>文法的形式定义</a:t>
            </a:r>
            <a:endParaRPr lang="zh-CN" altLang="en-US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/>
      <p:bldP spid="493581" grpId="0"/>
      <p:bldP spid="493585" grpId="0"/>
      <p:bldP spid="493586" grpId="0"/>
      <p:bldP spid="493593" grpId="0"/>
      <p:bldP spid="4935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229576" y="142852"/>
            <a:ext cx="8557266" cy="13849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 = (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,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, S </a:t>
            </a:r>
            <a:r>
              <a:rPr lang="en-US" altLang="zh-CN" sz="2800" dirty="0">
                <a:sym typeface="+mn-ea"/>
              </a:rPr>
              <a:t>) </a:t>
            </a:r>
            <a:r>
              <a:rPr lang="zh-CN" altLang="en-US" sz="2800" dirty="0">
                <a:sym typeface="+mn-ea"/>
              </a:rPr>
              <a:t>其中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={S},V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={0,1},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P={</a:t>
            </a:r>
            <a:r>
              <a:rPr lang="en-US" altLang="zh-CN" sz="2800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0S1,S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01}</a:t>
            </a:r>
          </a:p>
        </p:txBody>
      </p:sp>
      <p:sp>
        <p:nvSpPr>
          <p:cNvPr id="12" name="Text Box 13"/>
          <p:cNvSpPr txBox="1"/>
          <p:nvPr/>
        </p:nvSpPr>
        <p:spPr>
          <a:xfrm>
            <a:off x="82592" y="1544593"/>
            <a:ext cx="9061408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文法的简写形式：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文法的主要部分就是规则。为了简化文法的描述，一般约定：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1.</a:t>
            </a:r>
            <a:r>
              <a:rPr lang="zh-CN" altLang="en-US" sz="2800" dirty="0">
                <a:sym typeface="Symbol" panose="05050102010706020507" pitchFamily="18" charset="2"/>
              </a:rPr>
              <a:t>第一条产生式的左边是开始符号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非终结符和终结符的写法约定</a:t>
            </a:r>
            <a:r>
              <a:rPr lang="en-US" altLang="zh-CN" sz="2800" dirty="0">
                <a:sym typeface="+mn-ea"/>
              </a:rPr>
              <a:t>(1)</a:t>
            </a:r>
            <a:r>
              <a:rPr lang="zh-CN" altLang="en-US" sz="2800" dirty="0">
                <a:sym typeface="+mn-ea"/>
              </a:rPr>
              <a:t>：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大写字母    </a:t>
            </a:r>
            <a:r>
              <a:rPr lang="en-US" altLang="zh-CN" sz="2800" dirty="0">
                <a:sym typeface="+mn-ea"/>
              </a:rPr>
              <a:t>		</a:t>
            </a:r>
            <a:r>
              <a:rPr lang="zh-CN" altLang="en-US" sz="2800" dirty="0">
                <a:sym typeface="+mn-ea"/>
              </a:rPr>
              <a:t>表示   非终结符，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小写字母或数字</a:t>
            </a:r>
            <a:r>
              <a:rPr lang="en-US" altLang="zh-CN" sz="2800" dirty="0">
                <a:sym typeface="+mn-ea"/>
              </a:rPr>
              <a:t>	</a:t>
            </a:r>
            <a:r>
              <a:rPr lang="zh-CN" altLang="en-US" sz="2800" dirty="0">
                <a:sym typeface="+mn-ea"/>
              </a:rPr>
              <a:t>表示   终结符</a:t>
            </a:r>
          </a:p>
        </p:txBody>
      </p:sp>
      <p:sp>
        <p:nvSpPr>
          <p:cNvPr id="13" name="Text Box 13"/>
          <p:cNvSpPr txBox="1"/>
          <p:nvPr/>
        </p:nvSpPr>
        <p:spPr>
          <a:xfrm>
            <a:off x="370624" y="4690879"/>
            <a:ext cx="3697320" cy="206210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文法的简写形式：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2.1</a:t>
            </a:r>
            <a:r>
              <a:rPr lang="zh-CN" altLang="en-US" dirty="0">
                <a:sym typeface="Symbol" panose="05050102010706020507" pitchFamily="18" charset="2"/>
              </a:rPr>
              <a:t>可以简写为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G:</a:t>
            </a:r>
            <a:r>
              <a:rPr lang="en-US" altLang="zh-CN" i="1" dirty="0">
                <a:sym typeface="Symbol" panose="05050102010706020507" pitchFamily="18" charset="2"/>
              </a:rPr>
              <a:t>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</p:txBody>
      </p:sp>
      <p:sp>
        <p:nvSpPr>
          <p:cNvPr id="2" name="矩形 1"/>
          <p:cNvSpPr/>
          <p:nvPr/>
        </p:nvSpPr>
        <p:spPr>
          <a:xfrm>
            <a:off x="4524206" y="5193774"/>
            <a:ext cx="3144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或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"/>
          <p:cNvSpPr txBox="1"/>
          <p:nvPr/>
        </p:nvSpPr>
        <p:spPr>
          <a:xfrm>
            <a:off x="-36512" y="-27384"/>
            <a:ext cx="8497839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</a:rPr>
              <a:t>2.2 </a:t>
            </a:r>
            <a:r>
              <a:rPr lang="zh-CN" altLang="en-US" sz="2800" dirty="0">
                <a:solidFill>
                  <a:srgbClr val="800080"/>
                </a:solidFill>
              </a:rPr>
              <a:t>有文法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 = (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,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, S </a:t>
            </a:r>
            <a:r>
              <a:rPr lang="en-US" altLang="zh-CN" sz="2800" dirty="0">
                <a:sym typeface="+mn-ea"/>
              </a:rPr>
              <a:t>) </a:t>
            </a:r>
            <a:r>
              <a:rPr lang="zh-CN" altLang="en-US" sz="2800" dirty="0">
                <a:sym typeface="+mn-ea"/>
              </a:rPr>
              <a:t>其中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dirty="0">
                <a:sym typeface="+mn-ea"/>
              </a:rPr>
              <a:t>={&lt;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&gt;,&lt;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&gt;,&lt;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&gt;},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ym typeface="+mn-ea"/>
              </a:rPr>
              <a:t>={a,</a:t>
            </a:r>
            <a:r>
              <a:rPr lang="zh-CN" altLang="en-US" sz="2800" dirty="0">
                <a:sym typeface="+mn-ea"/>
              </a:rPr>
              <a:t>     </a:t>
            </a:r>
            <a:r>
              <a:rPr lang="en-US" altLang="zh-CN" sz="2800" dirty="0">
                <a:sym typeface="+mn-ea"/>
              </a:rPr>
              <a:t>,z,0,     ,9},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P</a:t>
            </a:r>
            <a:r>
              <a:rPr lang="en-US" altLang="zh-CN" sz="2800" dirty="0">
                <a:sym typeface="+mn-ea"/>
              </a:rPr>
              <a:t>={  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 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&gt;,</a:t>
            </a:r>
          </a:p>
          <a:p>
            <a:pPr>
              <a:buNone/>
            </a:pPr>
            <a:r>
              <a:rPr lang="en-US" altLang="zh-CN" sz="2800" dirty="0">
                <a:sym typeface="+mn-ea"/>
              </a:rPr>
              <a:t>   	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&lt;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&gt;,</a:t>
            </a:r>
          </a:p>
          <a:p>
            <a:pPr>
              <a:buNone/>
            </a:pPr>
            <a:r>
              <a:rPr lang="en-US" altLang="zh-CN" sz="2800" dirty="0">
                <a:sym typeface="+mn-ea"/>
              </a:rPr>
              <a:t>	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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&gt;,</a:t>
            </a:r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a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z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0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9  }</a:t>
            </a:r>
          </a:p>
          <a:p>
            <a:pP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 S =</a:t>
            </a:r>
            <a:r>
              <a:rPr lang="en-US" altLang="zh-CN" sz="2800" dirty="0">
                <a:sym typeface="+mn-ea"/>
              </a:rPr>
              <a:t> 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i="1" dirty="0">
              <a:sym typeface="Symbol" panose="05050102010706020507" pitchFamily="18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9504" y="2578733"/>
            <a:ext cx="677108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49504" y="3874877"/>
            <a:ext cx="677108" cy="4320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1265" y="271518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92280" y="265766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171651" y="2794757"/>
            <a:ext cx="5972349" cy="27392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约定：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1.</a:t>
            </a:r>
            <a:r>
              <a:rPr lang="zh-CN" altLang="en-US" sz="2800" dirty="0">
                <a:sym typeface="Symbol" panose="05050102010706020507" pitchFamily="18" charset="2"/>
              </a:rPr>
              <a:t>第一条产生式的左边是开始符号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2.</a:t>
            </a:r>
            <a:r>
              <a:rPr lang="zh-CN" altLang="en-US" sz="2800" dirty="0">
                <a:sym typeface="+mn-ea"/>
              </a:rPr>
              <a:t>非终结符和终结符的写法约定</a:t>
            </a:r>
            <a:r>
              <a:rPr lang="en-US" altLang="zh-CN" sz="2800" dirty="0">
                <a:sym typeface="+mn-ea"/>
              </a:rPr>
              <a:t>(2)</a:t>
            </a:r>
            <a:r>
              <a:rPr lang="zh-CN" altLang="en-US" sz="2800" dirty="0">
                <a:sym typeface="+mn-ea"/>
              </a:rPr>
              <a:t>：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+mn-ea"/>
              </a:rPr>
              <a:t>用尖括号括起来的是非终结符，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ym typeface="+mn-ea"/>
              </a:rPr>
              <a:t>没有括起来的是终结符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         </a:t>
            </a: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663687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826135" y="243205"/>
            <a:ext cx="2089681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引子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611188" y="1771650"/>
            <a:ext cx="8281987" cy="34163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定义语法的工具是文法，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本章介绍文法和语言的基本概念，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重点讨论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     上下文无关文法及其句型分析</a:t>
            </a:r>
            <a:endParaRPr lang="en-US" altLang="zh-CN" sz="3600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中的有关问题，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为后续章节的内容奠定基础。</a:t>
            </a:r>
          </a:p>
        </p:txBody>
      </p:sp>
    </p:spTree>
  </p:cSld>
  <p:clrMapOvr>
    <a:masterClrMapping/>
  </p:clrMapOvr>
  <p:transition spd="med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12" name="Rectangle 8"/>
          <p:cNvSpPr/>
          <p:nvPr/>
        </p:nvSpPr>
        <p:spPr>
          <a:xfrm>
            <a:off x="0" y="20712"/>
            <a:ext cx="8892480" cy="4196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dirty="0"/>
              <a:t>文法的简写：对于有相同左部的产生式，形如：</a:t>
            </a:r>
            <a:endParaRPr lang="en-US" altLang="zh-CN" dirty="0"/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	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1</a:t>
            </a:r>
          </a:p>
          <a:p>
            <a:pPr>
              <a:buNone/>
            </a:pP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	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2</a:t>
            </a:r>
            <a:endParaRPr lang="en-US" altLang="zh-CN" baseline="-25000" dirty="0"/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	    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	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n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缩写为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2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     |</a:t>
            </a:r>
            <a:r>
              <a:rPr lang="en-US" altLang="zh-CN" i="1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α</a:t>
            </a:r>
            <a:r>
              <a:rPr lang="en-US" altLang="zh-CN" i="1" baseline="-25000" dirty="0">
                <a:solidFill>
                  <a:srgbClr val="800080"/>
                </a:solidFill>
                <a:latin typeface="Arial Unicode MS"/>
                <a:ea typeface="Arial Unicode MS"/>
                <a:cs typeface="Arial Unicode MS"/>
                <a:sym typeface="Symbol" panose="05050102010706020507" pitchFamily="18" charset="2"/>
              </a:rPr>
              <a:t>n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|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读作“或”</a:t>
            </a:r>
            <a:endParaRPr lang="en-US" altLang="zh-CN" baseline="-25000" dirty="0">
              <a:solidFill>
                <a:srgbClr val="800080"/>
              </a:solidFill>
              <a:latin typeface="Arial Unicode MS"/>
              <a:ea typeface="Arial Unicode MS"/>
              <a:cs typeface="Arial Unicode MS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baseline="-25000" dirty="0"/>
          </a:p>
          <a:p>
            <a:pPr>
              <a:buNone/>
            </a:pPr>
            <a:endParaRPr lang="en-US" altLang="zh-CN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1377246" y="1556792"/>
            <a:ext cx="677108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</a:rPr>
              <a:t>…</a:t>
            </a:r>
            <a:endParaRPr lang="zh-CN" altLang="en-US" i="1" dirty="0">
              <a:solidFill>
                <a:srgbClr val="80008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241217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…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9" name="Text Box 13"/>
          <p:cNvSpPr txBox="1"/>
          <p:nvPr/>
        </p:nvSpPr>
        <p:spPr>
          <a:xfrm>
            <a:off x="0" y="3573016"/>
            <a:ext cx="914400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</a:rPr>
              <a:t>2.2</a:t>
            </a:r>
            <a:r>
              <a:rPr lang="zh-CN" altLang="en-US" sz="2800" dirty="0">
                <a:solidFill>
                  <a:srgbClr val="800080"/>
                </a:solidFill>
              </a:rPr>
              <a:t>可简写为：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 :   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+mn-ea"/>
              </a:rPr>
              <a:t>    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&lt;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&gt;|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&gt;|&lt;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a|</a:t>
            </a:r>
            <a:r>
              <a:rPr lang="en-US" altLang="zh-CN" sz="2800" i="1" dirty="0">
                <a:sym typeface="Symbol" panose="05050102010706020507" pitchFamily="18" charset="2"/>
              </a:rPr>
              <a:t>···</a:t>
            </a:r>
            <a:r>
              <a:rPr lang="en-US" altLang="zh-CN" sz="2800" dirty="0">
                <a:sym typeface="Symbol" panose="05050102010706020507" pitchFamily="18" charset="2"/>
              </a:rPr>
              <a:t>|z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0 |</a:t>
            </a:r>
            <a:r>
              <a:rPr lang="en-US" altLang="zh-CN" sz="2800" i="1" dirty="0">
                <a:sym typeface="Symbol" panose="05050102010706020507" pitchFamily="18" charset="2"/>
              </a:rPr>
              <a:t>···</a:t>
            </a:r>
            <a:r>
              <a:rPr lang="en-US" altLang="zh-CN" sz="2800" dirty="0">
                <a:sym typeface="Symbol" panose="05050102010706020507" pitchFamily="18" charset="2"/>
              </a:rPr>
              <a:t>|9 </a:t>
            </a:r>
          </a:p>
        </p:txBody>
      </p:sp>
    </p:spTree>
    <p:extLst>
      <p:ext uri="{BB962C8B-B14F-4D97-AF65-F5344CB8AC3E}">
        <p14:creationId xmlns:p14="http://schemas.microsoft.com/office/powerpoint/2010/main" val="4227290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556578" y="1213593"/>
            <a:ext cx="8587422" cy="50167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为了定义文法所产生的语言，我们要严格的定义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推导</a:t>
            </a:r>
            <a:r>
              <a:rPr lang="zh-CN" altLang="en-US" dirty="0">
                <a:sym typeface="Symbol" panose="05050102010706020507" pitchFamily="18" charset="2"/>
              </a:rPr>
              <a:t>的概念。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推导严格说来它表示的是 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两个符号串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		v,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w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V*   , V=V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V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</a:p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			</a:t>
            </a:r>
            <a:r>
              <a:rPr lang="zh-CN" altLang="en-US" dirty="0">
                <a:sym typeface="Symbol" panose="05050102010706020507" pitchFamily="18" charset="2"/>
              </a:rPr>
              <a:t>之间的关系。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indent="-457200">
              <a:buClr>
                <a:srgbClr val="800080"/>
              </a:buClr>
            </a:pPr>
            <a:r>
              <a:rPr lang="zh-CN" altLang="en-US" dirty="0">
                <a:sym typeface="Symbol" panose="05050102010706020507" pitchFamily="18" charset="2"/>
              </a:rPr>
              <a:t>我们定义下面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种推导：</a:t>
            </a:r>
            <a:endParaRPr lang="en-US" altLang="zh-CN" dirty="0">
              <a:sym typeface="Symbol" panose="05050102010706020507" pitchFamily="18" charset="2"/>
            </a:endParaRPr>
          </a:p>
          <a:p>
            <a:pPr lvl="3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1.</a:t>
            </a:r>
            <a:r>
              <a:rPr lang="zh-CN" altLang="en-US" dirty="0">
                <a:sym typeface="Symbol" panose="05050102010706020507" pitchFamily="18" charset="2"/>
              </a:rPr>
              <a:t>直接推导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endParaRPr lang="en-US" altLang="zh-CN" dirty="0">
              <a:sym typeface="Symbol" panose="05050102010706020507" pitchFamily="18" charset="2"/>
            </a:endParaRPr>
          </a:p>
          <a:p>
            <a:pPr lvl="3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2.</a:t>
            </a:r>
            <a:r>
              <a:rPr lang="zh-CN" altLang="en-US" dirty="0">
                <a:sym typeface="Symbol" panose="05050102010706020507" pitchFamily="18" charset="2"/>
              </a:rPr>
              <a:t>长度为</a:t>
            </a:r>
            <a:r>
              <a:rPr lang="en-US" altLang="zh-CN" dirty="0">
                <a:sym typeface="Symbol" panose="05050102010706020507" pitchFamily="18" charset="2"/>
              </a:rPr>
              <a:t>n(n</a:t>
            </a:r>
            <a:r>
              <a:rPr lang="en-US" altLang="zh-CN" dirty="0">
                <a:sym typeface="Symbol" panose="05050102010706020507"/>
              </a:rPr>
              <a:t>1)</a:t>
            </a:r>
            <a:r>
              <a:rPr lang="zh-CN" altLang="en-US" dirty="0">
                <a:sym typeface="Symbol" panose="05050102010706020507"/>
              </a:rPr>
              <a:t>的推导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zh-CN" altLang="en-US" dirty="0"/>
              <a:t> </a:t>
            </a:r>
            <a:endParaRPr lang="en-US" altLang="zh-CN" dirty="0">
              <a:sym typeface="Symbol" panose="05050102010706020507"/>
            </a:endParaRPr>
          </a:p>
          <a:p>
            <a:pPr lvl="3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/>
              </a:rPr>
              <a:t>3.</a:t>
            </a:r>
            <a:r>
              <a:rPr lang="zh-CN" altLang="en-US" dirty="0">
                <a:sym typeface="Symbol" panose="05050102010706020507" pitchFamily="18" charset="2"/>
              </a:rPr>
              <a:t>长度为</a:t>
            </a:r>
            <a:r>
              <a:rPr lang="en-US" altLang="zh-CN" dirty="0">
                <a:sym typeface="Symbol" panose="05050102010706020507" pitchFamily="18" charset="2"/>
              </a:rPr>
              <a:t>n(n</a:t>
            </a:r>
            <a:r>
              <a:rPr lang="en-US" altLang="zh-CN" dirty="0">
                <a:sym typeface="Symbol" panose="05050102010706020507"/>
              </a:rPr>
              <a:t>0)</a:t>
            </a:r>
            <a:r>
              <a:rPr lang="zh-CN" altLang="en-US" dirty="0">
                <a:sym typeface="Symbol" panose="05050102010706020507"/>
              </a:rPr>
              <a:t>的推导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zh-CN" altLang="en-US" dirty="0"/>
              <a:t> </a:t>
            </a:r>
            <a:endParaRPr lang="en-US" altLang="zh-CN" dirty="0">
              <a:sym typeface="Symbol" panose="05050102010706020507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6067400" y="5487615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8" name="Rectangle 17"/>
          <p:cNvSpPr/>
          <p:nvPr/>
        </p:nvSpPr>
        <p:spPr>
          <a:xfrm>
            <a:off x="6067400" y="5085184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+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484400" y="404664"/>
            <a:ext cx="8480088" cy="698652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2.2[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直接推导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]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i="1" dirty="0">
                <a:latin typeface="Arial" panose="020B0604020202020204" pitchFamily="34" charset="0"/>
                <a:ea typeface="楷体_GB2312" pitchFamily="49" charset="-122"/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Arial" panose="020B0604020202020204" pitchFamily="34" charset="0"/>
                <a:ea typeface="楷体_GB2312" pitchFamily="49" charset="-122"/>
                <a:sym typeface="Symbol" panose="05050102010706020507" charset="0"/>
              </a:rPr>
              <a:t>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  <a:sym typeface="Symbol" panose="05050102010706020507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i="1" dirty="0">
                <a:sym typeface="+mn-ea"/>
              </a:rPr>
              <a:t>G </a:t>
            </a:r>
            <a:r>
              <a:rPr lang="en-US" altLang="zh-CN" dirty="0">
                <a:sym typeface="+mn-ea"/>
              </a:rPr>
              <a:t>= (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,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+mn-ea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, S 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其中的规则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即</a:t>
            </a:r>
            <a:r>
              <a:rPr lang="en-US" altLang="zh-CN" i="1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中的产生式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</a:t>
            </a:r>
            <a:endParaRPr lang="en-US" altLang="zh-CN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/>
              </a:rPr>
              <a:t> </a:t>
            </a:r>
            <a:r>
              <a:rPr lang="en-US" altLang="zh-CN" i="1" dirty="0">
                <a:sym typeface="Symbol" panose="05050102010706020507"/>
              </a:rPr>
              <a:t>, </a:t>
            </a:r>
            <a:r>
              <a:rPr lang="zh-CN" altLang="en-US" i="1" dirty="0">
                <a:sym typeface="Symbol" panose="05050102010706020507"/>
              </a:rPr>
              <a:t> </a:t>
            </a:r>
            <a:r>
              <a:rPr lang="zh-CN" altLang="en-US" dirty="0">
                <a:sym typeface="Symbol" panose="05050102010706020507"/>
              </a:rPr>
              <a:t>是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i="1" baseline="30000" dirty="0">
                <a:solidFill>
                  <a:srgbClr val="800080"/>
                </a:solidFill>
                <a:latin typeface="+mn-ea"/>
                <a:ea typeface="+mn-ea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中的任意符号串，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若有符号串 </a:t>
            </a:r>
            <a:r>
              <a:rPr lang="en-US" altLang="zh-CN" i="1" dirty="0" err="1">
                <a:sym typeface="Symbol" panose="05050102010706020507" pitchFamily="18" charset="2"/>
              </a:rPr>
              <a:t>v,w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满足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     v=</a:t>
            </a:r>
            <a:r>
              <a:rPr lang="zh-CN" altLang="en-US" i="1" dirty="0">
                <a:sym typeface="Symbol" panose="05050102010706020507"/>
              </a:rPr>
              <a:t> 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zh-CN" altLang="en-US" i="1" dirty="0">
                <a:sym typeface="Symbol" panose="05050102010706020507"/>
              </a:rPr>
              <a:t></a:t>
            </a:r>
            <a:r>
              <a:rPr lang="en-US" altLang="zh-CN" i="1" dirty="0">
                <a:sym typeface="Symbol" panose="05050102010706020507" pitchFamily="18" charset="2"/>
              </a:rPr>
              <a:t>  , w=</a:t>
            </a:r>
            <a:r>
              <a:rPr lang="zh-CN" altLang="en-US" i="1" dirty="0">
                <a:sym typeface="Symbol" panose="05050102010706020507"/>
              </a:rPr>
              <a:t> </a:t>
            </a:r>
            <a:r>
              <a:rPr lang="en-US" altLang="zh-CN" i="1" dirty="0">
                <a:sym typeface="Symbol" panose="05050102010706020507" charset="0"/>
              </a:rPr>
              <a:t></a:t>
            </a:r>
            <a:r>
              <a:rPr lang="zh-CN" altLang="en-US" i="1" dirty="0">
                <a:sym typeface="Symbol" panose="05050102010706020507"/>
              </a:rPr>
              <a:t>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则说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应用规则</a:t>
            </a:r>
            <a:r>
              <a:rPr lang="en-US" altLang="zh-CN" i="1" dirty="0">
                <a:sym typeface="Symbol" panose="05050102010706020507" charset="0"/>
              </a:rPr>
              <a:t>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charset="0"/>
              </a:rPr>
              <a:t></a:t>
            </a:r>
            <a:r>
              <a:rPr lang="zh-CN" altLang="en-US" dirty="0">
                <a:sym typeface="Symbol" panose="05050102010706020507" charset="0"/>
              </a:rPr>
              <a:t>）直接产生</a:t>
            </a:r>
            <a:r>
              <a:rPr lang="en-US" altLang="zh-CN" i="1" dirty="0">
                <a:sym typeface="Symbol" panose="05050102010706020507" charset="0"/>
              </a:rPr>
              <a:t>w</a:t>
            </a:r>
            <a:r>
              <a:rPr lang="en-US" altLang="zh-CN" dirty="0">
                <a:sym typeface="Symbol" panose="05050102010706020507" charset="0"/>
              </a:rPr>
              <a:t>,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charset="0"/>
              </a:rPr>
              <a:t>或称 </a:t>
            </a:r>
            <a:r>
              <a:rPr lang="en-US" altLang="zh-CN" i="1" dirty="0">
                <a:sym typeface="Symbol" panose="05050102010706020507" charset="0"/>
              </a:rPr>
              <a:t>w</a:t>
            </a:r>
            <a:r>
              <a:rPr lang="zh-CN" altLang="en-US" dirty="0">
                <a:sym typeface="Symbol" panose="05050102010706020507" charset="0"/>
              </a:rPr>
              <a:t>是</a:t>
            </a:r>
            <a:r>
              <a:rPr lang="en-US" altLang="zh-CN" i="1" dirty="0">
                <a:sym typeface="Symbol" panose="05050102010706020507" charset="0"/>
              </a:rPr>
              <a:t>v</a:t>
            </a:r>
            <a:r>
              <a:rPr lang="zh-CN" altLang="en-US" dirty="0">
                <a:sym typeface="Symbol" panose="05050102010706020507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charset="0"/>
              </a:rPr>
              <a:t>直接推导 </a:t>
            </a:r>
            <a:r>
              <a:rPr lang="zh-CN" altLang="en-US" dirty="0">
                <a:sym typeface="Symbol" panose="05050102010706020507" charset="0"/>
              </a:rPr>
              <a:t>，</a:t>
            </a:r>
            <a:endParaRPr lang="en-US" altLang="zh-CN" dirty="0">
              <a:sym typeface="Symbol" panose="05050102010706020507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charset="0"/>
              </a:rPr>
              <a:t>或    </a:t>
            </a:r>
            <a:r>
              <a:rPr lang="en-US" altLang="zh-CN" i="1" dirty="0">
                <a:sym typeface="Symbol" panose="05050102010706020507" charset="0"/>
              </a:rPr>
              <a:t>w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charset="0"/>
              </a:rPr>
              <a:t>直接归约到</a:t>
            </a:r>
            <a:r>
              <a:rPr lang="en-US" altLang="zh-CN" i="1" dirty="0">
                <a:sym typeface="Symbol" panose="05050102010706020507" charset="0"/>
              </a:rPr>
              <a:t>v</a:t>
            </a:r>
            <a:r>
              <a:rPr lang="zh-CN" altLang="en-US" dirty="0">
                <a:sym typeface="Symbol" panose="05050102010706020507" charset="0"/>
              </a:rPr>
              <a:t>，</a:t>
            </a:r>
            <a:endParaRPr lang="en-US" altLang="zh-CN" dirty="0">
              <a:sym typeface="Symbol" panose="05050102010706020507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charset="0"/>
              </a:rPr>
              <a:t>		</a:t>
            </a:r>
            <a:r>
              <a:rPr lang="zh-CN" altLang="en-US" dirty="0">
                <a:sym typeface="Symbol" panose="05050102010706020507" charset="0"/>
              </a:rPr>
              <a:t>记作：</a:t>
            </a:r>
            <a:endParaRPr lang="en-US" altLang="zh-CN" dirty="0">
              <a:sym typeface="Symbol" panose="05050102010706020507" charset="0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			</a:t>
            </a:r>
            <a:r>
              <a:rPr lang="en-US" altLang="zh-CN" i="1" dirty="0">
                <a:sym typeface="Symbol" panose="05050102010706020507" pitchFamily="18" charset="2"/>
              </a:rPr>
              <a:t> v  w</a:t>
            </a:r>
            <a:endParaRPr lang="en-US" altLang="zh-CN" i="1" dirty="0">
              <a:sym typeface="+mn-ea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	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CD941C88-327F-463B-B30A-33320AC4B7CC}"/>
              </a:ext>
            </a:extLst>
          </p:cNvPr>
          <p:cNvSpPr/>
          <p:nvPr/>
        </p:nvSpPr>
        <p:spPr>
          <a:xfrm>
            <a:off x="1903512" y="2602795"/>
            <a:ext cx="11160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4000" i="1" dirty="0">
                <a:sym typeface="Symbol" panose="05050102010706020507"/>
              </a:rPr>
              <a:t>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charset="0"/>
              </a:rPr>
              <a:t></a:t>
            </a:r>
            <a:r>
              <a:rPr lang="zh-CN" altLang="en-US" sz="4000" i="1" dirty="0">
                <a:sym typeface="Symbol" panose="05050102010706020507"/>
              </a:rPr>
              <a:t></a:t>
            </a:r>
            <a:r>
              <a:rPr lang="en-US" altLang="zh-CN" sz="4000" i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448D1E1-B1DE-422F-8486-CFF3EB807BCA}"/>
              </a:ext>
            </a:extLst>
          </p:cNvPr>
          <p:cNvSpPr/>
          <p:nvPr/>
        </p:nvSpPr>
        <p:spPr>
          <a:xfrm>
            <a:off x="2438468" y="1671158"/>
            <a:ext cx="18678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  </a:t>
            </a:r>
            <a:r>
              <a:rPr lang="en-US" altLang="zh-CN" sz="40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charset="0"/>
              </a:rPr>
              <a:t>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sz="4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B59038F-EA0C-45E8-AF4D-4AF865D2737E}"/>
              </a:ext>
            </a:extLst>
          </p:cNvPr>
          <p:cNvSpPr/>
          <p:nvPr/>
        </p:nvSpPr>
        <p:spPr>
          <a:xfrm rot="19414414">
            <a:off x="1436444" y="3168479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>
                <a:sym typeface="Symbol" panose="05050102010706020507" pitchFamily="18" charset="2"/>
              </a:rPr>
              <a:t>=</a:t>
            </a:r>
            <a:r>
              <a:rPr lang="zh-CN" altLang="en-US" sz="4000" i="1" dirty="0">
                <a:sym typeface="Symbol" panose="05050102010706020507"/>
              </a:rPr>
              <a:t> </a:t>
            </a:r>
            <a:endParaRPr lang="zh-CN" altLang="en-US" sz="4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2928F46-A8CF-4DB4-900F-DDEE7601787C}"/>
              </a:ext>
            </a:extLst>
          </p:cNvPr>
          <p:cNvSpPr/>
          <p:nvPr/>
        </p:nvSpPr>
        <p:spPr>
          <a:xfrm rot="19381721">
            <a:off x="3529368" y="3159855"/>
            <a:ext cx="6270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i="1" dirty="0">
                <a:sym typeface="Symbol" panose="05050102010706020507" pitchFamily="18" charset="2"/>
              </a:rPr>
              <a:t>=</a:t>
            </a:r>
            <a:r>
              <a:rPr lang="zh-CN" altLang="en-US" sz="4000" i="1" dirty="0">
                <a:sym typeface="Symbol" panose="05050102010706020507"/>
              </a:rPr>
              <a:t> </a:t>
            </a:r>
            <a:endParaRPr lang="zh-CN" altLang="en-US" sz="4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B67CFBA8-1E96-4D6C-A566-6AB922D8E6D6}"/>
              </a:ext>
            </a:extLst>
          </p:cNvPr>
          <p:cNvSpPr/>
          <p:nvPr/>
        </p:nvSpPr>
        <p:spPr>
          <a:xfrm>
            <a:off x="3963079" y="2571904"/>
            <a:ext cx="10775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sz="4000" i="1" dirty="0">
                <a:sym typeface="Symbol" panose="05050102010706020507"/>
              </a:rPr>
              <a:t>  </a:t>
            </a:r>
            <a:r>
              <a:rPr lang="en-US" altLang="zh-CN" sz="4000" i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9EB4AFB-F093-45C1-9E95-4BBAFBD52ED4}"/>
              </a:ext>
            </a:extLst>
          </p:cNvPr>
          <p:cNvSpPr/>
          <p:nvPr/>
        </p:nvSpPr>
        <p:spPr>
          <a:xfrm>
            <a:off x="2987824" y="2513206"/>
            <a:ext cx="97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i="1" dirty="0">
                <a:solidFill>
                  <a:srgbClr val="990099"/>
                </a:solidFill>
                <a:sym typeface="Symbol" panose="05050102010706020507" pitchFamily="18" charset="2"/>
              </a:rPr>
              <a:t></a:t>
            </a:r>
            <a:endParaRPr lang="zh-CN" altLang="en-US" sz="4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2707408D-D8D0-4281-90E4-F060A06D0AEA}"/>
              </a:ext>
            </a:extLst>
          </p:cNvPr>
          <p:cNvSpPr/>
          <p:nvPr/>
        </p:nvSpPr>
        <p:spPr>
          <a:xfrm>
            <a:off x="2077898" y="799331"/>
            <a:ext cx="43109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G=</a:t>
            </a:r>
            <a:r>
              <a:rPr lang="zh-CN" altLang="en-US" sz="4000" dirty="0">
                <a:solidFill>
                  <a:srgbClr val="800080"/>
                </a:solidFill>
              </a:rPr>
              <a:t> </a:t>
            </a:r>
            <a:r>
              <a:rPr lang="en-US" altLang="zh-CN" sz="4000" dirty="0">
                <a:solidFill>
                  <a:srgbClr val="800080"/>
                </a:solidFill>
              </a:rPr>
              <a:t>(</a:t>
            </a:r>
            <a:r>
              <a:rPr lang="en-US" altLang="zh-CN" sz="4000" i="1" dirty="0">
                <a:solidFill>
                  <a:srgbClr val="800080"/>
                </a:solidFill>
              </a:rPr>
              <a:t>V</a:t>
            </a:r>
            <a:r>
              <a:rPr lang="en-US" altLang="zh-CN" sz="4000" i="1" baseline="-25000" dirty="0">
                <a:solidFill>
                  <a:srgbClr val="800080"/>
                </a:solidFill>
              </a:rPr>
              <a:t>N </a:t>
            </a:r>
            <a:r>
              <a:rPr lang="en-US" altLang="zh-CN" sz="4000" i="1" dirty="0">
                <a:solidFill>
                  <a:srgbClr val="800080"/>
                </a:solidFill>
              </a:rPr>
              <a:t>,V</a:t>
            </a:r>
            <a:r>
              <a:rPr lang="en-US" altLang="zh-CN" sz="40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 </a:t>
            </a:r>
            <a:r>
              <a:rPr lang="en-US" altLang="zh-CN" sz="4000" i="1" dirty="0">
                <a:solidFill>
                  <a:srgbClr val="800080"/>
                </a:solidFill>
              </a:rPr>
              <a:t>, 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sz="4000" i="1" baseline="-25000" dirty="0">
                <a:solidFill>
                  <a:srgbClr val="800080"/>
                </a:solidFill>
              </a:rPr>
              <a:t> </a:t>
            </a:r>
            <a:r>
              <a:rPr lang="en-US" altLang="zh-CN" sz="4000" i="1" dirty="0">
                <a:solidFill>
                  <a:srgbClr val="800080"/>
                </a:solidFill>
              </a:rPr>
              <a:t>, S </a:t>
            </a:r>
            <a:r>
              <a:rPr lang="en-US" altLang="zh-CN" sz="4000" dirty="0">
                <a:solidFill>
                  <a:srgbClr val="800080"/>
                </a:solidFill>
              </a:rPr>
              <a:t>)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3EC22BF5-6DCE-406E-B629-987C15836202}"/>
              </a:ext>
            </a:extLst>
          </p:cNvPr>
          <p:cNvSpPr txBox="1"/>
          <p:nvPr/>
        </p:nvSpPr>
        <p:spPr>
          <a:xfrm>
            <a:off x="4306287" y="1701051"/>
            <a:ext cx="11160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dirty="0">
                <a:sym typeface="Symbol" panose="05050102010706020507" pitchFamily="18" charset="2"/>
              </a:rPr>
              <a:t></a:t>
            </a:r>
            <a:r>
              <a:rPr lang="en-US" altLang="zh-CN" sz="4000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endParaRPr lang="zh-CN" altLang="en-US" sz="4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803FE96D-54DA-4327-A060-E6291ADCA550}"/>
              </a:ext>
            </a:extLst>
          </p:cNvPr>
          <p:cNvSpPr txBox="1"/>
          <p:nvPr/>
        </p:nvSpPr>
        <p:spPr>
          <a:xfrm>
            <a:off x="4205404" y="2612499"/>
            <a:ext cx="539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i="1" dirty="0">
                <a:solidFill>
                  <a:srgbClr val="800080"/>
                </a:solidFill>
                <a:sym typeface="Symbol" panose="05050102010706020507" charset="0"/>
              </a:rPr>
              <a:t></a:t>
            </a:r>
            <a:endParaRPr lang="zh-CN" altLang="en-US" sz="3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2400A56-0DDB-4ED3-94D2-93A46D029913}"/>
              </a:ext>
            </a:extLst>
          </p:cNvPr>
          <p:cNvSpPr/>
          <p:nvPr/>
        </p:nvSpPr>
        <p:spPr>
          <a:xfrm>
            <a:off x="1973889" y="3487891"/>
            <a:ext cx="9752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i="1" dirty="0">
                <a:solidFill>
                  <a:srgbClr val="990099"/>
                </a:solidFill>
                <a:sym typeface="Symbol" panose="05050102010706020507" pitchFamily="18" charset="2"/>
              </a:rPr>
              <a:t></a:t>
            </a:r>
            <a:endParaRPr lang="zh-CN" altLang="en-US" sz="4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8E75457-B64D-4F13-BACD-001A32CDBBFC}"/>
              </a:ext>
            </a:extLst>
          </p:cNvPr>
          <p:cNvSpPr txBox="1"/>
          <p:nvPr/>
        </p:nvSpPr>
        <p:spPr>
          <a:xfrm>
            <a:off x="1011727" y="3575826"/>
            <a:ext cx="516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ym typeface="Symbol" panose="05050102010706020507" pitchFamily="18" charset="2"/>
              </a:rPr>
              <a:t>v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B4D5E4C3-1223-4695-83AE-4A0BBE7A962B}"/>
              </a:ext>
            </a:extLst>
          </p:cNvPr>
          <p:cNvSpPr txBox="1"/>
          <p:nvPr/>
        </p:nvSpPr>
        <p:spPr>
          <a:xfrm>
            <a:off x="3103825" y="3637381"/>
            <a:ext cx="739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000" i="1" dirty="0">
                <a:sym typeface="Symbol" panose="05050102010706020507" pitchFamily="18" charset="2"/>
              </a:rPr>
              <a:t>w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126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3" grpId="0"/>
      <p:bldP spid="15" grpId="0"/>
      <p:bldP spid="16" grpId="0"/>
      <p:bldP spid="18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717006" y="363915"/>
            <a:ext cx="7700010" cy="6494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2.1G[S]:</a:t>
            </a:r>
            <a:r>
              <a:rPr lang="en-US" altLang="zh-CN" i="1" dirty="0">
                <a:sym typeface="Symbol" panose="05050102010706020507" pitchFamily="18" charset="2"/>
              </a:rPr>
              <a:t>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中的直接推导</a:t>
            </a:r>
            <a:endParaRPr lang="en-US" altLang="zh-CN" dirty="0">
              <a:sym typeface="Symbol" panose="05050102010706020507" pitchFamily="18" charset="2"/>
            </a:endParaRPr>
          </a:p>
          <a:p>
            <a:pPr marL="514350" indent="-514350">
              <a:buClr>
                <a:srgbClr val="800080"/>
              </a:buClr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v =0S1,w=0011,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直接推导</a:t>
            </a:r>
            <a:r>
              <a:rPr lang="en-US" altLang="zh-CN" dirty="0">
                <a:sym typeface="Symbol" panose="05050102010706020507" pitchFamily="18" charset="2"/>
              </a:rPr>
              <a:t>0S1</a:t>
            </a:r>
            <a:r>
              <a:rPr lang="en-US" altLang="zh-CN" i="1" dirty="0">
                <a:sym typeface="Symbol" panose="05050102010706020507" pitchFamily="18" charset="2"/>
              </a:rPr>
              <a:t>  </a:t>
            </a:r>
            <a:r>
              <a:rPr lang="en-US" altLang="zh-CN" dirty="0">
                <a:sym typeface="Symbol" panose="05050102010706020507" pitchFamily="18" charset="2"/>
              </a:rPr>
              <a:t>0011,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    	</a:t>
            </a:r>
            <a:r>
              <a:rPr lang="zh-CN" altLang="en-US" dirty="0">
                <a:sym typeface="Symbol" panose="05050102010706020507" pitchFamily="18" charset="2"/>
              </a:rPr>
              <a:t>使用规则 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  <a:r>
              <a:rPr lang="zh-CN" altLang="en-US" i="1" dirty="0">
                <a:sym typeface="Symbol" panose="05050102010706020507" pitchFamily="18" charset="2"/>
              </a:rPr>
              <a:t>，</a:t>
            </a:r>
            <a:r>
              <a:rPr lang="zh-CN" altLang="en-US" i="1" dirty="0">
                <a:sym typeface="Symbol" panose="05050102010706020507"/>
              </a:rPr>
              <a:t> </a:t>
            </a:r>
            <a:endParaRPr lang="en-US" altLang="zh-CN" i="1" dirty="0"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/>
              </a:rPr>
              <a:t>	</a:t>
            </a:r>
            <a:r>
              <a:rPr lang="zh-CN" altLang="en-US" i="1" dirty="0">
                <a:sym typeface="Symbol" panose="05050102010706020507"/>
              </a:rPr>
              <a:t> </a:t>
            </a:r>
            <a:r>
              <a:rPr lang="en-US" altLang="zh-CN" i="1" dirty="0">
                <a:sym typeface="Symbol" panose="05050102010706020507"/>
              </a:rPr>
              <a:t>=0, </a:t>
            </a:r>
            <a:r>
              <a:rPr lang="zh-CN" altLang="en-US" i="1" dirty="0">
                <a:sym typeface="Symbol" panose="05050102010706020507"/>
              </a:rPr>
              <a:t> </a:t>
            </a:r>
            <a:r>
              <a:rPr lang="en-US" altLang="zh-CN" i="1" dirty="0">
                <a:sym typeface="Symbol" panose="05050102010706020507"/>
              </a:rPr>
              <a:t>= 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2. v =</a:t>
            </a:r>
            <a:r>
              <a:rPr lang="en-US" altLang="zh-CN" dirty="0" err="1">
                <a:sym typeface="Symbol" panose="05050102010706020507" pitchFamily="18" charset="2"/>
              </a:rPr>
              <a:t>S,w</a:t>
            </a:r>
            <a:r>
              <a:rPr lang="en-US" altLang="zh-CN" dirty="0">
                <a:sym typeface="Symbol" panose="05050102010706020507" pitchFamily="18" charset="2"/>
              </a:rPr>
              <a:t>=0S1,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直接推导</a:t>
            </a:r>
            <a:r>
              <a:rPr lang="en-US" altLang="zh-CN" i="1" dirty="0">
                <a:sym typeface="Symbol" panose="05050102010706020507" pitchFamily="18" charset="2"/>
              </a:rPr>
              <a:t> S </a:t>
            </a:r>
            <a:r>
              <a:rPr lang="en-US" altLang="zh-CN" dirty="0">
                <a:sym typeface="Symbol" panose="05050102010706020507" pitchFamily="18" charset="2"/>
              </a:rPr>
              <a:t>0S1,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    	</a:t>
            </a:r>
            <a:r>
              <a:rPr lang="zh-CN" altLang="en-US" dirty="0">
                <a:sym typeface="Symbol" panose="05050102010706020507" pitchFamily="18" charset="2"/>
              </a:rPr>
              <a:t>使用规则 </a:t>
            </a: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 </a:t>
            </a:r>
            <a:r>
              <a:rPr lang="zh-CN" altLang="en-US" i="1" dirty="0">
                <a:sym typeface="Symbol" panose="05050102010706020507" pitchFamily="18" charset="2"/>
              </a:rPr>
              <a:t>，</a:t>
            </a:r>
            <a:r>
              <a:rPr lang="zh-CN" altLang="en-US" i="1" dirty="0">
                <a:sym typeface="Symbol" panose="05050102010706020507"/>
              </a:rPr>
              <a:t> </a:t>
            </a:r>
            <a:endParaRPr lang="en-US" altLang="zh-CN" i="1" dirty="0"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/>
              </a:rPr>
              <a:t>	</a:t>
            </a:r>
            <a:r>
              <a:rPr lang="zh-CN" altLang="en-US" i="1" dirty="0">
                <a:sym typeface="Symbol" panose="05050102010706020507"/>
              </a:rPr>
              <a:t> </a:t>
            </a:r>
            <a:r>
              <a:rPr lang="en-US" altLang="zh-CN" i="1" dirty="0">
                <a:sym typeface="Symbol" panose="05050102010706020507"/>
              </a:rPr>
              <a:t>=</a:t>
            </a:r>
            <a:r>
              <a:rPr lang="zh-CN" altLang="en-US" i="1" dirty="0">
                <a:sym typeface="Symbol" panose="05050102010706020507" pitchFamily="18" charset="2"/>
              </a:rPr>
              <a:t> </a:t>
            </a:r>
            <a:r>
              <a:rPr lang="en-US" altLang="zh-CN" i="1" dirty="0">
                <a:sym typeface="Symbol" panose="05050102010706020507"/>
              </a:rPr>
              <a:t>, </a:t>
            </a:r>
            <a:r>
              <a:rPr lang="zh-CN" altLang="en-US" i="1" dirty="0">
                <a:sym typeface="Symbol" panose="05050102010706020507"/>
              </a:rPr>
              <a:t> </a:t>
            </a:r>
            <a:r>
              <a:rPr lang="en-US" altLang="zh-CN" i="1" dirty="0">
                <a:sym typeface="Symbol" panose="05050102010706020507"/>
              </a:rPr>
              <a:t>=</a:t>
            </a:r>
            <a:r>
              <a:rPr lang="zh-CN" altLang="en-US" i="1" dirty="0">
                <a:sym typeface="Symbol" panose="05050102010706020507" pitchFamily="18" charset="2"/>
              </a:rPr>
              <a:t> </a:t>
            </a:r>
            <a:r>
              <a:rPr lang="zh-CN" altLang="en-US" dirty="0">
                <a:sym typeface="Symbol" panose="05050102010706020507" pitchFamily="18" charset="2"/>
              </a:rPr>
              <a:t> 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2330" y="1273175"/>
            <a:ext cx="8174166" cy="6320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2.3 </a:t>
            </a:r>
            <a:r>
              <a:rPr lang="zh-CN" altLang="en-US" dirty="0"/>
              <a:t>如果存在直接推导序列：</a:t>
            </a:r>
            <a:endParaRPr lang="en-US" altLang="zh-CN" dirty="0"/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v = w</a:t>
            </a:r>
            <a:r>
              <a:rPr lang="en-US" altLang="zh-CN" i="1" baseline="-25000" dirty="0">
                <a:sym typeface="Symbol" panose="05050102010706020507" pitchFamily="18" charset="2"/>
              </a:rPr>
              <a:t>0</a:t>
            </a:r>
            <a:r>
              <a:rPr lang="en-US" altLang="zh-CN" i="1" dirty="0">
                <a:sym typeface="Symbol" panose="05050102010706020507" pitchFamily="18" charset="2"/>
              </a:rPr>
              <a:t> w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 w</a:t>
            </a:r>
            <a:r>
              <a:rPr lang="en-US" altLang="zh-CN" i="1" baseline="-25000" dirty="0">
                <a:sym typeface="Symbol" panose="05050102010706020507" pitchFamily="18" charset="2"/>
              </a:rPr>
              <a:t>2           </a:t>
            </a:r>
            <a:r>
              <a:rPr lang="en-US" altLang="zh-CN" i="1" dirty="0">
                <a:sym typeface="Symbol" panose="05050102010706020507" pitchFamily="18" charset="2"/>
              </a:rPr>
              <a:t> 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n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= w (n&gt;0)</a:t>
            </a:r>
          </a:p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sym typeface="Symbol" panose="05050102010706020507" pitchFamily="18" charset="2"/>
              </a:rPr>
              <a:t>v</a:t>
            </a:r>
            <a:r>
              <a:rPr lang="zh-CN" altLang="en-US" dirty="0">
                <a:sym typeface="Symbol" panose="05050102010706020507" pitchFamily="18" charset="2"/>
              </a:rPr>
              <a:t>推导出</a:t>
            </a:r>
            <a:r>
              <a:rPr lang="en-US" altLang="zh-CN" i="1" dirty="0">
                <a:sym typeface="Symbol" panose="05050102010706020507" charset="0"/>
              </a:rPr>
              <a:t>w(</a:t>
            </a:r>
            <a:r>
              <a:rPr lang="zh-CN" altLang="en-US" dirty="0">
                <a:sym typeface="Symbol" panose="05050102010706020507" pitchFamily="18" charset="2"/>
              </a:rPr>
              <a:t>推导长度为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charset="0"/>
              </a:rPr>
              <a:t>),</a:t>
            </a:r>
            <a:r>
              <a:rPr lang="zh-CN" altLang="en-US" dirty="0">
                <a:sym typeface="Symbol" panose="05050102010706020507" charset="0"/>
              </a:rPr>
              <a:t>或称</a:t>
            </a:r>
            <a:r>
              <a:rPr lang="en-US" altLang="zh-CN" i="1" dirty="0">
                <a:sym typeface="Symbol" panose="05050102010706020507" charset="0"/>
              </a:rPr>
              <a:t>w</a:t>
            </a:r>
            <a:r>
              <a:rPr lang="zh-CN" altLang="en-US" dirty="0">
                <a:sym typeface="Symbol" panose="05050102010706020507" charset="0"/>
              </a:rPr>
              <a:t>归约到</a:t>
            </a:r>
            <a:r>
              <a:rPr lang="en-US" altLang="zh-CN" i="1" dirty="0">
                <a:sym typeface="Symbol" panose="05050102010706020507" charset="0"/>
              </a:rPr>
              <a:t>v</a:t>
            </a:r>
            <a:r>
              <a:rPr lang="zh-CN" altLang="en-US" i="1" dirty="0">
                <a:sym typeface="Symbol" panose="05050102010706020507" charset="0"/>
              </a:rPr>
              <a:t>，记作</a:t>
            </a:r>
            <a:endParaRPr lang="en-US" altLang="zh-CN" i="1" dirty="0"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         		 v </a:t>
            </a:r>
            <a:r>
              <a:rPr lang="zh-CN" altLang="en-US" i="1" dirty="0"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</a:p>
          <a:p>
            <a:pPr lvl="1">
              <a:buClr>
                <a:srgbClr val="800080"/>
              </a:buCl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定义</a:t>
            </a:r>
            <a:r>
              <a:rPr lang="en-US" altLang="zh-CN" dirty="0">
                <a:solidFill>
                  <a:srgbClr val="800080"/>
                </a:solidFill>
              </a:rPr>
              <a:t>2.4 </a:t>
            </a:r>
            <a:r>
              <a:rPr lang="zh-CN" altLang="en-US" dirty="0">
                <a:solidFill>
                  <a:srgbClr val="800080"/>
                </a:solidFill>
              </a:rPr>
              <a:t>若有</a:t>
            </a:r>
            <a:r>
              <a:rPr lang="en-US" altLang="zh-CN" i="1" dirty="0">
                <a:sym typeface="Symbol" panose="05050102010706020507" pitchFamily="18" charset="2"/>
              </a:rPr>
              <a:t>v = w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或</a:t>
            </a:r>
            <a:r>
              <a:rPr lang="en-US" altLang="zh-CN" i="1" dirty="0">
                <a:sym typeface="Symbol" panose="05050102010706020507" charset="0"/>
              </a:rPr>
              <a:t>v </a:t>
            </a:r>
            <a:r>
              <a:rPr lang="zh-CN" altLang="en-US" i="1" dirty="0"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r>
              <a:rPr lang="zh-CN" altLang="en-US" i="1" dirty="0">
                <a:sym typeface="Symbol" panose="05050102010706020507" charset="0"/>
              </a:rPr>
              <a:t>记作</a:t>
            </a:r>
            <a:endParaRPr lang="en-US" altLang="zh-CN" i="1" dirty="0">
              <a:sym typeface="Symbol" panose="05050102010706020507" charset="0"/>
            </a:endParaRPr>
          </a:p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charset="0"/>
              </a:rPr>
              <a:t>         		 v </a:t>
            </a:r>
            <a:r>
              <a:rPr lang="zh-CN" altLang="en-US" i="1" dirty="0"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ym typeface="Symbol" panose="05050102010706020507" pitchFamily="18" charset="2"/>
              </a:rPr>
              <a:t>w</a:t>
            </a:r>
            <a:endParaRPr lang="en-US" altLang="zh-CN" i="1" dirty="0">
              <a:sym typeface="+mn-ea"/>
            </a:endParaRPr>
          </a:p>
          <a:p>
            <a:pPr lvl="1">
              <a:buClr>
                <a:srgbClr val="800080"/>
              </a:buClr>
              <a:buNone/>
            </a:pPr>
            <a:endParaRPr lang="en-US" altLang="zh-CN" i="1" baseline="-25000" dirty="0">
              <a:sym typeface="+mn-ea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	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1692097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" name="Rectangle 17"/>
          <p:cNvSpPr/>
          <p:nvPr/>
        </p:nvSpPr>
        <p:spPr>
          <a:xfrm>
            <a:off x="4211960" y="3173740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9" name="Rectangle 17"/>
          <p:cNvSpPr/>
          <p:nvPr/>
        </p:nvSpPr>
        <p:spPr>
          <a:xfrm>
            <a:off x="5556488" y="4178354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0" name="Rectangle 17"/>
          <p:cNvSpPr/>
          <p:nvPr/>
        </p:nvSpPr>
        <p:spPr>
          <a:xfrm>
            <a:off x="4211702" y="460031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</p:cSld>
  <p:clrMapOvr>
    <a:masterClrMapping/>
  </p:clrMapOvr>
  <p:transition spd="med"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179512" y="1025404"/>
            <a:ext cx="8820472" cy="60016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推导的例子</a:t>
            </a:r>
            <a:endParaRPr lang="en-US" altLang="zh-CN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2.1G[S]:</a:t>
            </a:r>
            <a:r>
              <a:rPr lang="en-US" altLang="zh-CN" i="1" dirty="0">
                <a:sym typeface="Symbol" panose="05050102010706020507" pitchFamily="18" charset="2"/>
              </a:rPr>
              <a:t>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存在推导序列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   </a:t>
            </a:r>
            <a:r>
              <a:rPr lang="en-US" altLang="zh-CN" i="1" dirty="0">
                <a:sym typeface="Symbol" panose="05050102010706020507" pitchFamily="18" charset="2"/>
              </a:rPr>
              <a:t>v = 0S1 00S11  000S111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  00001111=w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  </a:t>
            </a: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可记作 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+mn-ea"/>
              </a:rPr>
              <a:t>	 </a:t>
            </a:r>
            <a:r>
              <a:rPr lang="en-US" altLang="zh-CN" i="1" dirty="0">
                <a:sym typeface="Symbol" panose="05050102010706020507" pitchFamily="18" charset="2"/>
              </a:rPr>
              <a:t>0S100001111 </a:t>
            </a:r>
            <a:r>
              <a:rPr lang="zh-CN" altLang="en-US" i="1" dirty="0">
                <a:sym typeface="Symbol" panose="05050102010706020507" pitchFamily="18" charset="2"/>
              </a:rPr>
              <a:t>或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           0S100001111</a:t>
            </a:r>
          </a:p>
          <a:p>
            <a:pP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3043064" y="3861048"/>
            <a:ext cx="304800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8" name="Rectangle 17"/>
          <p:cNvSpPr/>
          <p:nvPr/>
        </p:nvSpPr>
        <p:spPr>
          <a:xfrm>
            <a:off x="2987824" y="4335487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</p:cSld>
  <p:clrMapOvr>
    <a:masterClrMapping/>
  </p:clrMapOvr>
  <p:transition spd="med"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277812" y="1273175"/>
            <a:ext cx="8758684" cy="550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lvl="1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定义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2.5[</a:t>
            </a:r>
            <a:r>
              <a:rPr lang="zh-CN" altLang="en-US" dirty="0">
                <a:solidFill>
                  <a:srgbClr val="800080"/>
                </a:solidFill>
              </a:rPr>
              <a:t>文法的句型和句子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]</a:t>
            </a:r>
          </a:p>
          <a:p>
            <a:pPr marL="0" lvl="1"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G[S]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是文法，</a:t>
            </a:r>
            <a:endParaRPr lang="en-US" altLang="zh-CN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若符号串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x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是从</a:t>
            </a:r>
            <a:r>
              <a:rPr lang="zh-CN" altLang="en-US" dirty="0">
                <a:solidFill>
                  <a:srgbClr val="800080"/>
                </a:solidFill>
              </a:rPr>
              <a:t>开始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符号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rgbClr val="800080"/>
                </a:solidFill>
              </a:rPr>
              <a:t>推导而来的即，</a:t>
            </a:r>
            <a:r>
              <a:rPr lang="en-US" altLang="zh-CN" dirty="0">
                <a:solidFill>
                  <a:srgbClr val="800080"/>
                </a:solidFill>
              </a:rPr>
              <a:t>		</a:t>
            </a:r>
            <a:r>
              <a:rPr lang="en-US" altLang="zh-CN" i="1" dirty="0">
                <a:solidFill>
                  <a:schemeClr val="tx1"/>
                </a:solidFill>
              </a:rPr>
              <a:t>S</a:t>
            </a:r>
            <a:r>
              <a:rPr lang="zh-CN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olidFill>
                  <a:schemeClr val="tx1"/>
                </a:solidFill>
              </a:rPr>
              <a:t>x ,</a:t>
            </a:r>
          </a:p>
          <a:p>
            <a:pPr marL="0" lvl="1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800080"/>
                </a:solidFill>
              </a:rPr>
              <a:t>	</a:t>
            </a:r>
            <a:r>
              <a:rPr lang="zh-CN" altLang="en-US" dirty="0">
                <a:solidFill>
                  <a:srgbClr val="800080"/>
                </a:solidFill>
              </a:rPr>
              <a:t>则称 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rgbClr val="800080"/>
                </a:solidFill>
              </a:rPr>
              <a:t>是文法</a:t>
            </a:r>
            <a:r>
              <a:rPr lang="en-US" altLang="zh-CN" i="1" dirty="0">
                <a:solidFill>
                  <a:schemeClr val="tx1"/>
                </a:solidFill>
              </a:rPr>
              <a:t>G[S]</a:t>
            </a:r>
            <a:r>
              <a:rPr lang="en-US" altLang="zh-CN" dirty="0">
                <a:solidFill>
                  <a:srgbClr val="800080"/>
                </a:solidFill>
              </a:rPr>
              <a:t> </a:t>
            </a:r>
            <a:r>
              <a:rPr lang="zh-CN" altLang="en-US" dirty="0">
                <a:solidFill>
                  <a:srgbClr val="800080"/>
                </a:solidFill>
              </a:rPr>
              <a:t>的句型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0" lvl="1">
              <a:buClr>
                <a:srgbClr val="800080"/>
              </a:buClr>
              <a:buNone/>
            </a:pPr>
            <a:endParaRPr lang="en-US" altLang="zh-CN" i="1" dirty="0">
              <a:solidFill>
                <a:schemeClr val="tx1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sym typeface="+mn-ea"/>
              </a:rPr>
              <a:t>特别的，当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x 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仅由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终结符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构成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或为空串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时，即</a:t>
            </a:r>
            <a:endParaRPr lang="en-US" altLang="zh-CN" dirty="0">
              <a:solidFill>
                <a:srgbClr val="800080"/>
              </a:solidFill>
              <a:sym typeface="+mn-ea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</a:rPr>
              <a:t>             S</a:t>
            </a:r>
            <a:r>
              <a:rPr lang="zh-CN" altLang="en-US" i="1" dirty="0">
                <a:solidFill>
                  <a:schemeClr val="tx1"/>
                </a:solidFill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olidFill>
                  <a:schemeClr val="tx1"/>
                </a:solidFill>
              </a:rPr>
              <a:t>x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,x 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 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>
              <a:buClr>
                <a:srgbClr val="800080"/>
              </a:buClr>
              <a:buNone/>
            </a:pP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990099"/>
                </a:solidFill>
              </a:rPr>
              <a:t>则称 </a:t>
            </a:r>
            <a:r>
              <a:rPr lang="en-US" altLang="zh-CN" i="1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rgbClr val="990099"/>
                </a:solidFill>
              </a:rPr>
              <a:t>是文法</a:t>
            </a:r>
            <a:r>
              <a:rPr lang="en-US" altLang="zh-CN" i="1" dirty="0">
                <a:solidFill>
                  <a:schemeClr val="tx1"/>
                </a:solidFill>
              </a:rPr>
              <a:t>G[S] </a:t>
            </a:r>
            <a:r>
              <a:rPr lang="zh-CN" altLang="en-US" dirty="0">
                <a:solidFill>
                  <a:srgbClr val="990099"/>
                </a:solidFill>
              </a:rPr>
              <a:t>的句子。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1619672" y="263691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8" name="Rectangle 17"/>
          <p:cNvSpPr/>
          <p:nvPr/>
        </p:nvSpPr>
        <p:spPr>
          <a:xfrm>
            <a:off x="2123728" y="4581128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</p:cSld>
  <p:clrMapOvr>
    <a:masterClrMapping/>
  </p:clrMapOvr>
  <p:transition spd="med"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251520" y="1273175"/>
            <a:ext cx="8310820" cy="550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例</a:t>
            </a:r>
            <a:r>
              <a:rPr lang="en-US" altLang="zh-CN" dirty="0">
                <a:sym typeface="Symbol" panose="05050102010706020507" pitchFamily="18" charset="2"/>
              </a:rPr>
              <a:t>2.1G[S]:</a:t>
            </a:r>
            <a:r>
              <a:rPr lang="en-US" altLang="zh-CN" i="1" dirty="0">
                <a:sym typeface="Symbol" panose="05050102010706020507" pitchFamily="18" charset="2"/>
              </a:rPr>
              <a:t>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ym typeface="Symbol" panose="05050102010706020507" pitchFamily="18" charset="2"/>
              </a:rPr>
              <a:t>推导序列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S0S1  00S11  000S111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 00001111</a:t>
            </a:r>
            <a:endParaRPr lang="en-US" altLang="zh-CN" i="1" baseline="-250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>
                <a:sym typeface="Symbol" panose="05050102010706020507" pitchFamily="18" charset="2"/>
              </a:rPr>
              <a:t>S, 0S1</a:t>
            </a:r>
            <a:r>
              <a:rPr lang="en-US" altLang="zh-CN" i="1" dirty="0">
                <a:sym typeface="Symbol" panose="05050102010706020507" pitchFamily="18" charset="2"/>
              </a:rPr>
              <a:t>, 00S11 ,000S111</a:t>
            </a:r>
            <a:r>
              <a:rPr lang="en-US" altLang="zh-CN" i="1" baseline="-25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,00001111} </a:t>
            </a:r>
            <a:r>
              <a:rPr lang="zh-CN" altLang="en-US" dirty="0">
                <a:sym typeface="Symbol" panose="05050102010706020507" pitchFamily="18" charset="2"/>
              </a:rPr>
              <a:t>都是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G[S]</a:t>
            </a:r>
            <a:r>
              <a:rPr lang="zh-CN" altLang="en-US" dirty="0">
                <a:sym typeface="Symbol" panose="05050102010706020507" pitchFamily="18" charset="2"/>
              </a:rPr>
              <a:t>的句型，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其中</a:t>
            </a:r>
            <a:r>
              <a:rPr lang="en-US" altLang="zh-CN" dirty="0">
                <a:sym typeface="Symbol" panose="05050102010706020507" pitchFamily="18" charset="2"/>
              </a:rPr>
              <a:t>00001111</a:t>
            </a:r>
            <a:r>
              <a:rPr lang="zh-CN" altLang="en-US" dirty="0">
                <a:sym typeface="Symbol" panose="05050102010706020507" pitchFamily="18" charset="2"/>
              </a:rPr>
              <a:t>是句子</a:t>
            </a:r>
            <a:endParaRPr lang="en-US" altLang="zh-CN" baseline="-250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zh-CN" altLang="en-US" dirty="0"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538656" y="980728"/>
            <a:ext cx="8497839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</a:rPr>
              <a:t>将例</a:t>
            </a:r>
            <a:r>
              <a:rPr lang="en-US" altLang="zh-CN" sz="2800" dirty="0">
                <a:solidFill>
                  <a:srgbClr val="800080"/>
                </a:solidFill>
              </a:rPr>
              <a:t>2.2</a:t>
            </a:r>
            <a:r>
              <a:rPr lang="zh-CN" altLang="en-US" sz="2800" dirty="0">
                <a:solidFill>
                  <a:srgbClr val="800080"/>
                </a:solidFill>
              </a:rPr>
              <a:t>进行改写如下，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</a:rPr>
              <a:t>用</a:t>
            </a:r>
            <a:r>
              <a:rPr lang="en-US" altLang="zh-CN" sz="2800" dirty="0">
                <a:solidFill>
                  <a:srgbClr val="800080"/>
                </a:solidFill>
              </a:rPr>
              <a:t>S,L,D </a:t>
            </a:r>
            <a:r>
              <a:rPr lang="zh-CN" altLang="en-US" sz="2800" dirty="0">
                <a:solidFill>
                  <a:srgbClr val="800080"/>
                </a:solidFill>
              </a:rPr>
              <a:t>分别替换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标识符</a:t>
            </a:r>
            <a:r>
              <a:rPr lang="en-US" altLang="zh-CN" sz="2800" dirty="0">
                <a:sym typeface="+mn-ea"/>
              </a:rPr>
              <a:t>&gt;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zh-CN" altLang="en-US" sz="2800" dirty="0">
                <a:sym typeface="+mn-ea"/>
              </a:rPr>
              <a:t>字母</a:t>
            </a:r>
            <a:r>
              <a:rPr lang="en-US" altLang="zh-CN" sz="2800" dirty="0">
                <a:sym typeface="+mn-ea"/>
              </a:rPr>
              <a:t>&gt;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 &lt;</a:t>
            </a:r>
            <a:r>
              <a:rPr lang="zh-CN" altLang="en-US" sz="2800" dirty="0">
                <a:sym typeface="+mn-ea"/>
              </a:rPr>
              <a:t>数字</a:t>
            </a:r>
            <a:r>
              <a:rPr lang="en-US" altLang="zh-CN" sz="2800" dirty="0">
                <a:sym typeface="+mn-ea"/>
              </a:rPr>
              <a:t>&gt;,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zh-CN" altLang="en-US" sz="2800" dirty="0">
                <a:solidFill>
                  <a:srgbClr val="800080"/>
                </a:solidFill>
              </a:rPr>
              <a:t>后得文法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</a:pP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G[S]</a:t>
            </a:r>
            <a:r>
              <a:rPr lang="zh-CN" altLang="en-US" sz="2800" dirty="0">
                <a:solidFill>
                  <a:srgbClr val="800080"/>
                </a:solidFill>
                <a:sym typeface="+mn-ea"/>
              </a:rPr>
              <a:t> ：</a:t>
            </a:r>
            <a:r>
              <a:rPr lang="en-US" altLang="zh-CN" sz="2800" dirty="0">
                <a:solidFill>
                  <a:srgbClr val="800080"/>
                </a:solidFill>
                <a:sym typeface="+mn-ea"/>
              </a:rPr>
              <a:t>	</a:t>
            </a:r>
            <a:r>
              <a:rPr lang="en-US" altLang="zh-CN" sz="2800" dirty="0">
                <a:sym typeface="+mn-ea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L|LS|SD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   		</a:t>
            </a:r>
            <a:r>
              <a:rPr lang="en-US" altLang="zh-CN" sz="2800" dirty="0" err="1">
                <a:sym typeface="+mn-ea"/>
              </a:rPr>
              <a:t>L</a:t>
            </a:r>
            <a:r>
              <a:rPr lang="en-US" altLang="zh-CN" sz="2800" dirty="0" err="1">
                <a:sym typeface="Symbol" panose="05050102010706020507" pitchFamily="18" charset="2"/>
              </a:rPr>
              <a:t>a</a:t>
            </a:r>
            <a:r>
              <a:rPr lang="en-US" altLang="zh-CN" sz="2800" dirty="0">
                <a:sym typeface="Symbol" panose="05050102010706020507" pitchFamily="18" charset="2"/>
              </a:rPr>
              <a:t>|</a:t>
            </a:r>
            <a:r>
              <a:rPr lang="en-US" altLang="zh-CN" sz="2800" i="1" dirty="0">
                <a:sym typeface="Symbol" panose="05050102010706020507" pitchFamily="18" charset="2"/>
              </a:rPr>
              <a:t>······</a:t>
            </a:r>
            <a:r>
              <a:rPr lang="en-US" altLang="zh-CN" sz="2800" dirty="0">
                <a:sym typeface="Symbol" panose="05050102010706020507" pitchFamily="18" charset="2"/>
              </a:rPr>
              <a:t>|z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D0 |</a:t>
            </a:r>
            <a:r>
              <a:rPr lang="en-US" altLang="zh-CN" sz="2800" i="1" dirty="0">
                <a:sym typeface="Symbol" panose="05050102010706020507" pitchFamily="18" charset="2"/>
              </a:rPr>
              <a:t>······</a:t>
            </a:r>
            <a:r>
              <a:rPr lang="en-US" altLang="zh-CN" sz="2800" dirty="0">
                <a:sym typeface="Symbol" panose="05050102010706020507" pitchFamily="18" charset="2"/>
              </a:rPr>
              <a:t>|9 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ym typeface="Symbol" panose="05050102010706020507" pitchFamily="18" charset="2"/>
              </a:rPr>
              <a:t>请写出句子</a:t>
            </a:r>
            <a:r>
              <a:rPr lang="en-US" altLang="zh-CN" sz="2800" dirty="0">
                <a:sym typeface="Symbol" panose="05050102010706020507" pitchFamily="18" charset="2"/>
              </a:rPr>
              <a:t>ab09</a:t>
            </a:r>
            <a:r>
              <a:rPr lang="zh-CN" altLang="en-US" sz="2800" dirty="0"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完整</a:t>
            </a:r>
            <a:r>
              <a:rPr lang="zh-CN" altLang="en-US" sz="2800" dirty="0">
                <a:sym typeface="Symbol" panose="05050102010706020507" pitchFamily="18" charset="2"/>
              </a:rPr>
              <a:t>推导过程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6306" y="3998655"/>
            <a:ext cx="892971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S SD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 SDD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 LSDD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 LLDD </a:t>
            </a: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 </a:t>
            </a:r>
            <a:r>
              <a:rPr lang="en-US" altLang="zh-CN" i="1" dirty="0" err="1">
                <a:sym typeface="Symbol" panose="05050102010706020507" pitchFamily="18" charset="2"/>
              </a:rPr>
              <a:t>aLDD</a:t>
            </a:r>
            <a:r>
              <a:rPr lang="en-US" altLang="zh-CN" i="1" dirty="0">
                <a:sym typeface="Symbol" panose="05050102010706020507" pitchFamily="18" charset="2"/>
              </a:rPr>
              <a:t>  </a:t>
            </a:r>
            <a:r>
              <a:rPr lang="en-US" altLang="zh-CN" i="1" dirty="0" err="1">
                <a:sym typeface="Symbol" panose="05050102010706020507" pitchFamily="18" charset="2"/>
              </a:rPr>
              <a:t>abDD</a:t>
            </a:r>
            <a:r>
              <a:rPr lang="en-US" altLang="zh-CN" i="1" dirty="0">
                <a:sym typeface="Symbol" panose="05050102010706020507" pitchFamily="18" charset="2"/>
              </a:rPr>
              <a:t>  ab0D  ab09</a:t>
            </a:r>
          </a:p>
        </p:txBody>
      </p:sp>
    </p:spTree>
    <p:extLst>
      <p:ext uri="{BB962C8B-B14F-4D97-AF65-F5344CB8AC3E}">
        <p14:creationId xmlns:p14="http://schemas.microsoft.com/office/powerpoint/2010/main" val="214371046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无论什么语言</a:t>
            </a:r>
            <a:r>
              <a:rPr lang="en-US" altLang="zh-CN" sz="3600" dirty="0"/>
              <a:t>,</a:t>
            </a:r>
            <a:r>
              <a:rPr lang="zh-CN" altLang="en-US" sz="3600" dirty="0"/>
              <a:t>都需要一个表达意义的单位</a:t>
            </a:r>
            <a:r>
              <a:rPr lang="en-US" altLang="zh-CN" sz="3600" dirty="0"/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对于自然语言，一个完整的</a:t>
            </a:r>
            <a:r>
              <a:rPr lang="zh-CN" altLang="en-US" sz="3600" dirty="0">
                <a:solidFill>
                  <a:srgbClr val="FF0000"/>
                </a:solidFill>
              </a:rPr>
              <a:t>句子</a:t>
            </a:r>
            <a:r>
              <a:rPr lang="zh-CN" altLang="en-US" sz="3600" dirty="0"/>
              <a:t>是单位。</a:t>
            </a:r>
            <a:endParaRPr lang="en-US" altLang="zh-CN" sz="3600" dirty="0"/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/>
              <a:t>而对于程序语言来说，</a:t>
            </a:r>
            <a:endParaRPr lang="en-US" altLang="zh-CN" sz="3600" dirty="0"/>
          </a:p>
          <a:p>
            <a:pPr>
              <a:buClr>
                <a:srgbClr val="800080"/>
              </a:buClr>
              <a:buNone/>
            </a:pPr>
            <a:r>
              <a:rPr lang="en-US" altLang="zh-CN" sz="3600" dirty="0"/>
              <a:t>	</a:t>
            </a:r>
            <a:r>
              <a:rPr lang="zh-CN" altLang="en-US" sz="3600" dirty="0"/>
              <a:t>一个完整的程序是编译的单位。</a:t>
            </a:r>
            <a:endParaRPr lang="en-US" altLang="zh-CN" sz="3600" dirty="0"/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当这些句子是有穷的，可以列举出来</a:t>
            </a:r>
          </a:p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但是当这些句子有无穷多个的时，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lvl="2">
              <a:buClr>
                <a:srgbClr val="800080"/>
              </a:buCl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	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如何描述呢？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2330" y="1273175"/>
            <a:ext cx="8003858" cy="50167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/>
              <a:t>定义</a:t>
            </a:r>
            <a:r>
              <a:rPr lang="en-US" altLang="zh-CN" dirty="0"/>
              <a:t>2.6[</a:t>
            </a:r>
            <a:r>
              <a:rPr lang="zh-CN" altLang="en-US" dirty="0"/>
              <a:t>文法产生的语言</a:t>
            </a:r>
            <a:r>
              <a:rPr lang="en-US" altLang="zh-CN" dirty="0"/>
              <a:t>]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</a:rPr>
              <a:t>文法</a:t>
            </a:r>
            <a:r>
              <a:rPr lang="en-US" altLang="zh-CN" dirty="0">
                <a:solidFill>
                  <a:srgbClr val="990099"/>
                </a:solidFill>
              </a:rPr>
              <a:t>G[S]</a:t>
            </a:r>
            <a:r>
              <a:rPr lang="zh-CN" altLang="en-US" dirty="0"/>
              <a:t>所产生的</a:t>
            </a:r>
            <a:r>
              <a:rPr lang="zh-CN" altLang="en-US" dirty="0">
                <a:solidFill>
                  <a:srgbClr val="990099"/>
                </a:solidFill>
              </a:rPr>
              <a:t>语言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/>
              <a:t>	</a:t>
            </a:r>
            <a:r>
              <a:rPr lang="zh-CN" altLang="en-US" dirty="0"/>
              <a:t>定义为文法</a:t>
            </a:r>
            <a:r>
              <a:rPr lang="en-US" altLang="zh-CN" dirty="0"/>
              <a:t>G[S]</a:t>
            </a:r>
            <a:r>
              <a:rPr lang="zh-CN" altLang="en-US" dirty="0">
                <a:solidFill>
                  <a:srgbClr val="990099"/>
                </a:solidFill>
              </a:rPr>
              <a:t>所有句子的集合，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   	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L(G) ={x | </a:t>
            </a:r>
            <a:r>
              <a:rPr lang="en-US" altLang="zh-CN" i="1" dirty="0">
                <a:solidFill>
                  <a:srgbClr val="990099"/>
                </a:solidFill>
              </a:rPr>
              <a:t> S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solidFill>
                  <a:srgbClr val="990099"/>
                </a:solidFill>
              </a:rPr>
              <a:t>x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, x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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}</a:t>
            </a: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至此我们完美的将前面的直观概念形式化！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i="1" dirty="0">
                <a:sym typeface="+mn-ea"/>
              </a:rPr>
              <a:t>	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i="1" dirty="0">
                <a:sym typeface="Symbol" panose="05050102010706020507" pitchFamily="18" charset="2"/>
              </a:rPr>
              <a:t> 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  <p:sp>
        <p:nvSpPr>
          <p:cNvPr id="7" name="Rectangle 17"/>
          <p:cNvSpPr/>
          <p:nvPr/>
        </p:nvSpPr>
        <p:spPr>
          <a:xfrm>
            <a:off x="4195192" y="2679303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71" y="71414"/>
            <a:ext cx="91439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endParaRPr lang="en-US" altLang="zh-CN" sz="4400" dirty="0"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6171" y="1153219"/>
            <a:ext cx="686406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4400" dirty="0"/>
              <a:t> </a:t>
            </a:r>
            <a:r>
              <a:rPr lang="en-US" altLang="zh-CN" sz="4400" dirty="0"/>
              <a:t>L</a:t>
            </a:r>
            <a:endParaRPr lang="zh-CN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904667" y="2102609"/>
            <a:ext cx="5838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000" dirty="0">
                <a:solidFill>
                  <a:srgbClr val="800080"/>
                </a:solidFill>
              </a:rPr>
              <a:t>G</a:t>
            </a:r>
            <a:endParaRPr lang="en-US" altLang="zh-CN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0347" y="1146101"/>
            <a:ext cx="675185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4400" dirty="0">
                <a:sym typeface="Symbol" panose="05050102010706020507" charset="0"/>
              </a:rPr>
              <a:t> </a:t>
            </a:r>
            <a:r>
              <a:rPr lang="zh-CN" altLang="en-US" sz="4400" dirty="0">
                <a:sym typeface="Symbol" panose="05050102010706020507" pitchFamily="18" charset="2"/>
              </a:rPr>
              <a:t></a:t>
            </a:r>
            <a:endParaRPr lang="zh-CN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1782275" y="976618"/>
            <a:ext cx="587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dirty="0">
                <a:sym typeface="Symbol" panose="05050102010706020507" charset="0"/>
              </a:rPr>
              <a:t>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824" y="1127752"/>
            <a:ext cx="404278" cy="701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buNone/>
            </a:pPr>
            <a:r>
              <a:rPr lang="zh-CN" altLang="en-US" sz="4400" dirty="0">
                <a:sym typeface="Symbol" panose="05050102010706020507" pitchFamily="18" charset="2"/>
              </a:rPr>
              <a:t>*</a:t>
            </a:r>
            <a:endParaRPr lang="zh-CN" altLang="en-US" sz="4400" dirty="0"/>
          </a:p>
        </p:txBody>
      </p:sp>
      <p:sp>
        <p:nvSpPr>
          <p:cNvPr id="9" name="矩形 8"/>
          <p:cNvSpPr/>
          <p:nvPr/>
        </p:nvSpPr>
        <p:spPr>
          <a:xfrm>
            <a:off x="2096813" y="3415898"/>
            <a:ext cx="930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/>
              </a:rPr>
              <a:t>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charset="0"/>
              </a:rPr>
              <a:t></a:t>
            </a:r>
            <a:r>
              <a:rPr lang="zh-CN" altLang="en-US" i="1" dirty="0">
                <a:sym typeface="Symbol" panose="05050102010706020507"/>
              </a:rPr>
              <a:t>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2946859" y="2730507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 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charset="0"/>
              </a:rPr>
              <a:t>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 rot="19414414">
            <a:off x="1797720" y="3894602"/>
            <a:ext cx="7665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v=</a:t>
            </a:r>
            <a:r>
              <a:rPr lang="zh-CN" altLang="en-US" i="1" dirty="0">
                <a:sym typeface="Symbol" panose="05050102010706020507"/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 rot="19381721">
            <a:off x="4133497" y="3928070"/>
            <a:ext cx="8579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w=</a:t>
            </a:r>
            <a:r>
              <a:rPr lang="zh-CN" altLang="en-US" i="1" dirty="0">
                <a:sym typeface="Symbol" panose="05050102010706020507"/>
              </a:rPr>
              <a:t> 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02989" y="3421975"/>
            <a:ext cx="896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800080"/>
              </a:buClr>
              <a:buNone/>
            </a:pPr>
            <a:r>
              <a:rPr lang="zh-CN" altLang="en-US" i="1" dirty="0">
                <a:sym typeface="Symbol" panose="05050102010706020507"/>
              </a:rPr>
              <a:t>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charset="0"/>
              </a:rPr>
              <a:t></a:t>
            </a:r>
            <a:r>
              <a:rPr lang="zh-CN" altLang="en-US" i="1" dirty="0">
                <a:sym typeface="Symbol" panose="05050102010706020507"/>
              </a:rPr>
              <a:t>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" name="矩形 13"/>
          <p:cNvSpPr/>
          <p:nvPr/>
        </p:nvSpPr>
        <p:spPr>
          <a:xfrm>
            <a:off x="3181125" y="3326309"/>
            <a:ext cx="975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000" i="1" dirty="0">
                <a:solidFill>
                  <a:srgbClr val="990099"/>
                </a:solidFill>
                <a:sym typeface="Symbol" panose="05050102010706020507" pitchFamily="18" charset="2"/>
              </a:rPr>
              <a:t></a:t>
            </a:r>
            <a:endParaRPr lang="zh-CN" altLang="en-US" sz="4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026876" y="4867939"/>
            <a:ext cx="975255" cy="749697"/>
            <a:chOff x="1508513" y="4911551"/>
            <a:chExt cx="975255" cy="749697"/>
          </a:xfrm>
        </p:grpSpPr>
        <p:sp>
          <p:nvSpPr>
            <p:cNvPr id="17" name="矩形 16"/>
            <p:cNvSpPr/>
            <p:nvPr/>
          </p:nvSpPr>
          <p:spPr>
            <a:xfrm>
              <a:off x="1508513" y="4953362"/>
              <a:ext cx="97525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4000" i="1" dirty="0">
                  <a:solidFill>
                    <a:srgbClr val="990099"/>
                  </a:solidFill>
                  <a:sym typeface="Symbol" panose="05050102010706020507" pitchFamily="18" charset="2"/>
                </a:rPr>
                <a:t></a:t>
              </a:r>
              <a:endParaRPr lang="zh-CN" altLang="en-US" sz="4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677389" y="4911551"/>
              <a:ext cx="3048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None/>
              </a:pPr>
              <a:r>
                <a:rPr lang="en-US" altLang="zh-CN" sz="2400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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683568" y="5018940"/>
            <a:ext cx="58831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L(G) ={x | </a:t>
            </a:r>
            <a:r>
              <a:rPr lang="en-US" altLang="zh-CN" i="1" dirty="0">
                <a:solidFill>
                  <a:srgbClr val="990099"/>
                </a:solidFill>
              </a:rPr>
              <a:t> S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      </a:t>
            </a:r>
            <a:r>
              <a:rPr lang="en-US" altLang="zh-CN" i="1" dirty="0">
                <a:solidFill>
                  <a:srgbClr val="990099"/>
                </a:solidFill>
              </a:rPr>
              <a:t>x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, x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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V</a:t>
            </a:r>
            <a:r>
              <a:rPr lang="en-US" altLang="zh-CN" i="1" baseline="-25000" dirty="0">
                <a:solidFill>
                  <a:srgbClr val="990099"/>
                </a:solidFill>
                <a:sym typeface="Symbol" panose="05050102010706020507" pitchFamily="18" charset="2"/>
              </a:rPr>
              <a:t>T</a:t>
            </a:r>
            <a:r>
              <a:rPr lang="en-US" altLang="zh-CN" i="1" baseline="30000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851455" y="2081704"/>
            <a:ext cx="3165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800080"/>
                </a:solidFill>
              </a:rPr>
              <a:t>=</a:t>
            </a:r>
            <a:r>
              <a:rPr lang="zh-CN" altLang="en-US" dirty="0">
                <a:solidFill>
                  <a:srgbClr val="800080"/>
                </a:solidFill>
              </a:rPr>
              <a:t> </a:t>
            </a:r>
            <a:r>
              <a:rPr lang="en-US" altLang="zh-CN" dirty="0">
                <a:solidFill>
                  <a:srgbClr val="800080"/>
                </a:solidFill>
              </a:rPr>
              <a:t>(</a:t>
            </a:r>
            <a:r>
              <a:rPr lang="en-US" altLang="zh-CN" i="1" dirty="0">
                <a:solidFill>
                  <a:srgbClr val="800080"/>
                </a:solidFill>
              </a:rPr>
              <a:t>V</a:t>
            </a:r>
            <a:r>
              <a:rPr lang="en-US" altLang="zh-CN" i="1" baseline="-25000" dirty="0">
                <a:solidFill>
                  <a:srgbClr val="800080"/>
                </a:solidFill>
              </a:rPr>
              <a:t>N </a:t>
            </a:r>
            <a:r>
              <a:rPr lang="en-US" altLang="zh-CN" i="1" dirty="0">
                <a:solidFill>
                  <a:srgbClr val="800080"/>
                </a:solidFill>
              </a:rPr>
              <a:t>,V</a:t>
            </a:r>
            <a:r>
              <a:rPr lang="en-US" altLang="zh-CN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 </a:t>
            </a:r>
            <a:r>
              <a:rPr lang="en-US" altLang="zh-CN" i="1" dirty="0">
                <a:solidFill>
                  <a:srgbClr val="800080"/>
                </a:solidFill>
              </a:rPr>
              <a:t>,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olidFill>
                  <a:srgbClr val="800080"/>
                </a:solidFill>
              </a:rPr>
              <a:t> </a:t>
            </a:r>
            <a:r>
              <a:rPr lang="en-US" altLang="zh-CN" i="1" dirty="0">
                <a:solidFill>
                  <a:srgbClr val="800080"/>
                </a:solidFill>
              </a:rPr>
              <a:t>, S </a:t>
            </a:r>
            <a:r>
              <a:rPr lang="en-US" altLang="zh-CN" dirty="0">
                <a:solidFill>
                  <a:srgbClr val="800080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7824459">
            <a:off x="3564286" y="2495608"/>
            <a:ext cx="47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614137"/>
      </p:ext>
    </p:extLst>
  </p:cSld>
  <p:clrMapOvr>
    <a:masterClrMapping/>
  </p:clrMapOvr>
  <p:transition spd="med" advClick="0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2330" y="1273175"/>
            <a:ext cx="77000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再看例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2.1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该文法能生成什么样的语言？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一个猜想 </a:t>
            </a:r>
            <a:r>
              <a:rPr lang="en-US" altLang="zh-CN" i="1" dirty="0">
                <a:sym typeface="Symbol" panose="05050102010706020507" pitchFamily="18" charset="2"/>
              </a:rPr>
              <a:t>L(G)</a:t>
            </a:r>
            <a:r>
              <a:rPr lang="en-US" altLang="zh-CN" dirty="0">
                <a:sym typeface="Symbol" panose="05050102010706020507" pitchFamily="18" charset="2"/>
              </a:rPr>
              <a:t> = 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如何证明？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2330" y="1273175"/>
            <a:ext cx="77000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再看例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2.1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该文法能生成什么样的语言？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L(G)</a:t>
            </a:r>
            <a:r>
              <a:rPr lang="en-US" altLang="zh-CN" dirty="0">
                <a:sym typeface="Symbol" panose="05050102010706020507" pitchFamily="18" charset="2"/>
              </a:rPr>
              <a:t> = 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如何证明？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395536" y="1124744"/>
            <a:ext cx="8604448" cy="64735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文法</a:t>
            </a:r>
            <a:r>
              <a:rPr lang="en-US" altLang="zh-CN" sz="2800" dirty="0">
                <a:sym typeface="Symbol" panose="05050102010706020507" pitchFamily="18" charset="2"/>
              </a:rPr>
              <a:t>G[S]:</a:t>
            </a:r>
            <a:r>
              <a:rPr lang="en-US" altLang="zh-CN" sz="2800" i="1" dirty="0">
                <a:sym typeface="Symbol" panose="05050102010706020507" pitchFamily="18" charset="2"/>
              </a:rPr>
              <a:t> 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	        S </a:t>
            </a:r>
            <a:r>
              <a:rPr lang="en-US" altLang="zh-CN" sz="2800" dirty="0"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ym typeface="Symbol" panose="05050102010706020507" pitchFamily="18" charset="2"/>
              </a:rPr>
              <a:t>01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L(G)</a:t>
            </a:r>
            <a:r>
              <a:rPr lang="en-US" altLang="zh-CN" sz="2800" dirty="0">
                <a:sym typeface="Symbol" panose="05050102010706020507" pitchFamily="18" charset="2"/>
              </a:rPr>
              <a:t> = { </a:t>
            </a:r>
            <a:r>
              <a:rPr lang="en-US" altLang="zh-CN" sz="2800" i="1" dirty="0">
                <a:sym typeface="Symbol" panose="05050102010706020507" pitchFamily="18" charset="2"/>
              </a:rPr>
              <a:t>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sym typeface="Symbol" panose="05050102010706020507" pitchFamily="18" charset="2"/>
              </a:rPr>
              <a:t>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>
                <a:sym typeface="Symbol" panose="05050102010706020507" pitchFamily="18" charset="2"/>
              </a:rPr>
              <a:t>| n </a:t>
            </a:r>
            <a:r>
              <a:rPr lang="en-US" altLang="zh-CN" sz="2800" i="1" dirty="0">
                <a:sym typeface="Symbol" panose="05050102010706020507"/>
              </a:rPr>
              <a:t> 1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证明思路：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514350" indent="-514350">
              <a:buClr>
                <a:srgbClr val="800080"/>
              </a:buClr>
              <a:buAutoNum type="arabicPeriod"/>
            </a:pPr>
            <a:r>
              <a:rPr lang="zh-CN" altLang="en-US" sz="2800" dirty="0">
                <a:sym typeface="Symbol" panose="05050102010706020507" pitchFamily="18" charset="2"/>
              </a:rPr>
              <a:t>任意一个 </a:t>
            </a:r>
            <a:r>
              <a:rPr lang="en-US" altLang="zh-CN" sz="2800" i="1" dirty="0">
                <a:sym typeface="Symbol" panose="05050102010706020507" pitchFamily="18" charset="2"/>
              </a:rPr>
              <a:t>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sym typeface="Symbol" panose="05050102010706020507" pitchFamily="18" charset="2"/>
              </a:rPr>
              <a:t>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 </a:t>
            </a:r>
            <a:r>
              <a:rPr lang="en-US" altLang="zh-CN" sz="2800" i="1" dirty="0">
                <a:sym typeface="Symbol" panose="05050102010706020507" pitchFamily="18" charset="2"/>
              </a:rPr>
              <a:t>,n </a:t>
            </a:r>
            <a:r>
              <a:rPr lang="en-US" altLang="zh-CN" sz="2800" i="1" dirty="0">
                <a:sym typeface="Symbol" panose="05050102010706020507"/>
              </a:rPr>
              <a:t> 1</a:t>
            </a:r>
            <a:r>
              <a:rPr lang="zh-CN" altLang="en-US" sz="2800" dirty="0">
                <a:sym typeface="Symbol" panose="05050102010706020507" pitchFamily="18" charset="2"/>
              </a:rPr>
              <a:t>都包含在</a:t>
            </a:r>
            <a:r>
              <a:rPr lang="en-US" altLang="zh-CN" sz="2800" i="1" dirty="0">
                <a:sym typeface="Symbol" panose="05050102010706020507" pitchFamily="18" charset="2"/>
              </a:rPr>
              <a:t>L(G)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中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n=1</a:t>
            </a:r>
            <a:r>
              <a:rPr lang="zh-CN" altLang="en-US" sz="2800" i="1" dirty="0">
                <a:sym typeface="Symbol" panose="05050102010706020507" pitchFamily="18" charset="2"/>
              </a:rPr>
              <a:t>：</a:t>
            </a:r>
            <a:r>
              <a:rPr lang="en-US" altLang="zh-CN" sz="2800" i="1" dirty="0">
                <a:sym typeface="Symbol" panose="05050102010706020507" pitchFamily="18" charset="2"/>
              </a:rPr>
              <a:t> S  01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ym typeface="Symbol" panose="05050102010706020507" pitchFamily="18" charset="2"/>
              </a:rPr>
              <a:t>n&gt;1</a:t>
            </a:r>
            <a:r>
              <a:rPr lang="zh-CN" altLang="en-US" sz="2800" i="1" dirty="0">
                <a:sym typeface="Symbol" panose="05050102010706020507" pitchFamily="18" charset="2"/>
              </a:rPr>
              <a:t>：</a:t>
            </a:r>
            <a:r>
              <a:rPr lang="en-US" altLang="zh-CN" sz="2800" i="1" dirty="0">
                <a:sym typeface="Symbol" panose="05050102010706020507" pitchFamily="18" charset="2"/>
              </a:rPr>
              <a:t> S  0S1 00S11  000S111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</a:t>
            </a:r>
            <a:r>
              <a:rPr lang="en-US" altLang="zh-CN" sz="2400" i="1" kern="800" baseline="300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    	          	0000S1111 </a:t>
            </a:r>
            <a:r>
              <a:rPr lang="en-US" altLang="zh-CN" sz="2800" dirty="0"/>
              <a:t> … </a:t>
            </a:r>
            <a:r>
              <a:rPr lang="en-US" altLang="zh-CN" sz="2800" i="1" dirty="0">
                <a:sym typeface="Symbol" panose="05050102010706020507" pitchFamily="18" charset="2"/>
              </a:rPr>
              <a:t> 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n-1</a:t>
            </a:r>
            <a:r>
              <a:rPr lang="en-US" altLang="zh-CN" sz="2800" i="1" dirty="0">
                <a:sym typeface="Symbol" panose="05050102010706020507" pitchFamily="18" charset="2"/>
              </a:rPr>
              <a:t>S1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n-1</a:t>
            </a:r>
            <a:r>
              <a:rPr lang="en-US" altLang="zh-CN" sz="2800" i="1" dirty="0">
                <a:sym typeface="Symbol" panose="05050102010706020507" pitchFamily="18" charset="2"/>
              </a:rPr>
              <a:t> 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sym typeface="Symbol" panose="05050102010706020507" pitchFamily="18" charset="2"/>
              </a:rPr>
              <a:t>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endParaRPr lang="en-US" altLang="zh-CN" sz="2800" i="1" baseline="-250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i="1" baseline="-250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2.</a:t>
            </a:r>
            <a:r>
              <a:rPr lang="en-US" altLang="zh-CN" sz="2800" i="1" dirty="0">
                <a:sym typeface="Symbol" panose="05050102010706020507" pitchFamily="18" charset="2"/>
              </a:rPr>
              <a:t> L(G)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只会生成形如</a:t>
            </a:r>
            <a:r>
              <a:rPr lang="en-US" altLang="zh-CN" sz="2800" i="1" dirty="0">
                <a:sym typeface="Symbol" panose="05050102010706020507" pitchFamily="18" charset="2"/>
              </a:rPr>
              <a:t>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en-US" altLang="zh-CN" sz="2800" i="1" dirty="0">
                <a:sym typeface="Symbol" panose="05050102010706020507" pitchFamily="18" charset="2"/>
              </a:rPr>
              <a:t>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的符号串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sym typeface="Symbol" panose="05050102010706020507" pitchFamily="18" charset="2"/>
              </a:rPr>
              <a:t>这是因为</a:t>
            </a:r>
            <a:r>
              <a:rPr lang="en-US" altLang="zh-CN" sz="2800" i="1" dirty="0">
                <a:sym typeface="Symbol" panose="05050102010706020507" pitchFamily="18" charset="2"/>
              </a:rPr>
              <a:t>L(G)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只能生成形如</a:t>
            </a:r>
            <a:r>
              <a:rPr lang="en-US" altLang="zh-CN" sz="2800" i="1" dirty="0">
                <a:sym typeface="Symbol" panose="05050102010706020507" pitchFamily="18" charset="2"/>
              </a:rPr>
              <a:t>0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m</a:t>
            </a:r>
            <a:r>
              <a:rPr lang="en-US" altLang="zh-CN" sz="2800" i="1" dirty="0">
                <a:sym typeface="Symbol" panose="05050102010706020507" pitchFamily="18" charset="2"/>
              </a:rPr>
              <a:t>S1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sym typeface="Symbol" panose="05050102010706020507" pitchFamily="18" charset="2"/>
              </a:rPr>
              <a:t> ，</a:t>
            </a:r>
            <a:r>
              <a:rPr lang="en-US" altLang="zh-CN" sz="2800" i="1" dirty="0">
                <a:sym typeface="Symbol" panose="05050102010706020507" pitchFamily="18" charset="2"/>
              </a:rPr>
              <a:t>m</a:t>
            </a:r>
            <a:r>
              <a:rPr lang="en-US" altLang="zh-CN" sz="2800" i="1" dirty="0">
                <a:sym typeface="Symbol" panose="05050102010706020507"/>
              </a:rPr>
              <a:t>0 </a:t>
            </a:r>
            <a:r>
              <a:rPr lang="zh-CN" altLang="en-US" sz="2800" dirty="0">
                <a:sym typeface="Symbol" panose="05050102010706020507" pitchFamily="18" charset="2"/>
              </a:rPr>
              <a:t>的句型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</a:t>
            </a:r>
          </a:p>
          <a:p>
            <a:pPr algn="l">
              <a:buClr>
                <a:srgbClr val="800080"/>
              </a:buClr>
              <a:buNone/>
            </a:pPr>
            <a:endParaRPr lang="zh-CN" altLang="en-US" sz="2800" dirty="0">
              <a:solidFill>
                <a:srgbClr val="800080"/>
              </a:solidFill>
              <a:sym typeface="+mn-ea"/>
            </a:endParaRP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1695" y="1068705"/>
            <a:ext cx="7700010" cy="5386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2.3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sz="2800" i="1" dirty="0">
                <a:sym typeface="+mn-ea"/>
              </a:rPr>
              <a:t>G</a:t>
            </a:r>
            <a:r>
              <a:rPr lang="en-US" altLang="zh-CN" sz="2800" dirty="0">
                <a:sym typeface="+mn-ea"/>
              </a:rPr>
              <a:t> = (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,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, S </a:t>
            </a:r>
            <a:r>
              <a:rPr lang="en-US" altLang="zh-CN" sz="2800" dirty="0">
                <a:sym typeface="+mn-ea"/>
              </a:rPr>
              <a:t>) </a:t>
            </a:r>
            <a:r>
              <a:rPr lang="zh-CN" altLang="en-US" sz="2800" dirty="0">
                <a:sym typeface="+mn-ea"/>
              </a:rPr>
              <a:t>其中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V</a:t>
            </a:r>
            <a:r>
              <a:rPr lang="en-US" altLang="zh-CN" sz="2800" i="1" baseline="-25000" dirty="0">
                <a:sym typeface="+mn-ea"/>
              </a:rPr>
              <a:t>N</a:t>
            </a:r>
            <a:r>
              <a:rPr lang="en-US" altLang="zh-CN" sz="2800" i="1" dirty="0">
                <a:sym typeface="+mn-ea"/>
              </a:rPr>
              <a:t>={S,B,E},V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ym typeface="+mn-ea"/>
              </a:rPr>
              <a:t>={a,b,e},</a:t>
            </a:r>
          </a:p>
          <a:p>
            <a:pPr>
              <a:buNone/>
            </a:pPr>
            <a:r>
              <a:rPr lang="en-US" altLang="zh-CN" sz="2800" i="1" dirty="0">
                <a:sym typeface="+mn-ea"/>
              </a:rPr>
              <a:t>	P</a:t>
            </a:r>
            <a:r>
              <a:rPr lang="zh-CN" altLang="en-US" sz="2800" dirty="0">
                <a:sym typeface="+mn-ea"/>
              </a:rPr>
              <a:t>由下面的产生式组成</a:t>
            </a:r>
          </a:p>
          <a:p>
            <a:pPr>
              <a:buNone/>
            </a:pPr>
            <a:r>
              <a:rPr lang="zh-CN" altLang="en-US" sz="2800" dirty="0">
                <a:sym typeface="+mn-ea"/>
              </a:rPr>
              <a:t>         </a:t>
            </a:r>
            <a:r>
              <a:rPr lang="en-US" altLang="zh-CN" sz="2800" dirty="0">
                <a:sym typeface="+mn-ea"/>
              </a:rPr>
              <a:t>(1)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S 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endParaRPr lang="en-US" altLang="zh-CN" sz="2800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sz="2800" dirty="0">
                <a:sym typeface="+mn-ea"/>
              </a:rPr>
              <a:t>(2)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aBE</a:t>
            </a:r>
            <a:endParaRPr lang="en-US" altLang="zh-CN" sz="2800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(3)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(4)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(5)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(6)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en-US" altLang="zh-CN" sz="2800" dirty="0">
                <a:sym typeface="+mn-ea"/>
              </a:rPr>
              <a:t>	(7)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该文法能生成什么样的语言？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1807885"/>
      </p:ext>
    </p:extLst>
  </p:cSld>
  <p:clrMapOvr>
    <a:masterClrMapping/>
  </p:clrMapOvr>
  <p:transition spd="med"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13"/>
          <p:cNvSpPr txBox="1"/>
          <p:nvPr/>
        </p:nvSpPr>
        <p:spPr>
          <a:xfrm>
            <a:off x="668622" y="1068705"/>
            <a:ext cx="8197566" cy="8709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推导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			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使用规则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i="1" dirty="0"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					</a:t>
            </a:r>
            <a:r>
              <a:rPr lang="en-US" altLang="zh-CN" sz="2800" dirty="0">
                <a:sym typeface="+mn-ea"/>
              </a:rPr>
              <a:t> (1)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S 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i="1" dirty="0" err="1"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ym typeface="Symbol" panose="05050102010706020507" pitchFamily="18" charset="2"/>
              </a:rPr>
              <a:t> </a:t>
            </a:r>
            <a:r>
              <a:rPr lang="en-US" altLang="zh-CN" sz="2800" i="1" dirty="0" err="1">
                <a:sym typeface="Symbol" panose="05050102010706020507" pitchFamily="18" charset="2"/>
              </a:rPr>
              <a:t>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aSBE</a:t>
            </a:r>
            <a:r>
              <a:rPr lang="en-US" altLang="zh-CN" sz="2800" i="1" dirty="0" err="1"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ym typeface="Symbol" panose="05050102010706020507" pitchFamily="18" charset="2"/>
              </a:rPr>
              <a:t> 			</a:t>
            </a:r>
            <a:r>
              <a:rPr lang="en-US" altLang="zh-CN" sz="2800" dirty="0">
                <a:sym typeface="+mn-ea"/>
              </a:rPr>
              <a:t> (1)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S 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i="1" dirty="0" err="1">
                <a:sym typeface="Symbol" panose="05050102010706020507" pitchFamily="18" charset="2"/>
              </a:rPr>
              <a:t>BEBE</a:t>
            </a:r>
            <a:r>
              <a:rPr lang="en-US" altLang="zh-CN" sz="2800" i="1" dirty="0"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ym typeface="Symbol" panose="05050102010706020507" pitchFamily="18" charset="2"/>
              </a:rPr>
              <a:t>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aBE</a:t>
            </a:r>
            <a:r>
              <a:rPr lang="en-US" altLang="zh-CN" sz="2800" i="1" dirty="0" err="1">
                <a:sym typeface="Symbol" panose="05050102010706020507" pitchFamily="18" charset="2"/>
              </a:rPr>
              <a:t>BEBE</a:t>
            </a:r>
            <a:r>
              <a:rPr lang="en-US" altLang="zh-CN" sz="2800" i="1" dirty="0">
                <a:sym typeface="Symbol" panose="05050102010706020507" pitchFamily="18" charset="2"/>
              </a:rPr>
              <a:t> 		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+mn-ea"/>
              </a:rPr>
              <a:t>(2)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aBE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EB</a:t>
            </a:r>
            <a:r>
              <a:rPr lang="en-US" altLang="zh-CN" sz="2800" i="1" dirty="0" err="1">
                <a:sym typeface="Symbol" panose="05050102010706020507" pitchFamily="18" charset="2"/>
              </a:rPr>
              <a:t>EBE</a:t>
            </a:r>
            <a:r>
              <a:rPr lang="en-US" altLang="zh-CN" sz="2800" i="1" dirty="0">
                <a:sym typeface="Symbol" panose="05050102010706020507" pitchFamily="18" charset="2"/>
              </a:rPr>
              <a:t>  	</a:t>
            </a:r>
            <a:r>
              <a:rPr lang="en-US" altLang="zh-CN" sz="2800" i="1" dirty="0" err="1">
                <a:sym typeface="Symbol" panose="05050102010706020507" pitchFamily="18" charset="2"/>
              </a:rPr>
              <a:t>aaaB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 err="1">
                <a:sym typeface="Symbol" panose="05050102010706020507" pitchFamily="18" charset="2"/>
              </a:rPr>
              <a:t>EBE</a:t>
            </a:r>
            <a:r>
              <a:rPr lang="en-US" altLang="zh-CN" sz="2800" i="1" dirty="0">
                <a:sym typeface="Symbol" panose="05050102010706020507" pitchFamily="18" charset="2"/>
              </a:rPr>
              <a:t>        </a:t>
            </a:r>
            <a:r>
              <a:rPr lang="en-US" altLang="zh-CN" sz="2800" dirty="0">
                <a:sym typeface="+mn-ea"/>
              </a:rPr>
              <a:t>(3)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aaaBBE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EB</a:t>
            </a:r>
            <a:r>
              <a:rPr lang="en-US" altLang="zh-CN" sz="2800" i="1" dirty="0" err="1">
                <a:sym typeface="Symbol" panose="05050102010706020507" pitchFamily="18" charset="2"/>
              </a:rPr>
              <a:t>E</a:t>
            </a:r>
            <a:r>
              <a:rPr lang="en-US" altLang="zh-CN" sz="2800" i="1" dirty="0">
                <a:sym typeface="Symbol" panose="05050102010706020507" pitchFamily="18" charset="2"/>
              </a:rPr>
              <a:t>  	</a:t>
            </a:r>
            <a:r>
              <a:rPr lang="en-US" altLang="zh-CN" sz="2800" i="1" dirty="0" err="1">
                <a:sym typeface="Symbol" panose="05050102010706020507" pitchFamily="18" charset="2"/>
              </a:rPr>
              <a:t>aaaBBE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 err="1">
                <a:sym typeface="Symbol" panose="05050102010706020507" pitchFamily="18" charset="2"/>
              </a:rPr>
              <a:t>E</a:t>
            </a:r>
            <a:r>
              <a:rPr lang="en-US" altLang="zh-CN" sz="2800" i="1" dirty="0">
                <a:sym typeface="Symbol" panose="05050102010706020507" pitchFamily="18" charset="2"/>
              </a:rPr>
              <a:t>	 </a:t>
            </a:r>
            <a:r>
              <a:rPr lang="en-US" altLang="zh-CN" sz="2800" dirty="0">
                <a:sym typeface="+mn-ea"/>
              </a:rPr>
              <a:t>(3)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EB</a:t>
            </a:r>
            <a:r>
              <a:rPr lang="en-US" altLang="zh-CN" sz="2800" i="1" dirty="0" err="1"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ym typeface="Symbol" panose="05050102010706020507" pitchFamily="18" charset="2"/>
              </a:rPr>
              <a:t>  	</a:t>
            </a:r>
            <a:r>
              <a:rPr lang="en-US" altLang="zh-CN" sz="2800" i="1" dirty="0" err="1">
                <a:sym typeface="Symbol" panose="05050102010706020507" pitchFamily="18" charset="2"/>
              </a:rPr>
              <a:t>aaaBB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 err="1"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ym typeface="Symbol" panose="05050102010706020507" pitchFamily="18" charset="2"/>
              </a:rPr>
              <a:t>	 </a:t>
            </a:r>
            <a:r>
              <a:rPr lang="en-US" altLang="zh-CN" sz="2800" dirty="0">
                <a:sym typeface="+mn-ea"/>
              </a:rPr>
              <a:t>(3)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 err="1">
                <a:sym typeface="Symbol" panose="05050102010706020507" pitchFamily="18" charset="2"/>
              </a:rPr>
              <a:t>BBEEE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 err="1">
                <a:sym typeface="Symbol" panose="05050102010706020507" pitchFamily="18" charset="2"/>
              </a:rPr>
              <a:t>BBEEE</a:t>
            </a:r>
            <a:r>
              <a:rPr lang="en-US" altLang="zh-CN" sz="2800" i="1" dirty="0">
                <a:sym typeface="Symbol" panose="05050102010706020507" pitchFamily="18" charset="2"/>
              </a:rPr>
              <a:t> 	 </a:t>
            </a:r>
            <a:r>
              <a:rPr lang="en-US" altLang="zh-CN" sz="2800" dirty="0">
                <a:sym typeface="+mn-ea"/>
              </a:rPr>
              <a:t>(4)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ab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 err="1">
                <a:sym typeface="Symbol" panose="05050102010706020507" pitchFamily="18" charset="2"/>
              </a:rPr>
              <a:t>BEEE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aaa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 err="1">
                <a:sym typeface="Symbol" panose="05050102010706020507" pitchFamily="18" charset="2"/>
              </a:rPr>
              <a:t>BEEE</a:t>
            </a:r>
            <a:r>
              <a:rPr lang="en-US" altLang="zh-CN" sz="2800" i="1" dirty="0">
                <a:sym typeface="Symbol" panose="05050102010706020507" pitchFamily="18" charset="2"/>
              </a:rPr>
              <a:t> 	 </a:t>
            </a:r>
            <a:r>
              <a:rPr lang="en-US" altLang="zh-CN" sz="2800" dirty="0">
                <a:sym typeface="+mn-ea"/>
              </a:rPr>
              <a:t>(5)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 err="1">
                <a:sym typeface="Symbol" panose="05050102010706020507" pitchFamily="18" charset="2"/>
              </a:rPr>
              <a:t>EEE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aaab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 err="1">
                <a:sym typeface="Symbol" panose="05050102010706020507" pitchFamily="18" charset="2"/>
              </a:rPr>
              <a:t>EEE</a:t>
            </a:r>
            <a:r>
              <a:rPr lang="en-US" altLang="zh-CN" sz="2800" i="1" dirty="0">
                <a:sym typeface="Symbol" panose="05050102010706020507" pitchFamily="18" charset="2"/>
              </a:rPr>
              <a:t> 	 </a:t>
            </a:r>
            <a:r>
              <a:rPr lang="en-US" altLang="zh-CN" sz="2800" dirty="0">
                <a:sym typeface="+mn-ea"/>
              </a:rPr>
              <a:t>(5)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bb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 err="1"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aaabb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 err="1"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ym typeface="Symbol" panose="05050102010706020507" pitchFamily="18" charset="2"/>
              </a:rPr>
              <a:t> 	 </a:t>
            </a:r>
            <a:r>
              <a:rPr lang="en-US" altLang="zh-CN" sz="2800" dirty="0">
                <a:sym typeface="+mn-ea"/>
              </a:rPr>
              <a:t>(6)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be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 err="1">
                <a:sym typeface="Symbol" panose="05050102010706020507" pitchFamily="18" charset="2"/>
              </a:rPr>
              <a:t>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aaabbb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 err="1">
                <a:sym typeface="Symbol" panose="05050102010706020507" pitchFamily="18" charset="2"/>
              </a:rPr>
              <a:t>E</a:t>
            </a:r>
            <a:r>
              <a:rPr lang="en-US" altLang="zh-CN" sz="2800" i="1" dirty="0">
                <a:sym typeface="Symbol" panose="05050102010706020507" pitchFamily="18" charset="2"/>
              </a:rPr>
              <a:t>		 </a:t>
            </a:r>
            <a:r>
              <a:rPr lang="en-US" altLang="zh-CN" sz="2800" dirty="0">
                <a:sym typeface="+mn-ea"/>
              </a:rPr>
              <a:t>(7)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ym typeface="Symbol" panose="05050102010706020507" pitchFamily="18" charset="2"/>
              </a:rPr>
              <a:t>aaabbbe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ym typeface="Symbol" panose="05050102010706020507" pitchFamily="18" charset="2"/>
              </a:rPr>
              <a:t>   </a:t>
            </a:r>
            <a:r>
              <a:rPr lang="en-US" altLang="zh-CN" sz="2800" i="1" dirty="0" err="1">
                <a:sym typeface="Symbol" panose="05050102010706020507" pitchFamily="18" charset="2"/>
              </a:rPr>
              <a:t>aaabbbe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 </a:t>
            </a:r>
            <a:r>
              <a:rPr lang="en-US" altLang="zh-CN" sz="2800" dirty="0">
                <a:sym typeface="+mn-ea"/>
              </a:rPr>
              <a:t>(7)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260648"/>
            <a:ext cx="5229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ym typeface="+mn-ea"/>
              </a:rPr>
              <a:t>写出</a:t>
            </a:r>
            <a:r>
              <a:rPr lang="en-US" altLang="zh-CN" b="0" i="1" dirty="0">
                <a:sym typeface="+mn-ea"/>
              </a:rPr>
              <a:t>S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b="0" i="1" dirty="0">
                <a:sym typeface="+mn-ea"/>
              </a:rPr>
              <a:t>a</a:t>
            </a:r>
            <a:r>
              <a:rPr lang="en-US" altLang="zh-CN" b="0" i="1" baseline="30000" dirty="0">
                <a:sym typeface="+mn-ea"/>
              </a:rPr>
              <a:t>3</a:t>
            </a:r>
            <a:r>
              <a:rPr lang="en-US" altLang="zh-CN" b="0" i="1" dirty="0">
                <a:sym typeface="+mn-ea"/>
              </a:rPr>
              <a:t>b</a:t>
            </a:r>
            <a:r>
              <a:rPr lang="en-US" altLang="zh-CN" b="0" i="1" baseline="30000" dirty="0">
                <a:sym typeface="+mn-ea"/>
              </a:rPr>
              <a:t>3</a:t>
            </a:r>
            <a:r>
              <a:rPr lang="en-US" altLang="zh-CN" b="0" i="1" dirty="0">
                <a:sym typeface="+mn-ea"/>
              </a:rPr>
              <a:t>e</a:t>
            </a:r>
            <a:r>
              <a:rPr lang="en-US" altLang="zh-CN" b="0" i="1" baseline="30000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的推导过程</a:t>
            </a:r>
            <a:r>
              <a:rPr lang="en-US" altLang="zh-CN" dirty="0"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6" name="Rectangle 17"/>
          <p:cNvSpPr/>
          <p:nvPr/>
        </p:nvSpPr>
        <p:spPr>
          <a:xfrm>
            <a:off x="4195192" y="11663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  <p:extLst>
      <p:ext uri="{BB962C8B-B14F-4D97-AF65-F5344CB8AC3E}">
        <p14:creationId xmlns:p14="http://schemas.microsoft.com/office/powerpoint/2010/main" val="2532555805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1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1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1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1000"/>
                                        <p:tgtEl>
                                          <p:spTgt spid="11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12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12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1000"/>
                                        <p:tgtEl>
                                          <p:spTgt spid="112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255241"/>
            <a:ext cx="3986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一般情况</a:t>
            </a: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4195192" y="2111226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4" name="Text Box 13"/>
          <p:cNvSpPr txBox="1"/>
          <p:nvPr/>
        </p:nvSpPr>
        <p:spPr>
          <a:xfrm>
            <a:off x="668622" y="3063299"/>
            <a:ext cx="8475378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推导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           	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使用规则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S  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S(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n-1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(1)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S 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aSBE</a:t>
            </a:r>
            <a:endParaRPr lang="en-US" altLang="zh-CN" sz="2800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S(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n-1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(2)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aBE</a:t>
            </a:r>
            <a:endParaRPr lang="en-US" altLang="zh-CN" sz="2800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 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endParaRPr lang="en-US" altLang="zh-CN" sz="2800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	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(4)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(5)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 	 </a:t>
            </a:r>
            <a:r>
              <a:rPr lang="en-US" altLang="zh-CN" sz="2800" b="0" i="1" dirty="0">
                <a:solidFill>
                  <a:srgbClr val="990099"/>
                </a:solidFill>
                <a:sym typeface="+mn-ea"/>
              </a:rPr>
              <a:t>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(6)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(7)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1098848" y="3377753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6" name="Rectangle 17"/>
          <p:cNvSpPr/>
          <p:nvPr/>
        </p:nvSpPr>
        <p:spPr>
          <a:xfrm>
            <a:off x="2028997" y="4199458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7" name="Rectangle 17"/>
          <p:cNvSpPr/>
          <p:nvPr/>
        </p:nvSpPr>
        <p:spPr>
          <a:xfrm>
            <a:off x="2044746" y="4661123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8" name="Rectangle 17"/>
          <p:cNvSpPr/>
          <p:nvPr/>
        </p:nvSpPr>
        <p:spPr>
          <a:xfrm>
            <a:off x="2466241" y="5122926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9" name="Rectangle 17"/>
          <p:cNvSpPr/>
          <p:nvPr/>
        </p:nvSpPr>
        <p:spPr>
          <a:xfrm>
            <a:off x="2266752" y="5512836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0" name="Rectangle 17"/>
          <p:cNvSpPr/>
          <p:nvPr/>
        </p:nvSpPr>
        <p:spPr>
          <a:xfrm>
            <a:off x="2339752" y="5927650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1" name="Rectangle 17"/>
          <p:cNvSpPr/>
          <p:nvPr/>
        </p:nvSpPr>
        <p:spPr>
          <a:xfrm>
            <a:off x="2771800" y="3814255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2" name="Text Box 13"/>
          <p:cNvSpPr txBox="1"/>
          <p:nvPr/>
        </p:nvSpPr>
        <p:spPr>
          <a:xfrm>
            <a:off x="556578" y="95289"/>
            <a:ext cx="7700010" cy="13849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2800" dirty="0"/>
              <a:t>例2.3 文法的</a:t>
            </a:r>
            <a:r>
              <a:rPr lang="zh-CN" altLang="en-US" sz="2800" i="1" dirty="0"/>
              <a:t>L(</a:t>
            </a:r>
            <a:r>
              <a:rPr lang="zh-CN" altLang="en-US" sz="2800" i="1" dirty="0">
                <a:sym typeface="+mn-ea"/>
              </a:rPr>
              <a:t>G)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= </a:t>
            </a:r>
            <a:r>
              <a:rPr lang="en-US" altLang="zh-CN" sz="2800" b="0" dirty="0">
                <a:sym typeface="+mn-ea"/>
              </a:rPr>
              <a:t>{</a:t>
            </a:r>
            <a:r>
              <a:rPr lang="en-US" altLang="zh-CN" sz="2800" b="0" i="1" dirty="0">
                <a:sym typeface="+mn-ea"/>
              </a:rPr>
              <a:t>a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i="1" dirty="0">
                <a:sym typeface="+mn-ea"/>
              </a:rPr>
              <a:t>b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i="1" dirty="0">
                <a:sym typeface="+mn-ea"/>
              </a:rPr>
              <a:t>e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dirty="0">
                <a:sym typeface="+mn-ea"/>
              </a:rPr>
              <a:t> | </a:t>
            </a:r>
            <a:r>
              <a:rPr lang="en-US" altLang="zh-CN" sz="2800" b="0" i="1" dirty="0">
                <a:sym typeface="+mn-ea"/>
              </a:rPr>
              <a:t>n</a:t>
            </a:r>
            <a:r>
              <a:rPr lang="en-US" altLang="zh-CN" sz="2800" b="0" dirty="0">
                <a:sym typeface="+mn-ea"/>
              </a:rPr>
              <a:t>≥ 1} .</a:t>
            </a:r>
            <a:endParaRPr lang="zh-CN" altLang="en-US" sz="2800" dirty="0">
              <a:solidFill>
                <a:srgbClr val="800080"/>
              </a:solidFill>
              <a:sym typeface="+mn-ea"/>
            </a:endParaRPr>
          </a:p>
          <a:p>
            <a:pPr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 marL="514350" indent="-514350">
              <a:buClr>
                <a:srgbClr val="800080"/>
              </a:buClr>
              <a:buAutoNum type="arabicPeriod"/>
            </a:pPr>
            <a:r>
              <a:rPr lang="zh-CN" altLang="en-US" sz="2800" dirty="0">
                <a:sym typeface="Symbol" panose="05050102010706020507" pitchFamily="18" charset="2"/>
              </a:rPr>
              <a:t>任意一个 </a:t>
            </a:r>
            <a:r>
              <a:rPr lang="en-US" altLang="zh-CN" sz="2800" b="0" i="1" dirty="0" err="1">
                <a:sym typeface="+mn-ea"/>
              </a:rPr>
              <a:t>a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en-US" altLang="zh-CN" sz="2800" b="0" i="1" dirty="0" err="1">
                <a:sym typeface="+mn-ea"/>
              </a:rPr>
              <a:t>b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en-US" altLang="zh-CN" sz="2800" b="0" i="1" dirty="0" err="1">
                <a:sym typeface="+mn-ea"/>
              </a:rPr>
              <a:t>e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都包含在</a:t>
            </a:r>
            <a:r>
              <a:rPr lang="en-US" altLang="zh-CN" sz="2800" i="1" dirty="0">
                <a:sym typeface="Symbol" panose="05050102010706020507" pitchFamily="18" charset="2"/>
              </a:rPr>
              <a:t>L(G)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中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695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556578" y="2060848"/>
            <a:ext cx="770001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2800" dirty="0"/>
              <a:t>例2.3 文法的</a:t>
            </a:r>
            <a:r>
              <a:rPr lang="zh-CN" altLang="en-US" sz="2800" i="1" dirty="0"/>
              <a:t>L(</a:t>
            </a:r>
            <a:r>
              <a:rPr lang="zh-CN" altLang="en-US" sz="2800" i="1" dirty="0">
                <a:sym typeface="+mn-ea"/>
              </a:rPr>
              <a:t>G)</a:t>
            </a:r>
            <a:r>
              <a:rPr lang="zh-CN" altLang="en-US" sz="2800" dirty="0">
                <a:sym typeface="+mn-ea"/>
              </a:rPr>
              <a:t> </a:t>
            </a:r>
            <a:r>
              <a:rPr lang="en-US" altLang="zh-CN" sz="2800" dirty="0">
                <a:sym typeface="+mn-ea"/>
              </a:rPr>
              <a:t>= </a:t>
            </a:r>
            <a:r>
              <a:rPr lang="en-US" altLang="zh-CN" sz="2800" b="0" dirty="0">
                <a:sym typeface="+mn-ea"/>
              </a:rPr>
              <a:t>{</a:t>
            </a:r>
            <a:r>
              <a:rPr lang="en-US" altLang="zh-CN" sz="2800" b="0" i="1" dirty="0">
                <a:sym typeface="+mn-ea"/>
              </a:rPr>
              <a:t>a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i="1" dirty="0">
                <a:sym typeface="+mn-ea"/>
              </a:rPr>
              <a:t>b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i="1" dirty="0">
                <a:sym typeface="+mn-ea"/>
              </a:rPr>
              <a:t>e</a:t>
            </a:r>
            <a:r>
              <a:rPr lang="en-US" altLang="zh-CN" sz="2800" b="0" i="1" baseline="30000" dirty="0">
                <a:sym typeface="+mn-ea"/>
              </a:rPr>
              <a:t>n</a:t>
            </a:r>
            <a:r>
              <a:rPr lang="en-US" altLang="zh-CN" sz="2800" b="0" dirty="0">
                <a:sym typeface="+mn-ea"/>
              </a:rPr>
              <a:t> | </a:t>
            </a:r>
            <a:r>
              <a:rPr lang="en-US" altLang="zh-CN" sz="2800" b="0" i="1" dirty="0">
                <a:sym typeface="+mn-ea"/>
              </a:rPr>
              <a:t>n</a:t>
            </a:r>
            <a:r>
              <a:rPr lang="en-US" altLang="zh-CN" sz="2800" b="0" dirty="0">
                <a:sym typeface="+mn-ea"/>
              </a:rPr>
              <a:t>≥ 1} .</a:t>
            </a:r>
            <a:endParaRPr lang="zh-CN" altLang="en-US" sz="2800" dirty="0">
              <a:solidFill>
                <a:srgbClr val="800080"/>
              </a:solidFill>
              <a:sym typeface="+mn-ea"/>
            </a:endParaRPr>
          </a:p>
          <a:p>
            <a:pPr>
              <a:buNone/>
            </a:pPr>
            <a:r>
              <a:rPr lang="zh-CN" altLang="en-US" sz="2800" dirty="0"/>
              <a:t>证明：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2.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L(G)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只能生成形如</a:t>
            </a:r>
            <a:r>
              <a:rPr lang="en-US" altLang="zh-CN" sz="2800" b="0" i="1" dirty="0" err="1">
                <a:sym typeface="+mn-ea"/>
              </a:rPr>
              <a:t>a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en-US" altLang="zh-CN" sz="2800" b="0" i="1" dirty="0" err="1">
                <a:sym typeface="+mn-ea"/>
              </a:rPr>
              <a:t>b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en-US" altLang="zh-CN" sz="2800" b="0" i="1" dirty="0" err="1">
                <a:sym typeface="+mn-ea"/>
              </a:rPr>
              <a:t>e</a:t>
            </a:r>
            <a:r>
              <a:rPr lang="en-US" altLang="zh-CN" sz="2800" b="0" i="1" baseline="30000" dirty="0" err="1">
                <a:sym typeface="+mn-ea"/>
              </a:rPr>
              <a:t>n</a:t>
            </a:r>
            <a:r>
              <a:rPr lang="zh-CN" altLang="en-US" sz="2800" dirty="0">
                <a:sym typeface="+mn-ea"/>
              </a:rPr>
              <a:t>的符号串。</a:t>
            </a:r>
            <a:endParaRPr lang="en-US" altLang="zh-CN" sz="2800" dirty="0"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留作课后阅读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)</a:t>
            </a:r>
            <a:endParaRPr lang="zh-CN" alt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3709387"/>
      </p:ext>
    </p:extLst>
  </p:cSld>
  <p:clrMapOvr>
    <a:masterClrMapping/>
  </p:clrMapOvr>
  <p:transition spd="med" advClick="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3986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一般情况</a:t>
            </a: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" name="Rectangle 17"/>
          <p:cNvSpPr/>
          <p:nvPr/>
        </p:nvSpPr>
        <p:spPr>
          <a:xfrm>
            <a:off x="4195192" y="11663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4" name="Text Box 13"/>
          <p:cNvSpPr txBox="1"/>
          <p:nvPr/>
        </p:nvSpPr>
        <p:spPr>
          <a:xfrm>
            <a:off x="668622" y="1068705"/>
            <a:ext cx="8475378" cy="52622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推导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           	</a:t>
            </a:r>
            <a:r>
              <a:rPr lang="zh-CN" altLang="en-US" sz="2800" dirty="0">
                <a:solidFill>
                  <a:srgbClr val="990099"/>
                </a:solidFill>
                <a:sym typeface="Symbol" panose="05050102010706020507" pitchFamily="18" charset="2"/>
              </a:rPr>
              <a:t>使用规则</a:t>
            </a:r>
            <a:endParaRPr lang="en-US" altLang="zh-CN" sz="2800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S  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S(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n-1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(1)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S 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aSBE</a:t>
            </a:r>
            <a:endParaRPr lang="en-US" altLang="zh-CN" sz="2800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S(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n-1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(2)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aBE</a:t>
            </a:r>
            <a:endParaRPr lang="en-US" altLang="zh-CN" sz="2800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(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BE)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 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EB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endParaRPr lang="en-US" altLang="zh-CN" sz="2800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	 a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(4)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	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(5)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  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 	 </a:t>
            </a:r>
            <a:r>
              <a:rPr lang="en-US" altLang="zh-CN" sz="2800" b="0" i="1" dirty="0">
                <a:solidFill>
                  <a:srgbClr val="990099"/>
                </a:solidFill>
                <a:sym typeface="+mn-ea"/>
              </a:rPr>
              <a:t>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(6)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n-1 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b="0" i="1" baseline="30000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</a:t>
            </a:r>
            <a:r>
              <a:rPr lang="en-US" altLang="zh-CN" sz="2800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sz="2800" dirty="0">
                <a:solidFill>
                  <a:srgbClr val="990099"/>
                </a:solidFill>
                <a:sym typeface="+mn-ea"/>
              </a:rPr>
              <a:t>(7)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sz="2800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sz="2800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Rectangle 17"/>
          <p:cNvSpPr/>
          <p:nvPr/>
        </p:nvSpPr>
        <p:spPr>
          <a:xfrm>
            <a:off x="1098848" y="1383159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6" name="Rectangle 17"/>
          <p:cNvSpPr/>
          <p:nvPr/>
        </p:nvSpPr>
        <p:spPr>
          <a:xfrm>
            <a:off x="2028997" y="2204864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7" name="Rectangle 17"/>
          <p:cNvSpPr/>
          <p:nvPr/>
        </p:nvSpPr>
        <p:spPr>
          <a:xfrm>
            <a:off x="2044746" y="2666529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8" name="Rectangle 17"/>
          <p:cNvSpPr/>
          <p:nvPr/>
        </p:nvSpPr>
        <p:spPr>
          <a:xfrm>
            <a:off x="2466241" y="312833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9" name="Rectangle 17"/>
          <p:cNvSpPr/>
          <p:nvPr/>
        </p:nvSpPr>
        <p:spPr>
          <a:xfrm>
            <a:off x="2266752" y="3518242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0" name="Rectangle 17"/>
          <p:cNvSpPr/>
          <p:nvPr/>
        </p:nvSpPr>
        <p:spPr>
          <a:xfrm>
            <a:off x="2339752" y="3933056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1" name="Rectangle 17"/>
          <p:cNvSpPr/>
          <p:nvPr/>
        </p:nvSpPr>
        <p:spPr>
          <a:xfrm>
            <a:off x="2771800" y="1819661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  <p:sp>
        <p:nvSpPr>
          <p:cNvPr id="12" name="矩形 11"/>
          <p:cNvSpPr/>
          <p:nvPr/>
        </p:nvSpPr>
        <p:spPr>
          <a:xfrm>
            <a:off x="357158" y="4714884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证明思路：在推导的每个阶段</a:t>
            </a:r>
            <a:r>
              <a:rPr lang="en-US" altLang="zh-CN" sz="2800" dirty="0"/>
              <a:t>,</a:t>
            </a:r>
            <a:r>
              <a:rPr lang="zh-CN" altLang="en-US" sz="2800" dirty="0"/>
              <a:t>由于句型的形式</a:t>
            </a:r>
            <a:r>
              <a:rPr lang="en-US" altLang="zh-CN" sz="2800" dirty="0"/>
              <a:t>,</a:t>
            </a:r>
            <a:r>
              <a:rPr lang="zh-CN" altLang="en-US" sz="2800" dirty="0"/>
              <a:t>使得能使用的规则是受限的</a:t>
            </a:r>
            <a:r>
              <a:rPr lang="en-US" altLang="zh-CN" sz="2800" dirty="0"/>
              <a:t>,</a:t>
            </a:r>
            <a:r>
              <a:rPr lang="zh-CN" altLang="en-US" sz="2800" dirty="0"/>
              <a:t>而是用这些受限的规则时</a:t>
            </a:r>
            <a:r>
              <a:rPr lang="en-US" altLang="zh-CN" sz="2800" dirty="0"/>
              <a:t>,</a:t>
            </a:r>
            <a:r>
              <a:rPr lang="zh-CN" altLang="en-US" sz="2800" dirty="0"/>
              <a:t>只能顺着这个一般过程</a:t>
            </a:r>
            <a:r>
              <a:rPr lang="en-US" altLang="zh-CN" sz="2800" dirty="0"/>
              <a:t>,</a:t>
            </a:r>
            <a:r>
              <a:rPr lang="zh-CN" altLang="en-US" sz="2800" dirty="0"/>
              <a:t>否则推不出句子。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498633785"/>
      </p:ext>
    </p:extLst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以自然语言为例，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我们无法列举出所有句子，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但是可以给出一些规则，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通过这些规则来定义句子的组成结构。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例如汉语句子由主语和谓语组成，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谓语又由动词和直接宾语组成。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b="0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323528" y="1068705"/>
            <a:ext cx="8820472" cy="821763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1).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首先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若第一步就使用规则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，那么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b="0" i="1" dirty="0" err="1">
                <a:solidFill>
                  <a:srgbClr val="990099"/>
                </a:solidFill>
                <a:sym typeface="+mn-ea"/>
              </a:rPr>
              <a:t>abe</a:t>
            </a:r>
            <a:r>
              <a:rPr lang="zh-CN" altLang="en-US" b="0" i="1" dirty="0">
                <a:solidFill>
                  <a:srgbClr val="990099"/>
                </a:solidFill>
                <a:sym typeface="+mn-ea"/>
              </a:rPr>
              <a:t>；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在不使用规则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时，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只能推导出形如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     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S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  （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组成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,n≥2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）</a:t>
            </a: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此时只能使用规则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(1)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 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也不能使用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</a:p>
          <a:p>
            <a:pPr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(4)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(5)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(6)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因为终结符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被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S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隔开了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1228271"/>
      </p:ext>
    </p:extLst>
  </p:cSld>
  <p:clrMapOvr>
    <a:masterClrMapping/>
  </p:clrMapOvr>
  <p:transition spd="med" advClick="0"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179512" y="1068705"/>
            <a:ext cx="8964488" cy="72320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2).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首先在不使用规则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时，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只使用规则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(1)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 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aSBE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也只能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推导出形如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   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n-1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S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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(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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组成，包含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n-1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B,n-1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E)</a:t>
            </a: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的符号串，想要最终推出句子，就必须使用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S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aBE</a:t>
            </a:r>
            <a:r>
              <a:rPr lang="zh-CN" altLang="en-US" i="1" dirty="0">
                <a:solidFill>
                  <a:srgbClr val="800080"/>
                </a:solidFill>
                <a:sym typeface="Symbol" panose="05050102010706020507" pitchFamily="18" charset="2"/>
              </a:rPr>
              <a:t>，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当使用了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(2)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就消除了符号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S,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成为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                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  </a:t>
            </a: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       (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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按某种顺序组成，包含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B,n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E)</a:t>
            </a: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此时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就不能再使用规则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(1)(2)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48544981"/>
      </p:ext>
    </p:extLst>
  </p:cSld>
  <p:clrMapOvr>
    <a:masterClrMapping/>
  </p:clrMapOvr>
  <p:transition spd="med" advClick="0"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179512" y="1068705"/>
            <a:ext cx="8964488" cy="57554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（续上）此时注意规则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的作用是把相邻的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交换次序，而规则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(4)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(5)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(6)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的作用是 将非终结符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分别在相应条件下变成</a:t>
            </a:r>
            <a:r>
              <a:rPr lang="en-US" altLang="zh-CN" dirty="0" err="1">
                <a:solidFill>
                  <a:srgbClr val="990099"/>
                </a:solidFill>
                <a:sym typeface="Symbol" panose="05050102010706020507" pitchFamily="18" charset="2"/>
              </a:rPr>
              <a:t>b,e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zh-CN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8455623"/>
      </p:ext>
    </p:extLst>
  </p:cSld>
  <p:clrMapOvr>
    <a:masterClrMapping/>
  </p:clrMapOvr>
  <p:transition spd="med" advClick="0"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179512" y="1068705"/>
            <a:ext cx="8964488" cy="5509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（续上）此时再来看能怎么继续推导  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  </a:t>
            </a: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       (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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按某种顺序组成，包含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B,n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E)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      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注意现在无论如何使用规则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(3)-(7)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       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 </a:t>
            </a: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(4)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(5)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bb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(6)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be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	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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能推导出的串都为 “终结符串加非终结符串</a:t>
            </a: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” 这种形式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967399"/>
      </p:ext>
    </p:extLst>
  </p:cSld>
  <p:clrMapOvr>
    <a:masterClrMapping/>
  </p:clrMapOvr>
  <p:transition spd="med" advClick="0"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179512" y="1068705"/>
            <a:ext cx="8964488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3).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命题：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  </a:t>
            </a: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       (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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按某种顺序组成，包含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B,n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E)</a:t>
            </a: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必须先把所有的非终结符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，然后再将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e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，否则无法推导出句子。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3"/>
          <p:cNvSpPr txBox="1"/>
          <p:nvPr/>
        </p:nvSpPr>
        <p:spPr>
          <a:xfrm>
            <a:off x="184330" y="3645024"/>
            <a:ext cx="8964488" cy="353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反证法：假设我们在没有把所有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非终结符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时，就把某个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e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，得到串</a:t>
            </a:r>
            <a:endParaRPr lang="en-US" altLang="zh-CN" dirty="0">
              <a:solidFill>
                <a:srgbClr val="990099"/>
              </a:solidFill>
              <a:sym typeface="+mn-ea"/>
            </a:endParaRPr>
          </a:p>
          <a:p>
            <a:pPr algn="ctr"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i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el-GR" altLang="zh-CN" i="1" dirty="0">
                <a:solidFill>
                  <a:srgbClr val="990099"/>
                </a:solidFill>
                <a:sym typeface="Symbol" panose="05050102010706020507"/>
              </a:rPr>
              <a:t>α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，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i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&lt;n</a:t>
            </a:r>
          </a:p>
          <a:p>
            <a:pPr algn="ctr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     (</a:t>
            </a:r>
            <a:r>
              <a:rPr lang="el-GR" altLang="zh-CN" i="1" dirty="0">
                <a:solidFill>
                  <a:srgbClr val="990099"/>
                </a:solidFill>
                <a:sym typeface="Symbol" panose="05050102010706020507"/>
              </a:rPr>
              <a:t>α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按某种顺序组成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)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此时能使用的规则只有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+mn-ea"/>
              </a:rPr>
              <a:t>      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endParaRPr lang="en-US" altLang="zh-CN" i="1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3281234217"/>
      </p:ext>
    </p:extLst>
  </p:cSld>
  <p:clrMapOvr>
    <a:masterClrMapping/>
  </p:clrMapOvr>
  <p:transition spd="med" advClick="0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/>
          <p:nvPr/>
        </p:nvSpPr>
        <p:spPr>
          <a:xfrm>
            <a:off x="179512" y="1484784"/>
            <a:ext cx="8964488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反证法（续上页）：而从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b="0" i="1" baseline="30000" dirty="0" err="1">
                <a:solidFill>
                  <a:srgbClr val="990099"/>
                </a:solidFill>
                <a:sym typeface="+mn-ea"/>
              </a:rPr>
              <a:t>i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el-GR" altLang="zh-CN" i="1" dirty="0">
                <a:solidFill>
                  <a:srgbClr val="990099"/>
                </a:solidFill>
                <a:sym typeface="Symbol" panose="05050102010706020507"/>
              </a:rPr>
              <a:t>α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，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i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&lt;n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开始推导</a:t>
            </a: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再只使用规则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 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只能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推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出 类似的串，即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                   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i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el-GR" altLang="zh-CN" i="1" dirty="0">
                <a:solidFill>
                  <a:srgbClr val="990099"/>
                </a:solidFill>
                <a:sym typeface="Symbol" panose="05050102010706020507"/>
              </a:rPr>
              <a:t>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 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b</a:t>
            </a:r>
            <a:r>
              <a:rPr lang="en-US" altLang="zh-CN" i="1" baseline="30000" dirty="0">
                <a:solidFill>
                  <a:srgbClr val="990099"/>
                </a:solidFill>
                <a:sym typeface="Symbol" panose="05050102010706020507" pitchFamily="18" charset="2"/>
              </a:rPr>
              <a:t>i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</a:t>
            </a:r>
            <a:r>
              <a:rPr lang="en-US" altLang="zh-CN" i="1" baseline="30000" dirty="0">
                <a:solidFill>
                  <a:srgbClr val="990099"/>
                </a:solidFill>
                <a:sym typeface="Symbol" panose="05050102010706020507"/>
              </a:rPr>
              <a:t>j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</a:t>
            </a:r>
            <a:r>
              <a:rPr lang="el-GR" altLang="zh-CN" i="1" dirty="0">
                <a:solidFill>
                  <a:srgbClr val="990099"/>
                </a:solidFill>
                <a:sym typeface="Symbol" panose="05050102010706020507"/>
              </a:rPr>
              <a:t>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’ ,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i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&lt;n,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j≤n</a:t>
            </a: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这样导致的结果是，无论如何使用规则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(3)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EB  BE 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(7)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 pitchFamily="18" charset="2"/>
              </a:rPr>
              <a:t>ee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，必然剩下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n-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i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无法转换为终结符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从而走进死胡同</a:t>
            </a:r>
            <a:r>
              <a:rPr lang="en-US" altLang="zh-CN" dirty="0">
                <a:solidFill>
                  <a:srgbClr val="990099"/>
                </a:solidFill>
                <a:sym typeface="Symbol" panose="05050102010706020507"/>
              </a:rPr>
              <a:t>.</a:t>
            </a:r>
          </a:p>
        </p:txBody>
      </p:sp>
      <p:sp>
        <p:nvSpPr>
          <p:cNvPr id="3" name="Rectangle 17"/>
          <p:cNvSpPr/>
          <p:nvPr/>
        </p:nvSpPr>
        <p:spPr>
          <a:xfrm>
            <a:off x="4123184" y="2852936"/>
            <a:ext cx="304800" cy="4616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</a:t>
            </a:r>
          </a:p>
        </p:txBody>
      </p:sp>
    </p:spTree>
    <p:extLst>
      <p:ext uri="{BB962C8B-B14F-4D97-AF65-F5344CB8AC3E}">
        <p14:creationId xmlns:p14="http://schemas.microsoft.com/office/powerpoint/2010/main" val="2802490719"/>
      </p:ext>
    </p:extLst>
  </p:cSld>
  <p:clrMapOvr>
    <a:masterClrMapping/>
  </p:clrMapOvr>
  <p:transition spd="med" advClick="0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25171" y="260647"/>
            <a:ext cx="4105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179512" y="1068705"/>
            <a:ext cx="8964488" cy="25545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rgbClr val="990099"/>
                </a:solidFill>
                <a:sym typeface="Symbol" panose="05050102010706020507" pitchFamily="18" charset="2"/>
              </a:rPr>
              <a:t>4).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 pitchFamily="18" charset="2"/>
              </a:rPr>
              <a:t>命题：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               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 pitchFamily="18" charset="2"/>
              </a:rPr>
              <a:t>a</a:t>
            </a:r>
            <a:r>
              <a:rPr lang="en-US" altLang="zh-CN" b="0" i="1" baseline="30000" dirty="0">
                <a:solidFill>
                  <a:srgbClr val="990099"/>
                </a:solidFill>
                <a:sym typeface="+mn-ea"/>
              </a:rPr>
              <a:t>n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  </a:t>
            </a:r>
            <a:endParaRPr lang="en-US" altLang="zh-CN" i="1" dirty="0">
              <a:solidFill>
                <a:srgbClr val="990099"/>
              </a:solidFill>
              <a:sym typeface="Symbol" panose="05050102010706020507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         (</a:t>
            </a:r>
            <a:r>
              <a:rPr lang="zh-CN" altLang="en-US" i="1" dirty="0">
                <a:solidFill>
                  <a:srgbClr val="990099"/>
                </a:solidFill>
                <a:sym typeface="Symbol" panose="05050102010706020507"/>
              </a:rPr>
              <a:t> 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由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B,E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按某种顺序组成，包含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 err="1">
                <a:solidFill>
                  <a:srgbClr val="990099"/>
                </a:solidFill>
                <a:sym typeface="Symbol" panose="05050102010706020507"/>
              </a:rPr>
              <a:t>B,n</a:t>
            </a: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个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E)</a:t>
            </a:r>
          </a:p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  <a:sym typeface="+mn-ea"/>
              </a:rPr>
              <a:t>必须先把所有的终结符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，然后再将</a:t>
            </a:r>
            <a:r>
              <a:rPr lang="en-US" altLang="zh-CN" i="1" dirty="0">
                <a:solidFill>
                  <a:srgbClr val="990099"/>
                </a:solidFill>
                <a:sym typeface="Symbol" panose="05050102010706020507"/>
              </a:rPr>
              <a:t>E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变成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e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，否则无法推导出句子。</a:t>
            </a:r>
            <a:endParaRPr lang="en-US" altLang="zh-CN" dirty="0">
              <a:solidFill>
                <a:srgbClr val="990099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 Box 13"/>
          <p:cNvSpPr txBox="1"/>
          <p:nvPr/>
        </p:nvSpPr>
        <p:spPr>
          <a:xfrm>
            <a:off x="184330" y="3645024"/>
            <a:ext cx="8964488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990099"/>
                </a:solidFill>
                <a:sym typeface="Symbol" panose="05050102010706020507"/>
              </a:rPr>
              <a:t>最终，因为上述命题成立，所以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S </a:t>
            </a:r>
            <a:r>
              <a:rPr lang="zh-CN" altLang="en-US" dirty="0">
                <a:solidFill>
                  <a:srgbClr val="990099"/>
                </a:solidFill>
                <a:sym typeface="+mn-ea"/>
              </a:rPr>
              <a:t>只能推导出</a:t>
            </a:r>
            <a:r>
              <a:rPr lang="en-US" altLang="zh-CN" dirty="0">
                <a:solidFill>
                  <a:srgbClr val="990099"/>
                </a:solidFill>
                <a:sym typeface="+mn-ea"/>
              </a:rPr>
              <a:t> 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a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b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 err="1">
                <a:solidFill>
                  <a:srgbClr val="990099"/>
                </a:solidFill>
                <a:sym typeface="+mn-ea"/>
              </a:rPr>
              <a:t>e</a:t>
            </a:r>
            <a:r>
              <a:rPr lang="en-US" altLang="zh-CN" i="1" baseline="30000" dirty="0" err="1">
                <a:solidFill>
                  <a:srgbClr val="990099"/>
                </a:solidFill>
                <a:sym typeface="+mn-ea"/>
              </a:rPr>
              <a:t>n</a:t>
            </a:r>
            <a:r>
              <a:rPr lang="en-US" altLang="zh-CN" i="1" dirty="0">
                <a:solidFill>
                  <a:srgbClr val="990099"/>
                </a:solidFill>
                <a:sym typeface="+mn-ea"/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dirty="0">
              <a:solidFill>
                <a:srgbClr val="990099"/>
              </a:solidFill>
              <a:sym typeface="Symbol" panose="05050102010706020507"/>
            </a:endParaRPr>
          </a:p>
        </p:txBody>
      </p:sp>
    </p:spTree>
    <p:extLst>
      <p:ext uri="{BB962C8B-B14F-4D97-AF65-F5344CB8AC3E}">
        <p14:creationId xmlns:p14="http://schemas.microsoft.com/office/powerpoint/2010/main" val="438096069"/>
      </p:ext>
    </p:extLst>
  </p:cSld>
  <p:clrMapOvr>
    <a:masterClrMapping/>
  </p:clrMapOvr>
  <p:transition spd="med" advClick="0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20633" y="1273175"/>
            <a:ext cx="770001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</a:rPr>
              <a:t>定义</a:t>
            </a:r>
            <a:r>
              <a:rPr lang="en-US" altLang="zh-CN" dirty="0">
                <a:solidFill>
                  <a:srgbClr val="800080"/>
                </a:solidFill>
              </a:rPr>
              <a:t>2.7[</a:t>
            </a:r>
            <a:r>
              <a:rPr lang="zh-CN" altLang="en-US" dirty="0">
                <a:solidFill>
                  <a:srgbClr val="800080"/>
                </a:solidFill>
              </a:rPr>
              <a:t>文法的等价性</a:t>
            </a:r>
            <a:r>
              <a:rPr lang="en-US" altLang="zh-CN" dirty="0">
                <a:solidFill>
                  <a:srgbClr val="800080"/>
                </a:solidFill>
              </a:rPr>
              <a:t>]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若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L(G</a:t>
            </a:r>
            <a:r>
              <a:rPr lang="en-US" altLang="zh-CN" i="1" baseline="-25000" dirty="0">
                <a:solidFill>
                  <a:srgbClr val="800080"/>
                </a:solidFill>
                <a:sym typeface="+mn-ea"/>
              </a:rPr>
              <a:t>1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)=L(G</a:t>
            </a:r>
            <a:r>
              <a:rPr lang="en-US" altLang="zh-CN" i="1" baseline="-25000" dirty="0">
                <a:solidFill>
                  <a:srgbClr val="800080"/>
                </a:solidFill>
                <a:sym typeface="+mn-ea"/>
              </a:rPr>
              <a:t>2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),</a:t>
            </a:r>
            <a:r>
              <a:rPr lang="zh-CN" altLang="zh-CN" dirty="0">
                <a:solidFill>
                  <a:srgbClr val="800080"/>
                </a:solidFill>
                <a:sym typeface="+mn-ea"/>
              </a:rPr>
              <a:t>则称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G</a:t>
            </a:r>
            <a:r>
              <a:rPr lang="en-US" altLang="zh-CN" i="1" baseline="-25000" dirty="0">
                <a:solidFill>
                  <a:srgbClr val="800080"/>
                </a:solidFill>
                <a:sym typeface="+mn-ea"/>
              </a:rPr>
              <a:t>1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和</a:t>
            </a:r>
            <a:r>
              <a:rPr lang="en-US" altLang="zh-CN" i="1" dirty="0">
                <a:solidFill>
                  <a:srgbClr val="800080"/>
                </a:solidFill>
                <a:sym typeface="+mn-ea"/>
              </a:rPr>
              <a:t>G</a:t>
            </a:r>
            <a:r>
              <a:rPr lang="en-US" altLang="zh-CN" i="1" baseline="-25000" dirty="0">
                <a:solidFill>
                  <a:srgbClr val="80008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800080"/>
                </a:solidFill>
                <a:sym typeface="+mn-ea"/>
              </a:rPr>
              <a:t>是等价的。</a:t>
            </a:r>
            <a:r>
              <a:rPr lang="en-US" altLang="zh-CN" dirty="0">
                <a:solidFill>
                  <a:srgbClr val="800080"/>
                </a:solidFill>
                <a:sym typeface="+mn-ea"/>
              </a:rPr>
              <a:t>  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例如下面的文法和例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2.1</a:t>
            </a: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的文法等价</a:t>
            </a:r>
            <a:endParaRPr lang="en-US" altLang="zh-CN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G[A]: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(1)A  0R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(2)A  01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(3)R A1</a:t>
            </a:r>
          </a:p>
          <a:p>
            <a:pPr>
              <a:buNone/>
            </a:pPr>
            <a:r>
              <a:rPr lang="zh-CN" altLang="en-US" dirty="0">
                <a:solidFill>
                  <a:srgbClr val="800080"/>
                </a:solidFill>
                <a:sym typeface="Symbol" panose="05050102010706020507" pitchFamily="18" charset="2"/>
              </a:rPr>
              <a:t>如何证明？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0962" y="3142328"/>
            <a:ext cx="4572000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</a:rPr>
              <a:t>例</a:t>
            </a:r>
            <a:r>
              <a:rPr lang="en-US" altLang="zh-CN" dirty="0">
                <a:solidFill>
                  <a:srgbClr val="800080"/>
                </a:solidFill>
              </a:rPr>
              <a:t>2.1 </a:t>
            </a:r>
            <a:r>
              <a:rPr lang="zh-CN" altLang="en-US" dirty="0">
                <a:solidFill>
                  <a:srgbClr val="800080"/>
                </a:solidFill>
              </a:rPr>
              <a:t>文法</a:t>
            </a: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	  	  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9076" y="110683"/>
            <a:ext cx="96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文法设计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给定语言，要求设计一个对应的文法</a:t>
            </a:r>
            <a:endParaRPr lang="en-US" altLang="zh-CN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5011" y="768145"/>
            <a:ext cx="3643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-421130" y="2852936"/>
            <a:ext cx="3844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m </a:t>
            </a:r>
            <a:r>
              <a:rPr lang="en-US" altLang="zh-CN" i="1" dirty="0">
                <a:sym typeface="Symbol" panose="05050102010706020507" pitchFamily="18" charset="2"/>
              </a:rPr>
              <a:t>| m</a:t>
            </a:r>
            <a:r>
              <a:rPr lang="en-US" altLang="zh-CN" i="1" dirty="0">
                <a:sym typeface="Symbol" panose="05050102010706020507"/>
              </a:rPr>
              <a:t> 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768145"/>
            <a:ext cx="264367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794757"/>
      </p:ext>
    </p:extLst>
  </p:cSld>
  <p:clrMapOvr>
    <a:masterClrMapping/>
  </p:clrMapOvr>
  <p:transition spd="med" advClick="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-108520" y="836712"/>
            <a:ext cx="44291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|w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}*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9076" y="110683"/>
            <a:ext cx="96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文法设计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给定语言，要求设计一个对应的文法</a:t>
            </a:r>
            <a:endParaRPr lang="en-US" altLang="zh-CN" dirty="0">
              <a:sym typeface="+mn-ea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EF12A7AC-54BB-493E-A5F6-E28C76723094}"/>
              </a:ext>
            </a:extLst>
          </p:cNvPr>
          <p:cNvSpPr txBox="1"/>
          <p:nvPr/>
        </p:nvSpPr>
        <p:spPr>
          <a:xfrm>
            <a:off x="0" y="1562741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w=x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86007B64-C8DC-41F1-9A71-35521620ADF7}"/>
              </a:ext>
            </a:extLst>
          </p:cNvPr>
          <p:cNvSpPr txBox="1"/>
          <p:nvPr/>
        </p:nvSpPr>
        <p:spPr>
          <a:xfrm>
            <a:off x="3203848" y="1562740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i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AFF302B0-E8E9-430D-93A8-AB87B4345C6A}"/>
              </a:ext>
            </a:extLst>
          </p:cNvPr>
          <p:cNvSpPr txBox="1"/>
          <p:nvPr/>
        </p:nvSpPr>
        <p:spPr>
          <a:xfrm>
            <a:off x="0" y="2288768"/>
            <a:ext cx="429057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60626C9-F149-4EB1-9631-195E702C00DB}"/>
              </a:ext>
            </a:extLst>
          </p:cNvPr>
          <p:cNvSpPr txBox="1"/>
          <p:nvPr/>
        </p:nvSpPr>
        <p:spPr>
          <a:xfrm>
            <a:off x="471186" y="3136612"/>
            <a:ext cx="622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  =   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526649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AutoShape 4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6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7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8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11"/>
          <p:cNvSpPr/>
          <p:nvPr/>
        </p:nvSpPr>
        <p:spPr>
          <a:xfrm>
            <a:off x="1142365" y="243205"/>
            <a:ext cx="4841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2.1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文法的直观概念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142240" y="1446530"/>
            <a:ext cx="8787130" cy="6179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自然语言的造句规则，用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EBNF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表示：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句子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主语</a:t>
            </a:r>
            <a:r>
              <a:rPr lang="en-US" altLang="zh-CN" sz="3600" dirty="0">
                <a:sym typeface="+mn-ea"/>
              </a:rPr>
              <a:t>&gt; &lt;</a:t>
            </a:r>
            <a:r>
              <a:rPr lang="zh-CN" altLang="en-US" sz="3600" dirty="0">
                <a:sym typeface="+mn-ea"/>
              </a:rPr>
              <a:t>谓语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主语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 | 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你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我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他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3600" dirty="0">
                <a:sym typeface="+mn-ea"/>
              </a:rPr>
              <a:t>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王明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大学生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工人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英语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谓语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动词</a:t>
            </a:r>
            <a:r>
              <a:rPr lang="en-US" altLang="zh-CN" sz="3600" dirty="0">
                <a:sym typeface="+mn-ea"/>
              </a:rPr>
              <a:t>&gt; &lt;</a:t>
            </a:r>
            <a:r>
              <a:rPr lang="zh-CN" altLang="en-US" sz="3600" dirty="0">
                <a:sym typeface="+mn-ea"/>
              </a:rPr>
              <a:t>直接宾语</a:t>
            </a:r>
            <a:r>
              <a:rPr lang="en-US" altLang="zh-CN" sz="3600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动词</a:t>
            </a:r>
            <a:r>
              <a:rPr lang="en-US" altLang="zh-CN" sz="3600" dirty="0">
                <a:sym typeface="+mn-ea"/>
              </a:rPr>
              <a:t>&gt; ::=</a:t>
            </a:r>
            <a:r>
              <a:rPr lang="zh-CN" altLang="en-US" sz="3600" dirty="0">
                <a:sym typeface="+mn-ea"/>
              </a:rPr>
              <a:t>是</a:t>
            </a:r>
            <a:r>
              <a:rPr lang="en-US" altLang="zh-CN" sz="3600" dirty="0">
                <a:sym typeface="+mn-ea"/>
              </a:rPr>
              <a:t>|</a:t>
            </a:r>
            <a:r>
              <a:rPr lang="zh-CN" altLang="en-US" sz="3600" dirty="0">
                <a:sym typeface="+mn-ea"/>
              </a:rPr>
              <a:t>学习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 </a:t>
            </a:r>
            <a:r>
              <a:rPr lang="en-US" altLang="zh-CN" sz="3600" dirty="0">
                <a:sym typeface="+mn-ea"/>
              </a:rPr>
              <a:t>&lt;</a:t>
            </a:r>
            <a:r>
              <a:rPr lang="zh-CN" altLang="en-US" sz="3600" dirty="0">
                <a:sym typeface="+mn-ea"/>
              </a:rPr>
              <a:t>直接宾语</a:t>
            </a:r>
            <a:r>
              <a:rPr lang="en-US" altLang="zh-CN" sz="3600" dirty="0">
                <a:sym typeface="+mn-ea"/>
              </a:rPr>
              <a:t>&gt; ::= &lt;</a:t>
            </a:r>
            <a:r>
              <a:rPr lang="zh-CN" altLang="en-US" sz="3600" dirty="0">
                <a:sym typeface="+mn-ea"/>
              </a:rPr>
              <a:t>名词</a:t>
            </a:r>
            <a:r>
              <a:rPr lang="en-US" altLang="zh-CN" sz="3600" dirty="0">
                <a:sym typeface="+mn-ea"/>
              </a:rPr>
              <a:t>&gt;|&lt;</a:t>
            </a:r>
            <a:r>
              <a:rPr lang="zh-CN" altLang="en-US" sz="3600" dirty="0">
                <a:sym typeface="+mn-ea"/>
              </a:rPr>
              <a:t>代词</a:t>
            </a:r>
            <a:r>
              <a:rPr lang="en-US" altLang="zh-CN" sz="3600" dirty="0">
                <a:sym typeface="+mn-ea"/>
              </a:rPr>
              <a:t>&gt;</a:t>
            </a: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zh-CN" altLang="en-US" sz="3600" dirty="0">
              <a:sym typeface="+mn-ea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29076" y="110683"/>
            <a:ext cx="96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文法设计讲解</a:t>
            </a:r>
            <a:endParaRPr lang="en-US" altLang="zh-CN" dirty="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5011" y="620688"/>
            <a:ext cx="3643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-421130" y="2705479"/>
            <a:ext cx="38449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m </a:t>
            </a:r>
            <a:r>
              <a:rPr lang="en-US" altLang="zh-CN" i="1" dirty="0">
                <a:sym typeface="Symbol" panose="05050102010706020507" pitchFamily="18" charset="2"/>
              </a:rPr>
              <a:t>| m</a:t>
            </a:r>
            <a:r>
              <a:rPr lang="en-US" altLang="zh-CN" i="1" dirty="0">
                <a:sym typeface="Symbol" panose="05050102010706020507"/>
              </a:rPr>
              <a:t> 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179512" y="620688"/>
            <a:ext cx="264367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8D9EAFF8-154C-4753-91E6-F6FA10023488}"/>
              </a:ext>
            </a:extLst>
          </p:cNvPr>
          <p:cNvSpPr txBox="1"/>
          <p:nvPr/>
        </p:nvSpPr>
        <p:spPr>
          <a:xfrm>
            <a:off x="5985103" y="2959706"/>
            <a:ext cx="1872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0S1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01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1A608ECA-14D4-4865-854A-7EF50291909F}"/>
              </a:ext>
            </a:extLst>
          </p:cNvPr>
          <p:cNvCxnSpPr>
            <a:cxnSpLocks/>
          </p:cNvCxnSpPr>
          <p:nvPr/>
        </p:nvCxnSpPr>
        <p:spPr>
          <a:xfrm>
            <a:off x="5985103" y="4224969"/>
            <a:ext cx="1768152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B984C819-1725-407F-8D26-468AB37BDD0B}"/>
              </a:ext>
            </a:extLst>
          </p:cNvPr>
          <p:cNvSpPr txBox="1"/>
          <p:nvPr/>
        </p:nvSpPr>
        <p:spPr>
          <a:xfrm>
            <a:off x="5985103" y="4390296"/>
            <a:ext cx="16194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endParaRPr lang="en-US" altLang="zh-CN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8196FB4F-C4BE-45E3-BDAD-B4E73A2C6C6F}"/>
              </a:ext>
            </a:extLst>
          </p:cNvPr>
          <p:cNvSpPr/>
          <p:nvPr/>
        </p:nvSpPr>
        <p:spPr>
          <a:xfrm>
            <a:off x="-329076" y="3209554"/>
            <a:ext cx="5333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={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m-n </a:t>
            </a:r>
            <a:r>
              <a:rPr lang="en-US" altLang="zh-CN" i="1" dirty="0">
                <a:sym typeface="Symbol" panose="05050102010706020507" pitchFamily="18" charset="2"/>
              </a:rPr>
              <a:t>| m</a:t>
            </a:r>
            <a:r>
              <a:rPr lang="en-US" altLang="zh-CN" i="1" dirty="0">
                <a:sym typeface="Symbol" panose="05050102010706020507"/>
              </a:rPr>
              <a:t> 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E0C9D4CE-7269-4349-917F-08284BC79F47}"/>
              </a:ext>
            </a:extLst>
          </p:cNvPr>
          <p:cNvSpPr/>
          <p:nvPr/>
        </p:nvSpPr>
        <p:spPr>
          <a:xfrm>
            <a:off x="-329076" y="3770646"/>
            <a:ext cx="5333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={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k 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1,k  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C62F5B56-B1AF-4825-8BBB-E872060DEDA5}"/>
              </a:ext>
            </a:extLst>
          </p:cNvPr>
          <p:cNvSpPr txBox="1"/>
          <p:nvPr/>
        </p:nvSpPr>
        <p:spPr>
          <a:xfrm>
            <a:off x="313159" y="4797152"/>
            <a:ext cx="416895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endParaRPr lang="en-US" altLang="zh-CN" i="1" dirty="0"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0A1|01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1B|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439064A1-4BB9-4EEF-A85A-8609926B1BA1}"/>
              </a:ext>
            </a:extLst>
          </p:cNvPr>
          <p:cNvSpPr/>
          <p:nvPr/>
        </p:nvSpPr>
        <p:spPr>
          <a:xfrm>
            <a:off x="4788024" y="1244037"/>
            <a:ext cx="492521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={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</a:t>
            </a:r>
          </a:p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	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= 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710EAA8D-C511-4206-8416-A16DBAE983BF}"/>
              </a:ext>
            </a:extLst>
          </p:cNvPr>
          <p:cNvSpPr/>
          <p:nvPr/>
        </p:nvSpPr>
        <p:spPr>
          <a:xfrm>
            <a:off x="4704058" y="2220909"/>
            <a:ext cx="4925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={ </a:t>
            </a:r>
            <a:r>
              <a:rPr lang="en-US" altLang="zh-CN" i="1" dirty="0"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n</a:t>
            </a:r>
            <a:r>
              <a:rPr lang="en-US" altLang="zh-CN" i="1" dirty="0"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ym typeface="Symbol" panose="05050102010706020507"/>
              </a:rPr>
              <a:t> 1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 {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FF8A7E83-EE66-4010-986C-AE02A0695908}"/>
              </a:ext>
            </a:extLst>
          </p:cNvPr>
          <p:cNvSpPr txBox="1"/>
          <p:nvPr/>
        </p:nvSpPr>
        <p:spPr>
          <a:xfrm>
            <a:off x="3131840" y="6179964"/>
            <a:ext cx="5203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sz="3200" i="1" dirty="0">
                <a:sym typeface="Symbol" panose="05050102010706020507" pitchFamily="18" charset="2"/>
              </a:rPr>
              <a:t>  1B 11B  … 1</a:t>
            </a:r>
            <a:r>
              <a:rPr lang="en-US" altLang="zh-CN" sz="3200" i="1" baseline="30000" dirty="0">
                <a:sym typeface="Symbol" panose="05050102010706020507" pitchFamily="18" charset="2"/>
              </a:rPr>
              <a:t>k</a:t>
            </a:r>
            <a:r>
              <a:rPr lang="en-US" altLang="zh-CN" sz="3200" i="1" dirty="0">
                <a:sym typeface="Symbol" panose="05050102010706020507" pitchFamily="18" charset="2"/>
              </a:rPr>
              <a:t>B</a:t>
            </a:r>
            <a:endParaRPr lang="en-US" altLang="zh-CN" sz="3200" i="1" baseline="-25000" dirty="0"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3D36554-9584-07DF-E806-D04169913CEF}"/>
              </a:ext>
            </a:extLst>
          </p:cNvPr>
          <p:cNvSpPr/>
          <p:nvPr/>
        </p:nvSpPr>
        <p:spPr>
          <a:xfrm>
            <a:off x="-257068" y="4284385"/>
            <a:ext cx="106617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{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zh-CN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| n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/>
              </a:rPr>
              <a:t> 1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} </a:t>
            </a:r>
            <a:r>
              <a:rPr lang="en-US" altLang="zh-CN" i="1" dirty="0">
                <a:sym typeface="Symbol" panose="05050102010706020507" pitchFamily="18" charset="2"/>
              </a:rPr>
              <a:t>·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k </a:t>
            </a:r>
            <a:r>
              <a:rPr lang="en-US" altLang="zh-CN" i="1" dirty="0">
                <a:sym typeface="Symbol" panose="05050102010706020507" pitchFamily="18" charset="2"/>
              </a:rPr>
              <a:t>|</a:t>
            </a:r>
            <a:r>
              <a:rPr lang="en-US" altLang="zh-CN" i="1" dirty="0">
                <a:sym typeface="Symbol" panose="05050102010706020507"/>
              </a:rPr>
              <a:t>k  0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0" grpId="0"/>
      <p:bldP spid="17" grpId="0"/>
      <p:bldP spid="21" grpId="0"/>
      <p:bldP spid="23" grpId="0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-108520" y="836712"/>
            <a:ext cx="44291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|w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}*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9076" y="110683"/>
            <a:ext cx="96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zh-CN" altLang="en-US" dirty="0">
                <a:sym typeface="+mn-ea"/>
              </a:rPr>
              <a:t>文法设计讲解</a:t>
            </a:r>
            <a:endParaRPr lang="en-US" altLang="zh-CN" dirty="0">
              <a:sym typeface="+mn-ea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EF12A7AC-54BB-493E-A5F6-E28C76723094}"/>
              </a:ext>
            </a:extLst>
          </p:cNvPr>
          <p:cNvSpPr txBox="1"/>
          <p:nvPr/>
        </p:nvSpPr>
        <p:spPr>
          <a:xfrm>
            <a:off x="0" y="1562741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w=x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86007B64-C8DC-41F1-9A71-35521620ADF7}"/>
              </a:ext>
            </a:extLst>
          </p:cNvPr>
          <p:cNvSpPr txBox="1"/>
          <p:nvPr/>
        </p:nvSpPr>
        <p:spPr>
          <a:xfrm>
            <a:off x="3203848" y="1562740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i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AFF302B0-E8E9-430D-93A8-AB87B4345C6A}"/>
              </a:ext>
            </a:extLst>
          </p:cNvPr>
          <p:cNvSpPr txBox="1"/>
          <p:nvPr/>
        </p:nvSpPr>
        <p:spPr>
          <a:xfrm>
            <a:off x="0" y="2288768"/>
            <a:ext cx="429057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60626C9-F149-4EB1-9631-195E702C00DB}"/>
              </a:ext>
            </a:extLst>
          </p:cNvPr>
          <p:cNvSpPr txBox="1"/>
          <p:nvPr/>
        </p:nvSpPr>
        <p:spPr>
          <a:xfrm>
            <a:off x="471186" y="3136612"/>
            <a:ext cx="622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  =   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77DDDD2-3F34-4450-B39C-AFE5B5A7D7AB}"/>
              </a:ext>
            </a:extLst>
          </p:cNvPr>
          <p:cNvCxnSpPr>
            <a:cxnSpLocks/>
          </p:cNvCxnSpPr>
          <p:nvPr/>
        </p:nvCxnSpPr>
        <p:spPr>
          <a:xfrm>
            <a:off x="4170009" y="2581155"/>
            <a:ext cx="0" cy="3750489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AAD6799A-D946-42FF-84DF-D886B3C1A7AB}"/>
              </a:ext>
            </a:extLst>
          </p:cNvPr>
          <p:cNvSpPr txBox="1"/>
          <p:nvPr/>
        </p:nvSpPr>
        <p:spPr>
          <a:xfrm>
            <a:off x="3630329" y="3779204"/>
            <a:ext cx="1319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 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 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9A4B5E8A-E865-446C-B0F6-C7FBD8B022EC}"/>
              </a:ext>
            </a:extLst>
          </p:cNvPr>
          <p:cNvSpPr txBox="1"/>
          <p:nvPr/>
        </p:nvSpPr>
        <p:spPr>
          <a:xfrm>
            <a:off x="3203848" y="4207459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   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xmlns="" id="{6FC662D1-441F-4085-82C5-2939E34A91C5}"/>
              </a:ext>
            </a:extLst>
          </p:cNvPr>
          <p:cNvSpPr txBox="1"/>
          <p:nvPr/>
        </p:nvSpPr>
        <p:spPr>
          <a:xfrm>
            <a:off x="2871220" y="4676022"/>
            <a:ext cx="292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  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 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xmlns="" id="{31F95607-535A-4E64-A3E9-45BDCCDFE200}"/>
              </a:ext>
            </a:extLst>
          </p:cNvPr>
          <p:cNvSpPr txBox="1"/>
          <p:nvPr/>
        </p:nvSpPr>
        <p:spPr>
          <a:xfrm>
            <a:off x="2099113" y="5775777"/>
            <a:ext cx="622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BE707A9E-A3B3-4578-9B0E-538FD1DC1F1A}"/>
              </a:ext>
            </a:extLst>
          </p:cNvPr>
          <p:cNvSpPr txBox="1"/>
          <p:nvPr/>
        </p:nvSpPr>
        <p:spPr>
          <a:xfrm rot="5400000">
            <a:off x="3181780" y="5483389"/>
            <a:ext cx="903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…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xmlns="" id="{BCB14923-35C5-4900-B660-106899EAE0AD}"/>
              </a:ext>
            </a:extLst>
          </p:cNvPr>
          <p:cNvSpPr txBox="1"/>
          <p:nvPr/>
        </p:nvSpPr>
        <p:spPr>
          <a:xfrm rot="5400000">
            <a:off x="4550288" y="5460610"/>
            <a:ext cx="903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ym typeface="+mn-ea"/>
              </a:rPr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924734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7" grpId="0"/>
      <p:bldP spid="34" grpId="0"/>
      <p:bldP spid="36" grpId="0"/>
      <p:bldP spid="37" grpId="0"/>
      <p:bldP spid="3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-108520" y="836712"/>
            <a:ext cx="44291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|w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}*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329076" y="110683"/>
            <a:ext cx="96840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zh-CN" altLang="en-US">
                <a:sym typeface="+mn-ea"/>
              </a:rPr>
              <a:t>文法设计讲解</a:t>
            </a:r>
            <a:endParaRPr lang="en-US" altLang="zh-CN" dirty="0">
              <a:sym typeface="+mn-ea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xmlns="" id="{EF12A7AC-54BB-493E-A5F6-E28C76723094}"/>
              </a:ext>
            </a:extLst>
          </p:cNvPr>
          <p:cNvSpPr txBox="1"/>
          <p:nvPr/>
        </p:nvSpPr>
        <p:spPr>
          <a:xfrm>
            <a:off x="0" y="1562741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w=x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xmlns="" id="{86007B64-C8DC-41F1-9A71-35521620ADF7}"/>
              </a:ext>
            </a:extLst>
          </p:cNvPr>
          <p:cNvSpPr txBox="1"/>
          <p:nvPr/>
        </p:nvSpPr>
        <p:spPr>
          <a:xfrm>
            <a:off x="3203848" y="1562740"/>
            <a:ext cx="3491880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i </a:t>
            </a:r>
            <a:r>
              <a:rPr lang="en-US" altLang="zh-CN" i="1" dirty="0">
                <a:sym typeface="Symbol" panose="05050102010706020507"/>
              </a:rPr>
              <a:t>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{</a:t>
            </a:r>
            <a:r>
              <a:rPr lang="en-US" altLang="zh-CN" i="1" dirty="0" err="1">
                <a:sym typeface="Symbol" panose="05050102010706020507" pitchFamily="18" charset="2"/>
              </a:rPr>
              <a:t>a,b</a:t>
            </a:r>
            <a:r>
              <a:rPr lang="en-US" altLang="zh-CN" i="1" dirty="0">
                <a:sym typeface="Symbol" panose="05050102010706020507" pitchFamily="18" charset="2"/>
              </a:rPr>
              <a:t>}</a:t>
            </a:r>
            <a:endParaRPr lang="en-US" altLang="zh-CN" baseline="-25000" dirty="0">
              <a:sym typeface="+mn-ea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xmlns="" id="{AFF302B0-E8E9-430D-93A8-AB87B4345C6A}"/>
              </a:ext>
            </a:extLst>
          </p:cNvPr>
          <p:cNvSpPr txBox="1"/>
          <p:nvPr/>
        </p:nvSpPr>
        <p:spPr>
          <a:xfrm>
            <a:off x="0" y="2288768"/>
            <a:ext cx="429057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=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560626C9-F149-4EB1-9631-195E702C00DB}"/>
              </a:ext>
            </a:extLst>
          </p:cNvPr>
          <p:cNvSpPr txBox="1"/>
          <p:nvPr/>
        </p:nvSpPr>
        <p:spPr>
          <a:xfrm>
            <a:off x="471186" y="3136612"/>
            <a:ext cx="622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w</a:t>
            </a:r>
            <a:r>
              <a:rPr lang="en-US" altLang="zh-CN" i="1" dirty="0" err="1">
                <a:sym typeface="Symbol" panose="05050102010706020507" pitchFamily="18" charset="2"/>
              </a:rPr>
              <a:t>w</a:t>
            </a:r>
            <a:r>
              <a:rPr lang="en-US" altLang="zh-CN" i="1" baseline="30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+mn-ea"/>
              </a:rPr>
              <a:t>  =   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…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x</a:t>
            </a:r>
            <a:r>
              <a:rPr lang="en-US" altLang="zh-CN" baseline="-25000" dirty="0" err="1">
                <a:sym typeface="+mn-ea"/>
              </a:rPr>
              <a:t>n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… x</a:t>
            </a:r>
            <a:r>
              <a:rPr lang="en-US" altLang="zh-CN" baseline="-25000" dirty="0">
                <a:sym typeface="+mn-ea"/>
              </a:rPr>
              <a:t>3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i="1" baseline="30000" dirty="0"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77DDDD2-3F34-4450-B39C-AFE5B5A7D7AB}"/>
              </a:ext>
            </a:extLst>
          </p:cNvPr>
          <p:cNvCxnSpPr>
            <a:cxnSpLocks/>
          </p:cNvCxnSpPr>
          <p:nvPr/>
        </p:nvCxnSpPr>
        <p:spPr>
          <a:xfrm>
            <a:off x="4170009" y="2581155"/>
            <a:ext cx="0" cy="1855956"/>
          </a:xfrm>
          <a:prstGeom prst="line">
            <a:avLst/>
          </a:prstGeom>
          <a:ln w="635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3">
            <a:extLst>
              <a:ext uri="{FF2B5EF4-FFF2-40B4-BE49-F238E27FC236}">
                <a16:creationId xmlns:a16="http://schemas.microsoft.com/office/drawing/2014/main" xmlns="" id="{C8D98D1E-0A23-41F4-AFE4-A1E5E5DB41CF}"/>
              </a:ext>
            </a:extLst>
          </p:cNvPr>
          <p:cNvSpPr txBox="1"/>
          <p:nvPr/>
        </p:nvSpPr>
        <p:spPr>
          <a:xfrm>
            <a:off x="3464959" y="4526856"/>
            <a:ext cx="151216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US" altLang="zh-CN" i="1" baseline="-25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7DB2018B-5BB2-4265-82C7-868E7BC5E67D}"/>
              </a:ext>
            </a:extLst>
          </p:cNvPr>
          <p:cNvSpPr txBox="1"/>
          <p:nvPr/>
        </p:nvSpPr>
        <p:spPr>
          <a:xfrm>
            <a:off x="3707904" y="4526855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6CF1438A-6AEC-4A18-B3AC-F005F405D408}"/>
              </a:ext>
            </a:extLst>
          </p:cNvPr>
          <p:cNvSpPr txBox="1"/>
          <p:nvPr/>
        </p:nvSpPr>
        <p:spPr>
          <a:xfrm>
            <a:off x="4283968" y="4509120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D9FB7F3D-F5D4-4B2D-9C5E-BE985E9EB57A}"/>
              </a:ext>
            </a:extLst>
          </p:cNvPr>
          <p:cNvSpPr txBox="1"/>
          <p:nvPr/>
        </p:nvSpPr>
        <p:spPr>
          <a:xfrm>
            <a:off x="2134003" y="4503487"/>
            <a:ext cx="1656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endParaRPr lang="en-US" altLang="zh-CN" i="1" baseline="-25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xmlns="" id="{CC176A3D-6A9D-4CB9-BA33-7B9F92E723C5}"/>
              </a:ext>
            </a:extLst>
          </p:cNvPr>
          <p:cNvSpPr txBox="1"/>
          <p:nvPr/>
        </p:nvSpPr>
        <p:spPr>
          <a:xfrm>
            <a:off x="3464959" y="5249687"/>
            <a:ext cx="151216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US" altLang="zh-CN" i="1" baseline="-25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BAF9B063-EDB0-42CF-8E2F-0EF0B66858D7}"/>
              </a:ext>
            </a:extLst>
          </p:cNvPr>
          <p:cNvSpPr txBox="1"/>
          <p:nvPr/>
        </p:nvSpPr>
        <p:spPr>
          <a:xfrm>
            <a:off x="3707904" y="5251858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xmlns="" id="{1970E239-7A25-4084-8A41-DA5AC69C210B}"/>
              </a:ext>
            </a:extLst>
          </p:cNvPr>
          <p:cNvSpPr txBox="1"/>
          <p:nvPr/>
        </p:nvSpPr>
        <p:spPr>
          <a:xfrm>
            <a:off x="4211960" y="5247516"/>
            <a:ext cx="432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BF03F8F9-BBD9-4F0D-A43A-C86DB55DD7E4}"/>
              </a:ext>
            </a:extLst>
          </p:cNvPr>
          <p:cNvSpPr txBox="1"/>
          <p:nvPr/>
        </p:nvSpPr>
        <p:spPr>
          <a:xfrm>
            <a:off x="2145289" y="5218277"/>
            <a:ext cx="1656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endParaRPr lang="en-US" altLang="zh-CN" i="1" baseline="-25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ED39868A-50D9-4AAC-A4EE-C8137F1FCEFF}"/>
              </a:ext>
            </a:extLst>
          </p:cNvPr>
          <p:cNvSpPr txBox="1"/>
          <p:nvPr/>
        </p:nvSpPr>
        <p:spPr>
          <a:xfrm>
            <a:off x="2153421" y="5905821"/>
            <a:ext cx="2016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800080"/>
              </a:buClr>
              <a:buNone/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endParaRPr lang="en-US" altLang="zh-CN" i="1" baseline="-25000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CE7A5664-F40A-45D0-82E9-59CD39D70718}"/>
              </a:ext>
            </a:extLst>
          </p:cNvPr>
          <p:cNvSpPr txBox="1"/>
          <p:nvPr/>
        </p:nvSpPr>
        <p:spPr>
          <a:xfrm>
            <a:off x="1286823" y="3903720"/>
            <a:ext cx="4842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G[S]:</a:t>
            </a:r>
            <a:r>
              <a:rPr lang="en-US" altLang="zh-CN" i="1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2874360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4"/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2" name="AutoShape 5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3" name="AutoShape 6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4" name="AutoShape 7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127" name="Rectangle 11"/>
          <p:cNvSpPr/>
          <p:nvPr/>
        </p:nvSpPr>
        <p:spPr>
          <a:xfrm>
            <a:off x="1436688" y="233680"/>
            <a:ext cx="6335712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lnSpc>
                <a:spcPct val="90000"/>
              </a:lnSpc>
              <a:buNone/>
            </a:pP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第二章 文法与语言</a:t>
            </a:r>
          </a:p>
        </p:txBody>
      </p:sp>
      <p:sp>
        <p:nvSpPr>
          <p:cNvPr id="6150" name="Text Box 14"/>
          <p:cNvSpPr txBox="1"/>
          <p:nvPr/>
        </p:nvSpPr>
        <p:spPr>
          <a:xfrm>
            <a:off x="928688" y="1473200"/>
            <a:ext cx="8281987" cy="44012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l">
              <a:buClr>
                <a:srgbClr val="800080"/>
              </a:buClr>
              <a:buNone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本章内容</a:t>
            </a: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文法的直观概念</a:t>
            </a:r>
            <a:endParaRPr lang="en-US" altLang="zh-CN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l"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</a:rPr>
              <a:t>符号与符号串</a:t>
            </a:r>
            <a:endParaRPr lang="zh-CN" altLang="en-US" sz="36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文法和语言的形式定义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文法的类型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上下文无关文法及其语法树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句型的分析</a:t>
            </a:r>
          </a:p>
          <a:p>
            <a:pPr marL="0" lvl="1" algn="l" eaLnBrk="1" hangingPunct="1">
              <a:buClr>
                <a:srgbClr val="800080"/>
              </a:buClr>
              <a:buChar char="²"/>
            </a:pPr>
            <a:endParaRPr lang="zh-CN" altLang="en-US" sz="2800" dirty="0"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 advClick="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6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7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8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4840" name="Rectangle 8"/>
          <p:cNvSpPr/>
          <p:nvPr/>
        </p:nvSpPr>
        <p:spPr>
          <a:xfrm>
            <a:off x="707390" y="1668145"/>
            <a:ext cx="7764304" cy="34163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文法的世界表面纷繁复杂，</a:t>
            </a:r>
            <a:endParaRPr lang="en-US" altLang="zh-CN" sz="3600" dirty="0">
              <a:solidFill>
                <a:srgbClr val="800080"/>
              </a:solidFill>
              <a:sym typeface="+mn-ea"/>
            </a:endParaRPr>
          </a:p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但却潜藏着令人惊讶的秩序和规律！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我们可以按照文法的复杂程度对它们进行分类，这就是所谓的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     “</a:t>
            </a:r>
            <a:r>
              <a:rPr lang="en-US" altLang="zh-CN" sz="3600" dirty="0"/>
              <a:t>Chomsky hierarchy</a:t>
            </a:r>
            <a:r>
              <a:rPr lang="zh-CN" altLang="en-US" sz="3600" dirty="0">
                <a:solidFill>
                  <a:srgbClr val="800080"/>
                </a:solidFill>
              </a:rPr>
              <a:t>”</a:t>
            </a:r>
            <a:endParaRPr lang="en-US" altLang="zh-CN" sz="3600" dirty="0">
              <a:solidFill>
                <a:srgbClr val="800080"/>
              </a:solidFill>
            </a:endParaRPr>
          </a:p>
          <a:p>
            <a:pPr>
              <a:buNone/>
            </a:pPr>
            <a:r>
              <a:rPr lang="en-US" altLang="zh-CN" sz="3600" dirty="0">
                <a:solidFill>
                  <a:srgbClr val="800080"/>
                </a:solidFill>
              </a:rPr>
              <a:t>            </a:t>
            </a:r>
            <a:r>
              <a:rPr lang="zh-CN" altLang="en-US" sz="3600" dirty="0">
                <a:solidFill>
                  <a:srgbClr val="800080"/>
                </a:solidFill>
              </a:rPr>
              <a:t>乔姆斯基分类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  <p:sp>
        <p:nvSpPr>
          <p:cNvPr id="13318" name="Rectangle 8"/>
          <p:cNvSpPr/>
          <p:nvPr/>
        </p:nvSpPr>
        <p:spPr>
          <a:xfrm>
            <a:off x="1476375" y="189230"/>
            <a:ext cx="65297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文法的类型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6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7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8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3429" name="Text Box 7"/>
          <p:cNvSpPr txBox="1"/>
          <p:nvPr/>
        </p:nvSpPr>
        <p:spPr>
          <a:xfrm>
            <a:off x="928662" y="1357298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  <p:sp>
        <p:nvSpPr>
          <p:cNvPr id="504840" name="Rectangle 8"/>
          <p:cNvSpPr/>
          <p:nvPr/>
        </p:nvSpPr>
        <p:spPr>
          <a:xfrm>
            <a:off x="1000100" y="2285992"/>
            <a:ext cx="6942138" cy="338554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grammar</a:t>
            </a:r>
            <a:r>
              <a:rPr lang="zh-CN" altLang="en-US" sz="2800" b="0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是一个四元组</a:t>
            </a:r>
          </a:p>
          <a:p>
            <a:pPr>
              <a:buFont typeface="Symbol" panose="05050102010706020507" pitchFamily="18" charset="2"/>
              <a:buNone/>
            </a:pPr>
            <a:endParaRPr lang="zh-CN" altLang="en-US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                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S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  <a:p>
            <a:pPr>
              <a:buNone/>
            </a:pPr>
            <a:endParaRPr lang="zh-CN" altLang="en-US" sz="8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zh-CN" altLang="en-US" sz="2800" i="1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zh-CN" altLang="en-US" sz="2800" i="1" dirty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及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S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的含义如前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  <a:p>
            <a:pPr>
              <a:buNone/>
            </a:pPr>
            <a:endParaRPr lang="en-US" altLang="zh-CN" sz="2800" dirty="0"/>
          </a:p>
          <a:p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通过对产生式施加不同的限制，把文法及其对应的语言分成四种类型，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	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即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型、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型、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型和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 </a:t>
            </a:r>
          </a:p>
        </p:txBody>
      </p:sp>
      <p:sp>
        <p:nvSpPr>
          <p:cNvPr id="13318" name="Rectangle 8"/>
          <p:cNvSpPr/>
          <p:nvPr/>
        </p:nvSpPr>
        <p:spPr>
          <a:xfrm>
            <a:off x="1476375" y="189230"/>
            <a:ext cx="65297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2.4 </a:t>
            </a:r>
            <a:r>
              <a:rPr lang="zh-CN" altLang="en-US" sz="4000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文法的类型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5048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048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48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048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0" grpId="0" uiExpand="1" build="allAtOnce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50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51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4452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5864" name="Rectangle 8"/>
          <p:cNvSpPr/>
          <p:nvPr/>
        </p:nvSpPr>
        <p:spPr>
          <a:xfrm>
            <a:off x="803152" y="1196752"/>
            <a:ext cx="7345362" cy="384720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i="1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型文法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S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的产生式形如 </a:t>
            </a:r>
          </a:p>
          <a:p>
            <a:pP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                  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其中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 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)*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，但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中至少包含一</a:t>
            </a:r>
          </a:p>
          <a:p>
            <a:pP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个非终结符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 </a:t>
            </a:r>
          </a:p>
          <a:p>
            <a:pPr>
              <a:buNone/>
            </a:pPr>
            <a:endParaRPr lang="en-US" altLang="zh-CN" sz="10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rgbClr val="800080"/>
                </a:solidFill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</a:rPr>
              <a:t>型文法又称短语文法，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能够用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0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递归可枚举语言。</a:t>
            </a:r>
            <a:endParaRPr lang="en-US" altLang="zh-CN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None/>
            </a:pPr>
            <a:r>
              <a:rPr lang="en-US" altLang="zh-CN" sz="2800" dirty="0"/>
              <a:t>0 </a:t>
            </a:r>
            <a:r>
              <a:rPr lang="zh-CN" altLang="en-US" sz="2800" dirty="0"/>
              <a:t>型文法的能力与图灵机相当。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28675" y="285728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AutoShape 2">
            <a:hlinkClick r:id="" action="ppaction://hlinkshowjump?jump=nextslide"/>
          </p:cNvPr>
          <p:cNvSpPr/>
          <p:nvPr/>
        </p:nvSpPr>
        <p:spPr>
          <a:xfrm>
            <a:off x="8382000" y="5690858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4" name="AutoShape 3">
            <a:hlinkClick r:id="" action="ppaction://hlinkshowjump?jump=previousslide"/>
          </p:cNvPr>
          <p:cNvSpPr/>
          <p:nvPr/>
        </p:nvSpPr>
        <p:spPr>
          <a:xfrm>
            <a:off x="8077200" y="5690858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5" name="AutoShape 4">
            <a:hlinkClick r:id="" action="ppaction://hlinkshowjump?jump=firstslide"/>
          </p:cNvPr>
          <p:cNvSpPr/>
          <p:nvPr/>
        </p:nvSpPr>
        <p:spPr>
          <a:xfrm>
            <a:off x="7772400" y="5690858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6" name="AutoShape 5">
            <a:hlinkClick r:id="" action="ppaction://hlinkshowjump?jump=lastslide"/>
          </p:cNvPr>
          <p:cNvSpPr/>
          <p:nvPr/>
        </p:nvSpPr>
        <p:spPr>
          <a:xfrm>
            <a:off x="8686800" y="5690858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6888" name="Rectangle 8"/>
          <p:cNvSpPr/>
          <p:nvPr/>
        </p:nvSpPr>
        <p:spPr>
          <a:xfrm>
            <a:off x="928662" y="995022"/>
            <a:ext cx="7929618" cy="4862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型文法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, S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的产生式形如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               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满足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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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，仅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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例外，且要求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不得出现在任何产生式的右部，才允  </a:t>
            </a:r>
            <a:r>
              <a:rPr lang="en-US" altLang="zh-CN" sz="2800" dirty="0">
                <a:solidFill>
                  <a:srgbClr val="800080"/>
                </a:solidFill>
              </a:rPr>
              <a:t>    	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许有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规则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型文法也称为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上下文有关文法</a:t>
            </a:r>
            <a:r>
              <a:rPr lang="zh-CN" altLang="en-US" sz="28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latin typeface="Arial" panose="020B0604020202020204" pitchFamily="34" charset="0"/>
                <a:ea typeface="楷体_GB2312" pitchFamily="49" charset="-122"/>
              </a:rPr>
              <a:t>context-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b="0" i="1" dirty="0">
                <a:latin typeface="Arial" panose="020B0604020202020204" pitchFamily="34" charset="0"/>
                <a:ea typeface="楷体_GB2312" pitchFamily="49" charset="-122"/>
              </a:rPr>
              <a:t>     sensitive grammars</a:t>
            </a:r>
            <a:r>
              <a:rPr lang="zh-CN" altLang="en-US" sz="28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能够用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型文法定义的语言称为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或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上下文有关语言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828675" y="285728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4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5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6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5477" name="Text Box 7"/>
          <p:cNvSpPr txBox="1"/>
          <p:nvPr/>
        </p:nvSpPr>
        <p:spPr>
          <a:xfrm>
            <a:off x="828675" y="285728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  <p:sp>
        <p:nvSpPr>
          <p:cNvPr id="506888" name="Rectangle 8"/>
          <p:cNvSpPr/>
          <p:nvPr/>
        </p:nvSpPr>
        <p:spPr>
          <a:xfrm>
            <a:off x="357158" y="1017555"/>
            <a:ext cx="8786842" cy="49859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型文法也称为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上下文有关文法</a:t>
            </a:r>
            <a:r>
              <a:rPr lang="zh-CN" altLang="en-US" sz="2800" b="0" dirty="0"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lang="en-US" altLang="zh-CN" sz="2800" b="0" i="1" dirty="0">
                <a:latin typeface="Arial" panose="020B0604020202020204" pitchFamily="34" charset="0"/>
                <a:ea typeface="楷体_GB2312" pitchFamily="49" charset="-122"/>
              </a:rPr>
              <a:t>context-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b="0" i="1" dirty="0">
                <a:latin typeface="Arial" panose="020B0604020202020204" pitchFamily="34" charset="0"/>
                <a:ea typeface="楷体_GB2312" pitchFamily="49" charset="-122"/>
              </a:rPr>
              <a:t>     sensitive grammars</a:t>
            </a:r>
            <a:r>
              <a:rPr lang="zh-CN" altLang="en-US" sz="2800" b="0" dirty="0">
                <a:latin typeface="Arial" panose="020B0604020202020204" pitchFamily="34" charset="0"/>
                <a:ea typeface="楷体_GB2312" pitchFamily="49" charset="-122"/>
              </a:rPr>
              <a:t>）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这是由于</a:t>
            </a:r>
            <a:r>
              <a:rPr lang="en-US" altLang="zh-CN" sz="2800" i="1" dirty="0"/>
              <a:t>1 </a:t>
            </a:r>
            <a:r>
              <a:rPr lang="zh-CN" altLang="en-US" sz="2800" dirty="0"/>
              <a:t>型文法有以下的等价定义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/>
              <a:t>    G</a:t>
            </a:r>
            <a:r>
              <a:rPr lang="en-US" altLang="zh-CN" sz="2800" dirty="0"/>
              <a:t> = (</a:t>
            </a:r>
            <a:r>
              <a:rPr lang="en-US" altLang="zh-CN" sz="2800" i="1" dirty="0"/>
              <a:t>V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,</a:t>
            </a:r>
            <a:r>
              <a:rPr lang="en-US" altLang="zh-CN" sz="2800" dirty="0"/>
              <a:t> </a:t>
            </a:r>
            <a:r>
              <a:rPr lang="en-US" altLang="zh-CN" sz="2800" i="1" dirty="0"/>
              <a:t>V</a:t>
            </a:r>
            <a:r>
              <a:rPr lang="en-US" altLang="zh-CN" sz="2800" i="1" baseline="-25000" dirty="0">
                <a:sym typeface="Symbol" panose="05050102010706020507" pitchFamily="18" charset="2"/>
              </a:rPr>
              <a:t>T</a:t>
            </a:r>
            <a:r>
              <a:rPr lang="en-US" altLang="zh-CN" sz="2800" i="1" dirty="0"/>
              <a:t>, </a:t>
            </a:r>
            <a:r>
              <a:rPr lang="en-US" altLang="zh-CN" sz="2800" i="1" dirty="0">
                <a:sym typeface="Symbol" panose="05050102010706020507" pitchFamily="18" charset="2"/>
              </a:rPr>
              <a:t>P</a:t>
            </a:r>
            <a:r>
              <a:rPr lang="en-US" altLang="zh-CN" sz="2800" i="1" dirty="0"/>
              <a:t> , S </a:t>
            </a:r>
            <a:r>
              <a:rPr lang="en-US" altLang="zh-CN" sz="2800" dirty="0"/>
              <a:t>) </a:t>
            </a:r>
            <a:r>
              <a:rPr lang="zh-CN" altLang="en-US" sz="2800" dirty="0"/>
              <a:t>的产生式形如 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                    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 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    </a:t>
            </a:r>
            <a:r>
              <a:rPr lang="zh-CN" altLang="en-US" sz="2800" dirty="0">
                <a:sym typeface="Symbol" panose="05050102010706020507" pitchFamily="18" charset="2"/>
              </a:rPr>
              <a:t>其中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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,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800080"/>
                </a:solidFill>
                <a:sym typeface="Symbol" panose="05050102010706020507" pitchFamily="18" charset="2"/>
              </a:rPr>
              <a:t> 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)* </a:t>
            </a:r>
            <a:r>
              <a:rPr lang="zh-CN" altLang="en-US" sz="2800" dirty="0">
                <a:sym typeface="Symbol" panose="05050102010706020507" pitchFamily="18" charset="2"/>
              </a:rPr>
              <a:t>且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</a:t>
            </a:r>
            <a:r>
              <a:rPr lang="zh-CN" altLang="en-US" sz="2800" i="1" dirty="0">
                <a:solidFill>
                  <a:srgbClr val="800080"/>
                </a:solidFill>
                <a:latin typeface="Arial"/>
                <a:cs typeface="Arial"/>
                <a:sym typeface="Symbol" panose="05050102010706020507" pitchFamily="18" charset="2"/>
              </a:rPr>
              <a:t>≠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 </a:t>
            </a:r>
            <a:r>
              <a:rPr lang="en-US" altLang="zh-CN" sz="2800" dirty="0"/>
              <a:t>.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即 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出现在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i="1" baseline="-25000" dirty="0">
                <a:solidFill>
                  <a:srgbClr val="80008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的上下文中时，才允许用</a:t>
            </a:r>
            <a:r>
              <a:rPr lang="zh-CN" altLang="en-US" sz="2800" i="1" dirty="0">
                <a:solidFill>
                  <a:srgbClr val="800080"/>
                </a:solidFill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sym typeface="Symbol" panose="05050102010706020507" pitchFamily="18" charset="2"/>
              </a:rPr>
              <a:t>替换</a:t>
            </a:r>
            <a:r>
              <a:rPr lang="en-US" altLang="zh-CN" sz="2800" i="1" dirty="0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en-US" altLang="zh-CN" sz="2800" dirty="0"/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能够用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型文法定义的语言称为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或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上下文有关语言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2.3 </a:t>
            </a:r>
            <a:r>
              <a:rPr lang="zh-CN" altLang="en-US" sz="2800" dirty="0"/>
              <a:t>中的文法是 上下文有关文法。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498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499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00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6501" name="Text Box 7"/>
          <p:cNvSpPr txBox="1"/>
          <p:nvPr/>
        </p:nvSpPr>
        <p:spPr>
          <a:xfrm>
            <a:off x="924521" y="188640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  <p:sp>
        <p:nvSpPr>
          <p:cNvPr id="507912" name="Rectangle 8"/>
          <p:cNvSpPr/>
          <p:nvPr/>
        </p:nvSpPr>
        <p:spPr>
          <a:xfrm>
            <a:off x="612230" y="1196752"/>
            <a:ext cx="8064698" cy="4001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型文法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, S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的产生式形如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       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其中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zh-CN" altLang="en-US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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)*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型文法也称为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上下文无关文法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能够用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或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上下文无关语言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800080"/>
                </a:solidFill>
              </a:rPr>
              <a:t>上下文无关文法可以用于描述程序语言的语法。</a:t>
            </a:r>
            <a:endParaRPr lang="en-US" altLang="zh-CN" sz="28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14"/>
          <p:cNvSpPr txBox="1"/>
          <p:nvPr/>
        </p:nvSpPr>
        <p:spPr>
          <a:xfrm>
            <a:off x="101282" y="116632"/>
            <a:ext cx="894143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可以验证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满足</a:t>
            </a:r>
            <a:r>
              <a:rPr lang="zh-CN" altLang="en-US" sz="3600" dirty="0">
                <a:solidFill>
                  <a:srgbClr val="800080"/>
                </a:solidFill>
              </a:rPr>
              <a:t>上述</a:t>
            </a:r>
            <a:r>
              <a:rPr lang="zh-CN" altLang="en-US" sz="36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规则，因此是合乎语法的，而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“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我大学生是</a:t>
            </a:r>
            <a:r>
              <a:rPr lang="en-US" altLang="zh-CN" sz="3600" dirty="0">
                <a:solidFill>
                  <a:srgbClr val="800080"/>
                </a:solidFill>
                <a:sym typeface="+mn-ea"/>
              </a:rPr>
              <a:t>”</a:t>
            </a:r>
            <a:r>
              <a:rPr lang="zh-CN" altLang="en-US" sz="3600" dirty="0">
                <a:solidFill>
                  <a:srgbClr val="800080"/>
                </a:solidFill>
                <a:sym typeface="+mn-ea"/>
              </a:rPr>
              <a:t>不符合。</a:t>
            </a:r>
          </a:p>
        </p:txBody>
      </p:sp>
      <p:sp>
        <p:nvSpPr>
          <p:cNvPr id="8" name="Text Box 14"/>
          <p:cNvSpPr txBox="1"/>
          <p:nvPr/>
        </p:nvSpPr>
        <p:spPr>
          <a:xfrm>
            <a:off x="66637" y="1628800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的造句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推导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句子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	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代词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谓语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动词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直接宾语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我是大学生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7A2A3F-C9B6-1E4E-AF38-0F42D5E04F46}"/>
              </a:ext>
            </a:extLst>
          </p:cNvPr>
          <p:cNvSpPr txBox="1"/>
          <p:nvPr/>
        </p:nvSpPr>
        <p:spPr>
          <a:xfrm>
            <a:off x="3995936" y="2204864"/>
            <a:ext cx="458503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句子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7AF9AB-85DF-68EC-587F-3E7F636642BA}"/>
              </a:ext>
            </a:extLst>
          </p:cNvPr>
          <p:cNvSpPr txBox="1"/>
          <p:nvPr/>
        </p:nvSpPr>
        <p:spPr>
          <a:xfrm>
            <a:off x="4067944" y="2641907"/>
            <a:ext cx="58500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71BD20A-6B3B-4BE7-D53A-CEDC63042F7E}"/>
              </a:ext>
            </a:extLst>
          </p:cNvPr>
          <p:cNvSpPr txBox="1"/>
          <p:nvPr/>
        </p:nvSpPr>
        <p:spPr>
          <a:xfrm>
            <a:off x="4099433" y="3172179"/>
            <a:ext cx="27076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688AE2A-9A30-88D0-9FF4-7C830D877E3C}"/>
              </a:ext>
            </a:extLst>
          </p:cNvPr>
          <p:cNvSpPr txBox="1"/>
          <p:nvPr/>
        </p:nvSpPr>
        <p:spPr>
          <a:xfrm>
            <a:off x="4071144" y="3655014"/>
            <a:ext cx="5126804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B08F80B-B2B4-E411-D3C1-0961E36DBA43}"/>
              </a:ext>
            </a:extLst>
          </p:cNvPr>
          <p:cNvSpPr txBox="1"/>
          <p:nvPr/>
        </p:nvSpPr>
        <p:spPr>
          <a:xfrm>
            <a:off x="4932040" y="4077072"/>
            <a:ext cx="5126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是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528DEA0-8A78-C70C-12F2-B8FC4A9FFE3B}"/>
              </a:ext>
            </a:extLst>
          </p:cNvPr>
          <p:cNvSpPr txBox="1"/>
          <p:nvPr/>
        </p:nvSpPr>
        <p:spPr>
          <a:xfrm>
            <a:off x="4187176" y="4621288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BD909F-A242-D89C-3887-5F26296D471D}"/>
              </a:ext>
            </a:extLst>
          </p:cNvPr>
          <p:cNvSpPr txBox="1"/>
          <p:nvPr/>
        </p:nvSpPr>
        <p:spPr>
          <a:xfrm>
            <a:off x="4187176" y="5129523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王明</a:t>
            </a:r>
            <a:r>
              <a:rPr lang="en-US" altLang="zh-CN" sz="2800" dirty="0">
                <a:sym typeface="+mn-ea"/>
              </a:rPr>
              <a:t>|</a:t>
            </a:r>
            <a:r>
              <a:rPr lang="zh-CN" altLang="en-US" sz="2800" dirty="0">
                <a:sym typeface="+mn-ea"/>
              </a:rPr>
              <a:t>大学生</a:t>
            </a:r>
            <a:endParaRPr lang="zh-CN" altLang="en-US" sz="2800" dirty="0"/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2" grpId="0"/>
      <p:bldP spid="14" grpId="0"/>
      <p:bldP spid="1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180528" y="1125319"/>
            <a:ext cx="914400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2.4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i="1" dirty="0">
                <a:sym typeface="+mn-ea"/>
              </a:rPr>
              <a:t>G</a:t>
            </a:r>
            <a:r>
              <a:rPr lang="en-US" altLang="zh-CN" dirty="0">
                <a:sym typeface="+mn-ea"/>
              </a:rPr>
              <a:t> = (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,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+mn-ea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, S 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={S,A,B},V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+mn-ea"/>
              </a:rPr>
              <a:t>={</a:t>
            </a:r>
            <a:r>
              <a:rPr lang="en-US" altLang="zh-CN" i="1" dirty="0" err="1">
                <a:sym typeface="+mn-ea"/>
              </a:rPr>
              <a:t>a,b</a:t>
            </a:r>
            <a:r>
              <a:rPr lang="en-US" altLang="zh-CN" i="1" dirty="0">
                <a:sym typeface="+mn-ea"/>
              </a:rPr>
              <a:t>},P</a:t>
            </a:r>
            <a:r>
              <a:rPr lang="zh-CN" altLang="en-US" dirty="0">
                <a:sym typeface="+mn-ea"/>
              </a:rPr>
              <a:t>由下列产生式组成：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aB|bA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     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bAA|aS|a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     B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800080"/>
                </a:solidFill>
                <a:sym typeface="Symbol" panose="05050102010706020507" pitchFamily="18" charset="2"/>
              </a:rPr>
              <a:t>BB|bS|b</a:t>
            </a: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为上下文无关文法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L(G)</a:t>
            </a:r>
            <a:r>
              <a:rPr lang="zh-CN" altLang="en-US" dirty="0">
                <a:sym typeface="Symbol" panose="05050102010706020507" pitchFamily="18" charset="2"/>
              </a:rPr>
              <a:t>的语言是什么样的？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L(G)</a:t>
            </a:r>
            <a:r>
              <a:rPr lang="zh-CN" altLang="en-US" dirty="0">
                <a:sym typeface="Symbol" panose="05050102010706020507" pitchFamily="18" charset="2"/>
              </a:rPr>
              <a:t>是所与有相同个数 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组成的符号串的集合</a:t>
            </a:r>
          </a:p>
          <a:p>
            <a:pPr lvl="1">
              <a:buClr>
                <a:srgbClr val="800080"/>
              </a:buClr>
              <a:buNone/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AutoShape 2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7522" name="AutoShape 3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7523" name="AutoShape 4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7524" name="AutoShape 5">
            <a:hlinkClick r:id="" action="ppaction://hlinkshowjump?jump=lastslide"/>
          </p:cNvPr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08936" name="Rectangle 8"/>
          <p:cNvSpPr/>
          <p:nvPr/>
        </p:nvSpPr>
        <p:spPr>
          <a:xfrm>
            <a:off x="660400" y="1412776"/>
            <a:ext cx="7416800" cy="4339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</a:t>
            </a:r>
            <a:endParaRPr lang="zh-CN" altLang="en-US" sz="2800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None/>
            </a:pPr>
            <a:endParaRPr lang="zh-CN" altLang="en-US" sz="1000" i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sz="2800" i="1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型文法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G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= (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800" i="1" baseline="-25000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 , S 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的产生式形如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           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aB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或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其中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A, B</a:t>
            </a:r>
            <a:r>
              <a:rPr lang="en-US" altLang="zh-CN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V</a:t>
            </a:r>
            <a:r>
              <a:rPr lang="en-US" altLang="zh-CN" sz="2800" i="1" baseline="-250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8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800" b="0" dirty="0">
                <a:solidFill>
                  <a:srgbClr val="800080"/>
                </a:solidFill>
                <a:sym typeface="Symbol" panose="05050102010706020507" pitchFamily="18" charset="2"/>
              </a:rPr>
              <a:t>{</a:t>
            </a:r>
            <a:r>
              <a:rPr lang="en-US" altLang="zh-CN" sz="2800" dirty="0">
                <a:solidFill>
                  <a:srgbClr val="80008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0" dirty="0">
                <a:solidFill>
                  <a:srgbClr val="800080"/>
                </a:solidFill>
                <a:sym typeface="Symbol" panose="05050102010706020507" pitchFamily="18" charset="2"/>
              </a:rPr>
              <a:t>}</a:t>
            </a:r>
            <a:r>
              <a:rPr lang="en-US" altLang="zh-CN" sz="2800" dirty="0"/>
              <a:t> ( </a:t>
            </a:r>
            <a:r>
              <a:rPr lang="en-US" altLang="zh-CN" sz="2800" i="1" dirty="0" err="1">
                <a:solidFill>
                  <a:srgbClr val="80008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olidFill>
                  <a:srgbClr val="800080"/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800" i="1" baseline="-25000" dirty="0" err="1">
                <a:solidFill>
                  <a:srgbClr val="800080"/>
                </a:solidFill>
                <a:sym typeface="Symbol" panose="05050102010706020507" pitchFamily="18" charset="2"/>
              </a:rPr>
              <a:t>T</a:t>
            </a:r>
            <a:r>
              <a:rPr lang="zh-CN" altLang="en-US" sz="2800" i="1" baseline="30000" dirty="0">
                <a:solidFill>
                  <a:srgbClr val="80008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800" i="1" baseline="30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800" i="1" baseline="30000" dirty="0">
                <a:solidFill>
                  <a:srgbClr val="80008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/>
              <a:t>.</a:t>
            </a:r>
            <a:r>
              <a:rPr lang="en-US" altLang="zh-CN" sz="2800" dirty="0">
                <a:latin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1000" dirty="0">
              <a:latin typeface="Arial" panose="020B0604020202020204" pitchFamily="34" charset="0"/>
              <a:ea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能够用 </a:t>
            </a:r>
            <a:r>
              <a:rPr lang="en-US" altLang="zh-CN" sz="2800" i="1" dirty="0"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型文法定义的语言称为</a:t>
            </a:r>
            <a:r>
              <a:rPr lang="en-US" altLang="zh-CN" sz="2800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3 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    或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正规语言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 </a:t>
            </a:r>
          </a:p>
          <a:p>
            <a:pPr>
              <a:buClr>
                <a:srgbClr val="800080"/>
              </a:buClr>
              <a:buNone/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3 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型文法也称为</a:t>
            </a: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正规文法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.</a:t>
            </a:r>
          </a:p>
          <a:p>
            <a:pPr>
              <a:buClr>
                <a:srgbClr val="800080"/>
              </a:buClr>
              <a:buNone/>
            </a:pPr>
            <a:r>
              <a:rPr lang="zh-CN" altLang="en-US" sz="2800" dirty="0">
                <a:solidFill>
                  <a:srgbClr val="800080"/>
                </a:solidFill>
              </a:rPr>
              <a:t>    正规文法可以用于描述程序语言的词法。</a:t>
            </a:r>
            <a:endParaRPr lang="en-US" altLang="zh-CN" sz="2800" dirty="0">
              <a:solidFill>
                <a:srgbClr val="800080"/>
              </a:solidFill>
            </a:endParaRPr>
          </a:p>
          <a:p>
            <a:pPr>
              <a:buClr>
                <a:srgbClr val="800080"/>
              </a:buClr>
              <a:buNone/>
            </a:pP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4521" y="188640"/>
            <a:ext cx="69119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文法与语言的 </a:t>
            </a:r>
            <a:r>
              <a:rPr lang="en-US" altLang="zh-CN" i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Chomsky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分类方法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AutoShape 8">
            <a:hlinkClick r:id="" action="ppaction://hlinkshowjump?jump=nextslide"/>
          </p:cNvPr>
          <p:cNvSpPr/>
          <p:nvPr/>
        </p:nvSpPr>
        <p:spPr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6" name="AutoShape 9">
            <a:hlinkClick r:id="" action="ppaction://hlinkshowjump?jump=previousslide"/>
          </p:cNvPr>
          <p:cNvSpPr/>
          <p:nvPr/>
        </p:nvSpPr>
        <p:spPr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7" name="AutoShape 10">
            <a:hlinkClick r:id="" action="ppaction://hlinkshowjump?jump=firstslide"/>
          </p:cNvPr>
          <p:cNvSpPr/>
          <p:nvPr/>
        </p:nvSpPr>
        <p:spPr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68" name="AutoShape 11"/>
          <p:cNvSpPr/>
          <p:nvPr/>
        </p:nvSpPr>
        <p:spPr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1270" name="Text Box 13"/>
          <p:cNvSpPr txBox="1"/>
          <p:nvPr/>
        </p:nvSpPr>
        <p:spPr>
          <a:xfrm>
            <a:off x="862330" y="1273175"/>
            <a:ext cx="7700010" cy="40318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2.5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文法</a:t>
            </a:r>
            <a:r>
              <a:rPr lang="en-US" altLang="zh-CN" i="1" dirty="0">
                <a:sym typeface="+mn-ea"/>
              </a:rPr>
              <a:t>G</a:t>
            </a:r>
            <a:r>
              <a:rPr lang="en-US" altLang="zh-CN" dirty="0">
                <a:sym typeface="+mn-ea"/>
              </a:rPr>
              <a:t> = (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,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+mn-ea"/>
              </a:rPr>
              <a:t>,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i="1" baseline="-25000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, S </a:t>
            </a:r>
            <a:r>
              <a:rPr lang="en-US" altLang="zh-CN" dirty="0">
                <a:sym typeface="+mn-ea"/>
              </a:rPr>
              <a:t>) </a:t>
            </a:r>
            <a:r>
              <a:rPr lang="zh-CN" altLang="en-US" dirty="0">
                <a:sym typeface="+mn-ea"/>
              </a:rPr>
              <a:t>其中</a:t>
            </a:r>
            <a:r>
              <a:rPr lang="en-US" altLang="zh-CN" i="1" dirty="0">
                <a:sym typeface="+mn-ea"/>
              </a:rPr>
              <a:t>V</a:t>
            </a:r>
            <a:r>
              <a:rPr lang="en-US" altLang="zh-CN" i="1" baseline="-25000" dirty="0">
                <a:sym typeface="+mn-ea"/>
              </a:rPr>
              <a:t>N</a:t>
            </a:r>
            <a:r>
              <a:rPr lang="en-US" altLang="zh-CN" i="1" dirty="0">
                <a:sym typeface="+mn-ea"/>
              </a:rPr>
              <a:t>={S,A,B},V</a:t>
            </a:r>
            <a:r>
              <a:rPr lang="en-US" altLang="zh-CN" i="1" baseline="-25000" dirty="0">
                <a:sym typeface="Symbol" panose="05050102010706020507" pitchFamily="18" charset="2"/>
              </a:rPr>
              <a:t>T</a:t>
            </a:r>
            <a:r>
              <a:rPr lang="en-US" altLang="zh-CN" i="1" dirty="0">
                <a:sym typeface="+mn-ea"/>
              </a:rPr>
              <a:t>={0,1},P</a:t>
            </a:r>
            <a:r>
              <a:rPr lang="zh-CN" altLang="en-US" dirty="0">
                <a:sym typeface="+mn-ea"/>
              </a:rPr>
              <a:t>由下列产生式组成：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  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S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0A|1B|0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     A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0A|0S|1B</a:t>
            </a:r>
          </a:p>
          <a:p>
            <a:pPr>
              <a:buNone/>
            </a:pP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      B </a:t>
            </a:r>
            <a:r>
              <a:rPr lang="en-US" altLang="zh-CN" dirty="0">
                <a:solidFill>
                  <a:srgbClr val="800080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rgbClr val="800080"/>
                </a:solidFill>
                <a:sym typeface="Symbol" panose="05050102010706020507" pitchFamily="18" charset="2"/>
              </a:rPr>
              <a:t>1B|1|0</a:t>
            </a:r>
          </a:p>
          <a:p>
            <a:pPr>
              <a:buNone/>
            </a:pPr>
            <a:endParaRPr lang="en-US" altLang="zh-CN" i="1" dirty="0">
              <a:solidFill>
                <a:srgbClr val="800080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为正规文法</a:t>
            </a:r>
          </a:p>
          <a:p>
            <a:pPr lvl="1">
              <a:buClr>
                <a:srgbClr val="800080"/>
              </a:buClr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 advClick="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571472" y="1214422"/>
            <a:ext cx="84296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600" i="1" dirty="0"/>
              <a:t>0 </a:t>
            </a:r>
            <a:r>
              <a:rPr lang="zh-CN" altLang="en-US" sz="3600" dirty="0"/>
              <a:t>型  短语文法</a:t>
            </a:r>
            <a:r>
              <a:rPr lang="en-US" altLang="zh-CN" sz="3600" dirty="0"/>
              <a:t>--</a:t>
            </a:r>
            <a:r>
              <a:rPr lang="zh-CN" altLang="en-US" sz="3600" dirty="0"/>
              <a:t>递归可枚举语言</a:t>
            </a:r>
            <a:endParaRPr lang="en-US" altLang="zh-CN" sz="3600" dirty="0"/>
          </a:p>
          <a:p>
            <a:pPr>
              <a:lnSpc>
                <a:spcPct val="150000"/>
              </a:lnSpc>
              <a:buNone/>
            </a:pPr>
            <a:r>
              <a:rPr lang="en-US" altLang="zh-CN" sz="3600" i="1" dirty="0"/>
              <a:t>1 </a:t>
            </a:r>
            <a:r>
              <a:rPr lang="zh-CN" altLang="en-US" sz="3600" dirty="0"/>
              <a:t>型 上下文有关文法 </a:t>
            </a:r>
            <a:r>
              <a:rPr lang="en-US" altLang="zh-CN" sz="3600" dirty="0"/>
              <a:t>--</a:t>
            </a:r>
            <a:r>
              <a:rPr lang="zh-CN" altLang="en-US" sz="3600" dirty="0"/>
              <a:t>上下文有关语言</a:t>
            </a:r>
            <a:endParaRPr lang="en-US" altLang="zh-CN" sz="3600" dirty="0"/>
          </a:p>
          <a:p>
            <a:pPr>
              <a:lnSpc>
                <a:spcPct val="150000"/>
              </a:lnSpc>
              <a:buNone/>
            </a:pPr>
            <a:r>
              <a:rPr lang="en-US" altLang="zh-CN" sz="3600" i="1" dirty="0"/>
              <a:t>2 </a:t>
            </a:r>
            <a:r>
              <a:rPr lang="zh-CN" altLang="en-US" sz="3600" dirty="0"/>
              <a:t>型 上下文无关文法 </a:t>
            </a:r>
            <a:r>
              <a:rPr lang="en-US" altLang="zh-CN" sz="3600" dirty="0"/>
              <a:t>--</a:t>
            </a:r>
            <a:r>
              <a:rPr lang="zh-CN" altLang="en-US" sz="3600" dirty="0"/>
              <a:t>上下文无关语言</a:t>
            </a:r>
            <a:endParaRPr lang="en-US" altLang="zh-CN" sz="3600" dirty="0"/>
          </a:p>
          <a:p>
            <a:pPr>
              <a:lnSpc>
                <a:spcPct val="150000"/>
              </a:lnSpc>
              <a:buNone/>
            </a:pPr>
            <a:r>
              <a:rPr lang="en-US" altLang="zh-CN" sz="3600" i="1" dirty="0"/>
              <a:t>3 </a:t>
            </a:r>
            <a:r>
              <a:rPr lang="zh-CN" altLang="en-US" sz="3600" dirty="0"/>
              <a:t>型 正规文法</a:t>
            </a:r>
            <a:r>
              <a:rPr lang="en-US" altLang="zh-CN" sz="3600" dirty="0"/>
              <a:t>--</a:t>
            </a:r>
            <a:r>
              <a:rPr lang="zh-CN" altLang="en-US" sz="3600" dirty="0"/>
              <a:t>正规语言</a:t>
            </a:r>
          </a:p>
        </p:txBody>
      </p:sp>
      <p:sp>
        <p:nvSpPr>
          <p:cNvPr id="21" name="矩形 20"/>
          <p:cNvSpPr/>
          <p:nvPr/>
        </p:nvSpPr>
        <p:spPr>
          <a:xfrm>
            <a:off x="591564" y="0"/>
            <a:ext cx="4011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zh-CN" altLang="en-US" sz="3600" dirty="0">
                <a:solidFill>
                  <a:srgbClr val="800080"/>
                </a:solidFill>
              </a:rPr>
              <a:t>乔姆斯基分类</a:t>
            </a:r>
            <a:endParaRPr lang="en-US" altLang="zh-CN" sz="36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541818"/>
      </p:ext>
    </p:extLst>
  </p:cSld>
  <p:clrMapOvr>
    <a:masterClrMapping/>
  </p:clrMapOvr>
  <p:transition spd="med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2">
            <a:hlinkClick r:id="rId3" action="ppaction://hlinksldjump"/>
          </p:cNvPr>
          <p:cNvSpPr/>
          <p:nvPr/>
        </p:nvSpPr>
        <p:spPr>
          <a:xfrm>
            <a:off x="8097837" y="5985346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4" name="AutoShape 3">
            <a:hlinkClick r:id="" action="ppaction://hlinkshowjump?jump=previousslide"/>
          </p:cNvPr>
          <p:cNvSpPr/>
          <p:nvPr/>
        </p:nvSpPr>
        <p:spPr>
          <a:xfrm>
            <a:off x="7793037" y="5985346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5" name="AutoShape 4">
            <a:hlinkClick r:id="" action="ppaction://hlinkshowjump?jump=firstslide"/>
          </p:cNvPr>
          <p:cNvSpPr/>
          <p:nvPr/>
        </p:nvSpPr>
        <p:spPr>
          <a:xfrm>
            <a:off x="7488237" y="5985346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6" name="AutoShape 5">
            <a:hlinkClick r:id="" action="ppaction://hlinkshowjump?jump=lastslide"/>
          </p:cNvPr>
          <p:cNvSpPr/>
          <p:nvPr/>
        </p:nvSpPr>
        <p:spPr>
          <a:xfrm>
            <a:off x="8402637" y="5985346"/>
            <a:ext cx="179388" cy="107950"/>
          </a:xfrm>
          <a:prstGeom prst="actionButtonEnd">
            <a:avLst/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3319" name="Text Box 9"/>
          <p:cNvSpPr txBox="1"/>
          <p:nvPr/>
        </p:nvSpPr>
        <p:spPr>
          <a:xfrm>
            <a:off x="634528" y="253147"/>
            <a:ext cx="6805612" cy="5835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Clr>
                <a:srgbClr val="800080"/>
              </a:buClr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形式语言类的包含关系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103737" y="1420986"/>
            <a:ext cx="6563888" cy="43204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1716" y="1565002"/>
            <a:ext cx="5040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0</a:t>
            </a:r>
            <a:r>
              <a:rPr lang="zh-CN" altLang="en-US" dirty="0"/>
              <a:t>型（递归可枚举语言类）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2069482" y="2204690"/>
            <a:ext cx="5313980" cy="33207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6192" y="2357090"/>
            <a:ext cx="50405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型（上下文有关语言类）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2783857" y="2969394"/>
            <a:ext cx="4240284" cy="2340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1865" y="3280290"/>
            <a:ext cx="422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型（上下文无关语言类）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3207717" y="3825794"/>
            <a:ext cx="3525808" cy="13003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²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rgbClr val="333399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7717" y="4139406"/>
            <a:ext cx="3948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型（正规语言类）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xmlns="" id="{B0624301-DBC9-CC9D-9709-92B598F14F50}"/>
              </a:ext>
            </a:extLst>
          </p:cNvPr>
          <p:cNvSpPr txBox="1"/>
          <p:nvPr/>
        </p:nvSpPr>
        <p:spPr>
          <a:xfrm>
            <a:off x="533940" y="5751355"/>
            <a:ext cx="7564222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某个语言类是指所有这类语言的集合</a:t>
            </a:r>
            <a:endParaRPr lang="en-US" altLang="zh-CN" dirty="0">
              <a:solidFill>
                <a:srgbClr val="800080"/>
              </a:solidFill>
              <a:latin typeface="楷体_GB2312" pitchFamily="49" charset="-122"/>
            </a:endParaRPr>
          </a:p>
          <a:p>
            <a:pPr>
              <a:buClr>
                <a:srgbClr val="800080"/>
              </a:buClr>
              <a:buNone/>
            </a:pP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</a:rPr>
              <a:t>每个</a:t>
            </a:r>
            <a:r>
              <a:rPr lang="zh-CN" altLang="en-US" dirty="0">
                <a:solidFill>
                  <a:srgbClr val="800080"/>
                </a:solidFill>
                <a:latin typeface="楷体_GB2312" pitchFamily="49" charset="-122"/>
                <a:ea typeface="楷体_GB2312" pitchFamily="49" charset="-122"/>
              </a:rPr>
              <a:t>包含都是真包含！</a:t>
            </a:r>
          </a:p>
        </p:txBody>
      </p:sp>
    </p:spTree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"/>
          <p:cNvSpPr txBox="1"/>
          <p:nvPr/>
        </p:nvSpPr>
        <p:spPr>
          <a:xfrm>
            <a:off x="66637" y="1628800"/>
            <a:ext cx="8787130" cy="45243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Clr>
                <a:srgbClr val="800080"/>
              </a:buClr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句子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我是大学生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的造句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推导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过程</a:t>
            </a: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dirty="0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句子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	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代词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谓语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谓语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动词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直接宾语</a:t>
            </a:r>
            <a:r>
              <a:rPr lang="en-US" altLang="zh-CN" dirty="0"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直接宾语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&lt;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名词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ym typeface="+mn-ea"/>
              </a:rPr>
              <a:t>我是大学生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67A2A3F-C9B6-1E4E-AF38-0F42D5E04F46}"/>
              </a:ext>
            </a:extLst>
          </p:cNvPr>
          <p:cNvSpPr txBox="1"/>
          <p:nvPr/>
        </p:nvSpPr>
        <p:spPr>
          <a:xfrm>
            <a:off x="3995936" y="2204864"/>
            <a:ext cx="4585030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zh-CN" altLang="en-US" sz="2800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句子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87AF9AB-85DF-68EC-587F-3E7F636642BA}"/>
              </a:ext>
            </a:extLst>
          </p:cNvPr>
          <p:cNvSpPr txBox="1"/>
          <p:nvPr/>
        </p:nvSpPr>
        <p:spPr>
          <a:xfrm>
            <a:off x="4067944" y="2641907"/>
            <a:ext cx="58500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主语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B71BD20A-6B3B-4BE7-D53A-CEDC63042F7E}"/>
              </a:ext>
            </a:extLst>
          </p:cNvPr>
          <p:cNvSpPr txBox="1"/>
          <p:nvPr/>
        </p:nvSpPr>
        <p:spPr>
          <a:xfrm>
            <a:off x="4099433" y="3172179"/>
            <a:ext cx="2707685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代词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6688AE2A-9A30-88D0-9FF4-7C830D877E3C}"/>
              </a:ext>
            </a:extLst>
          </p:cNvPr>
          <p:cNvSpPr txBox="1"/>
          <p:nvPr/>
        </p:nvSpPr>
        <p:spPr>
          <a:xfrm>
            <a:off x="4071144" y="3655014"/>
            <a:ext cx="5126804" cy="43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谓语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6B08F80B-B2B4-E411-D3C1-0961E36DBA43}"/>
              </a:ext>
            </a:extLst>
          </p:cNvPr>
          <p:cNvSpPr txBox="1"/>
          <p:nvPr/>
        </p:nvSpPr>
        <p:spPr>
          <a:xfrm>
            <a:off x="4932040" y="4077072"/>
            <a:ext cx="5126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动词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是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D528DEA0-8A78-C70C-12F2-B8FC4A9FFE3B}"/>
              </a:ext>
            </a:extLst>
          </p:cNvPr>
          <p:cNvSpPr txBox="1"/>
          <p:nvPr/>
        </p:nvSpPr>
        <p:spPr>
          <a:xfrm>
            <a:off x="4187176" y="4621288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直接宾语</a:t>
            </a:r>
            <a:r>
              <a:rPr lang="en-US" altLang="zh-CN" sz="2800" dirty="0">
                <a:sym typeface="+mn-ea"/>
              </a:rPr>
              <a:t>&gt; ::= 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E3BD909F-A242-D89C-3887-5F26296D471D}"/>
              </a:ext>
            </a:extLst>
          </p:cNvPr>
          <p:cNvSpPr txBox="1"/>
          <p:nvPr/>
        </p:nvSpPr>
        <p:spPr>
          <a:xfrm>
            <a:off x="4187176" y="5129523"/>
            <a:ext cx="5198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>
                <a:sym typeface="+mn-ea"/>
              </a:rPr>
              <a:t>&lt;</a:t>
            </a:r>
            <a:r>
              <a:rPr lang="zh-CN" altLang="en-US" sz="2800" dirty="0">
                <a:sym typeface="+mn-ea"/>
              </a:rPr>
              <a:t>名词</a:t>
            </a:r>
            <a:r>
              <a:rPr lang="en-US" altLang="zh-CN" sz="2800" dirty="0">
                <a:sym typeface="+mn-ea"/>
              </a:rPr>
              <a:t>&gt; ::=</a:t>
            </a:r>
            <a:r>
              <a:rPr lang="zh-CN" altLang="en-US" sz="2800" dirty="0">
                <a:sym typeface="+mn-ea"/>
              </a:rPr>
              <a:t>王明</a:t>
            </a:r>
            <a:r>
              <a:rPr lang="en-US" altLang="zh-CN" sz="2800" dirty="0">
                <a:sym typeface="+mn-ea"/>
              </a:rPr>
              <a:t>|</a:t>
            </a:r>
            <a:r>
              <a:rPr lang="zh-CN" altLang="en-US" sz="2800" dirty="0">
                <a:sym typeface="+mn-ea"/>
              </a:rPr>
              <a:t>大学生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9DF32F62-8282-19C2-5574-280B6C91870D}"/>
              </a:ext>
            </a:extLst>
          </p:cNvPr>
          <p:cNvSpPr/>
          <p:nvPr/>
        </p:nvSpPr>
        <p:spPr>
          <a:xfrm>
            <a:off x="142844" y="168237"/>
            <a:ext cx="900115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表示推导，首先在当前符号串中寻找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符合某条规则左边的部分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，再用</a:t>
            </a:r>
            <a:r>
              <a:rPr lang="zh-CN" altLang="en-US" dirty="0">
                <a:sym typeface="+mn-ea"/>
              </a:rPr>
              <a:t>该规则的右边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替换该部分，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得到新的符号串。</a:t>
            </a:r>
          </a:p>
        </p:txBody>
      </p:sp>
    </p:spTree>
    <p:extLst>
      <p:ext uri="{BB962C8B-B14F-4D97-AF65-F5344CB8AC3E}">
        <p14:creationId xmlns:p14="http://schemas.microsoft.com/office/powerpoint/2010/main" val="2313760085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anose="05000000000000000000" pitchFamily="2" charset="2"/>
          <a:buChar char="²"/>
          <a:defRPr kumimoji="1" lang="zh-CN" altLang="en-US" sz="3200" b="1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2975</TotalTime>
  <Words>5009</Words>
  <Application>Microsoft Office PowerPoint</Application>
  <PresentationFormat>全屏显示(4:3)</PresentationFormat>
  <Paragraphs>930</Paragraphs>
  <Slides>84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86" baseType="lpstr">
      <vt:lpstr>Capsules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wuhao</cp:lastModifiedBy>
  <cp:revision>1700</cp:revision>
  <dcterms:created xsi:type="dcterms:W3CDTF">2002-02-03T03:17:00Z</dcterms:created>
  <dcterms:modified xsi:type="dcterms:W3CDTF">2024-09-20T07:22:02Z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