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3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4"/>
  </p:notesMasterIdLst>
  <p:handoutMasterIdLst>
    <p:handoutMasterId r:id="rId235"/>
  </p:handoutMasterIdLst>
  <p:sldIdLst>
    <p:sldId id="849" r:id="rId3"/>
    <p:sldId id="2167" r:id="rId4"/>
    <p:sldId id="2168" r:id="rId5"/>
    <p:sldId id="2169" r:id="rId6"/>
    <p:sldId id="2170" r:id="rId7"/>
    <p:sldId id="2171" r:id="rId8"/>
    <p:sldId id="2172" r:id="rId9"/>
    <p:sldId id="2173" r:id="rId10"/>
    <p:sldId id="2174" r:id="rId11"/>
    <p:sldId id="2175" r:id="rId12"/>
    <p:sldId id="2176" r:id="rId13"/>
    <p:sldId id="2177" r:id="rId14"/>
    <p:sldId id="2405" r:id="rId15"/>
    <p:sldId id="2406" r:id="rId16"/>
    <p:sldId id="2407" r:id="rId17"/>
    <p:sldId id="2408" r:id="rId18"/>
    <p:sldId id="2178" r:id="rId19"/>
    <p:sldId id="2394" r:id="rId20"/>
    <p:sldId id="2395" r:id="rId21"/>
    <p:sldId id="2396" r:id="rId22"/>
    <p:sldId id="2397" r:id="rId23"/>
    <p:sldId id="2398" r:id="rId24"/>
    <p:sldId id="2399" r:id="rId25"/>
    <p:sldId id="2400" r:id="rId26"/>
    <p:sldId id="2401" r:id="rId27"/>
    <p:sldId id="2404" r:id="rId28"/>
    <p:sldId id="2402" r:id="rId29"/>
    <p:sldId id="2179" r:id="rId30"/>
    <p:sldId id="2180" r:id="rId31"/>
    <p:sldId id="2418" r:id="rId32"/>
    <p:sldId id="2471" r:id="rId33"/>
    <p:sldId id="2473" r:id="rId34"/>
    <p:sldId id="2472" r:id="rId35"/>
    <p:sldId id="2181" r:id="rId36"/>
    <p:sldId id="2182" r:id="rId37"/>
    <p:sldId id="2183" r:id="rId38"/>
    <p:sldId id="2184" r:id="rId39"/>
    <p:sldId id="2417" r:id="rId40"/>
    <p:sldId id="2185" r:id="rId41"/>
    <p:sldId id="2186" r:id="rId42"/>
    <p:sldId id="2187" r:id="rId43"/>
    <p:sldId id="2188" r:id="rId44"/>
    <p:sldId id="2189" r:id="rId45"/>
    <p:sldId id="2190" r:id="rId46"/>
    <p:sldId id="2191" r:id="rId47"/>
    <p:sldId id="2192" r:id="rId48"/>
    <p:sldId id="2193" r:id="rId49"/>
    <p:sldId id="2194" r:id="rId50"/>
    <p:sldId id="2195" r:id="rId51"/>
    <p:sldId id="2160" r:id="rId52"/>
    <p:sldId id="2419" r:id="rId53"/>
    <p:sldId id="2420" r:id="rId54"/>
    <p:sldId id="2161" r:id="rId55"/>
    <p:sldId id="2162" r:id="rId56"/>
    <p:sldId id="1593" r:id="rId57"/>
    <p:sldId id="1596" r:id="rId58"/>
    <p:sldId id="1597" r:id="rId59"/>
    <p:sldId id="1598" r:id="rId60"/>
    <p:sldId id="1600" r:id="rId61"/>
    <p:sldId id="1601" r:id="rId62"/>
    <p:sldId id="2484" r:id="rId63"/>
    <p:sldId id="2483" r:id="rId64"/>
    <p:sldId id="1607" r:id="rId65"/>
    <p:sldId id="1508" r:id="rId66"/>
    <p:sldId id="1517" r:id="rId67"/>
    <p:sldId id="1518" r:id="rId68"/>
    <p:sldId id="1519" r:id="rId69"/>
    <p:sldId id="2044" r:id="rId70"/>
    <p:sldId id="2045" r:id="rId71"/>
    <p:sldId id="2060" r:id="rId72"/>
    <p:sldId id="2061" r:id="rId73"/>
    <p:sldId id="2062" r:id="rId74"/>
    <p:sldId id="2063" r:id="rId75"/>
    <p:sldId id="2064" r:id="rId76"/>
    <p:sldId id="2065" r:id="rId77"/>
    <p:sldId id="2066" r:id="rId78"/>
    <p:sldId id="2067" r:id="rId79"/>
    <p:sldId id="2081" r:id="rId80"/>
    <p:sldId id="2082" r:id="rId81"/>
    <p:sldId id="2083" r:id="rId82"/>
    <p:sldId id="2084" r:id="rId83"/>
    <p:sldId id="2085" r:id="rId84"/>
    <p:sldId id="2086" r:id="rId85"/>
    <p:sldId id="2068" r:id="rId86"/>
    <p:sldId id="2437" r:id="rId87"/>
    <p:sldId id="2436" r:id="rId88"/>
    <p:sldId id="2446" r:id="rId89"/>
    <p:sldId id="1538" r:id="rId90"/>
    <p:sldId id="1894" r:id="rId91"/>
    <p:sldId id="1539" r:id="rId92"/>
    <p:sldId id="1540" r:id="rId93"/>
    <p:sldId id="1548" r:id="rId94"/>
    <p:sldId id="1877" r:id="rId95"/>
    <p:sldId id="1878" r:id="rId96"/>
    <p:sldId id="2438" r:id="rId97"/>
    <p:sldId id="2441" r:id="rId98"/>
    <p:sldId id="1886" r:id="rId99"/>
    <p:sldId id="1895" r:id="rId100"/>
    <p:sldId id="1896" r:id="rId101"/>
    <p:sldId id="1897" r:id="rId102"/>
    <p:sldId id="1899" r:id="rId103"/>
    <p:sldId id="1901" r:id="rId104"/>
    <p:sldId id="1900" r:id="rId105"/>
    <p:sldId id="1902" r:id="rId106"/>
    <p:sldId id="1891" r:id="rId107"/>
    <p:sldId id="2049" r:id="rId108"/>
    <p:sldId id="1615" r:id="rId109"/>
    <p:sldId id="1904" r:id="rId110"/>
    <p:sldId id="2256" r:id="rId111"/>
    <p:sldId id="2257" r:id="rId112"/>
    <p:sldId id="2052" r:id="rId113"/>
    <p:sldId id="2285" r:id="rId114"/>
    <p:sldId id="2258" r:id="rId115"/>
    <p:sldId id="2056" r:id="rId116"/>
    <p:sldId id="2059" r:id="rId117"/>
    <p:sldId id="2283" r:id="rId118"/>
    <p:sldId id="2057" r:id="rId119"/>
    <p:sldId id="1565" r:id="rId120"/>
    <p:sldId id="1988" r:id="rId121"/>
    <p:sldId id="2290" r:id="rId122"/>
    <p:sldId id="1567" r:id="rId123"/>
    <p:sldId id="2235" r:id="rId124"/>
    <p:sldId id="2286" r:id="rId125"/>
    <p:sldId id="2287" r:id="rId126"/>
    <p:sldId id="2237" r:id="rId127"/>
    <p:sldId id="2238" r:id="rId128"/>
    <p:sldId id="2239" r:id="rId129"/>
    <p:sldId id="1990" r:id="rId130"/>
    <p:sldId id="1992" r:id="rId131"/>
    <p:sldId id="1568" r:id="rId132"/>
    <p:sldId id="2284" r:id="rId133"/>
    <p:sldId id="2241" r:id="rId134"/>
    <p:sldId id="2242" r:id="rId135"/>
    <p:sldId id="2243" r:id="rId136"/>
    <p:sldId id="1993" r:id="rId137"/>
    <p:sldId id="1569" r:id="rId138"/>
    <p:sldId id="2088" r:id="rId139"/>
    <p:sldId id="2089" r:id="rId140"/>
    <p:sldId id="2090" r:id="rId141"/>
    <p:sldId id="2234" r:id="rId142"/>
    <p:sldId id="2091" r:id="rId143"/>
    <p:sldId id="1872" r:id="rId144"/>
    <p:sldId id="1708" r:id="rId145"/>
    <p:sldId id="2221" r:id="rId146"/>
    <p:sldId id="2439" r:id="rId147"/>
    <p:sldId id="2443" r:id="rId148"/>
    <p:sldId id="2444" r:id="rId149"/>
    <p:sldId id="2442" r:id="rId150"/>
    <p:sldId id="2440" r:id="rId151"/>
    <p:sldId id="1711" r:id="rId152"/>
    <p:sldId id="2445" r:id="rId153"/>
    <p:sldId id="2107" r:id="rId154"/>
    <p:sldId id="2475" r:id="rId155"/>
    <p:sldId id="1871" r:id="rId156"/>
    <p:sldId id="2092" r:id="rId157"/>
    <p:sldId id="2108" r:id="rId158"/>
    <p:sldId id="2109" r:id="rId159"/>
    <p:sldId id="2096" r:id="rId160"/>
    <p:sldId id="2264" r:id="rId161"/>
    <p:sldId id="2421" r:id="rId162"/>
    <p:sldId id="2263" r:id="rId163"/>
    <p:sldId id="2265" r:id="rId164"/>
    <p:sldId id="2266" r:id="rId165"/>
    <p:sldId id="1716" r:id="rId166"/>
    <p:sldId id="1994" r:id="rId167"/>
    <p:sldId id="1995" r:id="rId168"/>
    <p:sldId id="2003" r:id="rId169"/>
    <p:sldId id="2477" r:id="rId170"/>
    <p:sldId id="2476" r:id="rId171"/>
    <p:sldId id="1997" r:id="rId172"/>
    <p:sldId id="1999" r:id="rId173"/>
    <p:sldId id="1998" r:id="rId174"/>
    <p:sldId id="1879" r:id="rId175"/>
    <p:sldId id="1906" r:id="rId176"/>
    <p:sldId id="2206" r:id="rId177"/>
    <p:sldId id="2207" r:id="rId178"/>
    <p:sldId id="1907" r:id="rId179"/>
    <p:sldId id="1917" r:id="rId180"/>
    <p:sldId id="1916" r:id="rId181"/>
    <p:sldId id="1918" r:id="rId182"/>
    <p:sldId id="1919" r:id="rId183"/>
    <p:sldId id="1920" r:id="rId184"/>
    <p:sldId id="1921" r:id="rId185"/>
    <p:sldId id="1923" r:id="rId186"/>
    <p:sldId id="1955" r:id="rId187"/>
    <p:sldId id="1957" r:id="rId188"/>
    <p:sldId id="1960" r:id="rId189"/>
    <p:sldId id="2479" r:id="rId190"/>
    <p:sldId id="2304" r:id="rId191"/>
    <p:sldId id="2305" r:id="rId192"/>
    <p:sldId id="2306" r:id="rId193"/>
    <p:sldId id="2307" r:id="rId194"/>
    <p:sldId id="2308" r:id="rId195"/>
    <p:sldId id="2309" r:id="rId196"/>
    <p:sldId id="2310" r:id="rId197"/>
    <p:sldId id="2481" r:id="rId198"/>
    <p:sldId id="2482" r:id="rId199"/>
    <p:sldId id="2424" r:id="rId200"/>
    <p:sldId id="2478" r:id="rId201"/>
    <p:sldId id="2311" r:id="rId202"/>
    <p:sldId id="2379" r:id="rId203"/>
    <p:sldId id="2312" r:id="rId204"/>
    <p:sldId id="2313" r:id="rId205"/>
    <p:sldId id="2314" r:id="rId206"/>
    <p:sldId id="2450" r:id="rId207"/>
    <p:sldId id="2462" r:id="rId208"/>
    <p:sldId id="2463" r:id="rId209"/>
    <p:sldId id="2469" r:id="rId210"/>
    <p:sldId id="2458" r:id="rId211"/>
    <p:sldId id="2465" r:id="rId212"/>
    <p:sldId id="2466" r:id="rId213"/>
    <p:sldId id="2467" r:id="rId214"/>
    <p:sldId id="2468" r:id="rId215"/>
    <p:sldId id="2460" r:id="rId216"/>
    <p:sldId id="2325" r:id="rId217"/>
    <p:sldId id="2326" r:id="rId218"/>
    <p:sldId id="2327" r:id="rId219"/>
    <p:sldId id="2328" r:id="rId220"/>
    <p:sldId id="2329" r:id="rId221"/>
    <p:sldId id="2330" r:id="rId222"/>
    <p:sldId id="2331" r:id="rId223"/>
    <p:sldId id="2332" r:id="rId224"/>
    <p:sldId id="2333" r:id="rId225"/>
    <p:sldId id="2334" r:id="rId226"/>
    <p:sldId id="2335" r:id="rId227"/>
    <p:sldId id="2336" r:id="rId228"/>
    <p:sldId id="2337" r:id="rId229"/>
    <p:sldId id="2338" r:id="rId230"/>
    <p:sldId id="2339" r:id="rId231"/>
    <p:sldId id="2340" r:id="rId232"/>
    <p:sldId id="2341" r:id="rId233"/>
  </p:sldIdLst>
  <p:sldSz cx="9144000" cy="6858000" type="screen4x3"/>
  <p:notesSz cx="6648450" cy="978217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>
          <p15:clr>
            <a:srgbClr val="A4A3A4"/>
          </p15:clr>
        </p15:guide>
        <p15:guide id="2" pos="28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昊 吴" initials="昊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800080"/>
    <a:srgbClr val="FFFFFF"/>
    <a:srgbClr val="333399"/>
    <a:srgbClr val="FF00FF"/>
    <a:srgbClr val="CC66FF"/>
    <a:srgbClr val="00FF00"/>
    <a:srgbClr val="CC99FF"/>
    <a:srgbClr val="9933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91" autoAdjust="0"/>
    <p:restoredTop sz="94608" autoAdjust="0"/>
  </p:normalViewPr>
  <p:slideViewPr>
    <p:cSldViewPr showGuides="1">
      <p:cViewPr varScale="1">
        <p:scale>
          <a:sx n="77" d="100"/>
          <a:sy n="77" d="100"/>
        </p:scale>
        <p:origin x="651" y="66"/>
      </p:cViewPr>
      <p:guideLst>
        <p:guide orient="horz" pos="2750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presProps" Target="pres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viewProps" Target="viewProps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theme" Target="theme/theme1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tableStyles" Target="tableStyles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commentAuthors" Target="commentAuthors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handoutMaster" Target="handoutMasters/handoutMaster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algn="r" eaLnBrk="1" fontAlgn="base" hangingPunct="1">
                <a:buNone/>
              </a:pPr>
              <a:t>‹#›</a:t>
            </a:fld>
            <a:endParaRPr lang="en-US" altLang="zh-CN" sz="1200" b="0" strike="noStrike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251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9-30T00:42:04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8830 1296 142 0,'1'-2'88'0,"-1"-1"-57"15,3 0 27-15,-1 2 3 0,-1 0-7 16,1-2-13-16,-2 3-4 15,0 0-6-15,1 0-8 16,-1-2-5-16,0 2-9 16,2 0-4-16,-2 2-4 15,0-2 0-15,0 3-1 16,1-2 1-16,-1 1 2 16,2 0-1-16,1 3 1 15,-2 0-1-15,2 2 1 16,-2 1-3-16,1 3 3 15,-2 4 0-15,-2 5 0 16,1 5 1-16,-3 3-1 16,-1 8 0-16,1 1 1 0,-1 2 0 15,-1 3 3-15,0-1 4 16,-3 1-5-16,0 5 3 16,-1 0-3-16,3 2 1 15,1 1 0-15,-1-1-1 16,1-5 0-16,2-1 0 15,-1-4-1-15,-2-2-3 16,1-3 0-16,0-2-1 16,2-3 1-16,-1-5-1 15,2-6-1-15,0-4 0 16,2-5 0-16,-1-5 2 16,2-4-2-16,0 0 0 0,0 0-13 15,-1-2-22-15,-2-4-46 16,0-8-73-16</inkml:trace>
  <inkml:trace contextRef="#ctx0" brushRef="#br0" timeOffset="749.97">8828 1432 195 0,'-6'-11'69'0,"-1"5"-53"16,2 0 32-16,4 2-5 16,1 1-16-16,0-1-4 15,1-2 8-15,1 0-1 16,2-3 0-16,2-1-6 16,-1 0-4-16,2-1-8 15,4 3-1-15,2-4-2 16,2 2-2-16,7-1 1 15,4 1-5-15,2 2 0 16,2 1-1-16,1 4-1 16,-1 3-1-16,-3 6 2 0,-3 5-1 15,-3 6 2-15,1 2 1 16,-7 7-1-16,-3 2 7 16,-6 3-2-16,-6 0 2 15,-6 3-1-15,-9-1-3 16,-4-1 0-16,-5-3-2 15,-8-1 2-15,-2 0-2 16,-6-3 0-16,1-4 4 16,-1-1 0-16,1-6 2 15,3-3 0-15,6-4-5 16,4-2 0-16,6-3-4 16,5-2 1-16,8-1-2 0,-1 0-2 15,5 0-29-15,0-1-54 16,6-1-114-16</inkml:trace>
  <inkml:trace contextRef="#ctx0" brushRef="#br0" timeOffset="2625.89">9498 1775 153 0,'-10'-6'156'0,"4"-2"-121"16,4 0 46-16,1 3-15 16,2 1-28-16,1-2-8 15,2 2 5-15,1 0-4 16,2 1-3-16,2 2-3 16,0-1-3-16,4 4-3 15,4-2 3-15,4 1-6 16,5-1 1-16,7-3-3 15,8 0-2-15,4-2-2 16,5-3-3-16,1 2-2 0,0 0 1 16,1 4 0-1,0-3 0-15,0 1-1 0,4 1 0 16,-3 0-3-16,-2 0 1 16,-6 3-3-16,-9 1 0 15,-5 4 1-15,-6-1-1 16,-3 2 1-16,-1-2-1 15,-3 2 0-15,2-2 1 16,-5-3-1-16,1 2 0 16,-2-1 0-16,-4-2 0 15,-3 1-1-15,-1-1 1 16,-3 0-7-16,-1-1-5 0,-1 1-10 16,-1-2-10-1,0 0-22-15,-1-1-25 0,-3-2-26 16,0-1-71-16</inkml:trace>
  <inkml:trace contextRef="#ctx0" brushRef="#br0" timeOffset="2940.65">10320 1524 329 0,'-9'-5'19'0,"5"-3"59"15,4 4-24-15,7-2-10 16,11 1-5-16,6 1-13 16,11 2 0-16,4 4-1 0,5 4-4 15,-1 4-2-15,-6 3-5 16,-5 1-2-16,-10 0-3 16,-9 0 0-16,-8 5 4 15,-13 0-3-15,-10 7-6 16,-8 2-1-16,-10 3-2 15,-6 3-1-15,-1-1-4 16,0 0-12-16,7-3-24 16,6-4-58-16,11-3-112 15</inkml:trace>
  <inkml:trace contextRef="#ctx0" brushRef="#br0" timeOffset="3841.52">11166 1599 361 0,'14'-22'18'16,"2"-4"53"-16,-3-4-6 15,4 0-24-15,-2 0-15 16,-1-4-1-16,-3 2-8 15,-3 1-1-15,-5 3-4 16,-5 3-4-16,-4 1-3 16,-5 6 4-16,-6 1-5 15,-3 6 2-15,-2 8-6 16,-7 4 1-16,0 9 1 0,-1 7 1 16,-3 6 2-1,6 7 2-15,5 6 3 0,8-2-1 16,4 2-3-16,10-5-3 15,9-4 1-15,6-8-2 16,6-4 1-16,7-11 0 16,3-5-1-16,2-8-1 15,0-7-1-15,-2-5 0 16,-4-1 2-16,-5 3-2 16,-10 5-2-16,-7 6-2 15,-6 11 3-15,-10 12 1 16,-8 14 1-16,-5 11-1 15,-4 15 1-15,-2 15 1 16,1 9 2-16,7 5-3 16,4 4 3-16,10-2 1 0,7-8 0 15,9-14-1-15,7-11 1 16,7-16 1-16,3-10 0 16,4-17 3-16,-1-12-3 15,0-12-2-15,-3-11-3 16,-1-11-1-16,-7-3-6 15,-7-8-4-15,-7-6 0 16,-10-2 0-16,-8-1 6 16,-6 2 3-16,-6 11 1 15,3 9 5-15,5 15 3 16,4 12-2-16,8 4-4 16,5 7-1-16,8 3 8 0,9 3 1 15,7 0-2-15,11 2 1 16,9-3-4-16,10-4 4 15,0-5-4-15,0-4 1 16,-7-3-3-16,-9 0-2 16,-15-1 1-16,-8 4-2 15,-10-2-25-15,-7 1-34 16,-5-1-34-16,-3 2-60 16</inkml:trace>
  <inkml:trace contextRef="#ctx0" brushRef="#br0" timeOffset="4842.47">10126 1154 263 0,'11'-10'84'0,"3"-6"-13"16,0 1 18-16,4 0-26 15,-2-2-31-15,4-3-7 16,-5-2 1-16,-1 0-10 16,-1-1-5-16,-5-2-2 0,-3 2-3 15,-5 1-2-15,-5 0-1 16,-3 4 0-16,-6 1 0 15,-4 5-1-15,-1 3-2 16,-8 9 1-16,-5 7-1 16,0 10 0-16,-3 9 0 15,4 9 3-15,1 5 1 16,9 6 2-16,4 0 3 16,9-3 1-16,6-5 3 15,7-7-2-15,7-7-3 16,3-9-1-16,7-8 2 15,8-7-2-15,4-9-1 16,10-11-6-16,2-8 0 0,-1-9-3 16,-2-5-2-1,-6-1 1-15,-11 3 0 0,-5 7 2 16,-11 8 1-16,-7 11-2 16,-8 11 3-16,-6 14 2 15,-7 14 3-15,0 14-1 16,-2 10 3-16,2 6 1 15,4-1-1-15,6-5-4 16,5-8-3-16,3-8 0 16,5-5-1-16,1-7-4 15,2-4-12-15,-2-6-24 16,0-1-43-16,0-3-33 0,-1-1-114 16</inkml:trace>
  <inkml:trace contextRef="#ctx0" brushRef="#br0" timeOffset="5086.81">10087 1192 410 0,'0'-4'0'0,"-1"1"-1"16,-2 0-2-16,3 4-105 16</inkml:trace>
  <inkml:trace contextRef="#ctx0" brushRef="#br0" timeOffset="5296.48">9626 1773 280 0,'-1'-16'12'16,"2"-2"-12"-16,5 3-11 16,11 1-68-16</inkml:trace>
  <inkml:trace contextRef="#ctx0" brushRef="#br0" timeOffset="5662.37">11045 1660 209 0,'2'5'18'16,"-4"-4"-18"-16,-2 0-4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4:55.36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13036 7109 0,'-53'0'15,"18"0"17,17-18-17,0 18 1,-17 0 78,0 0-79,17 0-15,1 0 16,-19-17-16,1 17 31,17 0 0,1 0-15,-1 0 15,-35 0-31,18-36 16,17 19 0,-35 17 46,36 0-31,-1 0-15,1 0 234,-36 0-219,35 0-15,0 0 15,1 0-31,-1 0 203,18-18-109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5:00.66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11960 7726 0,'18'0'15,"-1"0"1,36 0 31,-35 0-47,-1 0 15,36-53 1,-17 36 0,-19-1-1,1-17-15,35-1 32,-36 19-17,1-1 1,0-17-1,-18 0 1,0 17 0,0-53-1,35 36 1,-35 0 15,0 0-15,0 17-1,0 0-15,0-17 16,0 0 0,0 17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5:01.95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12577 7162 0,'-70'0'78,"52"0"-78,1 0 16,-36 70-1,35-70 1,0 18 0,1 17-1,-1-17 16,-17-18-31,17 17 16,0 1 0,18 0 46,0-1 79,0 36-126,0-35 1,-17 0-16,-1-1 359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9-30T00:50:15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11001 14540 325 0,'-14'15'5'16,"-3"1"3"-16,7-2 42 16,6 3-6-16,4 2-17 0,3-1-15 15,6 1 0 1,2 0 0-16,1-1 0 0,2 2 0 16,-1-1 0-16,-2 1 4 15,1 3 0-15,-5 1 0 16,-3 0-3-16,-2 3-4 15,-5 0-6-15,2-4-2 16,-2-3-1-16,0-6 0 16,1-4-12-16,2-5-15 15,0-5-14-15,0-6-17 16,0-8-26-16,0-5 3 16,-1-7 17-16,-4-8 12 15,4-7 38-15,-1-2 14 16,1-3 31-16,4 1 19 15,3 1-6-15,3 2-1 0,3 3-5 16,2 3-2-16,3 3-3 16,5 5-6-16,1 3-5 15,3 6-8-15,4 6 7 16,3 9-4-16,-2 8-3 16,2 8 2-16,-3 9-5 15,-7 5-6-15,1 4 1 16,-10 5-1-16,-9 4-2 15,-10 1 0-15,-8-1-1 16,-12 2 0-16,-4-1-2 16,-8-5 0-16,0-2 0 15,-1-7 0-15,4-5 1 0,4-5-1 16,6-6-1-16,7-6-7 16,3 0-10-16,6-6-8 15,5-2-21-15,2-2-27 16,2-3-41-16,4-3-49 15</inkml:trace>
  <inkml:trace contextRef="#ctx0" brushRef="#br0" timeOffset="242.39">11536 14496 393 0,'10'-13'47'0,"-3"7"-33"16,-6 8 48-16,-2 10-13 0,3 12-24 16,0 8-7-16,0 10 2 15,-1 6-7-15,3 6-5 16,-4 1-6-16,2-2-1 16,-1-2-1-16,2-8-2 15,2-3-16-15,-2-11-21 16,0-7-8-16,0-7-22 15,-2-10-53-15</inkml:trace>
  <inkml:trace contextRef="#ctx0" brushRef="#br0" timeOffset="438.53">11618 14493 394 0,'12'-16'17'16,"2"3"37"-16,5 6 13 15,6 2-38-15,6 2-16 16,4 1 2-16,1 1-12 16,-2 1-2-16,0 1-1 15,-4 3-23-15,-8 3-36 16,-6 3-54-16,-13 7-47 16</inkml:trace>
  <inkml:trace contextRef="#ctx0" brushRef="#br0" timeOffset="596.37">11709 14666 290 0,'-28'13'67'16,"7"-5"-40"-16,8-2 29 16,13-2-10-16,10-2-30 15,9-2-12-15,8-2-3 16,9-4-1-16,4 0-2 16,-1 0-14-16,-2-1-30 15,-4 5-1-15,-4 2-44 16</inkml:trace>
  <inkml:trace contextRef="#ctx0" brushRef="#br0" timeOffset="962.25">12385 14497 439 0,'-3'-10'6'0,"-3"10"-4"15,-5 12 47-15,-3 13-18 16,-1 12-21-16,-8 11 0 16,0 8 11-16,-6 8-13 15,-1 3-3-15,1-3-5 16,-1-1 0-16,6-4-5 16,3-10-26-16,6-12-45 15,8-8-79-15</inkml:trace>
  <inkml:trace contextRef="#ctx0" brushRef="#br0" timeOffset="1180.02">12409 14473 461 0,'-3'4'13'15,"1"10"22"-15,1 13 25 16,2 14-34-16,8 12-15 15,3 7-2-15,0 4-3 16,-1 1-4-16,0-6-2 16,0-3-9-16,0-4-24 15,-1-11-34-15,-4-3-68 16,-3-5-92-16</inkml:trace>
  <inkml:trace contextRef="#ctx0" brushRef="#br0" timeOffset="1346.66">12255 14945 434 0,'-18'-18'43'0,"9"6"-31"15,5 1 39-15,8 5-33 16,14-1-15-16,7-1-2 16,7-3-1-16,4-2-3 15,-1 1-48-15,-2 1-89 16</inkml:trace>
  <inkml:trace contextRef="#ctx0" brushRef="#br0" timeOffset="2135.29">13679 14524 440 0,'-17'-16'29'0,"-4"4"-24"0,-4 3 31 16,-3 11-3-16,-4 4-19 15,-1 8-7-15,4 5 4 16,2 5 1-16,9 5-1 15,9 1 0-15,9 0-6 16,9 1 1-16,10 1 3 16,8-2 1-16,3 4-4 15,1 2-2-15,-2 1-1 16,-9 2-2-16,-8 2 0 16,-9 0-1-16,-10-1 1 15,-10-1-1-15,-7-6 0 16,-7-3 0-16,-6-10 1 15,-3-9 1-15,1-9-1 0,4-5 0 16,6-10-1-16,4-8 0 16,12-6 0-16,9-1-1 15,7-3 2-15,7 4-1 16,7 2 1-16,4 4-1 16,1 2-1-16,3 2 1 15,4 2-8-15,-1 2-26 16,2 0-9-16,1 3-17 15,0 3-40-15,-1 3-23 16,-1 1-21-16</inkml:trace>
  <inkml:trace contextRef="#ctx0" brushRef="#br0" timeOffset="2260.13">13717 14849 106 0,'15'3'98'0,"-1"1"-41"16,0-1 11-16,0 0 6 16,0-3-5-16,3 1-18 15,0-1-12-15,-1-1-17 16,1-1-17-16,-1 2-5 15,-4-1-2-15,-2 0-47 16,-1 1-117-16</inkml:trace>
  <inkml:trace contextRef="#ctx0" brushRef="#br0" timeOffset="2402.21">13835 15106 418 0,'-10'15'76'0,"4"-7"-70"0,-2-7 26 15,7-2-22 1,4-7-10-16,7-1-63 0,-2 1-89 16</inkml:trace>
  <inkml:trace contextRef="#ctx0" brushRef="#br0" timeOffset="3503.26">15145 14552 319 0,'-6'-28'16'16,"1"1"-14"-16,-5 3 5 16,4 8 24-16,0 2-21 15,2 7-7-15,-3 5 2 16,-3 5-4-16,0 7-1 15,-6 9 0-15,-6 8 12 16,-3 10 10-16,0 10 14 16,-2 6-2-16,3 6-6 0,5 6-7 15,4 4-9 1,7 1-6-16,10-2-5 0,10-8 1 16,13-10 0-16,13-13 0 15,12-18 0-15,8-15-2 16,130-73 0-16,-164 42 0 15,0-3 0-15,-6-1 0 16,0 2 1-16,15-32 0 16,-11 0 0-16,-10-1 0 15,-9 5 1-15,-9 3 1 16,-10 5 6-16,-5 6 0 16,-6 9-6-16,-2 6-2 15,0 7-1-15,2 7 0 16,3 4-6-16,6 8-25 15,2 5-47-15,7 10-61 0</inkml:trace>
  <inkml:trace contextRef="#ctx0" brushRef="#br0" timeOffset="3729.33">15294 14793 379 0,'5'0'41'15,"1"-3"-26"-15,0 2 54 16,7 5-21-16,5 4-26 16,7 6-5-16,5 7-2 15,3 7-5-15,0 5-6 0,0 3-3 16,-3 2-1-16,-5-4-1 16,-1 0-17-16,-8-5-15 15,-3-6-16-15,-2-6-43 16,-6-5-71-16</inkml:trace>
  <inkml:trace contextRef="#ctx0" brushRef="#br0" timeOffset="4008.32">16146 14756 494 0,'-7'-4'41'15,"-5"6"-38"-15,-5 4 22 16,1 8 2-16,-2 8-21 16,0 3-4-16,-1 1 2 15,-2 4-3-15,3 0-1 16,-1-1-3-16,-2 0-23 15,3-1-30-15,0-5-51 16,1-4-72-16</inkml:trace>
  <inkml:trace contextRef="#ctx0" brushRef="#br0" timeOffset="4180.87">15937 14819 440 0,'12'-5'28'0,"-1"6"32"15,2 6-10-15,2 7-22 16,7 4-20-16,4 0-8 16,0 3 0-16,3-2-5 15,-5 0-42-15,0-1-70 16,-2 1-86-16</inkml:trace>
  <inkml:trace contextRef="#ctx0" brushRef="#br0" timeOffset="5388.41">16935 14562 376 0,'-3'-4'62'16,"0"-2"-27"-16,-3 2 22 15,-1 3-32-15,-3-3-21 16,-7 7-2-16,-10 0-1 16,-10 7-1-16,-6 2 1 15,-8 2-1-15,-1 2 2 16,0 1-1-16,-1-2 9 15,8 2 4-15,7-2 2 16,11-1-5-16,11-2-5 16,17 2 2-16,14-1 4 15,18 1-7-15,12 1-3 0,13-1-2 16,6 1 0-16,2-2 0 16,-8-5 1-16,-11 4-1 15,-15 0-1-15,-19 3 0 16,-19 5-7-16,-21 4 3 15,-16 5 5-15,-14 3 2 16,-8-1-2-16,-4 1 2 16,1-3 11-16,15-7 5 15,13-3-7-15,19-5-6 16,24 0 9-16,25-5-6 16,19 2-8-16,12 0 0 15,10-1 0-15,2-2-2 16,-8-1-4-16,-9-4-17 0,-9-1-16 15,-12 0-24 1,-13-1-58-16,-8-1-106 0</inkml:trace>
  <inkml:trace contextRef="#ctx0" brushRef="#br0" timeOffset="6739.7">17283 14959 324 0,'0'0'58'16,"2"-1"-44"-16,3-2 52 15,6 0-21-15,7 2-16 16,10-4-8-16,9 0-5 16,6 0-2-16,7 0-6 15,1-1-1-15,2 3 2 16,-1 2-3-16,-4 1 2 15,-3 1-5-15,-8-1-2 16,-4 1 0-16,-4 1-1 16,-4-2 1-16,-7 0 0 15,-2-2-1-15,-4 1 0 0,0 0 0 16,-4-1 1-16,1 1-1 16,-2-1-2-16,2 2-13 15,-2-3-17-15,1 1-28 16,-2 0-59-16,0 0-53 15</inkml:trace>
  <inkml:trace contextRef="#ctx0" brushRef="#br0" timeOffset="6989.94">17920 14880 347 0,'-8'-1'53'15,"0"-1"-31"-15,5 1 30 16,6 1-7-16,15 0-17 0,10-2-17 15,12 0 4 1,12-2 0-16,8 0 2 0,-2 4-14 16,-7 2-2-16,-9 4-1 15,-14 1 1-15,-14 4 1 16,-16 6-1-16,-16 5-1 16,-9 3-3-16,-10 5-20 15,-6 4-12-15,-2-3-26 16,3 0-28-16,6-1-109 15</inkml:trace>
  <inkml:trace contextRef="#ctx0" brushRef="#br0" timeOffset="7757.12">19036 14569 390 0,'3'-26'39'16,"3"-1"6"-16,-3 0 17 16,-2 2-34-16,1 2-24 15,-2 3-2-15,-6 7 0 16,-4 3-2-16,-7 9 0 15,-10 12 0-15,-13 8-1 16,-8 9 2-16,-7 12 2 16,-3 6 19-16,3 8 10 15,7 3-5-15,7 6-6 16,12-1-11-16,9-2-3 16,16 0-3-16,16-8-3 15,18-5 5-15,14-12-2 16,17-11-1-16,11-13 0 0,3-12-1 15,1-12-1 1,-4-10 6-16,-10-9 4 0,-5-4-7 16,-5-7 0-16,-10-3-3 15,-9-4 2-15,-8-2-2 16,-9-3-1-16,-10-5 2 16,-9 2-2-16,-5 4 1 15,-4 4-1-15,-6 6 0 16,0 9-1-16,-3 10-16 15,-1 8-24-15,0 9-40 16,0 12-69-16</inkml:trace>
  <inkml:trace contextRef="#ctx0" brushRef="#br0" timeOffset="8036.1">19033 14737 533 0,'-4'-3'39'16,"2"2"-22"-16,4 0 48 16,7 5-22-16,11 3-28 15,9 4 0-15,5 5 3 16,5 5-5-16,1 4-11 16,0 2-1-16,-2 0 10 15,-5 0-5-15,-2-2-5 16,-4-2-1-16,-8-6 1 15,-5 0-1-15,-7-9-15 0,0-2-22 16,-4-2-17-16,-4-2-31 16,-8 1-33-16,-3-3-91 15</inkml:trace>
  <inkml:trace contextRef="#ctx0" brushRef="#br0" timeOffset="8658.21">18144 14764 261 0,'-12'-6'61'0,"1"2"16"15,-2 0 9-15,2 2-30 16,4 1-21-16,1 1-13 15,6-1-7-15,6 2 10 16,3 4-2-16,7 1-4 16,8 4-1-16,6 5-3 0,5-1 0 15,1 4-7 1,-4-3-6-16,-3-1 0 0,-7 1-1 16,-6 0 3-16,-10 2 4 15,-6 3 2-15,-7 2-1 16,-5-1-4-16,-5 1 0 15,-2-2-5-15,-2-2 0 16,1-1 0-16,0-1-36 16,-1 2-47-16,1 4-74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9-30T01:20:05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16539 12570 410 0,'0'-2'22'0,"-5"0"-19"16,2-3 55-16,0 2-11 15,1-7-25-15,0 1-13 16,1-3 4-16,-4-3 4 15,0 0-5-15,-1 5-3 16,-4 0-2-16,-5 3-3 16,-6 3-3-16,-12 8-1 15,-10 7 0-15,-11 9 0 16,-1 10 0-16,-5 5 0 16,7 6 0-16,12-2 0 15,14 2-3-15,16-3-1 16,21-1 3-16,17-2 1 15,15 1 3-15,13-1-1 0,7 1 3 16,1-1-3-16,-8-2-1 16,-11 3 0-16,-13-4 2 15,-17-1 0-15,-16 0 1 16,-15 1-1-16,-12-2-1 16,-12-3 0-16,-6-3 0 15,-4-6-2-15,3-7 0 16,5-7 0-16,9-4-6 15,9-7-22-15,9-6-26 16,13-4-44-16,12-7-100 16</inkml:trace>
  <inkml:trace contextRef="#ctx0" brushRef="#br0" timeOffset="208.9">16874 12862 366 0,'19'-4'20'16,"8"-3"31"-16,5-3 15 15,6 4-25-15,9-4-18 16,4 1-8-16,1-1-6 16,-3-2-8-16,-1 2-1 15,-8 4-21-15,-9 0-46 16,-8 6-90-16</inkml:trace>
  <inkml:trace contextRef="#ctx0" brushRef="#br0" timeOffset="374.69">16961 13061 292 0,'-6'5'22'0,"13"-6"24"15,10-5 9-15,14-3-38 16,9-4-13-16,5-2-4 15,6-3 0-15,4 0-20 16,0 1-5-16,0-1-82 16</inkml:trace>
  <inkml:trace contextRef="#ctx0" brushRef="#br0" timeOffset="783.9">18014 12503 168 0,'11'-6'248'16,"0"12"-214"-16,0 10 52 15,2 5-28-15,4 5-32 16,3 1-7-16,0-2-4 16,-2-2-11-16,-4 0-2 15,-7 0-2-15,-10-1 0 16,-11 2-6-16,-10-1-3 15,-10-3 0-15,-6 0-1 0,-5-8 1 16,5-8 3-16,6-7-5 16,8-4-2-16,16-8 8 15,8 0 5-15,11 5 14 16,9 7 5-16,7 6 2 16,0 11-1-16,1 7 5 15,-3 9-3-15,-7 4-5 16,-6 2-7-16,-8 1-7 15,-2 0-3-15,-8 0-2 16,0-4-9-16,-1-2-20 16,-1 0-18-16,2-1-42 15,0-2-118-15</inkml:trace>
  <inkml:trace contextRef="#ctx0" brushRef="#br0" timeOffset="1198.97">19545 13077 362 0,'9'0'162'0,"-3"2"-153"15,-3 2 25 1,-8 3-10-16,-5 3-24 0,-6 2-12 16,-7-2-31-16,-7 1-57 15,-5-3-69-15</inkml:trace>
  <inkml:trace contextRef="#ctx0" brushRef="#br0" timeOffset="2085.17">21619 12326 427 0,'1'4'53'15,"-2"5"-37"-15,-5 8 47 16,-2 10-28-16,-4 8-13 15,0 5 1-15,0 4-6 16,5 0-7-16,6-1-3 16,4-4-4-16,7-3-3 15,3-6 1-15,5-3-2 16,2-7-1-16,5-9-2 0,2-7 0 16,-1-8-2-16,0-7 6 15,-3-5 0-15,-6 6 2 16,-8 2 1-16,-4 4 5 15,-5 10 4-15,-5 14 7 16,-4 10 4-16,-3 11-8 16,-4 10-7-16,-3 4-2 15,-2 0 1-15,-3-2-4 16,-3 2-3-16,-4 1-4 16,-8-2-12-16,-9 3-22 15,-4-2-38-15,-8 0-45 16,-3-4-176-16</inkml:trace>
  <inkml:trace contextRef="#ctx0" brushRef="#br0" timeOffset="3252.98">16139 15458 306 0,'22'-10'55'0,"2"-5"51"15,-1-5-25-15,-3-2-32 16,-4-3-21-16,-5 0-10 16,-9 2-6-16,-9 0-6 15,-7 5-6-15,-10 3-1 0,-12 8 0 16,-7 7-1 0,-8 7 1-16,-1 10 2 0,0 4-1 15,6 8 3-15,11 0-1 16,14 4-2-16,12-1 1 15,21 3 4-15,15 2 1 16,15 1 3-16,11-3 3 16,4 2-3-16,-3-5-2 15,-5-1-5-15,-12-3 0 16,-13-3 0-16,-13-3 1 16,-14 1-1-16,-11-5-1 15,-13-2-1-15,-9-5-2 16,-8-2-9-16,-1-8-18 15,-3-6-16-15,6-6-13 16,11-6-70-16,13-3-90 0</inkml:trace>
  <inkml:trace contextRef="#ctx0" brushRef="#br0" timeOffset="3554.7">16636 15204 493 0,'-6'-2'59'16,"-4"2"-55"-16,-4 7 29 15,-1 8-27-15,-5 7-6 16,1 1-28-16,-4 6-59 16,4 0-92-16</inkml:trace>
  <inkml:trace contextRef="#ctx0" brushRef="#br0" timeOffset="5605.61">15828 13398 118 0,'-9'-1'223'0,"3"-2"-190"16,-2 0 47-16,8 2-38 15,4-2-10-15,6 2-12 16,5-1 10-16,12 1-6 0,8-1-4 16,14 1-1-16,7-2-3 15,8-2-6-15,7 2-5 16,8-2-3-16,-2-1-2 16,2 0 0-16,-8 0-3 15,-10 3-7-15,-16 1-13 16,-15 2-34-16,-11 8-32 15,-15 3-47-15</inkml:trace>
  <inkml:trace contextRef="#ctx0" brushRef="#br0" timeOffset="6239.51">16773 14452 308 0,'-3'0'19'0,"1"0"41"0,1 0 11 15,1 0-36-15,0-1-6 16,1-1-1-16,4 0 2 15,2-4-7-15,4 1-2 16,7-3 0-16,5 1-3 16,7 2 0-16,9 0-4 15,4 2 1-15,8 1-3 16,4 2 2-16,0 2-4 16,-1-2-3-16,-2 0-4 15,-4 3-3-15,-9 0 0 16,-9-3-1-16,-9 0-18 15,-8 2-26-15,-8-2-44 16,-5 4-45-16</inkml:trace>
  <inkml:trace contextRef="#ctx0" brushRef="#br0" timeOffset="7131.4">17109 15586 535 0,'-14'10'43'0,"2"-4"-27"16,0-2 33-16,12 1-15 15,14-5-13-15,9-3-1 16,9-1-4-16,10-3-3 16,5-3-8-16,1 0-4 15,-3-1-1-15,-8 3 0 16,-7 2-7-16,-6 2-10 15,-11 2-14-15,-5 0-16 16,-4 4-14-16,-5 2-57 16,-7 5-125-16</inkml:trace>
  <inkml:trace contextRef="#ctx0" brushRef="#br0" timeOffset="7340.86">17085 15741 475 0,'-14'17'39'0,"10"-3"4"16,7-5 29-16,16 0-30 16,15-6-16-16,15-6 0 15,8-6-7-15,6-4-9 16,-4-1-9-16,-8 1-1 16,-6 3-8-16,-11 3-6 15,-8-1-21-15,-8 6-16 16,-7 0-42-16,-6 1-133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3:35.37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1993 7426 0,'0'18'47,"36"17"-47,123 1 32,-18-19-1,-18-17-16,-17 53 1,35-53 0,-17 0-1,-89 0 1,35 0 0,-52 0-1,0 0 1,52 0-1,-17 0 1,0 0-16,35 0 31,-35 0 1,0 0-32,18 0 31,-36 0-16,0 0 1,-17 0 0,35 0-1,0 0 1,0-18 0,-36 18 15,19 0 0,-1-35-31,-18 35 16,1 0-1,17 0 1,-17 0 15,17 0-15,18 0-1,-17-35 1,-19 35-16,1 0 16,-1 0-16,1-18 15,35 18 32,-35 0-31,17 0-1,35-17 1,-52-19 0,53 36-1,-36-35 17,36 35-17,-1-71 1,-17 19-1,0 34 1,-35 0 0,-1 1-1,54-19 1,-36 1 0,0 17-1,-17 1 1,0-1-1,17-17 17,-18 35-17,1-18 17,0 1-1,-1-1 16,-17 0-47,0 1 15,18-1 1,17-35 0,-17 53-1,17-53 1,1 36-1,-36-1 17,17 0-17,1 1 1,-18-1 0,17-17-1,1-1 1,0 1-1,17 0 1,-17 17 0,52-52-1,-52 52 1,-1 18 0,19-18-1,34-17 1,-52 0-16,35 0 15,-18 17 1,0-35 15,1 35-15,-19 1 15,1-1-15,0 0-1,-1-34 1,1 34 31,35 0-16,-36 1 0,1-19-31,17 1 32,-17 17-17,0 1-15,-1-36 32,1 35-17,17-35 1,-17 36-1,0-1-15,-1 0 32,1 1-1,-18-1-15,17-17-1,19 35 1,-19-18-1,1 18 1,17-17 0,1 17-1,-19-18 1,1 18 0,17-53-1,0 35 1,18 1-1,0-1 1,0-35 0,0 53 15,-18-17-15,-17 17-1,35 0-15,0-36 16,70 19-1,-105 17 1,17 0 15,1 0 16,-19 0-31,36 0-1,0-18 1,-35 0 0,17 18-1,-17 0 1,17 0 0,-18 0-16,19-35 15,17 35 1,35 0-1,-70 0 1,-1 0 0,54-18-1,-54 18 17,54 0-17,-53 0 1,-1 0-1,1 0 1,52 0 0,-52 0-1,0 0-15,17 0 16,18 0 0,-36 0-1,36 0 1,-17 0-1,-1 0 1,-17 36 0,-1-36-1,89 0 17,-53 0-17,70 17 1,-87-17-16,87 0 15,-52 0 1,17 0 0,-70 0-1,35 0 1,-36 0 0,1 0-1,-1 0 1,19 0-1,17 0 1,17 0 0,-34 0-1,34 0 17,-35 0-17,54 0 1,-72 0-1,54 0 1,-54 0 15,1 0-15,0 0 0,52 0-1,18 0 1,-52 0-1,17 18 1,-36-18 0,1 0-1,17 0 1,18 0 0,-18 0 15,36 0-16,-36 0 1,1 0 0,16 0-1,-16 0 1,34 0 0,-52 0-1,0 0 1,17 0-1,18 0 1,0 0 0,-18 0-1,-17 0 1,34 0 15,1 0-15,18 0-1,-36 0 1,71 0 0,-71 0-16,18 0 15,-35 0 1,0 0 15,34 0 47,-34 0-78,35 0 16,-35 0-16,17 0 31,-17 0-15,-1 0-16,1 18 15,17-18 1,0 53 0,-17-36 15,53 1-15,-54-18 15,1 17-31,35-17 31,0 36-15,-36-19-1,1 1 17,0-18-32,35 18 31,-36-18 0,1 35-15,0 0-1,-1-35 1,1 18 0,17-18-1,0 35 1,18-17-1,0-1 1,-18 1 0,1 17-1,34-17 1,-52 0 0,53-18 30,-19 53-30,1-36 62,-35-17-78,35 35 16,-35-35 15,52 18-15,-52-18-1,17 18 1,18-1 15,-35-17-15,35 36-1,-36-36 1,1 0 0,-1 0-1,1 0-15,17 17 16,1-17 31,-1 18-32,-17 0 470,-18-1-454,-36-17-15,1-17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3:37.82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11995 5751 0,'0'17'172,"18"36"-156,17 0 15,-17-35-15,-1-1-1,-17 1 1,18 0-16,17 52 16,-35-52 15,18 35 0,0-36-15,-1 1-1,1 0 79,0 17-16,34 0-62,-52-17-1,18-1 1,0 36 0,-36-53 77,0 0-77,1 0 15,-36 0-15,18 0 0,-1 0 30,19 0-30,-1 0-16,0 0 16,1 0-1,-1 0 1,-35 0 0,18 0-1,17 0 1,-35 0 31,36 0 0,-1 0-32,0 0 1,-52 18-1,-1 17 1,54-35 0,-1 0 312,0 0-297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4:04.15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12330 6227 0,'-17'0'78,"34"-53"-78,36 0 16,-35 18-1,-18-36 1,18 36 0,17 0-1,0-18 1,-35 17 0,18-17-1,-18-35 1,35-35-1,-35 105 1,18-70 0,-1 70-1,-17-35 1,18 18 0,-18 17-1,0-34 1,18-1-1,17-18 1,-35 36 0,0 17 749,-18-17-749,18 17 31,-17-35-32,-1 36 17,0-1-1,1 0 16,-19-17 15,1 0-30,35 17 14,-17 1-30,-19-19 15,36 19-15,0-19 0,-17-17-16,-1 1 46,0 34-30,-17-17 15,35-1 1,-18 19-32,18-1 31,-17 0-31,-36-35 31,35 18-15,1 0-1,-1 17 17,0 1-17,-17-1 1,17 0 15,1 1-15,-1-19-1,0 36 17,1-17-17,-36-1 1,35 1 31,1-1-32,-36-17 17,35 17-1,-17 18 0,-18-18-15,35 18 15,-35-35-15,36 35-1,-19-35 16,-52 17 1,53-17-1,-53 17 0,70 1-15,-17-36-1,-18 53 1,18-18 0,-1 18-1,1 0 1,17 0 46,1 0-46,-36-35-16,0 17 16,-35 18-1,17 0 17,18 0-17,36-35 79,-54 17-94,-35 1 16,53-36-1,-35 35 1,70 18-1,-52-18-15,35-35 32,-36 36-1,53 17-15,1-18-1,-54 1 1,36 17-1,17 0 1,-17 0-16,17 0 47,1-36 31,-19 1-62,1 35-1,-18-18-15,36 18 32,-54 0-32,53-35 15,1 35 1,-89-18-1,71-17 1,-1 35 0,-52-35-1,35 35 1,0-18 0,0 18-1,0 0 1,-17 0-1,-1-53 1,54 53 0,-1 0-1,-52 0 1,34 0 0,19 0-1,-72-17 1,-34 17-1,-36 0 1,53 0 0,-35 0-1,53 0 1,70 0 46,-52 0-62,-54 0 16,-17 0 0,18 0-1,17 0 1,88 0 0,1 0 15,-19 0-16,1 0 1,17 0 0,-52 0-1,52 0 1,1 0-16,-1 0 16,-35-18-16,35 18 15,1 0 110,-19 0-109,-16 0-1,-1 0-15,17 0 16,-69 0 0,69 0-1,19 0 1,-1 0 0,-17 0-1,-18 18 1,35-18-1,-52 17 1,52-17 0,0 0-1,-52 0 1,34 0 15,-34 36-15,52-36-16,-35 0 15,0 17 1,36-17 0,-36 0-1,0 35 1,-35 1 0,17-19 15,54 1-16,-1-18 1,0 18 0,1-1-1,-19 1 1,19 17 15,-1-17-15,0 17-1,1-17 32,-1-18-31,-17 35 0,17-17-1,1-1 1,-1 1-1,-53 35 1,36-35 0,-35-1-1,52 1 1,-35-1 0,0 1 15,18 17-16,-1-17 17,19 0-32,-1-1 15,1 1 17,-1 0-1,-17 35-16,-1-36 1,19 1 0,-1-18-1,0 35 17,1 0-32,-1-17 31,-35-18-16,36 18 1,-1-1 0,0 1-1,1 0-15,-36 34 16,35-34 0,0-18-1,-34 35 1,16 1-1,19-19 1,-36 1 0,35 17-1,0 18 17,1-35-17,-1-1 1,-35 36-1,36-35 1,-72 17 0,72 1-1,-19-1 1,-34 18 0,52-36-1,1 1 1,-1 0-1,-17 17 1,-1 18 0,19-36 15,-1 19 0,18-1-31,-35 0 31,17-17-15,-17 35 0,17-35 15,1-1-15,-1 1 15,-35-1 172,36 1-203,-1 35 31,0-35-15,-17-1 15,35 19-15,-18-19-16,18 1 31,-17-1-15,17 1-16,0 0 31,-18-1-16,0 19 1,1-19 15,17 1-15,-18 0 0,18-1-1,-35 1 1,35 35 15,-18 0-15,1-36-1,17 19 17,0-19-1,0 19-16,0 16 1,0-34 0,0 35-1,0-18 1,0-17 0,0 0-1,0 17 16,0 18-31,0-18 16,0-17 0,0 35-1,17 0 17,-17-18-32,35 18 31,18 17-16,-35-17 1,-18-35 0,18 17-1,-1 18 1,1-18 0,35 18-1,-35-35 1,17 17-1,-18-17 17,19 17-1,-1-17 0,36 17 16,-54-17-16,1-1-15,-1 1 31,1-18-32,0 0-15,35 18 16,-36 17 0,36-18 15,-35 1-15,-1 0-16,1-1 31,0 19-16,-1-19 17,1 1-17,17 0 1,-17-1 0,17 36-1,1 0 1,-19-35-1,1-1 1,35 19 0,-36-1-1,1 0 17,0-17-17,35 52 1,-36-52-1,1 0-15,-1 17 16,36 0 0,-17 1-1,-19-1 1,54 18 0,-53 0-1,17-36 1,0 36-1,-17-35 1,17 17 0,-17-17-1,-1 35 1,36-36 0,-35 1-1,-1 17 1,54 18-1,-53 0 1,-1-35 0,1-1 15,17-17-15,1 18-1,34 53 1,-52-54-16,17 36 31,-17-35-31,35-1 16,-36 1-1,36-18 17,-35 18-17,-1 17 48,1-35-48,53 18-15,-54-18 16,54 0-16,-1 17 16,1 1-1,-53-18 1,-1 0-1,18 0 1,1 0 0,-19 0-1,54 53 1,-36-53 0,36 0 15,-18 0-16,17 0 1,-52 0 0,0 0-1,34 0 1,-16 0 0,34 0-1,-34 0 1,34 0-1,-35 0 1,54 0 0,-54 0-1,18 0 17,-18 0-17,-17 0 1,35 0-16,-18 0 31,35 0-15,-34 0-1,52 0 1,-53 0 0,18 0-1,71 0 1,-71 0-1,17 0 1,-35 0 0,-17 0-1,35 0 17,-35 0-17,17 17 1,35-17-1,-34 0 1,-1 36 0,18-36-1,35 17 1,-53-17 0,36 0-1,-18 0-15,35 0 31,-35 0-31,-18 0 16,-17 0 0,0 0-1,34 0 1,1 0 15,71 0-15,-1 0-1,-52 0 1,-18 0 0,-18 0 15,-17 0 0,17 0-31,-17 0 16,70 0-1,18-88 1,-18 71 0,0-1-1,-35 18 1,-18 0 15,71 0-15,-18 0-1,-70 0 1,0 0-16,52 0 16,-35 0-1,36 0 1,0 0 0,-36 0-1,-18 0 1,54-53 15,-36 53-15,1 0 15,-1-18-15,18 18-1,-36 0 1,19 0-16,87-35 15,-52 17 1,-1 1 15,-52-1-15,0-17 0,35 35-1,-36-18 1,1 18-1,35-17 1,-36 17 0,1 0-1,0 0-15,52-36 32,-35 1-17,-17 17 1,35 18-1,-35-17 1,-1-1 0,1 0-1,53 1 17,-54-1-17,1 18 1,17 0-1,36-35 1,-18 0 0,-36 35-1,1 0 1,52-36 0,-52 19 15,17 17-16,-17-18 32,53 18 31,-54 0-78,1 0 16,17 0 0,0 0-16,-17 0 156,-71 0 235,0 0-376,-17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4:05.95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11360 7620 0,'53'0'0,"-35"0"15,17 0 1,18 0-16,-18 0 16,-17 0 15,52 0-16,1 53 1,-36-53-16,-17 18 16,17-18-16,18 18 15,18 52 1,-36-52 0,18 35-1,0-53 16,-36 0 16,1 17-47,0 1 16,35-18 46,-18 35-46,0-17 62,-35 17 16,0-17-94,-35 35 16,17-36-1,1-17 1,-1 18-1,-17 0 1,17 17 0,-17 0-1,35-17 1,-18-1 15,18 36 47,0-17-62,-35 17 0,17-36-1,18 36 235,-17-35-250,-1-18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4:30.550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12912 7126 0,'36'0'0,"-19"0"15,1 0 1,176 0 15,-159 0-31,54 0 16,-72 0-16,71 0 15,36 0 1,-71 0 0,70 0-1,71 0 17,-17 0-17,17 0 1,-18 0-1,-52 0 1,34 0 0,-69 0-1,-54 0 1,18 0-16,-36 0 31,72 0-15,16 0-1,19 0 1,-1 0 0,-87 0-1,-1 0 1,0 0 15,1 0-15,87 0-1,-35 0 1,-53 0-16,18 0 16,-35 0-1,70 0 1,-35 0 0,35 0-1,-52 0 1,34 0-1,-52 0 1,70 0 0,-53 0-1,54 18 17,-1-18-17,0 0 1,-53 0-1,36 0 1,-36 0 0,-17 0-1,70 0 1,18 0 0,0 0-1,-1 0 1,-69 0-1,-19 0 1,54 0 0,-53 0-16,70 0 31,-53 0-15,18 0 46,-35 0-46,-1 0-16,1 0 15,35 0 1,-36 0 15,1 0-15,53 0-16,-54 0 15,19 0-15,69 0 16,-52 0 0,-35 0-1,17 0 17,-17 0-17,70 0 1,36-35-1,-72 35 1,19 0 0,-36 0-1,1 0 1,34 0 0,36 0-1,-53 0 1,17 0-1,-17 0 1,-35 0 0,35 0-1,35 0 1,-17 0 0,52 0 15,54 0-16,-54 0 1,18 0 0,-123 0-1,17 0 1,0 0 31,1 0-32,-1 0 1,18 0 0,-36 0-1,72 0 1,34 0 0,1 0 15,-19 0-31,-16 0 15,16 0 1,-52 0 0,-17 0-1,-19 0 1,36 0 0,-35 0-1,88 0 1,-89 0-1,36 0 1,18 0 0,-18 0 15,-36 0-15,19 0-1,52 0 1,-18 0-1,-34 0 1,-1 0 0,36 0-1,17 0 1,-53 0 0,71 0-1,-71 0 1,18 0-1,0 0 1,53 0 0,-36 0-1,19 0 17,-54 0-17,-18 0 1,36 0-1,-35 0 1,0 0 15,52 0-15,-34 0 0,-19 0-1,54 35-15,-54-17 31,36-1-15,18 1 0,17-18-1,0 0 1,-17 35 15,17-35-15,0 0-1,0 0 1,-17 0 0,-18 0-16,-18 18 15,-17-18 32,35 0-31,-36 0-1,1 0 1,53 0 0,-54 0-1,18 0 1,71 0 0,-88 0 15,35 0-31,-18 0 15,-17 0 1,-1-18 0,19 18-1,-1-17 1,-17 17 0,17 0 30,-17-36-30,17 36 0,-18 0-1,19 0 1,-19 0 0,1 0 15,53 0-16,-54-17 1,1 17 0,17 0-1,0 0 1,-17 0 0,0 0-1,-1 0 1,36 0-1,-35 0 32,0-18 0,-1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3-27T10:14:31.92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23796 6668 0,'-35'0'46,"35"17"-30,18 19 0,34 17-1,19 0 1,35 17 0,-88-70-1,-1 0 1,1 18-1,-1 35 32,-17-36 16,0 1-32,0 0 110,0-1-141,0 36 15,0-35 1,0-1-16,-35 72 31,-18 16-15,53-34-1,-35-18 1,-18 0 0,35-35-1,18-1-15,0 1 32,-17-1-1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9500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1489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83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155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rgbClr val="800080"/>
                </a:solidFill>
              </a:rPr>
              <a:t>010111 </a:t>
            </a:r>
            <a:r>
              <a:rPr lang="zh-CN" altLang="en-US" sz="4400" dirty="0">
                <a:solidFill>
                  <a:srgbClr val="800080"/>
                </a:solidFill>
              </a:rPr>
              <a:t>状态序列</a:t>
            </a:r>
            <a:r>
              <a:rPr lang="en-US" altLang="zh-CN" sz="4400" dirty="0">
                <a:solidFill>
                  <a:srgbClr val="800080"/>
                </a:solidFill>
              </a:rPr>
              <a:t>:</a:t>
            </a:r>
            <a:r>
              <a:rPr lang="zh-CN" altLang="en-US" sz="4400" dirty="0">
                <a:solidFill>
                  <a:srgbClr val="800080"/>
                </a:solidFill>
              </a:rPr>
              <a:t> 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1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2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1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2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dirty="0">
                <a:solidFill>
                  <a:srgbClr val="800080"/>
                </a:solidFill>
              </a:rPr>
              <a:t>101000 </a:t>
            </a:r>
            <a:r>
              <a:rPr lang="zh-CN" altLang="en-US" sz="4400" dirty="0">
                <a:solidFill>
                  <a:srgbClr val="800080"/>
                </a:solidFill>
              </a:rPr>
              <a:t>状态序列</a:t>
            </a:r>
            <a:r>
              <a:rPr lang="en-US" altLang="zh-CN" sz="4400" dirty="0">
                <a:solidFill>
                  <a:srgbClr val="800080"/>
                </a:solidFill>
              </a:rPr>
              <a:t>:</a:t>
            </a:r>
            <a:r>
              <a:rPr lang="zh-CN" altLang="en-US" sz="4400" dirty="0">
                <a:solidFill>
                  <a:srgbClr val="800080"/>
                </a:solidFill>
              </a:rPr>
              <a:t> 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1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3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2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0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1</a:t>
            </a:r>
            <a:r>
              <a:rPr lang="en-US" altLang="zh-CN" sz="4400" dirty="0">
                <a:solidFill>
                  <a:srgbClr val="800080"/>
                </a:solidFill>
              </a:rPr>
              <a:t>q</a:t>
            </a:r>
            <a:r>
              <a:rPr lang="en-US" altLang="zh-CN" sz="4400" baseline="-25000" dirty="0">
                <a:solidFill>
                  <a:srgbClr val="800080"/>
                </a:solidFill>
              </a:rPr>
              <a:t>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4400" dirty="0">
              <a:solidFill>
                <a:srgbClr val="800080"/>
              </a:solidFill>
            </a:endParaRPr>
          </a:p>
          <a:p>
            <a:pPr marL="742950" marR="0" indent="-7429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lain" startAt="10111"/>
              <a:tabLst/>
              <a:defRPr/>
            </a:pPr>
            <a:endParaRPr lang="en-US" altLang="zh-CN" sz="4400" baseline="-25000" dirty="0">
              <a:solidFill>
                <a:srgbClr val="80008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80008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82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3530055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3530055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2499767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）在状态</a:t>
            </a:r>
            <a:r>
              <a:rPr lang="en-US" altLang="zh-CN" dirty="0"/>
              <a:t>q</a:t>
            </a:r>
            <a:r>
              <a:rPr lang="zh-CN" altLang="en-US" dirty="0"/>
              <a:t>时，若看到符号</a:t>
            </a:r>
            <a:r>
              <a:rPr lang="en-US" altLang="zh-CN" dirty="0"/>
              <a:t>1</a:t>
            </a:r>
            <a:r>
              <a:rPr lang="zh-CN" altLang="en-US" dirty="0"/>
              <a:t>有两种可能的去向</a:t>
            </a:r>
            <a:r>
              <a:rPr lang="en-US" altLang="zh-CN" dirty="0" err="1"/>
              <a:t>q,r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）在状态</a:t>
            </a:r>
            <a:r>
              <a:rPr lang="en-US" altLang="zh-CN" dirty="0"/>
              <a:t>p</a:t>
            </a:r>
            <a:r>
              <a:rPr lang="zh-CN" altLang="en-US" dirty="0"/>
              <a:t>时，若看到符号</a:t>
            </a:r>
            <a:r>
              <a:rPr lang="en-US" altLang="zh-CN" dirty="0"/>
              <a:t>1</a:t>
            </a:r>
            <a:r>
              <a:rPr lang="zh-CN" altLang="en-US" dirty="0"/>
              <a:t>有两种可能的去向</a:t>
            </a:r>
            <a:r>
              <a:rPr lang="en-US" altLang="zh-CN" dirty="0" err="1"/>
              <a:t>p,q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919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644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945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3189739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存在一条路径到达终结状态，则</a:t>
            </a:r>
            <a:r>
              <a:rPr lang="en-US" altLang="zh-CN" dirty="0"/>
              <a:t>NFA</a:t>
            </a:r>
            <a:r>
              <a:rPr lang="zh-CN" altLang="en-US" dirty="0"/>
              <a:t>接受；想要表明</a:t>
            </a:r>
            <a:r>
              <a:rPr lang="en-US" altLang="zh-CN" dirty="0"/>
              <a:t>NFA</a:t>
            </a:r>
            <a:r>
              <a:rPr lang="zh-CN" altLang="en-US" dirty="0"/>
              <a:t>不接受，则必须表明符号串所诱导的所有路径都不能到达终结状态即可</a:t>
            </a:r>
          </a:p>
        </p:txBody>
      </p:sp>
    </p:spTree>
    <p:extLst>
      <p:ext uri="{BB962C8B-B14F-4D97-AF65-F5344CB8AC3E}">
        <p14:creationId xmlns:p14="http://schemas.microsoft.com/office/powerpoint/2010/main" val="3341054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3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EBNF</a:t>
            </a:r>
            <a:r>
              <a:rPr lang="zh-CN" altLang="en-US" dirty="0"/>
              <a:t>的用法可参见教材</a:t>
            </a:r>
            <a:r>
              <a:rPr lang="en-US" altLang="zh-CN" dirty="0"/>
              <a:t>P13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430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6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08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708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因为肯定存在一条由该字符串诱导的路径从开始状态到达终结状态</a:t>
            </a:r>
          </a:p>
        </p:txBody>
      </p:sp>
    </p:spTree>
    <p:extLst>
      <p:ext uri="{BB962C8B-B14F-4D97-AF65-F5344CB8AC3E}">
        <p14:creationId xmlns:p14="http://schemas.microsoft.com/office/powerpoint/2010/main" val="996063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因为肯定存在一条由该字符串诱导的路径从开始状态到达终结状态</a:t>
            </a:r>
          </a:p>
        </p:txBody>
      </p:sp>
    </p:spTree>
    <p:extLst>
      <p:ext uri="{BB962C8B-B14F-4D97-AF65-F5344CB8AC3E}">
        <p14:creationId xmlns:p14="http://schemas.microsoft.com/office/powerpoint/2010/main" val="733247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因为肯定存在一条由该字符串诱导的路径从开始状态到达终结状态</a:t>
            </a:r>
          </a:p>
        </p:txBody>
      </p:sp>
    </p:spTree>
    <p:extLst>
      <p:ext uri="{BB962C8B-B14F-4D97-AF65-F5344CB8AC3E}">
        <p14:creationId xmlns:p14="http://schemas.microsoft.com/office/powerpoint/2010/main" val="73324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因为肯定存在一条由该字符串诱导的路径从开始状态到达终结状态</a:t>
            </a:r>
          </a:p>
        </p:txBody>
      </p:sp>
    </p:spTree>
    <p:extLst>
      <p:ext uri="{BB962C8B-B14F-4D97-AF65-F5344CB8AC3E}">
        <p14:creationId xmlns:p14="http://schemas.microsoft.com/office/powerpoint/2010/main" val="1913863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en-US" altLang="zh-CN" baseline="0" dirty="0"/>
              <a:t> syntactical transformation,</a:t>
            </a:r>
            <a:r>
              <a:rPr lang="zh-CN" altLang="en-US" baseline="0" dirty="0"/>
              <a:t> </a:t>
            </a:r>
            <a:r>
              <a:rPr lang="en-US" altLang="zh-CN" baseline="0" dirty="0"/>
              <a:t>DFA</a:t>
            </a:r>
            <a:r>
              <a:rPr lang="zh-CN" altLang="en-US" baseline="0" dirty="0"/>
              <a:t>可以看成</a:t>
            </a:r>
            <a:r>
              <a:rPr lang="en-US" altLang="zh-CN" baseline="0" dirty="0"/>
              <a:t>NFA</a:t>
            </a:r>
            <a:r>
              <a:rPr lang="zh-CN" altLang="en-US" baseline="0" dirty="0"/>
              <a:t>的特例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218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把</a:t>
            </a:r>
            <a:r>
              <a:rPr lang="en-US" altLang="zh-CN" sz="12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 </a:t>
            </a:r>
            <a:r>
              <a:rPr lang="en-US" altLang="zh-CN" sz="12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1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12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1200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变成 </a:t>
            </a:r>
            <a:r>
              <a:rPr lang="en-US" altLang="zh-CN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1200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r>
              <a:rPr lang="en-US" altLang="zh-CN" sz="12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1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12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12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12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1200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163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304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注意到这时候，构造出的</a:t>
            </a:r>
            <a:r>
              <a:rPr lang="en-US" altLang="zh-CN" dirty="0"/>
              <a:t>DFA</a:t>
            </a:r>
            <a:r>
              <a:rPr lang="zh-CN" altLang="en-US" dirty="0"/>
              <a:t>有很多冗余状态例如</a:t>
            </a:r>
            <a:r>
              <a:rPr lang="en-US" altLang="zh-CN" dirty="0"/>
              <a:t>{r},</a:t>
            </a:r>
            <a:r>
              <a:rPr lang="zh-CN" altLang="en-US" dirty="0"/>
              <a:t>这是因为它无法到达。因此蛮力法会有很多冗余状态，我们可以不把所有的子集合列出，而是从开始状态出发，逐步</a:t>
            </a:r>
            <a:r>
              <a:rPr lang="zh-CN" altLang="en-US" baseline="0" dirty="0"/>
              <a:t>去发现那些能到达的子集合，这样的方法，我称为逐步标记法。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47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注意到这时候，构造出的</a:t>
            </a:r>
            <a:r>
              <a:rPr lang="en-US" altLang="zh-CN" dirty="0"/>
              <a:t>DFA</a:t>
            </a:r>
            <a:r>
              <a:rPr lang="zh-CN" altLang="en-US" dirty="0"/>
              <a:t>有很多冗余状态例如</a:t>
            </a:r>
            <a:r>
              <a:rPr lang="en-US" altLang="zh-CN" dirty="0"/>
              <a:t>{r},</a:t>
            </a:r>
            <a:r>
              <a:rPr lang="zh-CN" altLang="en-US" dirty="0"/>
              <a:t>这是因为它无法到达。因此蛮力法会有很多冗余状态，我们可以不把所有的子集合列出，而是从开始状态出发，逐步</a:t>
            </a:r>
            <a:r>
              <a:rPr lang="zh-CN" altLang="en-US" baseline="0" dirty="0"/>
              <a:t>去发现那些能到达的子集合，这样的方法，我称为逐步标记法。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047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028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标记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T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也可以在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for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循环结束后 进行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209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0855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5855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识别形如 </a:t>
            </a:r>
            <a:r>
              <a:rPr lang="en-US" altLang="zh-CN" dirty="0"/>
              <a:t>(+|-|</a:t>
            </a: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i="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)d</a:t>
            </a:r>
            <a:r>
              <a:rPr lang="zh-CN" altLang="en-US" i="0" baseline="300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 </a:t>
            </a:r>
            <a:r>
              <a:rPr lang="en-US" altLang="zh-CN" dirty="0"/>
              <a:t>(</a:t>
            </a:r>
            <a:r>
              <a:rPr lang="en-US" altLang="zh-CN" i="0" baseline="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lang="en-US" altLang="zh-CN" i="0" baseline="0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dd</a:t>
            </a:r>
            <a:r>
              <a:rPr lang="zh-CN" altLang="en-US" i="0" baseline="300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zh-CN" i="0" baseline="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i="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zh-CN" altLang="en-US" baseline="0" dirty="0"/>
          </a:p>
        </p:txBody>
      </p:sp>
    </p:spTree>
    <p:extLst>
      <p:ext uri="{BB962C8B-B14F-4D97-AF65-F5344CB8AC3E}">
        <p14:creationId xmlns:p14="http://schemas.microsoft.com/office/powerpoint/2010/main" val="22092835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一次转移 与 一次推导 进行类比 </a:t>
            </a:r>
          </a:p>
        </p:txBody>
      </p:sp>
    </p:spTree>
    <p:extLst>
      <p:ext uri="{BB962C8B-B14F-4D97-AF65-F5344CB8AC3E}">
        <p14:creationId xmlns:p14="http://schemas.microsoft.com/office/powerpoint/2010/main" val="38602272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2422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608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6347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827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827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6146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827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827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6827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椭圆区域中的状态从整体上来看，只有从椭圆区域出去的，没有进入的，因此这三个状态是不可达的。</a:t>
            </a:r>
          </a:p>
        </p:txBody>
      </p:sp>
    </p:spTree>
    <p:extLst>
      <p:ext uri="{BB962C8B-B14F-4D97-AF65-F5344CB8AC3E}">
        <p14:creationId xmlns:p14="http://schemas.microsoft.com/office/powerpoint/2010/main" val="20828209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36275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11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119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9916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7451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6767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1193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4949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83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60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7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23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5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45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35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8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3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58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7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Line 1038"/>
          <p:cNvSpPr>
            <a:spLocks noChangeShapeType="1"/>
          </p:cNvSpPr>
          <p:nvPr/>
        </p:nvSpPr>
        <p:spPr bwMode="auto">
          <a:xfrm flipV="1">
            <a:off x="596265" y="965200"/>
            <a:ext cx="8395335" cy="1587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37" name="AutoShape 1041"/>
          <p:cNvSpPr>
            <a:spLocks noChangeArrowheads="1"/>
          </p:cNvSpPr>
          <p:nvPr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>
    <p:wipe dir="r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0EF50-DA6F-4809-BDA5-32924E31858E}" type="datetimeFigureOut">
              <a:rPr lang="zh-CN" altLang="en-US" smtClean="0"/>
              <a:pPr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C61B-B46F-4B24-86F8-AE7BD5615C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2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0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2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4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6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8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18.w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3.bin"/><Relationship Id="rId4" Type="http://schemas.openxmlformats.org/officeDocument/2006/relationships/slide" Target="slide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emf"/><Relationship Id="rId4" Type="http://schemas.openxmlformats.org/officeDocument/2006/relationships/customXml" Target="../ink/ink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.xml"/><Relationship Id="rId4" Type="http://schemas.openxmlformats.org/officeDocument/2006/relationships/image" Target="../media/image23.w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w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wmf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1.bin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customXml" Target="../ink/ink9.xml"/><Relationship Id="rId18" Type="http://schemas.openxmlformats.org/officeDocument/2006/relationships/image" Target="../media/image3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35.png"/><Relationship Id="rId17" Type="http://schemas.openxmlformats.org/officeDocument/2006/relationships/customXml" Target="../ink/ink11.xml"/><Relationship Id="rId2" Type="http://schemas.openxmlformats.org/officeDocument/2006/relationships/image" Target="../media/image31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0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34.png"/><Relationship Id="rId19" Type="http://schemas.openxmlformats.org/officeDocument/2006/relationships/customXml" Target="../ink/ink12.xml"/><Relationship Id="rId4" Type="http://schemas.openxmlformats.org/officeDocument/2006/relationships/image" Target="../media/image310.png"/><Relationship Id="rId9" Type="http://schemas.openxmlformats.org/officeDocument/2006/relationships/customXml" Target="../ink/ink7.xml"/><Relationship Id="rId14" Type="http://schemas.openxmlformats.org/officeDocument/2006/relationships/image" Target="../media/image36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emf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slide" Target="slide18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18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18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18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18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18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8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93.bin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0.bin"/><Relationship Id="rId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2.bin"/><Relationship Id="rId4" Type="http://schemas.openxmlformats.org/officeDocument/2006/relationships/slide" Target="slide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4.bin"/><Relationship Id="rId4" Type="http://schemas.openxmlformats.org/officeDocument/2006/relationships/slide" Target="slide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6.bin"/><Relationship Id="rId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8.bin"/><Relationship Id="rId4" Type="http://schemas.openxmlformats.org/officeDocument/2006/relationships/slide" Target="slide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0.bin"/><Relationship Id="rId4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2.bin"/><Relationship Id="rId4" Type="http://schemas.openxmlformats.org/officeDocument/2006/relationships/slide" Target="slide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4.bin"/><Relationship Id="rId4" Type="http://schemas.openxmlformats.org/officeDocument/2006/relationships/slide" Target="slide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6.bin"/><Relationship Id="rId4" Type="http://schemas.openxmlformats.org/officeDocument/2006/relationships/slide" Target="slide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2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4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6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5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7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4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6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2966538" y="1513625"/>
            <a:ext cx="2926080" cy="8388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5400" dirty="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882265" y="2773680"/>
            <a:ext cx="5374640" cy="30251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信息工程学院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计算机科学系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主讲：吴  昊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@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信工</a:t>
            </a: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213</a:t>
            </a:r>
            <a:endParaRPr lang="en-US" altLang="zh-CN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haowu@shmtu.edu.cn</a:t>
            </a:r>
            <a:endParaRPr lang="en-US" altLang="zh-CN" sz="36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395537" y="980728"/>
            <a:ext cx="8748464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</a:t>
            </a:r>
            <a:r>
              <a:rPr lang="en-US" altLang="zh-CN" b="0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PL/0</a:t>
            </a:r>
            <a:r>
              <a:rPr lang="zh-CN" altLang="en-US" dirty="0">
                <a:solidFill>
                  <a:srgbClr val="800080"/>
                </a:solidFill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单词类别（种别）的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EBNF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描述</a:t>
            </a:r>
            <a:r>
              <a:rPr lang="zh-CN" altLang="en-US" dirty="0"/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0113" y="260724"/>
            <a:ext cx="8209532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手动编写词法分析程序以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为例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036" y="6262378"/>
            <a:ext cx="7323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{ }</a:t>
            </a:r>
            <a:r>
              <a:rPr lang="zh-CN" altLang="en-US" sz="2800" dirty="0"/>
              <a:t>表示花括号中的成分可以重复</a:t>
            </a:r>
            <a:r>
              <a:rPr lang="en-US" altLang="zh-CN" sz="2800" dirty="0"/>
              <a:t>0</a:t>
            </a:r>
            <a:r>
              <a:rPr lang="zh-CN" altLang="en-US" sz="2800" dirty="0"/>
              <a:t>次或多次</a:t>
            </a:r>
          </a:p>
        </p:txBody>
      </p:sp>
      <p:sp>
        <p:nvSpPr>
          <p:cNvPr id="12" name="矩形 11"/>
          <p:cNvSpPr/>
          <p:nvPr/>
        </p:nvSpPr>
        <p:spPr>
          <a:xfrm>
            <a:off x="44947" y="2204864"/>
            <a:ext cx="9099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无符号整数</a:t>
            </a:r>
            <a:r>
              <a:rPr lang="en-US" altLang="zh-CN" sz="2800" dirty="0"/>
              <a:t>&gt;  ::=  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 {&lt;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&gt;} 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标识符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 {&lt;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</a:t>
            </a:r>
            <a:r>
              <a:rPr lang="zh-CN" altLang="en-US" sz="2800" dirty="0"/>
              <a:t> </a:t>
            </a:r>
            <a:r>
              <a:rPr lang="en-US" altLang="zh-CN" sz="2800" dirty="0"/>
              <a:t>|</a:t>
            </a:r>
            <a:r>
              <a:rPr lang="zh-CN" altLang="en-US" sz="2800" dirty="0"/>
              <a:t> </a:t>
            </a:r>
            <a:r>
              <a:rPr lang="en-US" altLang="zh-CN" sz="2800" dirty="0"/>
              <a:t>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&gt;} 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保留字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</a:t>
            </a:r>
            <a:r>
              <a:rPr lang="en-US" altLang="zh-CN" sz="2800" dirty="0" err="1"/>
              <a:t>const</a:t>
            </a:r>
            <a:r>
              <a:rPr lang="en-US" altLang="zh-CN" sz="2800" i="1" dirty="0"/>
              <a:t> | </a:t>
            </a:r>
            <a:r>
              <a:rPr lang="en-US" altLang="zh-CN" sz="2800" dirty="0" err="1"/>
              <a:t>var</a:t>
            </a:r>
            <a:r>
              <a:rPr lang="zh-CN" altLang="en-US" sz="2800" dirty="0"/>
              <a:t> </a:t>
            </a:r>
            <a:r>
              <a:rPr lang="en-US" altLang="zh-CN" sz="2800" i="1" dirty="0"/>
              <a:t>|</a:t>
            </a:r>
            <a:r>
              <a:rPr lang="zh-CN" altLang="en-US" sz="2800" i="1" dirty="0"/>
              <a:t> </a:t>
            </a:r>
            <a:r>
              <a:rPr lang="en-US" altLang="zh-CN" sz="2800" dirty="0" err="1"/>
              <a:t>procedur</a:t>
            </a:r>
            <a:r>
              <a:rPr lang="en-US" altLang="zh-CN" sz="2800" i="1" dirty="0"/>
              <a:t> | </a:t>
            </a:r>
            <a:r>
              <a:rPr lang="en-US" altLang="zh-CN" sz="2800" dirty="0" err="1"/>
              <a:t>begin</a:t>
            </a:r>
            <a:r>
              <a:rPr lang="en-US" altLang="zh-CN" sz="2800" i="1" dirty="0" err="1"/>
              <a:t>|</a:t>
            </a:r>
            <a:r>
              <a:rPr lang="en-US" altLang="zh-CN" sz="2800" dirty="0" err="1"/>
              <a:t>end</a:t>
            </a:r>
            <a:r>
              <a:rPr lang="en-US" altLang="zh-CN" sz="2800" i="1" dirty="0"/>
              <a:t> </a:t>
            </a:r>
          </a:p>
          <a:p>
            <a:pPr>
              <a:buNone/>
            </a:pPr>
            <a:r>
              <a:rPr lang="en-US" altLang="zh-CN" sz="2800" i="1" dirty="0"/>
              <a:t>				| </a:t>
            </a:r>
            <a:r>
              <a:rPr lang="en-US" altLang="zh-CN" sz="2800" dirty="0"/>
              <a:t>odd</a:t>
            </a:r>
            <a:r>
              <a:rPr lang="en-US" altLang="zh-CN" sz="2800" i="1" dirty="0"/>
              <a:t> | </a:t>
            </a:r>
            <a:r>
              <a:rPr lang="en-US" altLang="zh-CN" sz="2800" dirty="0"/>
              <a:t>if</a:t>
            </a:r>
            <a:r>
              <a:rPr lang="en-US" altLang="zh-CN" sz="2800" i="1" dirty="0"/>
              <a:t> | </a:t>
            </a:r>
            <a:r>
              <a:rPr lang="en-US" altLang="zh-CN" sz="2800" dirty="0"/>
              <a:t>then</a:t>
            </a:r>
            <a:r>
              <a:rPr lang="en-US" altLang="zh-CN" sz="2800" i="1" dirty="0"/>
              <a:t> | </a:t>
            </a:r>
            <a:r>
              <a:rPr lang="en-US" altLang="zh-CN" sz="2800" dirty="0"/>
              <a:t>call</a:t>
            </a:r>
            <a:r>
              <a:rPr lang="en-US" altLang="zh-CN" sz="2800" i="1" dirty="0"/>
              <a:t> | </a:t>
            </a:r>
            <a:r>
              <a:rPr lang="en-US" altLang="zh-CN" sz="2800" dirty="0"/>
              <a:t>while</a:t>
            </a:r>
            <a:r>
              <a:rPr lang="en-US" altLang="zh-CN" sz="2800" i="1" dirty="0"/>
              <a:t> |</a:t>
            </a:r>
          </a:p>
          <a:p>
            <a:pPr>
              <a:buNone/>
            </a:pPr>
            <a:r>
              <a:rPr lang="en-US" altLang="zh-CN" sz="2800" i="1" dirty="0"/>
              <a:t>				</a:t>
            </a:r>
            <a:r>
              <a:rPr lang="en-US" altLang="zh-CN" sz="2800" dirty="0"/>
              <a:t>do</a:t>
            </a:r>
            <a:r>
              <a:rPr lang="en-US" altLang="zh-CN" sz="2800" i="1" dirty="0"/>
              <a:t> | </a:t>
            </a:r>
            <a:r>
              <a:rPr lang="en-US" altLang="zh-CN" sz="2800" dirty="0"/>
              <a:t>read</a:t>
            </a:r>
            <a:r>
              <a:rPr lang="en-US" altLang="zh-CN" sz="2800" i="1" dirty="0"/>
              <a:t> | </a:t>
            </a:r>
            <a:r>
              <a:rPr lang="en-US" altLang="zh-CN" sz="2800" dirty="0"/>
              <a:t>write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运算符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+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-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*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/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#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&lt;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&lt;=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&gt;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&gt;=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:=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界符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(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)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,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.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</a:t>
            </a:r>
            <a:r>
              <a:rPr lang="en-US" altLang="zh-CN" sz="2800" i="1" dirty="0"/>
              <a:t>a</a:t>
            </a:r>
            <a:r>
              <a:rPr lang="en-US" altLang="zh-CN" sz="2800" dirty="0"/>
              <a:t> | </a:t>
            </a:r>
            <a:r>
              <a:rPr lang="en-US" altLang="zh-CN" sz="2800" i="1" dirty="0"/>
              <a:t>b </a:t>
            </a:r>
            <a:r>
              <a:rPr lang="en-US" altLang="zh-CN" sz="2800" dirty="0"/>
              <a:t>|</a:t>
            </a:r>
            <a:r>
              <a:rPr lang="en-US" altLang="zh-CN" sz="2800" i="1" dirty="0"/>
              <a:t> … </a:t>
            </a:r>
            <a:r>
              <a:rPr lang="en-US" altLang="zh-CN" sz="2800" dirty="0"/>
              <a:t>|</a:t>
            </a:r>
            <a:r>
              <a:rPr lang="en-US" altLang="zh-CN" sz="2800" i="1" dirty="0"/>
              <a:t> X </a:t>
            </a:r>
            <a:r>
              <a:rPr lang="en-US" altLang="zh-CN" sz="2800" dirty="0"/>
              <a:t>|</a:t>
            </a:r>
            <a:r>
              <a:rPr lang="en-US" altLang="zh-CN" sz="2800" i="1" dirty="0"/>
              <a:t> Y </a:t>
            </a:r>
            <a:r>
              <a:rPr lang="en-US" altLang="zh-CN" sz="2800" dirty="0"/>
              <a:t>|</a:t>
            </a:r>
            <a:r>
              <a:rPr lang="en-US" altLang="zh-CN" sz="2800" i="1" dirty="0"/>
              <a:t> Z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0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…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8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9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3339568944"/>
      </p:ext>
    </p:extLst>
  </p:cSld>
  <p:clrMapOvr>
    <a:masterClrMapping/>
  </p:clrMapOvr>
  <p:transition spd="med" advClick="0">
    <p:wipe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143372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3964777" y="5595980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Text Box 69"/>
          <p:cNvSpPr txBox="1"/>
          <p:nvPr/>
        </p:nvSpPr>
        <p:spPr>
          <a:xfrm>
            <a:off x="6429388" y="4071942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628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r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4821239" y="5597568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 Box 7"/>
          <p:cNvSpPr txBox="1"/>
          <p:nvPr/>
        </p:nvSpPr>
        <p:spPr>
          <a:xfrm>
            <a:off x="7112675" y="4929198"/>
            <a:ext cx="2031325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回溯！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4286248" y="3929066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143372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3964777" y="5595980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32780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32780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327801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2143108" y="400050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071934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9190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3922422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曲线连接符 18"/>
          <p:cNvCxnSpPr/>
          <p:nvPr/>
        </p:nvCxnSpPr>
        <p:spPr>
          <a:xfrm rot="16200000" flipH="1">
            <a:off x="4708241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 Box 69"/>
          <p:cNvSpPr txBox="1"/>
          <p:nvPr/>
        </p:nvSpPr>
        <p:spPr>
          <a:xfrm>
            <a:off x="2123728" y="400506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18" name="Text Box 69"/>
          <p:cNvSpPr txBox="1"/>
          <p:nvPr/>
        </p:nvSpPr>
        <p:spPr>
          <a:xfrm>
            <a:off x="2134643" y="4000503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32780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32780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327801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4286248" y="400050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071934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9190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3922422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曲线连接符 18"/>
          <p:cNvCxnSpPr/>
          <p:nvPr/>
        </p:nvCxnSpPr>
        <p:spPr>
          <a:xfrm rot="16200000" flipH="1">
            <a:off x="4708241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786446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5572132" y="5560261"/>
            <a:ext cx="1588" cy="857256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32780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32780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327801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6435743" y="400050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071934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9190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3922422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曲线连接符 18"/>
          <p:cNvCxnSpPr/>
          <p:nvPr/>
        </p:nvCxnSpPr>
        <p:spPr>
          <a:xfrm rot="16200000" flipH="1">
            <a:off x="4708241" y="5625857"/>
            <a:ext cx="13271" cy="714380"/>
          </a:xfrm>
          <a:prstGeom prst="curvedConnector3">
            <a:avLst>
              <a:gd name="adj1" fmla="val -1722553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786446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43702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r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5572132" y="5560261"/>
            <a:ext cx="1588" cy="857256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曲线连接符 25"/>
          <p:cNvCxnSpPr/>
          <p:nvPr/>
        </p:nvCxnSpPr>
        <p:spPr>
          <a:xfrm rot="5400000" flipH="1" flipV="1">
            <a:off x="6428594" y="5560261"/>
            <a:ext cx="1588" cy="857256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Text Box 38"/>
          <p:cNvSpPr txBox="1"/>
          <p:nvPr/>
        </p:nvSpPr>
        <p:spPr>
          <a:xfrm>
            <a:off x="7358082" y="4500570"/>
            <a:ext cx="963725" cy="120032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72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72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4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33" name="Group 24"/>
          <p:cNvGrpSpPr/>
          <p:nvPr/>
        </p:nvGrpSpPr>
        <p:grpSpPr>
          <a:xfrm>
            <a:off x="2428860" y="4643446"/>
            <a:ext cx="2411428" cy="512754"/>
            <a:chOff x="1689" y="2886"/>
            <a:chExt cx="1360" cy="272"/>
          </a:xfrm>
        </p:grpSpPr>
        <p:sp>
          <p:nvSpPr>
            <p:cNvPr id="34" name="Line 25"/>
            <p:cNvSpPr/>
            <p:nvPr/>
          </p:nvSpPr>
          <p:spPr>
            <a:xfrm>
              <a:off x="1689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6"/>
            <p:cNvSpPr/>
            <p:nvPr/>
          </p:nvSpPr>
          <p:spPr>
            <a:xfrm>
              <a:off x="1961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7"/>
            <p:cNvSpPr/>
            <p:nvPr/>
          </p:nvSpPr>
          <p:spPr>
            <a:xfrm>
              <a:off x="2233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8"/>
            <p:cNvSpPr/>
            <p:nvPr/>
          </p:nvSpPr>
          <p:spPr>
            <a:xfrm>
              <a:off x="2505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9"/>
            <p:cNvSpPr/>
            <p:nvPr/>
          </p:nvSpPr>
          <p:spPr>
            <a:xfrm>
              <a:off x="2777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0"/>
            <p:cNvSpPr/>
            <p:nvPr/>
          </p:nvSpPr>
          <p:spPr>
            <a:xfrm>
              <a:off x="3049" y="2886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1"/>
            <p:cNvSpPr/>
            <p:nvPr/>
          </p:nvSpPr>
          <p:spPr>
            <a:xfrm>
              <a:off x="1689" y="2886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2"/>
            <p:cNvSpPr/>
            <p:nvPr/>
          </p:nvSpPr>
          <p:spPr>
            <a:xfrm>
              <a:off x="1689" y="3158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33"/>
            <p:cNvSpPr txBox="1"/>
            <p:nvPr/>
          </p:nvSpPr>
          <p:spPr>
            <a:xfrm>
              <a:off x="1734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" name="Text Box 34"/>
            <p:cNvSpPr txBox="1"/>
            <p:nvPr/>
          </p:nvSpPr>
          <p:spPr>
            <a:xfrm>
              <a:off x="2006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4" name="Text Box 35"/>
            <p:cNvSpPr txBox="1"/>
            <p:nvPr/>
          </p:nvSpPr>
          <p:spPr>
            <a:xfrm>
              <a:off x="2278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5" name="Text Box 36"/>
            <p:cNvSpPr txBox="1"/>
            <p:nvPr/>
          </p:nvSpPr>
          <p:spPr>
            <a:xfrm>
              <a:off x="2527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" name="Text Box 37"/>
            <p:cNvSpPr txBox="1"/>
            <p:nvPr/>
          </p:nvSpPr>
          <p:spPr>
            <a:xfrm>
              <a:off x="2799" y="2886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47" name="Text Box 38"/>
          <p:cNvSpPr txBox="1"/>
          <p:nvPr/>
        </p:nvSpPr>
        <p:spPr>
          <a:xfrm>
            <a:off x="5214942" y="4500570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/>
          <p:nvPr/>
        </p:nvSpPr>
        <p:spPr>
          <a:xfrm>
            <a:off x="568523" y="260648"/>
            <a:ext cx="816356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写出下图</a:t>
            </a:r>
            <a:r>
              <a:rPr lang="en-US" altLang="zh-CN" sz="3600" dirty="0">
                <a:solidFill>
                  <a:srgbClr val="800080"/>
                </a:solidFill>
              </a:rPr>
              <a:t>NFA</a:t>
            </a:r>
            <a:r>
              <a:rPr lang="zh-CN" altLang="en-US" sz="3600" dirty="0">
                <a:solidFill>
                  <a:srgbClr val="800080"/>
                </a:solidFill>
              </a:rPr>
              <a:t>对应的转移表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15962"/>
              </p:ext>
            </p:extLst>
          </p:nvPr>
        </p:nvGraphicFramePr>
        <p:xfrm>
          <a:off x="551756" y="1185237"/>
          <a:ext cx="4963040" cy="149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87220" imgH="1077493" progId="Visio.Drawing.11">
                  <p:embed/>
                </p:oleObj>
              </mc:Choice>
              <mc:Fallback>
                <p:oleObj name="Visio" r:id="rId2" imgW="3587220" imgH="1077493" progId="Visio.Drawing.11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56" y="1185237"/>
                        <a:ext cx="4963040" cy="14931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0"/>
          <p:cNvSpPr txBox="1"/>
          <p:nvPr/>
        </p:nvSpPr>
        <p:spPr>
          <a:xfrm>
            <a:off x="6324600" y="18615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31"/>
          <p:cNvSpPr txBox="1"/>
          <p:nvPr/>
        </p:nvSpPr>
        <p:spPr>
          <a:xfrm>
            <a:off x="6324600" y="23187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32"/>
          <p:cNvSpPr txBox="1"/>
          <p:nvPr/>
        </p:nvSpPr>
        <p:spPr>
          <a:xfrm>
            <a:off x="6096000" y="277591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6" name="Line 33"/>
          <p:cNvSpPr/>
          <p:nvPr/>
        </p:nvSpPr>
        <p:spPr>
          <a:xfrm>
            <a:off x="5943600" y="1709112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4"/>
          <p:cNvSpPr/>
          <p:nvPr/>
        </p:nvSpPr>
        <p:spPr>
          <a:xfrm>
            <a:off x="5943600" y="1785312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5"/>
          <p:cNvSpPr/>
          <p:nvPr/>
        </p:nvSpPr>
        <p:spPr>
          <a:xfrm>
            <a:off x="6705600" y="1175712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6"/>
          <p:cNvSpPr/>
          <p:nvPr/>
        </p:nvSpPr>
        <p:spPr>
          <a:xfrm>
            <a:off x="6705600" y="1785312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7"/>
          <p:cNvSpPr/>
          <p:nvPr/>
        </p:nvSpPr>
        <p:spPr>
          <a:xfrm>
            <a:off x="6781800" y="1175712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8"/>
          <p:cNvSpPr/>
          <p:nvPr/>
        </p:nvSpPr>
        <p:spPr>
          <a:xfrm>
            <a:off x="6781800" y="1785312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9"/>
          <p:cNvSpPr/>
          <p:nvPr/>
        </p:nvSpPr>
        <p:spPr>
          <a:xfrm>
            <a:off x="7620000" y="1175712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0"/>
          <p:cNvSpPr/>
          <p:nvPr/>
        </p:nvSpPr>
        <p:spPr>
          <a:xfrm>
            <a:off x="7620000" y="1785312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1"/>
          <p:cNvSpPr txBox="1"/>
          <p:nvPr/>
        </p:nvSpPr>
        <p:spPr>
          <a:xfrm>
            <a:off x="7010400" y="11757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Line 42"/>
          <p:cNvSpPr/>
          <p:nvPr/>
        </p:nvSpPr>
        <p:spPr>
          <a:xfrm>
            <a:off x="6019800" y="2166312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44"/>
          <p:cNvSpPr txBox="1"/>
          <p:nvPr/>
        </p:nvSpPr>
        <p:spPr>
          <a:xfrm>
            <a:off x="6780584" y="2318712"/>
            <a:ext cx="95976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8" name="Text Box 45"/>
          <p:cNvSpPr txBox="1"/>
          <p:nvPr/>
        </p:nvSpPr>
        <p:spPr>
          <a:xfrm>
            <a:off x="6934200" y="277591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6"/>
          <p:cNvSpPr txBox="1"/>
          <p:nvPr/>
        </p:nvSpPr>
        <p:spPr>
          <a:xfrm>
            <a:off x="7848599" y="2318712"/>
            <a:ext cx="88349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50" name="Text Box 47"/>
          <p:cNvSpPr txBox="1"/>
          <p:nvPr/>
        </p:nvSpPr>
        <p:spPr>
          <a:xfrm>
            <a:off x="7924800" y="277591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48"/>
          <p:cNvSpPr txBox="1"/>
          <p:nvPr/>
        </p:nvSpPr>
        <p:spPr>
          <a:xfrm>
            <a:off x="7924800" y="116618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49"/>
          <p:cNvSpPr txBox="1"/>
          <p:nvPr/>
        </p:nvSpPr>
        <p:spPr>
          <a:xfrm>
            <a:off x="7829872" y="186151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53" name="Text Box 45"/>
          <p:cNvSpPr txBox="1"/>
          <p:nvPr/>
        </p:nvSpPr>
        <p:spPr>
          <a:xfrm>
            <a:off x="6948264" y="1923598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7"/>
          <p:cNvSpPr txBox="1"/>
          <p:nvPr/>
        </p:nvSpPr>
        <p:spPr>
          <a:xfrm>
            <a:off x="568522" y="4132788"/>
            <a:ext cx="816356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该</a:t>
            </a:r>
            <a:r>
              <a:rPr lang="en-US" altLang="zh-CN" sz="3600" dirty="0">
                <a:solidFill>
                  <a:srgbClr val="800080"/>
                </a:solidFill>
              </a:rPr>
              <a:t>NFA</a:t>
            </a:r>
            <a:r>
              <a:rPr lang="zh-CN" altLang="en-US" sz="3600" dirty="0">
                <a:solidFill>
                  <a:srgbClr val="800080"/>
                </a:solidFill>
              </a:rPr>
              <a:t>是否接受下列符号串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algn="just"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   0101                         1010</a:t>
            </a:r>
          </a:p>
        </p:txBody>
      </p:sp>
    </p:spTree>
    <p:extLst>
      <p:ext uri="{BB962C8B-B14F-4D97-AF65-F5344CB8AC3E}">
        <p14:creationId xmlns:p14="http://schemas.microsoft.com/office/powerpoint/2010/main" val="251524683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819150" y="2647954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87496" imgH="1077468" progId="Visio.Drawing.11">
                  <p:embed/>
                </p:oleObj>
              </mc:Choice>
              <mc:Fallback>
                <p:oleObj r:id="rId3" imgW="3587496" imgH="1077468" progId="Visio.Drawing.11">
                  <p:embed/>
                  <p:pic>
                    <p:nvPicPr>
                      <p:cNvPr id="0" name="Picture 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647954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5" action="ppaction://hlinksldjump"/>
          </p:cNvPr>
          <p:cNvSpPr txBox="1"/>
          <p:nvPr/>
        </p:nvSpPr>
        <p:spPr>
          <a:xfrm>
            <a:off x="846138" y="1124744"/>
            <a:ext cx="7105650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用回溯法来模拟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的运行并不方便，更重要的是如何判断一个符号串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>
                <a:solidFill>
                  <a:srgbClr val="800080"/>
                </a:solidFill>
              </a:rPr>
              <a:t>被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接受呢？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56" name="Text Box 9"/>
          <p:cNvSpPr txBox="1"/>
          <p:nvPr/>
        </p:nvSpPr>
        <p:spPr>
          <a:xfrm>
            <a:off x="8368555" y="2955193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7" name="Group 10"/>
          <p:cNvGrpSpPr/>
          <p:nvPr/>
        </p:nvGrpSpPr>
        <p:grpSpPr>
          <a:xfrm>
            <a:off x="5577715" y="3157537"/>
            <a:ext cx="2428892" cy="500066"/>
            <a:chOff x="3833" y="3430"/>
            <a:chExt cx="1360" cy="272"/>
          </a:xfrm>
        </p:grpSpPr>
        <p:sp>
          <p:nvSpPr>
            <p:cNvPr id="58" name="Line 11"/>
            <p:cNvSpPr/>
            <p:nvPr/>
          </p:nvSpPr>
          <p:spPr>
            <a:xfrm>
              <a:off x="3833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2"/>
            <p:cNvSpPr/>
            <p:nvPr/>
          </p:nvSpPr>
          <p:spPr>
            <a:xfrm>
              <a:off x="4105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3"/>
            <p:cNvSpPr/>
            <p:nvPr/>
          </p:nvSpPr>
          <p:spPr>
            <a:xfrm>
              <a:off x="4377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4"/>
            <p:cNvSpPr/>
            <p:nvPr/>
          </p:nvSpPr>
          <p:spPr>
            <a:xfrm>
              <a:off x="4649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5"/>
            <p:cNvSpPr/>
            <p:nvPr/>
          </p:nvSpPr>
          <p:spPr>
            <a:xfrm>
              <a:off x="4921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6"/>
            <p:cNvSpPr/>
            <p:nvPr/>
          </p:nvSpPr>
          <p:spPr>
            <a:xfrm>
              <a:off x="5193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7"/>
            <p:cNvSpPr/>
            <p:nvPr/>
          </p:nvSpPr>
          <p:spPr>
            <a:xfrm>
              <a:off x="3833" y="3430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8"/>
            <p:cNvSpPr/>
            <p:nvPr/>
          </p:nvSpPr>
          <p:spPr>
            <a:xfrm>
              <a:off x="3833" y="3702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9"/>
            <p:cNvSpPr txBox="1"/>
            <p:nvPr/>
          </p:nvSpPr>
          <p:spPr>
            <a:xfrm>
              <a:off x="3878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7" name="Text Box 20"/>
            <p:cNvSpPr txBox="1"/>
            <p:nvPr/>
          </p:nvSpPr>
          <p:spPr>
            <a:xfrm>
              <a:off x="4150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8" name="Text Box 21"/>
            <p:cNvSpPr txBox="1"/>
            <p:nvPr/>
          </p:nvSpPr>
          <p:spPr>
            <a:xfrm>
              <a:off x="4422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9" name="Text Box 22"/>
            <p:cNvSpPr txBox="1"/>
            <p:nvPr/>
          </p:nvSpPr>
          <p:spPr>
            <a:xfrm>
              <a:off x="4671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0" name="Text Box 23"/>
            <p:cNvSpPr txBox="1"/>
            <p:nvPr/>
          </p:nvSpPr>
          <p:spPr>
            <a:xfrm>
              <a:off x="4943" y="3430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71" name="Text Box 40">
            <a:hlinkClick r:id="rId5" action="ppaction://hlinksldjump"/>
          </p:cNvPr>
          <p:cNvSpPr txBox="1"/>
          <p:nvPr/>
        </p:nvSpPr>
        <p:spPr>
          <a:xfrm>
            <a:off x="357158" y="4214818"/>
            <a:ext cx="9001188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我们介绍一种方法：子集法：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在每一步记录下所有可能</a:t>
            </a:r>
            <a:r>
              <a:rPr lang="zh-CN" altLang="en-US" dirty="0">
                <a:solidFill>
                  <a:srgbClr val="800080"/>
                </a:solidFill>
              </a:rPr>
              <a:t>到达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的状态集合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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 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每次读入一个符号，更新这个状态集合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读完所有符号后，看是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是否包含终结状态即可。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5914127" y="373214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5880523" y="4544392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5705872" y="1025062"/>
          <a:ext cx="2428892" cy="51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64845" imgH="377637" progId="Visio.Drawing.11">
                  <p:embed/>
                </p:oleObj>
              </mc:Choice>
              <mc:Fallback>
                <p:oleObj r:id="rId2" imgW="1764845" imgH="377637" progId="Visio.Drawing.11">
                  <p:embed/>
                  <p:pic>
                    <p:nvPicPr>
                      <p:cNvPr id="235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872" y="1025062"/>
                        <a:ext cx="2428892" cy="519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4" action="ppaction://hlinksldjump"/>
          </p:cNvPr>
          <p:cNvSpPr txBox="1"/>
          <p:nvPr/>
        </p:nvSpPr>
        <p:spPr>
          <a:xfrm>
            <a:off x="35496" y="-27384"/>
            <a:ext cx="710565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使用子集法来模拟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5705872" y="2053729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419328" y="24857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419328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004048" y="2356568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5944142" y="2888208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419328" y="41419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0" name="Text Box 19"/>
          <p:cNvSpPr txBox="1"/>
          <p:nvPr/>
        </p:nvSpPr>
        <p:spPr>
          <a:xfrm>
            <a:off x="5419328" y="49713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1" name="Text Box 18"/>
          <p:cNvSpPr txBox="1"/>
          <p:nvPr/>
        </p:nvSpPr>
        <p:spPr>
          <a:xfrm>
            <a:off x="5427712" y="5763468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7453064" y="2855032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300664" y="372725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6633914" y="3690749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6581990" y="4544392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322393" y="4465194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Text Box 21"/>
          <p:cNvSpPr txBox="1"/>
          <p:nvPr/>
        </p:nvSpPr>
        <p:spPr>
          <a:xfrm>
            <a:off x="6530305" y="5202175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21"/>
          <p:cNvSpPr txBox="1"/>
          <p:nvPr/>
        </p:nvSpPr>
        <p:spPr>
          <a:xfrm>
            <a:off x="7236296" y="5293347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124" name="Text Box 21"/>
          <p:cNvSpPr txBox="1"/>
          <p:nvPr/>
        </p:nvSpPr>
        <p:spPr>
          <a:xfrm>
            <a:off x="5809085" y="526373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Text Box 21"/>
          <p:cNvSpPr txBox="1"/>
          <p:nvPr/>
        </p:nvSpPr>
        <p:spPr>
          <a:xfrm>
            <a:off x="7233842" y="6005935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Text Box 21"/>
          <p:cNvSpPr txBox="1"/>
          <p:nvPr/>
        </p:nvSpPr>
        <p:spPr>
          <a:xfrm>
            <a:off x="5796136" y="5999360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Text Box 38"/>
          <p:cNvSpPr txBox="1"/>
          <p:nvPr/>
        </p:nvSpPr>
        <p:spPr>
          <a:xfrm>
            <a:off x="8244408" y="836712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3"/>
          <p:cNvSpPr txBox="1"/>
          <p:nvPr/>
        </p:nvSpPr>
        <p:spPr>
          <a:xfrm>
            <a:off x="6444208" y="606662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graphicFrame>
        <p:nvGraphicFramePr>
          <p:cNvPr id="58" name="Object 8"/>
          <p:cNvGraphicFramePr>
            <a:graphicFrameLocks noChangeAspect="1"/>
          </p:cNvGraphicFramePr>
          <p:nvPr/>
        </p:nvGraphicFramePr>
        <p:xfrm>
          <a:off x="467544" y="54868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87496" imgH="1077468" progId="Visio.Drawing.11">
                  <p:embed/>
                </p:oleObj>
              </mc:Choice>
              <mc:Fallback>
                <p:oleObj r:id="rId5" imgW="3587496" imgH="1077468" progId="Visio.Drawing.11">
                  <p:embed/>
                  <p:pic>
                    <p:nvPicPr>
                      <p:cNvPr id="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30"/>
          <p:cNvSpPr txBox="1"/>
          <p:nvPr/>
        </p:nvSpPr>
        <p:spPr>
          <a:xfrm>
            <a:off x="1197496" y="30442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1197496" y="35014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968896" y="39586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816496" y="289180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816496" y="296800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15784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15784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16546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16546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24928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24928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1883296" y="23584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892696" y="334900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1730896" y="30442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1730896" y="350140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1807096" y="395860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2721496" y="35014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2797696" y="395860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2797696" y="23488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2569096" y="304420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6619298" y="2845817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189745" y="251539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129189" y="3468762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221267" y="346035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056183" y="421396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6875426" y="419380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20"/>
          <p:cNvSpPr/>
          <p:nvPr/>
        </p:nvSpPr>
        <p:spPr>
          <a:xfrm>
            <a:off x="6019272" y="499328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20"/>
          <p:cNvSpPr/>
          <p:nvPr/>
        </p:nvSpPr>
        <p:spPr>
          <a:xfrm>
            <a:off x="6143887" y="499328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20"/>
          <p:cNvSpPr/>
          <p:nvPr/>
        </p:nvSpPr>
        <p:spPr>
          <a:xfrm>
            <a:off x="6018634" y="572613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20"/>
          <p:cNvSpPr/>
          <p:nvPr/>
        </p:nvSpPr>
        <p:spPr>
          <a:xfrm>
            <a:off x="6843463" y="585737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49113" y="6012577"/>
            <a:ext cx="841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82" grpId="0" animBg="1"/>
      <p:bldP spid="94" grpId="0" animBg="1"/>
      <p:bldP spid="95" grpId="0" animBg="1"/>
      <p:bldP spid="97" grpId="0" animBg="1"/>
      <p:bldP spid="107" grpId="0" animBg="1"/>
      <p:bldP spid="110" grpId="0" animBg="1"/>
      <p:bldP spid="111" grpId="0" animBg="1"/>
      <p:bldP spid="114" grpId="0" animBg="1"/>
      <p:bldP spid="117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56" grpId="0"/>
      <p:bldP spid="57" grpId="0" animBg="1"/>
      <p:bldP spid="80" grpId="0" animBg="1"/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5914127" y="373214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5880523" y="4544392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5" name="Text Box 40">
            <a:hlinkClick r:id="rId2" action="ppaction://hlinksldjump"/>
          </p:cNvPr>
          <p:cNvSpPr txBox="1"/>
          <p:nvPr/>
        </p:nvSpPr>
        <p:spPr>
          <a:xfrm>
            <a:off x="35496" y="-27384"/>
            <a:ext cx="910850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课堂练习：使用子集法来模拟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5705872" y="2053729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419328" y="24857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419328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004048" y="2356568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5944142" y="2888208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419328" y="41419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0" name="Text Box 19"/>
          <p:cNvSpPr txBox="1"/>
          <p:nvPr/>
        </p:nvSpPr>
        <p:spPr>
          <a:xfrm>
            <a:off x="5419328" y="49713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1" name="Text Box 18"/>
          <p:cNvSpPr txBox="1"/>
          <p:nvPr/>
        </p:nvSpPr>
        <p:spPr>
          <a:xfrm>
            <a:off x="5427712" y="5763468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7453064" y="2855032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6572264" y="369235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358082" y="3643314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4" name="Text Box 21"/>
          <p:cNvSpPr txBox="1"/>
          <p:nvPr/>
        </p:nvSpPr>
        <p:spPr>
          <a:xfrm>
            <a:off x="5809085" y="526373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Text Box 21"/>
          <p:cNvSpPr txBox="1"/>
          <p:nvPr/>
        </p:nvSpPr>
        <p:spPr>
          <a:xfrm>
            <a:off x="7233842" y="6005935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127" name="Text Box 21"/>
          <p:cNvSpPr txBox="1"/>
          <p:nvPr/>
        </p:nvSpPr>
        <p:spPr>
          <a:xfrm>
            <a:off x="5796136" y="5999360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 Box 23"/>
          <p:cNvSpPr txBox="1"/>
          <p:nvPr/>
        </p:nvSpPr>
        <p:spPr>
          <a:xfrm>
            <a:off x="6547290" y="5919663"/>
            <a:ext cx="61699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baseline="-25000" dirty="0">
                <a:solidFill>
                  <a:srgbClr val="800080"/>
                </a:solidFill>
                <a:ea typeface="楷体_GB2312"/>
              </a:rPr>
              <a:t>q</a:t>
            </a:r>
          </a:p>
        </p:txBody>
      </p:sp>
      <p:graphicFrame>
        <p:nvGraphicFramePr>
          <p:cNvPr id="58" name="Object 8"/>
          <p:cNvGraphicFramePr>
            <a:graphicFrameLocks noChangeAspect="1"/>
          </p:cNvGraphicFramePr>
          <p:nvPr/>
        </p:nvGraphicFramePr>
        <p:xfrm>
          <a:off x="467544" y="54868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87496" imgH="1077468" progId="Visio.Drawing.11">
                  <p:embed/>
                </p:oleObj>
              </mc:Choice>
              <mc:Fallback>
                <p:oleObj r:id="rId3" imgW="3587496" imgH="1077468" progId="Visio.Drawing.11">
                  <p:embed/>
                  <p:pic>
                    <p:nvPicPr>
                      <p:cNvPr id="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30"/>
          <p:cNvSpPr txBox="1"/>
          <p:nvPr/>
        </p:nvSpPr>
        <p:spPr>
          <a:xfrm>
            <a:off x="1197496" y="30442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1197496" y="35014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968896" y="39586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816496" y="289180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816496" y="296800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15784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15784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16546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16546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2492896" y="235840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2492896" y="296800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1883296" y="235840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892696" y="334900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1730896" y="30442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1730896" y="350140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1807096" y="395860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2721496" y="350140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2797696" y="395860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2797696" y="23488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2569096" y="304420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6619298" y="2845817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2800" i="1" baseline="-25000" dirty="0">
              <a:solidFill>
                <a:srgbClr val="800080"/>
              </a:solidFill>
              <a:ea typeface="楷体_GB2312"/>
            </a:endParaRPr>
          </a:p>
        </p:txBody>
      </p:sp>
      <p:sp>
        <p:nvSpPr>
          <p:cNvPr id="81" name="Line 20"/>
          <p:cNvSpPr/>
          <p:nvPr/>
        </p:nvSpPr>
        <p:spPr>
          <a:xfrm>
            <a:off x="6189745" y="251539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129189" y="3468762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929454" y="3357562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056183" y="421396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20"/>
          <p:cNvSpPr/>
          <p:nvPr/>
        </p:nvSpPr>
        <p:spPr>
          <a:xfrm>
            <a:off x="6019272" y="499328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20"/>
          <p:cNvSpPr/>
          <p:nvPr/>
        </p:nvSpPr>
        <p:spPr>
          <a:xfrm>
            <a:off x="6018634" y="572613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20"/>
          <p:cNvSpPr/>
          <p:nvPr/>
        </p:nvSpPr>
        <p:spPr>
          <a:xfrm>
            <a:off x="6143861" y="5693812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9" name="Group 10"/>
          <p:cNvGrpSpPr/>
          <p:nvPr/>
        </p:nvGrpSpPr>
        <p:grpSpPr>
          <a:xfrm>
            <a:off x="5577715" y="977878"/>
            <a:ext cx="2428892" cy="500066"/>
            <a:chOff x="3833" y="3430"/>
            <a:chExt cx="1360" cy="272"/>
          </a:xfrm>
        </p:grpSpPr>
        <p:sp>
          <p:nvSpPr>
            <p:cNvPr id="83" name="Line 11"/>
            <p:cNvSpPr/>
            <p:nvPr/>
          </p:nvSpPr>
          <p:spPr>
            <a:xfrm>
              <a:off x="3833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2"/>
            <p:cNvSpPr/>
            <p:nvPr/>
          </p:nvSpPr>
          <p:spPr>
            <a:xfrm>
              <a:off x="4105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"/>
            <p:cNvSpPr/>
            <p:nvPr/>
          </p:nvSpPr>
          <p:spPr>
            <a:xfrm>
              <a:off x="4377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4"/>
            <p:cNvSpPr/>
            <p:nvPr/>
          </p:nvSpPr>
          <p:spPr>
            <a:xfrm>
              <a:off x="4649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5"/>
            <p:cNvSpPr/>
            <p:nvPr/>
          </p:nvSpPr>
          <p:spPr>
            <a:xfrm>
              <a:off x="4921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6"/>
            <p:cNvSpPr/>
            <p:nvPr/>
          </p:nvSpPr>
          <p:spPr>
            <a:xfrm>
              <a:off x="5193" y="3430"/>
              <a:ext cx="0" cy="27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7"/>
            <p:cNvSpPr/>
            <p:nvPr/>
          </p:nvSpPr>
          <p:spPr>
            <a:xfrm>
              <a:off x="3833" y="3430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8"/>
            <p:cNvSpPr/>
            <p:nvPr/>
          </p:nvSpPr>
          <p:spPr>
            <a:xfrm>
              <a:off x="3833" y="3702"/>
              <a:ext cx="1360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9"/>
            <p:cNvSpPr txBox="1"/>
            <p:nvPr/>
          </p:nvSpPr>
          <p:spPr>
            <a:xfrm>
              <a:off x="3878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" name="Text Box 20"/>
            <p:cNvSpPr txBox="1"/>
            <p:nvPr/>
          </p:nvSpPr>
          <p:spPr>
            <a:xfrm>
              <a:off x="4150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" name="Text Box 21"/>
            <p:cNvSpPr txBox="1"/>
            <p:nvPr/>
          </p:nvSpPr>
          <p:spPr>
            <a:xfrm>
              <a:off x="4422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5" name="Text Box 22"/>
            <p:cNvSpPr txBox="1"/>
            <p:nvPr/>
          </p:nvSpPr>
          <p:spPr>
            <a:xfrm>
              <a:off x="4671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6" name="Text Box 23"/>
            <p:cNvSpPr txBox="1"/>
            <p:nvPr/>
          </p:nvSpPr>
          <p:spPr>
            <a:xfrm>
              <a:off x="4943" y="3430"/>
              <a:ext cx="183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20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08" name="Text Box 9"/>
          <p:cNvSpPr txBox="1"/>
          <p:nvPr/>
        </p:nvSpPr>
        <p:spPr>
          <a:xfrm>
            <a:off x="8368555" y="620688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Text Box 21"/>
          <p:cNvSpPr txBox="1"/>
          <p:nvPr/>
        </p:nvSpPr>
        <p:spPr>
          <a:xfrm>
            <a:off x="6530305" y="5214950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103" name="Line 20"/>
          <p:cNvSpPr/>
          <p:nvPr/>
        </p:nvSpPr>
        <p:spPr>
          <a:xfrm>
            <a:off x="6286512" y="2500306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" name="Text Box 21"/>
          <p:cNvSpPr txBox="1"/>
          <p:nvPr/>
        </p:nvSpPr>
        <p:spPr>
          <a:xfrm>
            <a:off x="6643702" y="2786058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Line 20"/>
          <p:cNvSpPr/>
          <p:nvPr/>
        </p:nvSpPr>
        <p:spPr>
          <a:xfrm>
            <a:off x="6215075" y="4143380"/>
            <a:ext cx="500066" cy="428628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" name="Text Box 21"/>
          <p:cNvSpPr txBox="1"/>
          <p:nvPr/>
        </p:nvSpPr>
        <p:spPr>
          <a:xfrm>
            <a:off x="6581793" y="4429132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Text Box 23"/>
          <p:cNvSpPr txBox="1"/>
          <p:nvPr/>
        </p:nvSpPr>
        <p:spPr>
          <a:xfrm>
            <a:off x="7241150" y="4549607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8" name="Line 20"/>
          <p:cNvSpPr/>
          <p:nvPr/>
        </p:nvSpPr>
        <p:spPr>
          <a:xfrm>
            <a:off x="6858016" y="5000636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Text Box 21"/>
          <p:cNvSpPr txBox="1"/>
          <p:nvPr/>
        </p:nvSpPr>
        <p:spPr>
          <a:xfrm>
            <a:off x="7296173" y="5191796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82" grpId="0" animBg="1"/>
      <p:bldP spid="94" grpId="0" animBg="1"/>
      <p:bldP spid="95" grpId="0" animBg="1"/>
      <p:bldP spid="97" grpId="0" animBg="1"/>
      <p:bldP spid="107" grpId="0" animBg="1"/>
      <p:bldP spid="110" grpId="0" animBg="1"/>
      <p:bldP spid="111" grpId="0" animBg="1"/>
      <p:bldP spid="114" grpId="0" animBg="1"/>
      <p:bldP spid="117" grpId="0" animBg="1"/>
      <p:bldP spid="120" grpId="0" animBg="1"/>
      <p:bldP spid="124" grpId="0" animBg="1"/>
      <p:bldP spid="126" grpId="0" animBg="1"/>
      <p:bldP spid="127" grpId="0" animBg="1"/>
      <p:bldP spid="57" grpId="0" animBg="1"/>
      <p:bldP spid="80" grpId="0" animBg="1"/>
      <p:bldP spid="108" grpId="0"/>
      <p:bldP spid="109" grpId="0" animBg="1"/>
      <p:bldP spid="112" grpId="0" animBg="1"/>
      <p:bldP spid="122" grpId="0" animBg="1"/>
      <p:bldP spid="125" grpId="0" animBg="1"/>
      <p:bldP spid="1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-36512" y="1196752"/>
            <a:ext cx="7489825" cy="7386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</a:t>
            </a:r>
            <a:r>
              <a:rPr lang="en-US" altLang="zh-CN" b="0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PL/0</a:t>
            </a:r>
            <a:r>
              <a:rPr lang="zh-CN" altLang="en-US" dirty="0">
                <a:solidFill>
                  <a:srgbClr val="800080"/>
                </a:solidFill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楷体_GB2312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00113" y="260724"/>
            <a:ext cx="8209532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手动编写词法分析程序以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为例</a:t>
            </a:r>
          </a:p>
        </p:txBody>
      </p:sp>
      <p:sp>
        <p:nvSpPr>
          <p:cNvPr id="3" name="矩形 2"/>
          <p:cNvSpPr/>
          <p:nvPr/>
        </p:nvSpPr>
        <p:spPr>
          <a:xfrm>
            <a:off x="44947" y="2771050"/>
            <a:ext cx="90990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标识符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 {&lt;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</a:t>
            </a:r>
            <a:r>
              <a:rPr lang="zh-CN" altLang="en-US" sz="2800" dirty="0"/>
              <a:t> </a:t>
            </a:r>
            <a:r>
              <a:rPr lang="en-US" altLang="zh-CN" sz="2800" dirty="0"/>
              <a:t>|</a:t>
            </a:r>
            <a:r>
              <a:rPr lang="zh-CN" altLang="en-US" sz="2800" dirty="0"/>
              <a:t> </a:t>
            </a:r>
            <a:r>
              <a:rPr lang="en-US" altLang="zh-CN" sz="2800" dirty="0"/>
              <a:t>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&gt;} 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无符号整数</a:t>
            </a:r>
            <a:r>
              <a:rPr lang="en-US" altLang="zh-CN" sz="2800" dirty="0"/>
              <a:t>&gt;  ::=  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 {&lt;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&gt;} 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保留字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</a:t>
            </a:r>
            <a:r>
              <a:rPr lang="en-US" altLang="zh-CN" sz="2800" dirty="0" err="1"/>
              <a:t>const</a:t>
            </a:r>
            <a:r>
              <a:rPr lang="en-US" altLang="zh-CN" sz="2800" i="1" dirty="0"/>
              <a:t> | </a:t>
            </a:r>
            <a:r>
              <a:rPr lang="en-US" altLang="zh-CN" sz="2800" dirty="0" err="1"/>
              <a:t>var</a:t>
            </a:r>
            <a:r>
              <a:rPr lang="zh-CN" altLang="en-US" sz="2800" dirty="0"/>
              <a:t> </a:t>
            </a:r>
            <a:r>
              <a:rPr lang="en-US" altLang="zh-CN" sz="2800" i="1" dirty="0"/>
              <a:t>|</a:t>
            </a:r>
            <a:r>
              <a:rPr lang="zh-CN" altLang="en-US" sz="2800" i="1" dirty="0"/>
              <a:t> </a:t>
            </a:r>
            <a:r>
              <a:rPr lang="en-US" altLang="zh-CN" sz="2800" dirty="0" err="1"/>
              <a:t>procedur</a:t>
            </a:r>
            <a:r>
              <a:rPr lang="en-US" altLang="zh-CN" sz="2800" i="1" dirty="0"/>
              <a:t> | </a:t>
            </a:r>
            <a:r>
              <a:rPr lang="en-US" altLang="zh-CN" sz="2800" dirty="0" err="1"/>
              <a:t>begin</a:t>
            </a:r>
            <a:r>
              <a:rPr lang="en-US" altLang="zh-CN" sz="2800" i="1" dirty="0" err="1"/>
              <a:t>|</a:t>
            </a:r>
            <a:r>
              <a:rPr lang="en-US" altLang="zh-CN" sz="2800" dirty="0" err="1"/>
              <a:t>end</a:t>
            </a:r>
            <a:r>
              <a:rPr lang="en-US" altLang="zh-CN" sz="2800" i="1" dirty="0"/>
              <a:t> </a:t>
            </a:r>
          </a:p>
          <a:p>
            <a:pPr>
              <a:buNone/>
            </a:pPr>
            <a:r>
              <a:rPr lang="en-US" altLang="zh-CN" sz="2800" i="1" dirty="0"/>
              <a:t>				| </a:t>
            </a:r>
            <a:r>
              <a:rPr lang="en-US" altLang="zh-CN" sz="2800" dirty="0"/>
              <a:t>odd</a:t>
            </a:r>
            <a:r>
              <a:rPr lang="en-US" altLang="zh-CN" sz="2800" i="1" dirty="0"/>
              <a:t> | </a:t>
            </a:r>
            <a:r>
              <a:rPr lang="en-US" altLang="zh-CN" sz="2800" dirty="0"/>
              <a:t>if</a:t>
            </a:r>
            <a:r>
              <a:rPr lang="en-US" altLang="zh-CN" sz="2800" i="1" dirty="0"/>
              <a:t> | </a:t>
            </a:r>
            <a:r>
              <a:rPr lang="en-US" altLang="zh-CN" sz="2800" dirty="0"/>
              <a:t>then</a:t>
            </a:r>
            <a:r>
              <a:rPr lang="en-US" altLang="zh-CN" sz="2800" i="1" dirty="0"/>
              <a:t> | </a:t>
            </a:r>
            <a:r>
              <a:rPr lang="en-US" altLang="zh-CN" sz="2800" dirty="0"/>
              <a:t>call</a:t>
            </a:r>
            <a:r>
              <a:rPr lang="en-US" altLang="zh-CN" sz="2800" i="1" dirty="0"/>
              <a:t> | </a:t>
            </a:r>
            <a:r>
              <a:rPr lang="en-US" altLang="zh-CN" sz="2800" dirty="0"/>
              <a:t>while</a:t>
            </a:r>
            <a:r>
              <a:rPr lang="en-US" altLang="zh-CN" sz="2800" i="1" dirty="0"/>
              <a:t> |</a:t>
            </a:r>
          </a:p>
          <a:p>
            <a:pPr>
              <a:buNone/>
            </a:pPr>
            <a:r>
              <a:rPr lang="en-US" altLang="zh-CN" sz="2800" i="1" dirty="0"/>
              <a:t>				</a:t>
            </a:r>
            <a:r>
              <a:rPr lang="en-US" altLang="zh-CN" sz="2800" dirty="0"/>
              <a:t>do</a:t>
            </a:r>
            <a:r>
              <a:rPr lang="en-US" altLang="zh-CN" sz="2800" i="1" dirty="0"/>
              <a:t> | </a:t>
            </a:r>
            <a:r>
              <a:rPr lang="en-US" altLang="zh-CN" sz="2800" dirty="0"/>
              <a:t>read</a:t>
            </a:r>
            <a:r>
              <a:rPr lang="en-US" altLang="zh-CN" sz="2800" i="1" dirty="0"/>
              <a:t> | </a:t>
            </a:r>
            <a:r>
              <a:rPr lang="en-US" altLang="zh-CN" sz="2800" dirty="0"/>
              <a:t>write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运算符</a:t>
            </a:r>
            <a:r>
              <a:rPr lang="en-US" altLang="zh-CN" sz="2800" dirty="0"/>
              <a:t>&gt;     </a:t>
            </a:r>
            <a:r>
              <a:rPr lang="zh-CN" altLang="en-US" sz="2800" dirty="0"/>
              <a:t>     </a:t>
            </a:r>
            <a:r>
              <a:rPr lang="en-US" altLang="zh-CN" sz="2800" dirty="0"/>
              <a:t>::=  +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-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*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/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#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&lt;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&lt;=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&gt;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&gt;=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:=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界符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(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)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,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;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.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字母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</a:t>
            </a:r>
            <a:r>
              <a:rPr lang="en-US" altLang="zh-CN" sz="2800" i="1" dirty="0"/>
              <a:t>a</a:t>
            </a:r>
            <a:r>
              <a:rPr lang="en-US" altLang="zh-CN" sz="2800" dirty="0"/>
              <a:t> | </a:t>
            </a:r>
            <a:r>
              <a:rPr lang="en-US" altLang="zh-CN" sz="2800" i="1" dirty="0"/>
              <a:t>b </a:t>
            </a:r>
            <a:r>
              <a:rPr lang="en-US" altLang="zh-CN" sz="2800" dirty="0"/>
              <a:t>|</a:t>
            </a:r>
            <a:r>
              <a:rPr lang="en-US" altLang="zh-CN" sz="2800" i="1" dirty="0"/>
              <a:t> … </a:t>
            </a:r>
            <a:r>
              <a:rPr lang="en-US" altLang="zh-CN" sz="2800" dirty="0"/>
              <a:t>|</a:t>
            </a:r>
            <a:r>
              <a:rPr lang="en-US" altLang="zh-CN" sz="2800" i="1" dirty="0"/>
              <a:t> X </a:t>
            </a:r>
            <a:r>
              <a:rPr lang="en-US" altLang="zh-CN" sz="2800" dirty="0"/>
              <a:t>|</a:t>
            </a:r>
            <a:r>
              <a:rPr lang="en-US" altLang="zh-CN" sz="2800" i="1" dirty="0"/>
              <a:t> Y </a:t>
            </a:r>
            <a:r>
              <a:rPr lang="en-US" altLang="zh-CN" sz="2800" dirty="0"/>
              <a:t>|</a:t>
            </a:r>
            <a:r>
              <a:rPr lang="en-US" altLang="zh-CN" sz="2800" i="1" dirty="0"/>
              <a:t> Z</a:t>
            </a:r>
          </a:p>
          <a:p>
            <a:pPr>
              <a:buNone/>
            </a:pPr>
            <a:r>
              <a:rPr lang="en-US" altLang="zh-CN" sz="2800" dirty="0"/>
              <a:t>&lt;</a:t>
            </a:r>
            <a:r>
              <a:rPr lang="zh-CN" altLang="en-US" sz="2800" dirty="0"/>
              <a:t>数字</a:t>
            </a:r>
            <a:r>
              <a:rPr lang="en-US" altLang="zh-CN" sz="2800" dirty="0"/>
              <a:t>&gt;       </a:t>
            </a:r>
            <a:r>
              <a:rPr lang="zh-CN" altLang="en-US" sz="2800" dirty="0"/>
              <a:t>       </a:t>
            </a:r>
            <a:r>
              <a:rPr lang="en-US" altLang="zh-CN" sz="2800" dirty="0"/>
              <a:t>::=  0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…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8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dirty="0"/>
              <a:t>9</a:t>
            </a:r>
            <a:endParaRPr lang="en-US" altLang="zh-CN" sz="2800" i="1" dirty="0"/>
          </a:p>
        </p:txBody>
      </p:sp>
      <p:sp>
        <p:nvSpPr>
          <p:cNvPr id="4" name="矩形 3"/>
          <p:cNvSpPr/>
          <p:nvPr/>
        </p:nvSpPr>
        <p:spPr bwMode="auto">
          <a:xfrm>
            <a:off x="44947" y="2492896"/>
            <a:ext cx="2366813" cy="28803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3217" y="2771050"/>
            <a:ext cx="2306535" cy="30789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1475582" y="1791922"/>
            <a:ext cx="4465636" cy="584775"/>
          </a:xfrm>
          <a:prstGeom prst="wedgeRectCallout">
            <a:avLst>
              <a:gd name="adj1" fmla="val -53371"/>
              <a:gd name="adj2" fmla="val 116860"/>
            </a:avLst>
          </a:prstGeom>
          <a:noFill/>
          <a:ln w="2540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32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分别对</a:t>
            </a:r>
            <a:r>
              <a:rPr kumimoji="1" lang="en-US" altLang="zh-CN" sz="32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5</a:t>
            </a:r>
            <a:r>
              <a:rPr kumimoji="1" lang="zh-CN" altLang="en-US" sz="32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类单词</a:t>
            </a:r>
          </a:p>
        </p:txBody>
      </p:sp>
    </p:spTree>
    <p:extLst>
      <p:ext uri="{BB962C8B-B14F-4D97-AF65-F5344CB8AC3E}">
        <p14:creationId xmlns:p14="http://schemas.microsoft.com/office/powerpoint/2010/main" val="124169304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5914127" y="373214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5880523" y="4544392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5705872" y="2053729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419328" y="24857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419328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004048" y="2356568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5944142" y="2888208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419328" y="41419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0" name="Text Box 19"/>
          <p:cNvSpPr txBox="1"/>
          <p:nvPr/>
        </p:nvSpPr>
        <p:spPr>
          <a:xfrm>
            <a:off x="5419328" y="497138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1" name="Text Box 18"/>
          <p:cNvSpPr txBox="1"/>
          <p:nvPr/>
        </p:nvSpPr>
        <p:spPr>
          <a:xfrm>
            <a:off x="5427712" y="5763468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7453064" y="2855032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300664" y="372725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6633914" y="3690749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6581990" y="4544392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322393" y="4465194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" name="Text Box 21"/>
          <p:cNvSpPr txBox="1"/>
          <p:nvPr/>
        </p:nvSpPr>
        <p:spPr>
          <a:xfrm>
            <a:off x="6530305" y="5202175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21"/>
          <p:cNvSpPr txBox="1"/>
          <p:nvPr/>
        </p:nvSpPr>
        <p:spPr>
          <a:xfrm>
            <a:off x="7236296" y="5293347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124" name="Text Box 21"/>
          <p:cNvSpPr txBox="1"/>
          <p:nvPr/>
        </p:nvSpPr>
        <p:spPr>
          <a:xfrm>
            <a:off x="5809085" y="5263730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Text Box 21"/>
          <p:cNvSpPr txBox="1"/>
          <p:nvPr/>
        </p:nvSpPr>
        <p:spPr>
          <a:xfrm>
            <a:off x="7233842" y="6005935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Text Box 21"/>
          <p:cNvSpPr txBox="1"/>
          <p:nvPr/>
        </p:nvSpPr>
        <p:spPr>
          <a:xfrm>
            <a:off x="5796136" y="5999360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Text Box 23"/>
          <p:cNvSpPr txBox="1"/>
          <p:nvPr/>
        </p:nvSpPr>
        <p:spPr>
          <a:xfrm>
            <a:off x="6444208" y="606662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60" name="Text Box 30"/>
          <p:cNvSpPr txBox="1"/>
          <p:nvPr/>
        </p:nvSpPr>
        <p:spPr>
          <a:xfrm>
            <a:off x="6612361" y="74592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6612361" y="120312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6383761" y="166032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6231361" y="593520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6231361" y="669720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6993361" y="60120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6993361" y="669720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7069561" y="60120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7069561" y="669720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7907761" y="60120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7907761" y="669720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7298161" y="6012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6307561" y="1050720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7145761" y="74592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7145761" y="120312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7221961" y="166032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8136361" y="120312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8212561" y="166032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8212561" y="5059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7983961" y="74592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6619298" y="2845817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189745" y="251539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129189" y="3468762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221267" y="346035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056183" y="421396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6875426" y="419380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20"/>
          <p:cNvSpPr/>
          <p:nvPr/>
        </p:nvSpPr>
        <p:spPr>
          <a:xfrm>
            <a:off x="6019272" y="499328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20"/>
          <p:cNvSpPr/>
          <p:nvPr/>
        </p:nvSpPr>
        <p:spPr>
          <a:xfrm>
            <a:off x="6143887" y="499328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20"/>
          <p:cNvSpPr/>
          <p:nvPr/>
        </p:nvSpPr>
        <p:spPr>
          <a:xfrm>
            <a:off x="6018634" y="572613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20"/>
          <p:cNvSpPr/>
          <p:nvPr/>
        </p:nvSpPr>
        <p:spPr>
          <a:xfrm>
            <a:off x="6843463" y="585737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649113" y="6012577"/>
            <a:ext cx="841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65C96A-7FBA-4DD0-9BBC-C639B33513DF}"/>
              </a:ext>
            </a:extLst>
          </p:cNvPr>
          <p:cNvSpPr txBox="1"/>
          <p:nvPr/>
        </p:nvSpPr>
        <p:spPr>
          <a:xfrm>
            <a:off x="185939" y="-1655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子集法的核心概念： </a:t>
            </a:r>
            <a:endParaRPr lang="en-US" altLang="zh-CN" dirty="0"/>
          </a:p>
          <a:p>
            <a:r>
              <a:rPr lang="zh-CN" altLang="en-US" dirty="0">
                <a:solidFill>
                  <a:srgbClr val="800080"/>
                </a:solidFill>
              </a:rPr>
              <a:t>状态子</a:t>
            </a:r>
            <a:r>
              <a:rPr lang="zh-CN" altLang="zh-CN" dirty="0">
                <a:solidFill>
                  <a:srgbClr val="800080"/>
                </a:solidFill>
              </a:rPr>
              <a:t>集合上的迁移</a:t>
            </a:r>
            <a:endParaRPr lang="zh-CN" altLang="en-US" dirty="0"/>
          </a:p>
        </p:txBody>
      </p:sp>
      <p:sp>
        <p:nvSpPr>
          <p:cNvPr id="83" name="Line 20">
            <a:extLst>
              <a:ext uri="{FF2B5EF4-FFF2-40B4-BE49-F238E27FC236}">
                <a16:creationId xmlns:a16="http://schemas.microsoft.com/office/drawing/2014/main" id="{0F6FA886-C18E-49F2-8EE3-42D0B142510A}"/>
              </a:ext>
            </a:extLst>
          </p:cNvPr>
          <p:cNvSpPr/>
          <p:nvPr/>
        </p:nvSpPr>
        <p:spPr>
          <a:xfrm flipV="1">
            <a:off x="2989859" y="2362595"/>
            <a:ext cx="666328" cy="1205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E36F2207-5884-47EB-9E8B-0A7B514AA545}"/>
              </a:ext>
            </a:extLst>
          </p:cNvPr>
          <p:cNvSpPr txBox="1"/>
          <p:nvPr/>
        </p:nvSpPr>
        <p:spPr>
          <a:xfrm>
            <a:off x="3492143" y="2137790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D949D344-4510-45E1-9B05-814849149E89}"/>
              </a:ext>
            </a:extLst>
          </p:cNvPr>
          <p:cNvSpPr txBox="1"/>
          <p:nvPr/>
        </p:nvSpPr>
        <p:spPr>
          <a:xfrm>
            <a:off x="3492143" y="2957158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9" name="Text Box 6">
            <a:extLst>
              <a:ext uri="{FF2B5EF4-FFF2-40B4-BE49-F238E27FC236}">
                <a16:creationId xmlns:a16="http://schemas.microsoft.com/office/drawing/2014/main" id="{0B7A486A-F955-4A46-9858-5C81CD146EE3}"/>
              </a:ext>
            </a:extLst>
          </p:cNvPr>
          <p:cNvSpPr txBox="1"/>
          <p:nvPr/>
        </p:nvSpPr>
        <p:spPr>
          <a:xfrm>
            <a:off x="3377780" y="5269761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05" name="Text Box 6">
            <a:extLst>
              <a:ext uri="{FF2B5EF4-FFF2-40B4-BE49-F238E27FC236}">
                <a16:creationId xmlns:a16="http://schemas.microsoft.com/office/drawing/2014/main" id="{72D47598-4BD0-4E61-AC7C-394A37FF214A}"/>
              </a:ext>
            </a:extLst>
          </p:cNvPr>
          <p:cNvSpPr txBox="1"/>
          <p:nvPr/>
        </p:nvSpPr>
        <p:spPr>
          <a:xfrm>
            <a:off x="3445781" y="4575332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09" name="Text Box 6">
            <a:extLst>
              <a:ext uri="{FF2B5EF4-FFF2-40B4-BE49-F238E27FC236}">
                <a16:creationId xmlns:a16="http://schemas.microsoft.com/office/drawing/2014/main" id="{BC1D551A-3B09-4F59-BA5E-7AC42BF87CAA}"/>
              </a:ext>
            </a:extLst>
          </p:cNvPr>
          <p:cNvSpPr txBox="1"/>
          <p:nvPr/>
        </p:nvSpPr>
        <p:spPr>
          <a:xfrm>
            <a:off x="3377779" y="6025588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25" name="Text Box 6">
            <a:extLst>
              <a:ext uri="{FF2B5EF4-FFF2-40B4-BE49-F238E27FC236}">
                <a16:creationId xmlns:a16="http://schemas.microsoft.com/office/drawing/2014/main" id="{C0FD74B5-D628-4F34-99DB-9EDFC531BA95}"/>
              </a:ext>
            </a:extLst>
          </p:cNvPr>
          <p:cNvSpPr txBox="1"/>
          <p:nvPr/>
        </p:nvSpPr>
        <p:spPr>
          <a:xfrm>
            <a:off x="3367993" y="3776526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28" name="Text Box 18">
            <a:extLst>
              <a:ext uri="{FF2B5EF4-FFF2-40B4-BE49-F238E27FC236}">
                <a16:creationId xmlns:a16="http://schemas.microsoft.com/office/drawing/2014/main" id="{17587B11-5884-4DF2-BD17-6AC60A2690BD}"/>
              </a:ext>
            </a:extLst>
          </p:cNvPr>
          <p:cNvSpPr txBox="1"/>
          <p:nvPr/>
        </p:nvSpPr>
        <p:spPr>
          <a:xfrm>
            <a:off x="3306343" y="24857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29" name="Text Box 19">
            <a:extLst>
              <a:ext uri="{FF2B5EF4-FFF2-40B4-BE49-F238E27FC236}">
                <a16:creationId xmlns:a16="http://schemas.microsoft.com/office/drawing/2014/main" id="{C7963210-7211-4B4C-B91F-70DE25654397}"/>
              </a:ext>
            </a:extLst>
          </p:cNvPr>
          <p:cNvSpPr txBox="1"/>
          <p:nvPr/>
        </p:nvSpPr>
        <p:spPr>
          <a:xfrm>
            <a:off x="3348681" y="3336325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C4933458-AD7D-4A92-9DBA-30F7218620FD}"/>
              </a:ext>
            </a:extLst>
          </p:cNvPr>
          <p:cNvSpPr txBox="1"/>
          <p:nvPr/>
        </p:nvSpPr>
        <p:spPr>
          <a:xfrm>
            <a:off x="3348681" y="4128413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18E8B08F-6AB8-4849-8DF9-1CD1F62D29B3}"/>
              </a:ext>
            </a:extLst>
          </p:cNvPr>
          <p:cNvSpPr txBox="1"/>
          <p:nvPr/>
        </p:nvSpPr>
        <p:spPr>
          <a:xfrm>
            <a:off x="3348681" y="4957832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2" name="Text Box 18">
            <a:extLst>
              <a:ext uri="{FF2B5EF4-FFF2-40B4-BE49-F238E27FC236}">
                <a16:creationId xmlns:a16="http://schemas.microsoft.com/office/drawing/2014/main" id="{12EF51A9-5843-433C-8806-7D5D31426874}"/>
              </a:ext>
            </a:extLst>
          </p:cNvPr>
          <p:cNvSpPr txBox="1"/>
          <p:nvPr/>
        </p:nvSpPr>
        <p:spPr>
          <a:xfrm>
            <a:off x="3355900" y="5749920"/>
            <a:ext cx="21407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3" name="Line 20">
            <a:extLst>
              <a:ext uri="{FF2B5EF4-FFF2-40B4-BE49-F238E27FC236}">
                <a16:creationId xmlns:a16="http://schemas.microsoft.com/office/drawing/2014/main" id="{50B88BC6-2DD9-4B88-98EB-F243F68C5FFD}"/>
              </a:ext>
            </a:extLst>
          </p:cNvPr>
          <p:cNvSpPr/>
          <p:nvPr/>
        </p:nvSpPr>
        <p:spPr>
          <a:xfrm>
            <a:off x="3906287" y="499328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4" name="Line 20">
            <a:extLst>
              <a:ext uri="{FF2B5EF4-FFF2-40B4-BE49-F238E27FC236}">
                <a16:creationId xmlns:a16="http://schemas.microsoft.com/office/drawing/2014/main" id="{6EEBE99A-F789-475E-ABE6-8769BBE96C6F}"/>
              </a:ext>
            </a:extLst>
          </p:cNvPr>
          <p:cNvSpPr/>
          <p:nvPr/>
        </p:nvSpPr>
        <p:spPr>
          <a:xfrm>
            <a:off x="3905649" y="572613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20">
            <a:extLst>
              <a:ext uri="{FF2B5EF4-FFF2-40B4-BE49-F238E27FC236}">
                <a16:creationId xmlns:a16="http://schemas.microsoft.com/office/drawing/2014/main" id="{091F05E3-7569-432C-A8C5-CB2A459F9FE0}"/>
              </a:ext>
            </a:extLst>
          </p:cNvPr>
          <p:cNvSpPr/>
          <p:nvPr/>
        </p:nvSpPr>
        <p:spPr>
          <a:xfrm>
            <a:off x="3995936" y="259945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20">
            <a:extLst>
              <a:ext uri="{FF2B5EF4-FFF2-40B4-BE49-F238E27FC236}">
                <a16:creationId xmlns:a16="http://schemas.microsoft.com/office/drawing/2014/main" id="{16A7F3EC-D89D-4E2D-8BF4-F271A3C6E9A2}"/>
              </a:ext>
            </a:extLst>
          </p:cNvPr>
          <p:cNvSpPr/>
          <p:nvPr/>
        </p:nvSpPr>
        <p:spPr>
          <a:xfrm>
            <a:off x="3935380" y="3552824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" name="Line 20">
            <a:extLst>
              <a:ext uri="{FF2B5EF4-FFF2-40B4-BE49-F238E27FC236}">
                <a16:creationId xmlns:a16="http://schemas.microsoft.com/office/drawing/2014/main" id="{D065DAB5-7956-4D29-BD25-57F328BA65D4}"/>
              </a:ext>
            </a:extLst>
          </p:cNvPr>
          <p:cNvSpPr/>
          <p:nvPr/>
        </p:nvSpPr>
        <p:spPr>
          <a:xfrm>
            <a:off x="3923928" y="4298031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" name="Text Box 6">
            <a:extLst>
              <a:ext uri="{FF2B5EF4-FFF2-40B4-BE49-F238E27FC236}">
                <a16:creationId xmlns:a16="http://schemas.microsoft.com/office/drawing/2014/main" id="{C6BA10A1-4944-4416-992E-6B3D32356056}"/>
              </a:ext>
            </a:extLst>
          </p:cNvPr>
          <p:cNvSpPr txBox="1"/>
          <p:nvPr/>
        </p:nvSpPr>
        <p:spPr>
          <a:xfrm>
            <a:off x="1198051" y="1120344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9" name="Line 20">
            <a:extLst>
              <a:ext uri="{FF2B5EF4-FFF2-40B4-BE49-F238E27FC236}">
                <a16:creationId xmlns:a16="http://schemas.microsoft.com/office/drawing/2014/main" id="{4EBBF452-787A-46FF-BA98-72F735EFFA6E}"/>
              </a:ext>
            </a:extLst>
          </p:cNvPr>
          <p:cNvSpPr/>
          <p:nvPr/>
        </p:nvSpPr>
        <p:spPr>
          <a:xfrm flipV="1">
            <a:off x="1723581" y="1351176"/>
            <a:ext cx="551686" cy="19606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" name="Text Box 6">
            <a:extLst>
              <a:ext uri="{FF2B5EF4-FFF2-40B4-BE49-F238E27FC236}">
                <a16:creationId xmlns:a16="http://schemas.microsoft.com/office/drawing/2014/main" id="{0AD6B761-93F1-43AC-961D-0E4693FBB617}"/>
              </a:ext>
            </a:extLst>
          </p:cNvPr>
          <p:cNvSpPr txBox="1"/>
          <p:nvPr/>
        </p:nvSpPr>
        <p:spPr>
          <a:xfrm>
            <a:off x="2174332" y="1130146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S’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41" name="Text Box 18">
            <a:extLst>
              <a:ext uri="{FF2B5EF4-FFF2-40B4-BE49-F238E27FC236}">
                <a16:creationId xmlns:a16="http://schemas.microsoft.com/office/drawing/2014/main" id="{05397E5A-524E-4143-8068-874292C4A2DD}"/>
              </a:ext>
            </a:extLst>
          </p:cNvPr>
          <p:cNvSpPr txBox="1"/>
          <p:nvPr/>
        </p:nvSpPr>
        <p:spPr>
          <a:xfrm>
            <a:off x="1835696" y="8367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42" name="Text Box 6">
            <a:extLst>
              <a:ext uri="{FF2B5EF4-FFF2-40B4-BE49-F238E27FC236}">
                <a16:creationId xmlns:a16="http://schemas.microsoft.com/office/drawing/2014/main" id="{2E4AB23E-D950-4198-A530-F92FD8E7F39E}"/>
              </a:ext>
            </a:extLst>
          </p:cNvPr>
          <p:cNvSpPr txBox="1"/>
          <p:nvPr/>
        </p:nvSpPr>
        <p:spPr>
          <a:xfrm>
            <a:off x="3236948" y="1174185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43" name="Text Box 6">
            <a:extLst>
              <a:ext uri="{FF2B5EF4-FFF2-40B4-BE49-F238E27FC236}">
                <a16:creationId xmlns:a16="http://schemas.microsoft.com/office/drawing/2014/main" id="{2F1FD7D4-7560-46D2-82AE-AF5CCDCC3CCB}"/>
              </a:ext>
            </a:extLst>
          </p:cNvPr>
          <p:cNvSpPr txBox="1"/>
          <p:nvPr/>
        </p:nvSpPr>
        <p:spPr>
          <a:xfrm>
            <a:off x="3160084" y="1130146"/>
            <a:ext cx="152633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S’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 </a:t>
            </a:r>
            <a:r>
              <a:rPr lang="en-US" altLang="zh-CN" sz="24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545E768-0C1A-4F74-B410-E4CB87AA2B2D}"/>
              </a:ext>
            </a:extLst>
          </p:cNvPr>
          <p:cNvSpPr txBox="1"/>
          <p:nvPr/>
        </p:nvSpPr>
        <p:spPr>
          <a:xfrm>
            <a:off x="1613181" y="2952502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D39E9F-A5D0-41BA-9B42-F93DB9CFE26F}"/>
              </a:ext>
            </a:extLst>
          </p:cNvPr>
          <p:cNvSpPr txBox="1"/>
          <p:nvPr/>
        </p:nvSpPr>
        <p:spPr>
          <a:xfrm>
            <a:off x="1685189" y="3776526"/>
            <a:ext cx="72657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DB199E5-0D92-4051-B00F-B5F4A46555C3}"/>
              </a:ext>
            </a:extLst>
          </p:cNvPr>
          <p:cNvSpPr txBox="1"/>
          <p:nvPr/>
        </p:nvSpPr>
        <p:spPr>
          <a:xfrm>
            <a:off x="1672489" y="4566619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2F7F030-3553-40B5-AD6C-D96114039B73}"/>
              </a:ext>
            </a:extLst>
          </p:cNvPr>
          <p:cNvSpPr txBox="1"/>
          <p:nvPr/>
        </p:nvSpPr>
        <p:spPr>
          <a:xfrm>
            <a:off x="1672489" y="6038731"/>
            <a:ext cx="667263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5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FD21ED8-1963-4BC5-8142-8F0A9EAE835C}"/>
              </a:ext>
            </a:extLst>
          </p:cNvPr>
          <p:cNvSpPr txBox="1"/>
          <p:nvPr/>
        </p:nvSpPr>
        <p:spPr>
          <a:xfrm>
            <a:off x="1626848" y="5302675"/>
            <a:ext cx="784912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4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34506AA-EE98-4630-BFA4-572B7FDE613A}"/>
              </a:ext>
            </a:extLst>
          </p:cNvPr>
          <p:cNvSpPr txBox="1"/>
          <p:nvPr/>
        </p:nvSpPr>
        <p:spPr>
          <a:xfrm>
            <a:off x="1665777" y="2117310"/>
            <a:ext cx="95529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0" name="Text Box 18">
            <a:extLst>
              <a:ext uri="{FF2B5EF4-FFF2-40B4-BE49-F238E27FC236}">
                <a16:creationId xmlns:a16="http://schemas.microsoft.com/office/drawing/2014/main" id="{87B421A6-7003-46B2-B07E-73832EBB9FBF}"/>
              </a:ext>
            </a:extLst>
          </p:cNvPr>
          <p:cNvSpPr txBox="1"/>
          <p:nvPr/>
        </p:nvSpPr>
        <p:spPr>
          <a:xfrm>
            <a:off x="1314872" y="251171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1" name="Line 20">
            <a:extLst>
              <a:ext uri="{FF2B5EF4-FFF2-40B4-BE49-F238E27FC236}">
                <a16:creationId xmlns:a16="http://schemas.microsoft.com/office/drawing/2014/main" id="{9B593834-F1A9-4199-8FE5-8B3EDAE5B4F3}"/>
              </a:ext>
            </a:extLst>
          </p:cNvPr>
          <p:cNvSpPr/>
          <p:nvPr/>
        </p:nvSpPr>
        <p:spPr>
          <a:xfrm>
            <a:off x="1968824" y="262538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2" name="Text Box 19">
            <a:extLst>
              <a:ext uri="{FF2B5EF4-FFF2-40B4-BE49-F238E27FC236}">
                <a16:creationId xmlns:a16="http://schemas.microsoft.com/office/drawing/2014/main" id="{D55D36AF-E36D-48A0-A31E-07AEB21A5606}"/>
              </a:ext>
            </a:extLst>
          </p:cNvPr>
          <p:cNvSpPr txBox="1"/>
          <p:nvPr/>
        </p:nvSpPr>
        <p:spPr>
          <a:xfrm>
            <a:off x="1384757" y="3321991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3" name="Text Box 18">
            <a:extLst>
              <a:ext uri="{FF2B5EF4-FFF2-40B4-BE49-F238E27FC236}">
                <a16:creationId xmlns:a16="http://schemas.microsoft.com/office/drawing/2014/main" id="{9B5C593D-826C-4B81-ACE8-0FED2E8B0B06}"/>
              </a:ext>
            </a:extLst>
          </p:cNvPr>
          <p:cNvSpPr txBox="1"/>
          <p:nvPr/>
        </p:nvSpPr>
        <p:spPr>
          <a:xfrm>
            <a:off x="1384757" y="4114079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4" name="Text Box 19">
            <a:extLst>
              <a:ext uri="{FF2B5EF4-FFF2-40B4-BE49-F238E27FC236}">
                <a16:creationId xmlns:a16="http://schemas.microsoft.com/office/drawing/2014/main" id="{24F2A1C6-A97D-41B6-9C7F-D63DDD815FF9}"/>
              </a:ext>
            </a:extLst>
          </p:cNvPr>
          <p:cNvSpPr txBox="1"/>
          <p:nvPr/>
        </p:nvSpPr>
        <p:spPr>
          <a:xfrm>
            <a:off x="1384757" y="4943498"/>
            <a:ext cx="22012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5" name="Text Box 18">
            <a:extLst>
              <a:ext uri="{FF2B5EF4-FFF2-40B4-BE49-F238E27FC236}">
                <a16:creationId xmlns:a16="http://schemas.microsoft.com/office/drawing/2014/main" id="{63B2AF77-FCDF-492A-A477-6EECD6A0523E}"/>
              </a:ext>
            </a:extLst>
          </p:cNvPr>
          <p:cNvSpPr txBox="1"/>
          <p:nvPr/>
        </p:nvSpPr>
        <p:spPr>
          <a:xfrm>
            <a:off x="1391976" y="5735586"/>
            <a:ext cx="21407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6" name="Line 20">
            <a:extLst>
              <a:ext uri="{FF2B5EF4-FFF2-40B4-BE49-F238E27FC236}">
                <a16:creationId xmlns:a16="http://schemas.microsoft.com/office/drawing/2014/main" id="{D1A8F4C8-F0FB-4DA0-8576-2DEC3C65E98B}"/>
              </a:ext>
            </a:extLst>
          </p:cNvPr>
          <p:cNvSpPr/>
          <p:nvPr/>
        </p:nvSpPr>
        <p:spPr>
          <a:xfrm>
            <a:off x="1836334" y="4958732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" name="Line 20">
            <a:extLst>
              <a:ext uri="{FF2B5EF4-FFF2-40B4-BE49-F238E27FC236}">
                <a16:creationId xmlns:a16="http://schemas.microsoft.com/office/drawing/2014/main" id="{6B2C701A-B304-42E1-A8AF-8EAA8AF1BA92}"/>
              </a:ext>
            </a:extLst>
          </p:cNvPr>
          <p:cNvSpPr/>
          <p:nvPr/>
        </p:nvSpPr>
        <p:spPr>
          <a:xfrm>
            <a:off x="1835696" y="5691586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" name="Line 20">
            <a:extLst>
              <a:ext uri="{FF2B5EF4-FFF2-40B4-BE49-F238E27FC236}">
                <a16:creationId xmlns:a16="http://schemas.microsoft.com/office/drawing/2014/main" id="{9FDB2934-226B-4887-9E08-3F68C923C697}"/>
              </a:ext>
            </a:extLst>
          </p:cNvPr>
          <p:cNvSpPr/>
          <p:nvPr/>
        </p:nvSpPr>
        <p:spPr>
          <a:xfrm>
            <a:off x="1865427" y="351827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20">
            <a:extLst>
              <a:ext uri="{FF2B5EF4-FFF2-40B4-BE49-F238E27FC236}">
                <a16:creationId xmlns:a16="http://schemas.microsoft.com/office/drawing/2014/main" id="{0DD521C4-43FA-4E43-ABFC-F16E08FE6CC7}"/>
              </a:ext>
            </a:extLst>
          </p:cNvPr>
          <p:cNvSpPr/>
          <p:nvPr/>
        </p:nvSpPr>
        <p:spPr>
          <a:xfrm>
            <a:off x="1853975" y="4263480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20">
            <a:extLst>
              <a:ext uri="{FF2B5EF4-FFF2-40B4-BE49-F238E27FC236}">
                <a16:creationId xmlns:a16="http://schemas.microsoft.com/office/drawing/2014/main" id="{60DFA6B9-BF27-4C42-8D02-0F424376810C}"/>
              </a:ext>
            </a:extLst>
          </p:cNvPr>
          <p:cNvSpPr/>
          <p:nvPr/>
        </p:nvSpPr>
        <p:spPr>
          <a:xfrm flipV="1">
            <a:off x="999449" y="2344514"/>
            <a:ext cx="666328" cy="1205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7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8" grpId="0" animBg="1"/>
      <p:bldP spid="89" grpId="0" animBg="1"/>
      <p:bldP spid="105" grpId="0" animBg="1"/>
      <p:bldP spid="109" grpId="0" animBg="1"/>
      <p:bldP spid="125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40" grpId="0" animBg="1"/>
      <p:bldP spid="141" grpId="0" animBg="1"/>
      <p:bldP spid="142" grpId="0" animBg="1"/>
      <p:bldP spid="1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0" grpId="0" animBg="1"/>
      <p:bldP spid="152" grpId="0" animBg="1"/>
      <p:bldP spid="153" grpId="0" animBg="1"/>
      <p:bldP spid="154" grpId="0" animBg="1"/>
      <p:bldP spid="15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6489966" y="4367724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6456362" y="5179976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6281711" y="2689313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995167" y="31213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995167" y="398545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579887" y="2992152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6519981" y="3523792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995167" y="477754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8028903" y="349061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876503" y="4362835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7209753" y="4326333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7157829" y="5179976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898232" y="5100778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30"/>
          <p:cNvSpPr txBox="1"/>
          <p:nvPr/>
        </p:nvSpPr>
        <p:spPr>
          <a:xfrm>
            <a:off x="6238056" y="10999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6238056" y="1557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6009456" y="20143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5857056" y="9475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5857056" y="10237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66190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66190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66952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66952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75334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75334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6923856" y="414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5933256" y="1404789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6771456" y="10999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6771456" y="1557189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68476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7762056" y="15571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78382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7838256" y="404664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7609656" y="1099989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7195137" y="348140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765584" y="315097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705028" y="4104346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797106" y="409594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632022" y="484955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7451265" y="482938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7EAF6D6-AE43-9A44-07C7-FBFE4E655476}"/>
              </a:ext>
            </a:extLst>
          </p:cNvPr>
          <p:cNvGrpSpPr/>
          <p:nvPr/>
        </p:nvGrpSpPr>
        <p:grpSpPr>
          <a:xfrm>
            <a:off x="93215" y="620688"/>
            <a:ext cx="5486672" cy="2508379"/>
            <a:chOff x="93215" y="620688"/>
            <a:chExt cx="5486672" cy="2508379"/>
          </a:xfrm>
        </p:grpSpPr>
        <p:sp>
          <p:nvSpPr>
            <p:cNvPr id="103" name="Text Box 40">
              <a:hlinkClick r:id="rId3" action="ppaction://hlinksldjump"/>
            </p:cNvPr>
            <p:cNvSpPr txBox="1"/>
            <p:nvPr/>
          </p:nvSpPr>
          <p:spPr>
            <a:xfrm>
              <a:off x="93215" y="620688"/>
              <a:ext cx="5486672" cy="25083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  <a:buClr>
                  <a:srgbClr val="800080"/>
                </a:buClr>
                <a:buNone/>
              </a:pPr>
              <a:r>
                <a:rPr lang="zh-CN" altLang="zh-CN" dirty="0">
                  <a:solidFill>
                    <a:srgbClr val="800080"/>
                  </a:solidFill>
                </a:rPr>
                <a:t>可以定义集合上的迁移函数</a:t>
              </a:r>
              <a:r>
                <a:rPr lang="el-GR" altLang="zh-CN" dirty="0">
                  <a:solidFill>
                    <a:srgbClr val="800080"/>
                  </a:solidFill>
                </a:rPr>
                <a:t>Δ</a:t>
              </a:r>
              <a:r>
                <a:rPr lang="en-US" altLang="zh-CN" dirty="0">
                  <a:solidFill>
                    <a:srgbClr val="800080"/>
                  </a:solidFill>
                </a:rPr>
                <a:t>:</a:t>
              </a:r>
              <a:endParaRPr lang="en-US" altLang="zh-CN" dirty="0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>
                <a:lnSpc>
                  <a:spcPts val="5000"/>
                </a:lnSpc>
                <a:buClr>
                  <a:srgbClr val="800080"/>
                </a:buClr>
                <a:buNone/>
              </a:pPr>
              <a:r>
                <a:rPr lang="en-US" altLang="zh-CN" dirty="0">
                  <a:solidFill>
                    <a:srgbClr val="800080"/>
                  </a:solidFill>
                </a:rPr>
                <a:t>(</a:t>
              </a:r>
              <a:r>
                <a:rPr lang="zh-CN" altLang="en-US" dirty="0">
                  <a:solidFill>
                    <a:srgbClr val="800080"/>
                  </a:solidFill>
                </a:rPr>
                <a:t>即</a:t>
              </a:r>
              <a:r>
                <a:rPr lang="zh-CN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集合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S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的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弧转换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)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定义为</a:t>
              </a:r>
            </a:p>
            <a:p>
              <a:pPr>
                <a:lnSpc>
                  <a:spcPts val="5000"/>
                </a:lnSpc>
                <a:buClr>
                  <a:srgbClr val="800080"/>
                </a:buClr>
                <a:buNone/>
              </a:pP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   </a:t>
              </a:r>
              <a:r>
                <a:rPr lang="el-GR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Δ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i="1" dirty="0" err="1">
                  <a:solidFill>
                    <a:srgbClr val="800080"/>
                  </a:solidFill>
                  <a:latin typeface="Arial" panose="020B0604020202020204" pitchFamily="34" charset="0"/>
                </a:rPr>
                <a:t>S,a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) = 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i="1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' 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  <a:sym typeface="Symbol" panose="05050102010706020507" pitchFamily="18" charset="2"/>
                </a:rPr>
                <a:t>  </a:t>
              </a:r>
              <a:r>
                <a:rPr lang="en-US" altLang="zh-CN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 </a:t>
              </a:r>
              <a:r>
                <a:rPr lang="en-US" altLang="zh-CN" i="1" dirty="0">
                  <a:solidFill>
                    <a:srgbClr val="990099"/>
                  </a:solidFill>
                  <a:sym typeface="+mn-ea"/>
                </a:rPr>
                <a:t>(</a:t>
              </a:r>
              <a:r>
                <a:rPr lang="en-US" altLang="zh-CN" i="1" dirty="0" err="1">
                  <a:solidFill>
                    <a:srgbClr val="990099"/>
                  </a:solidFill>
                  <a:sym typeface="+mn-ea"/>
                </a:rPr>
                <a:t>q,a</a:t>
              </a:r>
              <a:r>
                <a:rPr lang="en-US" altLang="zh-CN" i="1" dirty="0">
                  <a:solidFill>
                    <a:srgbClr val="990099"/>
                  </a:solidFill>
                  <a:sym typeface="+mn-ea"/>
                </a:rPr>
                <a:t>) </a:t>
              </a:r>
              <a:endParaRPr lang="en-US" altLang="zh-CN" dirty="0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>
                <a:buClr>
                  <a:srgbClr val="800080"/>
                </a:buClr>
                <a:buNone/>
              </a:pPr>
              <a:endParaRPr lang="en-US" altLang="zh-CN" dirty="0">
                <a:solidFill>
                  <a:srgbClr val="990099"/>
                </a:solidFill>
                <a:latin typeface="Arial" panose="020B0604020202020204" pitchFamily="34" charset="0"/>
                <a:sym typeface="+mn-ea"/>
              </a:endParaRPr>
            </a:p>
          </p:txBody>
        </p:sp>
        <p:sp>
          <p:nvSpPr>
            <p:cNvPr id="112" name="Text Box 8"/>
            <p:cNvSpPr txBox="1"/>
            <p:nvPr/>
          </p:nvSpPr>
          <p:spPr>
            <a:xfrm>
              <a:off x="2699791" y="2348880"/>
              <a:ext cx="636905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-43323" y="53251"/>
            <a:ext cx="7494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800080"/>
                </a:solidFill>
                <a:sym typeface="+mn-ea"/>
              </a:rPr>
              <a:t>对于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+mn-ea"/>
              </a:rPr>
              <a:t>FA</a:t>
            </a:r>
            <a:r>
              <a:rPr lang="en-US" altLang="zh-CN" i="1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= (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Q,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q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14109" y="3579538"/>
            <a:ext cx="344517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</a:rPr>
              <a:t>p,q</a:t>
            </a:r>
            <a:r>
              <a:rPr lang="en-US" altLang="zh-CN" i="1" dirty="0">
                <a:solidFill>
                  <a:srgbClr val="800080"/>
                </a:solidFill>
              </a:rPr>
              <a:t>},0</a:t>
            </a:r>
            <a:r>
              <a:rPr lang="en-US" altLang="zh-CN" dirty="0">
                <a:solidFill>
                  <a:srgbClr val="800080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(p,0)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(q,0)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={p}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{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r}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p,r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}</a:t>
            </a:r>
            <a:endParaRPr lang="zh-CN" alt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/>
              <p14:cNvContentPartPr/>
              <p14:nvPr/>
            </p14:nvContentPartPr>
            <p14:xfrm>
              <a:off x="5689800" y="4437360"/>
              <a:ext cx="2152440" cy="12585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040" y="4431960"/>
                <a:ext cx="2165400" cy="12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19" grpId="0" animBg="1"/>
      <p:bldP spid="1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6489966" y="4367724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6456362" y="5179976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6281711" y="2689313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995167" y="31213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995167" y="398545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579887" y="2992152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6519981" y="3523792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995167" y="477754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8028903" y="349061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876503" y="4362835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7209753" y="4326333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7157829" y="5179976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898232" y="5100778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30"/>
          <p:cNvSpPr txBox="1"/>
          <p:nvPr/>
        </p:nvSpPr>
        <p:spPr>
          <a:xfrm>
            <a:off x="6238056" y="10999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6238056" y="1557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6009456" y="20143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5857056" y="9475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5857056" y="10237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66190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66190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66952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66952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75334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75334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6923856" y="414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5933256" y="1404789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6771456" y="10999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6771456" y="1557189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68476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7762056" y="15571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78382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7838256" y="404664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7609656" y="1099989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7195137" y="348140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765584" y="315097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705028" y="4104346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797106" y="409594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632022" y="484955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7451265" y="482938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40">
            <a:hlinkClick r:id="rId3" action="ppaction://hlinksldjump"/>
          </p:cNvPr>
          <p:cNvSpPr txBox="1"/>
          <p:nvPr/>
        </p:nvSpPr>
        <p:spPr>
          <a:xfrm>
            <a:off x="93215" y="620688"/>
            <a:ext cx="5486672" cy="25083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</a:rPr>
              <a:t>可以定义集合上的迁移函数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zh-CN" altLang="en-US" dirty="0">
                <a:solidFill>
                  <a:srgbClr val="800080"/>
                </a:solidFill>
              </a:rPr>
              <a:t>即</a:t>
            </a:r>
            <a:r>
              <a:rPr lang="zh-CN" altLang="zh-CN" dirty="0">
                <a:solidFill>
                  <a:srgbClr val="800080"/>
                </a:solidFill>
                <a:latin typeface="Arial" panose="020B0604020202020204" pitchFamily="34" charset="0"/>
              </a:rPr>
              <a:t>集合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弧转换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定义为</a:t>
            </a: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 </a:t>
            </a:r>
            <a:r>
              <a:rPr lang="el-GR" altLang="zh-CN" dirty="0">
                <a:solidFill>
                  <a:srgbClr val="800080"/>
                </a:solidFill>
                <a:latin typeface="Arial" panose="020B0604020202020204" pitchFamily="34" charset="0"/>
              </a:rPr>
              <a:t>Δ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i="1" dirty="0" err="1">
                <a:solidFill>
                  <a:srgbClr val="800080"/>
                </a:solidFill>
                <a:latin typeface="Arial" panose="020B0604020202020204" pitchFamily="34" charset="0"/>
              </a:rPr>
              <a:t>S,a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 =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dirty="0">
                <a:solidFill>
                  <a:srgbClr val="990099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q,a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) 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12" name="Text Box 8"/>
          <p:cNvSpPr txBox="1"/>
          <p:nvPr/>
        </p:nvSpPr>
        <p:spPr>
          <a:xfrm>
            <a:off x="2699791" y="2348880"/>
            <a:ext cx="63690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</a:p>
        </p:txBody>
      </p:sp>
      <p:sp>
        <p:nvSpPr>
          <p:cNvPr id="2" name="矩形 1"/>
          <p:cNvSpPr/>
          <p:nvPr/>
        </p:nvSpPr>
        <p:spPr>
          <a:xfrm>
            <a:off x="-43323" y="53251"/>
            <a:ext cx="7494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800080"/>
                </a:solidFill>
                <a:sym typeface="+mn-ea"/>
              </a:rPr>
              <a:t>对于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+mn-ea"/>
              </a:rPr>
              <a:t>FA</a:t>
            </a:r>
            <a:r>
              <a:rPr lang="en-US" altLang="zh-CN" i="1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= (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Q,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q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540A9C-2DD9-4D16-AC63-3554511FC594}"/>
              </a:ext>
            </a:extLst>
          </p:cNvPr>
          <p:cNvSpPr/>
          <p:nvPr/>
        </p:nvSpPr>
        <p:spPr>
          <a:xfrm>
            <a:off x="93215" y="3039155"/>
            <a:ext cx="5570756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5000"/>
              </a:lnSpc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性质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 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</a:rPr>
              <a:t>,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∃</a:t>
            </a:r>
            <a:r>
              <a:rPr lang="en-US" altLang="zh-CN" i="1" dirty="0" err="1">
                <a:solidFill>
                  <a:srgbClr val="800080"/>
                </a:solidFill>
              </a:rPr>
              <a:t>q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，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q'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q,a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5" name="Text Box 6">
            <a:extLst>
              <a:ext uri="{FF2B5EF4-FFF2-40B4-BE49-F238E27FC236}">
                <a16:creationId xmlns:a16="http://schemas.microsoft.com/office/drawing/2014/main" id="{C6BA10A1-4944-4416-992E-6B3D32356056}"/>
              </a:ext>
            </a:extLst>
          </p:cNvPr>
          <p:cNvSpPr txBox="1"/>
          <p:nvPr/>
        </p:nvSpPr>
        <p:spPr>
          <a:xfrm>
            <a:off x="1750603" y="5838721"/>
            <a:ext cx="726571" cy="70788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endParaRPr lang="en-US" altLang="zh-CN" sz="4000" i="1" baseline="-25000" dirty="0">
              <a:solidFill>
                <a:srgbClr val="800080"/>
              </a:solidFill>
            </a:endParaRP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4EBBF452-787A-46FF-BA98-72F735EFFA6E}"/>
              </a:ext>
            </a:extLst>
          </p:cNvPr>
          <p:cNvSpPr/>
          <p:nvPr/>
        </p:nvSpPr>
        <p:spPr>
          <a:xfrm flipV="1">
            <a:off x="2276132" y="6154310"/>
            <a:ext cx="1431797" cy="19606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0AD6B761-93F1-43AC-961D-0E4693FBB617}"/>
              </a:ext>
            </a:extLst>
          </p:cNvPr>
          <p:cNvSpPr txBox="1"/>
          <p:nvPr/>
        </p:nvSpPr>
        <p:spPr>
          <a:xfrm>
            <a:off x="3488686" y="5800367"/>
            <a:ext cx="726571" cy="70788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pitchFamily="18" charset="2"/>
              </a:rPr>
              <a:t>S’</a:t>
            </a:r>
            <a:endParaRPr lang="en-US" altLang="zh-CN" sz="4000" i="1" baseline="-25000" dirty="0">
              <a:solidFill>
                <a:srgbClr val="800080"/>
              </a:solidFill>
            </a:endParaRP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05397E5A-524E-4143-8068-874292C4A2DD}"/>
              </a:ext>
            </a:extLst>
          </p:cNvPr>
          <p:cNvSpPr txBox="1"/>
          <p:nvPr/>
        </p:nvSpPr>
        <p:spPr>
          <a:xfrm>
            <a:off x="2870235" y="5486589"/>
            <a:ext cx="304800" cy="70788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endParaRPr lang="en-US" altLang="zh-CN" sz="40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4047" y="4437112"/>
            <a:ext cx="6463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 rot="4838340">
            <a:off x="3616694" y="5469799"/>
            <a:ext cx="591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96521" y="4437112"/>
            <a:ext cx="4347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∃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 rot="4838340">
            <a:off x="1923235" y="5469798"/>
            <a:ext cx="5918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endParaRPr lang="zh-CN" altLang="en-US" dirty="0"/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4EBBF452-787A-46FF-BA98-72F735EFFA6E}"/>
              </a:ext>
            </a:extLst>
          </p:cNvPr>
          <p:cNvSpPr/>
          <p:nvPr/>
        </p:nvSpPr>
        <p:spPr>
          <a:xfrm flipV="1">
            <a:off x="2319809" y="5255953"/>
            <a:ext cx="1431797" cy="19606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18">
            <a:extLst>
              <a:ext uri="{FF2B5EF4-FFF2-40B4-BE49-F238E27FC236}">
                <a16:creationId xmlns:a16="http://schemas.microsoft.com/office/drawing/2014/main" id="{05397E5A-524E-4143-8068-874292C4A2DD}"/>
              </a:ext>
            </a:extLst>
          </p:cNvPr>
          <p:cNvSpPr txBox="1"/>
          <p:nvPr/>
        </p:nvSpPr>
        <p:spPr>
          <a:xfrm>
            <a:off x="2913912" y="4588232"/>
            <a:ext cx="304800" cy="707886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endParaRPr lang="en-US" altLang="zh-CN" sz="40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21" grpId="0" animBg="1"/>
      <p:bldP spid="118" grpId="0" animBg="1"/>
      <p:bldP spid="120" grpId="0" animBg="1"/>
      <p:bldP spid="45" grpId="0" animBg="1"/>
      <p:bldP spid="47" grpId="0" animBg="1"/>
      <p:bldP spid="48" grpId="0" animBg="1"/>
      <p:bldP spid="3" grpId="0"/>
      <p:bldP spid="5" grpId="0"/>
      <p:bldP spid="6" grpId="0"/>
      <p:bldP spid="52" grpId="0"/>
      <p:bldP spid="5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21"/>
          <p:cNvSpPr txBox="1"/>
          <p:nvPr/>
        </p:nvSpPr>
        <p:spPr>
          <a:xfrm>
            <a:off x="6489966" y="4367724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Text Box 21"/>
          <p:cNvSpPr txBox="1"/>
          <p:nvPr/>
        </p:nvSpPr>
        <p:spPr>
          <a:xfrm>
            <a:off x="6456362" y="5179976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" name="Text Box 6"/>
          <p:cNvSpPr txBox="1"/>
          <p:nvPr/>
        </p:nvSpPr>
        <p:spPr>
          <a:xfrm>
            <a:off x="6281711" y="2689313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8"/>
          <p:cNvSpPr txBox="1"/>
          <p:nvPr/>
        </p:nvSpPr>
        <p:spPr>
          <a:xfrm>
            <a:off x="5995167" y="312136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9"/>
          <p:cNvSpPr txBox="1"/>
          <p:nvPr/>
        </p:nvSpPr>
        <p:spPr>
          <a:xfrm>
            <a:off x="5995167" y="398545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6" name="Line 20"/>
          <p:cNvSpPr/>
          <p:nvPr/>
        </p:nvSpPr>
        <p:spPr>
          <a:xfrm flipV="1">
            <a:off x="5579887" y="2992152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Text Box 21"/>
          <p:cNvSpPr txBox="1"/>
          <p:nvPr/>
        </p:nvSpPr>
        <p:spPr>
          <a:xfrm>
            <a:off x="6519981" y="3523792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" name="Text Box 18"/>
          <p:cNvSpPr txBox="1"/>
          <p:nvPr/>
        </p:nvSpPr>
        <p:spPr>
          <a:xfrm>
            <a:off x="5995167" y="477754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4" name="Text Box 23"/>
          <p:cNvSpPr txBox="1"/>
          <p:nvPr/>
        </p:nvSpPr>
        <p:spPr>
          <a:xfrm>
            <a:off x="8028903" y="3490616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7" name="Text Box 23"/>
          <p:cNvSpPr txBox="1"/>
          <p:nvPr/>
        </p:nvSpPr>
        <p:spPr>
          <a:xfrm>
            <a:off x="7876503" y="4362835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18" name="Text Box 21"/>
          <p:cNvSpPr txBox="1"/>
          <p:nvPr/>
        </p:nvSpPr>
        <p:spPr>
          <a:xfrm>
            <a:off x="7209753" y="4326333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" name="Text Box 21"/>
          <p:cNvSpPr txBox="1"/>
          <p:nvPr/>
        </p:nvSpPr>
        <p:spPr>
          <a:xfrm>
            <a:off x="7157829" y="5179976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120" name="Text Box 21"/>
          <p:cNvSpPr txBox="1"/>
          <p:nvPr/>
        </p:nvSpPr>
        <p:spPr>
          <a:xfrm>
            <a:off x="7898232" y="5100778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30"/>
          <p:cNvSpPr txBox="1"/>
          <p:nvPr/>
        </p:nvSpPr>
        <p:spPr>
          <a:xfrm>
            <a:off x="6238056" y="10999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31"/>
          <p:cNvSpPr txBox="1"/>
          <p:nvPr/>
        </p:nvSpPr>
        <p:spPr>
          <a:xfrm>
            <a:off x="6238056" y="1557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2"/>
          <p:cNvSpPr txBox="1"/>
          <p:nvPr/>
        </p:nvSpPr>
        <p:spPr>
          <a:xfrm>
            <a:off x="6009456" y="20143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3" name="Line 33"/>
          <p:cNvSpPr/>
          <p:nvPr/>
        </p:nvSpPr>
        <p:spPr>
          <a:xfrm>
            <a:off x="5857056" y="9475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/>
          <p:nvPr/>
        </p:nvSpPr>
        <p:spPr>
          <a:xfrm>
            <a:off x="5857056" y="1023789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35"/>
          <p:cNvSpPr/>
          <p:nvPr/>
        </p:nvSpPr>
        <p:spPr>
          <a:xfrm>
            <a:off x="66190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36"/>
          <p:cNvSpPr/>
          <p:nvPr/>
        </p:nvSpPr>
        <p:spPr>
          <a:xfrm>
            <a:off x="66190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37"/>
          <p:cNvSpPr/>
          <p:nvPr/>
        </p:nvSpPr>
        <p:spPr>
          <a:xfrm>
            <a:off x="66952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38"/>
          <p:cNvSpPr/>
          <p:nvPr/>
        </p:nvSpPr>
        <p:spPr>
          <a:xfrm>
            <a:off x="66952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39"/>
          <p:cNvSpPr/>
          <p:nvPr/>
        </p:nvSpPr>
        <p:spPr>
          <a:xfrm>
            <a:off x="7533456" y="41418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40"/>
          <p:cNvSpPr/>
          <p:nvPr/>
        </p:nvSpPr>
        <p:spPr>
          <a:xfrm>
            <a:off x="7533456" y="1023789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Text Box 41"/>
          <p:cNvSpPr txBox="1"/>
          <p:nvPr/>
        </p:nvSpPr>
        <p:spPr>
          <a:xfrm>
            <a:off x="6923856" y="4141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Line 42"/>
          <p:cNvSpPr/>
          <p:nvPr/>
        </p:nvSpPr>
        <p:spPr>
          <a:xfrm>
            <a:off x="5933256" y="1404789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Text Box 43"/>
          <p:cNvSpPr txBox="1"/>
          <p:nvPr/>
        </p:nvSpPr>
        <p:spPr>
          <a:xfrm>
            <a:off x="6771456" y="10999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44"/>
          <p:cNvSpPr txBox="1"/>
          <p:nvPr/>
        </p:nvSpPr>
        <p:spPr>
          <a:xfrm>
            <a:off x="6771456" y="1557189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5" name="Text Box 45"/>
          <p:cNvSpPr txBox="1"/>
          <p:nvPr/>
        </p:nvSpPr>
        <p:spPr>
          <a:xfrm>
            <a:off x="68476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46"/>
          <p:cNvSpPr txBox="1"/>
          <p:nvPr/>
        </p:nvSpPr>
        <p:spPr>
          <a:xfrm>
            <a:off x="7762056" y="1557189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7" name="Text Box 47"/>
          <p:cNvSpPr txBox="1"/>
          <p:nvPr/>
        </p:nvSpPr>
        <p:spPr>
          <a:xfrm>
            <a:off x="7838256" y="2014389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/>
          <p:cNvSpPr txBox="1"/>
          <p:nvPr/>
        </p:nvSpPr>
        <p:spPr>
          <a:xfrm>
            <a:off x="7838256" y="404664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49"/>
          <p:cNvSpPr txBox="1"/>
          <p:nvPr/>
        </p:nvSpPr>
        <p:spPr>
          <a:xfrm>
            <a:off x="7609656" y="1099989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7195137" y="3481401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6765584" y="3150977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6705028" y="4104346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8" name="Line 20"/>
          <p:cNvSpPr/>
          <p:nvPr/>
        </p:nvSpPr>
        <p:spPr>
          <a:xfrm>
            <a:off x="6797106" y="4095943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20"/>
          <p:cNvSpPr/>
          <p:nvPr/>
        </p:nvSpPr>
        <p:spPr>
          <a:xfrm>
            <a:off x="6632022" y="4849553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0"/>
          <p:cNvSpPr/>
          <p:nvPr/>
        </p:nvSpPr>
        <p:spPr>
          <a:xfrm>
            <a:off x="7451265" y="4829389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40">
            <a:hlinkClick r:id="rId3" action="ppaction://hlinksldjump"/>
          </p:cNvPr>
          <p:cNvSpPr txBox="1"/>
          <p:nvPr/>
        </p:nvSpPr>
        <p:spPr>
          <a:xfrm>
            <a:off x="93215" y="620688"/>
            <a:ext cx="5486672" cy="25083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</a:rPr>
              <a:t>可以定义集合上的迁移函数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zh-CN" altLang="en-US" dirty="0">
                <a:solidFill>
                  <a:srgbClr val="800080"/>
                </a:solidFill>
              </a:rPr>
              <a:t>即</a:t>
            </a:r>
            <a:r>
              <a:rPr lang="zh-CN" altLang="zh-CN" dirty="0">
                <a:solidFill>
                  <a:srgbClr val="800080"/>
                </a:solidFill>
                <a:latin typeface="Arial" panose="020B0604020202020204" pitchFamily="34" charset="0"/>
              </a:rPr>
              <a:t>集合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弧转换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定义为</a:t>
            </a: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 </a:t>
            </a:r>
            <a:r>
              <a:rPr lang="el-GR" altLang="zh-CN" dirty="0">
                <a:solidFill>
                  <a:srgbClr val="800080"/>
                </a:solidFill>
                <a:latin typeface="Arial" panose="020B0604020202020204" pitchFamily="34" charset="0"/>
              </a:rPr>
              <a:t>Δ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i="1" dirty="0" err="1">
                <a:solidFill>
                  <a:srgbClr val="800080"/>
                </a:solidFill>
                <a:latin typeface="Arial" panose="020B0604020202020204" pitchFamily="34" charset="0"/>
              </a:rPr>
              <a:t>S,a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 =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dirty="0">
                <a:solidFill>
                  <a:srgbClr val="990099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q,a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) 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12" name="Text Box 8"/>
          <p:cNvSpPr txBox="1"/>
          <p:nvPr/>
        </p:nvSpPr>
        <p:spPr>
          <a:xfrm>
            <a:off x="2699791" y="2348880"/>
            <a:ext cx="63690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</a:p>
        </p:txBody>
      </p:sp>
      <p:sp>
        <p:nvSpPr>
          <p:cNvPr id="2" name="矩形 1"/>
          <p:cNvSpPr/>
          <p:nvPr/>
        </p:nvSpPr>
        <p:spPr>
          <a:xfrm>
            <a:off x="-43323" y="53251"/>
            <a:ext cx="7494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800080"/>
                </a:solidFill>
                <a:sym typeface="+mn-ea"/>
              </a:rPr>
              <a:t>对于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+mn-ea"/>
              </a:rPr>
              <a:t>FA</a:t>
            </a:r>
            <a:r>
              <a:rPr lang="en-US" altLang="zh-CN" i="1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zh-CN" altLang="en-US" dirty="0">
                <a:solidFill>
                  <a:prstClr val="black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N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= (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Q,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q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, 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540A9C-2DD9-4D16-AC63-3554511FC594}"/>
              </a:ext>
            </a:extLst>
          </p:cNvPr>
          <p:cNvSpPr/>
          <p:nvPr/>
        </p:nvSpPr>
        <p:spPr>
          <a:xfrm>
            <a:off x="93215" y="3039155"/>
            <a:ext cx="5570756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5000"/>
              </a:lnSpc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性质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 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</a:rPr>
              <a:t>,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∃</a:t>
            </a:r>
            <a:r>
              <a:rPr lang="en-US" altLang="zh-CN" i="1" dirty="0" err="1">
                <a:solidFill>
                  <a:srgbClr val="800080"/>
                </a:solidFill>
              </a:rPr>
              <a:t>q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，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q'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q,a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>
              <a:lnSpc>
                <a:spcPts val="5000"/>
              </a:lnSpc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注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: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若为了强调是某个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NFA 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的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zh-CN" altLang="en-US" dirty="0">
                <a:solidFill>
                  <a:srgbClr val="800080"/>
                </a:solidFill>
              </a:rPr>
              <a:t>，我们会加下标 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baseline="-25000" dirty="0">
                <a:solidFill>
                  <a:srgbClr val="800080"/>
                </a:solidFill>
                <a:sym typeface="+mn-ea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723051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39681" y="1027687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5032666" y="1329368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4961227" y="2256623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4398027" y="1979588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4266660" y="34095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4482" y="1036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643" y="157558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55066" y="243553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1160" y="3920047"/>
            <a:ext cx="2054103" cy="2198417"/>
            <a:chOff x="4121160" y="3920047"/>
            <a:chExt cx="2054103" cy="2198417"/>
          </a:xfrm>
        </p:grpSpPr>
        <p:cxnSp>
          <p:nvCxnSpPr>
            <p:cNvPr id="4" name="曲线连接符 3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曲线连接符 4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矩形 8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352602" y="4257630"/>
              <a:ext cx="8226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1889" y="5128231"/>
              <a:ext cx="5790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 rot="5400000">
            <a:off x="5429367" y="33886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3" name="Text Box 40">
            <a:hlinkClick r:id="rId3" action="ppaction://hlinksldjump"/>
          </p:cNvPr>
          <p:cNvSpPr txBox="1"/>
          <p:nvPr/>
        </p:nvSpPr>
        <p:spPr>
          <a:xfrm>
            <a:off x="718611" y="188640"/>
            <a:ext cx="8098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从状态子</a:t>
            </a:r>
            <a:r>
              <a:rPr lang="zh-CN" altLang="zh-CN" dirty="0">
                <a:solidFill>
                  <a:srgbClr val="800080"/>
                </a:solidFill>
                <a:sym typeface="+mn-ea"/>
              </a:rPr>
              <a:t>集合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迁移的角度来看子集法</a:t>
            </a:r>
            <a:endParaRPr lang="zh-CN" altLang="zh-CN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35" y="1052736"/>
            <a:ext cx="3823483" cy="58477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开始子集为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={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0 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212545" y="2235484"/>
            <a:ext cx="3405095" cy="206210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每一步，当看到符号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a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时，使用</a:t>
            </a:r>
            <a:r>
              <a:rPr lang="zh-CN" altLang="zh-CN" dirty="0">
                <a:solidFill>
                  <a:srgbClr val="800080"/>
                </a:solidFill>
                <a:sym typeface="+mn-ea"/>
              </a:rPr>
              <a:t>集合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的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弧转换得到新的子集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5796" y="4681954"/>
            <a:ext cx="3729584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当看完所有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个符号，若有</a:t>
            </a:r>
            <a:endParaRPr lang="en-US" altLang="zh-CN" dirty="0">
              <a:solidFill>
                <a:srgbClr val="800080"/>
              </a:solidFill>
              <a:sym typeface="+mn-ea"/>
            </a:endParaRPr>
          </a:p>
          <a:p>
            <a:pPr lvl="0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	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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,</a:t>
            </a:r>
          </a:p>
          <a:p>
            <a:pPr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  <a:sym typeface="+mn-ea"/>
              </a:rPr>
              <a:t>则接受，否则拒绝。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224456" y="1979588"/>
            <a:ext cx="29195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32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1" grpId="0"/>
      <p:bldP spid="12" grpId="0"/>
      <p:bldP spid="42" grpId="0"/>
      <p:bldP spid="43" grpId="0"/>
      <p:bldP spid="48" grpId="0"/>
      <p:bldP spid="7" grpId="0" animBg="1"/>
      <p:bldP spid="13" grpId="0" animBg="1"/>
      <p:bldP spid="14" grpId="0" animBg="1"/>
      <p:bldP spid="2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39681" y="1027687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5032666" y="1329368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4961227" y="2256623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4398027" y="1979588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4266660" y="34095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4482" y="1036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643" y="157558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55066" y="243553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1160" y="3920047"/>
            <a:ext cx="2054103" cy="2198417"/>
            <a:chOff x="4121160" y="3920047"/>
            <a:chExt cx="2054103" cy="2198417"/>
          </a:xfrm>
        </p:grpSpPr>
        <p:cxnSp>
          <p:nvCxnSpPr>
            <p:cNvPr id="4" name="曲线连接符 3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曲线连接符 4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矩形 8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352602" y="4257630"/>
              <a:ext cx="8226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1889" y="5128231"/>
              <a:ext cx="5790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 rot="5400000">
            <a:off x="5429367" y="33886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9" name="Text Box 21"/>
          <p:cNvSpPr txBox="1"/>
          <p:nvPr/>
        </p:nvSpPr>
        <p:spPr>
          <a:xfrm>
            <a:off x="1419053" y="294005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 Box 21"/>
          <p:cNvSpPr txBox="1"/>
          <p:nvPr/>
        </p:nvSpPr>
        <p:spPr>
          <a:xfrm>
            <a:off x="1385449" y="3752304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Text Box 6"/>
          <p:cNvSpPr txBox="1"/>
          <p:nvPr/>
        </p:nvSpPr>
        <p:spPr>
          <a:xfrm>
            <a:off x="1210798" y="1261641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18"/>
          <p:cNvSpPr txBox="1"/>
          <p:nvPr/>
        </p:nvSpPr>
        <p:spPr>
          <a:xfrm>
            <a:off x="924254" y="16936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19"/>
          <p:cNvSpPr txBox="1"/>
          <p:nvPr/>
        </p:nvSpPr>
        <p:spPr>
          <a:xfrm>
            <a:off x="924254" y="255778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4" name="Line 20"/>
          <p:cNvSpPr/>
          <p:nvPr/>
        </p:nvSpPr>
        <p:spPr>
          <a:xfrm flipV="1">
            <a:off x="508974" y="1564480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21"/>
          <p:cNvSpPr txBox="1"/>
          <p:nvPr/>
        </p:nvSpPr>
        <p:spPr>
          <a:xfrm>
            <a:off x="1449068" y="2096120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 Box 18"/>
          <p:cNvSpPr txBox="1"/>
          <p:nvPr/>
        </p:nvSpPr>
        <p:spPr>
          <a:xfrm>
            <a:off x="924254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7" name="Text Box 19"/>
          <p:cNvSpPr txBox="1"/>
          <p:nvPr/>
        </p:nvSpPr>
        <p:spPr>
          <a:xfrm>
            <a:off x="924254" y="417929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18"/>
          <p:cNvSpPr txBox="1"/>
          <p:nvPr/>
        </p:nvSpPr>
        <p:spPr>
          <a:xfrm>
            <a:off x="932638" y="4971380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9" name="Text Box 23"/>
          <p:cNvSpPr txBox="1"/>
          <p:nvPr/>
        </p:nvSpPr>
        <p:spPr>
          <a:xfrm>
            <a:off x="2957990" y="2062944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0" name="Text Box 23"/>
          <p:cNvSpPr txBox="1"/>
          <p:nvPr/>
        </p:nvSpPr>
        <p:spPr>
          <a:xfrm>
            <a:off x="2805590" y="2935163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1" name="Text Box 21"/>
          <p:cNvSpPr txBox="1"/>
          <p:nvPr/>
        </p:nvSpPr>
        <p:spPr>
          <a:xfrm>
            <a:off x="2138840" y="2898661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21"/>
          <p:cNvSpPr txBox="1"/>
          <p:nvPr/>
        </p:nvSpPr>
        <p:spPr>
          <a:xfrm>
            <a:off x="2086916" y="3752304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3" name="Text Box 21"/>
          <p:cNvSpPr txBox="1"/>
          <p:nvPr/>
        </p:nvSpPr>
        <p:spPr>
          <a:xfrm>
            <a:off x="2827319" y="3673106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21"/>
          <p:cNvSpPr txBox="1"/>
          <p:nvPr/>
        </p:nvSpPr>
        <p:spPr>
          <a:xfrm>
            <a:off x="2035231" y="441008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21"/>
          <p:cNvSpPr txBox="1"/>
          <p:nvPr/>
        </p:nvSpPr>
        <p:spPr>
          <a:xfrm>
            <a:off x="2741222" y="4501259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76" name="Text Box 21"/>
          <p:cNvSpPr txBox="1"/>
          <p:nvPr/>
        </p:nvSpPr>
        <p:spPr>
          <a:xfrm>
            <a:off x="1314011" y="447164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 Box 21"/>
          <p:cNvSpPr txBox="1"/>
          <p:nvPr/>
        </p:nvSpPr>
        <p:spPr>
          <a:xfrm>
            <a:off x="2738768" y="521384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21"/>
          <p:cNvSpPr txBox="1"/>
          <p:nvPr/>
        </p:nvSpPr>
        <p:spPr>
          <a:xfrm>
            <a:off x="1301062" y="5207272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Text Box 23"/>
          <p:cNvSpPr txBox="1"/>
          <p:nvPr/>
        </p:nvSpPr>
        <p:spPr>
          <a:xfrm>
            <a:off x="1949134" y="5274538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2124224" y="2053729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1694671" y="172330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0"/>
          <p:cNvSpPr/>
          <p:nvPr/>
        </p:nvSpPr>
        <p:spPr>
          <a:xfrm>
            <a:off x="1634115" y="2676674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0"/>
          <p:cNvSpPr/>
          <p:nvPr/>
        </p:nvSpPr>
        <p:spPr>
          <a:xfrm>
            <a:off x="1726193" y="266827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0"/>
          <p:cNvSpPr/>
          <p:nvPr/>
        </p:nvSpPr>
        <p:spPr>
          <a:xfrm>
            <a:off x="1561109" y="3421881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2380352" y="3401717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0"/>
          <p:cNvSpPr/>
          <p:nvPr/>
        </p:nvSpPr>
        <p:spPr>
          <a:xfrm>
            <a:off x="1524198" y="420119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0"/>
          <p:cNvSpPr/>
          <p:nvPr/>
        </p:nvSpPr>
        <p:spPr>
          <a:xfrm>
            <a:off x="1648813" y="420119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0"/>
          <p:cNvSpPr/>
          <p:nvPr/>
        </p:nvSpPr>
        <p:spPr>
          <a:xfrm>
            <a:off x="1523560" y="493404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0"/>
          <p:cNvSpPr/>
          <p:nvPr/>
        </p:nvSpPr>
        <p:spPr>
          <a:xfrm>
            <a:off x="2348389" y="506529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24456" y="1979588"/>
            <a:ext cx="29195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6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607AFADA-DADC-496D-A38D-2B12FC1B6B81}"/>
              </a:ext>
            </a:extLst>
          </p:cNvPr>
          <p:cNvSpPr txBox="1"/>
          <p:nvPr/>
        </p:nvSpPr>
        <p:spPr>
          <a:xfrm>
            <a:off x="718611" y="188640"/>
            <a:ext cx="8098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为什么子集法是正确的？</a:t>
            </a:r>
            <a:endParaRPr lang="zh-CN" altLang="zh-CN" dirty="0">
              <a:solidFill>
                <a:srgbClr val="80008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690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39681" y="1027687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5032666" y="1329368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4961227" y="2256623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4398027" y="1979588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4266660" y="34095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4482" y="1036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643" y="157558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55066" y="243553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1160" y="3920047"/>
            <a:ext cx="2054103" cy="2198417"/>
            <a:chOff x="4121160" y="3920047"/>
            <a:chExt cx="2054103" cy="2198417"/>
          </a:xfrm>
        </p:grpSpPr>
        <p:cxnSp>
          <p:nvCxnSpPr>
            <p:cNvPr id="4" name="曲线连接符 3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曲线连接符 4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矩形 8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352602" y="4257630"/>
              <a:ext cx="8226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1889" y="5128231"/>
              <a:ext cx="5790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 rot="5400000">
            <a:off x="5429367" y="33886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9" name="Text Box 21"/>
          <p:cNvSpPr txBox="1"/>
          <p:nvPr/>
        </p:nvSpPr>
        <p:spPr>
          <a:xfrm>
            <a:off x="1419053" y="294005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 Box 21"/>
          <p:cNvSpPr txBox="1"/>
          <p:nvPr/>
        </p:nvSpPr>
        <p:spPr>
          <a:xfrm>
            <a:off x="1385449" y="3752304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Text Box 6"/>
          <p:cNvSpPr txBox="1"/>
          <p:nvPr/>
        </p:nvSpPr>
        <p:spPr>
          <a:xfrm>
            <a:off x="1210798" y="1261641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18"/>
          <p:cNvSpPr txBox="1"/>
          <p:nvPr/>
        </p:nvSpPr>
        <p:spPr>
          <a:xfrm>
            <a:off x="924254" y="16936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19"/>
          <p:cNvSpPr txBox="1"/>
          <p:nvPr/>
        </p:nvSpPr>
        <p:spPr>
          <a:xfrm>
            <a:off x="924254" y="255778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4" name="Line 20"/>
          <p:cNvSpPr/>
          <p:nvPr/>
        </p:nvSpPr>
        <p:spPr>
          <a:xfrm flipV="1">
            <a:off x="508974" y="1564480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21"/>
          <p:cNvSpPr txBox="1"/>
          <p:nvPr/>
        </p:nvSpPr>
        <p:spPr>
          <a:xfrm>
            <a:off x="1449068" y="2096120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 Box 18"/>
          <p:cNvSpPr txBox="1"/>
          <p:nvPr/>
        </p:nvSpPr>
        <p:spPr>
          <a:xfrm>
            <a:off x="924254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7" name="Text Box 19"/>
          <p:cNvSpPr txBox="1"/>
          <p:nvPr/>
        </p:nvSpPr>
        <p:spPr>
          <a:xfrm>
            <a:off x="924254" y="417929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18"/>
          <p:cNvSpPr txBox="1"/>
          <p:nvPr/>
        </p:nvSpPr>
        <p:spPr>
          <a:xfrm>
            <a:off x="932638" y="4971380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9" name="Text Box 23"/>
          <p:cNvSpPr txBox="1"/>
          <p:nvPr/>
        </p:nvSpPr>
        <p:spPr>
          <a:xfrm>
            <a:off x="2957990" y="2062944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0" name="Text Box 23"/>
          <p:cNvSpPr txBox="1"/>
          <p:nvPr/>
        </p:nvSpPr>
        <p:spPr>
          <a:xfrm>
            <a:off x="2805590" y="2935163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1" name="Text Box 21"/>
          <p:cNvSpPr txBox="1"/>
          <p:nvPr/>
        </p:nvSpPr>
        <p:spPr>
          <a:xfrm>
            <a:off x="2138840" y="2898661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21"/>
          <p:cNvSpPr txBox="1"/>
          <p:nvPr/>
        </p:nvSpPr>
        <p:spPr>
          <a:xfrm>
            <a:off x="2086916" y="3752304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3" name="Text Box 21"/>
          <p:cNvSpPr txBox="1"/>
          <p:nvPr/>
        </p:nvSpPr>
        <p:spPr>
          <a:xfrm>
            <a:off x="2827319" y="3673106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21"/>
          <p:cNvSpPr txBox="1"/>
          <p:nvPr/>
        </p:nvSpPr>
        <p:spPr>
          <a:xfrm>
            <a:off x="2035231" y="441008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21"/>
          <p:cNvSpPr txBox="1"/>
          <p:nvPr/>
        </p:nvSpPr>
        <p:spPr>
          <a:xfrm>
            <a:off x="2741222" y="4501259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76" name="Text Box 21"/>
          <p:cNvSpPr txBox="1"/>
          <p:nvPr/>
        </p:nvSpPr>
        <p:spPr>
          <a:xfrm>
            <a:off x="1314011" y="447164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 Box 21"/>
          <p:cNvSpPr txBox="1"/>
          <p:nvPr/>
        </p:nvSpPr>
        <p:spPr>
          <a:xfrm>
            <a:off x="2738768" y="521384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21"/>
          <p:cNvSpPr txBox="1"/>
          <p:nvPr/>
        </p:nvSpPr>
        <p:spPr>
          <a:xfrm>
            <a:off x="1301062" y="5207272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Text Box 23"/>
          <p:cNvSpPr txBox="1"/>
          <p:nvPr/>
        </p:nvSpPr>
        <p:spPr>
          <a:xfrm>
            <a:off x="1949134" y="5274538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2124224" y="2053729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1694671" y="172330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0"/>
          <p:cNvSpPr/>
          <p:nvPr/>
        </p:nvSpPr>
        <p:spPr>
          <a:xfrm>
            <a:off x="1634115" y="2676674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0"/>
          <p:cNvSpPr/>
          <p:nvPr/>
        </p:nvSpPr>
        <p:spPr>
          <a:xfrm>
            <a:off x="1726193" y="266827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0"/>
          <p:cNvSpPr/>
          <p:nvPr/>
        </p:nvSpPr>
        <p:spPr>
          <a:xfrm>
            <a:off x="1561109" y="3421881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2380352" y="3401717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0"/>
          <p:cNvSpPr/>
          <p:nvPr/>
        </p:nvSpPr>
        <p:spPr>
          <a:xfrm>
            <a:off x="1524198" y="420119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0"/>
          <p:cNvSpPr/>
          <p:nvPr/>
        </p:nvSpPr>
        <p:spPr>
          <a:xfrm>
            <a:off x="1648813" y="420119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0"/>
          <p:cNvSpPr/>
          <p:nvPr/>
        </p:nvSpPr>
        <p:spPr>
          <a:xfrm>
            <a:off x="1523560" y="493404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0"/>
          <p:cNvSpPr/>
          <p:nvPr/>
        </p:nvSpPr>
        <p:spPr>
          <a:xfrm>
            <a:off x="2348389" y="506529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224456" y="1979588"/>
            <a:ext cx="29195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6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607AFADA-DADC-496D-A38D-2B12FC1B6B81}"/>
              </a:ext>
            </a:extLst>
          </p:cNvPr>
          <p:cNvSpPr txBox="1"/>
          <p:nvPr/>
        </p:nvSpPr>
        <p:spPr>
          <a:xfrm>
            <a:off x="718611" y="188640"/>
            <a:ext cx="8098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为什么子集法是正确的？</a:t>
            </a:r>
            <a:endParaRPr lang="zh-CN" altLang="zh-CN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59832" y="5229200"/>
            <a:ext cx="1007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39681" y="1027687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5032666" y="1329368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4961227" y="2256623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4398027" y="1979588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5400000">
            <a:off x="4266660" y="340954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384482" y="1036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481643" y="157558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55066" y="243553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1160" y="3920047"/>
            <a:ext cx="2054103" cy="2198417"/>
            <a:chOff x="4121160" y="3920047"/>
            <a:chExt cx="2054103" cy="2198417"/>
          </a:xfrm>
        </p:grpSpPr>
        <p:cxnSp>
          <p:nvCxnSpPr>
            <p:cNvPr id="4" name="曲线连接符 3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" name="曲线连接符 4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矩形 8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5352602" y="4257630"/>
              <a:ext cx="8226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31889" y="5128231"/>
              <a:ext cx="57900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 rot="5400000">
            <a:off x="5429367" y="33886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23" name="Text Box 40">
            <a:hlinkClick r:id="rId3" action="ppaction://hlinksldjump"/>
          </p:cNvPr>
          <p:cNvSpPr txBox="1"/>
          <p:nvPr/>
        </p:nvSpPr>
        <p:spPr>
          <a:xfrm>
            <a:off x="718611" y="188640"/>
            <a:ext cx="8098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为什么子集法是正确的？</a:t>
            </a:r>
            <a:endParaRPr lang="zh-CN" altLang="zh-CN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09174" y="6102744"/>
            <a:ext cx="2303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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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5" name="右箭头 24"/>
          <p:cNvSpPr/>
          <p:nvPr/>
        </p:nvSpPr>
        <p:spPr bwMode="auto">
          <a:xfrm rot="10800000">
            <a:off x="2047176" y="6216756"/>
            <a:ext cx="3107312" cy="383648"/>
          </a:xfrm>
          <a:prstGeom prst="rightArrow">
            <a:avLst>
              <a:gd name="adj1" fmla="val 50000"/>
              <a:gd name="adj2" fmla="val 48556"/>
            </a:avLst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0952" y="6122845"/>
            <a:ext cx="1688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∃ 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86714" y="1988840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383773" y="5512876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386714" y="104167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84133" y="4644425"/>
            <a:ext cx="822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endParaRPr lang="zh-CN" altLang="en-US" dirty="0"/>
          </a:p>
        </p:txBody>
      </p:sp>
      <p:cxnSp>
        <p:nvCxnSpPr>
          <p:cNvPr id="31" name="曲线连接符 30"/>
          <p:cNvCxnSpPr/>
          <p:nvPr/>
        </p:nvCxnSpPr>
        <p:spPr>
          <a:xfrm rot="10800000" flipH="1" flipV="1">
            <a:off x="2227676" y="1401376"/>
            <a:ext cx="66120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曲线连接符 31"/>
          <p:cNvCxnSpPr/>
          <p:nvPr/>
        </p:nvCxnSpPr>
        <p:spPr>
          <a:xfrm rot="10800000" flipH="1" flipV="1">
            <a:off x="2308883" y="2328631"/>
            <a:ext cx="66120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曲线连接符 32"/>
          <p:cNvCxnSpPr/>
          <p:nvPr/>
        </p:nvCxnSpPr>
        <p:spPr>
          <a:xfrm rot="10800000" flipH="1" flipV="1">
            <a:off x="2320593" y="3992055"/>
            <a:ext cx="66120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曲线连接符 33"/>
          <p:cNvCxnSpPr/>
          <p:nvPr/>
        </p:nvCxnSpPr>
        <p:spPr>
          <a:xfrm rot="10800000" flipH="1" flipV="1">
            <a:off x="2308884" y="4934664"/>
            <a:ext cx="66120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矩形 34"/>
          <p:cNvSpPr/>
          <p:nvPr/>
        </p:nvSpPr>
        <p:spPr>
          <a:xfrm rot="5400000">
            <a:off x="2281184" y="340954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318080" y="154808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18080" y="2348880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115616" y="4170971"/>
            <a:ext cx="822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294903" y="5041572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 rot="5400000">
            <a:off x="1143188" y="336604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09239" y="5385759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endParaRPr lang="zh-CN" altLang="en-US" sz="4800" dirty="0"/>
          </a:p>
        </p:txBody>
      </p:sp>
      <p:sp>
        <p:nvSpPr>
          <p:cNvPr id="46" name="矩形 45"/>
          <p:cNvSpPr/>
          <p:nvPr/>
        </p:nvSpPr>
        <p:spPr>
          <a:xfrm>
            <a:off x="3203330" y="4525376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endParaRPr lang="zh-CN" altLang="en-US" sz="4800" dirty="0"/>
          </a:p>
        </p:txBody>
      </p:sp>
      <p:sp>
        <p:nvSpPr>
          <p:cNvPr id="47" name="矩形 46"/>
          <p:cNvSpPr/>
          <p:nvPr/>
        </p:nvSpPr>
        <p:spPr>
          <a:xfrm>
            <a:off x="3209239" y="1772816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endParaRPr lang="zh-CN" altLang="en-US" sz="4800" dirty="0"/>
          </a:p>
        </p:txBody>
      </p:sp>
      <p:sp>
        <p:nvSpPr>
          <p:cNvPr id="49" name="矩形 48"/>
          <p:cNvSpPr/>
          <p:nvPr/>
        </p:nvSpPr>
        <p:spPr>
          <a:xfrm>
            <a:off x="3209239" y="928670"/>
            <a:ext cx="6238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i="1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endParaRPr lang="zh-CN" altLang="en-US" sz="4800" dirty="0"/>
          </a:p>
        </p:txBody>
      </p:sp>
      <p:sp>
        <p:nvSpPr>
          <p:cNvPr id="50" name="矩形 49"/>
          <p:cNvSpPr/>
          <p:nvPr/>
        </p:nvSpPr>
        <p:spPr>
          <a:xfrm>
            <a:off x="6467563" y="3378914"/>
            <a:ext cx="2190974" cy="206210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满足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</a:rPr>
              <a:t> 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i="1" dirty="0">
                <a:solidFill>
                  <a:srgbClr val="800080"/>
                </a:solidFill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∃</a:t>
            </a:r>
            <a:r>
              <a:rPr lang="en-US" altLang="zh-CN" i="1" dirty="0" err="1">
                <a:solidFill>
                  <a:srgbClr val="800080"/>
                </a:solidFill>
              </a:rPr>
              <a:t>q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S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，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q'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i="1" dirty="0" err="1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q,a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1" name="矩形 50"/>
          <p:cNvSpPr/>
          <p:nvPr/>
        </p:nvSpPr>
        <p:spPr>
          <a:xfrm>
            <a:off x="6224456" y="1979588"/>
            <a:ext cx="29195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C18A0F5-8741-414D-84E6-DF2B519A55D0}"/>
              </a:ext>
            </a:extLst>
          </p:cNvPr>
          <p:cNvSpPr/>
          <p:nvPr/>
        </p:nvSpPr>
        <p:spPr>
          <a:xfrm>
            <a:off x="104824" y="1027686"/>
            <a:ext cx="1321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 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1016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/>
      <p:bldP spid="28" grpId="0"/>
      <p:bldP spid="29" grpId="0"/>
      <p:bldP spid="30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6" grpId="0"/>
      <p:bldP spid="47" grpId="0"/>
      <p:bldP spid="49" grpId="0"/>
      <p:bldP spid="50" grpId="0" animBg="1"/>
      <p:bldP spid="5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5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6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7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9638" name="Text Box 6"/>
          <p:cNvSpPr txBox="1"/>
          <p:nvPr/>
        </p:nvSpPr>
        <p:spPr>
          <a:xfrm>
            <a:off x="974725" y="2185988"/>
            <a:ext cx="7845425" cy="3690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en-US" altLang="zh-CN" sz="2800" i="1" dirty="0">
                <a:latin typeface="Arial" panose="020B0604020202020204" pitchFamily="34" charset="0"/>
              </a:rPr>
              <a:t>DFA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当且仅当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</a:p>
          <a:p>
            <a:pPr algn="just">
              <a:buFont typeface="Symbol" panose="05050102010706020507" pitchFamily="18" charset="2"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</a:t>
            </a:r>
            <a:r>
              <a:rPr lang="zh-CN" altLang="en-US" sz="2800" dirty="0">
                <a:latin typeface="Arial" panose="020B0604020202020204" pitchFamily="34" charset="0"/>
              </a:rPr>
              <a:t>也是某个 </a:t>
            </a:r>
            <a:r>
              <a:rPr lang="en-US" altLang="zh-CN" sz="2800" i="1" dirty="0">
                <a:latin typeface="Arial" panose="020B0604020202020204" pitchFamily="34" charset="0"/>
              </a:rPr>
              <a:t>NFA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algn="just"/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证明思路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800" dirty="0">
                <a:latin typeface="Arial" panose="020B0604020202020204" pitchFamily="34" charset="0"/>
              </a:rPr>
              <a:t>分两步证明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algn="just"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</a:t>
            </a:r>
            <a:r>
              <a:rPr lang="en-US" altLang="zh-CN" sz="2800" i="1" dirty="0">
                <a:latin typeface="Arial" panose="020B0604020202020204" pitchFamily="34" charset="0"/>
              </a:rPr>
              <a:t>(1) </a:t>
            </a:r>
            <a:r>
              <a:rPr lang="zh-CN" altLang="en-US" sz="2800" dirty="0">
                <a:latin typeface="Arial" panose="020B0604020202020204" pitchFamily="34" charset="0"/>
              </a:rPr>
              <a:t>设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en-US" altLang="zh-CN" sz="2800" i="1" dirty="0">
                <a:latin typeface="Arial" panose="020B0604020202020204" pitchFamily="34" charset="0"/>
              </a:rPr>
              <a:t>DFA  D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则存在一个</a:t>
            </a:r>
          </a:p>
          <a:p>
            <a:pPr algn="just"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      </a:t>
            </a:r>
            <a:r>
              <a:rPr lang="en-US" altLang="zh-CN" sz="2800" i="1" dirty="0">
                <a:latin typeface="Arial" panose="020B0604020202020204" pitchFamily="34" charset="0"/>
              </a:rPr>
              <a:t>NFA  N , </a:t>
            </a:r>
            <a:r>
              <a:rPr lang="zh-CN" altLang="en-US" sz="2800" dirty="0">
                <a:latin typeface="Arial" panose="020B0604020202020204" pitchFamily="34" charset="0"/>
              </a:rPr>
              <a:t>满足 </a:t>
            </a:r>
            <a:r>
              <a:rPr lang="en-US" altLang="zh-CN" sz="2800" i="1" dirty="0">
                <a:latin typeface="Arial" panose="020B0604020202020204" pitchFamily="34" charset="0"/>
              </a:rPr>
              <a:t>L(N) = L(D) = L;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000" dirty="0">
                <a:latin typeface="Arial" panose="020B0604020202020204" pitchFamily="34" charset="0"/>
              </a:rPr>
              <a:t> </a:t>
            </a:r>
          </a:p>
          <a:p>
            <a:pPr algn="just"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</a:t>
            </a:r>
            <a:r>
              <a:rPr lang="en-US" altLang="zh-CN" sz="2800" i="1" dirty="0">
                <a:latin typeface="Arial" panose="020B0604020202020204" pitchFamily="34" charset="0"/>
              </a:rPr>
              <a:t>(2) </a:t>
            </a:r>
            <a:r>
              <a:rPr lang="zh-CN" altLang="en-US" sz="2800" dirty="0">
                <a:latin typeface="Arial" panose="020B0604020202020204" pitchFamily="34" charset="0"/>
              </a:rPr>
              <a:t>设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en-US" altLang="zh-CN" sz="2800" i="1" dirty="0">
                <a:latin typeface="Arial" panose="020B0604020202020204" pitchFamily="34" charset="0"/>
              </a:rPr>
              <a:t>NFA  N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则存在一个</a:t>
            </a:r>
          </a:p>
          <a:p>
            <a:pPr algn="just"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      </a:t>
            </a:r>
            <a:r>
              <a:rPr lang="en-US" altLang="zh-CN" sz="2800" i="1" dirty="0">
                <a:latin typeface="Arial" panose="020B0604020202020204" pitchFamily="34" charset="0"/>
              </a:rPr>
              <a:t>DFA  D , </a:t>
            </a:r>
            <a:r>
              <a:rPr lang="zh-CN" altLang="en-US" sz="2800" dirty="0">
                <a:latin typeface="Arial" panose="020B0604020202020204" pitchFamily="34" charset="0"/>
              </a:rPr>
              <a:t>满足 </a:t>
            </a:r>
            <a:r>
              <a:rPr lang="en-US" altLang="zh-CN" sz="2800" i="1" dirty="0">
                <a:latin typeface="Arial" panose="020B0604020202020204" pitchFamily="34" charset="0"/>
              </a:rPr>
              <a:t>L(D) = L(N) = L;</a:t>
            </a:r>
          </a:p>
          <a:p>
            <a:pPr>
              <a:buNone/>
            </a:pPr>
            <a:r>
              <a:rPr lang="en-US" altLang="zh-CN" sz="1000" dirty="0">
                <a:latin typeface="Arial" panose="020B0604020202020204" pitchFamily="34" charset="0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39" name="Text Box 9">
            <a:hlinkClick r:id="rId2" action="ppaction://hlinksldjump"/>
          </p:cNvPr>
          <p:cNvSpPr txBox="1"/>
          <p:nvPr/>
        </p:nvSpPr>
        <p:spPr>
          <a:xfrm>
            <a:off x="684213" y="1268413"/>
            <a:ext cx="52562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和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的等价性</a:t>
            </a:r>
          </a:p>
        </p:txBody>
      </p:sp>
      <p:sp>
        <p:nvSpPr>
          <p:cNvPr id="8" name="Rectangle 11"/>
          <p:cNvSpPr/>
          <p:nvPr/>
        </p:nvSpPr>
        <p:spPr>
          <a:xfrm>
            <a:off x="420688" y="243204"/>
            <a:ext cx="7842885" cy="5355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800080"/>
                </a:solidFill>
              </a:rPr>
              <a:t>3.4.3 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转换为等价的</a:t>
            </a:r>
            <a:r>
              <a:rPr lang="en-US" altLang="zh-CN" i="1" dirty="0">
                <a:solidFill>
                  <a:srgbClr val="800080"/>
                </a:solidFill>
              </a:rPr>
              <a:t>DFA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9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9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9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>
            <a:hlinkClick r:id="" action="ppaction://hlinkshowjump?jump=nextslide"/>
          </p:cNvPr>
          <p:cNvSpPr/>
          <p:nvPr/>
        </p:nvSpPr>
        <p:spPr>
          <a:xfrm>
            <a:off x="8058803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59" name="AutoShape 3">
            <a:hlinkClick r:id="" action="ppaction://hlinkshowjump?jump=previousslide"/>
          </p:cNvPr>
          <p:cNvSpPr/>
          <p:nvPr/>
        </p:nvSpPr>
        <p:spPr>
          <a:xfrm>
            <a:off x="7754003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0" name="AutoShape 4">
            <a:hlinkClick r:id="" action="ppaction://hlinkshowjump?jump=firstslide"/>
          </p:cNvPr>
          <p:cNvSpPr/>
          <p:nvPr/>
        </p:nvSpPr>
        <p:spPr>
          <a:xfrm>
            <a:off x="7449203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1" name="AutoShape 5">
            <a:hlinkClick r:id="" action="ppaction://hlinkshowjump?jump=lastslide"/>
          </p:cNvPr>
          <p:cNvSpPr/>
          <p:nvPr/>
        </p:nvSpPr>
        <p:spPr>
          <a:xfrm>
            <a:off x="8363603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3" name="Text Box 8">
            <a:hlinkClick r:id="rId3" action="ppaction://hlinksldjump"/>
          </p:cNvPr>
          <p:cNvSpPr txBox="1"/>
          <p:nvPr/>
        </p:nvSpPr>
        <p:spPr>
          <a:xfrm>
            <a:off x="526453" y="0"/>
            <a:ext cx="588890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/>
              <a:t>(1)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812206"/>
            <a:ext cx="36372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= </a:t>
            </a:r>
          </a:p>
          <a:p>
            <a:pPr>
              <a:buNone/>
            </a:pPr>
            <a:r>
              <a:rPr lang="en-US" altLang="zh-CN" dirty="0"/>
              <a:t>	(</a:t>
            </a:r>
          </a:p>
          <a:p>
            <a:pPr>
              <a:buNone/>
            </a:pPr>
            <a:r>
              <a:rPr lang="en-US" altLang="zh-CN" i="1" dirty="0"/>
              <a:t>	Q,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ym typeface="Symbol" panose="05050102010706020507" pitchFamily="18" charset="2"/>
              </a:rPr>
              <a:t>D </a:t>
            </a:r>
            <a:r>
              <a:rPr lang="en-US" altLang="zh-CN" i="1" dirty="0"/>
              <a:t>,</a:t>
            </a:r>
          </a:p>
          <a:p>
            <a:pPr>
              <a:buNone/>
            </a:pPr>
            <a:r>
              <a:rPr lang="en-US" altLang="zh-CN" i="1" dirty="0"/>
              <a:t> 	q</a:t>
            </a:r>
            <a:r>
              <a:rPr lang="en-US" altLang="zh-CN" i="1" baseline="-25000" dirty="0"/>
              <a:t>0 </a:t>
            </a:r>
            <a:r>
              <a:rPr lang="en-US" altLang="zh-CN" i="1" dirty="0"/>
              <a:t>,</a:t>
            </a:r>
          </a:p>
          <a:p>
            <a:pPr>
              <a:buNone/>
            </a:pPr>
            <a:r>
              <a:rPr lang="en-US" altLang="zh-CN" i="1" dirty="0"/>
              <a:t> 	F </a:t>
            </a:r>
          </a:p>
          <a:p>
            <a:pPr>
              <a:buNone/>
            </a:pPr>
            <a:r>
              <a:rPr lang="en-US" altLang="zh-CN" dirty="0"/>
              <a:t>	)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895" y="6076375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L(D)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6" y="1844824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NFA  N =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1960" y="6037873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L(N)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43808" y="6022400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2214546" y="3143248"/>
            <a:ext cx="1071570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5501" y="3860760"/>
            <a:ext cx="774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N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</p:txBody>
      </p:sp>
      <p:sp>
        <p:nvSpPr>
          <p:cNvPr id="20" name="圆角矩形标注 19"/>
          <p:cNvSpPr/>
          <p:nvPr/>
        </p:nvSpPr>
        <p:spPr bwMode="auto">
          <a:xfrm>
            <a:off x="6156176" y="2564904"/>
            <a:ext cx="1597827" cy="1295856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5940152" y="2326737"/>
            <a:ext cx="3096344" cy="2485787"/>
          </a:xfrm>
          <a:prstGeom prst="wedgeRoundRectCallout">
            <a:avLst>
              <a:gd name="adj1" fmla="val -78429"/>
              <a:gd name="adj2" fmla="val 23045"/>
              <a:gd name="adj3" fmla="val 16667"/>
            </a:avLst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对</a:t>
            </a:r>
            <a:r>
              <a:rPr lang="en-US" altLang="zh-CN" sz="2800" i="1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Q </a:t>
            </a:r>
            <a:r>
              <a:rPr lang="zh-CN" altLang="en-US" sz="2800" dirty="0"/>
              <a:t>和</a:t>
            </a:r>
            <a:r>
              <a:rPr lang="en-US" altLang="zh-CN" sz="2800" i="1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 </a:t>
            </a:r>
            <a:r>
              <a:rPr lang="en-US" altLang="zh-CN" sz="2800" i="1" dirty="0"/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若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p</a:t>
            </a:r>
            <a:r>
              <a:rPr lang="en-US" altLang="zh-CN" sz="2800" dirty="0"/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则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N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{p}</a:t>
            </a:r>
            <a:endParaRPr lang="en-US" altLang="zh-CN" sz="2800" dirty="0"/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若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</a:t>
            </a:r>
            <a:r>
              <a:rPr lang="zh-CN" altLang="en-US" sz="2800" dirty="0"/>
              <a:t>未定义</a:t>
            </a:r>
            <a:r>
              <a:rPr lang="en-US" altLang="zh-CN" sz="2800" dirty="0"/>
              <a:t>,</a:t>
            </a:r>
          </a:p>
          <a:p>
            <a:pPr marL="0" lvl="3" algn="just">
              <a:buClr>
                <a:srgbClr val="800080"/>
              </a:buClr>
              <a:buNone/>
            </a:pPr>
            <a:r>
              <a:rPr lang="zh-CN" altLang="en-US" sz="2800" dirty="0"/>
              <a:t>则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N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endParaRPr lang="en-US" altLang="zh-CN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0192" y="1268760"/>
            <a:ext cx="50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 Box 8">
            <a:hlinkClick r:id="rId3" action="ppaction://hlinksldjump"/>
          </p:cNvPr>
          <p:cNvSpPr txBox="1"/>
          <p:nvPr/>
        </p:nvSpPr>
        <p:spPr>
          <a:xfrm>
            <a:off x="663319" y="1124744"/>
            <a:ext cx="3908681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</a:rPr>
              <a:t>是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的特例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224172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6" grpId="0" animBg="1"/>
      <p:bldP spid="9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496167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864496" y="1040149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827584" y="2276872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BA920B-2673-4C0F-9E67-56DD326EC433}"/>
              </a:ext>
            </a:extLst>
          </p:cNvPr>
          <p:cNvCxnSpPr>
            <a:cxnSpLocks/>
          </p:cNvCxnSpPr>
          <p:nvPr/>
        </p:nvCxnSpPr>
        <p:spPr>
          <a:xfrm>
            <a:off x="1115616" y="2423160"/>
            <a:ext cx="129984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7" grpId="0"/>
      <p:bldP spid="18" grpId="0"/>
      <p:bldP spid="19" grpId="0"/>
      <p:bldP spid="2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28440" y="1183387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NFA  N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= </a:t>
            </a:r>
            <a:r>
              <a:rPr lang="en-US" altLang="zh-CN" dirty="0">
                <a:solidFill>
                  <a:srgbClr val="990099"/>
                </a:solidFill>
              </a:rPr>
              <a:t>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N 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3" y="1186874"/>
            <a:ext cx="6512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</a:t>
            </a:r>
          </a:p>
          <a:p>
            <a:pPr>
              <a:buNone/>
            </a:pPr>
            <a:r>
              <a:rPr lang="en-US" altLang="zh-CN" i="1" dirty="0"/>
              <a:t>	= </a:t>
            </a:r>
            <a:r>
              <a:rPr lang="en-US" altLang="zh-CN" dirty="0"/>
              <a:t>(</a:t>
            </a:r>
          </a:p>
          <a:p>
            <a:pPr>
              <a:buNone/>
            </a:pPr>
            <a:r>
              <a:rPr lang="en-US" altLang="zh-CN" sz="2800" i="1" dirty="0"/>
              <a:t>	Q</a:t>
            </a:r>
            <a:r>
              <a:rPr lang="en-US" altLang="zh-CN" sz="2800" i="1" baseline="-25000" dirty="0"/>
              <a:t>D</a:t>
            </a:r>
            <a:r>
              <a:rPr lang="en-US" altLang="zh-CN" sz="2800" dirty="0"/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 marL="0" lvl="3">
              <a:buNone/>
            </a:pPr>
            <a:r>
              <a:rPr lang="en-US" altLang="zh-CN" i="1" dirty="0">
                <a:sym typeface="Symbol" panose="05050102010706020507" pitchFamily="18" charset="2"/>
              </a:rPr>
              <a:t>	</a:t>
            </a: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 	q’</a:t>
            </a:r>
            <a:r>
              <a:rPr lang="en-US" altLang="zh-CN" i="1" baseline="-25000" dirty="0"/>
              <a:t>0 </a:t>
            </a:r>
            <a:r>
              <a:rPr lang="en-US" altLang="zh-CN" i="1" dirty="0"/>
              <a:t>,</a:t>
            </a:r>
          </a:p>
          <a:p>
            <a:pPr marL="0" lvl="3">
              <a:buNone/>
            </a:pPr>
            <a:r>
              <a:rPr lang="en-US" altLang="zh-CN" i="1" dirty="0"/>
              <a:t>	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 </a:t>
            </a:r>
            <a:r>
              <a:rPr lang="en-US" altLang="zh-CN" dirty="0"/>
              <a:t>	</a:t>
            </a:r>
          </a:p>
          <a:p>
            <a:pPr marL="0" lvl="3">
              <a:buNone/>
            </a:pPr>
            <a:r>
              <a:rPr lang="en-US" altLang="zh-CN" dirty="0"/>
              <a:t>         )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9898" y="5397347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L(N)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9577" y="5388689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L(D)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91425" y="5373216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3190056" y="3068960"/>
            <a:ext cx="5774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D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2211696" y="2781498"/>
            <a:ext cx="571504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Text Box 10">
            <a:hlinkClick r:id="rId2" action="ppaction://hlinksldjump"/>
          </p:cNvPr>
          <p:cNvSpPr txBox="1"/>
          <p:nvPr/>
        </p:nvSpPr>
        <p:spPr>
          <a:xfrm>
            <a:off x="132157" y="188640"/>
            <a:ext cx="8137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/>
              <a:t>(2)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（子集构造法）</a:t>
            </a:r>
          </a:p>
        </p:txBody>
      </p:sp>
      <p:sp>
        <p:nvSpPr>
          <p:cNvPr id="2" name="TextBox 1"/>
          <p:cNvSpPr txBox="1"/>
          <p:nvPr/>
        </p:nvSpPr>
        <p:spPr>
          <a:xfrm rot="463783">
            <a:off x="4930977" y="2430323"/>
            <a:ext cx="7851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1500" dirty="0"/>
              <a:t>?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22109246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5" grpId="0"/>
      <p:bldP spid="17" grpId="0" animBg="1"/>
      <p:bldP spid="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7" name="Text Box 10">
            <a:hlinkClick r:id="rId3" action="ppaction://hlinksldjump"/>
          </p:cNvPr>
          <p:cNvSpPr txBox="1"/>
          <p:nvPr/>
        </p:nvSpPr>
        <p:spPr>
          <a:xfrm>
            <a:off x="132157" y="188640"/>
            <a:ext cx="8137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/>
              <a:t>(2)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（子集构造法）</a:t>
            </a:r>
          </a:p>
        </p:txBody>
      </p:sp>
      <p:sp>
        <p:nvSpPr>
          <p:cNvPr id="12" name="Text Box 7"/>
          <p:cNvSpPr txBox="1"/>
          <p:nvPr/>
        </p:nvSpPr>
        <p:spPr>
          <a:xfrm>
            <a:off x="405844" y="1196752"/>
            <a:ext cx="8163567" cy="5078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/>
              <a:t>思路：在我们用子集法模拟</a:t>
            </a:r>
            <a:r>
              <a:rPr lang="en-US" altLang="zh-CN" sz="3600" dirty="0"/>
              <a:t>NFA</a:t>
            </a:r>
            <a:r>
              <a:rPr lang="zh-CN" altLang="en-US" sz="3600" dirty="0"/>
              <a:t>的运行时发现，</a:t>
            </a:r>
            <a:endParaRPr lang="en-US" altLang="zh-CN" sz="3600" dirty="0"/>
          </a:p>
          <a:p>
            <a:pPr marL="571500" indent="-571500" algn="just">
              <a:buClr>
                <a:srgbClr val="800080"/>
              </a:buClr>
              <a:buFont typeface="Wingdings" panose="05000000000000000000" pitchFamily="2" charset="2"/>
              <a:buChar char="Ø"/>
            </a:pPr>
            <a:r>
              <a:rPr lang="zh-CN" altLang="en-US" sz="3600" dirty="0"/>
              <a:t>开始的子集是</a:t>
            </a:r>
            <a:r>
              <a:rPr lang="en-US" altLang="zh-CN" sz="3600" dirty="0"/>
              <a:t>{</a:t>
            </a:r>
            <a:r>
              <a:rPr lang="en-US" altLang="zh-CN" sz="3600" i="1" dirty="0"/>
              <a:t>q</a:t>
            </a:r>
            <a:r>
              <a:rPr lang="en-US" altLang="zh-CN" sz="3600" i="1" baseline="-25000" dirty="0"/>
              <a:t>0 </a:t>
            </a:r>
            <a:r>
              <a:rPr lang="en-US" altLang="zh-CN" sz="3600" dirty="0"/>
              <a:t>}</a:t>
            </a:r>
          </a:p>
          <a:p>
            <a:pPr marL="571500" indent="-571500" algn="just">
              <a:buClr>
                <a:srgbClr val="800080"/>
              </a:buClr>
              <a:buFont typeface="Wingdings" panose="05000000000000000000" pitchFamily="2" charset="2"/>
              <a:buChar char="Ø"/>
            </a:pPr>
            <a:r>
              <a:rPr lang="zh-CN" altLang="en-US" sz="3600" dirty="0"/>
              <a:t>虽然对单独状态来说，可能迁移到的状态是一个集合（不确定性）</a:t>
            </a:r>
            <a:endParaRPr lang="en-US" altLang="zh-CN" sz="3600" dirty="0"/>
          </a:p>
          <a:p>
            <a:pPr algn="ctr">
              <a:buClr>
                <a:srgbClr val="800080"/>
              </a:buClr>
              <a:buNone/>
            </a:pPr>
            <a:r>
              <a:rPr lang="en-US" altLang="zh-CN" sz="3600" dirty="0"/>
              <a:t> </a:t>
            </a:r>
            <a:r>
              <a:rPr lang="zh-CN" altLang="en-US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 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:  Q 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3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sz="3600" dirty="0"/>
              <a:t>但是如果从子集的角度，却是确定的！</a:t>
            </a:r>
            <a:endParaRPr lang="en-US" altLang="zh-CN" sz="3600" dirty="0"/>
          </a:p>
          <a:p>
            <a:pPr algn="ctr">
              <a:buClr>
                <a:srgbClr val="800080"/>
              </a:buClr>
              <a:buNone/>
            </a:pPr>
            <a:r>
              <a:rPr lang="el-GR" altLang="zh-CN" sz="3600" dirty="0">
                <a:solidFill>
                  <a:srgbClr val="800080"/>
                </a:solidFill>
              </a:rPr>
              <a:t>Δ </a:t>
            </a:r>
            <a:r>
              <a:rPr lang="en-US" altLang="zh-CN" sz="3600" dirty="0">
                <a:solidFill>
                  <a:srgbClr val="800080"/>
                </a:solidFill>
              </a:rPr>
              <a:t>: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i="1" baseline="300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3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i="1" baseline="300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r>
              <a:rPr lang="zh-CN" altLang="en-US" sz="3600" dirty="0"/>
              <a:t>            </a:t>
            </a:r>
            <a:endParaRPr lang="en-US" altLang="zh-CN" sz="3600" dirty="0"/>
          </a:p>
          <a:p>
            <a:pPr algn="ctr">
              <a:buClr>
                <a:srgbClr val="800080"/>
              </a:buClr>
              <a:buNone/>
            </a:pPr>
            <a:r>
              <a:rPr lang="el-GR" altLang="zh-CN" sz="3600" dirty="0">
                <a:solidFill>
                  <a:srgbClr val="800080"/>
                </a:solidFill>
              </a:rPr>
              <a:t>Δ</a:t>
            </a:r>
            <a:r>
              <a:rPr lang="en-US" altLang="zh-CN" sz="3600" dirty="0">
                <a:solidFill>
                  <a:srgbClr val="800080"/>
                </a:solidFill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</a:rPr>
              <a:t>S,a</a:t>
            </a:r>
            <a:r>
              <a:rPr lang="en-US" altLang="zh-CN" sz="3600" dirty="0">
                <a:solidFill>
                  <a:srgbClr val="800080"/>
                </a:solidFill>
              </a:rPr>
              <a:t>) = </a:t>
            </a:r>
            <a:r>
              <a:rPr lang="en-US" altLang="zh-CN" sz="3600" i="1" dirty="0">
                <a:solidFill>
                  <a:srgbClr val="800080"/>
                </a:solidFill>
              </a:rPr>
              <a:t>S’</a:t>
            </a:r>
            <a:r>
              <a:rPr lang="en-US" altLang="zh-CN" sz="3600" dirty="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217914" y="1277584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{p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2" name="曲线连接符 1"/>
          <p:cNvCxnSpPr/>
          <p:nvPr/>
        </p:nvCxnSpPr>
        <p:spPr>
          <a:xfrm flipH="1">
            <a:off x="6126246" y="1444891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曲线连接符 2"/>
          <p:cNvCxnSpPr/>
          <p:nvPr/>
        </p:nvCxnSpPr>
        <p:spPr>
          <a:xfrm flipH="1">
            <a:off x="6054807" y="2372146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矩形 7"/>
          <p:cNvSpPr/>
          <p:nvPr/>
        </p:nvSpPr>
        <p:spPr>
          <a:xfrm>
            <a:off x="5491607" y="2095111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78062" y="1240267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53" name="Text Box 40">
            <a:hlinkClick r:id="rId3" action="ppaction://hlinksldjump"/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59" name="Text Box 21"/>
          <p:cNvSpPr txBox="1"/>
          <p:nvPr/>
        </p:nvSpPr>
        <p:spPr>
          <a:xfrm>
            <a:off x="1419053" y="294005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Text Box 21"/>
          <p:cNvSpPr txBox="1"/>
          <p:nvPr/>
        </p:nvSpPr>
        <p:spPr>
          <a:xfrm>
            <a:off x="1385449" y="3752304"/>
            <a:ext cx="34766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Text Box 6"/>
          <p:cNvSpPr txBox="1"/>
          <p:nvPr/>
        </p:nvSpPr>
        <p:spPr>
          <a:xfrm>
            <a:off x="1210798" y="1261641"/>
            <a:ext cx="666328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18"/>
          <p:cNvSpPr txBox="1"/>
          <p:nvPr/>
        </p:nvSpPr>
        <p:spPr>
          <a:xfrm>
            <a:off x="924254" y="1693689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19"/>
          <p:cNvSpPr txBox="1"/>
          <p:nvPr/>
        </p:nvSpPr>
        <p:spPr>
          <a:xfrm>
            <a:off x="924254" y="255778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4" name="Line 20"/>
          <p:cNvSpPr/>
          <p:nvPr/>
        </p:nvSpPr>
        <p:spPr>
          <a:xfrm flipV="1">
            <a:off x="508974" y="1564480"/>
            <a:ext cx="784490" cy="1205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21"/>
          <p:cNvSpPr txBox="1"/>
          <p:nvPr/>
        </p:nvSpPr>
        <p:spPr>
          <a:xfrm>
            <a:off x="1449068" y="2096120"/>
            <a:ext cx="518322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Text Box 18"/>
          <p:cNvSpPr txBox="1"/>
          <p:nvPr/>
        </p:nvSpPr>
        <p:spPr>
          <a:xfrm>
            <a:off x="924254" y="334987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7" name="Text Box 19"/>
          <p:cNvSpPr txBox="1"/>
          <p:nvPr/>
        </p:nvSpPr>
        <p:spPr>
          <a:xfrm>
            <a:off x="924254" y="417929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18"/>
          <p:cNvSpPr txBox="1"/>
          <p:nvPr/>
        </p:nvSpPr>
        <p:spPr>
          <a:xfrm>
            <a:off x="932638" y="4971380"/>
            <a:ext cx="296416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9" name="Text Box 23"/>
          <p:cNvSpPr txBox="1"/>
          <p:nvPr/>
        </p:nvSpPr>
        <p:spPr>
          <a:xfrm>
            <a:off x="2957990" y="2062944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0" name="Text Box 23"/>
          <p:cNvSpPr txBox="1"/>
          <p:nvPr/>
        </p:nvSpPr>
        <p:spPr>
          <a:xfrm>
            <a:off x="2805590" y="2935163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1" name="Text Box 21"/>
          <p:cNvSpPr txBox="1"/>
          <p:nvPr/>
        </p:nvSpPr>
        <p:spPr>
          <a:xfrm>
            <a:off x="2138840" y="2898661"/>
            <a:ext cx="419099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21"/>
          <p:cNvSpPr txBox="1"/>
          <p:nvPr/>
        </p:nvSpPr>
        <p:spPr>
          <a:xfrm>
            <a:off x="2086916" y="3752304"/>
            <a:ext cx="500066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73" name="Text Box 21"/>
          <p:cNvSpPr txBox="1"/>
          <p:nvPr/>
        </p:nvSpPr>
        <p:spPr>
          <a:xfrm>
            <a:off x="2827319" y="3673106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21"/>
          <p:cNvSpPr txBox="1"/>
          <p:nvPr/>
        </p:nvSpPr>
        <p:spPr>
          <a:xfrm>
            <a:off x="2035231" y="441008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21"/>
          <p:cNvSpPr txBox="1"/>
          <p:nvPr/>
        </p:nvSpPr>
        <p:spPr>
          <a:xfrm>
            <a:off x="2741222" y="4501259"/>
            <a:ext cx="561975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</a:p>
        </p:txBody>
      </p:sp>
      <p:sp>
        <p:nvSpPr>
          <p:cNvPr id="76" name="Text Box 21"/>
          <p:cNvSpPr txBox="1"/>
          <p:nvPr/>
        </p:nvSpPr>
        <p:spPr>
          <a:xfrm>
            <a:off x="1314011" y="4471642"/>
            <a:ext cx="4190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Text Box 21"/>
          <p:cNvSpPr txBox="1"/>
          <p:nvPr/>
        </p:nvSpPr>
        <p:spPr>
          <a:xfrm>
            <a:off x="2738768" y="5213847"/>
            <a:ext cx="561975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endParaRPr lang="en-US" altLang="zh-CN" sz="2800" i="1" baseline="-25000" dirty="0">
              <a:solidFill>
                <a:srgbClr val="99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21"/>
          <p:cNvSpPr txBox="1"/>
          <p:nvPr/>
        </p:nvSpPr>
        <p:spPr>
          <a:xfrm>
            <a:off x="1301062" y="5207272"/>
            <a:ext cx="56197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</a:rPr>
              <a:t>p</a:t>
            </a:r>
            <a:endParaRPr lang="en-US" altLang="zh-CN" sz="3600" i="1" baseline="-25000" dirty="0">
              <a:solidFill>
                <a:srgbClr val="80008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9" name="Text Box 23"/>
          <p:cNvSpPr txBox="1"/>
          <p:nvPr/>
        </p:nvSpPr>
        <p:spPr>
          <a:xfrm>
            <a:off x="1949134" y="5274538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0" name="Text Box 23"/>
          <p:cNvSpPr txBox="1"/>
          <p:nvPr/>
        </p:nvSpPr>
        <p:spPr>
          <a:xfrm>
            <a:off x="2124224" y="2053729"/>
            <a:ext cx="616998" cy="37959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baseline="-25000" dirty="0">
                <a:solidFill>
                  <a:srgbClr val="800080"/>
                </a:solidFill>
                <a:ea typeface="楷体_GB2312"/>
              </a:rPr>
              <a:t>×</a:t>
            </a:r>
          </a:p>
        </p:txBody>
      </p:sp>
      <p:sp>
        <p:nvSpPr>
          <p:cNvPr id="81" name="Line 20"/>
          <p:cNvSpPr/>
          <p:nvPr/>
        </p:nvSpPr>
        <p:spPr>
          <a:xfrm>
            <a:off x="1694671" y="172330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Line 20"/>
          <p:cNvSpPr/>
          <p:nvPr/>
        </p:nvSpPr>
        <p:spPr>
          <a:xfrm>
            <a:off x="1634115" y="2676674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" name="Line 20"/>
          <p:cNvSpPr/>
          <p:nvPr/>
        </p:nvSpPr>
        <p:spPr>
          <a:xfrm>
            <a:off x="1726193" y="266827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0"/>
          <p:cNvSpPr/>
          <p:nvPr/>
        </p:nvSpPr>
        <p:spPr>
          <a:xfrm>
            <a:off x="1561109" y="3421881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0"/>
          <p:cNvSpPr/>
          <p:nvPr/>
        </p:nvSpPr>
        <p:spPr>
          <a:xfrm>
            <a:off x="2380352" y="3401717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0"/>
          <p:cNvSpPr/>
          <p:nvPr/>
        </p:nvSpPr>
        <p:spPr>
          <a:xfrm>
            <a:off x="1524198" y="4201195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0"/>
          <p:cNvSpPr/>
          <p:nvPr/>
        </p:nvSpPr>
        <p:spPr>
          <a:xfrm>
            <a:off x="1648813" y="4201195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0"/>
          <p:cNvSpPr/>
          <p:nvPr/>
        </p:nvSpPr>
        <p:spPr>
          <a:xfrm>
            <a:off x="1523560" y="4934049"/>
            <a:ext cx="0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0"/>
          <p:cNvSpPr/>
          <p:nvPr/>
        </p:nvSpPr>
        <p:spPr>
          <a:xfrm>
            <a:off x="2348389" y="5065291"/>
            <a:ext cx="531439" cy="37281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983022" y="2136259"/>
            <a:ext cx="1954073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5</a:t>
            </a:r>
          </a:p>
          <a:p>
            <a:pPr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C36FAA9-21D4-401B-902A-CF8A6F07F41D}"/>
              </a:ext>
            </a:extLst>
          </p:cNvPr>
          <p:cNvSpPr/>
          <p:nvPr/>
        </p:nvSpPr>
        <p:spPr>
          <a:xfrm>
            <a:off x="5470769" y="286422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54" name="曲线连接符 2">
            <a:extLst>
              <a:ext uri="{FF2B5EF4-FFF2-40B4-BE49-F238E27FC236}">
                <a16:creationId xmlns:a16="http://schemas.microsoft.com/office/drawing/2014/main" id="{E29E0AC9-C5C1-4CCD-ADBC-D48273971FA2}"/>
              </a:ext>
            </a:extLst>
          </p:cNvPr>
          <p:cNvCxnSpPr>
            <a:cxnSpLocks/>
          </p:cNvCxnSpPr>
          <p:nvPr/>
        </p:nvCxnSpPr>
        <p:spPr>
          <a:xfrm flipH="1">
            <a:off x="6112973" y="3269964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E73F394-19C9-45D4-B507-E9E02B8C13A5}"/>
              </a:ext>
            </a:extLst>
          </p:cNvPr>
          <p:cNvSpPr/>
          <p:nvPr/>
        </p:nvSpPr>
        <p:spPr>
          <a:xfrm>
            <a:off x="5455575" y="372882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56" name="曲线连接符 2">
            <a:extLst>
              <a:ext uri="{FF2B5EF4-FFF2-40B4-BE49-F238E27FC236}">
                <a16:creationId xmlns:a16="http://schemas.microsoft.com/office/drawing/2014/main" id="{7A995AA1-5C2C-438D-AE84-3B25A55989AC}"/>
              </a:ext>
            </a:extLst>
          </p:cNvPr>
          <p:cNvCxnSpPr>
            <a:cxnSpLocks/>
          </p:cNvCxnSpPr>
          <p:nvPr/>
        </p:nvCxnSpPr>
        <p:spPr>
          <a:xfrm flipH="1">
            <a:off x="6191386" y="4031821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9C11E1C4-75AB-405C-8682-BB4357883B8E}"/>
              </a:ext>
            </a:extLst>
          </p:cNvPr>
          <p:cNvSpPr/>
          <p:nvPr/>
        </p:nvSpPr>
        <p:spPr>
          <a:xfrm>
            <a:off x="5558571" y="4494832"/>
            <a:ext cx="611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4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2398B7C-7ADA-45A4-A276-75EB322A5BD0}"/>
              </a:ext>
            </a:extLst>
          </p:cNvPr>
          <p:cNvSpPr/>
          <p:nvPr/>
        </p:nvSpPr>
        <p:spPr>
          <a:xfrm>
            <a:off x="5558571" y="5267815"/>
            <a:ext cx="6110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5</a:t>
            </a:r>
            <a:endParaRPr lang="zh-CN" altLang="en-US" dirty="0"/>
          </a:p>
        </p:txBody>
      </p:sp>
      <p:cxnSp>
        <p:nvCxnSpPr>
          <p:cNvPr id="90" name="曲线连接符 2">
            <a:extLst>
              <a:ext uri="{FF2B5EF4-FFF2-40B4-BE49-F238E27FC236}">
                <a16:creationId xmlns:a16="http://schemas.microsoft.com/office/drawing/2014/main" id="{607E3E41-4239-4BB8-9FB6-E9F1C58E2925}"/>
              </a:ext>
            </a:extLst>
          </p:cNvPr>
          <p:cNvCxnSpPr>
            <a:cxnSpLocks/>
          </p:cNvCxnSpPr>
          <p:nvPr/>
        </p:nvCxnSpPr>
        <p:spPr>
          <a:xfrm flipH="1">
            <a:off x="6261600" y="4789014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Text Box 18">
            <a:extLst>
              <a:ext uri="{FF2B5EF4-FFF2-40B4-BE49-F238E27FC236}">
                <a16:creationId xmlns:a16="http://schemas.microsoft.com/office/drawing/2014/main" id="{B2A4B081-9791-4F3C-A268-42952CB4D667}"/>
              </a:ext>
            </a:extLst>
          </p:cNvPr>
          <p:cNvSpPr txBox="1"/>
          <p:nvPr/>
        </p:nvSpPr>
        <p:spPr>
          <a:xfrm>
            <a:off x="6502259" y="1718938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2" name="Text Box 19">
            <a:extLst>
              <a:ext uri="{FF2B5EF4-FFF2-40B4-BE49-F238E27FC236}">
                <a16:creationId xmlns:a16="http://schemas.microsoft.com/office/drawing/2014/main" id="{3860DB84-381D-4010-9A09-C41DFC12C0E0}"/>
              </a:ext>
            </a:extLst>
          </p:cNvPr>
          <p:cNvSpPr txBox="1"/>
          <p:nvPr/>
        </p:nvSpPr>
        <p:spPr>
          <a:xfrm>
            <a:off x="6502259" y="2583034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3" name="Text Box 18">
            <a:extLst>
              <a:ext uri="{FF2B5EF4-FFF2-40B4-BE49-F238E27FC236}">
                <a16:creationId xmlns:a16="http://schemas.microsoft.com/office/drawing/2014/main" id="{F33E4BA5-CBC9-4CC0-BA2C-C22C15266E9E}"/>
              </a:ext>
            </a:extLst>
          </p:cNvPr>
          <p:cNvSpPr txBox="1"/>
          <p:nvPr/>
        </p:nvSpPr>
        <p:spPr>
          <a:xfrm>
            <a:off x="6502259" y="337512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19">
            <a:extLst>
              <a:ext uri="{FF2B5EF4-FFF2-40B4-BE49-F238E27FC236}">
                <a16:creationId xmlns:a16="http://schemas.microsoft.com/office/drawing/2014/main" id="{6B98DCA5-4B86-40AC-B0C7-311E4A859F47}"/>
              </a:ext>
            </a:extLst>
          </p:cNvPr>
          <p:cNvSpPr txBox="1"/>
          <p:nvPr/>
        </p:nvSpPr>
        <p:spPr>
          <a:xfrm>
            <a:off x="6502259" y="4204541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5" name="Text Box 18">
            <a:extLst>
              <a:ext uri="{FF2B5EF4-FFF2-40B4-BE49-F238E27FC236}">
                <a16:creationId xmlns:a16="http://schemas.microsoft.com/office/drawing/2014/main" id="{709C83D7-E546-449F-998C-10CAC1ACF687}"/>
              </a:ext>
            </a:extLst>
          </p:cNvPr>
          <p:cNvSpPr txBox="1"/>
          <p:nvPr/>
        </p:nvSpPr>
        <p:spPr>
          <a:xfrm>
            <a:off x="6510643" y="4996629"/>
            <a:ext cx="296416" cy="4667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94D8C82-CCA4-42CB-93D0-8CBD649F63E0}"/>
              </a:ext>
            </a:extLst>
          </p:cNvPr>
          <p:cNvSpPr/>
          <p:nvPr/>
        </p:nvSpPr>
        <p:spPr>
          <a:xfrm>
            <a:off x="4206724" y="2064774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{p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97F2F0A-89A9-475E-BC15-52AD3D31D575}"/>
              </a:ext>
            </a:extLst>
          </p:cNvPr>
          <p:cNvSpPr/>
          <p:nvPr/>
        </p:nvSpPr>
        <p:spPr>
          <a:xfrm>
            <a:off x="3874792" y="3764231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p,r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6EB8B4D-4C5D-4545-8CD9-8CAEEE021CD7}"/>
              </a:ext>
            </a:extLst>
          </p:cNvPr>
          <p:cNvSpPr/>
          <p:nvPr/>
        </p:nvSpPr>
        <p:spPr>
          <a:xfrm>
            <a:off x="3851920" y="2868094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p,q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1D6BD97-2044-437C-B8D2-E74BF7FE9D90}"/>
              </a:ext>
            </a:extLst>
          </p:cNvPr>
          <p:cNvSpPr/>
          <p:nvPr/>
        </p:nvSpPr>
        <p:spPr>
          <a:xfrm>
            <a:off x="3874792" y="4494831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p,q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CD56555-59EE-4328-920B-171D50B2D6D9}"/>
              </a:ext>
            </a:extLst>
          </p:cNvPr>
          <p:cNvSpPr/>
          <p:nvPr/>
        </p:nvSpPr>
        <p:spPr>
          <a:xfrm>
            <a:off x="3901839" y="5232339"/>
            <a:ext cx="1816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{</a:t>
            </a:r>
            <a:r>
              <a:rPr lang="en-US" altLang="zh-CN" i="1" err="1">
                <a:solidFill>
                  <a:srgbClr val="990099"/>
                </a:solidFill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990099"/>
                </a:solidFill>
                <a:sym typeface="Symbol" panose="05050102010706020507" pitchFamily="18" charset="2"/>
              </a:rPr>
              <a:t>,r</a:t>
            </a:r>
            <a:r>
              <a:rPr lang="en-US" altLang="zh-CN">
                <a:solidFill>
                  <a:srgbClr val="990099"/>
                </a:solidFill>
              </a:rPr>
              <a:t>}</a:t>
            </a:r>
            <a:r>
              <a:rPr lang="en-US" altLang="zh-CN" i="1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4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E01D25C8-68EC-4B4C-9AFC-64BC373130AA}"/>
              </a:ext>
            </a:extLst>
          </p:cNvPr>
          <p:cNvSpPr txBox="1"/>
          <p:nvPr/>
        </p:nvSpPr>
        <p:spPr>
          <a:xfrm>
            <a:off x="237956" y="6063090"/>
            <a:ext cx="9144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的一个状态子集合的后继状态子集合是确定唯一的</a:t>
            </a:r>
            <a:endParaRPr lang="zh-CN" altLang="zh-CN" sz="2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778901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321740" y="260648"/>
            <a:ext cx="8414490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我们要用子集法的思路将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zh-CN" altLang="en-US" sz="2800" i="1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转化为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首先等价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的输入符号集</a:t>
            </a:r>
            <a:r>
              <a:rPr lang="en-US" altLang="zh-CN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相同</a:t>
            </a:r>
            <a:endParaRPr lang="zh-CN" altLang="en-US" sz="2800" dirty="0"/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58886" y="3238212"/>
            <a:ext cx="539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endParaRPr lang="zh-CN" altLang="en-US" sz="3600" dirty="0"/>
          </a:p>
        </p:txBody>
      </p:sp>
      <p:sp>
        <p:nvSpPr>
          <p:cNvPr id="8" name="任意多边形 7"/>
          <p:cNvSpPr/>
          <p:nvPr/>
        </p:nvSpPr>
        <p:spPr>
          <a:xfrm>
            <a:off x="838200" y="3246120"/>
            <a:ext cx="2773680" cy="914400"/>
          </a:xfrm>
          <a:custGeom>
            <a:avLst/>
            <a:gdLst>
              <a:gd name="connsiteX0" fmla="*/ 45720 w 2773680"/>
              <a:gd name="connsiteY0" fmla="*/ 76200 h 914400"/>
              <a:gd name="connsiteX1" fmla="*/ 701040 w 2773680"/>
              <a:gd name="connsiteY1" fmla="*/ 914400 h 914400"/>
              <a:gd name="connsiteX2" fmla="*/ 2773680 w 2773680"/>
              <a:gd name="connsiteY2" fmla="*/ 899160 h 914400"/>
              <a:gd name="connsiteX3" fmla="*/ 2758440 w 2773680"/>
              <a:gd name="connsiteY3" fmla="*/ 0 h 914400"/>
              <a:gd name="connsiteX4" fmla="*/ 30480 w 2773680"/>
              <a:gd name="connsiteY4" fmla="*/ 15240 h 914400"/>
              <a:gd name="connsiteX5" fmla="*/ 0 w 2773680"/>
              <a:gd name="connsiteY5" fmla="*/ 30480 h 914400"/>
              <a:gd name="connsiteX6" fmla="*/ 15240 w 2773680"/>
              <a:gd name="connsiteY6" fmla="*/ 30480 h 914400"/>
              <a:gd name="connsiteX7" fmla="*/ 45720 w 2773680"/>
              <a:gd name="connsiteY7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914400">
                <a:moveTo>
                  <a:pt x="45720" y="76200"/>
                </a:moveTo>
                <a:lnTo>
                  <a:pt x="701040" y="914400"/>
                </a:lnTo>
                <a:lnTo>
                  <a:pt x="2773680" y="899160"/>
                </a:lnTo>
                <a:lnTo>
                  <a:pt x="2758440" y="0"/>
                </a:lnTo>
                <a:lnTo>
                  <a:pt x="30480" y="15240"/>
                </a:lnTo>
                <a:lnTo>
                  <a:pt x="0" y="30480"/>
                </a:lnTo>
                <a:lnTo>
                  <a:pt x="15240" y="30480"/>
                </a:lnTo>
                <a:lnTo>
                  <a:pt x="45720" y="7620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5314568" y="2240235"/>
            <a:ext cx="2773680" cy="914400"/>
          </a:xfrm>
          <a:custGeom>
            <a:avLst/>
            <a:gdLst>
              <a:gd name="connsiteX0" fmla="*/ 45720 w 2773680"/>
              <a:gd name="connsiteY0" fmla="*/ 76200 h 914400"/>
              <a:gd name="connsiteX1" fmla="*/ 701040 w 2773680"/>
              <a:gd name="connsiteY1" fmla="*/ 914400 h 914400"/>
              <a:gd name="connsiteX2" fmla="*/ 2773680 w 2773680"/>
              <a:gd name="connsiteY2" fmla="*/ 899160 h 914400"/>
              <a:gd name="connsiteX3" fmla="*/ 2758440 w 2773680"/>
              <a:gd name="connsiteY3" fmla="*/ 0 h 914400"/>
              <a:gd name="connsiteX4" fmla="*/ 30480 w 2773680"/>
              <a:gd name="connsiteY4" fmla="*/ 15240 h 914400"/>
              <a:gd name="connsiteX5" fmla="*/ 0 w 2773680"/>
              <a:gd name="connsiteY5" fmla="*/ 30480 h 914400"/>
              <a:gd name="connsiteX6" fmla="*/ 15240 w 2773680"/>
              <a:gd name="connsiteY6" fmla="*/ 30480 h 914400"/>
              <a:gd name="connsiteX7" fmla="*/ 45720 w 2773680"/>
              <a:gd name="connsiteY7" fmla="*/ 762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914400">
                <a:moveTo>
                  <a:pt x="45720" y="76200"/>
                </a:moveTo>
                <a:lnTo>
                  <a:pt x="701040" y="914400"/>
                </a:lnTo>
                <a:lnTo>
                  <a:pt x="2773680" y="899160"/>
                </a:lnTo>
                <a:lnTo>
                  <a:pt x="2758440" y="0"/>
                </a:lnTo>
                <a:lnTo>
                  <a:pt x="30480" y="15240"/>
                </a:lnTo>
                <a:lnTo>
                  <a:pt x="0" y="30480"/>
                </a:lnTo>
                <a:lnTo>
                  <a:pt x="15240" y="30480"/>
                </a:lnTo>
                <a:lnTo>
                  <a:pt x="45720" y="7620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580112" y="2256844"/>
            <a:ext cx="539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302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8" grpId="0" animBg="1"/>
      <p:bldP spid="80" grpId="0" animBg="1"/>
      <p:bldP spid="87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76460D0D-0920-4DC4-9391-2D2E6D35A4EC}"/>
              </a:ext>
            </a:extLst>
          </p:cNvPr>
          <p:cNvSpPr txBox="1"/>
          <p:nvPr/>
        </p:nvSpPr>
        <p:spPr>
          <a:xfrm>
            <a:off x="5710808" y="331656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880DCA8D-2D8D-4D9F-859A-24C5369C56FB}"/>
              </a:ext>
            </a:extLst>
          </p:cNvPr>
          <p:cNvSpPr txBox="1"/>
          <p:nvPr/>
        </p:nvSpPr>
        <p:spPr>
          <a:xfrm>
            <a:off x="5406008" y="377376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329C2AA-C172-42CF-ADF4-B5D1030D639E}"/>
              </a:ext>
            </a:extLst>
          </p:cNvPr>
          <p:cNvSpPr txBox="1"/>
          <p:nvPr/>
        </p:nvSpPr>
        <p:spPr>
          <a:xfrm>
            <a:off x="5406008" y="422143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DFD25126-78D6-47D8-8D6F-2EE29E35FB26}"/>
              </a:ext>
            </a:extLst>
          </p:cNvPr>
          <p:cNvSpPr txBox="1"/>
          <p:nvPr/>
        </p:nvSpPr>
        <p:spPr>
          <a:xfrm>
            <a:off x="5253608" y="461196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5B657F43-E0D9-4F6F-A5AE-2EAB9D63717E}"/>
              </a:ext>
            </a:extLst>
          </p:cNvPr>
          <p:cNvSpPr txBox="1"/>
          <p:nvPr/>
        </p:nvSpPr>
        <p:spPr>
          <a:xfrm>
            <a:off x="5101208" y="499296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D3E21004-39B8-4FE4-B4C4-21C478B5FB0C}"/>
              </a:ext>
            </a:extLst>
          </p:cNvPr>
          <p:cNvSpPr txBox="1"/>
          <p:nvPr/>
        </p:nvSpPr>
        <p:spPr>
          <a:xfrm>
            <a:off x="4948808" y="5373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5C5F503B-B09C-4B3F-80AE-3054D513B71A}"/>
              </a:ext>
            </a:extLst>
          </p:cNvPr>
          <p:cNvSpPr txBox="1"/>
          <p:nvPr/>
        </p:nvSpPr>
        <p:spPr>
          <a:xfrm>
            <a:off x="4948808" y="5754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" name="Text Box 46">
            <a:extLst>
              <a:ext uri="{FF2B5EF4-FFF2-40B4-BE49-F238E27FC236}">
                <a16:creationId xmlns:a16="http://schemas.microsoft.com/office/drawing/2014/main" id="{F1C38C6B-B94E-48F9-AE72-408E9013A7E3}"/>
              </a:ext>
            </a:extLst>
          </p:cNvPr>
          <p:cNvSpPr txBox="1"/>
          <p:nvPr/>
        </p:nvSpPr>
        <p:spPr>
          <a:xfrm>
            <a:off x="4644008" y="6126435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1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506831" y="675893"/>
            <a:ext cx="8430264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那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的所有的状态子集合组成的集合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	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就是其等价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的状态集合！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这样的集合恰好是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状态集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zh-CN" altLang="en-US" sz="2800" dirty="0">
                <a:solidFill>
                  <a:srgbClr val="800080"/>
                </a:solidFill>
              </a:rPr>
              <a:t>的幂集 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             2</a:t>
            </a:r>
            <a:r>
              <a:rPr lang="en-US" altLang="zh-CN" sz="2800" i="1" baseline="30000" dirty="0">
                <a:solidFill>
                  <a:srgbClr val="990099"/>
                </a:solidFill>
              </a:rPr>
              <a:t>Q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 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 </a:t>
            </a:r>
          </a:p>
        </p:txBody>
      </p:sp>
      <p:sp>
        <p:nvSpPr>
          <p:cNvPr id="72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62646FD6-358E-4907-A870-F7D2E01B4212}"/>
              </a:ext>
            </a:extLst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94695" y="3592155"/>
            <a:ext cx="5395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baseline="30000" dirty="0">
                <a:solidFill>
                  <a:srgbClr val="990099"/>
                </a:solidFill>
              </a:rPr>
              <a:t>Q</a:t>
            </a:r>
            <a:endParaRPr lang="zh-CN" altLang="en-US" sz="4000" dirty="0"/>
          </a:p>
        </p:txBody>
      </p:sp>
      <p:sp>
        <p:nvSpPr>
          <p:cNvPr id="6" name="任意多边形 5"/>
          <p:cNvSpPr/>
          <p:nvPr/>
        </p:nvSpPr>
        <p:spPr>
          <a:xfrm>
            <a:off x="609600" y="3230880"/>
            <a:ext cx="929640" cy="2545080"/>
          </a:xfrm>
          <a:custGeom>
            <a:avLst/>
            <a:gdLst>
              <a:gd name="connsiteX0" fmla="*/ 0 w 929640"/>
              <a:gd name="connsiteY0" fmla="*/ 0 h 2545080"/>
              <a:gd name="connsiteX1" fmla="*/ 914400 w 929640"/>
              <a:gd name="connsiteY1" fmla="*/ 899160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2545080">
                <a:moveTo>
                  <a:pt x="0" y="0"/>
                </a:moveTo>
                <a:lnTo>
                  <a:pt x="914400" y="899160"/>
                </a:lnTo>
                <a:lnTo>
                  <a:pt x="929640" y="2545080"/>
                </a:lnTo>
                <a:lnTo>
                  <a:pt x="0" y="254508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796408" y="2608674"/>
            <a:ext cx="800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</a:rPr>
              <a:t>2</a:t>
            </a:r>
            <a:r>
              <a:rPr lang="en-US" altLang="zh-CN" sz="4000" i="1" baseline="30000" dirty="0">
                <a:solidFill>
                  <a:srgbClr val="990099"/>
                </a:solidFill>
              </a:rPr>
              <a:t>Q </a:t>
            </a:r>
            <a:endParaRPr lang="zh-CN" altLang="en-US" sz="4000" dirty="0"/>
          </a:p>
        </p:txBody>
      </p:sp>
      <p:sp>
        <p:nvSpPr>
          <p:cNvPr id="88" name="任意多边形 87"/>
          <p:cNvSpPr/>
          <p:nvPr/>
        </p:nvSpPr>
        <p:spPr>
          <a:xfrm>
            <a:off x="4788788" y="2510744"/>
            <a:ext cx="1455420" cy="4158615"/>
          </a:xfrm>
          <a:custGeom>
            <a:avLst/>
            <a:gdLst>
              <a:gd name="connsiteX0" fmla="*/ 0 w 929640"/>
              <a:gd name="connsiteY0" fmla="*/ 0 h 2545080"/>
              <a:gd name="connsiteX1" fmla="*/ 914400 w 929640"/>
              <a:gd name="connsiteY1" fmla="*/ 899160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  <a:gd name="connsiteX0" fmla="*/ 0 w 929640"/>
              <a:gd name="connsiteY0" fmla="*/ 0 h 2545080"/>
              <a:gd name="connsiteX1" fmla="*/ 924135 w 929640"/>
              <a:gd name="connsiteY1" fmla="*/ 533400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  <a:gd name="connsiteX0" fmla="*/ 0 w 929640"/>
              <a:gd name="connsiteY0" fmla="*/ 0 h 2545080"/>
              <a:gd name="connsiteX1" fmla="*/ 914401 w 929640"/>
              <a:gd name="connsiteY1" fmla="*/ 281573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  <a:gd name="connsiteX0" fmla="*/ 0 w 929640"/>
              <a:gd name="connsiteY0" fmla="*/ 0 h 2545080"/>
              <a:gd name="connsiteX1" fmla="*/ 914401 w 929640"/>
              <a:gd name="connsiteY1" fmla="*/ 346861 h 2545080"/>
              <a:gd name="connsiteX2" fmla="*/ 929640 w 929640"/>
              <a:gd name="connsiteY2" fmla="*/ 2545080 h 2545080"/>
              <a:gd name="connsiteX3" fmla="*/ 0 w 929640"/>
              <a:gd name="connsiteY3" fmla="*/ 2545080 h 2545080"/>
              <a:gd name="connsiteX4" fmla="*/ 0 w 929640"/>
              <a:gd name="connsiteY4" fmla="*/ 0 h 254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640" h="2545080">
                <a:moveTo>
                  <a:pt x="0" y="0"/>
                </a:moveTo>
                <a:lnTo>
                  <a:pt x="914401" y="346861"/>
                </a:lnTo>
                <a:lnTo>
                  <a:pt x="929640" y="2545080"/>
                </a:lnTo>
                <a:lnTo>
                  <a:pt x="0" y="254508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37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/>
      <p:bldP spid="6" grpId="0" animBg="1"/>
      <p:bldP spid="87" grpId="0"/>
      <p:bldP spid="8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506831" y="850716"/>
            <a:ext cx="8414490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那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的迁移函数</a:t>
            </a:r>
            <a:r>
              <a:rPr lang="en-US" altLang="zh-CN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是什么呢？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恰好是</a:t>
            </a:r>
            <a:r>
              <a:rPr lang="el-GR" altLang="zh-CN" sz="2800" dirty="0"/>
              <a:t>Δ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N</a:t>
            </a:r>
            <a:r>
              <a:rPr lang="en-US" altLang="zh-CN" sz="2800" i="1" dirty="0"/>
              <a:t> :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7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62646FD6-358E-4907-A870-F7D2E01B4212}"/>
              </a:ext>
            </a:extLst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B1F605E-CEAD-4140-8BFE-8B06BD85A56E}"/>
              </a:ext>
            </a:extLst>
          </p:cNvPr>
          <p:cNvSpPr txBox="1"/>
          <p:nvPr/>
        </p:nvSpPr>
        <p:spPr>
          <a:xfrm>
            <a:off x="7615808" y="329751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76460D0D-0920-4DC4-9391-2D2E6D35A4EC}"/>
              </a:ext>
            </a:extLst>
          </p:cNvPr>
          <p:cNvSpPr txBox="1"/>
          <p:nvPr/>
        </p:nvSpPr>
        <p:spPr>
          <a:xfrm>
            <a:off x="5710808" y="331656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880DCA8D-2D8D-4D9F-859A-24C5369C56FB}"/>
              </a:ext>
            </a:extLst>
          </p:cNvPr>
          <p:cNvSpPr txBox="1"/>
          <p:nvPr/>
        </p:nvSpPr>
        <p:spPr>
          <a:xfrm>
            <a:off x="5406008" y="377376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329C2AA-C172-42CF-ADF4-B5D1030D639E}"/>
              </a:ext>
            </a:extLst>
          </p:cNvPr>
          <p:cNvSpPr txBox="1"/>
          <p:nvPr/>
        </p:nvSpPr>
        <p:spPr>
          <a:xfrm>
            <a:off x="5406008" y="422143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DFD25126-78D6-47D8-8D6F-2EE29E35FB26}"/>
              </a:ext>
            </a:extLst>
          </p:cNvPr>
          <p:cNvSpPr txBox="1"/>
          <p:nvPr/>
        </p:nvSpPr>
        <p:spPr>
          <a:xfrm>
            <a:off x="5253608" y="461196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5B657F43-E0D9-4F6F-A5AE-2EAB9D63717E}"/>
              </a:ext>
            </a:extLst>
          </p:cNvPr>
          <p:cNvSpPr txBox="1"/>
          <p:nvPr/>
        </p:nvSpPr>
        <p:spPr>
          <a:xfrm>
            <a:off x="5101208" y="499296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D3E21004-39B8-4FE4-B4C4-21C478B5FB0C}"/>
              </a:ext>
            </a:extLst>
          </p:cNvPr>
          <p:cNvSpPr txBox="1"/>
          <p:nvPr/>
        </p:nvSpPr>
        <p:spPr>
          <a:xfrm>
            <a:off x="4948808" y="5373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5C5F503B-B09C-4B3F-80AE-3054D513B71A}"/>
              </a:ext>
            </a:extLst>
          </p:cNvPr>
          <p:cNvSpPr txBox="1"/>
          <p:nvPr/>
        </p:nvSpPr>
        <p:spPr>
          <a:xfrm>
            <a:off x="4948808" y="5754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" name="Text Box 46">
            <a:extLst>
              <a:ext uri="{FF2B5EF4-FFF2-40B4-BE49-F238E27FC236}">
                <a16:creationId xmlns:a16="http://schemas.microsoft.com/office/drawing/2014/main" id="{F1C38C6B-B94E-48F9-AE72-408E9013A7E3}"/>
              </a:ext>
            </a:extLst>
          </p:cNvPr>
          <p:cNvSpPr txBox="1"/>
          <p:nvPr/>
        </p:nvSpPr>
        <p:spPr>
          <a:xfrm>
            <a:off x="4644008" y="6126435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" name="Text Box 47">
            <a:extLst>
              <a:ext uri="{FF2B5EF4-FFF2-40B4-BE49-F238E27FC236}">
                <a16:creationId xmlns:a16="http://schemas.microsoft.com/office/drawing/2014/main" id="{EFC522E9-2F39-47C0-8883-BFCA84EB74DD}"/>
              </a:ext>
            </a:extLst>
          </p:cNvPr>
          <p:cNvSpPr txBox="1"/>
          <p:nvPr/>
        </p:nvSpPr>
        <p:spPr>
          <a:xfrm>
            <a:off x="6549008" y="33070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Text Box 49">
            <a:extLst>
              <a:ext uri="{FF2B5EF4-FFF2-40B4-BE49-F238E27FC236}">
                <a16:creationId xmlns:a16="http://schemas.microsoft.com/office/drawing/2014/main" id="{02D4932B-FBAF-4253-BE31-DFCB91F51D9A}"/>
              </a:ext>
            </a:extLst>
          </p:cNvPr>
          <p:cNvSpPr txBox="1"/>
          <p:nvPr/>
        </p:nvSpPr>
        <p:spPr>
          <a:xfrm>
            <a:off x="6396607" y="4221436"/>
            <a:ext cx="6857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4" name="Text Box 50">
            <a:extLst>
              <a:ext uri="{FF2B5EF4-FFF2-40B4-BE49-F238E27FC236}">
                <a16:creationId xmlns:a16="http://schemas.microsoft.com/office/drawing/2014/main" id="{47322DD9-CDE9-4598-99CD-0DEE0D5DF22A}"/>
              </a:ext>
            </a:extLst>
          </p:cNvPr>
          <p:cNvSpPr txBox="1"/>
          <p:nvPr/>
        </p:nvSpPr>
        <p:spPr>
          <a:xfrm>
            <a:off x="7537204" y="4221435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 }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20B39186-1DC6-4841-8F39-45CF95ECBF3E}"/>
              </a:ext>
            </a:extLst>
          </p:cNvPr>
          <p:cNvSpPr txBox="1"/>
          <p:nvPr/>
        </p:nvSpPr>
        <p:spPr>
          <a:xfrm>
            <a:off x="6549008" y="46024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52">
            <a:extLst>
              <a:ext uri="{FF2B5EF4-FFF2-40B4-BE49-F238E27FC236}">
                <a16:creationId xmlns:a16="http://schemas.microsoft.com/office/drawing/2014/main" id="{78A0ED53-98C7-4335-9B36-0C3FE3253B11}"/>
              </a:ext>
            </a:extLst>
          </p:cNvPr>
          <p:cNvSpPr txBox="1"/>
          <p:nvPr/>
        </p:nvSpPr>
        <p:spPr>
          <a:xfrm>
            <a:off x="7615808" y="461196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2F44208D-17A5-4EB0-8F97-20F69768CF6E}"/>
              </a:ext>
            </a:extLst>
          </p:cNvPr>
          <p:cNvSpPr txBox="1"/>
          <p:nvPr/>
        </p:nvSpPr>
        <p:spPr>
          <a:xfrm>
            <a:off x="6396607" y="4992960"/>
            <a:ext cx="83596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8" name="Text Box 54">
            <a:extLst>
              <a:ext uri="{FF2B5EF4-FFF2-40B4-BE49-F238E27FC236}">
                <a16:creationId xmlns:a16="http://schemas.microsoft.com/office/drawing/2014/main" id="{ADEB655E-94F6-4441-9FCD-8A103816183A}"/>
              </a:ext>
            </a:extLst>
          </p:cNvPr>
          <p:cNvSpPr txBox="1"/>
          <p:nvPr/>
        </p:nvSpPr>
        <p:spPr>
          <a:xfrm>
            <a:off x="7387207" y="4992960"/>
            <a:ext cx="114523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79" name="Text Box 55">
            <a:extLst>
              <a:ext uri="{FF2B5EF4-FFF2-40B4-BE49-F238E27FC236}">
                <a16:creationId xmlns:a16="http://schemas.microsoft.com/office/drawing/2014/main" id="{D6D3D9CB-5E14-47CA-A887-9D5551D973EE}"/>
              </a:ext>
            </a:extLst>
          </p:cNvPr>
          <p:cNvSpPr txBox="1"/>
          <p:nvPr/>
        </p:nvSpPr>
        <p:spPr>
          <a:xfrm>
            <a:off x="6372200" y="5373960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</a:p>
        </p:txBody>
      </p:sp>
      <p:sp>
        <p:nvSpPr>
          <p:cNvPr id="81" name="Text Box 57">
            <a:extLst>
              <a:ext uri="{FF2B5EF4-FFF2-40B4-BE49-F238E27FC236}">
                <a16:creationId xmlns:a16="http://schemas.microsoft.com/office/drawing/2014/main" id="{35624BE0-E31C-48D0-A93E-4453865FDD27}"/>
              </a:ext>
            </a:extLst>
          </p:cNvPr>
          <p:cNvSpPr txBox="1"/>
          <p:nvPr/>
        </p:nvSpPr>
        <p:spPr>
          <a:xfrm>
            <a:off x="6396608" y="575496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82" name="Text Box 58">
            <a:extLst>
              <a:ext uri="{FF2B5EF4-FFF2-40B4-BE49-F238E27FC236}">
                <a16:creationId xmlns:a16="http://schemas.microsoft.com/office/drawing/2014/main" id="{ED03A58D-59CC-4F0A-BBE2-87C562F53D9F}"/>
              </a:ext>
            </a:extLst>
          </p:cNvPr>
          <p:cNvSpPr txBox="1"/>
          <p:nvPr/>
        </p:nvSpPr>
        <p:spPr>
          <a:xfrm>
            <a:off x="7546032" y="5754960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83" name="Text Box 59">
            <a:extLst>
              <a:ext uri="{FF2B5EF4-FFF2-40B4-BE49-F238E27FC236}">
                <a16:creationId xmlns:a16="http://schemas.microsoft.com/office/drawing/2014/main" id="{28DA8EF5-55A9-4F85-9A6E-3DE744A5B528}"/>
              </a:ext>
            </a:extLst>
          </p:cNvPr>
          <p:cNvSpPr txBox="1"/>
          <p:nvPr/>
        </p:nvSpPr>
        <p:spPr>
          <a:xfrm>
            <a:off x="6396607" y="6135960"/>
            <a:ext cx="87294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84" name="Text Box 60">
            <a:extLst>
              <a:ext uri="{FF2B5EF4-FFF2-40B4-BE49-F238E27FC236}">
                <a16:creationId xmlns:a16="http://schemas.microsoft.com/office/drawing/2014/main" id="{9F64C84E-419E-40B6-9391-267FC6130074}"/>
              </a:ext>
            </a:extLst>
          </p:cNvPr>
          <p:cNvSpPr txBox="1"/>
          <p:nvPr/>
        </p:nvSpPr>
        <p:spPr>
          <a:xfrm>
            <a:off x="7387207" y="6135960"/>
            <a:ext cx="114521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ABC41A2-1095-4CC8-88E4-918290D326AE}"/>
              </a:ext>
            </a:extLst>
          </p:cNvPr>
          <p:cNvGrpSpPr/>
          <p:nvPr/>
        </p:nvGrpSpPr>
        <p:grpSpPr>
          <a:xfrm>
            <a:off x="1293612" y="1864994"/>
            <a:ext cx="5774432" cy="648072"/>
            <a:chOff x="2638949" y="2888878"/>
            <a:chExt cx="7070576" cy="648072"/>
          </a:xfrm>
        </p:grpSpPr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79D53DAF-81AF-4F81-AC13-7DB8EADB84C1}"/>
                </a:ext>
              </a:extLst>
            </p:cNvPr>
            <p:cNvSpPr txBox="1"/>
            <p:nvPr/>
          </p:nvSpPr>
          <p:spPr>
            <a:xfrm>
              <a:off x="6932160" y="3262313"/>
              <a:ext cx="573088" cy="2746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A459484-20AE-4A76-AAF7-2AA8E7537DFE}"/>
                </a:ext>
              </a:extLst>
            </p:cNvPr>
            <p:cNvSpPr/>
            <p:nvPr/>
          </p:nvSpPr>
          <p:spPr>
            <a:xfrm>
              <a:off x="2638949" y="2888878"/>
              <a:ext cx="70705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D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 =</a:t>
              </a:r>
              <a:r>
                <a:rPr lang="el-GR" altLang="zh-CN" dirty="0"/>
                <a:t>Δ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i="1" dirty="0"/>
                <a:t> 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)= </a:t>
              </a:r>
              <a:r>
                <a:rPr lang="en-US" altLang="zh-CN" dirty="0">
                  <a:sym typeface="Symbol" panose="05050102010706020507" pitchFamily="18" charset="2"/>
                </a:rPr>
                <a:t> </a:t>
              </a: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q,a</a:t>
              </a:r>
              <a:r>
                <a:rPr lang="en-US" altLang="zh-CN" i="1" dirty="0"/>
                <a:t>) ,</a:t>
              </a:r>
              <a:endParaRPr lang="zh-CN" altLang="en-US" dirty="0"/>
            </a:p>
          </p:txBody>
        </p:sp>
      </p:grpSp>
      <p:sp>
        <p:nvSpPr>
          <p:cNvPr id="2" name="Text Box 43">
            <a:extLst>
              <a:ext uri="{FF2B5EF4-FFF2-40B4-BE49-F238E27FC236}">
                <a16:creationId xmlns:a16="http://schemas.microsoft.com/office/drawing/2014/main" id="{1406696F-9690-4312-8594-10A1E41352B8}"/>
              </a:ext>
            </a:extLst>
          </p:cNvPr>
          <p:cNvSpPr txBox="1"/>
          <p:nvPr/>
        </p:nvSpPr>
        <p:spPr>
          <a:xfrm>
            <a:off x="6487616" y="371703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AB599DF9-0B59-431E-B3FE-76FDE9107E30}"/>
              </a:ext>
            </a:extLst>
          </p:cNvPr>
          <p:cNvSpPr txBox="1"/>
          <p:nvPr/>
        </p:nvSpPr>
        <p:spPr>
          <a:xfrm>
            <a:off x="7325816" y="371703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93" name="Text Box 55">
            <a:extLst>
              <a:ext uri="{FF2B5EF4-FFF2-40B4-BE49-F238E27FC236}">
                <a16:creationId xmlns:a16="http://schemas.microsoft.com/office/drawing/2014/main" id="{50FBE933-B331-42A3-B82E-BF7C1201AB80}"/>
              </a:ext>
            </a:extLst>
          </p:cNvPr>
          <p:cNvSpPr txBox="1"/>
          <p:nvPr/>
        </p:nvSpPr>
        <p:spPr>
          <a:xfrm>
            <a:off x="7419060" y="5373216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304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ldLvl="0" animBg="1"/>
      <p:bldP spid="71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8" grpId="0" bldLvl="0" animBg="1"/>
      <p:bldP spid="79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2" grpId="0" animBg="1"/>
      <p:bldP spid="4" grpId="0" animBg="1"/>
      <p:bldP spid="93" grpId="0" bldLvl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506831" y="850716"/>
            <a:ext cx="841449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那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的开始状态是什么呢？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若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的开始状态是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zh-CN" altLang="en-US" sz="2800" i="1" baseline="-25000" dirty="0">
                <a:solidFill>
                  <a:srgbClr val="990099"/>
                </a:solidFill>
              </a:rPr>
              <a:t>，</a:t>
            </a:r>
            <a:endParaRPr lang="en-US" altLang="zh-CN" sz="2800" i="1" baseline="-25000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的开始状态恰好是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{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}</a:t>
            </a:r>
            <a:r>
              <a:rPr lang="zh-CN" altLang="en-US" sz="2800" i="1" dirty="0">
                <a:sym typeface="+mn-ea"/>
              </a:rPr>
              <a:t>。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7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62646FD6-358E-4907-A870-F7D2E01B4212}"/>
              </a:ext>
            </a:extLst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B1F605E-CEAD-4140-8BFE-8B06BD85A56E}"/>
              </a:ext>
            </a:extLst>
          </p:cNvPr>
          <p:cNvSpPr txBox="1"/>
          <p:nvPr/>
        </p:nvSpPr>
        <p:spPr>
          <a:xfrm>
            <a:off x="7615808" y="329751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76460D0D-0920-4DC4-9391-2D2E6D35A4EC}"/>
              </a:ext>
            </a:extLst>
          </p:cNvPr>
          <p:cNvSpPr txBox="1"/>
          <p:nvPr/>
        </p:nvSpPr>
        <p:spPr>
          <a:xfrm>
            <a:off x="5710808" y="331656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880DCA8D-2D8D-4D9F-859A-24C5369C56FB}"/>
              </a:ext>
            </a:extLst>
          </p:cNvPr>
          <p:cNvSpPr txBox="1"/>
          <p:nvPr/>
        </p:nvSpPr>
        <p:spPr>
          <a:xfrm>
            <a:off x="5406008" y="377376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329C2AA-C172-42CF-ADF4-B5D1030D639E}"/>
              </a:ext>
            </a:extLst>
          </p:cNvPr>
          <p:cNvSpPr txBox="1"/>
          <p:nvPr/>
        </p:nvSpPr>
        <p:spPr>
          <a:xfrm>
            <a:off x="5406008" y="422143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DFD25126-78D6-47D8-8D6F-2EE29E35FB26}"/>
              </a:ext>
            </a:extLst>
          </p:cNvPr>
          <p:cNvSpPr txBox="1"/>
          <p:nvPr/>
        </p:nvSpPr>
        <p:spPr>
          <a:xfrm>
            <a:off x="5253608" y="461196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5B657F43-E0D9-4F6F-A5AE-2EAB9D63717E}"/>
              </a:ext>
            </a:extLst>
          </p:cNvPr>
          <p:cNvSpPr txBox="1"/>
          <p:nvPr/>
        </p:nvSpPr>
        <p:spPr>
          <a:xfrm>
            <a:off x="5101208" y="499296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D3E21004-39B8-4FE4-B4C4-21C478B5FB0C}"/>
              </a:ext>
            </a:extLst>
          </p:cNvPr>
          <p:cNvSpPr txBox="1"/>
          <p:nvPr/>
        </p:nvSpPr>
        <p:spPr>
          <a:xfrm>
            <a:off x="4948808" y="5373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5C5F503B-B09C-4B3F-80AE-3054D513B71A}"/>
              </a:ext>
            </a:extLst>
          </p:cNvPr>
          <p:cNvSpPr txBox="1"/>
          <p:nvPr/>
        </p:nvSpPr>
        <p:spPr>
          <a:xfrm>
            <a:off x="4948808" y="5754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" name="Text Box 46">
            <a:extLst>
              <a:ext uri="{FF2B5EF4-FFF2-40B4-BE49-F238E27FC236}">
                <a16:creationId xmlns:a16="http://schemas.microsoft.com/office/drawing/2014/main" id="{F1C38C6B-B94E-48F9-AE72-408E9013A7E3}"/>
              </a:ext>
            </a:extLst>
          </p:cNvPr>
          <p:cNvSpPr txBox="1"/>
          <p:nvPr/>
        </p:nvSpPr>
        <p:spPr>
          <a:xfrm>
            <a:off x="4644008" y="6126435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" name="Text Box 47">
            <a:extLst>
              <a:ext uri="{FF2B5EF4-FFF2-40B4-BE49-F238E27FC236}">
                <a16:creationId xmlns:a16="http://schemas.microsoft.com/office/drawing/2014/main" id="{EFC522E9-2F39-47C0-8883-BFCA84EB74DD}"/>
              </a:ext>
            </a:extLst>
          </p:cNvPr>
          <p:cNvSpPr txBox="1"/>
          <p:nvPr/>
        </p:nvSpPr>
        <p:spPr>
          <a:xfrm>
            <a:off x="6549008" y="33070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Text Box 49">
            <a:extLst>
              <a:ext uri="{FF2B5EF4-FFF2-40B4-BE49-F238E27FC236}">
                <a16:creationId xmlns:a16="http://schemas.microsoft.com/office/drawing/2014/main" id="{02D4932B-FBAF-4253-BE31-DFCB91F51D9A}"/>
              </a:ext>
            </a:extLst>
          </p:cNvPr>
          <p:cNvSpPr txBox="1"/>
          <p:nvPr/>
        </p:nvSpPr>
        <p:spPr>
          <a:xfrm>
            <a:off x="6396607" y="4221436"/>
            <a:ext cx="6857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4" name="Text Box 50">
            <a:extLst>
              <a:ext uri="{FF2B5EF4-FFF2-40B4-BE49-F238E27FC236}">
                <a16:creationId xmlns:a16="http://schemas.microsoft.com/office/drawing/2014/main" id="{47322DD9-CDE9-4598-99CD-0DEE0D5DF22A}"/>
              </a:ext>
            </a:extLst>
          </p:cNvPr>
          <p:cNvSpPr txBox="1"/>
          <p:nvPr/>
        </p:nvSpPr>
        <p:spPr>
          <a:xfrm>
            <a:off x="7537204" y="4221435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 }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20B39186-1DC6-4841-8F39-45CF95ECBF3E}"/>
              </a:ext>
            </a:extLst>
          </p:cNvPr>
          <p:cNvSpPr txBox="1"/>
          <p:nvPr/>
        </p:nvSpPr>
        <p:spPr>
          <a:xfrm>
            <a:off x="6549008" y="46024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52">
            <a:extLst>
              <a:ext uri="{FF2B5EF4-FFF2-40B4-BE49-F238E27FC236}">
                <a16:creationId xmlns:a16="http://schemas.microsoft.com/office/drawing/2014/main" id="{78A0ED53-98C7-4335-9B36-0C3FE3253B11}"/>
              </a:ext>
            </a:extLst>
          </p:cNvPr>
          <p:cNvSpPr txBox="1"/>
          <p:nvPr/>
        </p:nvSpPr>
        <p:spPr>
          <a:xfrm>
            <a:off x="7615808" y="461196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2F44208D-17A5-4EB0-8F97-20F69768CF6E}"/>
              </a:ext>
            </a:extLst>
          </p:cNvPr>
          <p:cNvSpPr txBox="1"/>
          <p:nvPr/>
        </p:nvSpPr>
        <p:spPr>
          <a:xfrm>
            <a:off x="6396607" y="4992960"/>
            <a:ext cx="83596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8" name="Text Box 54">
            <a:extLst>
              <a:ext uri="{FF2B5EF4-FFF2-40B4-BE49-F238E27FC236}">
                <a16:creationId xmlns:a16="http://schemas.microsoft.com/office/drawing/2014/main" id="{ADEB655E-94F6-4441-9FCD-8A103816183A}"/>
              </a:ext>
            </a:extLst>
          </p:cNvPr>
          <p:cNvSpPr txBox="1"/>
          <p:nvPr/>
        </p:nvSpPr>
        <p:spPr>
          <a:xfrm>
            <a:off x="7387207" y="4992960"/>
            <a:ext cx="114523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79" name="Text Box 55">
            <a:extLst>
              <a:ext uri="{FF2B5EF4-FFF2-40B4-BE49-F238E27FC236}">
                <a16:creationId xmlns:a16="http://schemas.microsoft.com/office/drawing/2014/main" id="{D6D3D9CB-5E14-47CA-A887-9D5551D973EE}"/>
              </a:ext>
            </a:extLst>
          </p:cNvPr>
          <p:cNvSpPr txBox="1"/>
          <p:nvPr/>
        </p:nvSpPr>
        <p:spPr>
          <a:xfrm>
            <a:off x="6372200" y="5373960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</a:p>
        </p:txBody>
      </p:sp>
      <p:sp>
        <p:nvSpPr>
          <p:cNvPr id="81" name="Text Box 57">
            <a:extLst>
              <a:ext uri="{FF2B5EF4-FFF2-40B4-BE49-F238E27FC236}">
                <a16:creationId xmlns:a16="http://schemas.microsoft.com/office/drawing/2014/main" id="{35624BE0-E31C-48D0-A93E-4453865FDD27}"/>
              </a:ext>
            </a:extLst>
          </p:cNvPr>
          <p:cNvSpPr txBox="1"/>
          <p:nvPr/>
        </p:nvSpPr>
        <p:spPr>
          <a:xfrm>
            <a:off x="6396608" y="575496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82" name="Text Box 58">
            <a:extLst>
              <a:ext uri="{FF2B5EF4-FFF2-40B4-BE49-F238E27FC236}">
                <a16:creationId xmlns:a16="http://schemas.microsoft.com/office/drawing/2014/main" id="{ED03A58D-59CC-4F0A-BBE2-87C562F53D9F}"/>
              </a:ext>
            </a:extLst>
          </p:cNvPr>
          <p:cNvSpPr txBox="1"/>
          <p:nvPr/>
        </p:nvSpPr>
        <p:spPr>
          <a:xfrm>
            <a:off x="7546032" y="5754960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83" name="Text Box 59">
            <a:extLst>
              <a:ext uri="{FF2B5EF4-FFF2-40B4-BE49-F238E27FC236}">
                <a16:creationId xmlns:a16="http://schemas.microsoft.com/office/drawing/2014/main" id="{28DA8EF5-55A9-4F85-9A6E-3DE744A5B528}"/>
              </a:ext>
            </a:extLst>
          </p:cNvPr>
          <p:cNvSpPr txBox="1"/>
          <p:nvPr/>
        </p:nvSpPr>
        <p:spPr>
          <a:xfrm>
            <a:off x="6396607" y="6135960"/>
            <a:ext cx="87294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84" name="Text Box 60">
            <a:extLst>
              <a:ext uri="{FF2B5EF4-FFF2-40B4-BE49-F238E27FC236}">
                <a16:creationId xmlns:a16="http://schemas.microsoft.com/office/drawing/2014/main" id="{9F64C84E-419E-40B6-9391-267FC6130074}"/>
              </a:ext>
            </a:extLst>
          </p:cNvPr>
          <p:cNvSpPr txBox="1"/>
          <p:nvPr/>
        </p:nvSpPr>
        <p:spPr>
          <a:xfrm>
            <a:off x="7387207" y="6135960"/>
            <a:ext cx="114521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Text Box 43">
            <a:extLst>
              <a:ext uri="{FF2B5EF4-FFF2-40B4-BE49-F238E27FC236}">
                <a16:creationId xmlns:a16="http://schemas.microsoft.com/office/drawing/2014/main" id="{1406696F-9690-4312-8594-10A1E41352B8}"/>
              </a:ext>
            </a:extLst>
          </p:cNvPr>
          <p:cNvSpPr txBox="1"/>
          <p:nvPr/>
        </p:nvSpPr>
        <p:spPr>
          <a:xfrm>
            <a:off x="6487616" y="371703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AB599DF9-0B59-431E-B3FE-76FDE9107E30}"/>
              </a:ext>
            </a:extLst>
          </p:cNvPr>
          <p:cNvSpPr txBox="1"/>
          <p:nvPr/>
        </p:nvSpPr>
        <p:spPr>
          <a:xfrm>
            <a:off x="7325816" y="371703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93" name="Text Box 55">
            <a:extLst>
              <a:ext uri="{FF2B5EF4-FFF2-40B4-BE49-F238E27FC236}">
                <a16:creationId xmlns:a16="http://schemas.microsoft.com/office/drawing/2014/main" id="{50FBE933-B331-42A3-B82E-BF7C1201AB80}"/>
              </a:ext>
            </a:extLst>
          </p:cNvPr>
          <p:cNvSpPr txBox="1"/>
          <p:nvPr/>
        </p:nvSpPr>
        <p:spPr>
          <a:xfrm>
            <a:off x="7419060" y="5373216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5" name="Line 35">
            <a:extLst>
              <a:ext uri="{FF2B5EF4-FFF2-40B4-BE49-F238E27FC236}">
                <a16:creationId xmlns:a16="http://schemas.microsoft.com/office/drawing/2014/main" id="{7682CDB0-3950-4F7C-A13E-672EB59B21FA}"/>
              </a:ext>
            </a:extLst>
          </p:cNvPr>
          <p:cNvSpPr/>
          <p:nvPr/>
        </p:nvSpPr>
        <p:spPr>
          <a:xfrm>
            <a:off x="5101208" y="40493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9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0C13A83A-8D7D-4172-96B8-FF7D8E3A3019}"/>
              </a:ext>
            </a:extLst>
          </p:cNvPr>
          <p:cNvSpPr txBox="1"/>
          <p:nvPr/>
        </p:nvSpPr>
        <p:spPr>
          <a:xfrm>
            <a:off x="0" y="751480"/>
            <a:ext cx="936103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那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的终态集合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是什么呢？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若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 </a:t>
            </a:r>
            <a:r>
              <a:rPr lang="en-US" altLang="zh-CN" sz="2800" i="1" dirty="0">
                <a:sym typeface="+mn-ea"/>
              </a:rPr>
              <a:t>N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的终态集合是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N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 </a:t>
            </a:r>
            <a:r>
              <a:rPr lang="en-US" altLang="zh-CN" sz="2800" i="1" dirty="0">
                <a:sym typeface="+mn-ea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的终态集合为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 =</a:t>
            </a:r>
            <a:r>
              <a:rPr lang="en-US" altLang="zh-CN" sz="2800" dirty="0"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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  <a:endParaRPr lang="en-US" altLang="zh-CN" sz="2800" i="1" dirty="0"/>
          </a:p>
        </p:txBody>
      </p:sp>
      <p:sp>
        <p:nvSpPr>
          <p:cNvPr id="7" name="Text Box 40">
            <a:hlinkClick r:id="rId2" action="ppaction://hlinksldjump"/>
            <a:extLst>
              <a:ext uri="{FF2B5EF4-FFF2-40B4-BE49-F238E27FC236}">
                <a16:creationId xmlns:a16="http://schemas.microsoft.com/office/drawing/2014/main" id="{62646FD6-358E-4907-A870-F7D2E01B4212}"/>
              </a:ext>
            </a:extLst>
          </p:cNvPr>
          <p:cNvSpPr txBox="1"/>
          <p:nvPr/>
        </p:nvSpPr>
        <p:spPr>
          <a:xfrm>
            <a:off x="522605" y="140157"/>
            <a:ext cx="841449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把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NFA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的一个状态子集合看成其等价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的一个状态</a:t>
            </a:r>
            <a:endParaRPr lang="zh-CN" altLang="zh-CN" sz="2800" dirty="0">
              <a:sym typeface="+mn-ea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25FB695C-D022-44D1-99C3-EEEE75EB88E9}"/>
              </a:ext>
            </a:extLst>
          </p:cNvPr>
          <p:cNvSpPr txBox="1"/>
          <p:nvPr/>
        </p:nvSpPr>
        <p:spPr>
          <a:xfrm>
            <a:off x="1141212" y="42779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AB414AE6-A43A-4C49-BE01-C8A737108468}"/>
              </a:ext>
            </a:extLst>
          </p:cNvPr>
          <p:cNvSpPr txBox="1"/>
          <p:nvPr/>
        </p:nvSpPr>
        <p:spPr>
          <a:xfrm>
            <a:off x="1141212" y="4735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C48F00B5-D761-4D31-9CF7-3AEB81A142BD}"/>
              </a:ext>
            </a:extLst>
          </p:cNvPr>
          <p:cNvSpPr txBox="1"/>
          <p:nvPr/>
        </p:nvSpPr>
        <p:spPr>
          <a:xfrm>
            <a:off x="912612" y="51923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" name="Line 33">
            <a:extLst>
              <a:ext uri="{FF2B5EF4-FFF2-40B4-BE49-F238E27FC236}">
                <a16:creationId xmlns:a16="http://schemas.microsoft.com/office/drawing/2014/main" id="{DEEC4B3F-14E9-41BB-9694-4FBCDF6FA616}"/>
              </a:ext>
            </a:extLst>
          </p:cNvPr>
          <p:cNvSpPr/>
          <p:nvPr/>
        </p:nvSpPr>
        <p:spPr>
          <a:xfrm>
            <a:off x="760212" y="41255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FCDEA8E-7AA4-4E78-B58D-B4D3021436B2}"/>
              </a:ext>
            </a:extLst>
          </p:cNvPr>
          <p:cNvSpPr/>
          <p:nvPr/>
        </p:nvSpPr>
        <p:spPr>
          <a:xfrm>
            <a:off x="760212" y="420175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04160CD-20FE-44C8-A7E9-D3775DA2DE77}"/>
              </a:ext>
            </a:extLst>
          </p:cNvPr>
          <p:cNvSpPr/>
          <p:nvPr/>
        </p:nvSpPr>
        <p:spPr>
          <a:xfrm>
            <a:off x="15222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168BFB43-090B-45D7-B1C9-1E57E3C1E12F}"/>
              </a:ext>
            </a:extLst>
          </p:cNvPr>
          <p:cNvSpPr/>
          <p:nvPr/>
        </p:nvSpPr>
        <p:spPr>
          <a:xfrm>
            <a:off x="15222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6AAA54B5-4227-4D1C-8483-7073360305E9}"/>
              </a:ext>
            </a:extLst>
          </p:cNvPr>
          <p:cNvSpPr/>
          <p:nvPr/>
        </p:nvSpPr>
        <p:spPr>
          <a:xfrm>
            <a:off x="15984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832ED903-5A41-4542-8E24-97121B5C5901}"/>
              </a:ext>
            </a:extLst>
          </p:cNvPr>
          <p:cNvSpPr/>
          <p:nvPr/>
        </p:nvSpPr>
        <p:spPr>
          <a:xfrm>
            <a:off x="15984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9">
            <a:extLst>
              <a:ext uri="{FF2B5EF4-FFF2-40B4-BE49-F238E27FC236}">
                <a16:creationId xmlns:a16="http://schemas.microsoft.com/office/drawing/2014/main" id="{18D10D09-B177-4664-A736-C5838EA159AE}"/>
              </a:ext>
            </a:extLst>
          </p:cNvPr>
          <p:cNvSpPr/>
          <p:nvPr/>
        </p:nvSpPr>
        <p:spPr>
          <a:xfrm>
            <a:off x="2436612" y="359215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1D504211-82DD-4A5F-B6E2-497D81CD8D21}"/>
              </a:ext>
            </a:extLst>
          </p:cNvPr>
          <p:cNvSpPr/>
          <p:nvPr/>
        </p:nvSpPr>
        <p:spPr>
          <a:xfrm>
            <a:off x="2436612" y="420175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77E97377-E4B4-4D86-9F67-0BADEB68B3F8}"/>
              </a:ext>
            </a:extLst>
          </p:cNvPr>
          <p:cNvSpPr txBox="1"/>
          <p:nvPr/>
        </p:nvSpPr>
        <p:spPr>
          <a:xfrm>
            <a:off x="1827012" y="359215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9105834-7F10-4F41-9215-E85CBD309736}"/>
              </a:ext>
            </a:extLst>
          </p:cNvPr>
          <p:cNvSpPr/>
          <p:nvPr/>
        </p:nvSpPr>
        <p:spPr>
          <a:xfrm>
            <a:off x="836412" y="45827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C302E7FD-C891-4CAE-8860-2A31071FA271}"/>
              </a:ext>
            </a:extLst>
          </p:cNvPr>
          <p:cNvSpPr txBox="1"/>
          <p:nvPr/>
        </p:nvSpPr>
        <p:spPr>
          <a:xfrm>
            <a:off x="1674612" y="42779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F271ACA1-8F5D-4BE1-A94F-F7CF194AD8E8}"/>
              </a:ext>
            </a:extLst>
          </p:cNvPr>
          <p:cNvSpPr txBox="1"/>
          <p:nvPr/>
        </p:nvSpPr>
        <p:spPr>
          <a:xfrm>
            <a:off x="1674612" y="473515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5D46438E-24AA-4BE5-A9FB-F4459809D8B7}"/>
              </a:ext>
            </a:extLst>
          </p:cNvPr>
          <p:cNvSpPr txBox="1"/>
          <p:nvPr/>
        </p:nvSpPr>
        <p:spPr>
          <a:xfrm>
            <a:off x="17508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6">
            <a:extLst>
              <a:ext uri="{FF2B5EF4-FFF2-40B4-BE49-F238E27FC236}">
                <a16:creationId xmlns:a16="http://schemas.microsoft.com/office/drawing/2014/main" id="{2E675ABA-7240-44E1-8D3C-01038F92FA76}"/>
              </a:ext>
            </a:extLst>
          </p:cNvPr>
          <p:cNvSpPr txBox="1"/>
          <p:nvPr/>
        </p:nvSpPr>
        <p:spPr>
          <a:xfrm>
            <a:off x="2665212" y="473515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AA6D28D-CCBB-4710-A713-A31B3051B451}"/>
              </a:ext>
            </a:extLst>
          </p:cNvPr>
          <p:cNvSpPr txBox="1"/>
          <p:nvPr/>
        </p:nvSpPr>
        <p:spPr>
          <a:xfrm>
            <a:off x="2741412" y="519235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4EDDF0D2-00BA-402D-93AA-E62175347F3C}"/>
              </a:ext>
            </a:extLst>
          </p:cNvPr>
          <p:cNvSpPr txBox="1"/>
          <p:nvPr/>
        </p:nvSpPr>
        <p:spPr>
          <a:xfrm>
            <a:off x="2741412" y="358263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44FE9484-C2FD-4C3F-B1DD-0D672C288436}"/>
              </a:ext>
            </a:extLst>
          </p:cNvPr>
          <p:cNvSpPr txBox="1"/>
          <p:nvPr/>
        </p:nvSpPr>
        <p:spPr>
          <a:xfrm>
            <a:off x="2512812" y="427795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90174DF2-AFB3-446B-A84D-BE86D184FA8B}"/>
              </a:ext>
            </a:extLst>
          </p:cNvPr>
          <p:cNvSpPr/>
          <p:nvPr/>
        </p:nvSpPr>
        <p:spPr>
          <a:xfrm>
            <a:off x="4720208" y="3145110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A9AB0D94-193D-41C4-ADFA-1EAA6F13E342}"/>
              </a:ext>
            </a:extLst>
          </p:cNvPr>
          <p:cNvSpPr/>
          <p:nvPr/>
        </p:nvSpPr>
        <p:spPr>
          <a:xfrm>
            <a:off x="4720208" y="3221310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0D125BA1-A18F-4A82-9DF8-CD3F82BA4DDB}"/>
              </a:ext>
            </a:extLst>
          </p:cNvPr>
          <p:cNvSpPr/>
          <p:nvPr/>
        </p:nvSpPr>
        <p:spPr>
          <a:xfrm>
            <a:off x="62442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6C2DEF27-CEE0-4766-AE97-D259C7945EED}"/>
              </a:ext>
            </a:extLst>
          </p:cNvPr>
          <p:cNvSpPr/>
          <p:nvPr/>
        </p:nvSpPr>
        <p:spPr>
          <a:xfrm>
            <a:off x="62442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5501621B-2CEB-4A11-8D10-A5C3F1A49398}"/>
              </a:ext>
            </a:extLst>
          </p:cNvPr>
          <p:cNvSpPr/>
          <p:nvPr/>
        </p:nvSpPr>
        <p:spPr>
          <a:xfrm>
            <a:off x="6320408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1">
            <a:extLst>
              <a:ext uri="{FF2B5EF4-FFF2-40B4-BE49-F238E27FC236}">
                <a16:creationId xmlns:a16="http://schemas.microsoft.com/office/drawing/2014/main" id="{CA017707-D6B5-49BF-AB82-141D1E58C375}"/>
              </a:ext>
            </a:extLst>
          </p:cNvPr>
          <p:cNvSpPr/>
          <p:nvPr/>
        </p:nvSpPr>
        <p:spPr>
          <a:xfrm>
            <a:off x="6320408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2">
            <a:extLst>
              <a:ext uri="{FF2B5EF4-FFF2-40B4-BE49-F238E27FC236}">
                <a16:creationId xmlns:a16="http://schemas.microsoft.com/office/drawing/2014/main" id="{53C6E2E9-2187-4214-8FE9-302AE48A4C57}"/>
              </a:ext>
            </a:extLst>
          </p:cNvPr>
          <p:cNvSpPr/>
          <p:nvPr/>
        </p:nvSpPr>
        <p:spPr>
          <a:xfrm>
            <a:off x="7308304" y="26212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3">
            <a:extLst>
              <a:ext uri="{FF2B5EF4-FFF2-40B4-BE49-F238E27FC236}">
                <a16:creationId xmlns:a16="http://schemas.microsoft.com/office/drawing/2014/main" id="{9BB6C270-7614-413C-BD61-3BF93BDA6DFA}"/>
              </a:ext>
            </a:extLst>
          </p:cNvPr>
          <p:cNvSpPr/>
          <p:nvPr/>
        </p:nvSpPr>
        <p:spPr>
          <a:xfrm>
            <a:off x="7308304" y="3230835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CDAFAF99-59C5-414F-9AE7-A6F1ECABF063}"/>
              </a:ext>
            </a:extLst>
          </p:cNvPr>
          <p:cNvSpPr txBox="1"/>
          <p:nvPr/>
        </p:nvSpPr>
        <p:spPr>
          <a:xfrm>
            <a:off x="6549008" y="262123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6">
            <a:extLst>
              <a:ext uri="{FF2B5EF4-FFF2-40B4-BE49-F238E27FC236}">
                <a16:creationId xmlns:a16="http://schemas.microsoft.com/office/drawing/2014/main" id="{BB1F605E-CEAD-4140-8BFE-8B06BD85A56E}"/>
              </a:ext>
            </a:extLst>
          </p:cNvPr>
          <p:cNvSpPr txBox="1"/>
          <p:nvPr/>
        </p:nvSpPr>
        <p:spPr>
          <a:xfrm>
            <a:off x="7615808" y="329751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38">
            <a:extLst>
              <a:ext uri="{FF2B5EF4-FFF2-40B4-BE49-F238E27FC236}">
                <a16:creationId xmlns:a16="http://schemas.microsoft.com/office/drawing/2014/main" id="{EE9F4C7C-015B-4CED-846F-A5C8BDA7D7FD}"/>
              </a:ext>
            </a:extLst>
          </p:cNvPr>
          <p:cNvSpPr txBox="1"/>
          <p:nvPr/>
        </p:nvSpPr>
        <p:spPr>
          <a:xfrm>
            <a:off x="7615808" y="261171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9">
            <a:extLst>
              <a:ext uri="{FF2B5EF4-FFF2-40B4-BE49-F238E27FC236}">
                <a16:creationId xmlns:a16="http://schemas.microsoft.com/office/drawing/2014/main" id="{76460D0D-0920-4DC4-9391-2D2E6D35A4EC}"/>
              </a:ext>
            </a:extLst>
          </p:cNvPr>
          <p:cNvSpPr txBox="1"/>
          <p:nvPr/>
        </p:nvSpPr>
        <p:spPr>
          <a:xfrm>
            <a:off x="5710808" y="331656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>
            <a:extLst>
              <a:ext uri="{FF2B5EF4-FFF2-40B4-BE49-F238E27FC236}">
                <a16:creationId xmlns:a16="http://schemas.microsoft.com/office/drawing/2014/main" id="{880DCA8D-2D8D-4D9F-859A-24C5369C56FB}"/>
              </a:ext>
            </a:extLst>
          </p:cNvPr>
          <p:cNvSpPr txBox="1"/>
          <p:nvPr/>
        </p:nvSpPr>
        <p:spPr>
          <a:xfrm>
            <a:off x="5406008" y="377376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1">
            <a:extLst>
              <a:ext uri="{FF2B5EF4-FFF2-40B4-BE49-F238E27FC236}">
                <a16:creationId xmlns:a16="http://schemas.microsoft.com/office/drawing/2014/main" id="{8329C2AA-C172-42CF-ADF4-B5D1030D639E}"/>
              </a:ext>
            </a:extLst>
          </p:cNvPr>
          <p:cNvSpPr txBox="1"/>
          <p:nvPr/>
        </p:nvSpPr>
        <p:spPr>
          <a:xfrm>
            <a:off x="5406008" y="422143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2">
            <a:extLst>
              <a:ext uri="{FF2B5EF4-FFF2-40B4-BE49-F238E27FC236}">
                <a16:creationId xmlns:a16="http://schemas.microsoft.com/office/drawing/2014/main" id="{DFD25126-78D6-47D8-8D6F-2EE29E35FB26}"/>
              </a:ext>
            </a:extLst>
          </p:cNvPr>
          <p:cNvSpPr txBox="1"/>
          <p:nvPr/>
        </p:nvSpPr>
        <p:spPr>
          <a:xfrm>
            <a:off x="5253608" y="4611960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67" name="Text Box 43">
            <a:extLst>
              <a:ext uri="{FF2B5EF4-FFF2-40B4-BE49-F238E27FC236}">
                <a16:creationId xmlns:a16="http://schemas.microsoft.com/office/drawing/2014/main" id="{5B657F43-E0D9-4F6F-A5AE-2EAB9D63717E}"/>
              </a:ext>
            </a:extLst>
          </p:cNvPr>
          <p:cNvSpPr txBox="1"/>
          <p:nvPr/>
        </p:nvSpPr>
        <p:spPr>
          <a:xfrm>
            <a:off x="5101208" y="4992960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68" name="Text Box 44">
            <a:extLst>
              <a:ext uri="{FF2B5EF4-FFF2-40B4-BE49-F238E27FC236}">
                <a16:creationId xmlns:a16="http://schemas.microsoft.com/office/drawing/2014/main" id="{D3E21004-39B8-4FE4-B4C4-21C478B5FB0C}"/>
              </a:ext>
            </a:extLst>
          </p:cNvPr>
          <p:cNvSpPr txBox="1"/>
          <p:nvPr/>
        </p:nvSpPr>
        <p:spPr>
          <a:xfrm>
            <a:off x="4948808" y="5373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9" name="Text Box 45">
            <a:extLst>
              <a:ext uri="{FF2B5EF4-FFF2-40B4-BE49-F238E27FC236}">
                <a16:creationId xmlns:a16="http://schemas.microsoft.com/office/drawing/2014/main" id="{5C5F503B-B09C-4B3F-80AE-3054D513B71A}"/>
              </a:ext>
            </a:extLst>
          </p:cNvPr>
          <p:cNvSpPr txBox="1"/>
          <p:nvPr/>
        </p:nvSpPr>
        <p:spPr>
          <a:xfrm>
            <a:off x="4948808" y="5754960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0" name="Text Box 46">
            <a:extLst>
              <a:ext uri="{FF2B5EF4-FFF2-40B4-BE49-F238E27FC236}">
                <a16:creationId xmlns:a16="http://schemas.microsoft.com/office/drawing/2014/main" id="{F1C38C6B-B94E-48F9-AE72-408E9013A7E3}"/>
              </a:ext>
            </a:extLst>
          </p:cNvPr>
          <p:cNvSpPr txBox="1"/>
          <p:nvPr/>
        </p:nvSpPr>
        <p:spPr>
          <a:xfrm>
            <a:off x="4644008" y="6126435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1" name="Text Box 47">
            <a:extLst>
              <a:ext uri="{FF2B5EF4-FFF2-40B4-BE49-F238E27FC236}">
                <a16:creationId xmlns:a16="http://schemas.microsoft.com/office/drawing/2014/main" id="{EFC522E9-2F39-47C0-8883-BFCA84EB74DD}"/>
              </a:ext>
            </a:extLst>
          </p:cNvPr>
          <p:cNvSpPr txBox="1"/>
          <p:nvPr/>
        </p:nvSpPr>
        <p:spPr>
          <a:xfrm>
            <a:off x="6549008" y="33070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Text Box 49">
            <a:extLst>
              <a:ext uri="{FF2B5EF4-FFF2-40B4-BE49-F238E27FC236}">
                <a16:creationId xmlns:a16="http://schemas.microsoft.com/office/drawing/2014/main" id="{02D4932B-FBAF-4253-BE31-DFCB91F51D9A}"/>
              </a:ext>
            </a:extLst>
          </p:cNvPr>
          <p:cNvSpPr txBox="1"/>
          <p:nvPr/>
        </p:nvSpPr>
        <p:spPr>
          <a:xfrm>
            <a:off x="6396607" y="4221436"/>
            <a:ext cx="68579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74" name="Text Box 50">
            <a:extLst>
              <a:ext uri="{FF2B5EF4-FFF2-40B4-BE49-F238E27FC236}">
                <a16:creationId xmlns:a16="http://schemas.microsoft.com/office/drawing/2014/main" id="{47322DD9-CDE9-4598-99CD-0DEE0D5DF22A}"/>
              </a:ext>
            </a:extLst>
          </p:cNvPr>
          <p:cNvSpPr txBox="1"/>
          <p:nvPr/>
        </p:nvSpPr>
        <p:spPr>
          <a:xfrm>
            <a:off x="7537204" y="4221435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{r }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20B39186-1DC6-4841-8F39-45CF95ECBF3E}"/>
              </a:ext>
            </a:extLst>
          </p:cNvPr>
          <p:cNvSpPr txBox="1"/>
          <p:nvPr/>
        </p:nvSpPr>
        <p:spPr>
          <a:xfrm>
            <a:off x="6549008" y="46024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52">
            <a:extLst>
              <a:ext uri="{FF2B5EF4-FFF2-40B4-BE49-F238E27FC236}">
                <a16:creationId xmlns:a16="http://schemas.microsoft.com/office/drawing/2014/main" id="{78A0ED53-98C7-4335-9B36-0C3FE3253B11}"/>
              </a:ext>
            </a:extLst>
          </p:cNvPr>
          <p:cNvSpPr txBox="1"/>
          <p:nvPr/>
        </p:nvSpPr>
        <p:spPr>
          <a:xfrm>
            <a:off x="7615808" y="4611960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53">
            <a:extLst>
              <a:ext uri="{FF2B5EF4-FFF2-40B4-BE49-F238E27FC236}">
                <a16:creationId xmlns:a16="http://schemas.microsoft.com/office/drawing/2014/main" id="{2F44208D-17A5-4EB0-8F97-20F69768CF6E}"/>
              </a:ext>
            </a:extLst>
          </p:cNvPr>
          <p:cNvSpPr txBox="1"/>
          <p:nvPr/>
        </p:nvSpPr>
        <p:spPr>
          <a:xfrm>
            <a:off x="6396607" y="4992960"/>
            <a:ext cx="835965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8" name="Text Box 54">
            <a:extLst>
              <a:ext uri="{FF2B5EF4-FFF2-40B4-BE49-F238E27FC236}">
                <a16:creationId xmlns:a16="http://schemas.microsoft.com/office/drawing/2014/main" id="{ADEB655E-94F6-4441-9FCD-8A103816183A}"/>
              </a:ext>
            </a:extLst>
          </p:cNvPr>
          <p:cNvSpPr txBox="1"/>
          <p:nvPr/>
        </p:nvSpPr>
        <p:spPr>
          <a:xfrm>
            <a:off x="7387207" y="4992960"/>
            <a:ext cx="1145231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79" name="Text Box 55">
            <a:extLst>
              <a:ext uri="{FF2B5EF4-FFF2-40B4-BE49-F238E27FC236}">
                <a16:creationId xmlns:a16="http://schemas.microsoft.com/office/drawing/2014/main" id="{D6D3D9CB-5E14-47CA-A887-9D5551D973EE}"/>
              </a:ext>
            </a:extLst>
          </p:cNvPr>
          <p:cNvSpPr txBox="1"/>
          <p:nvPr/>
        </p:nvSpPr>
        <p:spPr>
          <a:xfrm>
            <a:off x="6372200" y="5373960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</a:p>
        </p:txBody>
      </p:sp>
      <p:sp>
        <p:nvSpPr>
          <p:cNvPr id="81" name="Text Box 57">
            <a:extLst>
              <a:ext uri="{FF2B5EF4-FFF2-40B4-BE49-F238E27FC236}">
                <a16:creationId xmlns:a16="http://schemas.microsoft.com/office/drawing/2014/main" id="{35624BE0-E31C-48D0-A93E-4453865FDD27}"/>
              </a:ext>
            </a:extLst>
          </p:cNvPr>
          <p:cNvSpPr txBox="1"/>
          <p:nvPr/>
        </p:nvSpPr>
        <p:spPr>
          <a:xfrm>
            <a:off x="6396608" y="575496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82" name="Text Box 58">
            <a:extLst>
              <a:ext uri="{FF2B5EF4-FFF2-40B4-BE49-F238E27FC236}">
                <a16:creationId xmlns:a16="http://schemas.microsoft.com/office/drawing/2014/main" id="{ED03A58D-59CC-4F0A-BBE2-87C562F53D9F}"/>
              </a:ext>
            </a:extLst>
          </p:cNvPr>
          <p:cNvSpPr txBox="1"/>
          <p:nvPr/>
        </p:nvSpPr>
        <p:spPr>
          <a:xfrm>
            <a:off x="7546032" y="5754960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83" name="Text Box 59">
            <a:extLst>
              <a:ext uri="{FF2B5EF4-FFF2-40B4-BE49-F238E27FC236}">
                <a16:creationId xmlns:a16="http://schemas.microsoft.com/office/drawing/2014/main" id="{28DA8EF5-55A9-4F85-9A6E-3DE744A5B528}"/>
              </a:ext>
            </a:extLst>
          </p:cNvPr>
          <p:cNvSpPr txBox="1"/>
          <p:nvPr/>
        </p:nvSpPr>
        <p:spPr>
          <a:xfrm>
            <a:off x="6396607" y="6135960"/>
            <a:ext cx="87294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84" name="Text Box 60">
            <a:extLst>
              <a:ext uri="{FF2B5EF4-FFF2-40B4-BE49-F238E27FC236}">
                <a16:creationId xmlns:a16="http://schemas.microsoft.com/office/drawing/2014/main" id="{9F64C84E-419E-40B6-9391-267FC6130074}"/>
              </a:ext>
            </a:extLst>
          </p:cNvPr>
          <p:cNvSpPr txBox="1"/>
          <p:nvPr/>
        </p:nvSpPr>
        <p:spPr>
          <a:xfrm>
            <a:off x="7387207" y="6135960"/>
            <a:ext cx="1145219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p,q,r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Text Box 43">
            <a:extLst>
              <a:ext uri="{FF2B5EF4-FFF2-40B4-BE49-F238E27FC236}">
                <a16:creationId xmlns:a16="http://schemas.microsoft.com/office/drawing/2014/main" id="{1406696F-9690-4312-8594-10A1E41352B8}"/>
              </a:ext>
            </a:extLst>
          </p:cNvPr>
          <p:cNvSpPr txBox="1"/>
          <p:nvPr/>
        </p:nvSpPr>
        <p:spPr>
          <a:xfrm>
            <a:off x="6487616" y="371703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9">
            <a:extLst>
              <a:ext uri="{FF2B5EF4-FFF2-40B4-BE49-F238E27FC236}">
                <a16:creationId xmlns:a16="http://schemas.microsoft.com/office/drawing/2014/main" id="{AB599DF9-0B59-431E-B3FE-76FDE9107E30}"/>
              </a:ext>
            </a:extLst>
          </p:cNvPr>
          <p:cNvSpPr txBox="1"/>
          <p:nvPr/>
        </p:nvSpPr>
        <p:spPr>
          <a:xfrm>
            <a:off x="7325816" y="371703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93" name="Text Box 55">
            <a:extLst>
              <a:ext uri="{FF2B5EF4-FFF2-40B4-BE49-F238E27FC236}">
                <a16:creationId xmlns:a16="http://schemas.microsoft.com/office/drawing/2014/main" id="{50FBE933-B331-42A3-B82E-BF7C1201AB80}"/>
              </a:ext>
            </a:extLst>
          </p:cNvPr>
          <p:cNvSpPr txBox="1"/>
          <p:nvPr/>
        </p:nvSpPr>
        <p:spPr>
          <a:xfrm>
            <a:off x="7419060" y="5373216"/>
            <a:ext cx="897356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5" name="Line 35">
            <a:extLst>
              <a:ext uri="{FF2B5EF4-FFF2-40B4-BE49-F238E27FC236}">
                <a16:creationId xmlns:a16="http://schemas.microsoft.com/office/drawing/2014/main" id="{7682CDB0-3950-4F7C-A13E-672EB59B21FA}"/>
              </a:ext>
            </a:extLst>
          </p:cNvPr>
          <p:cNvSpPr/>
          <p:nvPr/>
        </p:nvSpPr>
        <p:spPr>
          <a:xfrm>
            <a:off x="5101208" y="404935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BE70E53-266E-4AEE-AF21-6C888050FFAD}"/>
              </a:ext>
            </a:extLst>
          </p:cNvPr>
          <p:cNvSpPr txBox="1"/>
          <p:nvPr/>
        </p:nvSpPr>
        <p:spPr>
          <a:xfrm>
            <a:off x="4748394" y="5314935"/>
            <a:ext cx="400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F381BA-F2D2-499F-A124-8CCB1448CC8F}"/>
              </a:ext>
            </a:extLst>
          </p:cNvPr>
          <p:cNvSpPr txBox="1"/>
          <p:nvPr/>
        </p:nvSpPr>
        <p:spPr>
          <a:xfrm>
            <a:off x="4716016" y="5652537"/>
            <a:ext cx="400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28F6C7-6D2C-4AEC-BEB6-CB61FECEFD1A}"/>
              </a:ext>
            </a:extLst>
          </p:cNvPr>
          <p:cNvSpPr txBox="1"/>
          <p:nvPr/>
        </p:nvSpPr>
        <p:spPr>
          <a:xfrm>
            <a:off x="4427984" y="6093296"/>
            <a:ext cx="400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76798AF-0C06-4578-8B0F-FF0AE21746CE}"/>
              </a:ext>
            </a:extLst>
          </p:cNvPr>
          <p:cNvSpPr txBox="1"/>
          <p:nvPr/>
        </p:nvSpPr>
        <p:spPr>
          <a:xfrm>
            <a:off x="5036859" y="4552934"/>
            <a:ext cx="400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6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9" grpId="0"/>
      <p:bldP spid="10" grpId="0"/>
      <p:bldP spid="8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10">
            <a:hlinkClick r:id="rId2" action="ppaction://hlinksldjump"/>
          </p:cNvPr>
          <p:cNvSpPr txBox="1"/>
          <p:nvPr/>
        </p:nvSpPr>
        <p:spPr>
          <a:xfrm>
            <a:off x="49621" y="239945"/>
            <a:ext cx="81375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（子集构造法）</a:t>
            </a:r>
          </a:p>
        </p:txBody>
      </p:sp>
      <p:sp>
        <p:nvSpPr>
          <p:cNvPr id="10" name="矩形 9"/>
          <p:cNvSpPr/>
          <p:nvPr/>
        </p:nvSpPr>
        <p:spPr>
          <a:xfrm>
            <a:off x="228440" y="1183387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NFA  N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= </a:t>
            </a:r>
            <a:r>
              <a:rPr lang="en-US" altLang="zh-CN" dirty="0">
                <a:solidFill>
                  <a:srgbClr val="990099"/>
                </a:solidFill>
              </a:rPr>
              <a:t>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N 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39753" y="1186874"/>
            <a:ext cx="6512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</a:t>
            </a:r>
          </a:p>
          <a:p>
            <a:pPr>
              <a:buNone/>
            </a:pPr>
            <a:r>
              <a:rPr lang="en-US" altLang="zh-CN" i="1" dirty="0"/>
              <a:t>	= </a:t>
            </a:r>
            <a:r>
              <a:rPr lang="en-US" altLang="zh-CN" dirty="0"/>
              <a:t>(</a:t>
            </a:r>
          </a:p>
          <a:p>
            <a:pPr>
              <a:buNone/>
            </a:pPr>
            <a:r>
              <a:rPr lang="en-US" altLang="zh-CN" sz="2800" i="1" dirty="0"/>
              <a:t>	Q</a:t>
            </a:r>
            <a:r>
              <a:rPr lang="en-US" altLang="zh-CN" sz="2800" i="1" baseline="-25000" dirty="0"/>
              <a:t>D</a:t>
            </a:r>
            <a:r>
              <a:rPr lang="en-US" altLang="zh-CN" sz="2800" dirty="0"/>
              <a:t>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 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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 marL="0" lvl="3">
              <a:buNone/>
            </a:pPr>
            <a:r>
              <a:rPr lang="en-US" altLang="zh-CN" i="1" dirty="0">
                <a:sym typeface="Symbol" panose="05050102010706020507" pitchFamily="18" charset="2"/>
              </a:rPr>
              <a:t>	</a:t>
            </a: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 	{q</a:t>
            </a:r>
            <a:r>
              <a:rPr lang="en-US" altLang="zh-CN" i="1" baseline="-25000" dirty="0"/>
              <a:t>0 </a:t>
            </a:r>
            <a:r>
              <a:rPr lang="en-US" altLang="zh-CN" i="1" dirty="0"/>
              <a:t>},</a:t>
            </a:r>
          </a:p>
          <a:p>
            <a:pPr marL="0" lvl="3">
              <a:buNone/>
            </a:pPr>
            <a:r>
              <a:rPr lang="en-US" altLang="zh-CN" i="1" dirty="0"/>
              <a:t>	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 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	)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9898" y="5397347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L(N)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59577" y="5388689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L(D)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191425" y="5373216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190056" y="3068960"/>
            <a:ext cx="5774432" cy="648072"/>
            <a:chOff x="2638949" y="2888878"/>
            <a:chExt cx="7070576" cy="648072"/>
          </a:xfrm>
        </p:grpSpPr>
        <p:sp>
          <p:nvSpPr>
            <p:cNvPr id="12" name="Text Box 8"/>
            <p:cNvSpPr txBox="1"/>
            <p:nvPr/>
          </p:nvSpPr>
          <p:spPr>
            <a:xfrm>
              <a:off x="6932160" y="3262313"/>
              <a:ext cx="573088" cy="2746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2638949" y="2888878"/>
              <a:ext cx="70705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D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 =</a:t>
              </a:r>
              <a:r>
                <a:rPr lang="el-GR" altLang="zh-CN" dirty="0"/>
                <a:t>Δ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i="1" dirty="0"/>
                <a:t> 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)= </a:t>
              </a:r>
              <a:r>
                <a:rPr lang="en-US" altLang="zh-CN" dirty="0">
                  <a:sym typeface="Symbol" panose="05050102010706020507" pitchFamily="18" charset="2"/>
                </a:rPr>
                <a:t> </a:t>
              </a: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q,a</a:t>
              </a:r>
              <a:r>
                <a:rPr lang="en-US" altLang="zh-CN" i="1" dirty="0"/>
                <a:t>) ,</a:t>
              </a:r>
              <a:endParaRPr lang="zh-CN" altLang="en-US" dirty="0"/>
            </a:p>
          </p:txBody>
        </p:sp>
      </p:grpSp>
      <p:sp>
        <p:nvSpPr>
          <p:cNvPr id="17" name="右箭头 16"/>
          <p:cNvSpPr/>
          <p:nvPr/>
        </p:nvSpPr>
        <p:spPr bwMode="auto">
          <a:xfrm>
            <a:off x="2211696" y="2781498"/>
            <a:ext cx="571504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41834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47197" y="1696025"/>
            <a:ext cx="87189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的子集构造法的具体算法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endParaRPr lang="en-US" altLang="zh-CN" i="1" dirty="0">
              <a:solidFill>
                <a:srgbClr val="990099"/>
              </a:solidFill>
              <a:sym typeface="+mn-ea"/>
            </a:endParaRPr>
          </a:p>
        </p:txBody>
      </p:sp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 Box 14"/>
          <p:cNvSpPr txBox="1"/>
          <p:nvPr/>
        </p:nvSpPr>
        <p:spPr>
          <a:xfrm>
            <a:off x="251520" y="2774005"/>
            <a:ext cx="8892480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1.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蛮力构造法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zh-CN" altLang="en-US" dirty="0">
                <a:sym typeface="+mn-ea"/>
              </a:rPr>
              <a:t>列举出所有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 ,</a:t>
            </a:r>
            <a:r>
              <a:rPr lang="zh-CN" altLang="en-US" dirty="0">
                <a:sym typeface="Symbol" panose="05050102010706020507" pitchFamily="18" charset="2"/>
              </a:rPr>
              <a:t>再对每一个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求对应的状态转换表中的每一项</a:t>
            </a:r>
            <a:endParaRPr lang="en-US" altLang="zh-CN" i="1" dirty="0">
              <a:solidFill>
                <a:srgbClr val="99009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611691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750692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864496" y="1040149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224536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36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4" grpId="0" animBg="1"/>
      <p:bldP spid="35" grpId="0"/>
      <p:bldP spid="3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6"/>
          <p:cNvSpPr txBox="1"/>
          <p:nvPr/>
        </p:nvSpPr>
        <p:spPr>
          <a:xfrm>
            <a:off x="1447800" y="18920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447800" y="23492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1219200" y="280647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5610" name="Line 9"/>
          <p:cNvSpPr/>
          <p:nvPr/>
        </p:nvSpPr>
        <p:spPr>
          <a:xfrm>
            <a:off x="1066800" y="173967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0"/>
          <p:cNvSpPr/>
          <p:nvPr/>
        </p:nvSpPr>
        <p:spPr>
          <a:xfrm>
            <a:off x="1066800" y="181587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1"/>
          <p:cNvSpPr/>
          <p:nvPr/>
        </p:nvSpPr>
        <p:spPr>
          <a:xfrm>
            <a:off x="18288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2"/>
          <p:cNvSpPr/>
          <p:nvPr/>
        </p:nvSpPr>
        <p:spPr>
          <a:xfrm>
            <a:off x="18288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3"/>
          <p:cNvSpPr/>
          <p:nvPr/>
        </p:nvSpPr>
        <p:spPr>
          <a:xfrm>
            <a:off x="19050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4"/>
          <p:cNvSpPr/>
          <p:nvPr/>
        </p:nvSpPr>
        <p:spPr>
          <a:xfrm>
            <a:off x="19050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5"/>
          <p:cNvSpPr/>
          <p:nvPr/>
        </p:nvSpPr>
        <p:spPr>
          <a:xfrm>
            <a:off x="27432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6"/>
          <p:cNvSpPr/>
          <p:nvPr/>
        </p:nvSpPr>
        <p:spPr>
          <a:xfrm>
            <a:off x="27432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8" name="Text Box 17"/>
          <p:cNvSpPr txBox="1"/>
          <p:nvPr/>
        </p:nvSpPr>
        <p:spPr>
          <a:xfrm>
            <a:off x="2133600" y="12062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9" name="Line 18"/>
          <p:cNvSpPr/>
          <p:nvPr/>
        </p:nvSpPr>
        <p:spPr>
          <a:xfrm>
            <a:off x="1143000" y="2196877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0" name="Text Box 19"/>
          <p:cNvSpPr txBox="1"/>
          <p:nvPr/>
        </p:nvSpPr>
        <p:spPr>
          <a:xfrm>
            <a:off x="1981200" y="189207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1" name="Text Box 20"/>
          <p:cNvSpPr txBox="1"/>
          <p:nvPr/>
        </p:nvSpPr>
        <p:spPr>
          <a:xfrm>
            <a:off x="3048000" y="18920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2" name="Text Box 21"/>
          <p:cNvSpPr txBox="1"/>
          <p:nvPr/>
        </p:nvSpPr>
        <p:spPr>
          <a:xfrm>
            <a:off x="1981200" y="234927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5623" name="Text Box 22"/>
          <p:cNvSpPr txBox="1"/>
          <p:nvPr/>
        </p:nvSpPr>
        <p:spPr>
          <a:xfrm>
            <a:off x="2057400" y="28064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4" name="Text Box 23"/>
          <p:cNvSpPr txBox="1"/>
          <p:nvPr/>
        </p:nvSpPr>
        <p:spPr>
          <a:xfrm>
            <a:off x="2819400" y="23397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5625" name="Text Box 24"/>
          <p:cNvSpPr txBox="1"/>
          <p:nvPr/>
        </p:nvSpPr>
        <p:spPr>
          <a:xfrm>
            <a:off x="3048000" y="28064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6" name="Text Box 25"/>
          <p:cNvSpPr txBox="1"/>
          <p:nvPr/>
        </p:nvSpPr>
        <p:spPr>
          <a:xfrm>
            <a:off x="3048000" y="119675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7" name="Line 26"/>
          <p:cNvSpPr/>
          <p:nvPr/>
        </p:nvSpPr>
        <p:spPr>
          <a:xfrm>
            <a:off x="4876800" y="1749202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7"/>
          <p:cNvSpPr/>
          <p:nvPr/>
        </p:nvSpPr>
        <p:spPr>
          <a:xfrm>
            <a:off x="4876800" y="1825402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8"/>
          <p:cNvSpPr/>
          <p:nvPr/>
        </p:nvSpPr>
        <p:spPr>
          <a:xfrm>
            <a:off x="64008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29"/>
          <p:cNvSpPr/>
          <p:nvPr/>
        </p:nvSpPr>
        <p:spPr>
          <a:xfrm>
            <a:off x="64008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30"/>
          <p:cNvSpPr/>
          <p:nvPr/>
        </p:nvSpPr>
        <p:spPr>
          <a:xfrm>
            <a:off x="64770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31"/>
          <p:cNvSpPr/>
          <p:nvPr/>
        </p:nvSpPr>
        <p:spPr>
          <a:xfrm>
            <a:off x="64770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3" name="Line 32"/>
          <p:cNvSpPr/>
          <p:nvPr/>
        </p:nvSpPr>
        <p:spPr>
          <a:xfrm>
            <a:off x="73914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4" name="Line 33"/>
          <p:cNvSpPr/>
          <p:nvPr/>
        </p:nvSpPr>
        <p:spPr>
          <a:xfrm>
            <a:off x="73914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5" name="Text Box 34"/>
          <p:cNvSpPr txBox="1"/>
          <p:nvPr/>
        </p:nvSpPr>
        <p:spPr>
          <a:xfrm>
            <a:off x="6705600" y="122532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6" name="Line 35"/>
          <p:cNvSpPr/>
          <p:nvPr/>
        </p:nvSpPr>
        <p:spPr>
          <a:xfrm>
            <a:off x="5257800" y="2606452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96" name="Text Box 36"/>
          <p:cNvSpPr txBox="1"/>
          <p:nvPr/>
        </p:nvSpPr>
        <p:spPr>
          <a:xfrm>
            <a:off x="7772400" y="190160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797" name="Text Box 37"/>
          <p:cNvSpPr txBox="1"/>
          <p:nvPr/>
        </p:nvSpPr>
        <p:spPr>
          <a:xfrm>
            <a:off x="6553200" y="236832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5639" name="Text Box 38"/>
          <p:cNvSpPr txBox="1"/>
          <p:nvPr/>
        </p:nvSpPr>
        <p:spPr>
          <a:xfrm>
            <a:off x="7772400" y="121580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0" name="Text Box 39"/>
          <p:cNvSpPr txBox="1"/>
          <p:nvPr/>
        </p:nvSpPr>
        <p:spPr>
          <a:xfrm>
            <a:off x="5867400" y="1920652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1" name="Text Box 40"/>
          <p:cNvSpPr txBox="1"/>
          <p:nvPr/>
        </p:nvSpPr>
        <p:spPr>
          <a:xfrm>
            <a:off x="5562600" y="237785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2" name="Text Box 41"/>
          <p:cNvSpPr txBox="1"/>
          <p:nvPr/>
        </p:nvSpPr>
        <p:spPr>
          <a:xfrm>
            <a:off x="5562600" y="282552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3" name="Text Box 42"/>
          <p:cNvSpPr txBox="1"/>
          <p:nvPr/>
        </p:nvSpPr>
        <p:spPr>
          <a:xfrm>
            <a:off x="5410200" y="3216052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5644" name="Text Box 43"/>
          <p:cNvSpPr txBox="1"/>
          <p:nvPr/>
        </p:nvSpPr>
        <p:spPr>
          <a:xfrm>
            <a:off x="5257800" y="359705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5645" name="Text Box 44"/>
          <p:cNvSpPr txBox="1"/>
          <p:nvPr/>
        </p:nvSpPr>
        <p:spPr>
          <a:xfrm>
            <a:off x="5105400" y="397805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46" name="Text Box 45"/>
          <p:cNvSpPr txBox="1"/>
          <p:nvPr/>
        </p:nvSpPr>
        <p:spPr>
          <a:xfrm>
            <a:off x="5105400" y="435905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47" name="Text Box 46"/>
          <p:cNvSpPr txBox="1"/>
          <p:nvPr/>
        </p:nvSpPr>
        <p:spPr>
          <a:xfrm>
            <a:off x="4800600" y="4730527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73807" name="Text Box 47"/>
          <p:cNvSpPr txBox="1"/>
          <p:nvPr/>
        </p:nvSpPr>
        <p:spPr>
          <a:xfrm>
            <a:off x="6705600" y="19111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08" name="Text Box 48"/>
          <p:cNvSpPr txBox="1"/>
          <p:nvPr/>
        </p:nvSpPr>
        <p:spPr>
          <a:xfrm>
            <a:off x="7772400" y="23683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09" name="Text Box 49"/>
          <p:cNvSpPr txBox="1"/>
          <p:nvPr/>
        </p:nvSpPr>
        <p:spPr>
          <a:xfrm>
            <a:off x="6553200" y="282552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0" name="Text Box 50"/>
          <p:cNvSpPr txBox="1"/>
          <p:nvPr/>
        </p:nvSpPr>
        <p:spPr>
          <a:xfrm>
            <a:off x="7543800" y="2825527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1" name="Text Box 51"/>
          <p:cNvSpPr txBox="1"/>
          <p:nvPr/>
        </p:nvSpPr>
        <p:spPr>
          <a:xfrm>
            <a:off x="6705600" y="32065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2" name="Text Box 52"/>
          <p:cNvSpPr txBox="1"/>
          <p:nvPr/>
        </p:nvSpPr>
        <p:spPr>
          <a:xfrm>
            <a:off x="7772400" y="321605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3" name="Text Box 53"/>
          <p:cNvSpPr txBox="1"/>
          <p:nvPr/>
        </p:nvSpPr>
        <p:spPr>
          <a:xfrm>
            <a:off x="6553200" y="3597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4" name="Text Box 54"/>
          <p:cNvSpPr txBox="1"/>
          <p:nvPr/>
        </p:nvSpPr>
        <p:spPr>
          <a:xfrm>
            <a:off x="7543800" y="3597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5" name="Text Box 55"/>
          <p:cNvSpPr txBox="1"/>
          <p:nvPr/>
        </p:nvSpPr>
        <p:spPr>
          <a:xfrm>
            <a:off x="6553200" y="3978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6" name="Text Box 56"/>
          <p:cNvSpPr txBox="1"/>
          <p:nvPr/>
        </p:nvSpPr>
        <p:spPr>
          <a:xfrm>
            <a:off x="7772400" y="397805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7" name="Text Box 57"/>
          <p:cNvSpPr txBox="1"/>
          <p:nvPr/>
        </p:nvSpPr>
        <p:spPr>
          <a:xfrm>
            <a:off x="6553200" y="4359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8" name="Text Box 58"/>
          <p:cNvSpPr txBox="1"/>
          <p:nvPr/>
        </p:nvSpPr>
        <p:spPr>
          <a:xfrm>
            <a:off x="7543800" y="4359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9" name="Text Box 59"/>
          <p:cNvSpPr txBox="1"/>
          <p:nvPr/>
        </p:nvSpPr>
        <p:spPr>
          <a:xfrm>
            <a:off x="6553200" y="4740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20" name="Text Box 60"/>
          <p:cNvSpPr txBox="1"/>
          <p:nvPr/>
        </p:nvSpPr>
        <p:spPr>
          <a:xfrm>
            <a:off x="7543800" y="4740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25663" name="Text Box 64">
            <a:hlinkClick r:id="rId3" action="ppaction://hlinksldjump"/>
          </p:cNvPr>
          <p:cNvSpPr txBox="1"/>
          <p:nvPr/>
        </p:nvSpPr>
        <p:spPr>
          <a:xfrm>
            <a:off x="560541" y="212438"/>
            <a:ext cx="640714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子集构造法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>
                <a:solidFill>
                  <a:srgbClr val="800080"/>
                </a:solidFill>
              </a:rPr>
              <a:t>蛮力法练习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422235" y="5661248"/>
            <a:ext cx="5774432" cy="648072"/>
            <a:chOff x="2638949" y="2888878"/>
            <a:chExt cx="7070576" cy="648072"/>
          </a:xfrm>
        </p:grpSpPr>
        <p:sp>
          <p:nvSpPr>
            <p:cNvPr id="62" name="Text Box 8"/>
            <p:cNvSpPr txBox="1"/>
            <p:nvPr/>
          </p:nvSpPr>
          <p:spPr>
            <a:xfrm>
              <a:off x="6932160" y="3262313"/>
              <a:ext cx="573088" cy="2746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200" i="1" dirty="0"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2638949" y="2888878"/>
              <a:ext cx="707057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D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 =</a:t>
              </a:r>
              <a:r>
                <a:rPr lang="el-GR" altLang="zh-CN" dirty="0"/>
                <a:t>Δ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</a:t>
              </a:r>
              <a:r>
                <a:rPr lang="en-US" altLang="zh-CN" i="1" dirty="0"/>
                <a:t> (</a:t>
              </a:r>
              <a:r>
                <a:rPr lang="en-US" altLang="zh-CN" i="1" dirty="0" err="1"/>
                <a:t>S,a</a:t>
              </a:r>
              <a:r>
                <a:rPr lang="en-US" altLang="zh-CN" i="1" dirty="0"/>
                <a:t>)= </a:t>
              </a:r>
              <a:r>
                <a:rPr lang="en-US" altLang="zh-CN" dirty="0">
                  <a:sym typeface="Symbol" panose="05050102010706020507" pitchFamily="18" charset="2"/>
                </a:rPr>
                <a:t> </a:t>
              </a:r>
              <a:r>
                <a:rPr lang="en-US" altLang="zh-CN" i="1" dirty="0">
                  <a:sym typeface="Symbol" panose="05050102010706020507" pitchFamily="18" charset="2"/>
                </a:rPr>
                <a:t></a:t>
              </a:r>
              <a:r>
                <a:rPr lang="en-US" altLang="zh-CN" i="1" baseline="-25000" dirty="0">
                  <a:sym typeface="Symbol" panose="05050102010706020507" pitchFamily="18" charset="2"/>
                </a:rPr>
                <a:t>N </a:t>
              </a:r>
              <a:r>
                <a:rPr lang="en-US" altLang="zh-CN" i="1" dirty="0"/>
                <a:t>(</a:t>
              </a:r>
              <a:r>
                <a:rPr lang="en-US" altLang="zh-CN" i="1" dirty="0" err="1"/>
                <a:t>q,a</a:t>
              </a:r>
              <a:r>
                <a:rPr lang="en-US" altLang="zh-CN" i="1" dirty="0"/>
                <a:t>) ,</a:t>
              </a:r>
              <a:endParaRPr lang="zh-CN" altLang="en-US" dirty="0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6" grpId="0" bldLvl="0" animBg="1"/>
      <p:bldP spid="373797" grpId="0" bldLvl="0" animBg="1"/>
      <p:bldP spid="373807" grpId="0" bldLvl="0" animBg="1"/>
      <p:bldP spid="373808" grpId="0" bldLvl="0" animBg="1"/>
      <p:bldP spid="373809" grpId="0" bldLvl="0" animBg="1"/>
      <p:bldP spid="373810" grpId="0" bldLvl="0" animBg="1"/>
      <p:bldP spid="373811" grpId="0" bldLvl="0" animBg="1"/>
      <p:bldP spid="373812" grpId="0" bldLvl="0" animBg="1"/>
      <p:bldP spid="373813" grpId="0" bldLvl="0" animBg="1"/>
      <p:bldP spid="373814" grpId="0" bldLvl="0" animBg="1"/>
      <p:bldP spid="373815" grpId="0" bldLvl="0" animBg="1"/>
      <p:bldP spid="373816" grpId="0" bldLvl="0" animBg="1"/>
      <p:bldP spid="373817" grpId="0" bldLvl="0" animBg="1"/>
      <p:bldP spid="373818" grpId="0" bldLvl="0" animBg="1"/>
      <p:bldP spid="373819" grpId="0" bldLvl="0" animBg="1"/>
      <p:bldP spid="373820" grpId="0" bldLvl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Text Box 6"/>
          <p:cNvSpPr txBox="1"/>
          <p:nvPr/>
        </p:nvSpPr>
        <p:spPr>
          <a:xfrm>
            <a:off x="1447800" y="18920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8" name="Text Box 7"/>
          <p:cNvSpPr txBox="1"/>
          <p:nvPr/>
        </p:nvSpPr>
        <p:spPr>
          <a:xfrm>
            <a:off x="1447800" y="23492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9" name="Text Box 8"/>
          <p:cNvSpPr txBox="1"/>
          <p:nvPr/>
        </p:nvSpPr>
        <p:spPr>
          <a:xfrm>
            <a:off x="1219200" y="280647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5610" name="Line 9"/>
          <p:cNvSpPr/>
          <p:nvPr/>
        </p:nvSpPr>
        <p:spPr>
          <a:xfrm>
            <a:off x="1066800" y="173967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0"/>
          <p:cNvSpPr/>
          <p:nvPr/>
        </p:nvSpPr>
        <p:spPr>
          <a:xfrm>
            <a:off x="1066800" y="181587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1"/>
          <p:cNvSpPr/>
          <p:nvPr/>
        </p:nvSpPr>
        <p:spPr>
          <a:xfrm>
            <a:off x="18288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2"/>
          <p:cNvSpPr/>
          <p:nvPr/>
        </p:nvSpPr>
        <p:spPr>
          <a:xfrm>
            <a:off x="18288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3"/>
          <p:cNvSpPr/>
          <p:nvPr/>
        </p:nvSpPr>
        <p:spPr>
          <a:xfrm>
            <a:off x="19050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4"/>
          <p:cNvSpPr/>
          <p:nvPr/>
        </p:nvSpPr>
        <p:spPr>
          <a:xfrm>
            <a:off x="19050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5"/>
          <p:cNvSpPr/>
          <p:nvPr/>
        </p:nvSpPr>
        <p:spPr>
          <a:xfrm>
            <a:off x="2743200" y="120627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6"/>
          <p:cNvSpPr/>
          <p:nvPr/>
        </p:nvSpPr>
        <p:spPr>
          <a:xfrm>
            <a:off x="2743200" y="1815877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8" name="Text Box 17"/>
          <p:cNvSpPr txBox="1"/>
          <p:nvPr/>
        </p:nvSpPr>
        <p:spPr>
          <a:xfrm>
            <a:off x="2133600" y="120627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9" name="Line 18"/>
          <p:cNvSpPr/>
          <p:nvPr/>
        </p:nvSpPr>
        <p:spPr>
          <a:xfrm>
            <a:off x="1143000" y="2196877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0" name="Text Box 19"/>
          <p:cNvSpPr txBox="1"/>
          <p:nvPr/>
        </p:nvSpPr>
        <p:spPr>
          <a:xfrm>
            <a:off x="1981200" y="189207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1" name="Text Box 20"/>
          <p:cNvSpPr txBox="1"/>
          <p:nvPr/>
        </p:nvSpPr>
        <p:spPr>
          <a:xfrm>
            <a:off x="3048000" y="18920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2" name="Text Box 21"/>
          <p:cNvSpPr txBox="1"/>
          <p:nvPr/>
        </p:nvSpPr>
        <p:spPr>
          <a:xfrm>
            <a:off x="1981200" y="234927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5623" name="Text Box 22"/>
          <p:cNvSpPr txBox="1"/>
          <p:nvPr/>
        </p:nvSpPr>
        <p:spPr>
          <a:xfrm>
            <a:off x="2057400" y="28064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4" name="Text Box 23"/>
          <p:cNvSpPr txBox="1"/>
          <p:nvPr/>
        </p:nvSpPr>
        <p:spPr>
          <a:xfrm>
            <a:off x="2819400" y="23397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5625" name="Text Box 24"/>
          <p:cNvSpPr txBox="1"/>
          <p:nvPr/>
        </p:nvSpPr>
        <p:spPr>
          <a:xfrm>
            <a:off x="3048000" y="280647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6" name="Text Box 25"/>
          <p:cNvSpPr txBox="1"/>
          <p:nvPr/>
        </p:nvSpPr>
        <p:spPr>
          <a:xfrm>
            <a:off x="3048000" y="119675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27" name="Line 26"/>
          <p:cNvSpPr/>
          <p:nvPr/>
        </p:nvSpPr>
        <p:spPr>
          <a:xfrm>
            <a:off x="4876800" y="1749202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7"/>
          <p:cNvSpPr/>
          <p:nvPr/>
        </p:nvSpPr>
        <p:spPr>
          <a:xfrm>
            <a:off x="4876800" y="1825402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8"/>
          <p:cNvSpPr/>
          <p:nvPr/>
        </p:nvSpPr>
        <p:spPr>
          <a:xfrm>
            <a:off x="64008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29"/>
          <p:cNvSpPr/>
          <p:nvPr/>
        </p:nvSpPr>
        <p:spPr>
          <a:xfrm>
            <a:off x="64008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30"/>
          <p:cNvSpPr/>
          <p:nvPr/>
        </p:nvSpPr>
        <p:spPr>
          <a:xfrm>
            <a:off x="64770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31"/>
          <p:cNvSpPr/>
          <p:nvPr/>
        </p:nvSpPr>
        <p:spPr>
          <a:xfrm>
            <a:off x="64770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3" name="Line 32"/>
          <p:cNvSpPr/>
          <p:nvPr/>
        </p:nvSpPr>
        <p:spPr>
          <a:xfrm>
            <a:off x="7391400" y="122532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4" name="Line 33"/>
          <p:cNvSpPr/>
          <p:nvPr/>
        </p:nvSpPr>
        <p:spPr>
          <a:xfrm>
            <a:off x="7391400" y="183492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35" name="Text Box 34"/>
          <p:cNvSpPr txBox="1"/>
          <p:nvPr/>
        </p:nvSpPr>
        <p:spPr>
          <a:xfrm>
            <a:off x="6705600" y="122532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6" name="Line 35"/>
          <p:cNvSpPr/>
          <p:nvPr/>
        </p:nvSpPr>
        <p:spPr>
          <a:xfrm>
            <a:off x="5257800" y="2606452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796" name="Text Box 36"/>
          <p:cNvSpPr txBox="1"/>
          <p:nvPr/>
        </p:nvSpPr>
        <p:spPr>
          <a:xfrm>
            <a:off x="7772400" y="190160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797" name="Text Box 37"/>
          <p:cNvSpPr txBox="1"/>
          <p:nvPr/>
        </p:nvSpPr>
        <p:spPr>
          <a:xfrm>
            <a:off x="6553200" y="236832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5639" name="Text Box 38"/>
          <p:cNvSpPr txBox="1"/>
          <p:nvPr/>
        </p:nvSpPr>
        <p:spPr>
          <a:xfrm>
            <a:off x="7772400" y="121580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0" name="Text Box 39"/>
          <p:cNvSpPr txBox="1"/>
          <p:nvPr/>
        </p:nvSpPr>
        <p:spPr>
          <a:xfrm>
            <a:off x="5867400" y="1920652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1" name="Text Box 40"/>
          <p:cNvSpPr txBox="1"/>
          <p:nvPr/>
        </p:nvSpPr>
        <p:spPr>
          <a:xfrm>
            <a:off x="5562600" y="237785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2" name="Text Box 41"/>
          <p:cNvSpPr txBox="1"/>
          <p:nvPr/>
        </p:nvSpPr>
        <p:spPr>
          <a:xfrm>
            <a:off x="5562600" y="282552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43" name="Text Box 42"/>
          <p:cNvSpPr txBox="1"/>
          <p:nvPr/>
        </p:nvSpPr>
        <p:spPr>
          <a:xfrm>
            <a:off x="5410200" y="3216052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5644" name="Text Box 43"/>
          <p:cNvSpPr txBox="1"/>
          <p:nvPr/>
        </p:nvSpPr>
        <p:spPr>
          <a:xfrm>
            <a:off x="5257800" y="359705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5645" name="Text Box 44"/>
          <p:cNvSpPr txBox="1"/>
          <p:nvPr/>
        </p:nvSpPr>
        <p:spPr>
          <a:xfrm>
            <a:off x="5105400" y="397805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46" name="Text Box 45"/>
          <p:cNvSpPr txBox="1"/>
          <p:nvPr/>
        </p:nvSpPr>
        <p:spPr>
          <a:xfrm>
            <a:off x="5105400" y="435905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647" name="Text Box 46"/>
          <p:cNvSpPr txBox="1"/>
          <p:nvPr/>
        </p:nvSpPr>
        <p:spPr>
          <a:xfrm>
            <a:off x="4800600" y="4730527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73807" name="Text Box 47"/>
          <p:cNvSpPr txBox="1"/>
          <p:nvPr/>
        </p:nvSpPr>
        <p:spPr>
          <a:xfrm>
            <a:off x="6705600" y="19111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08" name="Text Box 48"/>
          <p:cNvSpPr txBox="1"/>
          <p:nvPr/>
        </p:nvSpPr>
        <p:spPr>
          <a:xfrm>
            <a:off x="7772400" y="23683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09" name="Text Box 49"/>
          <p:cNvSpPr txBox="1"/>
          <p:nvPr/>
        </p:nvSpPr>
        <p:spPr>
          <a:xfrm>
            <a:off x="6553200" y="282552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0" name="Text Box 50"/>
          <p:cNvSpPr txBox="1"/>
          <p:nvPr/>
        </p:nvSpPr>
        <p:spPr>
          <a:xfrm>
            <a:off x="7543800" y="2825527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1" name="Text Box 51"/>
          <p:cNvSpPr txBox="1"/>
          <p:nvPr/>
        </p:nvSpPr>
        <p:spPr>
          <a:xfrm>
            <a:off x="6705600" y="320652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2" name="Text Box 52"/>
          <p:cNvSpPr txBox="1"/>
          <p:nvPr/>
        </p:nvSpPr>
        <p:spPr>
          <a:xfrm>
            <a:off x="7772400" y="321605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3" name="Text Box 53"/>
          <p:cNvSpPr txBox="1"/>
          <p:nvPr/>
        </p:nvSpPr>
        <p:spPr>
          <a:xfrm>
            <a:off x="6553200" y="3597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4" name="Text Box 54"/>
          <p:cNvSpPr txBox="1"/>
          <p:nvPr/>
        </p:nvSpPr>
        <p:spPr>
          <a:xfrm>
            <a:off x="7543800" y="3597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5" name="Text Box 55"/>
          <p:cNvSpPr txBox="1"/>
          <p:nvPr/>
        </p:nvSpPr>
        <p:spPr>
          <a:xfrm>
            <a:off x="6553200" y="3978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6" name="Text Box 56"/>
          <p:cNvSpPr txBox="1"/>
          <p:nvPr/>
        </p:nvSpPr>
        <p:spPr>
          <a:xfrm>
            <a:off x="7772400" y="397805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3817" name="Text Box 57"/>
          <p:cNvSpPr txBox="1"/>
          <p:nvPr/>
        </p:nvSpPr>
        <p:spPr>
          <a:xfrm>
            <a:off x="6553200" y="4359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18" name="Text Box 58"/>
          <p:cNvSpPr txBox="1"/>
          <p:nvPr/>
        </p:nvSpPr>
        <p:spPr>
          <a:xfrm>
            <a:off x="7543800" y="4359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3819" name="Text Box 59"/>
          <p:cNvSpPr txBox="1"/>
          <p:nvPr/>
        </p:nvSpPr>
        <p:spPr>
          <a:xfrm>
            <a:off x="6553200" y="474005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73820" name="Text Box 60"/>
          <p:cNvSpPr txBox="1"/>
          <p:nvPr/>
        </p:nvSpPr>
        <p:spPr>
          <a:xfrm>
            <a:off x="7543800" y="474005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graphicFrame>
        <p:nvGraphicFramePr>
          <p:cNvPr id="37382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31064"/>
              </p:ext>
            </p:extLst>
          </p:nvPr>
        </p:nvGraphicFramePr>
        <p:xfrm>
          <a:off x="609600" y="3439890"/>
          <a:ext cx="41878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06952" imgH="1857756" progId="Visio.Drawing.11">
                  <p:embed/>
                </p:oleObj>
              </mc:Choice>
              <mc:Fallback>
                <p:oleObj r:id="rId3" imgW="3806952" imgH="185775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39890"/>
                        <a:ext cx="41878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22" name="Text Box 62"/>
          <p:cNvSpPr txBox="1"/>
          <p:nvPr/>
        </p:nvSpPr>
        <p:spPr>
          <a:xfrm>
            <a:off x="1600200" y="3654202"/>
            <a:ext cx="2286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63" name="Text Box 64">
            <a:hlinkClick r:id="rId5" action="ppaction://hlinksldjump"/>
          </p:cNvPr>
          <p:cNvSpPr txBox="1"/>
          <p:nvPr/>
        </p:nvSpPr>
        <p:spPr>
          <a:xfrm>
            <a:off x="560541" y="212438"/>
            <a:ext cx="640714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子集构造法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>
                <a:solidFill>
                  <a:srgbClr val="800080"/>
                </a:solidFill>
              </a:rPr>
              <a:t>蛮力法练习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CC8565B-B273-4A42-BD99-AC95FAD8923B}"/>
              </a:ext>
            </a:extLst>
          </p:cNvPr>
          <p:cNvSpPr txBox="1"/>
          <p:nvPr/>
        </p:nvSpPr>
        <p:spPr>
          <a:xfrm>
            <a:off x="370608" y="5485889"/>
            <a:ext cx="76942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蛮力法缺点：没有忽略冗余状态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</a:rPr>
              <a:t>有用的状态首先必须是开始状态可达的状态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957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22" grpId="0" bldLvl="0" animBg="1"/>
      <p:bldP spid="6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4">
            <a:hlinkClick r:id="rId2" action="ppaction://hlinksldjump"/>
            <a:extLst>
              <a:ext uri="{FF2B5EF4-FFF2-40B4-BE49-F238E27FC236}">
                <a16:creationId xmlns:a16="http://schemas.microsoft.com/office/drawing/2014/main" id="{B098CAB8-16AD-44B4-A623-71EF8AD1AE53}"/>
              </a:ext>
            </a:extLst>
          </p:cNvPr>
          <p:cNvSpPr txBox="1"/>
          <p:nvPr/>
        </p:nvSpPr>
        <p:spPr>
          <a:xfrm>
            <a:off x="100379" y="4472444"/>
            <a:ext cx="4471619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实际上，只需要考虑从等价</a:t>
            </a:r>
            <a:r>
              <a:rPr lang="en-US" altLang="zh-CN" dirty="0">
                <a:solidFill>
                  <a:srgbClr val="800080"/>
                </a:solidFill>
              </a:rPr>
              <a:t>DFA</a:t>
            </a:r>
            <a:r>
              <a:rPr lang="zh-CN" altLang="en-US" dirty="0">
                <a:solidFill>
                  <a:srgbClr val="800080"/>
                </a:solidFill>
              </a:rPr>
              <a:t>开始状态能到达的状态即可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6" name="Line 26">
            <a:extLst>
              <a:ext uri="{FF2B5EF4-FFF2-40B4-BE49-F238E27FC236}">
                <a16:creationId xmlns:a16="http://schemas.microsoft.com/office/drawing/2014/main" id="{49286435-2C2A-40FD-B40F-51E6E4CC73DE}"/>
              </a:ext>
            </a:extLst>
          </p:cNvPr>
          <p:cNvSpPr/>
          <p:nvPr/>
        </p:nvSpPr>
        <p:spPr>
          <a:xfrm>
            <a:off x="327720" y="650032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E5F5F4B0-7B64-462C-937D-0BA992111121}"/>
              </a:ext>
            </a:extLst>
          </p:cNvPr>
          <p:cNvSpPr/>
          <p:nvPr/>
        </p:nvSpPr>
        <p:spPr>
          <a:xfrm>
            <a:off x="327720" y="726232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28">
            <a:extLst>
              <a:ext uri="{FF2B5EF4-FFF2-40B4-BE49-F238E27FC236}">
                <a16:creationId xmlns:a16="http://schemas.microsoft.com/office/drawing/2014/main" id="{EF7D6C13-D9C8-4DBE-8F82-0E77690344E1}"/>
              </a:ext>
            </a:extLst>
          </p:cNvPr>
          <p:cNvSpPr/>
          <p:nvPr/>
        </p:nvSpPr>
        <p:spPr>
          <a:xfrm>
            <a:off x="1851720" y="12615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5FBE97FB-861E-417A-B7C4-25F23038C948}"/>
              </a:ext>
            </a:extLst>
          </p:cNvPr>
          <p:cNvSpPr/>
          <p:nvPr/>
        </p:nvSpPr>
        <p:spPr>
          <a:xfrm>
            <a:off x="1851720" y="73575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58E3EF65-2DAE-45FE-B2D5-4D5C0976ECB9}"/>
              </a:ext>
            </a:extLst>
          </p:cNvPr>
          <p:cNvSpPr/>
          <p:nvPr/>
        </p:nvSpPr>
        <p:spPr>
          <a:xfrm>
            <a:off x="1927920" y="12615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9212FD64-392E-49D6-B2B4-8A764D419E02}"/>
              </a:ext>
            </a:extLst>
          </p:cNvPr>
          <p:cNvSpPr/>
          <p:nvPr/>
        </p:nvSpPr>
        <p:spPr>
          <a:xfrm>
            <a:off x="1927920" y="73575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4095DF92-6C84-4C39-9B36-1331EC2853F6}"/>
              </a:ext>
            </a:extLst>
          </p:cNvPr>
          <p:cNvSpPr/>
          <p:nvPr/>
        </p:nvSpPr>
        <p:spPr>
          <a:xfrm>
            <a:off x="2842320" y="12615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57C15802-6845-405C-ADAB-3A11C3C64941}"/>
              </a:ext>
            </a:extLst>
          </p:cNvPr>
          <p:cNvSpPr/>
          <p:nvPr/>
        </p:nvSpPr>
        <p:spPr>
          <a:xfrm>
            <a:off x="2842320" y="73575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67D56BAE-AD3E-4995-933D-3E21EFA667C9}"/>
              </a:ext>
            </a:extLst>
          </p:cNvPr>
          <p:cNvSpPr txBox="1"/>
          <p:nvPr/>
        </p:nvSpPr>
        <p:spPr>
          <a:xfrm>
            <a:off x="2156520" y="12615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5C455435-D36D-4D27-9D77-D697F759EDDB}"/>
              </a:ext>
            </a:extLst>
          </p:cNvPr>
          <p:cNvSpPr/>
          <p:nvPr/>
        </p:nvSpPr>
        <p:spPr>
          <a:xfrm>
            <a:off x="708720" y="1507282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36">
            <a:extLst>
              <a:ext uri="{FF2B5EF4-FFF2-40B4-BE49-F238E27FC236}">
                <a16:creationId xmlns:a16="http://schemas.microsoft.com/office/drawing/2014/main" id="{7589530D-66B7-4B62-BA90-DDFA488E7E9E}"/>
              </a:ext>
            </a:extLst>
          </p:cNvPr>
          <p:cNvSpPr txBox="1"/>
          <p:nvPr/>
        </p:nvSpPr>
        <p:spPr>
          <a:xfrm>
            <a:off x="3223320" y="80243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CFD08D72-63FA-494D-8B44-EDB29E56C77F}"/>
              </a:ext>
            </a:extLst>
          </p:cNvPr>
          <p:cNvSpPr txBox="1"/>
          <p:nvPr/>
        </p:nvSpPr>
        <p:spPr>
          <a:xfrm>
            <a:off x="2004120" y="126915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18" name="Text Box 38">
            <a:extLst>
              <a:ext uri="{FF2B5EF4-FFF2-40B4-BE49-F238E27FC236}">
                <a16:creationId xmlns:a16="http://schemas.microsoft.com/office/drawing/2014/main" id="{2C0A45DA-83E9-49E4-B623-17B109E37A82}"/>
              </a:ext>
            </a:extLst>
          </p:cNvPr>
          <p:cNvSpPr txBox="1"/>
          <p:nvPr/>
        </p:nvSpPr>
        <p:spPr>
          <a:xfrm>
            <a:off x="3223320" y="11663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39">
            <a:extLst>
              <a:ext uri="{FF2B5EF4-FFF2-40B4-BE49-F238E27FC236}">
                <a16:creationId xmlns:a16="http://schemas.microsoft.com/office/drawing/2014/main" id="{0A5C2939-4118-4E63-9865-432CD0578CA7}"/>
              </a:ext>
            </a:extLst>
          </p:cNvPr>
          <p:cNvSpPr txBox="1"/>
          <p:nvPr/>
        </p:nvSpPr>
        <p:spPr>
          <a:xfrm>
            <a:off x="1318320" y="821482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40">
            <a:extLst>
              <a:ext uri="{FF2B5EF4-FFF2-40B4-BE49-F238E27FC236}">
                <a16:creationId xmlns:a16="http://schemas.microsoft.com/office/drawing/2014/main" id="{C4B6D50D-EEBF-4AD8-908C-FA008A3F614F}"/>
              </a:ext>
            </a:extLst>
          </p:cNvPr>
          <p:cNvSpPr txBox="1"/>
          <p:nvPr/>
        </p:nvSpPr>
        <p:spPr>
          <a:xfrm>
            <a:off x="1013520" y="127868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37CFBF51-C318-4F78-822E-C70CD12EB028}"/>
              </a:ext>
            </a:extLst>
          </p:cNvPr>
          <p:cNvSpPr txBox="1"/>
          <p:nvPr/>
        </p:nvSpPr>
        <p:spPr>
          <a:xfrm>
            <a:off x="1013520" y="172635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42">
            <a:extLst>
              <a:ext uri="{FF2B5EF4-FFF2-40B4-BE49-F238E27FC236}">
                <a16:creationId xmlns:a16="http://schemas.microsoft.com/office/drawing/2014/main" id="{19F96F43-1591-4F4F-B64D-C7051A34D924}"/>
              </a:ext>
            </a:extLst>
          </p:cNvPr>
          <p:cNvSpPr txBox="1"/>
          <p:nvPr/>
        </p:nvSpPr>
        <p:spPr>
          <a:xfrm>
            <a:off x="861120" y="2116882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3" name="Text Box 43">
            <a:extLst>
              <a:ext uri="{FF2B5EF4-FFF2-40B4-BE49-F238E27FC236}">
                <a16:creationId xmlns:a16="http://schemas.microsoft.com/office/drawing/2014/main" id="{B863EB5B-E878-4E0C-A05F-2E7DAF56C3FC}"/>
              </a:ext>
            </a:extLst>
          </p:cNvPr>
          <p:cNvSpPr txBox="1"/>
          <p:nvPr/>
        </p:nvSpPr>
        <p:spPr>
          <a:xfrm>
            <a:off x="708720" y="249788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4" name="Text Box 44">
            <a:extLst>
              <a:ext uri="{FF2B5EF4-FFF2-40B4-BE49-F238E27FC236}">
                <a16:creationId xmlns:a16="http://schemas.microsoft.com/office/drawing/2014/main" id="{B1FB9426-FFFC-405F-8A11-4520E2DD4E57}"/>
              </a:ext>
            </a:extLst>
          </p:cNvPr>
          <p:cNvSpPr txBox="1"/>
          <p:nvPr/>
        </p:nvSpPr>
        <p:spPr>
          <a:xfrm>
            <a:off x="556320" y="287888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" name="Text Box 45">
            <a:extLst>
              <a:ext uri="{FF2B5EF4-FFF2-40B4-BE49-F238E27FC236}">
                <a16:creationId xmlns:a16="http://schemas.microsoft.com/office/drawing/2014/main" id="{18400D30-FFAD-422A-BB32-48BF9A4B2F80}"/>
              </a:ext>
            </a:extLst>
          </p:cNvPr>
          <p:cNvSpPr txBox="1"/>
          <p:nvPr/>
        </p:nvSpPr>
        <p:spPr>
          <a:xfrm>
            <a:off x="556320" y="325988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" name="Text Box 46">
            <a:extLst>
              <a:ext uri="{FF2B5EF4-FFF2-40B4-BE49-F238E27FC236}">
                <a16:creationId xmlns:a16="http://schemas.microsoft.com/office/drawing/2014/main" id="{C16ED5E2-6865-49EA-93EE-5ABBDC60654E}"/>
              </a:ext>
            </a:extLst>
          </p:cNvPr>
          <p:cNvSpPr txBox="1"/>
          <p:nvPr/>
        </p:nvSpPr>
        <p:spPr>
          <a:xfrm>
            <a:off x="251520" y="3631357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7" name="Text Box 47">
            <a:extLst>
              <a:ext uri="{FF2B5EF4-FFF2-40B4-BE49-F238E27FC236}">
                <a16:creationId xmlns:a16="http://schemas.microsoft.com/office/drawing/2014/main" id="{3B15F32D-2F77-4AEA-8FC0-A91DBB762533}"/>
              </a:ext>
            </a:extLst>
          </p:cNvPr>
          <p:cNvSpPr txBox="1"/>
          <p:nvPr/>
        </p:nvSpPr>
        <p:spPr>
          <a:xfrm>
            <a:off x="2156520" y="81195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2FC2269F-B27A-4674-AD16-30DF49A01891}"/>
              </a:ext>
            </a:extLst>
          </p:cNvPr>
          <p:cNvSpPr txBox="1"/>
          <p:nvPr/>
        </p:nvSpPr>
        <p:spPr>
          <a:xfrm>
            <a:off x="3223320" y="126915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23ADEB47-9F89-4672-A9EC-8BE33183C6BA}"/>
              </a:ext>
            </a:extLst>
          </p:cNvPr>
          <p:cNvSpPr txBox="1"/>
          <p:nvPr/>
        </p:nvSpPr>
        <p:spPr>
          <a:xfrm>
            <a:off x="2004120" y="172635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id="{90E4CEF2-73E6-4715-8C86-02107A4E7454}"/>
              </a:ext>
            </a:extLst>
          </p:cNvPr>
          <p:cNvSpPr txBox="1"/>
          <p:nvPr/>
        </p:nvSpPr>
        <p:spPr>
          <a:xfrm>
            <a:off x="2994720" y="1726357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1" name="Text Box 51">
            <a:extLst>
              <a:ext uri="{FF2B5EF4-FFF2-40B4-BE49-F238E27FC236}">
                <a16:creationId xmlns:a16="http://schemas.microsoft.com/office/drawing/2014/main" id="{98CE4CDD-C2A7-4F64-8843-A9E9DF529B9F}"/>
              </a:ext>
            </a:extLst>
          </p:cNvPr>
          <p:cNvSpPr txBox="1"/>
          <p:nvPr/>
        </p:nvSpPr>
        <p:spPr>
          <a:xfrm>
            <a:off x="2156520" y="210735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id="{A3281FC8-9491-4F14-8F57-82EF05A580C6}"/>
              </a:ext>
            </a:extLst>
          </p:cNvPr>
          <p:cNvSpPr txBox="1"/>
          <p:nvPr/>
        </p:nvSpPr>
        <p:spPr>
          <a:xfrm>
            <a:off x="3223320" y="211688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53">
            <a:extLst>
              <a:ext uri="{FF2B5EF4-FFF2-40B4-BE49-F238E27FC236}">
                <a16:creationId xmlns:a16="http://schemas.microsoft.com/office/drawing/2014/main" id="{6BFF2B77-CB7D-41CA-BB39-9BAE76578BF3}"/>
              </a:ext>
            </a:extLst>
          </p:cNvPr>
          <p:cNvSpPr txBox="1"/>
          <p:nvPr/>
        </p:nvSpPr>
        <p:spPr>
          <a:xfrm>
            <a:off x="2004120" y="249788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AC797E12-E5C8-4868-B31A-19FD3124ED09}"/>
              </a:ext>
            </a:extLst>
          </p:cNvPr>
          <p:cNvSpPr txBox="1"/>
          <p:nvPr/>
        </p:nvSpPr>
        <p:spPr>
          <a:xfrm>
            <a:off x="2994720" y="249788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5" name="Text Box 55">
            <a:extLst>
              <a:ext uri="{FF2B5EF4-FFF2-40B4-BE49-F238E27FC236}">
                <a16:creationId xmlns:a16="http://schemas.microsoft.com/office/drawing/2014/main" id="{D7E04257-7796-45E5-97AA-9627D903C73C}"/>
              </a:ext>
            </a:extLst>
          </p:cNvPr>
          <p:cNvSpPr txBox="1"/>
          <p:nvPr/>
        </p:nvSpPr>
        <p:spPr>
          <a:xfrm>
            <a:off x="2004120" y="287888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6" name="Text Box 56">
            <a:extLst>
              <a:ext uri="{FF2B5EF4-FFF2-40B4-BE49-F238E27FC236}">
                <a16:creationId xmlns:a16="http://schemas.microsoft.com/office/drawing/2014/main" id="{159BA4D4-382F-4452-8254-53257F9400AA}"/>
              </a:ext>
            </a:extLst>
          </p:cNvPr>
          <p:cNvSpPr txBox="1"/>
          <p:nvPr/>
        </p:nvSpPr>
        <p:spPr>
          <a:xfrm>
            <a:off x="3223320" y="287888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57">
            <a:extLst>
              <a:ext uri="{FF2B5EF4-FFF2-40B4-BE49-F238E27FC236}">
                <a16:creationId xmlns:a16="http://schemas.microsoft.com/office/drawing/2014/main" id="{B7EBD7C3-D3EE-45EF-8FCC-09708C0D4099}"/>
              </a:ext>
            </a:extLst>
          </p:cNvPr>
          <p:cNvSpPr txBox="1"/>
          <p:nvPr/>
        </p:nvSpPr>
        <p:spPr>
          <a:xfrm>
            <a:off x="2004120" y="325988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2C9AA406-2344-4F5D-921C-A33F0D1D2110}"/>
              </a:ext>
            </a:extLst>
          </p:cNvPr>
          <p:cNvSpPr txBox="1"/>
          <p:nvPr/>
        </p:nvSpPr>
        <p:spPr>
          <a:xfrm>
            <a:off x="2994720" y="325988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9" name="Text Box 59">
            <a:extLst>
              <a:ext uri="{FF2B5EF4-FFF2-40B4-BE49-F238E27FC236}">
                <a16:creationId xmlns:a16="http://schemas.microsoft.com/office/drawing/2014/main" id="{795345FC-8E30-43B8-88D9-4088BB300E8C}"/>
              </a:ext>
            </a:extLst>
          </p:cNvPr>
          <p:cNvSpPr txBox="1"/>
          <p:nvPr/>
        </p:nvSpPr>
        <p:spPr>
          <a:xfrm>
            <a:off x="2004120" y="364088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40" name="Text Box 60">
            <a:extLst>
              <a:ext uri="{FF2B5EF4-FFF2-40B4-BE49-F238E27FC236}">
                <a16:creationId xmlns:a16="http://schemas.microsoft.com/office/drawing/2014/main" id="{98C79EAD-38CB-4E97-A706-DE51E4CA8B17}"/>
              </a:ext>
            </a:extLst>
          </p:cNvPr>
          <p:cNvSpPr txBox="1"/>
          <p:nvPr/>
        </p:nvSpPr>
        <p:spPr>
          <a:xfrm>
            <a:off x="2994720" y="364088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7263F2DF-5DFE-49F0-B1B3-96637CD936F4}"/>
              </a:ext>
            </a:extLst>
          </p:cNvPr>
          <p:cNvSpPr/>
          <p:nvPr/>
        </p:nvSpPr>
        <p:spPr>
          <a:xfrm>
            <a:off x="5239072" y="696838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55CC3F4A-8F7D-4C9E-8C45-1932A560ED5A}"/>
              </a:ext>
            </a:extLst>
          </p:cNvPr>
          <p:cNvSpPr/>
          <p:nvPr/>
        </p:nvSpPr>
        <p:spPr>
          <a:xfrm>
            <a:off x="5239072" y="773038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8">
            <a:extLst>
              <a:ext uri="{FF2B5EF4-FFF2-40B4-BE49-F238E27FC236}">
                <a16:creationId xmlns:a16="http://schemas.microsoft.com/office/drawing/2014/main" id="{9A63A0EC-DC69-4F22-8669-B89EA435D308}"/>
              </a:ext>
            </a:extLst>
          </p:cNvPr>
          <p:cNvSpPr/>
          <p:nvPr/>
        </p:nvSpPr>
        <p:spPr>
          <a:xfrm>
            <a:off x="6763072" y="17296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9">
            <a:extLst>
              <a:ext uri="{FF2B5EF4-FFF2-40B4-BE49-F238E27FC236}">
                <a16:creationId xmlns:a16="http://schemas.microsoft.com/office/drawing/2014/main" id="{BBE93A83-BFC2-4FFD-9F06-EB56E5381525}"/>
              </a:ext>
            </a:extLst>
          </p:cNvPr>
          <p:cNvSpPr/>
          <p:nvPr/>
        </p:nvSpPr>
        <p:spPr>
          <a:xfrm>
            <a:off x="6763072" y="78256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310148E5-A886-4503-B452-7702791215D4}"/>
              </a:ext>
            </a:extLst>
          </p:cNvPr>
          <p:cNvSpPr/>
          <p:nvPr/>
        </p:nvSpPr>
        <p:spPr>
          <a:xfrm>
            <a:off x="6839272" y="17296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1">
            <a:extLst>
              <a:ext uri="{FF2B5EF4-FFF2-40B4-BE49-F238E27FC236}">
                <a16:creationId xmlns:a16="http://schemas.microsoft.com/office/drawing/2014/main" id="{DBF13CAF-EC87-4CC6-B7C0-B23293FACC83}"/>
              </a:ext>
            </a:extLst>
          </p:cNvPr>
          <p:cNvSpPr/>
          <p:nvPr/>
        </p:nvSpPr>
        <p:spPr>
          <a:xfrm>
            <a:off x="6839272" y="78256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32">
            <a:extLst>
              <a:ext uri="{FF2B5EF4-FFF2-40B4-BE49-F238E27FC236}">
                <a16:creationId xmlns:a16="http://schemas.microsoft.com/office/drawing/2014/main" id="{686D1EE2-68F1-4BD6-A46A-FD079F749B17}"/>
              </a:ext>
            </a:extLst>
          </p:cNvPr>
          <p:cNvSpPr/>
          <p:nvPr/>
        </p:nvSpPr>
        <p:spPr>
          <a:xfrm>
            <a:off x="7753672" y="17296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EECE3535-8540-43B9-8E67-9BF6FE0BF2BB}"/>
              </a:ext>
            </a:extLst>
          </p:cNvPr>
          <p:cNvSpPr/>
          <p:nvPr/>
        </p:nvSpPr>
        <p:spPr>
          <a:xfrm>
            <a:off x="7753672" y="78256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34">
            <a:extLst>
              <a:ext uri="{FF2B5EF4-FFF2-40B4-BE49-F238E27FC236}">
                <a16:creationId xmlns:a16="http://schemas.microsoft.com/office/drawing/2014/main" id="{F76FFB97-F703-48E5-AB3C-14EA0146476E}"/>
              </a:ext>
            </a:extLst>
          </p:cNvPr>
          <p:cNvSpPr txBox="1"/>
          <p:nvPr/>
        </p:nvSpPr>
        <p:spPr>
          <a:xfrm>
            <a:off x="7067872" y="17296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Line 35">
            <a:extLst>
              <a:ext uri="{FF2B5EF4-FFF2-40B4-BE49-F238E27FC236}">
                <a16:creationId xmlns:a16="http://schemas.microsoft.com/office/drawing/2014/main" id="{45779F3F-9D21-4563-A395-50A85CBED055}"/>
              </a:ext>
            </a:extLst>
          </p:cNvPr>
          <p:cNvSpPr/>
          <p:nvPr/>
        </p:nvSpPr>
        <p:spPr>
          <a:xfrm>
            <a:off x="5620072" y="1554088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7D555F0F-4C91-4C08-93D1-1367649BB75C}"/>
              </a:ext>
            </a:extLst>
          </p:cNvPr>
          <p:cNvSpPr txBox="1"/>
          <p:nvPr/>
        </p:nvSpPr>
        <p:spPr>
          <a:xfrm>
            <a:off x="6915472" y="1315963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62FCEF7B-0A35-43DF-8D9C-083CD5614993}"/>
              </a:ext>
            </a:extLst>
          </p:cNvPr>
          <p:cNvSpPr txBox="1"/>
          <p:nvPr/>
        </p:nvSpPr>
        <p:spPr>
          <a:xfrm>
            <a:off x="8134672" y="163438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39">
            <a:extLst>
              <a:ext uri="{FF2B5EF4-FFF2-40B4-BE49-F238E27FC236}">
                <a16:creationId xmlns:a16="http://schemas.microsoft.com/office/drawing/2014/main" id="{F84496E2-34B2-4EA3-9E3A-BC29C46395B1}"/>
              </a:ext>
            </a:extLst>
          </p:cNvPr>
          <p:cNvSpPr txBox="1"/>
          <p:nvPr/>
        </p:nvSpPr>
        <p:spPr>
          <a:xfrm>
            <a:off x="6229672" y="868288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40">
            <a:extLst>
              <a:ext uri="{FF2B5EF4-FFF2-40B4-BE49-F238E27FC236}">
                <a16:creationId xmlns:a16="http://schemas.microsoft.com/office/drawing/2014/main" id="{564428E2-3D33-40A2-89E7-3F1B9BB3CA2F}"/>
              </a:ext>
            </a:extLst>
          </p:cNvPr>
          <p:cNvSpPr txBox="1"/>
          <p:nvPr/>
        </p:nvSpPr>
        <p:spPr>
          <a:xfrm>
            <a:off x="5924872" y="1325488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41">
            <a:extLst>
              <a:ext uri="{FF2B5EF4-FFF2-40B4-BE49-F238E27FC236}">
                <a16:creationId xmlns:a16="http://schemas.microsoft.com/office/drawing/2014/main" id="{5338DEEA-F438-49F7-8F39-E61575F86FC6}"/>
              </a:ext>
            </a:extLst>
          </p:cNvPr>
          <p:cNvSpPr txBox="1"/>
          <p:nvPr/>
        </p:nvSpPr>
        <p:spPr>
          <a:xfrm>
            <a:off x="5924872" y="1773163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42">
            <a:extLst>
              <a:ext uri="{FF2B5EF4-FFF2-40B4-BE49-F238E27FC236}">
                <a16:creationId xmlns:a16="http://schemas.microsoft.com/office/drawing/2014/main" id="{61DA908D-4666-4434-BBDE-94B86B86D2FC}"/>
              </a:ext>
            </a:extLst>
          </p:cNvPr>
          <p:cNvSpPr txBox="1"/>
          <p:nvPr/>
        </p:nvSpPr>
        <p:spPr>
          <a:xfrm>
            <a:off x="5772472" y="2163688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58" name="Text Box 43">
            <a:extLst>
              <a:ext uri="{FF2B5EF4-FFF2-40B4-BE49-F238E27FC236}">
                <a16:creationId xmlns:a16="http://schemas.microsoft.com/office/drawing/2014/main" id="{98B23745-C2B6-481C-AB20-488A8DD92D4D}"/>
              </a:ext>
            </a:extLst>
          </p:cNvPr>
          <p:cNvSpPr txBox="1"/>
          <p:nvPr/>
        </p:nvSpPr>
        <p:spPr>
          <a:xfrm>
            <a:off x="5620072" y="2544688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59" name="Text Box 44">
            <a:extLst>
              <a:ext uri="{FF2B5EF4-FFF2-40B4-BE49-F238E27FC236}">
                <a16:creationId xmlns:a16="http://schemas.microsoft.com/office/drawing/2014/main" id="{8A452390-41BC-4805-9CC2-BC992B10078C}"/>
              </a:ext>
            </a:extLst>
          </p:cNvPr>
          <p:cNvSpPr txBox="1"/>
          <p:nvPr/>
        </p:nvSpPr>
        <p:spPr>
          <a:xfrm>
            <a:off x="5467672" y="2925688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0" name="Text Box 45">
            <a:extLst>
              <a:ext uri="{FF2B5EF4-FFF2-40B4-BE49-F238E27FC236}">
                <a16:creationId xmlns:a16="http://schemas.microsoft.com/office/drawing/2014/main" id="{16507937-4D96-42F0-AC92-28920398F55B}"/>
              </a:ext>
            </a:extLst>
          </p:cNvPr>
          <p:cNvSpPr txBox="1"/>
          <p:nvPr/>
        </p:nvSpPr>
        <p:spPr>
          <a:xfrm>
            <a:off x="5467672" y="3306688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1" name="Text Box 46">
            <a:extLst>
              <a:ext uri="{FF2B5EF4-FFF2-40B4-BE49-F238E27FC236}">
                <a16:creationId xmlns:a16="http://schemas.microsoft.com/office/drawing/2014/main" id="{6E9432AB-B6D3-430D-BDC0-B3CF99FF4DD7}"/>
              </a:ext>
            </a:extLst>
          </p:cNvPr>
          <p:cNvSpPr txBox="1"/>
          <p:nvPr/>
        </p:nvSpPr>
        <p:spPr>
          <a:xfrm>
            <a:off x="5162872" y="3678163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3" name="Text Box 48">
            <a:extLst>
              <a:ext uri="{FF2B5EF4-FFF2-40B4-BE49-F238E27FC236}">
                <a16:creationId xmlns:a16="http://schemas.microsoft.com/office/drawing/2014/main" id="{8A041513-494D-452A-B7D4-4ECF3C10C622}"/>
              </a:ext>
            </a:extLst>
          </p:cNvPr>
          <p:cNvSpPr txBox="1"/>
          <p:nvPr/>
        </p:nvSpPr>
        <p:spPr>
          <a:xfrm>
            <a:off x="8134672" y="1315963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9">
            <a:extLst>
              <a:ext uri="{FF2B5EF4-FFF2-40B4-BE49-F238E27FC236}">
                <a16:creationId xmlns:a16="http://schemas.microsoft.com/office/drawing/2014/main" id="{84EFF24E-6300-4FEA-9BE1-A112BF7875BE}"/>
              </a:ext>
            </a:extLst>
          </p:cNvPr>
          <p:cNvSpPr txBox="1"/>
          <p:nvPr/>
        </p:nvSpPr>
        <p:spPr>
          <a:xfrm>
            <a:off x="6915472" y="1773163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65" name="Text Box 50">
            <a:extLst>
              <a:ext uri="{FF2B5EF4-FFF2-40B4-BE49-F238E27FC236}">
                <a16:creationId xmlns:a16="http://schemas.microsoft.com/office/drawing/2014/main" id="{01440E3F-884A-44CA-A182-C1B58BD16A32}"/>
              </a:ext>
            </a:extLst>
          </p:cNvPr>
          <p:cNvSpPr txBox="1"/>
          <p:nvPr/>
        </p:nvSpPr>
        <p:spPr>
          <a:xfrm>
            <a:off x="7906072" y="1773163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72" name="Text Box 57">
            <a:extLst>
              <a:ext uri="{FF2B5EF4-FFF2-40B4-BE49-F238E27FC236}">
                <a16:creationId xmlns:a16="http://schemas.microsoft.com/office/drawing/2014/main" id="{C7B6E706-8D3D-4108-A03A-05DFFD7A3173}"/>
              </a:ext>
            </a:extLst>
          </p:cNvPr>
          <p:cNvSpPr txBox="1"/>
          <p:nvPr/>
        </p:nvSpPr>
        <p:spPr>
          <a:xfrm>
            <a:off x="6915472" y="3306688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73" name="Text Box 58">
            <a:extLst>
              <a:ext uri="{FF2B5EF4-FFF2-40B4-BE49-F238E27FC236}">
                <a16:creationId xmlns:a16="http://schemas.microsoft.com/office/drawing/2014/main" id="{862DC368-E3E9-46C0-AF55-BB62F01325DF}"/>
              </a:ext>
            </a:extLst>
          </p:cNvPr>
          <p:cNvSpPr txBox="1"/>
          <p:nvPr/>
        </p:nvSpPr>
        <p:spPr>
          <a:xfrm>
            <a:off x="7906072" y="3306688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05718D6-5EC2-4C0B-A4AD-351AAF7A4389}"/>
              </a:ext>
            </a:extLst>
          </p:cNvPr>
          <p:cNvCxnSpPr/>
          <p:nvPr/>
        </p:nvCxnSpPr>
        <p:spPr>
          <a:xfrm>
            <a:off x="5016624" y="1554088"/>
            <a:ext cx="45104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3D481D3-C7F2-4885-B504-5D9021A48A3B}"/>
              </a:ext>
            </a:extLst>
          </p:cNvPr>
          <p:cNvCxnSpPr>
            <a:cxnSpLocks/>
          </p:cNvCxnSpPr>
          <p:nvPr/>
        </p:nvCxnSpPr>
        <p:spPr>
          <a:xfrm>
            <a:off x="5013548" y="2064139"/>
            <a:ext cx="45104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C2416BA-7A7D-4F27-8B4C-9C46E74E5D85}"/>
              </a:ext>
            </a:extLst>
          </p:cNvPr>
          <p:cNvCxnSpPr>
            <a:cxnSpLocks/>
          </p:cNvCxnSpPr>
          <p:nvPr/>
        </p:nvCxnSpPr>
        <p:spPr>
          <a:xfrm>
            <a:off x="4937348" y="3588904"/>
            <a:ext cx="45104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904E910-A606-4D9E-9270-7039EB0CE8C4}"/>
              </a:ext>
            </a:extLst>
          </p:cNvPr>
          <p:cNvGrpSpPr/>
          <p:nvPr/>
        </p:nvGrpSpPr>
        <p:grpSpPr>
          <a:xfrm>
            <a:off x="4819706" y="4440162"/>
            <a:ext cx="4187825" cy="2043112"/>
            <a:chOff x="4992687" y="4842272"/>
            <a:chExt cx="4187825" cy="2043112"/>
          </a:xfrm>
        </p:grpSpPr>
        <p:graphicFrame>
          <p:nvGraphicFramePr>
            <p:cNvPr id="89" name="Object 61">
              <a:extLst>
                <a:ext uri="{FF2B5EF4-FFF2-40B4-BE49-F238E27FC236}">
                  <a16:creationId xmlns:a16="http://schemas.microsoft.com/office/drawing/2014/main" id="{666945EB-26D9-4E50-8ABF-F6440EB763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9569292"/>
                </p:ext>
              </p:extLst>
            </p:nvPr>
          </p:nvGraphicFramePr>
          <p:xfrm>
            <a:off x="4992687" y="4842272"/>
            <a:ext cx="4187825" cy="204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806952" imgH="1857756" progId="Visio.Drawing.11">
                    <p:embed/>
                  </p:oleObj>
                </mc:Choice>
                <mc:Fallback>
                  <p:oleObj r:id="rId3" imgW="3806952" imgH="1857756" progId="Visio.Drawing.11">
                    <p:embed/>
                    <p:pic>
                      <p:nvPicPr>
                        <p:cNvPr id="4" name="Object 61">
                          <a:extLst>
                            <a:ext uri="{FF2B5EF4-FFF2-40B4-BE49-F238E27FC236}">
                              <a16:creationId xmlns:a16="http://schemas.microsoft.com/office/drawing/2014/main" id="{3551CDB9-E977-4547-8F16-98FCE0E658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687" y="4842272"/>
                          <a:ext cx="4187825" cy="204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Text Box 62">
              <a:extLst>
                <a:ext uri="{FF2B5EF4-FFF2-40B4-BE49-F238E27FC236}">
                  <a16:creationId xmlns:a16="http://schemas.microsoft.com/office/drawing/2014/main" id="{DD4C675F-19F7-4A97-BF7F-F082198441F0}"/>
                </a:ext>
              </a:extLst>
            </p:cNvPr>
            <p:cNvSpPr txBox="1"/>
            <p:nvPr/>
          </p:nvSpPr>
          <p:spPr>
            <a:xfrm>
              <a:off x="5983287" y="5056584"/>
              <a:ext cx="228600" cy="346075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</a:t>
              </a:r>
              <a:endPara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1DD472B-108C-4D83-95DE-70218F068371}"/>
              </a:ext>
            </a:extLst>
          </p:cNvPr>
          <p:cNvCxnSpPr/>
          <p:nvPr/>
        </p:nvCxnSpPr>
        <p:spPr>
          <a:xfrm>
            <a:off x="5013548" y="1052736"/>
            <a:ext cx="45104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48">
            <a:extLst>
              <a:ext uri="{FF2B5EF4-FFF2-40B4-BE49-F238E27FC236}">
                <a16:creationId xmlns:a16="http://schemas.microsoft.com/office/drawing/2014/main" id="{A1008FB3-2648-4683-AFCD-BC15C37ED9C8}"/>
              </a:ext>
            </a:extLst>
          </p:cNvPr>
          <p:cNvSpPr txBox="1"/>
          <p:nvPr/>
        </p:nvSpPr>
        <p:spPr>
          <a:xfrm>
            <a:off x="6990928" y="874043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8">
            <a:extLst>
              <a:ext uri="{FF2B5EF4-FFF2-40B4-BE49-F238E27FC236}">
                <a16:creationId xmlns:a16="http://schemas.microsoft.com/office/drawing/2014/main" id="{EB635031-5A76-48B6-AD3E-7534C4CAD61B}"/>
              </a:ext>
            </a:extLst>
          </p:cNvPr>
          <p:cNvSpPr txBox="1"/>
          <p:nvPr/>
        </p:nvSpPr>
        <p:spPr>
          <a:xfrm>
            <a:off x="8143056" y="874043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82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63" grpId="0" bldLvl="0" animBg="1"/>
      <p:bldP spid="64" grpId="0" bldLvl="0" animBg="1"/>
      <p:bldP spid="65" grpId="0" bldLvl="0" animBg="1"/>
      <p:bldP spid="72" grpId="0" bldLvl="0" animBg="1"/>
      <p:bldP spid="73" grpId="0" bldLvl="0" animBg="1"/>
      <p:bldP spid="92" grpId="0" bldLvl="0" animBg="1"/>
      <p:bldP spid="93" grpId="0" bldLvl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4">
            <a:hlinkClick r:id="rId2" action="ppaction://hlinksldjump"/>
            <a:extLst>
              <a:ext uri="{FF2B5EF4-FFF2-40B4-BE49-F238E27FC236}">
                <a16:creationId xmlns:a16="http://schemas.microsoft.com/office/drawing/2014/main" id="{B098CAB8-16AD-44B4-A623-71EF8AD1AE53}"/>
              </a:ext>
            </a:extLst>
          </p:cNvPr>
          <p:cNvSpPr txBox="1"/>
          <p:nvPr/>
        </p:nvSpPr>
        <p:spPr>
          <a:xfrm>
            <a:off x="100379" y="4472444"/>
            <a:ext cx="4471619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/>
              <a:t>从开始状态出发，逐步去发现那些能到达的子集合，这样的方法，我称为逐步标记法。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5A9477-B423-4078-9F7A-6546F45A368F}"/>
              </a:ext>
            </a:extLst>
          </p:cNvPr>
          <p:cNvGrpSpPr/>
          <p:nvPr/>
        </p:nvGrpSpPr>
        <p:grpSpPr>
          <a:xfrm>
            <a:off x="4819706" y="4440162"/>
            <a:ext cx="4187825" cy="2043112"/>
            <a:chOff x="4992687" y="4842272"/>
            <a:chExt cx="4187825" cy="2043112"/>
          </a:xfrm>
        </p:grpSpPr>
        <p:graphicFrame>
          <p:nvGraphicFramePr>
            <p:cNvPr id="4" name="Object 61">
              <a:extLst>
                <a:ext uri="{FF2B5EF4-FFF2-40B4-BE49-F238E27FC236}">
                  <a16:creationId xmlns:a16="http://schemas.microsoft.com/office/drawing/2014/main" id="{3551CDB9-E977-4547-8F16-98FCE0E658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225599"/>
                </p:ext>
              </p:extLst>
            </p:nvPr>
          </p:nvGraphicFramePr>
          <p:xfrm>
            <a:off x="4992687" y="4842272"/>
            <a:ext cx="4187825" cy="204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806952" imgH="1857756" progId="Visio.Drawing.11">
                    <p:embed/>
                  </p:oleObj>
                </mc:Choice>
                <mc:Fallback>
                  <p:oleObj r:id="rId3" imgW="3806952" imgH="1857756" progId="Visio.Drawing.11">
                    <p:embed/>
                    <p:pic>
                      <p:nvPicPr>
                        <p:cNvPr id="4" name="Object 61">
                          <a:extLst>
                            <a:ext uri="{FF2B5EF4-FFF2-40B4-BE49-F238E27FC236}">
                              <a16:creationId xmlns:a16="http://schemas.microsoft.com/office/drawing/2014/main" id="{3551CDB9-E977-4547-8F16-98FCE0E658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687" y="4842272"/>
                          <a:ext cx="4187825" cy="204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62">
              <a:extLst>
                <a:ext uri="{FF2B5EF4-FFF2-40B4-BE49-F238E27FC236}">
                  <a16:creationId xmlns:a16="http://schemas.microsoft.com/office/drawing/2014/main" id="{1993A29D-E3CA-4F0D-A2B2-4504FA44ECAD}"/>
                </a:ext>
              </a:extLst>
            </p:cNvPr>
            <p:cNvSpPr txBox="1"/>
            <p:nvPr/>
          </p:nvSpPr>
          <p:spPr>
            <a:xfrm>
              <a:off x="5983287" y="5056584"/>
              <a:ext cx="228600" cy="346075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</a:t>
              </a:r>
              <a:endPara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Line 26">
            <a:extLst>
              <a:ext uri="{FF2B5EF4-FFF2-40B4-BE49-F238E27FC236}">
                <a16:creationId xmlns:a16="http://schemas.microsoft.com/office/drawing/2014/main" id="{49286435-2C2A-40FD-B40F-51E6E4CC73DE}"/>
              </a:ext>
            </a:extLst>
          </p:cNvPr>
          <p:cNvSpPr/>
          <p:nvPr/>
        </p:nvSpPr>
        <p:spPr>
          <a:xfrm>
            <a:off x="327720" y="650032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E5F5F4B0-7B64-462C-937D-0BA992111121}"/>
              </a:ext>
            </a:extLst>
          </p:cNvPr>
          <p:cNvSpPr/>
          <p:nvPr/>
        </p:nvSpPr>
        <p:spPr>
          <a:xfrm>
            <a:off x="327720" y="726232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28">
            <a:extLst>
              <a:ext uri="{FF2B5EF4-FFF2-40B4-BE49-F238E27FC236}">
                <a16:creationId xmlns:a16="http://schemas.microsoft.com/office/drawing/2014/main" id="{EF7D6C13-D9C8-4DBE-8F82-0E77690344E1}"/>
              </a:ext>
            </a:extLst>
          </p:cNvPr>
          <p:cNvSpPr/>
          <p:nvPr/>
        </p:nvSpPr>
        <p:spPr>
          <a:xfrm>
            <a:off x="1851720" y="12615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5FBE97FB-861E-417A-B7C4-25F23038C948}"/>
              </a:ext>
            </a:extLst>
          </p:cNvPr>
          <p:cNvSpPr/>
          <p:nvPr/>
        </p:nvSpPr>
        <p:spPr>
          <a:xfrm>
            <a:off x="1851720" y="73575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58E3EF65-2DAE-45FE-B2D5-4D5C0976ECB9}"/>
              </a:ext>
            </a:extLst>
          </p:cNvPr>
          <p:cNvSpPr/>
          <p:nvPr/>
        </p:nvSpPr>
        <p:spPr>
          <a:xfrm>
            <a:off x="1927920" y="12615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9212FD64-392E-49D6-B2B4-8A764D419E02}"/>
              </a:ext>
            </a:extLst>
          </p:cNvPr>
          <p:cNvSpPr/>
          <p:nvPr/>
        </p:nvSpPr>
        <p:spPr>
          <a:xfrm>
            <a:off x="1927920" y="73575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4095DF92-6C84-4C39-9B36-1331EC2853F6}"/>
              </a:ext>
            </a:extLst>
          </p:cNvPr>
          <p:cNvSpPr/>
          <p:nvPr/>
        </p:nvSpPr>
        <p:spPr>
          <a:xfrm>
            <a:off x="2842320" y="12615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57C15802-6845-405C-ADAB-3A11C3C64941}"/>
              </a:ext>
            </a:extLst>
          </p:cNvPr>
          <p:cNvSpPr/>
          <p:nvPr/>
        </p:nvSpPr>
        <p:spPr>
          <a:xfrm>
            <a:off x="2842320" y="735757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67D56BAE-AD3E-4995-933D-3E21EFA667C9}"/>
              </a:ext>
            </a:extLst>
          </p:cNvPr>
          <p:cNvSpPr txBox="1"/>
          <p:nvPr/>
        </p:nvSpPr>
        <p:spPr>
          <a:xfrm>
            <a:off x="2156520" y="12615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5C455435-D36D-4D27-9D77-D697F759EDDB}"/>
              </a:ext>
            </a:extLst>
          </p:cNvPr>
          <p:cNvSpPr/>
          <p:nvPr/>
        </p:nvSpPr>
        <p:spPr>
          <a:xfrm>
            <a:off x="708720" y="1507282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36">
            <a:extLst>
              <a:ext uri="{FF2B5EF4-FFF2-40B4-BE49-F238E27FC236}">
                <a16:creationId xmlns:a16="http://schemas.microsoft.com/office/drawing/2014/main" id="{7589530D-66B7-4B62-BA90-DDFA488E7E9E}"/>
              </a:ext>
            </a:extLst>
          </p:cNvPr>
          <p:cNvSpPr txBox="1"/>
          <p:nvPr/>
        </p:nvSpPr>
        <p:spPr>
          <a:xfrm>
            <a:off x="3223320" y="80243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CFD08D72-63FA-494D-8B44-EDB29E56C77F}"/>
              </a:ext>
            </a:extLst>
          </p:cNvPr>
          <p:cNvSpPr txBox="1"/>
          <p:nvPr/>
        </p:nvSpPr>
        <p:spPr>
          <a:xfrm>
            <a:off x="2004120" y="126915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18" name="Text Box 38">
            <a:extLst>
              <a:ext uri="{FF2B5EF4-FFF2-40B4-BE49-F238E27FC236}">
                <a16:creationId xmlns:a16="http://schemas.microsoft.com/office/drawing/2014/main" id="{2C0A45DA-83E9-49E4-B623-17B109E37A82}"/>
              </a:ext>
            </a:extLst>
          </p:cNvPr>
          <p:cNvSpPr txBox="1"/>
          <p:nvPr/>
        </p:nvSpPr>
        <p:spPr>
          <a:xfrm>
            <a:off x="3223320" y="11663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39">
            <a:extLst>
              <a:ext uri="{FF2B5EF4-FFF2-40B4-BE49-F238E27FC236}">
                <a16:creationId xmlns:a16="http://schemas.microsoft.com/office/drawing/2014/main" id="{0A5C2939-4118-4E63-9865-432CD0578CA7}"/>
              </a:ext>
            </a:extLst>
          </p:cNvPr>
          <p:cNvSpPr txBox="1"/>
          <p:nvPr/>
        </p:nvSpPr>
        <p:spPr>
          <a:xfrm>
            <a:off x="1318320" y="821482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40">
            <a:extLst>
              <a:ext uri="{FF2B5EF4-FFF2-40B4-BE49-F238E27FC236}">
                <a16:creationId xmlns:a16="http://schemas.microsoft.com/office/drawing/2014/main" id="{C4B6D50D-EEBF-4AD8-908C-FA008A3F614F}"/>
              </a:ext>
            </a:extLst>
          </p:cNvPr>
          <p:cNvSpPr txBox="1"/>
          <p:nvPr/>
        </p:nvSpPr>
        <p:spPr>
          <a:xfrm>
            <a:off x="1013520" y="1278682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41">
            <a:extLst>
              <a:ext uri="{FF2B5EF4-FFF2-40B4-BE49-F238E27FC236}">
                <a16:creationId xmlns:a16="http://schemas.microsoft.com/office/drawing/2014/main" id="{37CFBF51-C318-4F78-822E-C70CD12EB028}"/>
              </a:ext>
            </a:extLst>
          </p:cNvPr>
          <p:cNvSpPr txBox="1"/>
          <p:nvPr/>
        </p:nvSpPr>
        <p:spPr>
          <a:xfrm>
            <a:off x="1013520" y="172635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42">
            <a:extLst>
              <a:ext uri="{FF2B5EF4-FFF2-40B4-BE49-F238E27FC236}">
                <a16:creationId xmlns:a16="http://schemas.microsoft.com/office/drawing/2014/main" id="{19F96F43-1591-4F4F-B64D-C7051A34D924}"/>
              </a:ext>
            </a:extLst>
          </p:cNvPr>
          <p:cNvSpPr txBox="1"/>
          <p:nvPr/>
        </p:nvSpPr>
        <p:spPr>
          <a:xfrm>
            <a:off x="861120" y="2116882"/>
            <a:ext cx="838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3" name="Text Box 43">
            <a:extLst>
              <a:ext uri="{FF2B5EF4-FFF2-40B4-BE49-F238E27FC236}">
                <a16:creationId xmlns:a16="http://schemas.microsoft.com/office/drawing/2014/main" id="{B863EB5B-E878-4E0C-A05F-2E7DAF56C3FC}"/>
              </a:ext>
            </a:extLst>
          </p:cNvPr>
          <p:cNvSpPr txBox="1"/>
          <p:nvPr/>
        </p:nvSpPr>
        <p:spPr>
          <a:xfrm>
            <a:off x="708720" y="2497882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4" name="Text Box 44">
            <a:extLst>
              <a:ext uri="{FF2B5EF4-FFF2-40B4-BE49-F238E27FC236}">
                <a16:creationId xmlns:a16="http://schemas.microsoft.com/office/drawing/2014/main" id="{B1FB9426-FFFC-405F-8A11-4520E2DD4E57}"/>
              </a:ext>
            </a:extLst>
          </p:cNvPr>
          <p:cNvSpPr txBox="1"/>
          <p:nvPr/>
        </p:nvSpPr>
        <p:spPr>
          <a:xfrm>
            <a:off x="556320" y="287888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5" name="Text Box 45">
            <a:extLst>
              <a:ext uri="{FF2B5EF4-FFF2-40B4-BE49-F238E27FC236}">
                <a16:creationId xmlns:a16="http://schemas.microsoft.com/office/drawing/2014/main" id="{18400D30-FFAD-422A-BB32-48BF9A4B2F80}"/>
              </a:ext>
            </a:extLst>
          </p:cNvPr>
          <p:cNvSpPr txBox="1"/>
          <p:nvPr/>
        </p:nvSpPr>
        <p:spPr>
          <a:xfrm>
            <a:off x="556320" y="3259882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6" name="Text Box 46">
            <a:extLst>
              <a:ext uri="{FF2B5EF4-FFF2-40B4-BE49-F238E27FC236}">
                <a16:creationId xmlns:a16="http://schemas.microsoft.com/office/drawing/2014/main" id="{C16ED5E2-6865-49EA-93EE-5ABBDC60654E}"/>
              </a:ext>
            </a:extLst>
          </p:cNvPr>
          <p:cNvSpPr txBox="1"/>
          <p:nvPr/>
        </p:nvSpPr>
        <p:spPr>
          <a:xfrm>
            <a:off x="251520" y="3631357"/>
            <a:ext cx="1447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7" name="Text Box 47">
            <a:extLst>
              <a:ext uri="{FF2B5EF4-FFF2-40B4-BE49-F238E27FC236}">
                <a16:creationId xmlns:a16="http://schemas.microsoft.com/office/drawing/2014/main" id="{3B15F32D-2F77-4AEA-8FC0-A91DBB762533}"/>
              </a:ext>
            </a:extLst>
          </p:cNvPr>
          <p:cNvSpPr txBox="1"/>
          <p:nvPr/>
        </p:nvSpPr>
        <p:spPr>
          <a:xfrm>
            <a:off x="2156520" y="81195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2FC2269F-B27A-4674-AD16-30DF49A01891}"/>
              </a:ext>
            </a:extLst>
          </p:cNvPr>
          <p:cNvSpPr txBox="1"/>
          <p:nvPr/>
        </p:nvSpPr>
        <p:spPr>
          <a:xfrm>
            <a:off x="3223320" y="126915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23ADEB47-9F89-4672-A9EC-8BE33183C6BA}"/>
              </a:ext>
            </a:extLst>
          </p:cNvPr>
          <p:cNvSpPr txBox="1"/>
          <p:nvPr/>
        </p:nvSpPr>
        <p:spPr>
          <a:xfrm>
            <a:off x="2004120" y="1726357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id="{90E4CEF2-73E6-4715-8C86-02107A4E7454}"/>
              </a:ext>
            </a:extLst>
          </p:cNvPr>
          <p:cNvSpPr txBox="1"/>
          <p:nvPr/>
        </p:nvSpPr>
        <p:spPr>
          <a:xfrm>
            <a:off x="2994720" y="1726357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1" name="Text Box 51">
            <a:extLst>
              <a:ext uri="{FF2B5EF4-FFF2-40B4-BE49-F238E27FC236}">
                <a16:creationId xmlns:a16="http://schemas.microsoft.com/office/drawing/2014/main" id="{98CE4CDD-C2A7-4F64-8843-A9E9DF529B9F}"/>
              </a:ext>
            </a:extLst>
          </p:cNvPr>
          <p:cNvSpPr txBox="1"/>
          <p:nvPr/>
        </p:nvSpPr>
        <p:spPr>
          <a:xfrm>
            <a:off x="2156520" y="2107357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id="{A3281FC8-9491-4F14-8F57-82EF05A580C6}"/>
              </a:ext>
            </a:extLst>
          </p:cNvPr>
          <p:cNvSpPr txBox="1"/>
          <p:nvPr/>
        </p:nvSpPr>
        <p:spPr>
          <a:xfrm>
            <a:off x="3223320" y="211688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53">
            <a:extLst>
              <a:ext uri="{FF2B5EF4-FFF2-40B4-BE49-F238E27FC236}">
                <a16:creationId xmlns:a16="http://schemas.microsoft.com/office/drawing/2014/main" id="{6BFF2B77-CB7D-41CA-BB39-9BAE76578BF3}"/>
              </a:ext>
            </a:extLst>
          </p:cNvPr>
          <p:cNvSpPr txBox="1"/>
          <p:nvPr/>
        </p:nvSpPr>
        <p:spPr>
          <a:xfrm>
            <a:off x="2004120" y="249788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AC797E12-E5C8-4868-B31A-19FD3124ED09}"/>
              </a:ext>
            </a:extLst>
          </p:cNvPr>
          <p:cNvSpPr txBox="1"/>
          <p:nvPr/>
        </p:nvSpPr>
        <p:spPr>
          <a:xfrm>
            <a:off x="2994720" y="249788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5" name="Text Box 55">
            <a:extLst>
              <a:ext uri="{FF2B5EF4-FFF2-40B4-BE49-F238E27FC236}">
                <a16:creationId xmlns:a16="http://schemas.microsoft.com/office/drawing/2014/main" id="{D7E04257-7796-45E5-97AA-9627D903C73C}"/>
              </a:ext>
            </a:extLst>
          </p:cNvPr>
          <p:cNvSpPr txBox="1"/>
          <p:nvPr/>
        </p:nvSpPr>
        <p:spPr>
          <a:xfrm>
            <a:off x="2004120" y="287888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6" name="Text Box 56">
            <a:extLst>
              <a:ext uri="{FF2B5EF4-FFF2-40B4-BE49-F238E27FC236}">
                <a16:creationId xmlns:a16="http://schemas.microsoft.com/office/drawing/2014/main" id="{159BA4D4-382F-4452-8254-53257F9400AA}"/>
              </a:ext>
            </a:extLst>
          </p:cNvPr>
          <p:cNvSpPr txBox="1"/>
          <p:nvPr/>
        </p:nvSpPr>
        <p:spPr>
          <a:xfrm>
            <a:off x="3223320" y="2878882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57">
            <a:extLst>
              <a:ext uri="{FF2B5EF4-FFF2-40B4-BE49-F238E27FC236}">
                <a16:creationId xmlns:a16="http://schemas.microsoft.com/office/drawing/2014/main" id="{B7EBD7C3-D3EE-45EF-8FCC-09708C0D4099}"/>
              </a:ext>
            </a:extLst>
          </p:cNvPr>
          <p:cNvSpPr txBox="1"/>
          <p:nvPr/>
        </p:nvSpPr>
        <p:spPr>
          <a:xfrm>
            <a:off x="2004120" y="325988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2C9AA406-2344-4F5D-921C-A33F0D1D2110}"/>
              </a:ext>
            </a:extLst>
          </p:cNvPr>
          <p:cNvSpPr txBox="1"/>
          <p:nvPr/>
        </p:nvSpPr>
        <p:spPr>
          <a:xfrm>
            <a:off x="2994720" y="325988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9" name="Text Box 59">
            <a:extLst>
              <a:ext uri="{FF2B5EF4-FFF2-40B4-BE49-F238E27FC236}">
                <a16:creationId xmlns:a16="http://schemas.microsoft.com/office/drawing/2014/main" id="{795345FC-8E30-43B8-88D9-4088BB300E8C}"/>
              </a:ext>
            </a:extLst>
          </p:cNvPr>
          <p:cNvSpPr txBox="1"/>
          <p:nvPr/>
        </p:nvSpPr>
        <p:spPr>
          <a:xfrm>
            <a:off x="2004120" y="3640882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40" name="Text Box 60">
            <a:extLst>
              <a:ext uri="{FF2B5EF4-FFF2-40B4-BE49-F238E27FC236}">
                <a16:creationId xmlns:a16="http://schemas.microsoft.com/office/drawing/2014/main" id="{98C79EAD-38CB-4E97-A706-DE51E4CA8B17}"/>
              </a:ext>
            </a:extLst>
          </p:cNvPr>
          <p:cNvSpPr txBox="1"/>
          <p:nvPr/>
        </p:nvSpPr>
        <p:spPr>
          <a:xfrm>
            <a:off x="2994720" y="3640882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41" name="Line 26">
            <a:extLst>
              <a:ext uri="{FF2B5EF4-FFF2-40B4-BE49-F238E27FC236}">
                <a16:creationId xmlns:a16="http://schemas.microsoft.com/office/drawing/2014/main" id="{7263F2DF-5DFE-49F0-B1B3-96637CD936F4}"/>
              </a:ext>
            </a:extLst>
          </p:cNvPr>
          <p:cNvSpPr/>
          <p:nvPr/>
        </p:nvSpPr>
        <p:spPr>
          <a:xfrm>
            <a:off x="5239072" y="696838"/>
            <a:ext cx="358140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55CC3F4A-8F7D-4C9E-8C45-1932A560ED5A}"/>
              </a:ext>
            </a:extLst>
          </p:cNvPr>
          <p:cNvSpPr/>
          <p:nvPr/>
        </p:nvSpPr>
        <p:spPr>
          <a:xfrm>
            <a:off x="5239072" y="773038"/>
            <a:ext cx="3581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8">
            <a:extLst>
              <a:ext uri="{FF2B5EF4-FFF2-40B4-BE49-F238E27FC236}">
                <a16:creationId xmlns:a16="http://schemas.microsoft.com/office/drawing/2014/main" id="{9A63A0EC-DC69-4F22-8669-B89EA435D308}"/>
              </a:ext>
            </a:extLst>
          </p:cNvPr>
          <p:cNvSpPr/>
          <p:nvPr/>
        </p:nvSpPr>
        <p:spPr>
          <a:xfrm>
            <a:off x="6763072" y="17296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9">
            <a:extLst>
              <a:ext uri="{FF2B5EF4-FFF2-40B4-BE49-F238E27FC236}">
                <a16:creationId xmlns:a16="http://schemas.microsoft.com/office/drawing/2014/main" id="{BBE93A83-BFC2-4FFD-9F06-EB56E5381525}"/>
              </a:ext>
            </a:extLst>
          </p:cNvPr>
          <p:cNvSpPr/>
          <p:nvPr/>
        </p:nvSpPr>
        <p:spPr>
          <a:xfrm>
            <a:off x="6763072" y="78256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310148E5-A886-4503-B452-7702791215D4}"/>
              </a:ext>
            </a:extLst>
          </p:cNvPr>
          <p:cNvSpPr/>
          <p:nvPr/>
        </p:nvSpPr>
        <p:spPr>
          <a:xfrm>
            <a:off x="6839272" y="17296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1">
            <a:extLst>
              <a:ext uri="{FF2B5EF4-FFF2-40B4-BE49-F238E27FC236}">
                <a16:creationId xmlns:a16="http://schemas.microsoft.com/office/drawing/2014/main" id="{DBF13CAF-EC87-4CC6-B7C0-B23293FACC83}"/>
              </a:ext>
            </a:extLst>
          </p:cNvPr>
          <p:cNvSpPr/>
          <p:nvPr/>
        </p:nvSpPr>
        <p:spPr>
          <a:xfrm>
            <a:off x="6839272" y="78256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32">
            <a:extLst>
              <a:ext uri="{FF2B5EF4-FFF2-40B4-BE49-F238E27FC236}">
                <a16:creationId xmlns:a16="http://schemas.microsoft.com/office/drawing/2014/main" id="{686D1EE2-68F1-4BD6-A46A-FD079F749B17}"/>
              </a:ext>
            </a:extLst>
          </p:cNvPr>
          <p:cNvSpPr/>
          <p:nvPr/>
        </p:nvSpPr>
        <p:spPr>
          <a:xfrm>
            <a:off x="7753672" y="17296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33">
            <a:extLst>
              <a:ext uri="{FF2B5EF4-FFF2-40B4-BE49-F238E27FC236}">
                <a16:creationId xmlns:a16="http://schemas.microsoft.com/office/drawing/2014/main" id="{EECE3535-8540-43B9-8E67-9BF6FE0BF2BB}"/>
              </a:ext>
            </a:extLst>
          </p:cNvPr>
          <p:cNvSpPr/>
          <p:nvPr/>
        </p:nvSpPr>
        <p:spPr>
          <a:xfrm>
            <a:off x="7753672" y="78256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34">
            <a:extLst>
              <a:ext uri="{FF2B5EF4-FFF2-40B4-BE49-F238E27FC236}">
                <a16:creationId xmlns:a16="http://schemas.microsoft.com/office/drawing/2014/main" id="{F76FFB97-F703-48E5-AB3C-14EA0146476E}"/>
              </a:ext>
            </a:extLst>
          </p:cNvPr>
          <p:cNvSpPr txBox="1"/>
          <p:nvPr/>
        </p:nvSpPr>
        <p:spPr>
          <a:xfrm>
            <a:off x="7067872" y="17296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Line 35">
            <a:extLst>
              <a:ext uri="{FF2B5EF4-FFF2-40B4-BE49-F238E27FC236}">
                <a16:creationId xmlns:a16="http://schemas.microsoft.com/office/drawing/2014/main" id="{45779F3F-9D21-4563-A395-50A85CBED055}"/>
              </a:ext>
            </a:extLst>
          </p:cNvPr>
          <p:cNvSpPr/>
          <p:nvPr/>
        </p:nvSpPr>
        <p:spPr>
          <a:xfrm>
            <a:off x="5620072" y="1554088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7D555F0F-4C91-4C08-93D1-1367649BB75C}"/>
              </a:ext>
            </a:extLst>
          </p:cNvPr>
          <p:cNvSpPr txBox="1"/>
          <p:nvPr/>
        </p:nvSpPr>
        <p:spPr>
          <a:xfrm>
            <a:off x="6915472" y="1315963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62FCEF7B-0A35-43DF-8D9C-083CD5614993}"/>
              </a:ext>
            </a:extLst>
          </p:cNvPr>
          <p:cNvSpPr txBox="1"/>
          <p:nvPr/>
        </p:nvSpPr>
        <p:spPr>
          <a:xfrm>
            <a:off x="8134672" y="163438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40">
            <a:extLst>
              <a:ext uri="{FF2B5EF4-FFF2-40B4-BE49-F238E27FC236}">
                <a16:creationId xmlns:a16="http://schemas.microsoft.com/office/drawing/2014/main" id="{564428E2-3D33-40A2-89E7-3F1B9BB3CA2F}"/>
              </a:ext>
            </a:extLst>
          </p:cNvPr>
          <p:cNvSpPr txBox="1"/>
          <p:nvPr/>
        </p:nvSpPr>
        <p:spPr>
          <a:xfrm>
            <a:off x="5924872" y="1325488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41">
            <a:extLst>
              <a:ext uri="{FF2B5EF4-FFF2-40B4-BE49-F238E27FC236}">
                <a16:creationId xmlns:a16="http://schemas.microsoft.com/office/drawing/2014/main" id="{5338DEEA-F438-49F7-8F39-E61575F86FC6}"/>
              </a:ext>
            </a:extLst>
          </p:cNvPr>
          <p:cNvSpPr txBox="1"/>
          <p:nvPr/>
        </p:nvSpPr>
        <p:spPr>
          <a:xfrm>
            <a:off x="5924872" y="1773163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45">
            <a:extLst>
              <a:ext uri="{FF2B5EF4-FFF2-40B4-BE49-F238E27FC236}">
                <a16:creationId xmlns:a16="http://schemas.microsoft.com/office/drawing/2014/main" id="{16507937-4D96-42F0-AC92-28920398F55B}"/>
              </a:ext>
            </a:extLst>
          </p:cNvPr>
          <p:cNvSpPr txBox="1"/>
          <p:nvPr/>
        </p:nvSpPr>
        <p:spPr>
          <a:xfrm>
            <a:off x="5467672" y="3306688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3" name="Text Box 48">
            <a:extLst>
              <a:ext uri="{FF2B5EF4-FFF2-40B4-BE49-F238E27FC236}">
                <a16:creationId xmlns:a16="http://schemas.microsoft.com/office/drawing/2014/main" id="{8A041513-494D-452A-B7D4-4ECF3C10C622}"/>
              </a:ext>
            </a:extLst>
          </p:cNvPr>
          <p:cNvSpPr txBox="1"/>
          <p:nvPr/>
        </p:nvSpPr>
        <p:spPr>
          <a:xfrm>
            <a:off x="8134672" y="1315963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9">
            <a:extLst>
              <a:ext uri="{FF2B5EF4-FFF2-40B4-BE49-F238E27FC236}">
                <a16:creationId xmlns:a16="http://schemas.microsoft.com/office/drawing/2014/main" id="{84EFF24E-6300-4FEA-9BE1-A112BF7875BE}"/>
              </a:ext>
            </a:extLst>
          </p:cNvPr>
          <p:cNvSpPr txBox="1"/>
          <p:nvPr/>
        </p:nvSpPr>
        <p:spPr>
          <a:xfrm>
            <a:off x="6915472" y="1773163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65" name="Text Box 50">
            <a:extLst>
              <a:ext uri="{FF2B5EF4-FFF2-40B4-BE49-F238E27FC236}">
                <a16:creationId xmlns:a16="http://schemas.microsoft.com/office/drawing/2014/main" id="{01440E3F-884A-44CA-A182-C1B58BD16A32}"/>
              </a:ext>
            </a:extLst>
          </p:cNvPr>
          <p:cNvSpPr txBox="1"/>
          <p:nvPr/>
        </p:nvSpPr>
        <p:spPr>
          <a:xfrm>
            <a:off x="7906072" y="1773163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72" name="Text Box 57">
            <a:extLst>
              <a:ext uri="{FF2B5EF4-FFF2-40B4-BE49-F238E27FC236}">
                <a16:creationId xmlns:a16="http://schemas.microsoft.com/office/drawing/2014/main" id="{C7B6E706-8D3D-4108-A03A-05DFFD7A3173}"/>
              </a:ext>
            </a:extLst>
          </p:cNvPr>
          <p:cNvSpPr txBox="1"/>
          <p:nvPr/>
        </p:nvSpPr>
        <p:spPr>
          <a:xfrm>
            <a:off x="6915472" y="3306688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73" name="Text Box 58">
            <a:extLst>
              <a:ext uri="{FF2B5EF4-FFF2-40B4-BE49-F238E27FC236}">
                <a16:creationId xmlns:a16="http://schemas.microsoft.com/office/drawing/2014/main" id="{862DC368-E3E9-46C0-AF55-BB62F01325DF}"/>
              </a:ext>
            </a:extLst>
          </p:cNvPr>
          <p:cNvSpPr txBox="1"/>
          <p:nvPr/>
        </p:nvSpPr>
        <p:spPr>
          <a:xfrm>
            <a:off x="7906072" y="3306688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05718D6-5EC2-4C0B-A4AD-351AAF7A4389}"/>
              </a:ext>
            </a:extLst>
          </p:cNvPr>
          <p:cNvCxnSpPr/>
          <p:nvPr/>
        </p:nvCxnSpPr>
        <p:spPr>
          <a:xfrm>
            <a:off x="5016624" y="1554088"/>
            <a:ext cx="45104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3D481D3-C7F2-4885-B504-5D9021A48A3B}"/>
              </a:ext>
            </a:extLst>
          </p:cNvPr>
          <p:cNvCxnSpPr>
            <a:cxnSpLocks/>
          </p:cNvCxnSpPr>
          <p:nvPr/>
        </p:nvCxnSpPr>
        <p:spPr>
          <a:xfrm>
            <a:off x="5013548" y="2064139"/>
            <a:ext cx="45104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EC2416BA-7A7D-4F27-8B4C-9C46E74E5D85}"/>
              </a:ext>
            </a:extLst>
          </p:cNvPr>
          <p:cNvCxnSpPr>
            <a:cxnSpLocks/>
          </p:cNvCxnSpPr>
          <p:nvPr/>
        </p:nvCxnSpPr>
        <p:spPr>
          <a:xfrm>
            <a:off x="4937348" y="3588904"/>
            <a:ext cx="45104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9">
            <a:extLst>
              <a:ext uri="{FF2B5EF4-FFF2-40B4-BE49-F238E27FC236}">
                <a16:creationId xmlns:a16="http://schemas.microsoft.com/office/drawing/2014/main" id="{40EA59A1-6F18-4FB6-9EC1-B7FAAD0B46EB}"/>
              </a:ext>
            </a:extLst>
          </p:cNvPr>
          <p:cNvSpPr txBox="1"/>
          <p:nvPr/>
        </p:nvSpPr>
        <p:spPr>
          <a:xfrm>
            <a:off x="6229672" y="868288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C6D99F1-AAD2-4BE9-9218-B37D050F72C1}"/>
              </a:ext>
            </a:extLst>
          </p:cNvPr>
          <p:cNvCxnSpPr/>
          <p:nvPr/>
        </p:nvCxnSpPr>
        <p:spPr>
          <a:xfrm>
            <a:off x="5013548" y="1052736"/>
            <a:ext cx="45104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48">
            <a:extLst>
              <a:ext uri="{FF2B5EF4-FFF2-40B4-BE49-F238E27FC236}">
                <a16:creationId xmlns:a16="http://schemas.microsoft.com/office/drawing/2014/main" id="{F8B4C1DB-A7D8-473D-B7A7-20C811574FA2}"/>
              </a:ext>
            </a:extLst>
          </p:cNvPr>
          <p:cNvSpPr txBox="1"/>
          <p:nvPr/>
        </p:nvSpPr>
        <p:spPr>
          <a:xfrm>
            <a:off x="6990928" y="874043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48">
            <a:extLst>
              <a:ext uri="{FF2B5EF4-FFF2-40B4-BE49-F238E27FC236}">
                <a16:creationId xmlns:a16="http://schemas.microsoft.com/office/drawing/2014/main" id="{7687F813-D505-4E1A-B25C-7CDB92C3821D}"/>
              </a:ext>
            </a:extLst>
          </p:cNvPr>
          <p:cNvSpPr txBox="1"/>
          <p:nvPr/>
        </p:nvSpPr>
        <p:spPr>
          <a:xfrm>
            <a:off x="8143056" y="874043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8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/>
          <p:nvPr/>
        </p:nvSpPr>
        <p:spPr>
          <a:xfrm>
            <a:off x="79617" y="1063718"/>
            <a:ext cx="9072594" cy="5509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zh-CN" altLang="en-US" dirty="0"/>
              <a:t>从开始状态出发，逐步去发现那些能到达的</a:t>
            </a:r>
            <a:r>
              <a:rPr lang="zh-CN" altLang="en-US" dirty="0">
                <a:solidFill>
                  <a:srgbClr val="990099"/>
                </a:solidFill>
              </a:rPr>
              <a:t>状态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1.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从</a:t>
            </a:r>
            <a:r>
              <a:rPr lang="en-US" altLang="zh-CN" dirty="0">
                <a:solidFill>
                  <a:srgbClr val="990099"/>
                </a:solidFill>
              </a:rPr>
              <a:t>{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zh-CN" altLang="en-US" dirty="0">
                <a:solidFill>
                  <a:srgbClr val="990099"/>
                </a:solidFill>
              </a:rPr>
              <a:t>开始，将</a:t>
            </a:r>
            <a:r>
              <a:rPr lang="en-US" altLang="zh-CN" dirty="0">
                <a:solidFill>
                  <a:srgbClr val="990099"/>
                </a:solidFill>
              </a:rPr>
              <a:t>{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zh-CN" altLang="en-US" dirty="0">
                <a:solidFill>
                  <a:srgbClr val="990099"/>
                </a:solidFill>
              </a:rPr>
              <a:t>加入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，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中成员有两类：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第一类是</a:t>
            </a:r>
            <a:r>
              <a:rPr lang="zh-CN" altLang="en-US" dirty="0">
                <a:solidFill>
                  <a:srgbClr val="990099"/>
                </a:solidFill>
              </a:rPr>
              <a:t>其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后继状态已求过的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称为已标记的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第二类状态是加入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</a:rPr>
              <a:t>后，其后继状态还没来得及求，即后继状态待求的，称为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未标记的；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</a:rPr>
              <a:t>2. </a:t>
            </a:r>
            <a:r>
              <a:rPr lang="zh-CN" altLang="en-US" dirty="0">
                <a:solidFill>
                  <a:srgbClr val="990099"/>
                </a:solidFill>
              </a:rPr>
              <a:t>将</a:t>
            </a:r>
            <a:r>
              <a:rPr lang="en-US" altLang="zh-CN" dirty="0">
                <a:solidFill>
                  <a:srgbClr val="990099"/>
                </a:solidFill>
              </a:rPr>
              <a:t>{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zh-CN" altLang="en-US" dirty="0">
                <a:solidFill>
                  <a:srgbClr val="990099"/>
                </a:solidFill>
              </a:rPr>
              <a:t>加入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时，</a:t>
            </a:r>
            <a:r>
              <a:rPr lang="en-US" altLang="zh-CN" dirty="0">
                <a:solidFill>
                  <a:srgbClr val="990099"/>
                </a:solidFill>
              </a:rPr>
              <a:t> {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zh-CN" altLang="en-US" dirty="0">
                <a:solidFill>
                  <a:srgbClr val="990099"/>
                </a:solidFill>
              </a:rPr>
              <a:t>的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后继状态</a:t>
            </a:r>
            <a:r>
              <a:rPr lang="zh-CN" altLang="en-US" dirty="0">
                <a:solidFill>
                  <a:srgbClr val="990099"/>
                </a:solidFill>
              </a:rPr>
              <a:t>待求，处为未标记状态，此时依次求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中未标记状态的后继状态，并且将新出现的状态加入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;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3.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重复这一过程直到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中所有状态已标记，且没有新的状态出现。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3DED66-F0DC-4D17-98EF-56A02E6D12F0}"/>
              </a:ext>
            </a:extLst>
          </p:cNvPr>
          <p:cNvSpPr txBox="1"/>
          <p:nvPr/>
        </p:nvSpPr>
        <p:spPr>
          <a:xfrm>
            <a:off x="323528" y="260648"/>
            <a:ext cx="5976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2.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逐步标记法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: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一般情况的思路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497687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/>
          <p:nvPr/>
        </p:nvSpPr>
        <p:spPr>
          <a:xfrm>
            <a:off x="71406" y="1142984"/>
            <a:ext cx="9072594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(1)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开始令</a:t>
            </a:r>
            <a:r>
              <a:rPr lang="en-US" altLang="zh-CN" dirty="0">
                <a:solidFill>
                  <a:srgbClr val="990099"/>
                </a:solidFill>
              </a:rPr>
              <a:t>{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}</a:t>
            </a:r>
            <a:r>
              <a:rPr lang="zh-CN" altLang="en-US" dirty="0">
                <a:solidFill>
                  <a:srgbClr val="990099"/>
                </a:solidFill>
              </a:rPr>
              <a:t>为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中唯一成员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且它是未标记的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(2)while(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中有未标记的成员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) do{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 	for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990099"/>
                </a:solidFill>
                <a:sym typeface="+mn-ea"/>
              </a:rPr>
              <a:t>每个输入符号</a:t>
            </a:r>
            <a:r>
              <a:rPr lang="en-US" altLang="zh-CN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   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do{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		U:=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l-GR" altLang="zh-CN" i="1" dirty="0">
                <a:solidFill>
                  <a:srgbClr val="990099"/>
                </a:solidFill>
              </a:rPr>
              <a:t>Δ</a:t>
            </a:r>
            <a:r>
              <a:rPr lang="en-US" altLang="zh-CN" i="1" baseline="-25000" dirty="0">
                <a:solidFill>
                  <a:srgbClr val="990099"/>
                </a:solidFill>
              </a:rPr>
              <a:t>N</a:t>
            </a:r>
            <a:r>
              <a:rPr lang="en-US" altLang="zh-CN" i="1" dirty="0">
                <a:solidFill>
                  <a:srgbClr val="990099"/>
                </a:solidFill>
              </a:rPr>
              <a:t>(</a:t>
            </a:r>
            <a:r>
              <a:rPr lang="en-US" altLang="zh-CN" i="1" dirty="0" err="1">
                <a:solidFill>
                  <a:srgbClr val="990099"/>
                </a:solidFill>
              </a:rPr>
              <a:t>T,a</a:t>
            </a:r>
            <a:r>
              <a:rPr lang="en-US" altLang="zh-CN" i="1" dirty="0">
                <a:solidFill>
                  <a:srgbClr val="990099"/>
                </a:solidFill>
              </a:rPr>
              <a:t>);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	If U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不在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then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		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将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U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作为未被标记的成员加入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	}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标记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T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  }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3DED66-F0DC-4D17-98EF-56A02E6D12F0}"/>
              </a:ext>
            </a:extLst>
          </p:cNvPr>
          <p:cNvSpPr txBox="1"/>
          <p:nvPr/>
        </p:nvSpPr>
        <p:spPr>
          <a:xfrm>
            <a:off x="323528" y="260648"/>
            <a:ext cx="4815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2.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逐步标记法：伪代码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733532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Line 6"/>
          <p:cNvSpPr/>
          <p:nvPr/>
        </p:nvSpPr>
        <p:spPr>
          <a:xfrm>
            <a:off x="4405809" y="1893218"/>
            <a:ext cx="403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7"/>
          <p:cNvSpPr/>
          <p:nvPr/>
        </p:nvSpPr>
        <p:spPr>
          <a:xfrm>
            <a:off x="4405809" y="1969418"/>
            <a:ext cx="403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8"/>
          <p:cNvSpPr/>
          <p:nvPr/>
        </p:nvSpPr>
        <p:spPr>
          <a:xfrm>
            <a:off x="5929809" y="136934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9"/>
          <p:cNvSpPr/>
          <p:nvPr/>
        </p:nvSpPr>
        <p:spPr>
          <a:xfrm>
            <a:off x="5929809" y="1978943"/>
            <a:ext cx="0" cy="19716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0"/>
          <p:cNvSpPr/>
          <p:nvPr/>
        </p:nvSpPr>
        <p:spPr>
          <a:xfrm>
            <a:off x="6006009" y="136934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1"/>
          <p:cNvSpPr/>
          <p:nvPr/>
        </p:nvSpPr>
        <p:spPr>
          <a:xfrm>
            <a:off x="6006009" y="1978943"/>
            <a:ext cx="0" cy="19716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2"/>
          <p:cNvSpPr/>
          <p:nvPr/>
        </p:nvSpPr>
        <p:spPr>
          <a:xfrm>
            <a:off x="7072809" y="136934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3"/>
          <p:cNvSpPr/>
          <p:nvPr/>
        </p:nvSpPr>
        <p:spPr>
          <a:xfrm>
            <a:off x="7072809" y="1978943"/>
            <a:ext cx="0" cy="19716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9" name="Text Box 14"/>
          <p:cNvSpPr txBox="1"/>
          <p:nvPr/>
        </p:nvSpPr>
        <p:spPr>
          <a:xfrm>
            <a:off x="6387009" y="136934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799" name="Line 15"/>
          <p:cNvSpPr/>
          <p:nvPr/>
        </p:nvSpPr>
        <p:spPr>
          <a:xfrm>
            <a:off x="4786809" y="2274218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41" name="Text Box 16"/>
          <p:cNvSpPr txBox="1"/>
          <p:nvPr/>
        </p:nvSpPr>
        <p:spPr>
          <a:xfrm>
            <a:off x="7453809" y="1359818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801" name="Text Box 17"/>
          <p:cNvSpPr txBox="1"/>
          <p:nvPr/>
        </p:nvSpPr>
        <p:spPr>
          <a:xfrm>
            <a:off x="5091609" y="2045618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802" name="Text Box 18"/>
          <p:cNvSpPr txBox="1"/>
          <p:nvPr/>
        </p:nvSpPr>
        <p:spPr>
          <a:xfrm>
            <a:off x="4329609" y="3341018"/>
            <a:ext cx="15240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74803" name="Text Box 19"/>
          <p:cNvSpPr txBox="1"/>
          <p:nvPr/>
        </p:nvSpPr>
        <p:spPr>
          <a:xfrm>
            <a:off x="6234609" y="2969543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</a:p>
        </p:txBody>
      </p:sp>
      <p:sp>
        <p:nvSpPr>
          <p:cNvPr id="374804" name="Text Box 20"/>
          <p:cNvSpPr txBox="1"/>
          <p:nvPr/>
        </p:nvSpPr>
        <p:spPr>
          <a:xfrm>
            <a:off x="7149009" y="2969543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6646" name="Text Box 21"/>
          <p:cNvSpPr txBox="1"/>
          <p:nvPr/>
        </p:nvSpPr>
        <p:spPr>
          <a:xfrm>
            <a:off x="1281609" y="203609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7" name="Text Box 22"/>
          <p:cNvSpPr txBox="1"/>
          <p:nvPr/>
        </p:nvSpPr>
        <p:spPr>
          <a:xfrm>
            <a:off x="1281609" y="249329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48" name="Text Box 23"/>
          <p:cNvSpPr txBox="1"/>
          <p:nvPr/>
        </p:nvSpPr>
        <p:spPr>
          <a:xfrm>
            <a:off x="1053009" y="2950493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6649" name="Line 24"/>
          <p:cNvSpPr/>
          <p:nvPr/>
        </p:nvSpPr>
        <p:spPr>
          <a:xfrm>
            <a:off x="900609" y="1883693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5"/>
          <p:cNvSpPr/>
          <p:nvPr/>
        </p:nvSpPr>
        <p:spPr>
          <a:xfrm>
            <a:off x="900609" y="1959893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26"/>
          <p:cNvSpPr/>
          <p:nvPr/>
        </p:nvSpPr>
        <p:spPr>
          <a:xfrm>
            <a:off x="1662609" y="135029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27"/>
          <p:cNvSpPr/>
          <p:nvPr/>
        </p:nvSpPr>
        <p:spPr>
          <a:xfrm>
            <a:off x="1662609" y="1959893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3" name="Line 28"/>
          <p:cNvSpPr/>
          <p:nvPr/>
        </p:nvSpPr>
        <p:spPr>
          <a:xfrm>
            <a:off x="1738809" y="135029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4" name="Line 29"/>
          <p:cNvSpPr/>
          <p:nvPr/>
        </p:nvSpPr>
        <p:spPr>
          <a:xfrm>
            <a:off x="1738809" y="1959893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30"/>
          <p:cNvSpPr/>
          <p:nvPr/>
        </p:nvSpPr>
        <p:spPr>
          <a:xfrm>
            <a:off x="2577009" y="135029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1"/>
          <p:cNvSpPr/>
          <p:nvPr/>
        </p:nvSpPr>
        <p:spPr>
          <a:xfrm>
            <a:off x="2577009" y="1959893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7" name="Text Box 32"/>
          <p:cNvSpPr txBox="1"/>
          <p:nvPr/>
        </p:nvSpPr>
        <p:spPr>
          <a:xfrm>
            <a:off x="1967409" y="1350293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58" name="Line 33"/>
          <p:cNvSpPr/>
          <p:nvPr/>
        </p:nvSpPr>
        <p:spPr>
          <a:xfrm>
            <a:off x="976809" y="2340893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59" name="Text Box 34"/>
          <p:cNvSpPr txBox="1"/>
          <p:nvPr/>
        </p:nvSpPr>
        <p:spPr>
          <a:xfrm>
            <a:off x="1815009" y="2036093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60" name="Text Box 35"/>
          <p:cNvSpPr txBox="1"/>
          <p:nvPr/>
        </p:nvSpPr>
        <p:spPr>
          <a:xfrm>
            <a:off x="1815009" y="2493293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6661" name="Text Box 36"/>
          <p:cNvSpPr txBox="1"/>
          <p:nvPr/>
        </p:nvSpPr>
        <p:spPr>
          <a:xfrm>
            <a:off x="1891209" y="2950493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62" name="Text Box 37"/>
          <p:cNvSpPr txBox="1"/>
          <p:nvPr/>
        </p:nvSpPr>
        <p:spPr>
          <a:xfrm>
            <a:off x="2805609" y="2493293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6663" name="Text Box 38"/>
          <p:cNvSpPr txBox="1"/>
          <p:nvPr/>
        </p:nvSpPr>
        <p:spPr>
          <a:xfrm>
            <a:off x="2881809" y="2950493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64" name="Text Box 39"/>
          <p:cNvSpPr txBox="1"/>
          <p:nvPr/>
        </p:nvSpPr>
        <p:spPr>
          <a:xfrm>
            <a:off x="2881809" y="1340768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65" name="Text Box 40"/>
          <p:cNvSpPr txBox="1"/>
          <p:nvPr/>
        </p:nvSpPr>
        <p:spPr>
          <a:xfrm>
            <a:off x="2653209" y="2036093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374825" name="Text Box 41"/>
          <p:cNvSpPr txBox="1"/>
          <p:nvPr/>
        </p:nvSpPr>
        <p:spPr>
          <a:xfrm>
            <a:off x="6234609" y="2045618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4826" name="Text Box 42"/>
          <p:cNvSpPr txBox="1"/>
          <p:nvPr/>
        </p:nvSpPr>
        <p:spPr>
          <a:xfrm>
            <a:off x="7149009" y="2045618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374827" name="Text Box 43"/>
          <p:cNvSpPr txBox="1"/>
          <p:nvPr/>
        </p:nvSpPr>
        <p:spPr>
          <a:xfrm>
            <a:off x="4786809" y="2493293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374828" name="Text Box 44"/>
          <p:cNvSpPr txBox="1"/>
          <p:nvPr/>
        </p:nvSpPr>
        <p:spPr>
          <a:xfrm>
            <a:off x="6082209" y="2502818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4829" name="Rectangle 45"/>
          <p:cNvSpPr/>
          <p:nvPr/>
        </p:nvSpPr>
        <p:spPr>
          <a:xfrm>
            <a:off x="7126784" y="2502818"/>
            <a:ext cx="1309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4830" name="Text Box 46"/>
          <p:cNvSpPr txBox="1"/>
          <p:nvPr/>
        </p:nvSpPr>
        <p:spPr>
          <a:xfrm>
            <a:off x="4634409" y="2950493"/>
            <a:ext cx="1066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4831" name="Text Box 47"/>
          <p:cNvSpPr txBox="1"/>
          <p:nvPr/>
        </p:nvSpPr>
        <p:spPr>
          <a:xfrm>
            <a:off x="6082209" y="3407693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sp>
        <p:nvSpPr>
          <p:cNvPr id="374832" name="Rectangle 48"/>
          <p:cNvSpPr/>
          <p:nvPr/>
        </p:nvSpPr>
        <p:spPr>
          <a:xfrm>
            <a:off x="7149009" y="3417218"/>
            <a:ext cx="1309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}</a:t>
            </a:r>
          </a:p>
        </p:txBody>
      </p:sp>
      <p:graphicFrame>
        <p:nvGraphicFramePr>
          <p:cNvPr id="37483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929"/>
              </p:ext>
            </p:extLst>
          </p:nvPr>
        </p:nvGraphicFramePr>
        <p:xfrm>
          <a:off x="827584" y="3722018"/>
          <a:ext cx="434022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06952" imgH="1888236" progId="Visio.Drawing.11">
                  <p:embed/>
                </p:oleObj>
              </mc:Choice>
              <mc:Fallback>
                <p:oleObj r:id="rId2" imgW="3806952" imgH="1888236" progId="Visio.Drawing.11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22018"/>
                        <a:ext cx="434022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4" name="Text Box 51">
            <a:hlinkClick r:id="rId4" action="ppaction://hlinksldjump"/>
          </p:cNvPr>
          <p:cNvSpPr txBox="1"/>
          <p:nvPr/>
        </p:nvSpPr>
        <p:spPr>
          <a:xfrm>
            <a:off x="504396" y="128708"/>
            <a:ext cx="686435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子集构造法举例：逐步标记法</a:t>
            </a:r>
          </a:p>
        </p:txBody>
      </p:sp>
      <p:sp>
        <p:nvSpPr>
          <p:cNvPr id="51" name="矩形 50"/>
          <p:cNvSpPr/>
          <p:nvPr/>
        </p:nvSpPr>
        <p:spPr>
          <a:xfrm>
            <a:off x="3857509" y="1759047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29745" y="2317825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39755" y="2749873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39755" y="3181177"/>
            <a:ext cx="494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1" grpId="0" bldLvl="0" animBg="1"/>
      <p:bldP spid="374802" grpId="0" bldLvl="0" animBg="1"/>
      <p:bldP spid="374803" grpId="0" bldLvl="0" animBg="1"/>
      <p:bldP spid="374804" grpId="0" bldLvl="0" animBg="1"/>
      <p:bldP spid="374825" grpId="0" bldLvl="0" animBg="1"/>
      <p:bldP spid="374826" grpId="0" bldLvl="0" animBg="1"/>
      <p:bldP spid="374827" grpId="0" bldLvl="0" animBg="1"/>
      <p:bldP spid="374828" grpId="0" bldLvl="0" animBg="1"/>
      <p:bldP spid="374829" grpId="0"/>
      <p:bldP spid="374830" grpId="0" bldLvl="0" animBg="1"/>
      <p:bldP spid="374831" grpId="0" bldLvl="0" animBg="1"/>
      <p:bldP spid="374832" grpId="0"/>
      <p:bldP spid="51" grpId="0"/>
      <p:bldP spid="52" grpId="0"/>
      <p:bldP spid="53" grpId="0"/>
      <p:bldP spid="54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/>
          <p:nvPr/>
        </p:nvSpPr>
        <p:spPr>
          <a:xfrm>
            <a:off x="357158" y="1357298"/>
            <a:ext cx="8281987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>
              <a:buClr>
                <a:srgbClr val="800080"/>
              </a:buClr>
            </a:pPr>
            <a:r>
              <a:rPr lang="en-US" altLang="zh-CN" dirty="0">
                <a:sym typeface="Symbol" panose="05050102010706020507" pitchFamily="18" charset="2"/>
              </a:rPr>
              <a:t>P64 2. </a:t>
            </a:r>
            <a:r>
              <a:rPr lang="zh-CN" altLang="en-US" dirty="0">
                <a:sym typeface="Symbol" panose="05050102010706020507" pitchFamily="18" charset="2"/>
              </a:rPr>
              <a:t>已知 </a:t>
            </a:r>
            <a:r>
              <a:rPr lang="en-US" altLang="zh-CN" dirty="0">
                <a:sym typeface="Symbol" panose="05050102010706020507" pitchFamily="18" charset="2"/>
              </a:rPr>
              <a:t>NFA =({</a:t>
            </a:r>
            <a:r>
              <a:rPr lang="en-US" altLang="zh-CN" dirty="0" err="1">
                <a:sym typeface="Symbol" panose="05050102010706020507" pitchFamily="18" charset="2"/>
              </a:rPr>
              <a:t>x,y,z</a:t>
            </a:r>
            <a:r>
              <a:rPr lang="en-US" altLang="zh-CN" dirty="0">
                <a:sym typeface="Symbol" panose="05050102010706020507" pitchFamily="18" charset="2"/>
              </a:rPr>
              <a:t>},{0,1},M,{x},{z})</a:t>
            </a:r>
          </a:p>
        </p:txBody>
      </p:sp>
      <p:sp>
        <p:nvSpPr>
          <p:cNvPr id="5" name="Line 26"/>
          <p:cNvSpPr/>
          <p:nvPr/>
        </p:nvSpPr>
        <p:spPr>
          <a:xfrm flipV="1">
            <a:off x="1767879" y="3195636"/>
            <a:ext cx="7052593" cy="6667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27"/>
          <p:cNvSpPr/>
          <p:nvPr/>
        </p:nvSpPr>
        <p:spPr>
          <a:xfrm flipV="1">
            <a:off x="1767879" y="3323007"/>
            <a:ext cx="7052593" cy="1550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28"/>
          <p:cNvSpPr/>
          <p:nvPr/>
        </p:nvSpPr>
        <p:spPr>
          <a:xfrm>
            <a:off x="3291880" y="2738436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29"/>
          <p:cNvSpPr/>
          <p:nvPr/>
        </p:nvSpPr>
        <p:spPr>
          <a:xfrm>
            <a:off x="3291880" y="3348036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0"/>
          <p:cNvSpPr/>
          <p:nvPr/>
        </p:nvSpPr>
        <p:spPr>
          <a:xfrm>
            <a:off x="3368080" y="2738436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1"/>
          <p:cNvSpPr/>
          <p:nvPr/>
        </p:nvSpPr>
        <p:spPr>
          <a:xfrm>
            <a:off x="3368080" y="3348036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2"/>
          <p:cNvSpPr/>
          <p:nvPr/>
        </p:nvSpPr>
        <p:spPr>
          <a:xfrm>
            <a:off x="5943122" y="2762864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3"/>
          <p:cNvSpPr/>
          <p:nvPr/>
        </p:nvSpPr>
        <p:spPr>
          <a:xfrm>
            <a:off x="5940152" y="3228974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12"/>
          <p:cNvGrpSpPr/>
          <p:nvPr/>
        </p:nvGrpSpPr>
        <p:grpSpPr>
          <a:xfrm>
            <a:off x="1142976" y="3357562"/>
            <a:ext cx="1762453" cy="420628"/>
            <a:chOff x="2670839" y="3306216"/>
            <a:chExt cx="2623636" cy="420628"/>
          </a:xfrm>
          <a:solidFill>
            <a:schemeClr val="bg1"/>
          </a:solidFill>
        </p:grpSpPr>
        <p:sp>
          <p:nvSpPr>
            <p:cNvPr id="14" name="Line 35"/>
            <p:cNvSpPr/>
            <p:nvPr/>
          </p:nvSpPr>
          <p:spPr>
            <a:xfrm>
              <a:off x="2670839" y="3591968"/>
              <a:ext cx="304799" cy="0"/>
            </a:xfrm>
            <a:prstGeom prst="line">
              <a:avLst/>
            </a:prstGeom>
            <a:grpFill/>
            <a:ln w="25400" cap="flat" cmpd="sng">
              <a:solidFill>
                <a:srgbClr val="80008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40"/>
            <p:cNvSpPr txBox="1"/>
            <p:nvPr/>
          </p:nvSpPr>
          <p:spPr>
            <a:xfrm>
              <a:off x="3202560" y="3306216"/>
              <a:ext cx="2091915" cy="420628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</p:grpSp>
      <p:sp>
        <p:nvSpPr>
          <p:cNvPr id="16" name="Text Box 40"/>
          <p:cNvSpPr txBox="1"/>
          <p:nvPr/>
        </p:nvSpPr>
        <p:spPr>
          <a:xfrm>
            <a:off x="6715140" y="3321995"/>
            <a:ext cx="1289549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{x}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40"/>
          <p:cNvSpPr txBox="1"/>
          <p:nvPr/>
        </p:nvSpPr>
        <p:spPr>
          <a:xfrm>
            <a:off x="1563397" y="3880228"/>
            <a:ext cx="107977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40"/>
          <p:cNvSpPr txBox="1"/>
          <p:nvPr/>
        </p:nvSpPr>
        <p:spPr>
          <a:xfrm>
            <a:off x="1214414" y="4536441"/>
            <a:ext cx="1071570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z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40"/>
          <p:cNvSpPr txBox="1"/>
          <p:nvPr/>
        </p:nvSpPr>
        <p:spPr>
          <a:xfrm>
            <a:off x="4214810" y="3951666"/>
            <a:ext cx="105317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40"/>
          <p:cNvSpPr txBox="1"/>
          <p:nvPr/>
        </p:nvSpPr>
        <p:spPr>
          <a:xfrm>
            <a:off x="6689638" y="3822061"/>
            <a:ext cx="739882" cy="91307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40"/>
          <p:cNvSpPr txBox="1"/>
          <p:nvPr/>
        </p:nvSpPr>
        <p:spPr>
          <a:xfrm>
            <a:off x="4357686" y="4536441"/>
            <a:ext cx="930725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40"/>
          <p:cNvSpPr txBox="1"/>
          <p:nvPr/>
        </p:nvSpPr>
        <p:spPr>
          <a:xfrm>
            <a:off x="6643702" y="4393565"/>
            <a:ext cx="1080356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{y}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38"/>
          <p:cNvSpPr txBox="1"/>
          <p:nvPr/>
        </p:nvSpPr>
        <p:spPr>
          <a:xfrm>
            <a:off x="7210055" y="2357430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" name="Text Box 36"/>
          <p:cNvSpPr txBox="1"/>
          <p:nvPr/>
        </p:nvSpPr>
        <p:spPr>
          <a:xfrm>
            <a:off x="4467228" y="3426774"/>
            <a:ext cx="5334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{z}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38"/>
          <p:cNvSpPr txBox="1"/>
          <p:nvPr/>
        </p:nvSpPr>
        <p:spPr>
          <a:xfrm>
            <a:off x="4572000" y="2428868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26064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课堂练习  无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dirty="0"/>
              <a:t>- </a:t>
            </a:r>
            <a:r>
              <a:rPr lang="zh-CN" altLang="en-US" dirty="0"/>
              <a:t>转移的</a:t>
            </a:r>
            <a:r>
              <a:rPr lang="en-US" altLang="zh-CN" dirty="0"/>
              <a:t>NFA</a:t>
            </a:r>
            <a:r>
              <a:rPr lang="zh-CN" altLang="en-US" dirty="0"/>
              <a:t>  子集法练习</a:t>
            </a:r>
          </a:p>
        </p:txBody>
      </p:sp>
    </p:spTree>
    <p:extLst>
      <p:ext uri="{BB962C8B-B14F-4D97-AF65-F5344CB8AC3E}">
        <p14:creationId xmlns:p14="http://schemas.microsoft.com/office/powerpoint/2010/main" val="328402578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40"/>
          <p:cNvSpPr txBox="1"/>
          <p:nvPr/>
        </p:nvSpPr>
        <p:spPr>
          <a:xfrm>
            <a:off x="6715140" y="3441055"/>
            <a:ext cx="1289549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{x}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37911" y="986837"/>
            <a:ext cx="1762453" cy="584775"/>
            <a:chOff x="2670839" y="3306216"/>
            <a:chExt cx="2623636" cy="584775"/>
          </a:xfrm>
          <a:solidFill>
            <a:schemeClr val="bg1"/>
          </a:solidFill>
        </p:grpSpPr>
        <p:sp>
          <p:nvSpPr>
            <p:cNvPr id="14" name="Line 35"/>
            <p:cNvSpPr/>
            <p:nvPr/>
          </p:nvSpPr>
          <p:spPr>
            <a:xfrm>
              <a:off x="2670839" y="3591968"/>
              <a:ext cx="304799" cy="0"/>
            </a:xfrm>
            <a:prstGeom prst="line">
              <a:avLst/>
            </a:prstGeom>
            <a:grpFill/>
            <a:ln w="25400" cap="flat" cmpd="sng">
              <a:solidFill>
                <a:srgbClr val="80008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40"/>
            <p:cNvSpPr txBox="1"/>
            <p:nvPr/>
          </p:nvSpPr>
          <p:spPr>
            <a:xfrm>
              <a:off x="3202561" y="3306216"/>
              <a:ext cx="2091914" cy="584775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Line 26"/>
          <p:cNvSpPr/>
          <p:nvPr/>
        </p:nvSpPr>
        <p:spPr>
          <a:xfrm flipV="1">
            <a:off x="1767879" y="909620"/>
            <a:ext cx="7052593" cy="6667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27"/>
          <p:cNvSpPr/>
          <p:nvPr/>
        </p:nvSpPr>
        <p:spPr>
          <a:xfrm flipV="1">
            <a:off x="1767879" y="1036991"/>
            <a:ext cx="7052593" cy="1550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28"/>
          <p:cNvSpPr/>
          <p:nvPr/>
        </p:nvSpPr>
        <p:spPr>
          <a:xfrm>
            <a:off x="3291880" y="452420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29"/>
          <p:cNvSpPr/>
          <p:nvPr/>
        </p:nvSpPr>
        <p:spPr>
          <a:xfrm flipH="1">
            <a:off x="3286116" y="1062021"/>
            <a:ext cx="5764" cy="193835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0"/>
          <p:cNvSpPr/>
          <p:nvPr/>
        </p:nvSpPr>
        <p:spPr>
          <a:xfrm>
            <a:off x="3368080" y="452420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1"/>
          <p:cNvSpPr/>
          <p:nvPr/>
        </p:nvSpPr>
        <p:spPr>
          <a:xfrm flipH="1">
            <a:off x="3357554" y="1062021"/>
            <a:ext cx="10526" cy="193835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2"/>
          <p:cNvSpPr/>
          <p:nvPr/>
        </p:nvSpPr>
        <p:spPr>
          <a:xfrm>
            <a:off x="5943122" y="476848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3"/>
          <p:cNvSpPr/>
          <p:nvPr/>
        </p:nvSpPr>
        <p:spPr>
          <a:xfrm flipH="1">
            <a:off x="5929322" y="942959"/>
            <a:ext cx="10830" cy="1985976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40"/>
          <p:cNvSpPr txBox="1"/>
          <p:nvPr/>
        </p:nvSpPr>
        <p:spPr>
          <a:xfrm>
            <a:off x="6715140" y="1035979"/>
            <a:ext cx="1289549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{x}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40"/>
          <p:cNvSpPr txBox="1"/>
          <p:nvPr/>
        </p:nvSpPr>
        <p:spPr>
          <a:xfrm>
            <a:off x="1563397" y="1453562"/>
            <a:ext cx="107977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40"/>
          <p:cNvSpPr txBox="1"/>
          <p:nvPr/>
        </p:nvSpPr>
        <p:spPr>
          <a:xfrm>
            <a:off x="1214414" y="2109775"/>
            <a:ext cx="1071570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z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40"/>
          <p:cNvSpPr txBox="1"/>
          <p:nvPr/>
        </p:nvSpPr>
        <p:spPr>
          <a:xfrm>
            <a:off x="4214810" y="1525000"/>
            <a:ext cx="105317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40"/>
          <p:cNvSpPr txBox="1"/>
          <p:nvPr/>
        </p:nvSpPr>
        <p:spPr>
          <a:xfrm>
            <a:off x="6689638" y="1558341"/>
            <a:ext cx="739882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40"/>
          <p:cNvSpPr txBox="1"/>
          <p:nvPr/>
        </p:nvSpPr>
        <p:spPr>
          <a:xfrm>
            <a:off x="4357686" y="2109775"/>
            <a:ext cx="930725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40"/>
          <p:cNvSpPr txBox="1"/>
          <p:nvPr/>
        </p:nvSpPr>
        <p:spPr>
          <a:xfrm>
            <a:off x="6706354" y="2058407"/>
            <a:ext cx="1080356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{y}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38"/>
          <p:cNvSpPr txBox="1"/>
          <p:nvPr/>
        </p:nvSpPr>
        <p:spPr>
          <a:xfrm>
            <a:off x="7210055" y="71414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" name="Text Box 36"/>
          <p:cNvSpPr txBox="1"/>
          <p:nvPr/>
        </p:nvSpPr>
        <p:spPr>
          <a:xfrm>
            <a:off x="4467228" y="1000108"/>
            <a:ext cx="5334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{z}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38"/>
          <p:cNvSpPr txBox="1"/>
          <p:nvPr/>
        </p:nvSpPr>
        <p:spPr>
          <a:xfrm>
            <a:off x="4572000" y="142852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2" name="Text Box 14"/>
          <p:cNvSpPr txBox="1"/>
          <p:nvPr/>
        </p:nvSpPr>
        <p:spPr>
          <a:xfrm>
            <a:off x="428596" y="142852"/>
            <a:ext cx="8281987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>
              <a:buClr>
                <a:srgbClr val="800080"/>
              </a:buClr>
            </a:pPr>
            <a:r>
              <a:rPr lang="zh-CN" altLang="en-US" dirty="0">
                <a:sym typeface="Symbol" panose="05050102010706020507" pitchFamily="18" charset="2"/>
              </a:rPr>
              <a:t>使用子集法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3" name="Line 26"/>
          <p:cNvSpPr/>
          <p:nvPr/>
        </p:nvSpPr>
        <p:spPr>
          <a:xfrm flipV="1">
            <a:off x="1767879" y="3314696"/>
            <a:ext cx="7052593" cy="6667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7"/>
          <p:cNvSpPr/>
          <p:nvPr/>
        </p:nvSpPr>
        <p:spPr>
          <a:xfrm flipV="1">
            <a:off x="1767879" y="3442067"/>
            <a:ext cx="7052593" cy="1550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8"/>
          <p:cNvSpPr/>
          <p:nvPr/>
        </p:nvSpPr>
        <p:spPr>
          <a:xfrm flipH="1">
            <a:off x="3286116" y="2857496"/>
            <a:ext cx="5764" cy="361952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0"/>
          <p:cNvSpPr/>
          <p:nvPr/>
        </p:nvSpPr>
        <p:spPr>
          <a:xfrm flipH="1">
            <a:off x="3357554" y="2857496"/>
            <a:ext cx="10526" cy="361952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32"/>
          <p:cNvSpPr/>
          <p:nvPr/>
        </p:nvSpPr>
        <p:spPr>
          <a:xfrm flipH="1">
            <a:off x="5929322" y="2881924"/>
            <a:ext cx="13800" cy="3452218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组合 12"/>
          <p:cNvGrpSpPr/>
          <p:nvPr/>
        </p:nvGrpSpPr>
        <p:grpSpPr>
          <a:xfrm>
            <a:off x="1142977" y="3476622"/>
            <a:ext cx="1500198" cy="584775"/>
            <a:chOff x="2670839" y="3306216"/>
            <a:chExt cx="2623636" cy="584775"/>
          </a:xfrm>
          <a:solidFill>
            <a:schemeClr val="bg1"/>
          </a:solidFill>
        </p:grpSpPr>
        <p:sp>
          <p:nvSpPr>
            <p:cNvPr id="49" name="Line 35"/>
            <p:cNvSpPr/>
            <p:nvPr/>
          </p:nvSpPr>
          <p:spPr>
            <a:xfrm>
              <a:off x="2670839" y="3591968"/>
              <a:ext cx="304799" cy="0"/>
            </a:xfrm>
            <a:prstGeom prst="line">
              <a:avLst/>
            </a:prstGeom>
            <a:grpFill/>
            <a:ln w="25400" cap="flat" cmpd="sng">
              <a:solidFill>
                <a:srgbClr val="80008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40"/>
            <p:cNvSpPr txBox="1"/>
            <p:nvPr/>
          </p:nvSpPr>
          <p:spPr>
            <a:xfrm>
              <a:off x="3202561" y="3306216"/>
              <a:ext cx="2091914" cy="584775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{x}</a:t>
              </a:r>
              <a:endParaRPr lang="en-US" altLang="zh-CN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" name="Text Box 40"/>
          <p:cNvSpPr txBox="1"/>
          <p:nvPr/>
        </p:nvSpPr>
        <p:spPr>
          <a:xfrm>
            <a:off x="1214414" y="3999288"/>
            <a:ext cx="794025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*{z}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40"/>
          <p:cNvSpPr txBox="1"/>
          <p:nvPr/>
        </p:nvSpPr>
        <p:spPr>
          <a:xfrm>
            <a:off x="1000100" y="4513841"/>
            <a:ext cx="1071570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40"/>
          <p:cNvSpPr txBox="1"/>
          <p:nvPr/>
        </p:nvSpPr>
        <p:spPr>
          <a:xfrm>
            <a:off x="4214810" y="4070726"/>
            <a:ext cx="105317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40"/>
          <p:cNvSpPr txBox="1"/>
          <p:nvPr/>
        </p:nvSpPr>
        <p:spPr>
          <a:xfrm>
            <a:off x="6689638" y="3941121"/>
            <a:ext cx="739882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{y}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40"/>
          <p:cNvSpPr txBox="1"/>
          <p:nvPr/>
        </p:nvSpPr>
        <p:spPr>
          <a:xfrm>
            <a:off x="4214810" y="4500570"/>
            <a:ext cx="930725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40"/>
          <p:cNvSpPr txBox="1"/>
          <p:nvPr/>
        </p:nvSpPr>
        <p:spPr>
          <a:xfrm>
            <a:off x="6500826" y="4513841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38"/>
          <p:cNvSpPr txBox="1"/>
          <p:nvPr/>
        </p:nvSpPr>
        <p:spPr>
          <a:xfrm>
            <a:off x="7210055" y="2359656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9" name="Text Box 36"/>
          <p:cNvSpPr txBox="1"/>
          <p:nvPr/>
        </p:nvSpPr>
        <p:spPr>
          <a:xfrm>
            <a:off x="4467228" y="3545834"/>
            <a:ext cx="5334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{z}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8"/>
          <p:cNvSpPr txBox="1"/>
          <p:nvPr/>
        </p:nvSpPr>
        <p:spPr>
          <a:xfrm>
            <a:off x="4572000" y="2571744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" name="Text Box 40"/>
          <p:cNvSpPr txBox="1"/>
          <p:nvPr/>
        </p:nvSpPr>
        <p:spPr>
          <a:xfrm>
            <a:off x="1285852" y="5610966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40"/>
          <p:cNvSpPr txBox="1"/>
          <p:nvPr/>
        </p:nvSpPr>
        <p:spPr>
          <a:xfrm>
            <a:off x="4214810" y="5610966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/>
          <p:cNvSpPr txBox="1"/>
          <p:nvPr/>
        </p:nvSpPr>
        <p:spPr>
          <a:xfrm>
            <a:off x="6643702" y="5517232"/>
            <a:ext cx="1289549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{x}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0"/>
          <p:cNvSpPr txBox="1"/>
          <p:nvPr/>
        </p:nvSpPr>
        <p:spPr>
          <a:xfrm>
            <a:off x="1000100" y="6182470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0"/>
          <p:cNvSpPr txBox="1"/>
          <p:nvPr/>
        </p:nvSpPr>
        <p:spPr>
          <a:xfrm>
            <a:off x="4214810" y="6182470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 Box 40"/>
          <p:cNvSpPr txBox="1"/>
          <p:nvPr/>
        </p:nvSpPr>
        <p:spPr>
          <a:xfrm>
            <a:off x="6429388" y="6182470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Text Box 40"/>
          <p:cNvSpPr txBox="1"/>
          <p:nvPr/>
        </p:nvSpPr>
        <p:spPr>
          <a:xfrm>
            <a:off x="1214414" y="5072074"/>
            <a:ext cx="739882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{y}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Text Box 40"/>
          <p:cNvSpPr txBox="1"/>
          <p:nvPr/>
        </p:nvSpPr>
        <p:spPr>
          <a:xfrm>
            <a:off x="4143372" y="5000636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Text Box 40"/>
          <p:cNvSpPr txBox="1"/>
          <p:nvPr/>
        </p:nvSpPr>
        <p:spPr>
          <a:xfrm>
            <a:off x="6715140" y="5072074"/>
            <a:ext cx="739882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9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40"/>
          <p:cNvSpPr txBox="1"/>
          <p:nvPr/>
        </p:nvSpPr>
        <p:spPr>
          <a:xfrm>
            <a:off x="6715140" y="3511322"/>
            <a:ext cx="1289549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{x}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14"/>
          <p:cNvSpPr txBox="1"/>
          <p:nvPr/>
        </p:nvSpPr>
        <p:spPr>
          <a:xfrm>
            <a:off x="620264" y="2386133"/>
            <a:ext cx="263123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</a:pPr>
            <a:r>
              <a:rPr lang="zh-CN" altLang="en-US" dirty="0">
                <a:sym typeface="Symbol" panose="05050102010706020507" pitchFamily="18" charset="2"/>
              </a:rPr>
              <a:t>画图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3" name="Line 26"/>
          <p:cNvSpPr/>
          <p:nvPr/>
        </p:nvSpPr>
        <p:spPr>
          <a:xfrm flipV="1">
            <a:off x="1767879" y="3384963"/>
            <a:ext cx="7052593" cy="6667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7"/>
          <p:cNvSpPr/>
          <p:nvPr/>
        </p:nvSpPr>
        <p:spPr>
          <a:xfrm flipV="1">
            <a:off x="1767879" y="3512334"/>
            <a:ext cx="7052593" cy="1550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8"/>
          <p:cNvSpPr/>
          <p:nvPr/>
        </p:nvSpPr>
        <p:spPr>
          <a:xfrm flipH="1">
            <a:off x="3286116" y="2927763"/>
            <a:ext cx="5764" cy="361952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0"/>
          <p:cNvSpPr/>
          <p:nvPr/>
        </p:nvSpPr>
        <p:spPr>
          <a:xfrm flipH="1">
            <a:off x="3357554" y="2927763"/>
            <a:ext cx="10526" cy="361952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32"/>
          <p:cNvSpPr/>
          <p:nvPr/>
        </p:nvSpPr>
        <p:spPr>
          <a:xfrm flipH="1">
            <a:off x="5929322" y="2952191"/>
            <a:ext cx="13800" cy="3452218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组合 12"/>
          <p:cNvGrpSpPr/>
          <p:nvPr/>
        </p:nvGrpSpPr>
        <p:grpSpPr>
          <a:xfrm>
            <a:off x="1142977" y="3546889"/>
            <a:ext cx="1500198" cy="584775"/>
            <a:chOff x="2670839" y="3306216"/>
            <a:chExt cx="2623636" cy="584775"/>
          </a:xfrm>
          <a:solidFill>
            <a:schemeClr val="bg1"/>
          </a:solidFill>
        </p:grpSpPr>
        <p:sp>
          <p:nvSpPr>
            <p:cNvPr id="49" name="Line 35"/>
            <p:cNvSpPr/>
            <p:nvPr/>
          </p:nvSpPr>
          <p:spPr>
            <a:xfrm>
              <a:off x="2670839" y="3591968"/>
              <a:ext cx="304799" cy="0"/>
            </a:xfrm>
            <a:prstGeom prst="line">
              <a:avLst/>
            </a:prstGeom>
            <a:grpFill/>
            <a:ln w="25400" cap="flat" cmpd="sng">
              <a:solidFill>
                <a:srgbClr val="80008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40"/>
            <p:cNvSpPr txBox="1"/>
            <p:nvPr/>
          </p:nvSpPr>
          <p:spPr>
            <a:xfrm>
              <a:off x="3202561" y="3306216"/>
              <a:ext cx="2091914" cy="584775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{x}</a:t>
              </a:r>
              <a:endParaRPr lang="en-US" altLang="zh-CN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2" name="Text Box 40"/>
          <p:cNvSpPr txBox="1"/>
          <p:nvPr/>
        </p:nvSpPr>
        <p:spPr>
          <a:xfrm>
            <a:off x="1214414" y="4069555"/>
            <a:ext cx="794025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*{z}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40"/>
          <p:cNvSpPr txBox="1"/>
          <p:nvPr/>
        </p:nvSpPr>
        <p:spPr>
          <a:xfrm>
            <a:off x="1000100" y="4584108"/>
            <a:ext cx="1071570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40"/>
          <p:cNvSpPr txBox="1"/>
          <p:nvPr/>
        </p:nvSpPr>
        <p:spPr>
          <a:xfrm>
            <a:off x="4214810" y="4066620"/>
            <a:ext cx="105317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40"/>
          <p:cNvSpPr txBox="1"/>
          <p:nvPr/>
        </p:nvSpPr>
        <p:spPr>
          <a:xfrm>
            <a:off x="6689638" y="4011388"/>
            <a:ext cx="739882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{y}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40"/>
          <p:cNvSpPr txBox="1"/>
          <p:nvPr/>
        </p:nvSpPr>
        <p:spPr>
          <a:xfrm>
            <a:off x="4214810" y="4570837"/>
            <a:ext cx="930725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40"/>
          <p:cNvSpPr txBox="1"/>
          <p:nvPr/>
        </p:nvSpPr>
        <p:spPr>
          <a:xfrm>
            <a:off x="6500826" y="4584108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38"/>
          <p:cNvSpPr txBox="1"/>
          <p:nvPr/>
        </p:nvSpPr>
        <p:spPr>
          <a:xfrm>
            <a:off x="7210055" y="2636912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9" name="Text Box 36"/>
          <p:cNvSpPr txBox="1"/>
          <p:nvPr/>
        </p:nvSpPr>
        <p:spPr>
          <a:xfrm>
            <a:off x="4467228" y="3616101"/>
            <a:ext cx="5334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{z}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8"/>
          <p:cNvSpPr txBox="1"/>
          <p:nvPr/>
        </p:nvSpPr>
        <p:spPr>
          <a:xfrm>
            <a:off x="4572000" y="2642011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" name="Text Box 40"/>
          <p:cNvSpPr txBox="1"/>
          <p:nvPr/>
        </p:nvSpPr>
        <p:spPr>
          <a:xfrm>
            <a:off x="1285852" y="5681233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40"/>
          <p:cNvSpPr txBox="1"/>
          <p:nvPr/>
        </p:nvSpPr>
        <p:spPr>
          <a:xfrm>
            <a:off x="4214810" y="5681233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40"/>
          <p:cNvSpPr txBox="1"/>
          <p:nvPr/>
        </p:nvSpPr>
        <p:spPr>
          <a:xfrm>
            <a:off x="6643702" y="5587499"/>
            <a:ext cx="1289549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{x}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40"/>
          <p:cNvSpPr txBox="1"/>
          <p:nvPr/>
        </p:nvSpPr>
        <p:spPr>
          <a:xfrm>
            <a:off x="1000100" y="6252737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40"/>
          <p:cNvSpPr txBox="1"/>
          <p:nvPr/>
        </p:nvSpPr>
        <p:spPr>
          <a:xfrm>
            <a:off x="4214810" y="6252737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x,y,z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 Box 40"/>
          <p:cNvSpPr txBox="1"/>
          <p:nvPr/>
        </p:nvSpPr>
        <p:spPr>
          <a:xfrm>
            <a:off x="6429388" y="6252737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Text Box 40"/>
          <p:cNvSpPr txBox="1"/>
          <p:nvPr/>
        </p:nvSpPr>
        <p:spPr>
          <a:xfrm>
            <a:off x="1214414" y="5142341"/>
            <a:ext cx="739882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{y}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Text Box 40"/>
          <p:cNvSpPr txBox="1"/>
          <p:nvPr/>
        </p:nvSpPr>
        <p:spPr>
          <a:xfrm>
            <a:off x="4143372" y="5070903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 err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Text Box 40"/>
          <p:cNvSpPr txBox="1"/>
          <p:nvPr/>
        </p:nvSpPr>
        <p:spPr>
          <a:xfrm>
            <a:off x="6715140" y="5142341"/>
            <a:ext cx="739882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12"/>
          <p:cNvSpPr txBox="1"/>
          <p:nvPr/>
        </p:nvSpPr>
        <p:spPr>
          <a:xfrm>
            <a:off x="2458616" y="3628136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Text Box 13"/>
          <p:cNvSpPr txBox="1"/>
          <p:nvPr/>
        </p:nvSpPr>
        <p:spPr>
          <a:xfrm>
            <a:off x="2458616" y="415226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2" name="Text Box 14"/>
          <p:cNvSpPr txBox="1"/>
          <p:nvPr/>
        </p:nvSpPr>
        <p:spPr>
          <a:xfrm>
            <a:off x="2483768" y="473975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3" name="Text Box 15"/>
          <p:cNvSpPr txBox="1"/>
          <p:nvPr/>
        </p:nvSpPr>
        <p:spPr>
          <a:xfrm>
            <a:off x="2530624" y="5227459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4" name="Text Box 15"/>
          <p:cNvSpPr txBox="1"/>
          <p:nvPr/>
        </p:nvSpPr>
        <p:spPr>
          <a:xfrm>
            <a:off x="2530624" y="5803523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5" name="Text Box 15"/>
          <p:cNvSpPr txBox="1"/>
          <p:nvPr/>
        </p:nvSpPr>
        <p:spPr>
          <a:xfrm>
            <a:off x="2571736" y="6337086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846606"/>
              </p:ext>
            </p:extLst>
          </p:nvPr>
        </p:nvGraphicFramePr>
        <p:xfrm>
          <a:off x="1767879" y="117"/>
          <a:ext cx="6109217" cy="277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40760" imgH="2104576" progId="Visio.Drawing.11">
                  <p:embed/>
                </p:oleObj>
              </mc:Choice>
              <mc:Fallback>
                <p:oleObj name="Visio" r:id="rId3" imgW="4640760" imgH="2104576" progId="Visio.Drawing.11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79" y="117"/>
                        <a:ext cx="6109217" cy="27723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12"/>
          <p:cNvSpPr txBox="1"/>
          <p:nvPr/>
        </p:nvSpPr>
        <p:spPr>
          <a:xfrm>
            <a:off x="2699792" y="1027584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8" name="Text Box 13"/>
          <p:cNvSpPr txBox="1"/>
          <p:nvPr/>
        </p:nvSpPr>
        <p:spPr>
          <a:xfrm>
            <a:off x="3986210" y="103453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9" name="Text Box 14"/>
          <p:cNvSpPr txBox="1"/>
          <p:nvPr/>
        </p:nvSpPr>
        <p:spPr>
          <a:xfrm>
            <a:off x="4916935" y="435239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0" name="Text Box 15"/>
          <p:cNvSpPr txBox="1"/>
          <p:nvPr/>
        </p:nvSpPr>
        <p:spPr>
          <a:xfrm>
            <a:off x="4932040" y="1412776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1" name="Text Box 15"/>
          <p:cNvSpPr txBox="1"/>
          <p:nvPr/>
        </p:nvSpPr>
        <p:spPr>
          <a:xfrm>
            <a:off x="6131024" y="98072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2" name="Text Box 15"/>
          <p:cNvSpPr txBox="1"/>
          <p:nvPr/>
        </p:nvSpPr>
        <p:spPr>
          <a:xfrm>
            <a:off x="7283152" y="98072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259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57823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222170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60397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7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  <p:bldP spid="21" grpId="0" animBg="1"/>
      <p:bldP spid="23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3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3" name="Text Box 8">
            <a:hlinkClick r:id="rId2" action="ppaction://hlinksldjump"/>
          </p:cNvPr>
          <p:cNvSpPr txBox="1"/>
          <p:nvPr/>
        </p:nvSpPr>
        <p:spPr>
          <a:xfrm>
            <a:off x="319635" y="1052736"/>
            <a:ext cx="7060678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从一个状态出发，当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看到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某个符号时，下一个状态可能有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多种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选择。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下面继续扩展：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带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</a:rPr>
              <a:t>-</a:t>
            </a:r>
            <a:r>
              <a:rPr lang="zh-CN" altLang="en-US" dirty="0">
                <a:solidFill>
                  <a:srgbClr val="800080"/>
                </a:solidFill>
              </a:rPr>
              <a:t>转移的非确定有限自动机</a:t>
            </a:r>
            <a:r>
              <a:rPr lang="en-US" altLang="zh-CN" b="0" dirty="0"/>
              <a:t>(</a:t>
            </a:r>
            <a:r>
              <a:rPr lang="en-US" altLang="zh-CN" b="0" i="1" dirty="0">
                <a:sym typeface="Symbol" panose="05050102010706020507" pitchFamily="18" charset="2"/>
              </a:rPr>
              <a:t> </a:t>
            </a:r>
            <a:r>
              <a:rPr lang="en-US" altLang="zh-CN" b="0" dirty="0"/>
              <a:t>- </a:t>
            </a:r>
            <a:r>
              <a:rPr lang="en-US" altLang="zh-CN" b="0" i="1" dirty="0"/>
              <a:t>NFA</a:t>
            </a:r>
            <a:r>
              <a:rPr lang="en-US" altLang="zh-CN" b="0" dirty="0"/>
              <a:t> )</a:t>
            </a: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这种自动机可以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不看任何符号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，就进行跳转。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88640"/>
            <a:ext cx="49255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</a:rPr>
              <a:t>NFA </a:t>
            </a:r>
            <a:r>
              <a:rPr lang="zh-CN" altLang="en-US" dirty="0">
                <a:solidFill>
                  <a:srgbClr val="800080"/>
                </a:solidFill>
              </a:rPr>
              <a:t>的特点：不确定性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193F32-D8DC-4513-85F7-F6037DEF18FF}"/>
              </a:ext>
            </a:extLst>
          </p:cNvPr>
          <p:cNvSpPr/>
          <p:nvPr/>
        </p:nvSpPr>
        <p:spPr bwMode="auto">
          <a:xfrm>
            <a:off x="7796251" y="2228600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CBB0536-421F-47B5-B31B-CE2A42439816}"/>
              </a:ext>
            </a:extLst>
          </p:cNvPr>
          <p:cNvSpPr/>
          <p:nvPr/>
        </p:nvSpPr>
        <p:spPr bwMode="auto">
          <a:xfrm>
            <a:off x="7756461" y="413375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3091722-AC18-4D57-B6FE-634DD8603215}"/>
              </a:ext>
            </a:extLst>
          </p:cNvPr>
          <p:cNvSpPr/>
          <p:nvPr/>
        </p:nvSpPr>
        <p:spPr bwMode="auto">
          <a:xfrm>
            <a:off x="7596336" y="3822872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51A058E-E2E6-4C40-828D-3A65DB017FE0}"/>
              </a:ext>
            </a:extLst>
          </p:cNvPr>
          <p:cNvSpPr/>
          <p:nvPr/>
        </p:nvSpPr>
        <p:spPr bwMode="auto">
          <a:xfrm>
            <a:off x="7984626" y="5188036"/>
            <a:ext cx="828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DB2DE8C8-94C6-4F67-87F3-E756A17B89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03763" y="1696586"/>
            <a:ext cx="1139074" cy="12812"/>
          </a:xfrm>
          <a:prstGeom prst="curvedConnector3">
            <a:avLst>
              <a:gd name="adj1" fmla="val 55978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曲线连接符 12">
            <a:extLst>
              <a:ext uri="{FF2B5EF4-FFF2-40B4-BE49-F238E27FC236}">
                <a16:creationId xmlns:a16="http://schemas.microsoft.com/office/drawing/2014/main" id="{C011ECB9-5323-40D5-A1E3-E1E282A2443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8336311" y="2948680"/>
            <a:ext cx="0" cy="874192"/>
          </a:xfrm>
          <a:prstGeom prst="straightConnector1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曲线连接符 12">
            <a:extLst>
              <a:ext uri="{FF2B5EF4-FFF2-40B4-BE49-F238E27FC236}">
                <a16:creationId xmlns:a16="http://schemas.microsoft.com/office/drawing/2014/main" id="{3B45E56D-85B2-4E39-97DF-990BC3A55DD1}"/>
              </a:ext>
            </a:extLst>
          </p:cNvPr>
          <p:cNvCxnSpPr>
            <a:cxnSpLocks/>
          </p:cNvCxnSpPr>
          <p:nvPr/>
        </p:nvCxnSpPr>
        <p:spPr>
          <a:xfrm flipV="1">
            <a:off x="8471694" y="1133456"/>
            <a:ext cx="15024" cy="1139073"/>
          </a:xfrm>
          <a:prstGeom prst="straightConnector1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806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3" name="Group 6"/>
          <p:cNvGrpSpPr/>
          <p:nvPr/>
        </p:nvGrpSpPr>
        <p:grpSpPr>
          <a:xfrm>
            <a:off x="1547813" y="1700808"/>
            <a:ext cx="5961062" cy="2132012"/>
            <a:chOff x="1030" y="1296"/>
            <a:chExt cx="3700" cy="1252"/>
          </a:xfrm>
        </p:grpSpPr>
        <p:graphicFrame>
          <p:nvGraphicFramePr>
            <p:cNvPr id="29698" name="Object 7"/>
            <p:cNvGraphicFramePr>
              <a:graphicFrameLocks noChangeAspect="1"/>
            </p:cNvGraphicFramePr>
            <p:nvPr/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5893342" imgH="1988797" progId="Visio.Drawing.11">
                    <p:embed/>
                  </p:oleObj>
                </mc:Choice>
                <mc:Fallback>
                  <p:oleObj r:id="rId2" imgW="5893342" imgH="1988797" progId="Visio.Drawing.11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Text Box 8"/>
            <p:cNvSpPr txBox="1"/>
            <p:nvPr/>
          </p:nvSpPr>
          <p:spPr>
            <a:xfrm>
              <a:off x="2304" y="1680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708" name="Text Box 9"/>
            <p:cNvSpPr txBox="1"/>
            <p:nvPr/>
          </p:nvSpPr>
          <p:spPr>
            <a:xfrm>
              <a:off x="1584" y="1680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9709" name="Text Box 10"/>
            <p:cNvSpPr txBox="1"/>
            <p:nvPr/>
          </p:nvSpPr>
          <p:spPr>
            <a:xfrm>
              <a:off x="3024" y="1689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10" name="Text Box 11"/>
            <p:cNvSpPr txBox="1"/>
            <p:nvPr/>
          </p:nvSpPr>
          <p:spPr>
            <a:xfrm>
              <a:off x="3744" y="1680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711" name="Text Box 12"/>
            <p:cNvSpPr txBox="1"/>
            <p:nvPr/>
          </p:nvSpPr>
          <p:spPr>
            <a:xfrm>
              <a:off x="4464" y="1680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9712" name="Text Box 13"/>
            <p:cNvSpPr txBox="1"/>
            <p:nvPr/>
          </p:nvSpPr>
          <p:spPr>
            <a:xfrm>
              <a:off x="4128" y="1593"/>
              <a:ext cx="240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1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Text Box 14"/>
            <p:cNvSpPr txBox="1"/>
            <p:nvPr/>
          </p:nvSpPr>
          <p:spPr>
            <a:xfrm>
              <a:off x="1824" y="1593"/>
              <a:ext cx="528" cy="2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 </a:t>
              </a: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+,–</a:t>
              </a:r>
              <a:endParaRPr lang="en-US" altLang="zh-CN" sz="1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4" name="Text Box 15"/>
            <p:cNvSpPr txBox="1"/>
            <p:nvPr/>
          </p:nvSpPr>
          <p:spPr>
            <a:xfrm>
              <a:off x="3024" y="2256"/>
              <a:ext cx="240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380944" name="Rectangle 16"/>
          <p:cNvSpPr/>
          <p:nvPr/>
        </p:nvSpPr>
        <p:spPr>
          <a:xfrm>
            <a:off x="1331913" y="4120158"/>
            <a:ext cx="7058025" cy="2012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zh-CN" altLang="en-US" dirty="0">
                <a:latin typeface="Arial" panose="020B0604020202020204" pitchFamily="34" charset="0"/>
              </a:rPr>
              <a:t>该 </a:t>
            </a:r>
            <a:r>
              <a:rPr lang="zh-CN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latin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altLang="zh-CN" i="1" dirty="0">
                <a:latin typeface="Arial" panose="020B0604020202020204" pitchFamily="34" charset="0"/>
              </a:rPr>
              <a:t>NFA </a:t>
            </a:r>
            <a:r>
              <a:rPr lang="zh-CN" altLang="en-US" dirty="0">
                <a:latin typeface="Arial" panose="020B0604020202020204" pitchFamily="34" charset="0"/>
              </a:rPr>
              <a:t>可以接受的字符串如：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Times New Roman" panose="02020603050405020304" pitchFamily="18" charset="0"/>
            </a:endParaRPr>
          </a:p>
          <a:p>
            <a:pPr lvl="1" algn="just" eaLnBrk="1" hangingPunct="1">
              <a:buClr>
                <a:srgbClr val="800080"/>
              </a:buClr>
              <a:buFont typeface="Wingdings" pitchFamily="2" charset="2"/>
              <a:buChar char="l"/>
            </a:pP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2800" i="1" dirty="0">
                <a:latin typeface="Arial" panose="020B0604020202020204" pitchFamily="34" charset="0"/>
                <a:ea typeface="华文行楷" pitchFamily="2" charset="-122"/>
              </a:rPr>
              <a:t>3.14</a:t>
            </a:r>
          </a:p>
          <a:p>
            <a:pPr lvl="1" algn="just" eaLnBrk="1" hangingPunct="1">
              <a:buClr>
                <a:srgbClr val="800080"/>
              </a:buClr>
              <a:buFont typeface="Wingdings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华文行楷" pitchFamily="2" charset="-122"/>
              </a:rPr>
              <a:t>  </a:t>
            </a:r>
            <a:r>
              <a:rPr lang="en-US" altLang="zh-CN" sz="2800" b="0" dirty="0">
                <a:latin typeface="Arial" panose="020B0604020202020204" pitchFamily="34" charset="0"/>
                <a:ea typeface="华文行楷" pitchFamily="2" charset="-122"/>
              </a:rPr>
              <a:t>+</a:t>
            </a:r>
            <a:r>
              <a:rPr lang="en-US" altLang="zh-CN" sz="2800" i="1" dirty="0">
                <a:latin typeface="Arial" panose="020B0604020202020204" pitchFamily="34" charset="0"/>
                <a:ea typeface="华文行楷" pitchFamily="2" charset="-122"/>
              </a:rPr>
              <a:t>.314</a:t>
            </a:r>
          </a:p>
          <a:p>
            <a:pPr lvl="1" algn="just" eaLnBrk="1" hangingPunct="1">
              <a:buClr>
                <a:srgbClr val="800080"/>
              </a:buClr>
              <a:buFont typeface="Wingdings" pitchFamily="2" charset="2"/>
              <a:buChar char="l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 </a:t>
            </a:r>
            <a:r>
              <a:rPr lang="en-US" altLang="zh-CN" sz="2800" i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314.</a:t>
            </a:r>
          </a:p>
        </p:txBody>
      </p:sp>
      <p:sp>
        <p:nvSpPr>
          <p:cNvPr id="18" name="Text Box 30">
            <a:hlinkClick r:id="rId4" action="ppaction://hlinksldjump"/>
          </p:cNvPr>
          <p:cNvSpPr txBox="1"/>
          <p:nvPr/>
        </p:nvSpPr>
        <p:spPr>
          <a:xfrm>
            <a:off x="296863" y="260648"/>
            <a:ext cx="8569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带</a:t>
            </a: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转移的非确定有限自动机</a:t>
            </a:r>
            <a:r>
              <a:rPr lang="en-US" altLang="zh-CN" b="0" dirty="0"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b="0" dirty="0">
                <a:latin typeface="Arial" panose="020B0604020202020204" pitchFamily="34" charset="0"/>
              </a:rPr>
              <a:t>- </a:t>
            </a:r>
            <a:r>
              <a:rPr lang="en-US" altLang="zh-CN" b="0" i="1" dirty="0">
                <a:latin typeface="Arial" panose="020B0604020202020204" pitchFamily="34" charset="0"/>
              </a:rPr>
              <a:t>NFA</a:t>
            </a:r>
            <a:r>
              <a:rPr lang="en-US" altLang="zh-CN" b="0" dirty="0">
                <a:latin typeface="Arial" panose="020B0604020202020204" pitchFamily="34" charset="0"/>
              </a:rPr>
              <a:t> 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06697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4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3" name="AutoShape 3">
            <a:hlinkClick r:id="rId3" action="ppaction://hlinksldjump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7656" name="Group 7"/>
          <p:cNvGrpSpPr/>
          <p:nvPr/>
        </p:nvGrpSpPr>
        <p:grpSpPr>
          <a:xfrm>
            <a:off x="1597026" y="1718469"/>
            <a:ext cx="5873750" cy="1987550"/>
            <a:chOff x="1030" y="1296"/>
            <a:chExt cx="3700" cy="1252"/>
          </a:xfrm>
        </p:grpSpPr>
        <p:graphicFrame>
          <p:nvGraphicFramePr>
            <p:cNvPr id="27651" name="Object 8"/>
            <p:cNvGraphicFramePr>
              <a:graphicFrameLocks noChangeAspect="1"/>
            </p:cNvGraphicFramePr>
            <p:nvPr/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876925" imgH="1990725" progId="Visio.Drawing.11">
                    <p:embed/>
                  </p:oleObj>
                </mc:Choice>
                <mc:Fallback>
                  <p:oleObj r:id="rId4" imgW="5876925" imgH="1990725" progId="Visio.Drawing.11">
                    <p:embed/>
                    <p:pic>
                      <p:nvPicPr>
                        <p:cNvPr id="0" name="Picture 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Text Box 9"/>
            <p:cNvSpPr txBox="1"/>
            <p:nvPr/>
          </p:nvSpPr>
          <p:spPr>
            <a:xfrm>
              <a:off x="230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69" name="Text Box 10"/>
            <p:cNvSpPr txBox="1"/>
            <p:nvPr/>
          </p:nvSpPr>
          <p:spPr>
            <a:xfrm>
              <a:off x="158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7670" name="Text Box 11"/>
            <p:cNvSpPr txBox="1"/>
            <p:nvPr/>
          </p:nvSpPr>
          <p:spPr>
            <a:xfrm>
              <a:off x="3024" y="1689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71" name="Text Box 12"/>
            <p:cNvSpPr txBox="1"/>
            <p:nvPr/>
          </p:nvSpPr>
          <p:spPr>
            <a:xfrm>
              <a:off x="374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672" name="Text Box 13"/>
            <p:cNvSpPr txBox="1"/>
            <p:nvPr/>
          </p:nvSpPr>
          <p:spPr>
            <a:xfrm>
              <a:off x="446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673" name="Text Box 14"/>
            <p:cNvSpPr txBox="1"/>
            <p:nvPr/>
          </p:nvSpPr>
          <p:spPr>
            <a:xfrm>
              <a:off x="4128" y="1593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1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4" name="Text Box 15"/>
            <p:cNvSpPr txBox="1"/>
            <p:nvPr/>
          </p:nvSpPr>
          <p:spPr>
            <a:xfrm>
              <a:off x="1824" y="1593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 </a:t>
              </a: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+,–</a:t>
              </a:r>
              <a:endParaRPr lang="en-US" altLang="zh-CN" sz="1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Text Box 16"/>
            <p:cNvSpPr txBox="1"/>
            <p:nvPr/>
          </p:nvSpPr>
          <p:spPr>
            <a:xfrm>
              <a:off x="3024" y="2256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762000" y="3933827"/>
            <a:ext cx="6477001" cy="2819401"/>
            <a:chOff x="480" y="2448"/>
            <a:chExt cx="4080" cy="1776"/>
          </a:xfrm>
        </p:grpSpPr>
        <p:sp>
          <p:nvSpPr>
            <p:cNvPr id="27660" name="Text Box 18"/>
            <p:cNvSpPr txBox="1"/>
            <p:nvPr/>
          </p:nvSpPr>
          <p:spPr>
            <a:xfrm>
              <a:off x="480" y="2448"/>
              <a:ext cx="2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zh-CN" altLang="en-US" sz="2800" dirty="0">
                  <a:latin typeface="Arial" panose="020B0604020202020204" pitchFamily="34" charset="0"/>
                </a:rPr>
                <a:t>比较：</a:t>
              </a:r>
              <a:r>
                <a:rPr lang="en-US" altLang="zh-CN" sz="2800" i="1" dirty="0">
                  <a:latin typeface="Arial" panose="020B0604020202020204" pitchFamily="34" charset="0"/>
                  <a:ea typeface="华文行楷" pitchFamily="2" charset="-122"/>
                </a:rPr>
                <a:t>NFA without</a:t>
              </a:r>
              <a:r>
                <a:rPr lang="en-US" altLang="zh-CN" sz="2800" dirty="0">
                  <a:latin typeface="Arial" panose="020B0604020202020204" pitchFamily="34" charset="0"/>
                  <a:ea typeface="华文行楷" pitchFamily="2" charset="-122"/>
                </a:rPr>
                <a:t> </a:t>
              </a:r>
              <a:r>
                <a:rPr lang="en-US" altLang="zh-CN" sz="2800" i="1" dirty="0">
                  <a:latin typeface="Arial" panose="020B0604020202020204" pitchFamily="34" charset="0"/>
                  <a:ea typeface="华文行楷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graphicFrame>
          <p:nvGraphicFramePr>
            <p:cNvPr id="27650" name="Object 19"/>
            <p:cNvGraphicFramePr>
              <a:graphicFrameLocks noChangeAspect="1"/>
            </p:cNvGraphicFramePr>
            <p:nvPr/>
          </p:nvGraphicFramePr>
          <p:xfrm>
            <a:off x="1455" y="2829"/>
            <a:ext cx="3105" cy="1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929378" imgH="2214372" progId="Visio.Drawing.11">
                    <p:embed/>
                  </p:oleObj>
                </mc:Choice>
                <mc:Fallback>
                  <p:oleObj r:id="rId6" imgW="4929378" imgH="2214372" progId="Visio.Drawing.11">
                    <p:embed/>
                    <p:pic>
                      <p:nvPicPr>
                        <p:cNvPr id="0" name="Picture 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829"/>
                          <a:ext cx="3105" cy="1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Text Box 20"/>
            <p:cNvSpPr txBox="1"/>
            <p:nvPr/>
          </p:nvSpPr>
          <p:spPr>
            <a:xfrm>
              <a:off x="2016" y="3216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7662" name="Text Box 21"/>
            <p:cNvSpPr txBox="1"/>
            <p:nvPr/>
          </p:nvSpPr>
          <p:spPr>
            <a:xfrm>
              <a:off x="2736" y="3216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663" name="Text Box 22"/>
            <p:cNvSpPr txBox="1"/>
            <p:nvPr/>
          </p:nvSpPr>
          <p:spPr>
            <a:xfrm>
              <a:off x="3456" y="3196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664" name="Text Box 23"/>
            <p:cNvSpPr txBox="1"/>
            <p:nvPr/>
          </p:nvSpPr>
          <p:spPr>
            <a:xfrm>
              <a:off x="4176" y="3196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665" name="Text Box 24"/>
            <p:cNvSpPr txBox="1"/>
            <p:nvPr/>
          </p:nvSpPr>
          <p:spPr>
            <a:xfrm>
              <a:off x="3456" y="3792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7666" name="Text Box 25"/>
            <p:cNvSpPr txBox="1"/>
            <p:nvPr/>
          </p:nvSpPr>
          <p:spPr>
            <a:xfrm>
              <a:off x="2304" y="3792"/>
              <a:ext cx="28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667" name="Text Box 26"/>
            <p:cNvSpPr txBox="1"/>
            <p:nvPr/>
          </p:nvSpPr>
          <p:spPr>
            <a:xfrm>
              <a:off x="2304" y="3129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+,–</a:t>
              </a:r>
              <a:endParaRPr lang="en-US" altLang="zh-CN" sz="1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Text Box 30">
            <a:hlinkClick r:id="rId3" action="ppaction://hlinksldjump"/>
          </p:cNvPr>
          <p:cNvSpPr txBox="1"/>
          <p:nvPr/>
        </p:nvSpPr>
        <p:spPr>
          <a:xfrm>
            <a:off x="296863" y="260648"/>
            <a:ext cx="8569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带</a:t>
            </a: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转移的非确定有限自动机</a:t>
            </a:r>
            <a:r>
              <a:rPr lang="en-US" altLang="zh-CN" b="0" dirty="0"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b="0" dirty="0">
                <a:latin typeface="Arial" panose="020B0604020202020204" pitchFamily="34" charset="0"/>
              </a:rPr>
              <a:t>- </a:t>
            </a:r>
            <a:r>
              <a:rPr lang="en-US" altLang="zh-CN" b="0" i="1" dirty="0">
                <a:latin typeface="Arial" panose="020B0604020202020204" pitchFamily="34" charset="0"/>
              </a:rPr>
              <a:t>NFA</a:t>
            </a:r>
            <a:r>
              <a:rPr lang="en-US" altLang="zh-CN" b="0" dirty="0">
                <a:latin typeface="Arial" panose="020B0604020202020204" pitchFamily="34" charset="0"/>
              </a:rPr>
              <a:t> 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举例</a:t>
            </a:r>
          </a:p>
        </p:txBody>
      </p:sp>
    </p:spTree>
    <p:extLst>
      <p:ext uri="{BB962C8B-B14F-4D97-AF65-F5344CB8AC3E}">
        <p14:creationId xmlns:p14="http://schemas.microsoft.com/office/powerpoint/2010/main" val="26238331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270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270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270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2710" name="Text Box 6"/>
          <p:cNvSpPr txBox="1"/>
          <p:nvPr/>
        </p:nvSpPr>
        <p:spPr>
          <a:xfrm>
            <a:off x="914400" y="2268538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  </a:t>
            </a:r>
            <a:r>
              <a:rPr lang="zh-CN" altLang="en-US" sz="2400" dirty="0">
                <a:latin typeface="Arial" panose="020B0604020202020204" pitchFamily="34" charset="0"/>
              </a:rPr>
              <a:t>一个 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是一个五元组  </a:t>
            </a:r>
            <a:r>
              <a:rPr lang="en-US" altLang="zh-CN" sz="2400" i="1" dirty="0">
                <a:latin typeface="Arial" panose="020B0604020202020204" pitchFamily="34" charset="0"/>
              </a:rPr>
              <a:t>E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 = (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Q,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F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78887" name="Text Box 7"/>
          <p:cNvSpPr txBox="1"/>
          <p:nvPr/>
        </p:nvSpPr>
        <p:spPr>
          <a:xfrm>
            <a:off x="990600" y="2882900"/>
            <a:ext cx="2743200" cy="25545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</a:rPr>
              <a:t>有限状态集</a:t>
            </a:r>
            <a:endParaRPr lang="zh-CN" altLang="en-US" sz="2400" i="1" baseline="-25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有限输入符号集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1000" dirty="0">
                <a:latin typeface="Arial" panose="020B0604020202020204" pitchFamily="34" charset="0"/>
              </a:rPr>
              <a:t> 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转移函数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1000" dirty="0">
                <a:latin typeface="Arial" panose="020B0604020202020204" pitchFamily="34" charset="0"/>
              </a:rPr>
              <a:t> 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一个开始状态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1000" dirty="0">
                <a:latin typeface="Arial" panose="020B0604020202020204" pitchFamily="34" charset="0"/>
              </a:rPr>
              <a:t> 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一个终态集合</a:t>
            </a:r>
            <a:endParaRPr lang="zh-CN" altLang="en-US" sz="1000" dirty="0">
              <a:latin typeface="Arial" panose="020B060402020202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3657600" y="2743200"/>
            <a:ext cx="2209800" cy="381000"/>
            <a:chOff x="2448" y="1968"/>
            <a:chExt cx="864" cy="240"/>
          </a:xfrm>
        </p:grpSpPr>
        <p:sp>
          <p:nvSpPr>
            <p:cNvPr id="72729" name="Line 9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10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3657600" y="2743200"/>
            <a:ext cx="2514600" cy="914400"/>
            <a:chOff x="2880" y="1968"/>
            <a:chExt cx="1056" cy="576"/>
          </a:xfrm>
        </p:grpSpPr>
        <p:sp>
          <p:nvSpPr>
            <p:cNvPr id="72727" name="Line 12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Line 13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657600" y="2743200"/>
            <a:ext cx="2895600" cy="1447800"/>
            <a:chOff x="2880" y="1968"/>
            <a:chExt cx="1056" cy="576"/>
          </a:xfrm>
        </p:grpSpPr>
        <p:sp>
          <p:nvSpPr>
            <p:cNvPr id="72725" name="Line 15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16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3657600" y="2743200"/>
            <a:ext cx="3276600" cy="1905000"/>
            <a:chOff x="2880" y="1968"/>
            <a:chExt cx="1056" cy="576"/>
          </a:xfrm>
        </p:grpSpPr>
        <p:sp>
          <p:nvSpPr>
            <p:cNvPr id="72723" name="Line 18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19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3657600" y="2743200"/>
            <a:ext cx="3733800" cy="2514600"/>
            <a:chOff x="2880" y="1968"/>
            <a:chExt cx="1056" cy="576"/>
          </a:xfrm>
        </p:grpSpPr>
        <p:sp>
          <p:nvSpPr>
            <p:cNvPr id="72721" name="Line 21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Line 22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03" name="Text Box 23"/>
          <p:cNvSpPr txBox="1"/>
          <p:nvPr/>
        </p:nvSpPr>
        <p:spPr>
          <a:xfrm>
            <a:off x="7772400" y="4435475"/>
            <a:ext cx="1143000" cy="984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378904" name="Rectangle 24"/>
          <p:cNvSpPr/>
          <p:nvPr/>
        </p:nvSpPr>
        <p:spPr>
          <a:xfrm>
            <a:off x="990600" y="5492750"/>
            <a:ext cx="6461125" cy="9541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/>
              <a:t>与不带</a:t>
            </a:r>
            <a:r>
              <a:rPr lang="zh-CN" altLang="en-US" sz="2400" i="1" dirty="0">
                <a:sym typeface="Symbol" panose="05050102010706020507" pitchFamily="18" charset="2"/>
              </a:rPr>
              <a:t> </a:t>
            </a:r>
            <a:r>
              <a:rPr lang="en-US" altLang="zh-CN" sz="2400" dirty="0"/>
              <a:t>- </a:t>
            </a:r>
            <a:r>
              <a:rPr lang="zh-CN" altLang="en-US" sz="2400" dirty="0"/>
              <a:t>转移</a:t>
            </a:r>
            <a:r>
              <a:rPr lang="en-US" altLang="zh-CN" sz="2400" i="1" dirty="0">
                <a:latin typeface="Arial" panose="020B0604020202020204" pitchFamily="34" charset="0"/>
              </a:rPr>
              <a:t>NFA </a:t>
            </a:r>
            <a:r>
              <a:rPr lang="zh-CN" altLang="en-US" sz="2400" dirty="0">
                <a:latin typeface="Arial" panose="020B0604020202020204" pitchFamily="34" charset="0"/>
              </a:rPr>
              <a:t>的不同之处  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       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  Q 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 (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 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72719" name="Text Box 26"/>
          <p:cNvSpPr txBox="1"/>
          <p:nvPr/>
        </p:nvSpPr>
        <p:spPr>
          <a:xfrm>
            <a:off x="395288" y="1125538"/>
            <a:ext cx="8748712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带</a:t>
            </a:r>
            <a:r>
              <a:rPr lang="zh-CN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latin typeface="Arial" panose="020B0604020202020204" pitchFamily="34" charset="0"/>
              </a:rPr>
              <a:t>- </a:t>
            </a:r>
            <a:r>
              <a:rPr lang="zh-CN" altLang="en-US" dirty="0">
                <a:latin typeface="Arial" panose="020B0604020202020204" pitchFamily="34" charset="0"/>
              </a:rPr>
              <a:t>转移的非确定有限自动机（</a:t>
            </a: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zh-CN" altLang="en-US" b="0" dirty="0">
                <a:latin typeface="Arial" panose="020B0604020202020204" pitchFamily="34" charset="0"/>
              </a:rPr>
              <a:t>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    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形式定义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7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7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/>
      <p:bldP spid="378903" grpId="0"/>
      <p:bldP spid="37890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5" name="Text Box 64"/>
          <p:cNvSpPr txBox="1"/>
          <p:nvPr/>
        </p:nvSpPr>
        <p:spPr>
          <a:xfrm>
            <a:off x="642910" y="-7957"/>
            <a:ext cx="64738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转移图和转移表表示的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b="0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</a:p>
        </p:txBody>
      </p:sp>
      <p:pic>
        <p:nvPicPr>
          <p:cNvPr id="1832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00042"/>
            <a:ext cx="8072494" cy="294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 Box 15"/>
          <p:cNvSpPr txBox="1"/>
          <p:nvPr/>
        </p:nvSpPr>
        <p:spPr>
          <a:xfrm>
            <a:off x="1852626" y="5548330"/>
            <a:ext cx="3048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endParaRPr lang="en-US" altLang="zh-CN" sz="16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Line 16"/>
          <p:cNvSpPr/>
          <p:nvPr/>
        </p:nvSpPr>
        <p:spPr>
          <a:xfrm>
            <a:off x="1700226" y="4091005"/>
            <a:ext cx="4800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Line 17"/>
          <p:cNvSpPr/>
          <p:nvPr/>
        </p:nvSpPr>
        <p:spPr>
          <a:xfrm>
            <a:off x="1700226" y="4167205"/>
            <a:ext cx="48006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" name="Line 18"/>
          <p:cNvSpPr/>
          <p:nvPr/>
        </p:nvSpPr>
        <p:spPr>
          <a:xfrm>
            <a:off x="2462226" y="3719530"/>
            <a:ext cx="0" cy="3714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9"/>
          <p:cNvSpPr/>
          <p:nvPr/>
        </p:nvSpPr>
        <p:spPr>
          <a:xfrm>
            <a:off x="2462226" y="4167205"/>
            <a:ext cx="0" cy="17621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Line 20"/>
          <p:cNvSpPr/>
          <p:nvPr/>
        </p:nvSpPr>
        <p:spPr>
          <a:xfrm>
            <a:off x="2538426" y="3719530"/>
            <a:ext cx="0" cy="3714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Line 21"/>
          <p:cNvSpPr/>
          <p:nvPr/>
        </p:nvSpPr>
        <p:spPr>
          <a:xfrm>
            <a:off x="2538426" y="4167205"/>
            <a:ext cx="0" cy="17621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Line 22"/>
          <p:cNvSpPr/>
          <p:nvPr/>
        </p:nvSpPr>
        <p:spPr>
          <a:xfrm>
            <a:off x="3376626" y="3719530"/>
            <a:ext cx="0" cy="3714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Line 23"/>
          <p:cNvSpPr/>
          <p:nvPr/>
        </p:nvSpPr>
        <p:spPr>
          <a:xfrm>
            <a:off x="3376626" y="4167205"/>
            <a:ext cx="0" cy="17621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Line 24"/>
          <p:cNvSpPr/>
          <p:nvPr/>
        </p:nvSpPr>
        <p:spPr>
          <a:xfrm>
            <a:off x="1776426" y="4405330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Text Box 25"/>
          <p:cNvSpPr txBox="1"/>
          <p:nvPr/>
        </p:nvSpPr>
        <p:spPr>
          <a:xfrm>
            <a:off x="2614626" y="4176730"/>
            <a:ext cx="6858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73" name="Text Box 26"/>
          <p:cNvSpPr txBox="1"/>
          <p:nvPr/>
        </p:nvSpPr>
        <p:spPr>
          <a:xfrm>
            <a:off x="2690826" y="4440255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Rectangle 27"/>
          <p:cNvSpPr/>
          <p:nvPr/>
        </p:nvSpPr>
        <p:spPr>
          <a:xfrm>
            <a:off x="2690826" y="3733818"/>
            <a:ext cx="36353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8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" name="Rectangle 28"/>
          <p:cNvSpPr/>
          <p:nvPr/>
        </p:nvSpPr>
        <p:spPr>
          <a:xfrm>
            <a:off x="3681426" y="3719530"/>
            <a:ext cx="5334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+,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–</a:t>
            </a:r>
            <a:endParaRPr lang="en-US" altLang="zh-CN" sz="1600" i="1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76" name="Line 29"/>
          <p:cNvSpPr/>
          <p:nvPr/>
        </p:nvSpPr>
        <p:spPr>
          <a:xfrm>
            <a:off x="4367226" y="3719530"/>
            <a:ext cx="0" cy="3714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0"/>
          <p:cNvSpPr/>
          <p:nvPr/>
        </p:nvSpPr>
        <p:spPr>
          <a:xfrm>
            <a:off x="4367226" y="4167205"/>
            <a:ext cx="0" cy="17621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31"/>
          <p:cNvSpPr/>
          <p:nvPr/>
        </p:nvSpPr>
        <p:spPr>
          <a:xfrm>
            <a:off x="4748226" y="3733818"/>
            <a:ext cx="304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8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79" name="Line 32"/>
          <p:cNvSpPr/>
          <p:nvPr/>
        </p:nvSpPr>
        <p:spPr>
          <a:xfrm>
            <a:off x="5281626" y="3729055"/>
            <a:ext cx="0" cy="3714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Line 33"/>
          <p:cNvSpPr/>
          <p:nvPr/>
        </p:nvSpPr>
        <p:spPr>
          <a:xfrm>
            <a:off x="5281626" y="4176730"/>
            <a:ext cx="0" cy="1752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34"/>
          <p:cNvSpPr/>
          <p:nvPr/>
        </p:nvSpPr>
        <p:spPr>
          <a:xfrm>
            <a:off x="5510226" y="3733818"/>
            <a:ext cx="990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0,1, … ,9</a:t>
            </a:r>
          </a:p>
        </p:txBody>
      </p:sp>
      <p:sp>
        <p:nvSpPr>
          <p:cNvPr id="82" name="Text Box 35"/>
          <p:cNvSpPr txBox="1"/>
          <p:nvPr/>
        </p:nvSpPr>
        <p:spPr>
          <a:xfrm>
            <a:off x="2081226" y="4176730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3" name="Text Box 36"/>
          <p:cNvSpPr txBox="1"/>
          <p:nvPr/>
        </p:nvSpPr>
        <p:spPr>
          <a:xfrm>
            <a:off x="2081226" y="4449780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" name="Text Box 37"/>
          <p:cNvSpPr txBox="1"/>
          <p:nvPr/>
        </p:nvSpPr>
        <p:spPr>
          <a:xfrm>
            <a:off x="2081226" y="4710130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" name="Text Box 38"/>
          <p:cNvSpPr txBox="1"/>
          <p:nvPr/>
        </p:nvSpPr>
        <p:spPr>
          <a:xfrm>
            <a:off x="2081226" y="4983180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6" name="Text Box 39"/>
          <p:cNvSpPr txBox="1"/>
          <p:nvPr/>
        </p:nvSpPr>
        <p:spPr>
          <a:xfrm>
            <a:off x="2081226" y="5257818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7" name="Text Box 40"/>
          <p:cNvSpPr txBox="1"/>
          <p:nvPr/>
        </p:nvSpPr>
        <p:spPr>
          <a:xfrm>
            <a:off x="2081226" y="5516580"/>
            <a:ext cx="381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8" name="Text Box 41"/>
          <p:cNvSpPr txBox="1"/>
          <p:nvPr/>
        </p:nvSpPr>
        <p:spPr>
          <a:xfrm>
            <a:off x="3529026" y="4176730"/>
            <a:ext cx="6858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9" name="Text Box 42"/>
          <p:cNvSpPr txBox="1"/>
          <p:nvPr/>
        </p:nvSpPr>
        <p:spPr>
          <a:xfrm>
            <a:off x="3681426" y="4440255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Text Box 43"/>
          <p:cNvSpPr txBox="1"/>
          <p:nvPr/>
        </p:nvSpPr>
        <p:spPr>
          <a:xfrm>
            <a:off x="2690826" y="4745055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Text Box 44"/>
          <p:cNvSpPr txBox="1"/>
          <p:nvPr/>
        </p:nvSpPr>
        <p:spPr>
          <a:xfrm>
            <a:off x="3681426" y="4745055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 Box 45"/>
          <p:cNvSpPr txBox="1"/>
          <p:nvPr/>
        </p:nvSpPr>
        <p:spPr>
          <a:xfrm>
            <a:off x="3681426" y="5049855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6"/>
          <p:cNvSpPr txBox="1"/>
          <p:nvPr/>
        </p:nvSpPr>
        <p:spPr>
          <a:xfrm>
            <a:off x="2690826" y="5278455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Text Box 47"/>
          <p:cNvSpPr txBox="1"/>
          <p:nvPr/>
        </p:nvSpPr>
        <p:spPr>
          <a:xfrm>
            <a:off x="3681426" y="5319730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 Box 48"/>
          <p:cNvSpPr txBox="1"/>
          <p:nvPr/>
        </p:nvSpPr>
        <p:spPr>
          <a:xfrm>
            <a:off x="2690826" y="5548330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3681426" y="5548330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Text Box 50"/>
          <p:cNvSpPr txBox="1"/>
          <p:nvPr/>
        </p:nvSpPr>
        <p:spPr>
          <a:xfrm>
            <a:off x="4672026" y="4176730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Text Box 51"/>
          <p:cNvSpPr txBox="1"/>
          <p:nvPr/>
        </p:nvSpPr>
        <p:spPr>
          <a:xfrm>
            <a:off x="5662626" y="4176730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Text Box 52"/>
          <p:cNvSpPr txBox="1"/>
          <p:nvPr/>
        </p:nvSpPr>
        <p:spPr>
          <a:xfrm>
            <a:off x="4672026" y="4745055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Text Box 53"/>
          <p:cNvSpPr txBox="1"/>
          <p:nvPr/>
        </p:nvSpPr>
        <p:spPr>
          <a:xfrm>
            <a:off x="4672026" y="5049855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Text Box 54"/>
          <p:cNvSpPr txBox="1"/>
          <p:nvPr/>
        </p:nvSpPr>
        <p:spPr>
          <a:xfrm>
            <a:off x="4672026" y="5548330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" name="Text Box 55"/>
          <p:cNvSpPr txBox="1"/>
          <p:nvPr/>
        </p:nvSpPr>
        <p:spPr>
          <a:xfrm>
            <a:off x="5662626" y="5319730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" name="Text Box 56"/>
          <p:cNvSpPr txBox="1"/>
          <p:nvPr/>
        </p:nvSpPr>
        <p:spPr>
          <a:xfrm>
            <a:off x="5662626" y="5548330"/>
            <a:ext cx="5334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16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57"/>
          <p:cNvSpPr txBox="1"/>
          <p:nvPr/>
        </p:nvSpPr>
        <p:spPr>
          <a:xfrm>
            <a:off x="4595826" y="4440255"/>
            <a:ext cx="6096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5" name="Text Box 58"/>
          <p:cNvSpPr txBox="1"/>
          <p:nvPr/>
        </p:nvSpPr>
        <p:spPr>
          <a:xfrm>
            <a:off x="5586426" y="4745055"/>
            <a:ext cx="6858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6" name="Text Box 59"/>
          <p:cNvSpPr txBox="1"/>
          <p:nvPr/>
        </p:nvSpPr>
        <p:spPr>
          <a:xfrm>
            <a:off x="5586426" y="5049855"/>
            <a:ext cx="6858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7" name="Text Box 60"/>
          <p:cNvSpPr txBox="1"/>
          <p:nvPr/>
        </p:nvSpPr>
        <p:spPr>
          <a:xfrm>
            <a:off x="2614626" y="4973655"/>
            <a:ext cx="6858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8" name="Text Box 61"/>
          <p:cNvSpPr txBox="1"/>
          <p:nvPr/>
        </p:nvSpPr>
        <p:spPr>
          <a:xfrm>
            <a:off x="4595826" y="5278455"/>
            <a:ext cx="6096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9" name="Text Box 62"/>
          <p:cNvSpPr txBox="1"/>
          <p:nvPr/>
        </p:nvSpPr>
        <p:spPr>
          <a:xfrm>
            <a:off x="5510226" y="4440255"/>
            <a:ext cx="838200" cy="3460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,q</a:t>
            </a:r>
            <a:r>
              <a: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1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>
            <a:hlinkClick r:id="rId3" action="ppaction://hlinksldjump"/>
          </p:cNvPr>
          <p:cNvSpPr txBox="1"/>
          <p:nvPr/>
        </p:nvSpPr>
        <p:spPr>
          <a:xfrm>
            <a:off x="377485" y="282473"/>
            <a:ext cx="7602564" cy="50167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符号串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w=a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被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b="0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接受，当且仅当：在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b="0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的带标记的有向图中存在一条路径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 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并满足下列条件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start(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(2)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end(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(3)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transcript(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w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注意此时由于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有空边的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存在和之前的情况有些区别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48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" y="116632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/>
          <p:nvPr/>
        </p:nvSpPr>
        <p:spPr>
          <a:xfrm>
            <a:off x="0" y="3755192"/>
            <a:ext cx="9180512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对应字符串</a:t>
            </a:r>
            <a:r>
              <a:rPr lang="en-US" altLang="zh-CN" dirty="0" err="1">
                <a:solidFill>
                  <a:srgbClr val="800080"/>
                </a:solidFill>
              </a:rPr>
              <a:t>ababb</a:t>
            </a:r>
            <a:r>
              <a:rPr lang="zh-CN" altLang="en-US" dirty="0">
                <a:solidFill>
                  <a:srgbClr val="800080"/>
                </a:solidFill>
              </a:rPr>
              <a:t>的一条路径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 :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2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 3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6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 4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5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6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 7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8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9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10</a:t>
            </a:r>
          </a:p>
          <a:p>
            <a:pPr>
              <a:buNone/>
            </a:pP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9A32DA9-BDB6-E1E9-E1E5-2AAA348D2B13}"/>
              </a:ext>
            </a:extLst>
          </p:cNvPr>
          <p:cNvSpPr txBox="1"/>
          <p:nvPr/>
        </p:nvSpPr>
        <p:spPr>
          <a:xfrm>
            <a:off x="323528" y="4445907"/>
            <a:ext cx="9008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      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            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        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    b    </a:t>
            </a:r>
            <a:r>
              <a:rPr lang="en-US" altLang="zh-CN" b="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958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" y="116632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8"/>
          <p:cNvSpPr txBox="1"/>
          <p:nvPr/>
        </p:nvSpPr>
        <p:spPr>
          <a:xfrm>
            <a:off x="0" y="3755192"/>
            <a:ext cx="9180512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对应字符串</a:t>
            </a:r>
            <a:r>
              <a:rPr lang="en-US" altLang="zh-CN" dirty="0" err="1">
                <a:solidFill>
                  <a:srgbClr val="800080"/>
                </a:solidFill>
              </a:rPr>
              <a:t>ababb</a:t>
            </a:r>
            <a:r>
              <a:rPr lang="zh-CN" altLang="en-US" dirty="0">
                <a:solidFill>
                  <a:srgbClr val="800080"/>
                </a:solidFill>
              </a:rPr>
              <a:t>的一条路径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 :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2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 3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6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 4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5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6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 7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8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800080"/>
                </a:solidFill>
              </a:rPr>
              <a:t>9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</a:rPr>
              <a:t>10</a:t>
            </a:r>
          </a:p>
          <a:p>
            <a:pPr>
              <a:buNone/>
            </a:pP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 err="1">
                <a:solidFill>
                  <a:srgbClr val="800080"/>
                </a:solidFill>
              </a:rPr>
              <a:t>trs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dirty="0">
                <a:solidFill>
                  <a:srgbClr val="800080"/>
                </a:solidFill>
              </a:rPr>
              <a:t>)=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 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  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 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abb</a:t>
            </a:r>
            <a:r>
              <a:rPr lang="en-US" altLang="zh-CN" dirty="0">
                <a:solidFill>
                  <a:srgbClr val="800080"/>
                </a:solidFill>
              </a:rPr>
              <a:t>= </a:t>
            </a:r>
            <a:r>
              <a:rPr lang="en-US" altLang="zh-CN" dirty="0" err="1">
                <a:solidFill>
                  <a:srgbClr val="800080"/>
                </a:solidFill>
              </a:rPr>
              <a:t>ababb</a:t>
            </a:r>
            <a:endParaRPr lang="zh-CN" altLang="en-US" dirty="0">
              <a:solidFill>
                <a:srgbClr val="80008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A590A28-AD73-6356-EF9A-8BA8FED272EC}"/>
                  </a:ext>
                </a:extLst>
              </p14:cNvPr>
              <p14:cNvContentPartPr/>
              <p14:nvPr/>
            </p14:nvContentPartPr>
            <p14:xfrm>
              <a:off x="635327" y="1328817"/>
              <a:ext cx="3683880" cy="7815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A590A28-AD73-6356-EF9A-8BA8FED272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487" y="1265457"/>
                <a:ext cx="371520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8B3038A-AD1A-5581-17B3-90795977B17E}"/>
                  </a:ext>
                </a:extLst>
              </p14:cNvPr>
              <p14:cNvContentPartPr/>
              <p14:nvPr/>
            </p14:nvContentPartPr>
            <p14:xfrm>
              <a:off x="4108967" y="1449777"/>
              <a:ext cx="241920" cy="2160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8B3038A-AD1A-5581-17B3-90795977B1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3127" y="1386417"/>
                <a:ext cx="2732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D5C45FC-29D3-EC4C-93E5-AC9A517DCE98}"/>
                  </a:ext>
                </a:extLst>
              </p14:cNvPr>
              <p14:cNvContentPartPr/>
              <p14:nvPr/>
            </p14:nvContentPartPr>
            <p14:xfrm>
              <a:off x="1410407" y="560577"/>
              <a:ext cx="3061080" cy="18799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D5C45FC-29D3-EC4C-93E5-AC9A517DCE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4567" y="497217"/>
                <a:ext cx="3092400" cy="20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28E91969-B7DF-8485-1A46-7AFC3DAEC456}"/>
                  </a:ext>
                </a:extLst>
              </p14:cNvPr>
              <p14:cNvContentPartPr/>
              <p14:nvPr/>
            </p14:nvContentPartPr>
            <p14:xfrm>
              <a:off x="4007447" y="2122617"/>
              <a:ext cx="317880" cy="2926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28E91969-B7DF-8485-1A46-7AFC3DAEC4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91607" y="2059257"/>
                <a:ext cx="3492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1F184DF-B2A7-5BC4-99AE-EAE6FB0158E2}"/>
                  </a:ext>
                </a:extLst>
              </p14:cNvPr>
              <p14:cNvContentPartPr/>
              <p14:nvPr/>
            </p14:nvContentPartPr>
            <p14:xfrm>
              <a:off x="4566167" y="1938657"/>
              <a:ext cx="4007520" cy="511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1F184DF-B2A7-5BC4-99AE-EAE6FB0158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50327" y="1875297"/>
                <a:ext cx="4038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AB7A7A9-FE15-FB9D-9EC0-6073DC8F9E35}"/>
                  </a:ext>
                </a:extLst>
              </p14:cNvPr>
              <p14:cNvContentPartPr/>
              <p14:nvPr/>
            </p14:nvContentPartPr>
            <p14:xfrm>
              <a:off x="8471807" y="1779897"/>
              <a:ext cx="114480" cy="3240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AB7A7A9-FE15-FB9D-9EC0-6073DC8F9E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55967" y="1716537"/>
                <a:ext cx="1458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6D99DFCD-AEB9-475A-E7E9-91F070DCF7CF}"/>
                  </a:ext>
                </a:extLst>
              </p14:cNvPr>
              <p14:cNvContentPartPr/>
              <p14:nvPr/>
            </p14:nvContentPartPr>
            <p14:xfrm>
              <a:off x="4363127" y="1900497"/>
              <a:ext cx="248040" cy="385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6D99DFCD-AEB9-475A-E7E9-91F070DCF7C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47287" y="1837137"/>
                <a:ext cx="2793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B137CAE-07CD-022F-6783-AFB39D3827B9}"/>
                  </a:ext>
                </a:extLst>
              </p14:cNvPr>
              <p14:cNvContentPartPr/>
              <p14:nvPr/>
            </p14:nvContentPartPr>
            <p14:xfrm>
              <a:off x="4223447" y="1951257"/>
              <a:ext cx="140040" cy="2098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B137CAE-07CD-022F-6783-AFB39D3827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07607" y="1887897"/>
                <a:ext cx="1713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D502F79-9D49-1F05-535A-10DCBE2305BF}"/>
                  </a:ext>
                </a:extLst>
              </p14:cNvPr>
              <p14:cNvContentPartPr/>
              <p14:nvPr/>
            </p14:nvContentPartPr>
            <p14:xfrm>
              <a:off x="4324967" y="1957737"/>
              <a:ext cx="120960" cy="1144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D502F79-9D49-1F05-535A-10DCBE2305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09127" y="1894377"/>
                <a:ext cx="152280" cy="2412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9A32DA9-BDB6-E1E9-E1E5-2AAA348D2B13}"/>
              </a:ext>
            </a:extLst>
          </p:cNvPr>
          <p:cNvSpPr txBox="1"/>
          <p:nvPr/>
        </p:nvSpPr>
        <p:spPr>
          <a:xfrm>
            <a:off x="323528" y="4445907"/>
            <a:ext cx="9008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      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            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zh-CN" altLang="en-US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        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    b    </a:t>
            </a:r>
            <a:r>
              <a:rPr lang="en-US" altLang="zh-CN" b="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en-US" altLang="zh-CN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074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3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2" name="Text Box 6"/>
          <p:cNvSpPr txBox="1"/>
          <p:nvPr/>
        </p:nvSpPr>
        <p:spPr>
          <a:xfrm>
            <a:off x="278360" y="1340768"/>
            <a:ext cx="8686128" cy="43550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en-US" altLang="zh-CN" i="1" dirty="0">
                <a:latin typeface="Arial" panose="020B0604020202020204" pitchFamily="34" charset="0"/>
              </a:rPr>
              <a:t>  E</a:t>
            </a:r>
            <a:r>
              <a:rPr lang="en-US" altLang="zh-CN" dirty="0">
                <a:latin typeface="Arial" panose="020B0604020202020204" pitchFamily="34" charset="0"/>
              </a:rPr>
              <a:t> 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 的语言：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sz="105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L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(E) =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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/>
              </a:rPr>
              <a:t>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start(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 dirty="0"/>
              <a:t> q</a:t>
            </a:r>
            <a:r>
              <a:rPr lang="en-US" altLang="zh-CN" i="1" baseline="-25000" dirty="0"/>
              <a:t>0 ,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							  end(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transcript(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)=w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</a:t>
            </a:r>
          </a:p>
          <a:p>
            <a:pPr>
              <a:buNone/>
            </a:pPr>
            <a:endParaRPr lang="en-US" altLang="zh-CN" sz="1050" dirty="0"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800080"/>
              </a:solidFill>
            </a:endParaRPr>
          </a:p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可以证明，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如果存在</a:t>
            </a:r>
            <a:r>
              <a:rPr lang="zh-CN" altLang="en-US" dirty="0">
                <a:latin typeface="Arial" panose="020B0604020202020204" pitchFamily="34" charset="0"/>
              </a:rPr>
              <a:t>一个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</a:p>
          <a:p>
            <a:pPr>
              <a:buNone/>
            </a:pPr>
            <a:r>
              <a:rPr lang="en-US" altLang="zh-CN" i="1" dirty="0">
                <a:latin typeface="Arial" panose="020B0604020202020204" pitchFamily="34" charset="0"/>
              </a:rPr>
              <a:t>E</a:t>
            </a:r>
            <a:r>
              <a:rPr lang="en-US" altLang="zh-CN" dirty="0">
                <a:latin typeface="Arial" panose="020B0604020202020204" pitchFamily="34" charset="0"/>
              </a:rPr>
              <a:t>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，满足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L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(E) 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则 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是一个正规语言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1050" dirty="0">
              <a:latin typeface="Arial" panose="020B0604020202020204" pitchFamily="34" charset="0"/>
            </a:endParaRPr>
          </a:p>
        </p:txBody>
      </p:sp>
      <p:sp>
        <p:nvSpPr>
          <p:cNvPr id="65543" name="Text Box 8">
            <a:hlinkClick r:id="rId2" action="ppaction://hlinksldjump"/>
          </p:cNvPr>
          <p:cNvSpPr txBox="1"/>
          <p:nvPr/>
        </p:nvSpPr>
        <p:spPr>
          <a:xfrm>
            <a:off x="395536" y="164519"/>
            <a:ext cx="64817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的语言</a:t>
            </a:r>
            <a:endParaRPr lang="zh-CN" altLang="en-US" b="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65D50A-2D02-1B13-2328-A1B110F2FB6E}"/>
              </a:ext>
            </a:extLst>
          </p:cNvPr>
          <p:cNvGrpSpPr/>
          <p:nvPr/>
        </p:nvGrpSpPr>
        <p:grpSpPr>
          <a:xfrm>
            <a:off x="371560" y="2936857"/>
            <a:ext cx="6048672" cy="984285"/>
            <a:chOff x="395536" y="5076473"/>
            <a:chExt cx="6048672" cy="984285"/>
          </a:xfrm>
        </p:grpSpPr>
        <p:sp>
          <p:nvSpPr>
            <p:cNvPr id="3" name="Text Box 6">
              <a:extLst>
                <a:ext uri="{FF2B5EF4-FFF2-40B4-BE49-F238E27FC236}">
                  <a16:creationId xmlns:a16="http://schemas.microsoft.com/office/drawing/2014/main" id="{00AB451E-DF0D-AE35-984F-CD3952C6CD27}"/>
                </a:ext>
              </a:extLst>
            </p:cNvPr>
            <p:cNvSpPr txBox="1"/>
            <p:nvPr/>
          </p:nvSpPr>
          <p:spPr>
            <a:xfrm>
              <a:off x="395536" y="5152817"/>
              <a:ext cx="6048672" cy="9079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endParaRPr lang="zh-CN" altLang="en-US" sz="1050" dirty="0">
                <a:latin typeface="Arial" panose="020B0604020202020204" pitchFamily="34" charset="0"/>
              </a:endParaRPr>
            </a:p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L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(E) = 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 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w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 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  <a:sym typeface="Symbol"/>
                </a:rPr>
                <a:t>s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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F</a:t>
              </a: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，</a:t>
              </a:r>
              <a:r>
                <a:rPr lang="en-US" altLang="zh-CN" i="1" dirty="0"/>
                <a:t>q</a:t>
              </a:r>
              <a:r>
                <a:rPr lang="en-US" altLang="zh-CN" i="1" baseline="-25000" dirty="0"/>
                <a:t>0</a:t>
              </a:r>
              <a:r>
                <a:rPr lang="en-US" altLang="zh-CN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 ⇝ s</a:t>
              </a:r>
              <a:r>
                <a:rPr lang="en-US" altLang="zh-CN" i="1" baseline="-25000" dirty="0"/>
                <a:t> 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</a:t>
              </a:r>
            </a:p>
            <a:p>
              <a:pPr>
                <a:buNone/>
              </a:pPr>
              <a:endParaRPr lang="en-US" altLang="zh-CN" sz="1050" dirty="0">
                <a:latin typeface="Arial" panose="020B060402020202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04F6192-E00A-494C-53EA-C80179FE72AC}"/>
                </a:ext>
              </a:extLst>
            </p:cNvPr>
            <p:cNvSpPr txBox="1"/>
            <p:nvPr/>
          </p:nvSpPr>
          <p:spPr>
            <a:xfrm>
              <a:off x="5004048" y="5076473"/>
              <a:ext cx="5040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w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27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2" y="737215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8"/>
          <p:cNvSpPr txBox="1"/>
          <p:nvPr/>
        </p:nvSpPr>
        <p:spPr>
          <a:xfrm>
            <a:off x="164306" y="116632"/>
            <a:ext cx="8979694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下面我们来研究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dirty="0">
                <a:cs typeface="Times New Roman" panose="02020603050405020304" pitchFamily="18" charset="0"/>
              </a:rPr>
              <a:t>- </a:t>
            </a:r>
            <a:r>
              <a:rPr lang="en-US" altLang="zh-CN" i="1" dirty="0"/>
              <a:t>NFA </a:t>
            </a:r>
            <a:r>
              <a:rPr lang="zh-CN" altLang="en-US" dirty="0">
                <a:solidFill>
                  <a:srgbClr val="800080"/>
                </a:solidFill>
              </a:rPr>
              <a:t>识别字符串的过程</a:t>
            </a:r>
            <a:r>
              <a:rPr lang="en-US" altLang="zh-CN" dirty="0">
                <a:solidFill>
                  <a:srgbClr val="800080"/>
                </a:solidFill>
              </a:rPr>
              <a:t>, </a:t>
            </a:r>
            <a:r>
              <a:rPr lang="zh-CN" altLang="en-US" dirty="0">
                <a:solidFill>
                  <a:srgbClr val="800080"/>
                </a:solidFill>
              </a:rPr>
              <a:t>如何 扩展子集法</a:t>
            </a:r>
          </a:p>
        </p:txBody>
      </p:sp>
      <p:sp>
        <p:nvSpPr>
          <p:cNvPr id="5" name="Text Box 18"/>
          <p:cNvSpPr txBox="1"/>
          <p:nvPr/>
        </p:nvSpPr>
        <p:spPr>
          <a:xfrm>
            <a:off x="3840" y="4725144"/>
            <a:ext cx="897969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以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dirty="0">
                <a:cs typeface="Times New Roman" panose="02020603050405020304" pitchFamily="18" charset="0"/>
              </a:rPr>
              <a:t>- </a:t>
            </a:r>
            <a:r>
              <a:rPr lang="en-US" altLang="zh-CN" i="1" dirty="0"/>
              <a:t>NFA </a:t>
            </a:r>
            <a:r>
              <a:rPr lang="zh-CN" altLang="en-US" dirty="0">
                <a:solidFill>
                  <a:srgbClr val="800080"/>
                </a:solidFill>
              </a:rPr>
              <a:t>识别字符串</a:t>
            </a:r>
            <a:r>
              <a:rPr lang="en-US" altLang="zh-CN" dirty="0" err="1">
                <a:solidFill>
                  <a:srgbClr val="800080"/>
                </a:solidFill>
              </a:rPr>
              <a:t>ababb</a:t>
            </a:r>
            <a:r>
              <a:rPr lang="zh-CN" altLang="en-US" dirty="0">
                <a:solidFill>
                  <a:srgbClr val="800080"/>
                </a:solidFill>
              </a:rPr>
              <a:t>的过程为例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69533A5-F46C-44B3-B3B6-87BCF0C1506F}"/>
              </a:ext>
            </a:extLst>
          </p:cNvPr>
          <p:cNvSpPr/>
          <p:nvPr/>
        </p:nvSpPr>
        <p:spPr>
          <a:xfrm>
            <a:off x="467544" y="2420888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3FCA6EE-BBC8-41CD-B9C6-F049814A5251}"/>
              </a:ext>
            </a:extLst>
          </p:cNvPr>
          <p:cNvSpPr/>
          <p:nvPr/>
        </p:nvSpPr>
        <p:spPr>
          <a:xfrm>
            <a:off x="1403648" y="2421821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F05E50F-4887-4907-A2DE-4482A16B8697}"/>
              </a:ext>
            </a:extLst>
          </p:cNvPr>
          <p:cNvSpPr/>
          <p:nvPr/>
        </p:nvSpPr>
        <p:spPr>
          <a:xfrm>
            <a:off x="5281065" y="2285387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789CD8E-E187-4F15-A5B5-EBFA0DEFDE41}"/>
              </a:ext>
            </a:extLst>
          </p:cNvPr>
          <p:cNvSpPr/>
          <p:nvPr/>
        </p:nvSpPr>
        <p:spPr>
          <a:xfrm>
            <a:off x="2195736" y="1700808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38EABC-CF5E-4CD8-91B1-576E15AB2BB9}"/>
              </a:ext>
            </a:extLst>
          </p:cNvPr>
          <p:cNvSpPr/>
          <p:nvPr/>
        </p:nvSpPr>
        <p:spPr>
          <a:xfrm>
            <a:off x="2211388" y="2805586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36241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60397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69633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12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  <p:bldP spid="21" grpId="0" animBg="1"/>
      <p:bldP spid="2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16"/>
          <p:cNvSpPr/>
          <p:nvPr/>
        </p:nvSpPr>
        <p:spPr>
          <a:xfrm>
            <a:off x="-72008" y="717869"/>
            <a:ext cx="896448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状态 </a:t>
            </a:r>
            <a:r>
              <a:rPr lang="en-US" altLang="zh-CN" sz="2800" i="1" dirty="0"/>
              <a:t>q </a:t>
            </a:r>
            <a:r>
              <a:rPr lang="zh-CN" altLang="en-US" sz="2800" dirty="0"/>
              <a:t>的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cs typeface="Times New Roman" panose="02020603050405020304" pitchFamily="18" charset="0"/>
              </a:rPr>
              <a:t>- </a:t>
            </a:r>
            <a:r>
              <a:rPr lang="zh-CN" altLang="en-US" sz="2800" dirty="0"/>
              <a:t>闭包，记为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</a:rPr>
              <a:t>q</a:t>
            </a:r>
            <a:r>
              <a:rPr lang="en-US" altLang="zh-CN" sz="2800" dirty="0">
                <a:solidFill>
                  <a:srgbClr val="800080"/>
                </a:solidFill>
              </a:rPr>
              <a:t>)</a:t>
            </a:r>
            <a:r>
              <a:rPr lang="zh-CN" altLang="en-US" sz="2800" dirty="0"/>
              <a:t>，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 或 简记作 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*(q)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定义为从 </a:t>
            </a:r>
            <a:r>
              <a:rPr lang="en-US" altLang="zh-CN" sz="2800" i="1" dirty="0"/>
              <a:t>q </a:t>
            </a:r>
            <a:r>
              <a:rPr lang="zh-CN" altLang="en-US" sz="2800" dirty="0"/>
              <a:t>经所有的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zh-CN" altLang="en-US" sz="2800" dirty="0"/>
              <a:t>路径可以到达的状态（包括</a:t>
            </a:r>
            <a:r>
              <a:rPr lang="en-US" altLang="zh-CN" sz="2800" i="1" dirty="0"/>
              <a:t>q</a:t>
            </a:r>
            <a:r>
              <a:rPr lang="zh-CN" altLang="en-US" sz="2800" dirty="0"/>
              <a:t>自身）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zh-CN" altLang="en-US" sz="2800" dirty="0"/>
              <a:t>路径</a:t>
            </a:r>
            <a:r>
              <a:rPr lang="en-US" altLang="zh-CN" sz="2800" dirty="0"/>
              <a:t>: </a:t>
            </a:r>
            <a:r>
              <a:rPr lang="zh-CN" altLang="en-US" sz="2800" dirty="0"/>
              <a:t>由标记</a:t>
            </a:r>
            <a:r>
              <a:rPr lang="zh-CN" altLang="en-US" sz="2800"/>
              <a:t>为</a:t>
            </a:r>
            <a:r>
              <a:rPr lang="zh-CN" altLang="en-US" sz="2800" i="1">
                <a:sym typeface="Symbol" panose="05050102010706020507" pitchFamily="18" charset="2"/>
              </a:rPr>
              <a:t> </a:t>
            </a:r>
            <a:r>
              <a:rPr lang="zh-CN" altLang="en-US" sz="2800"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ym typeface="Symbol" panose="05050102010706020507" pitchFamily="18" charset="2"/>
              </a:rPr>
              <a:t>边组成的路径。</a:t>
            </a:r>
            <a:endParaRPr lang="en-US" altLang="zh-CN" sz="2800" dirty="0"/>
          </a:p>
        </p:txBody>
      </p:sp>
      <p:sp>
        <p:nvSpPr>
          <p:cNvPr id="30729" name="Text Box 18"/>
          <p:cNvSpPr txBox="1"/>
          <p:nvPr/>
        </p:nvSpPr>
        <p:spPr>
          <a:xfrm>
            <a:off x="164306" y="116632"/>
            <a:ext cx="897969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为了研究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dirty="0">
                <a:cs typeface="Times New Roman" panose="02020603050405020304" pitchFamily="18" charset="0"/>
              </a:rPr>
              <a:t>- </a:t>
            </a:r>
            <a:r>
              <a:rPr lang="en-US" altLang="zh-CN" i="1" dirty="0"/>
              <a:t>NFA </a:t>
            </a:r>
            <a:r>
              <a:rPr lang="zh-CN" altLang="en-US" dirty="0"/>
              <a:t>，我们要定义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闭包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closure)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11347" y="5877272"/>
            <a:ext cx="6121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Clr>
                <a:srgbClr val="800080"/>
              </a:buClr>
            </a:pPr>
            <a:r>
              <a:rPr lang="zh-CN" altLang="en-US" sz="2800" i="1" dirty="0"/>
              <a:t> </a:t>
            </a:r>
            <a:r>
              <a:rPr lang="zh-CN" altLang="en-US" sz="2800" i="1" dirty="0">
                <a:sym typeface="Symbol" panose="05050102010706020507" pitchFamily="18" charset="2"/>
              </a:rPr>
              <a:t></a:t>
            </a:r>
            <a:r>
              <a:rPr lang="en-US" altLang="zh-CN" sz="2800" i="1" dirty="0">
                <a:sym typeface="Symbol" panose="05050102010706020507" pitchFamily="18" charset="2"/>
              </a:rPr>
              <a:t>-c</a:t>
            </a:r>
            <a:r>
              <a:rPr lang="en-US" altLang="zh-CN" sz="2800" i="1" dirty="0"/>
              <a:t>losure</a:t>
            </a:r>
            <a:r>
              <a:rPr lang="en-US" altLang="zh-CN" sz="2800" dirty="0"/>
              <a:t>(</a:t>
            </a:r>
            <a:r>
              <a:rPr lang="en-US" altLang="zh-CN" sz="2800" i="1" dirty="0"/>
              <a:t>0</a:t>
            </a:r>
            <a:r>
              <a:rPr lang="en-US" altLang="zh-CN" sz="2800" dirty="0"/>
              <a:t>) </a:t>
            </a:r>
            <a:r>
              <a:rPr lang="en-US" altLang="zh-CN" sz="2800" b="0" dirty="0"/>
              <a:t>= </a:t>
            </a:r>
            <a:endParaRPr lang="en-US" altLang="zh-CN" sz="2800" i="1" dirty="0"/>
          </a:p>
        </p:txBody>
      </p:sp>
      <p:sp>
        <p:nvSpPr>
          <p:cNvPr id="4" name="矩形 3"/>
          <p:cNvSpPr/>
          <p:nvPr/>
        </p:nvSpPr>
        <p:spPr>
          <a:xfrm>
            <a:off x="4355976" y="5858108"/>
            <a:ext cx="3295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Clr>
                <a:srgbClr val="800080"/>
              </a:buClr>
              <a:buNone/>
            </a:pPr>
            <a:r>
              <a:rPr lang="en-US" altLang="zh-CN" sz="2800" i="1" dirty="0"/>
              <a:t>{0,1,2,4,7}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8A4A7-FFB4-0E58-958A-6166CBC56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0" y="2060848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7D2CB350-933F-B7E1-B29F-2F22C5904FE4}"/>
              </a:ext>
            </a:extLst>
          </p:cNvPr>
          <p:cNvSpPr/>
          <p:nvPr/>
        </p:nvSpPr>
        <p:spPr>
          <a:xfrm>
            <a:off x="497322" y="3744521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8AFF30-55F5-4A49-2A10-3DBC60D5B67C}"/>
              </a:ext>
            </a:extLst>
          </p:cNvPr>
          <p:cNvSpPr/>
          <p:nvPr/>
        </p:nvSpPr>
        <p:spPr>
          <a:xfrm>
            <a:off x="1433426" y="3745454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7B5E5CE-7D84-9C0D-0CF5-3746ADA67DF0}"/>
              </a:ext>
            </a:extLst>
          </p:cNvPr>
          <p:cNvSpPr/>
          <p:nvPr/>
        </p:nvSpPr>
        <p:spPr>
          <a:xfrm>
            <a:off x="5310843" y="3609020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B7B1660-97A5-E50A-5C29-987F89DE08AE}"/>
              </a:ext>
            </a:extLst>
          </p:cNvPr>
          <p:cNvSpPr/>
          <p:nvPr/>
        </p:nvSpPr>
        <p:spPr>
          <a:xfrm>
            <a:off x="2225514" y="3024441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9649A3-1E86-F3E9-3799-5D983E7F4942}"/>
              </a:ext>
            </a:extLst>
          </p:cNvPr>
          <p:cNvSpPr/>
          <p:nvPr/>
        </p:nvSpPr>
        <p:spPr>
          <a:xfrm>
            <a:off x="2241166" y="4129219"/>
            <a:ext cx="50405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16"/>
          <p:cNvSpPr/>
          <p:nvPr/>
        </p:nvSpPr>
        <p:spPr>
          <a:xfrm>
            <a:off x="-72008" y="717869"/>
            <a:ext cx="8964488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状态 </a:t>
            </a:r>
            <a:r>
              <a:rPr lang="en-US" altLang="zh-CN" sz="2800" i="1" dirty="0"/>
              <a:t>q </a:t>
            </a:r>
            <a:r>
              <a:rPr lang="zh-CN" altLang="en-US" sz="2800" dirty="0"/>
              <a:t>的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cs typeface="Times New Roman" panose="02020603050405020304" pitchFamily="18" charset="0"/>
              </a:rPr>
              <a:t>- </a:t>
            </a:r>
            <a:r>
              <a:rPr lang="zh-CN" altLang="en-US" sz="2800" dirty="0"/>
              <a:t>闭包，记为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</a:rPr>
              <a:t>q</a:t>
            </a:r>
            <a:r>
              <a:rPr lang="en-US" altLang="zh-CN" sz="2800" dirty="0">
                <a:solidFill>
                  <a:srgbClr val="800080"/>
                </a:solidFill>
              </a:rPr>
              <a:t>)</a:t>
            </a:r>
            <a:r>
              <a:rPr lang="zh-CN" altLang="en-US" sz="2800" dirty="0"/>
              <a:t>，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 或 简记作 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*(q)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定义为从 </a:t>
            </a:r>
            <a:r>
              <a:rPr lang="en-US" altLang="zh-CN" sz="2800" i="1" dirty="0"/>
              <a:t>q </a:t>
            </a:r>
            <a:r>
              <a:rPr lang="zh-CN" altLang="en-US" sz="2800" dirty="0"/>
              <a:t>经所有的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zh-CN" altLang="en-US" sz="2800" dirty="0"/>
              <a:t>路径可以到达的状态（包括</a:t>
            </a:r>
            <a:r>
              <a:rPr lang="en-US" altLang="zh-CN" sz="2800" i="1" dirty="0"/>
              <a:t>q</a:t>
            </a:r>
            <a:r>
              <a:rPr lang="zh-CN" altLang="en-US" sz="2800" dirty="0"/>
              <a:t>自身）</a:t>
            </a:r>
            <a:endParaRPr lang="en-US" altLang="zh-CN" sz="2800" i="1" dirty="0"/>
          </a:p>
        </p:txBody>
      </p:sp>
      <p:sp>
        <p:nvSpPr>
          <p:cNvPr id="30729" name="Text Box 18"/>
          <p:cNvSpPr txBox="1"/>
          <p:nvPr/>
        </p:nvSpPr>
        <p:spPr>
          <a:xfrm>
            <a:off x="164306" y="116632"/>
            <a:ext cx="897969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为了研究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dirty="0">
                <a:cs typeface="Times New Roman" panose="02020603050405020304" pitchFamily="18" charset="0"/>
              </a:rPr>
              <a:t>- </a:t>
            </a:r>
            <a:r>
              <a:rPr lang="en-US" altLang="zh-CN" i="1" dirty="0"/>
              <a:t>NFA </a:t>
            </a:r>
            <a:r>
              <a:rPr lang="zh-CN" altLang="en-US" dirty="0"/>
              <a:t>，我们要定义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闭包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closure)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92821" y="5661248"/>
            <a:ext cx="6121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Clr>
                <a:srgbClr val="800080"/>
              </a:buClr>
            </a:pPr>
            <a:r>
              <a:rPr lang="zh-CN" altLang="en-US" sz="2800" i="1" dirty="0"/>
              <a:t> </a:t>
            </a:r>
            <a:r>
              <a:rPr lang="zh-CN" altLang="en-US" sz="2800" i="1" dirty="0">
                <a:sym typeface="Symbol" panose="05050102010706020507" pitchFamily="18" charset="2"/>
              </a:rPr>
              <a:t></a:t>
            </a:r>
            <a:r>
              <a:rPr lang="en-US" altLang="zh-CN" sz="2800" i="1" dirty="0">
                <a:sym typeface="Symbol" panose="05050102010706020507" pitchFamily="18" charset="2"/>
              </a:rPr>
              <a:t>-c</a:t>
            </a:r>
            <a:r>
              <a:rPr lang="en-US" altLang="zh-CN" sz="2800" i="1" dirty="0"/>
              <a:t>losure</a:t>
            </a:r>
            <a:r>
              <a:rPr lang="en-US" altLang="zh-CN" sz="2800" dirty="0"/>
              <a:t>(</a:t>
            </a:r>
            <a:r>
              <a:rPr lang="en-US" altLang="zh-CN" sz="2800" i="1" dirty="0"/>
              <a:t>1</a:t>
            </a:r>
            <a:r>
              <a:rPr lang="en-US" altLang="zh-CN" sz="2800" dirty="0"/>
              <a:t>) </a:t>
            </a:r>
            <a:r>
              <a:rPr lang="en-US" altLang="zh-CN" sz="2800" b="0" dirty="0"/>
              <a:t>= </a:t>
            </a:r>
            <a:endParaRPr lang="en-US" altLang="zh-CN" sz="2800" i="1" dirty="0"/>
          </a:p>
        </p:txBody>
      </p:sp>
      <p:sp>
        <p:nvSpPr>
          <p:cNvPr id="4" name="矩形 3"/>
          <p:cNvSpPr/>
          <p:nvPr/>
        </p:nvSpPr>
        <p:spPr>
          <a:xfrm>
            <a:off x="4544781" y="5661248"/>
            <a:ext cx="3295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Clr>
                <a:srgbClr val="800080"/>
              </a:buClr>
              <a:buNone/>
            </a:pPr>
            <a:r>
              <a:rPr lang="en-US" altLang="zh-CN" sz="2800" i="1" dirty="0"/>
              <a:t>{</a:t>
            </a:r>
            <a:r>
              <a:rPr lang="en-US" altLang="zh-CN" sz="2800" dirty="0"/>
              <a:t>1,2,4</a:t>
            </a:r>
            <a:r>
              <a:rPr lang="en-US" altLang="zh-CN" sz="2800" i="1" dirty="0"/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8A4A7-FFB4-0E58-958A-6166CBC56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0" y="2060848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E1052AE-7479-ED76-17A2-308C59CCEADF}"/>
              </a:ext>
            </a:extLst>
          </p:cNvPr>
          <p:cNvSpPr/>
          <p:nvPr/>
        </p:nvSpPr>
        <p:spPr>
          <a:xfrm>
            <a:off x="1529991" y="6039167"/>
            <a:ext cx="6121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Clr>
                <a:srgbClr val="800080"/>
              </a:buClr>
            </a:pPr>
            <a:r>
              <a:rPr lang="zh-CN" altLang="en-US" sz="2800" i="1" dirty="0"/>
              <a:t> </a:t>
            </a:r>
            <a:r>
              <a:rPr lang="zh-CN" altLang="en-US" sz="2800" i="1" dirty="0">
                <a:sym typeface="Symbol" panose="05050102010706020507" pitchFamily="18" charset="2"/>
              </a:rPr>
              <a:t></a:t>
            </a:r>
            <a:r>
              <a:rPr lang="en-US" altLang="zh-CN" sz="2800" i="1" dirty="0">
                <a:sym typeface="Symbol" panose="05050102010706020507" pitchFamily="18" charset="2"/>
              </a:rPr>
              <a:t>-c</a:t>
            </a:r>
            <a:r>
              <a:rPr lang="en-US" altLang="zh-CN" sz="2800" i="1" dirty="0"/>
              <a:t>losure</a:t>
            </a:r>
            <a:r>
              <a:rPr lang="en-US" altLang="zh-CN" sz="2800" dirty="0"/>
              <a:t>(</a:t>
            </a:r>
            <a:r>
              <a:rPr lang="en-US" altLang="zh-CN" sz="2800" i="1" dirty="0"/>
              <a:t>2</a:t>
            </a:r>
            <a:r>
              <a:rPr lang="en-US" altLang="zh-CN" sz="2800" dirty="0"/>
              <a:t>) </a:t>
            </a:r>
            <a:r>
              <a:rPr lang="en-US" altLang="zh-CN" sz="2800" b="0" dirty="0"/>
              <a:t>= </a:t>
            </a:r>
            <a:endParaRPr lang="en-US" altLang="zh-CN" sz="2800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83C264-138C-2D74-425B-E0B2DE355D30}"/>
              </a:ext>
            </a:extLst>
          </p:cNvPr>
          <p:cNvSpPr/>
          <p:nvPr/>
        </p:nvSpPr>
        <p:spPr>
          <a:xfrm>
            <a:off x="4581951" y="6019110"/>
            <a:ext cx="3295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Clr>
                <a:srgbClr val="800080"/>
              </a:buClr>
              <a:buNone/>
            </a:pPr>
            <a:r>
              <a:rPr lang="en-US" altLang="zh-CN" sz="2800" i="1" dirty="0"/>
              <a:t>{2}</a:t>
            </a:r>
          </a:p>
        </p:txBody>
      </p:sp>
    </p:spTree>
    <p:extLst>
      <p:ext uri="{BB962C8B-B14F-4D97-AF65-F5344CB8AC3E}">
        <p14:creationId xmlns:p14="http://schemas.microsoft.com/office/powerpoint/2010/main" val="6123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32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4"/>
          <p:cNvSpPr txBox="1"/>
          <p:nvPr/>
        </p:nvSpPr>
        <p:spPr>
          <a:xfrm>
            <a:off x="214282" y="0"/>
            <a:ext cx="8715436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课堂练习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求出下面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中每个状态的</a:t>
            </a:r>
            <a:r>
              <a:rPr lang="zh-CN" altLang="en-US" i="1" dirty="0">
                <a:sym typeface="Symbol" panose="05050102010706020507" pitchFamily="18" charset="2"/>
              </a:rPr>
              <a:t></a:t>
            </a:r>
            <a:r>
              <a:rPr lang="en-US" altLang="zh-CN" i="1" dirty="0"/>
              <a:t>-closure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91398"/>
              </p:ext>
            </p:extLst>
          </p:nvPr>
        </p:nvGraphicFramePr>
        <p:xfrm>
          <a:off x="4355976" y="3789040"/>
          <a:ext cx="214314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i="1" dirty="0"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2400" i="1" dirty="0"/>
                        <a:t>-closure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0,1,2,4,7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1,2,4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3,6,1,2,4,7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75622"/>
              </p:ext>
            </p:extLst>
          </p:nvPr>
        </p:nvGraphicFramePr>
        <p:xfrm>
          <a:off x="6715140" y="3500438"/>
          <a:ext cx="2214578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1" dirty="0"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2400" i="1" dirty="0"/>
                        <a:t>-closure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5,6,1,2,4,7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6,1,2,4,7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16"/>
          <p:cNvSpPr/>
          <p:nvPr/>
        </p:nvSpPr>
        <p:spPr>
          <a:xfrm>
            <a:off x="251520" y="836712"/>
            <a:ext cx="8712968" cy="4339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同理，我们可以定义状态 集合</a:t>
            </a:r>
            <a:r>
              <a:rPr lang="en-US" altLang="zh-CN" sz="2800" i="1" dirty="0"/>
              <a:t>S = </a:t>
            </a:r>
            <a:r>
              <a:rPr lang="en-US" altLang="zh-CN" sz="2800" i="1" dirty="0">
                <a:sym typeface="Symbol" panose="05050102010706020507" pitchFamily="18" charset="2"/>
              </a:rPr>
              <a:t>{ q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1 </a:t>
            </a:r>
            <a:r>
              <a:rPr lang="en-US" altLang="zh-CN" sz="2800" i="1" dirty="0">
                <a:sym typeface="Symbol" panose="05050102010706020507" pitchFamily="18" charset="2"/>
              </a:rPr>
              <a:t>, q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2 </a:t>
            </a:r>
            <a:r>
              <a:rPr lang="en-US" altLang="zh-CN" sz="2800" i="1" dirty="0"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ym typeface="Symbol" panose="05050102010706020507" pitchFamily="18" charset="2"/>
              </a:rPr>
              <a:t> </a:t>
            </a:r>
            <a:r>
              <a:rPr lang="en-US" altLang="zh-CN" sz="2800" i="1" dirty="0">
                <a:sym typeface="Symbol" panose="05050102010706020507" pitchFamily="18" charset="2"/>
              </a:rPr>
              <a:t>, </a:t>
            </a:r>
            <a:r>
              <a:rPr lang="en-US" altLang="zh-CN" sz="2800" i="1" dirty="0" err="1">
                <a:sym typeface="Symbol" panose="05050102010706020507" pitchFamily="18" charset="2"/>
              </a:rPr>
              <a:t>q</a:t>
            </a:r>
            <a:r>
              <a:rPr lang="en-US" altLang="zh-CN" sz="2800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800" i="1" dirty="0">
                <a:sym typeface="Symbol" panose="05050102010706020507" pitchFamily="18" charset="2"/>
              </a:rPr>
              <a:t> }</a:t>
            </a:r>
            <a:r>
              <a:rPr lang="en-US" altLang="zh-CN" sz="2800" i="1" dirty="0"/>
              <a:t> </a:t>
            </a:r>
            <a:r>
              <a:rPr lang="zh-CN" altLang="en-US" sz="2800" dirty="0"/>
              <a:t>的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cs typeface="Times New Roman" panose="02020603050405020304" pitchFamily="18" charset="0"/>
              </a:rPr>
              <a:t>- </a:t>
            </a:r>
            <a:r>
              <a:rPr lang="zh-CN" altLang="en-US" sz="2800" dirty="0"/>
              <a:t>闭包，记为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r>
              <a:rPr lang="en-US" altLang="zh-CN" sz="2800" dirty="0">
                <a:solidFill>
                  <a:srgbClr val="800080"/>
                </a:solidFill>
              </a:rPr>
              <a:t>)</a:t>
            </a:r>
            <a:r>
              <a:rPr lang="zh-CN" altLang="en-US" sz="2800" dirty="0"/>
              <a:t>，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或 简记作 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*(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定义为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  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r>
              <a:rPr lang="en-US" altLang="zh-CN" sz="2800" dirty="0">
                <a:solidFill>
                  <a:srgbClr val="800080"/>
                </a:solidFill>
              </a:rPr>
              <a:t>)  =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ym typeface="Symbol" panose="05050102010706020507" pitchFamily="18" charset="2"/>
              </a:rPr>
              <a:t>   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ym typeface="Symbol" panose="05050102010706020507" pitchFamily="18" charset="2"/>
              </a:rPr>
              <a:t>-closure(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)</a:t>
            </a:r>
          </a:p>
          <a:p>
            <a:pPr>
              <a:buClr>
                <a:srgbClr val="800080"/>
              </a:buClr>
              <a:buNone/>
            </a:pP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即状态集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zh-CN" altLang="en-US" sz="2800" dirty="0">
                <a:sym typeface="Symbol" panose="05050102010706020507" pitchFamily="18" charset="2"/>
              </a:rPr>
              <a:t>中所有元素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的</a:t>
            </a:r>
            <a:r>
              <a:rPr lang="en-US" altLang="zh-CN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i="1" dirty="0"/>
              <a:t>- </a:t>
            </a:r>
            <a:r>
              <a:rPr lang="zh-CN" altLang="en-US" sz="2800" dirty="0"/>
              <a:t>闭包的并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关键性质</a:t>
            </a:r>
            <a:r>
              <a:rPr lang="en-US" altLang="zh-CN" sz="2800" dirty="0">
                <a:solidFill>
                  <a:srgbClr val="800080"/>
                </a:solidFill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若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-closure(S)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=S’,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olidFill>
                  <a:srgbClr val="800080"/>
                </a:solidFill>
              </a:rPr>
              <a:t> S’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zh-CN" altLang="en-US" sz="2800" i="1" dirty="0">
                <a:solidFill>
                  <a:srgbClr val="800080"/>
                </a:solidFill>
              </a:rPr>
              <a:t>若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-closure(S)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=S’,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-closure(S’)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=S’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solidFill>
                  <a:srgbClr val="800080"/>
                </a:solidFill>
              </a:rPr>
              <a:t>反证法：假设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400" dirty="0">
                <a:solidFill>
                  <a:srgbClr val="800080"/>
                </a:solidFill>
              </a:rPr>
              <a:t>-closure(S’)</a:t>
            </a:r>
            <a:r>
              <a:rPr lang="zh-CN" altLang="en-US" sz="2400" dirty="0">
                <a:solidFill>
                  <a:srgbClr val="800080"/>
                </a:solidFill>
              </a:rPr>
              <a:t> ≠</a:t>
            </a:r>
            <a:r>
              <a:rPr lang="en-US" altLang="zh-CN" sz="2400" dirty="0">
                <a:solidFill>
                  <a:srgbClr val="800080"/>
                </a:solidFill>
              </a:rPr>
              <a:t>S’</a:t>
            </a:r>
            <a:r>
              <a:rPr lang="zh-CN" altLang="en-US" sz="2400" dirty="0">
                <a:solidFill>
                  <a:srgbClr val="800080"/>
                </a:solidFill>
              </a:rPr>
              <a:t>，令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400" dirty="0">
                <a:solidFill>
                  <a:srgbClr val="800080"/>
                </a:solidFill>
              </a:rPr>
              <a:t>-closure(S’)</a:t>
            </a:r>
            <a:r>
              <a:rPr lang="zh-CN" altLang="en-US" sz="2400" dirty="0">
                <a:solidFill>
                  <a:srgbClr val="800080"/>
                </a:solidFill>
              </a:rPr>
              <a:t> </a:t>
            </a:r>
            <a:r>
              <a:rPr lang="en-US" altLang="zh-CN" sz="2400" dirty="0">
                <a:solidFill>
                  <a:srgbClr val="800080"/>
                </a:solidFill>
              </a:rPr>
              <a:t>=S’’,</a:t>
            </a:r>
          </a:p>
        </p:txBody>
      </p:sp>
      <p:sp>
        <p:nvSpPr>
          <p:cNvPr id="30729" name="Text Box 18"/>
          <p:cNvSpPr txBox="1"/>
          <p:nvPr/>
        </p:nvSpPr>
        <p:spPr>
          <a:xfrm>
            <a:off x="423069" y="188640"/>
            <a:ext cx="60404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/>
              <a:t>集合的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闭包（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closure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8" name="Text Box 9"/>
          <p:cNvSpPr txBox="1"/>
          <p:nvPr/>
        </p:nvSpPr>
        <p:spPr>
          <a:xfrm>
            <a:off x="3048521" y="2444378"/>
            <a:ext cx="5873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j = 1</a:t>
            </a:r>
          </a:p>
        </p:txBody>
      </p:sp>
      <p:sp>
        <p:nvSpPr>
          <p:cNvPr id="19" name="Text Box 10"/>
          <p:cNvSpPr txBox="1"/>
          <p:nvPr/>
        </p:nvSpPr>
        <p:spPr>
          <a:xfrm>
            <a:off x="3178696" y="2060848"/>
            <a:ext cx="304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5B3871-FD9E-8AE8-0036-BFA3C54E7B1F}"/>
              </a:ext>
            </a:extLst>
          </p:cNvPr>
          <p:cNvSpPr txBox="1"/>
          <p:nvPr/>
        </p:nvSpPr>
        <p:spPr>
          <a:xfrm>
            <a:off x="735089" y="5246198"/>
            <a:ext cx="17486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</a:rPr>
              <a:t>S’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⊊ S’’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F4C8C-3749-D0CE-7CCC-A79C1E8A0461}"/>
              </a:ext>
            </a:extLst>
          </p:cNvPr>
          <p:cNvSpPr txBox="1"/>
          <p:nvPr/>
        </p:nvSpPr>
        <p:spPr>
          <a:xfrm>
            <a:off x="780764" y="6021288"/>
            <a:ext cx="805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∃ </a:t>
            </a:r>
            <a:r>
              <a:rPr lang="en-US" altLang="zh-CN" sz="3200" dirty="0">
                <a:solidFill>
                  <a:srgbClr val="800080"/>
                </a:solidFill>
              </a:rPr>
              <a:t>q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D4B8D-2F7E-E2DD-F6F9-9FF5E26B0EF3}"/>
              </a:ext>
            </a:extLst>
          </p:cNvPr>
          <p:cNvSpPr txBox="1"/>
          <p:nvPr/>
        </p:nvSpPr>
        <p:spPr>
          <a:xfrm rot="19100138">
            <a:off x="1419673" y="5650032"/>
            <a:ext cx="557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800080"/>
                </a:solidFill>
              </a:rPr>
              <a:t>∈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FB727C-5B24-79AE-0A50-CC4DC7E204A6}"/>
              </a:ext>
            </a:extLst>
          </p:cNvPr>
          <p:cNvSpPr txBox="1"/>
          <p:nvPr/>
        </p:nvSpPr>
        <p:spPr>
          <a:xfrm rot="13381244">
            <a:off x="710058" y="5556819"/>
            <a:ext cx="678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∉</a:t>
            </a:r>
            <a:endParaRPr lang="zh-CN" altLang="en-US" sz="3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7476C3-24E4-82CA-48DE-394E1434E0C5}"/>
              </a:ext>
            </a:extLst>
          </p:cNvPr>
          <p:cNvSpPr txBox="1"/>
          <p:nvPr/>
        </p:nvSpPr>
        <p:spPr>
          <a:xfrm>
            <a:off x="2883786" y="5205718"/>
            <a:ext cx="33455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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S’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⊊ S’’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49E8DD-DEC3-9CBF-B894-3CC232507876}"/>
              </a:ext>
            </a:extLst>
          </p:cNvPr>
          <p:cNvSpPr txBox="1"/>
          <p:nvPr/>
        </p:nvSpPr>
        <p:spPr>
          <a:xfrm>
            <a:off x="4540748" y="5924863"/>
            <a:ext cx="510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</a:rPr>
              <a:t>q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9C2906-37AA-4A23-D47C-25CAAE0C3DAE}"/>
              </a:ext>
            </a:extLst>
          </p:cNvPr>
          <p:cNvSpPr txBox="1"/>
          <p:nvPr/>
        </p:nvSpPr>
        <p:spPr>
          <a:xfrm rot="16538778">
            <a:off x="4507835" y="5631161"/>
            <a:ext cx="557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800080"/>
                </a:solidFill>
              </a:rPr>
              <a:t>∈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BB343D-4256-6D0A-AC80-E4D06D38F8FB}"/>
              </a:ext>
            </a:extLst>
          </p:cNvPr>
          <p:cNvSpPr txBox="1"/>
          <p:nvPr/>
        </p:nvSpPr>
        <p:spPr>
          <a:xfrm>
            <a:off x="3741343" y="5954744"/>
            <a:ext cx="432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E36CC8-F3B7-6EF0-E781-B98D6AFBDFD1}"/>
              </a:ext>
            </a:extLst>
          </p:cNvPr>
          <p:cNvSpPr txBox="1"/>
          <p:nvPr/>
        </p:nvSpPr>
        <p:spPr>
          <a:xfrm rot="16538778">
            <a:off x="3629046" y="5631161"/>
            <a:ext cx="557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800080"/>
                </a:solidFill>
              </a:rPr>
              <a:t>∈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0B68804-F7AA-8D3A-F0B2-AAEDFA3EF5BE}"/>
              </a:ext>
            </a:extLst>
          </p:cNvPr>
          <p:cNvGrpSpPr/>
          <p:nvPr/>
        </p:nvGrpSpPr>
        <p:grpSpPr>
          <a:xfrm>
            <a:off x="4016944" y="5833130"/>
            <a:ext cx="642503" cy="778397"/>
            <a:chOff x="6881825" y="5548731"/>
            <a:chExt cx="642503" cy="778397"/>
          </a:xfrm>
        </p:grpSpPr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47ED2CD5-E508-3C57-1AEB-2A84DF71E8CB}"/>
                </a:ext>
              </a:extLst>
            </p:cNvPr>
            <p:cNvSpPr txBox="1"/>
            <p:nvPr/>
          </p:nvSpPr>
          <p:spPr>
            <a:xfrm>
              <a:off x="6881825" y="5580770"/>
              <a:ext cx="636820" cy="746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endParaRPr lang="zh-CN" altLang="en-US" sz="1050" dirty="0">
                <a:latin typeface="Arial" panose="020B0604020202020204" pitchFamily="34" charset="0"/>
              </a:endParaRPr>
            </a:p>
            <a:p>
              <a:pPr>
                <a:buNone/>
              </a:pPr>
              <a:r>
                <a:rPr lang="en-US" altLang="zh-CN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⇝</a:t>
              </a:r>
              <a:endParaRPr lang="en-US" altLang="zh-CN" sz="1050" dirty="0">
                <a:latin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C690918-233A-4F8D-5C6F-5B0D3D17465A}"/>
                </a:ext>
              </a:extLst>
            </p:cNvPr>
            <p:cNvSpPr txBox="1"/>
            <p:nvPr/>
          </p:nvSpPr>
          <p:spPr>
            <a:xfrm>
              <a:off x="6972424" y="5548731"/>
              <a:ext cx="55190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32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32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*</a:t>
              </a:r>
              <a:endParaRPr lang="zh-CN" altLang="en-US" dirty="0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09DBA56-F5B3-DEE1-913C-4CE8133CF1F6}"/>
              </a:ext>
            </a:extLst>
          </p:cNvPr>
          <p:cNvSpPr txBox="1"/>
          <p:nvPr/>
        </p:nvSpPr>
        <p:spPr>
          <a:xfrm>
            <a:off x="2988565" y="5963455"/>
            <a:ext cx="432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r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50ADF32-7ED5-2542-6E09-A19B52C074B2}"/>
              </a:ext>
            </a:extLst>
          </p:cNvPr>
          <p:cNvGrpSpPr/>
          <p:nvPr/>
        </p:nvGrpSpPr>
        <p:grpSpPr>
          <a:xfrm>
            <a:off x="3205236" y="5828050"/>
            <a:ext cx="636820" cy="778397"/>
            <a:chOff x="6881825" y="5548731"/>
            <a:chExt cx="642503" cy="778397"/>
          </a:xfrm>
        </p:grpSpPr>
        <p:sp>
          <p:nvSpPr>
            <p:cNvPr id="36" name="Text Box 6">
              <a:extLst>
                <a:ext uri="{FF2B5EF4-FFF2-40B4-BE49-F238E27FC236}">
                  <a16:creationId xmlns:a16="http://schemas.microsoft.com/office/drawing/2014/main" id="{0BB29C8B-D218-200B-3753-637569C7B58E}"/>
                </a:ext>
              </a:extLst>
            </p:cNvPr>
            <p:cNvSpPr txBox="1"/>
            <p:nvPr/>
          </p:nvSpPr>
          <p:spPr>
            <a:xfrm>
              <a:off x="6881825" y="5580770"/>
              <a:ext cx="636820" cy="746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endParaRPr lang="zh-CN" altLang="en-US" sz="1050" dirty="0">
                <a:latin typeface="Arial" panose="020B0604020202020204" pitchFamily="34" charset="0"/>
              </a:endParaRPr>
            </a:p>
            <a:p>
              <a:pPr>
                <a:buNone/>
              </a:pPr>
              <a:r>
                <a:rPr lang="en-US" altLang="zh-CN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⇝</a:t>
              </a:r>
              <a:endParaRPr lang="en-US" altLang="zh-CN" sz="1050" dirty="0">
                <a:latin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89C42B6-C264-E8FF-CC86-E564468700E1}"/>
                </a:ext>
              </a:extLst>
            </p:cNvPr>
            <p:cNvSpPr txBox="1"/>
            <p:nvPr/>
          </p:nvSpPr>
          <p:spPr>
            <a:xfrm>
              <a:off x="6972424" y="5548731"/>
              <a:ext cx="55190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32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32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*</a:t>
              </a:r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5798B2D-4DE7-6E69-864C-D3E29343BC49}"/>
              </a:ext>
            </a:extLst>
          </p:cNvPr>
          <p:cNvSpPr txBox="1"/>
          <p:nvPr/>
        </p:nvSpPr>
        <p:spPr>
          <a:xfrm rot="16538778">
            <a:off x="2823698" y="5638422"/>
            <a:ext cx="557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800080"/>
                </a:solidFill>
              </a:rPr>
              <a:t>∈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BB49C76-87DD-BE2B-CAAA-365D3FDF7649}"/>
              </a:ext>
            </a:extLst>
          </p:cNvPr>
          <p:cNvSpPr txBox="1"/>
          <p:nvPr/>
        </p:nvSpPr>
        <p:spPr>
          <a:xfrm rot="154865">
            <a:off x="4906905" y="6011268"/>
            <a:ext cx="1183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800080"/>
                </a:solidFill>
              </a:rPr>
              <a:t>∈</a:t>
            </a:r>
            <a:r>
              <a:rPr lang="en-US" altLang="zh-CN" dirty="0">
                <a:solidFill>
                  <a:srgbClr val="800080"/>
                </a:solidFill>
              </a:rPr>
              <a:t> S’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0AA7A61-FAD0-AB3F-D51B-1B2DA7E4FB44}"/>
              </a:ext>
            </a:extLst>
          </p:cNvPr>
          <p:cNvSpPr txBox="1"/>
          <p:nvPr/>
        </p:nvSpPr>
        <p:spPr>
          <a:xfrm>
            <a:off x="6163064" y="5436513"/>
            <a:ext cx="1318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800080"/>
                </a:solidFill>
              </a:rPr>
              <a:t>矛盾</a:t>
            </a:r>
            <a:r>
              <a:rPr lang="en-US" altLang="zh-CN" sz="3200" dirty="0">
                <a:solidFill>
                  <a:srgbClr val="800080"/>
                </a:solidFill>
              </a:rPr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3" grpId="0"/>
      <p:bldP spid="14" grpId="0"/>
      <p:bldP spid="15" grpId="0"/>
      <p:bldP spid="20" grpId="0"/>
      <p:bldP spid="21" grpId="0"/>
      <p:bldP spid="34" grpId="0"/>
      <p:bldP spid="38" grpId="0"/>
      <p:bldP spid="39" grpId="0"/>
      <p:bldP spid="41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16"/>
          <p:cNvSpPr/>
          <p:nvPr/>
        </p:nvSpPr>
        <p:spPr>
          <a:xfrm>
            <a:off x="251520" y="836712"/>
            <a:ext cx="8892480" cy="66787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同理，我们可以定义状态 集合</a:t>
            </a:r>
            <a:r>
              <a:rPr lang="en-US" altLang="zh-CN" sz="2800" i="1" dirty="0"/>
              <a:t>S = </a:t>
            </a:r>
            <a:r>
              <a:rPr lang="en-US" altLang="zh-CN" sz="2800" i="1" dirty="0">
                <a:sym typeface="Symbol" panose="05050102010706020507" pitchFamily="18" charset="2"/>
              </a:rPr>
              <a:t>{ q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1 </a:t>
            </a:r>
            <a:r>
              <a:rPr lang="en-US" altLang="zh-CN" sz="2800" i="1" dirty="0">
                <a:sym typeface="Symbol" panose="05050102010706020507" pitchFamily="18" charset="2"/>
              </a:rPr>
              <a:t>, q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2 </a:t>
            </a:r>
            <a:r>
              <a:rPr lang="en-US" altLang="zh-CN" sz="2800" i="1" dirty="0"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ym typeface="Symbol" panose="05050102010706020507" pitchFamily="18" charset="2"/>
              </a:rPr>
              <a:t> </a:t>
            </a:r>
            <a:r>
              <a:rPr lang="en-US" altLang="zh-CN" sz="2800" i="1" dirty="0">
                <a:sym typeface="Symbol" panose="05050102010706020507" pitchFamily="18" charset="2"/>
              </a:rPr>
              <a:t>, </a:t>
            </a:r>
            <a:r>
              <a:rPr lang="en-US" altLang="zh-CN" sz="2800" i="1" dirty="0" err="1">
                <a:sym typeface="Symbol" panose="05050102010706020507" pitchFamily="18" charset="2"/>
              </a:rPr>
              <a:t>q</a:t>
            </a:r>
            <a:r>
              <a:rPr lang="en-US" altLang="zh-CN" sz="2800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sz="2800" i="1" dirty="0">
                <a:sym typeface="Symbol" panose="05050102010706020507" pitchFamily="18" charset="2"/>
              </a:rPr>
              <a:t> }</a:t>
            </a:r>
            <a:r>
              <a:rPr lang="en-US" altLang="zh-CN" sz="2800" i="1" dirty="0"/>
              <a:t> </a:t>
            </a:r>
            <a:r>
              <a:rPr lang="zh-CN" altLang="en-US" sz="2800" dirty="0"/>
              <a:t>的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cs typeface="Times New Roman" panose="02020603050405020304" pitchFamily="18" charset="0"/>
              </a:rPr>
              <a:t>- </a:t>
            </a:r>
            <a:r>
              <a:rPr lang="zh-CN" altLang="en-US" sz="2800" dirty="0"/>
              <a:t>闭包，记为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r>
              <a:rPr lang="en-US" altLang="zh-CN" sz="2800" dirty="0">
                <a:solidFill>
                  <a:srgbClr val="800080"/>
                </a:solidFill>
              </a:rPr>
              <a:t>)</a:t>
            </a:r>
            <a:r>
              <a:rPr lang="zh-CN" altLang="en-US" sz="2800" dirty="0"/>
              <a:t>，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或 简记作 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*(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定义为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  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r>
              <a:rPr lang="en-US" altLang="zh-CN" sz="2800" dirty="0">
                <a:solidFill>
                  <a:srgbClr val="800080"/>
                </a:solidFill>
              </a:rPr>
              <a:t>)  =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ym typeface="Symbol" panose="05050102010706020507" pitchFamily="18" charset="2"/>
              </a:rPr>
              <a:t>   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ym typeface="Symbol" panose="05050102010706020507" pitchFamily="18" charset="2"/>
              </a:rPr>
              <a:t>-closure(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)</a:t>
            </a:r>
          </a:p>
          <a:p>
            <a:pPr>
              <a:buClr>
                <a:srgbClr val="800080"/>
              </a:buClr>
              <a:buNone/>
            </a:pP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即状态集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zh-CN" altLang="en-US" sz="2800" dirty="0">
                <a:sym typeface="Symbol" panose="05050102010706020507" pitchFamily="18" charset="2"/>
              </a:rPr>
              <a:t>中所有元素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的</a:t>
            </a:r>
            <a:r>
              <a:rPr lang="en-US" altLang="zh-CN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i="1" dirty="0"/>
              <a:t>- </a:t>
            </a:r>
            <a:r>
              <a:rPr lang="zh-CN" altLang="en-US" sz="2800" dirty="0"/>
              <a:t>闭包的并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关键性质</a:t>
            </a:r>
            <a:r>
              <a:rPr lang="en-US" altLang="zh-CN" sz="2800" dirty="0">
                <a:solidFill>
                  <a:srgbClr val="800080"/>
                </a:solidFill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若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-closure(S)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=S’,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olidFill>
                  <a:srgbClr val="800080"/>
                </a:solidFill>
              </a:rPr>
              <a:t> S’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zh-CN" altLang="en-US" sz="2800" i="1" dirty="0">
                <a:solidFill>
                  <a:srgbClr val="800080"/>
                </a:solidFill>
              </a:rPr>
              <a:t>若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-closure(S)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=S’,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-closure(S’)</a:t>
            </a:r>
            <a:r>
              <a:rPr lang="zh-CN" altLang="en-US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=S’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solidFill>
                  <a:srgbClr val="800080"/>
                </a:solidFill>
              </a:rPr>
              <a:t>反证法：假设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400" dirty="0">
                <a:solidFill>
                  <a:srgbClr val="800080"/>
                </a:solidFill>
              </a:rPr>
              <a:t>-closure(S’)</a:t>
            </a:r>
            <a:r>
              <a:rPr lang="zh-CN" altLang="en-US" sz="2400" dirty="0">
                <a:solidFill>
                  <a:srgbClr val="800080"/>
                </a:solidFill>
              </a:rPr>
              <a:t> ≠</a:t>
            </a:r>
            <a:r>
              <a:rPr lang="en-US" altLang="zh-CN" sz="2400" dirty="0">
                <a:solidFill>
                  <a:srgbClr val="800080"/>
                </a:solidFill>
              </a:rPr>
              <a:t>S’</a:t>
            </a:r>
            <a:r>
              <a:rPr lang="zh-CN" altLang="en-US" sz="2400" dirty="0">
                <a:solidFill>
                  <a:srgbClr val="800080"/>
                </a:solidFill>
              </a:rPr>
              <a:t>，令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400" dirty="0">
                <a:solidFill>
                  <a:srgbClr val="800080"/>
                </a:solidFill>
              </a:rPr>
              <a:t>-closure(S’)</a:t>
            </a:r>
            <a:r>
              <a:rPr lang="zh-CN" altLang="en-US" sz="2400" dirty="0">
                <a:solidFill>
                  <a:srgbClr val="800080"/>
                </a:solidFill>
              </a:rPr>
              <a:t> </a:t>
            </a:r>
            <a:r>
              <a:rPr lang="en-US" altLang="zh-CN" sz="2400" dirty="0">
                <a:solidFill>
                  <a:srgbClr val="800080"/>
                </a:solidFill>
              </a:rPr>
              <a:t>=S’’,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		S’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</a:rPr>
              <a:t>⊊ S’’,</a:t>
            </a:r>
            <a:r>
              <a:rPr lang="zh-CN" altLang="en-US" sz="2400" dirty="0">
                <a:solidFill>
                  <a:srgbClr val="800080"/>
                </a:solidFill>
              </a:rPr>
              <a:t>存在 </a:t>
            </a:r>
            <a:r>
              <a:rPr lang="en-US" altLang="zh-CN" sz="2400" dirty="0">
                <a:solidFill>
                  <a:srgbClr val="800080"/>
                </a:solidFill>
              </a:rPr>
              <a:t>q</a:t>
            </a:r>
            <a:r>
              <a:rPr lang="zh-CN" altLang="en-US" sz="2400" dirty="0">
                <a:solidFill>
                  <a:srgbClr val="800080"/>
                </a:solidFill>
              </a:rPr>
              <a:t>，使得</a:t>
            </a:r>
            <a:r>
              <a:rPr lang="en-US" altLang="zh-CN" sz="2400" dirty="0">
                <a:solidFill>
                  <a:srgbClr val="800080"/>
                </a:solidFill>
              </a:rPr>
              <a:t>q </a:t>
            </a:r>
            <a:r>
              <a:rPr lang="zh-CN" altLang="en-US" sz="2400" dirty="0">
                <a:solidFill>
                  <a:srgbClr val="800080"/>
                </a:solidFill>
              </a:rPr>
              <a:t>∈ </a:t>
            </a:r>
            <a:r>
              <a:rPr lang="en-US" altLang="zh-CN" sz="2400" dirty="0">
                <a:solidFill>
                  <a:srgbClr val="800080"/>
                </a:solidFill>
              </a:rPr>
              <a:t>S’’, q </a:t>
            </a:r>
            <a:r>
              <a:rPr lang="zh-CN" altLang="en-US" sz="2400" dirty="0">
                <a:solidFill>
                  <a:srgbClr val="800080"/>
                </a:solidFill>
              </a:rPr>
              <a:t>∉ </a:t>
            </a:r>
            <a:r>
              <a:rPr lang="en-US" altLang="zh-CN" sz="2400" dirty="0">
                <a:solidFill>
                  <a:srgbClr val="800080"/>
                </a:solidFill>
              </a:rPr>
              <a:t>S’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但是这意味着 存在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p </a:t>
            </a:r>
            <a:r>
              <a:rPr lang="zh-CN" altLang="en-US" sz="2400" dirty="0">
                <a:solidFill>
                  <a:srgbClr val="800080"/>
                </a:solidFill>
              </a:rPr>
              <a:t>∈</a:t>
            </a:r>
            <a:r>
              <a:rPr lang="en-US" altLang="zh-CN" sz="2400" dirty="0">
                <a:solidFill>
                  <a:srgbClr val="800080"/>
                </a:solidFill>
              </a:rPr>
              <a:t> S’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，并且有条路径从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 ，进一步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存在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800080"/>
                </a:solidFill>
              </a:rPr>
              <a:t> ∈</a:t>
            </a:r>
            <a:r>
              <a:rPr lang="en-US" altLang="zh-CN" sz="2400" dirty="0">
                <a:solidFill>
                  <a:srgbClr val="800080"/>
                </a:solidFill>
              </a:rPr>
              <a:t> S</a:t>
            </a:r>
            <a:r>
              <a:rPr lang="zh-CN" altLang="en-US" sz="2400" dirty="0">
                <a:solidFill>
                  <a:srgbClr val="800080"/>
                </a:solidFill>
              </a:rPr>
              <a:t>，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并且有条路径从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，即有条路径从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， 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q </a:t>
            </a:r>
            <a:r>
              <a:rPr lang="zh-CN" altLang="en-US" sz="2400" dirty="0">
                <a:solidFill>
                  <a:srgbClr val="800080"/>
                </a:solidFill>
              </a:rPr>
              <a:t>∈ </a:t>
            </a:r>
            <a:r>
              <a:rPr lang="en-US" altLang="zh-CN" sz="2400" dirty="0">
                <a:solidFill>
                  <a:srgbClr val="800080"/>
                </a:solidFill>
              </a:rPr>
              <a:t>S’ </a:t>
            </a:r>
            <a:r>
              <a:rPr lang="zh-CN" altLang="en-US" sz="2400" dirty="0">
                <a:solidFill>
                  <a:srgbClr val="800080"/>
                </a:solidFill>
              </a:rPr>
              <a:t>，导致矛盾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2400" i="1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endParaRPr lang="en-US" altLang="zh-CN" sz="2800" dirty="0"/>
          </a:p>
        </p:txBody>
      </p:sp>
      <p:sp>
        <p:nvSpPr>
          <p:cNvPr id="30729" name="Text Box 18"/>
          <p:cNvSpPr txBox="1"/>
          <p:nvPr/>
        </p:nvSpPr>
        <p:spPr>
          <a:xfrm>
            <a:off x="423069" y="188640"/>
            <a:ext cx="60404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/>
              <a:t>集合的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闭包（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closure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8" name="Text Box 9"/>
          <p:cNvSpPr txBox="1"/>
          <p:nvPr/>
        </p:nvSpPr>
        <p:spPr>
          <a:xfrm>
            <a:off x="3048521" y="2444378"/>
            <a:ext cx="5873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j = 1</a:t>
            </a:r>
          </a:p>
        </p:txBody>
      </p:sp>
      <p:sp>
        <p:nvSpPr>
          <p:cNvPr id="19" name="Text Box 10"/>
          <p:cNvSpPr txBox="1"/>
          <p:nvPr/>
        </p:nvSpPr>
        <p:spPr>
          <a:xfrm>
            <a:off x="3178696" y="2060848"/>
            <a:ext cx="304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1600" i="1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76419524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"/>
          <p:cNvSpPr txBox="1"/>
          <p:nvPr/>
        </p:nvSpPr>
        <p:spPr>
          <a:xfrm>
            <a:off x="679182" y="116632"/>
            <a:ext cx="72675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的运行概述（扩展的子集法）</a:t>
            </a:r>
          </a:p>
        </p:txBody>
      </p:sp>
      <p:sp>
        <p:nvSpPr>
          <p:cNvPr id="6" name="矩形 5"/>
          <p:cNvSpPr/>
          <p:nvPr/>
        </p:nvSpPr>
        <p:spPr>
          <a:xfrm>
            <a:off x="359376" y="1340768"/>
            <a:ext cx="84648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dirty="0"/>
              <a:t>思路：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 </a:t>
            </a:r>
            <a:r>
              <a:rPr lang="zh-CN" altLang="en-US" dirty="0">
                <a:solidFill>
                  <a:srgbClr val="800080"/>
                </a:solidFill>
              </a:rPr>
              <a:t>比不带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边的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多了对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边的处理，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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边使得我们可以在不读任何符号时，就能转换状态。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25" name="Text Box 7"/>
          <p:cNvSpPr txBox="1"/>
          <p:nvPr/>
        </p:nvSpPr>
        <p:spPr>
          <a:xfrm>
            <a:off x="510001" y="3284984"/>
            <a:ext cx="8163567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所以当我们迁移到某个状态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时，实际上是能迁移到状态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闭包中的状态，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对于集合的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迁移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也是一样。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6641138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"/>
          <p:cNvSpPr txBox="1"/>
          <p:nvPr/>
        </p:nvSpPr>
        <p:spPr>
          <a:xfrm>
            <a:off x="150131" y="6926"/>
            <a:ext cx="384580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（扩展的子集法）</a:t>
            </a:r>
          </a:p>
        </p:txBody>
      </p:sp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1" y="1084144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1600" y="494116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识别 </a:t>
            </a:r>
            <a:r>
              <a:rPr lang="en-US" altLang="zh-CN" dirty="0" err="1"/>
              <a:t>ababb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33617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13"/>
          <p:cNvSpPr txBox="1"/>
          <p:nvPr/>
        </p:nvSpPr>
        <p:spPr>
          <a:xfrm>
            <a:off x="150131" y="6926"/>
            <a:ext cx="384580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（扩展的子集法）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70087"/>
              </p:ext>
            </p:extLst>
          </p:nvPr>
        </p:nvGraphicFramePr>
        <p:xfrm>
          <a:off x="395536" y="1253951"/>
          <a:ext cx="3600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i="1" dirty="0"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2400" b="1" i="1" dirty="0"/>
                        <a:t>-closure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a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b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>
                          <a:solidFill>
                            <a:srgbClr val="800080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0,1,2,4,7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1,2,4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1,2,3,4,6,7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1,2,4,5,6,7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6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1,2,4,6,7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8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9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*10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10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988768" y="951111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{3,8}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375972" y="1167135"/>
            <a:ext cx="1516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solidFill>
                  <a:srgbClr val="800080"/>
                </a:solidFill>
              </a:rPr>
              <a:t>-closure</a:t>
            </a:r>
            <a:endParaRPr lang="zh-CN" altLang="en-US" sz="2400" i="1" dirty="0">
              <a:solidFill>
                <a:srgbClr val="80008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4911" y="1527175"/>
            <a:ext cx="2135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{1,2,3,4,6,7,8}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16" name="Line 20"/>
          <p:cNvSpPr/>
          <p:nvPr/>
        </p:nvSpPr>
        <p:spPr>
          <a:xfrm>
            <a:off x="7409752" y="1380673"/>
            <a:ext cx="89502" cy="24812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98429" y="171358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b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22" name="Line 20"/>
          <p:cNvSpPr/>
          <p:nvPr/>
        </p:nvSpPr>
        <p:spPr>
          <a:xfrm>
            <a:off x="7405032" y="1887215"/>
            <a:ext cx="0" cy="21602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115026" y="2001614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{5, 9}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47625" y="2217638"/>
            <a:ext cx="1516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solidFill>
                  <a:srgbClr val="800080"/>
                </a:solidFill>
              </a:rPr>
              <a:t>-closure</a:t>
            </a:r>
            <a:endParaRPr lang="zh-CN" altLang="en-US" sz="2400" i="1" dirty="0">
              <a:solidFill>
                <a:srgbClr val="80008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79227" y="2649686"/>
            <a:ext cx="2569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{1,2,4,5,6,7,9}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27" name="Line 20"/>
          <p:cNvSpPr/>
          <p:nvPr/>
        </p:nvSpPr>
        <p:spPr>
          <a:xfrm flipH="1">
            <a:off x="7499254" y="2463279"/>
            <a:ext cx="97082" cy="234723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951338" y="2937719"/>
            <a:ext cx="420861" cy="461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a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29" name="Line 20"/>
          <p:cNvSpPr/>
          <p:nvPr/>
        </p:nvSpPr>
        <p:spPr>
          <a:xfrm flipH="1">
            <a:off x="7762096" y="2959273"/>
            <a:ext cx="119736" cy="365298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0"/>
          <p:cNvSpPr/>
          <p:nvPr/>
        </p:nvSpPr>
        <p:spPr>
          <a:xfrm>
            <a:off x="7031282" y="3021730"/>
            <a:ext cx="304665" cy="27261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51235" y="3225750"/>
            <a:ext cx="2569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{3,</a:t>
            </a:r>
            <a:r>
              <a:rPr lang="zh-CN" altLang="en-US" sz="2400" dirty="0">
                <a:solidFill>
                  <a:srgbClr val="800080"/>
                </a:solidFill>
              </a:rPr>
              <a:t>  </a:t>
            </a:r>
            <a:r>
              <a:rPr lang="en-US" altLang="zh-CN" sz="2400" dirty="0">
                <a:solidFill>
                  <a:srgbClr val="800080"/>
                </a:solidFill>
              </a:rPr>
              <a:t>8}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46052" y="3513782"/>
            <a:ext cx="1516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solidFill>
                  <a:srgbClr val="800080"/>
                </a:solidFill>
              </a:rPr>
              <a:t>-closure</a:t>
            </a:r>
            <a:endParaRPr lang="zh-CN" altLang="en-US" sz="2400" i="1" dirty="0">
              <a:solidFill>
                <a:srgbClr val="800080"/>
              </a:solidFill>
            </a:endParaRPr>
          </a:p>
        </p:txBody>
      </p:sp>
      <p:sp>
        <p:nvSpPr>
          <p:cNvPr id="33" name="Line 20"/>
          <p:cNvSpPr/>
          <p:nvPr/>
        </p:nvSpPr>
        <p:spPr>
          <a:xfrm>
            <a:off x="7585187" y="3564235"/>
            <a:ext cx="11149" cy="33920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16216" y="3854803"/>
            <a:ext cx="2135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rgbClr val="800080"/>
                </a:solidFill>
              </a:rPr>
              <a:t>{1,2,3,4,6,7,8}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99982" y="416185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b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23243" y="4551511"/>
            <a:ext cx="2569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{5,</a:t>
            </a:r>
            <a:r>
              <a:rPr lang="zh-CN" altLang="en-US" sz="2400" dirty="0">
                <a:solidFill>
                  <a:srgbClr val="800080"/>
                </a:solidFill>
              </a:rPr>
              <a:t>  </a:t>
            </a:r>
            <a:r>
              <a:rPr lang="en-US" altLang="zh-CN" sz="2400" dirty="0">
                <a:solidFill>
                  <a:srgbClr val="800080"/>
                </a:solidFill>
              </a:rPr>
              <a:t>9}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36" name="Line 20"/>
          <p:cNvSpPr/>
          <p:nvPr/>
        </p:nvSpPr>
        <p:spPr>
          <a:xfrm flipH="1">
            <a:off x="7455736" y="4211993"/>
            <a:ext cx="96399" cy="411526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0"/>
          <p:cNvSpPr/>
          <p:nvPr/>
        </p:nvSpPr>
        <p:spPr>
          <a:xfrm flipH="1">
            <a:off x="7881832" y="4214844"/>
            <a:ext cx="434391" cy="40867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87487" y="4695527"/>
            <a:ext cx="1516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solidFill>
                  <a:srgbClr val="800080"/>
                </a:solidFill>
              </a:rPr>
              <a:t>-closure</a:t>
            </a:r>
            <a:endParaRPr lang="zh-CN" altLang="en-US" sz="2400" i="1" dirty="0">
              <a:solidFill>
                <a:srgbClr val="800080"/>
              </a:solidFill>
            </a:endParaRPr>
          </a:p>
        </p:txBody>
      </p:sp>
      <p:sp>
        <p:nvSpPr>
          <p:cNvPr id="39" name="Line 20"/>
          <p:cNvSpPr/>
          <p:nvPr/>
        </p:nvSpPr>
        <p:spPr>
          <a:xfrm>
            <a:off x="7657195" y="4889996"/>
            <a:ext cx="11149" cy="33920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68927" y="5127575"/>
            <a:ext cx="2135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dirty="0">
                <a:solidFill>
                  <a:srgbClr val="800080"/>
                </a:solidFill>
              </a:rPr>
              <a:t>{1,2,4,5,6,7,9}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71990" y="541560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b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42" name="Line 20"/>
          <p:cNvSpPr/>
          <p:nvPr/>
        </p:nvSpPr>
        <p:spPr>
          <a:xfrm flipH="1">
            <a:off x="7762096" y="5616823"/>
            <a:ext cx="296229" cy="23083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762813" y="5775647"/>
            <a:ext cx="1841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{5,10}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59495" y="6021288"/>
            <a:ext cx="1516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solidFill>
                  <a:srgbClr val="800080"/>
                </a:solidFill>
              </a:rPr>
              <a:t>-closure</a:t>
            </a:r>
            <a:endParaRPr lang="zh-CN" altLang="en-US" sz="2400" i="1" dirty="0">
              <a:solidFill>
                <a:srgbClr val="800080"/>
              </a:solidFill>
            </a:endParaRPr>
          </a:p>
        </p:txBody>
      </p:sp>
      <p:sp>
        <p:nvSpPr>
          <p:cNvPr id="45" name="Line 20"/>
          <p:cNvSpPr/>
          <p:nvPr/>
        </p:nvSpPr>
        <p:spPr>
          <a:xfrm>
            <a:off x="7678055" y="6114132"/>
            <a:ext cx="11149" cy="33920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186092" y="6351711"/>
            <a:ext cx="2398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{1,2,4,5,6,7,10}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47" name="Line 20"/>
          <p:cNvSpPr/>
          <p:nvPr/>
        </p:nvSpPr>
        <p:spPr>
          <a:xfrm flipH="1">
            <a:off x="7762096" y="1846615"/>
            <a:ext cx="374782" cy="28343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0"/>
          <p:cNvSpPr/>
          <p:nvPr/>
        </p:nvSpPr>
        <p:spPr>
          <a:xfrm>
            <a:off x="7100476" y="5572397"/>
            <a:ext cx="314852" cy="275257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502AE2BF-3461-052D-7BAA-4BC002FD2978}"/>
              </a:ext>
            </a:extLst>
          </p:cNvPr>
          <p:cNvSpPr txBox="1"/>
          <p:nvPr/>
        </p:nvSpPr>
        <p:spPr>
          <a:xfrm>
            <a:off x="6792964" y="-115218"/>
            <a:ext cx="963514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  {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0}</a:t>
            </a:r>
            <a:endParaRPr lang="en-US" altLang="zh-CN" sz="2400" i="1" baseline="-250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4" name="Line 20">
            <a:extLst>
              <a:ext uri="{FF2B5EF4-FFF2-40B4-BE49-F238E27FC236}">
                <a16:creationId xmlns:a16="http://schemas.microsoft.com/office/drawing/2014/main" id="{D50CDE14-B54D-B490-C799-DD33F6A25631}"/>
              </a:ext>
            </a:extLst>
          </p:cNvPr>
          <p:cNvSpPr/>
          <p:nvPr/>
        </p:nvSpPr>
        <p:spPr>
          <a:xfrm flipV="1">
            <a:off x="4644008" y="93259"/>
            <a:ext cx="2231622" cy="23373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20">
            <a:extLst>
              <a:ext uri="{FF2B5EF4-FFF2-40B4-BE49-F238E27FC236}">
                <a16:creationId xmlns:a16="http://schemas.microsoft.com/office/drawing/2014/main" id="{51F8E770-3EF7-B50F-16B9-2DC3DEA17372}"/>
              </a:ext>
            </a:extLst>
          </p:cNvPr>
          <p:cNvSpPr/>
          <p:nvPr/>
        </p:nvSpPr>
        <p:spPr>
          <a:xfrm flipH="1">
            <a:off x="7335948" y="335648"/>
            <a:ext cx="6890" cy="15481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CE5EA2-12C4-583D-A941-A8372EF05B4C}"/>
              </a:ext>
            </a:extLst>
          </p:cNvPr>
          <p:cNvSpPr/>
          <p:nvPr/>
        </p:nvSpPr>
        <p:spPr>
          <a:xfrm>
            <a:off x="6694206" y="404664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{0,1,2,4,7}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492983-7368-8616-5BD0-72A51F4DA60A}"/>
              </a:ext>
            </a:extLst>
          </p:cNvPr>
          <p:cNvSpPr/>
          <p:nvPr/>
        </p:nvSpPr>
        <p:spPr>
          <a:xfrm>
            <a:off x="5292080" y="133822"/>
            <a:ext cx="1516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solidFill>
                  <a:srgbClr val="800080"/>
                </a:solidFill>
              </a:rPr>
              <a:t>-closure</a:t>
            </a:r>
            <a:endParaRPr lang="zh-CN" altLang="en-US" sz="2400" i="1" dirty="0">
              <a:solidFill>
                <a:srgbClr val="80008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5E90EF-D012-C9B5-183E-085E085EF7AA}"/>
              </a:ext>
            </a:extLst>
          </p:cNvPr>
          <p:cNvSpPr/>
          <p:nvPr/>
        </p:nvSpPr>
        <p:spPr>
          <a:xfrm>
            <a:off x="5868144" y="61865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a</a:t>
            </a:r>
            <a:endParaRPr lang="zh-CN" altLang="en-US" sz="2400" dirty="0">
              <a:solidFill>
                <a:srgbClr val="800080"/>
              </a:solidFill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56A59AAB-217E-5243-E91B-EB1A4C35264A}"/>
              </a:ext>
            </a:extLst>
          </p:cNvPr>
          <p:cNvSpPr/>
          <p:nvPr/>
        </p:nvSpPr>
        <p:spPr>
          <a:xfrm flipH="1">
            <a:off x="7243186" y="735087"/>
            <a:ext cx="174102" cy="305502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5AA02D01-F295-7B3C-8D58-7622F2359251}"/>
              </a:ext>
            </a:extLst>
          </p:cNvPr>
          <p:cNvSpPr/>
          <p:nvPr/>
        </p:nvSpPr>
        <p:spPr>
          <a:xfrm flipH="1">
            <a:off x="7637431" y="735086"/>
            <a:ext cx="331452" cy="345231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7" grpId="0"/>
      <p:bldP spid="21" grpId="0"/>
      <p:bldP spid="24" grpId="0"/>
      <p:bldP spid="25" grpId="0"/>
      <p:bldP spid="26" grpId="0"/>
      <p:bldP spid="28" grpId="0"/>
      <p:bldP spid="31" grpId="0"/>
      <p:bldP spid="32" grpId="0"/>
      <p:bldP spid="6" grpId="0"/>
      <p:bldP spid="34" grpId="0"/>
      <p:bldP spid="35" grpId="0"/>
      <p:bldP spid="38" grpId="0"/>
      <p:bldP spid="40" grpId="0"/>
      <p:bldP spid="41" grpId="0"/>
      <p:bldP spid="43" grpId="0"/>
      <p:bldP spid="44" grpId="0"/>
      <p:bldP spid="46" grpId="0"/>
      <p:bldP spid="3" grpId="0" animBg="1"/>
      <p:bldP spid="9" grpId="0"/>
      <p:bldP spid="10" grpId="0"/>
      <p:bldP spid="12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26527" y="226843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23" name="Text Box 13"/>
          <p:cNvSpPr txBox="1"/>
          <p:nvPr/>
        </p:nvSpPr>
        <p:spPr>
          <a:xfrm>
            <a:off x="679182" y="116632"/>
            <a:ext cx="72675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的运行概述（扩展的子集法）</a:t>
            </a:r>
          </a:p>
        </p:txBody>
      </p:sp>
      <p:sp>
        <p:nvSpPr>
          <p:cNvPr id="6" name="矩形 5"/>
          <p:cNvSpPr/>
          <p:nvPr/>
        </p:nvSpPr>
        <p:spPr>
          <a:xfrm>
            <a:off x="91100" y="995376"/>
            <a:ext cx="46969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的运行从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ym typeface="Symbol" panose="05050102010706020507" pitchFamily="18" charset="2"/>
              </a:rPr>
              <a:t>0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开始</a:t>
            </a:r>
            <a:r>
              <a:rPr lang="zh-CN" altLang="en-US" i="1" dirty="0">
                <a:sym typeface="Symbol" panose="05050102010706020507" pitchFamily="18" charset="2"/>
              </a:rPr>
              <a:t>，</a:t>
            </a:r>
            <a:r>
              <a:rPr lang="zh-CN" altLang="en-US" dirty="0">
                <a:sym typeface="Symbol" panose="05050102010706020507" pitchFamily="18" charset="2"/>
              </a:rPr>
              <a:t>在读入任何符号前，</a:t>
            </a:r>
            <a:endParaRPr lang="en-US" altLang="zh-CN" dirty="0"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先通过路径迁移到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</a:rPr>
              <a:t>-closure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800080"/>
                </a:solidFill>
              </a:rPr>
              <a:t>)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，再从集合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=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 </a:t>
            </a:r>
            <a:r>
              <a:rPr lang="en-US" altLang="zh-CN" i="1" dirty="0">
                <a:solidFill>
                  <a:srgbClr val="800080"/>
                </a:solidFill>
              </a:rPr>
              <a:t>-closure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800080"/>
                </a:solidFill>
              </a:rPr>
              <a:t>) </a:t>
            </a:r>
            <a:r>
              <a:rPr lang="zh-CN" altLang="en-US" dirty="0">
                <a:solidFill>
                  <a:srgbClr val="800080"/>
                </a:solidFill>
              </a:rPr>
              <a:t>开始读入符号</a:t>
            </a:r>
            <a:r>
              <a:rPr lang="en-US" altLang="zh-CN" dirty="0">
                <a:solidFill>
                  <a:srgbClr val="800080"/>
                </a:solidFill>
              </a:rPr>
              <a:t>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97485" y="998015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}</a:t>
            </a:r>
            <a:endParaRPr lang="zh-CN" altLang="en-US" i="1" dirty="0">
              <a:solidFill>
                <a:srgbClr val="990099"/>
              </a:solidFill>
            </a:endParaRPr>
          </a:p>
        </p:txBody>
      </p:sp>
      <p:cxnSp>
        <p:nvCxnSpPr>
          <p:cNvPr id="7" name="曲线连接符 6"/>
          <p:cNvCxnSpPr/>
          <p:nvPr/>
        </p:nvCxnSpPr>
        <p:spPr>
          <a:xfrm flipH="1">
            <a:off x="6310210" y="1582790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矩形 2"/>
          <p:cNvSpPr/>
          <p:nvPr/>
        </p:nvSpPr>
        <p:spPr>
          <a:xfrm>
            <a:off x="6732240" y="161609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86497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26527" y="226843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23" name="Text Box 13"/>
          <p:cNvSpPr txBox="1"/>
          <p:nvPr/>
        </p:nvSpPr>
        <p:spPr>
          <a:xfrm>
            <a:off x="679182" y="116632"/>
            <a:ext cx="72675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的运行概述（扩展的子集法）</a:t>
            </a:r>
          </a:p>
        </p:txBody>
      </p:sp>
      <p:sp>
        <p:nvSpPr>
          <p:cNvPr id="2" name="矩形 1"/>
          <p:cNvSpPr/>
          <p:nvPr/>
        </p:nvSpPr>
        <p:spPr>
          <a:xfrm>
            <a:off x="5597485" y="998015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}</a:t>
            </a:r>
            <a:endParaRPr lang="zh-CN" altLang="en-US" i="1" dirty="0">
              <a:solidFill>
                <a:srgbClr val="990099"/>
              </a:solidFill>
            </a:endParaRPr>
          </a:p>
        </p:txBody>
      </p:sp>
      <p:cxnSp>
        <p:nvCxnSpPr>
          <p:cNvPr id="7" name="曲线连接符 6"/>
          <p:cNvCxnSpPr/>
          <p:nvPr/>
        </p:nvCxnSpPr>
        <p:spPr>
          <a:xfrm flipH="1">
            <a:off x="6310210" y="1582790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矩形 2"/>
          <p:cNvSpPr/>
          <p:nvPr/>
        </p:nvSpPr>
        <p:spPr>
          <a:xfrm>
            <a:off x="6732240" y="161609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1002824"/>
            <a:ext cx="4867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读入一个符号 </a:t>
            </a:r>
            <a:r>
              <a:rPr lang="en-US" altLang="zh-CN" dirty="0">
                <a:solidFill>
                  <a:srgbClr val="800080"/>
                </a:solidFill>
              </a:rPr>
              <a:t>a</a:t>
            </a:r>
            <a:r>
              <a:rPr lang="zh-CN" altLang="en-US" dirty="0">
                <a:solidFill>
                  <a:srgbClr val="800080"/>
                </a:solidFill>
              </a:rPr>
              <a:t>时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先使用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dirty="0" err="1">
                <a:solidFill>
                  <a:srgbClr val="800080"/>
                </a:solidFill>
              </a:rPr>
              <a:t>S,a</a:t>
            </a:r>
            <a:r>
              <a:rPr lang="en-US" altLang="zh-CN" dirty="0">
                <a:solidFill>
                  <a:srgbClr val="800080"/>
                </a:solidFill>
              </a:rPr>
              <a:t>)=</a:t>
            </a:r>
            <a:r>
              <a:rPr lang="en-US" altLang="zh-CN" i="1" dirty="0"/>
              <a:t>S’</a:t>
            </a:r>
            <a:r>
              <a:rPr lang="zh-CN" altLang="en-US" dirty="0">
                <a:solidFill>
                  <a:srgbClr val="800080"/>
                </a:solidFill>
              </a:rPr>
              <a:t>迁移到下一个集合</a:t>
            </a:r>
            <a:r>
              <a:rPr lang="en-US" altLang="zh-CN" i="1" dirty="0"/>
              <a:t>S’,</a:t>
            </a:r>
          </a:p>
          <a:p>
            <a:pPr algn="just">
              <a:buClr>
                <a:srgbClr val="800080"/>
              </a:buClr>
              <a:buNone/>
            </a:pPr>
            <a:endParaRPr lang="en-US" altLang="zh-CN" i="1" dirty="0"/>
          </a:p>
          <a:p>
            <a:pPr algn="just">
              <a:buClr>
                <a:srgbClr val="800080"/>
              </a:buClr>
              <a:buNone/>
            </a:pPr>
            <a:endParaRPr lang="en-US" altLang="zh-CN" i="1" dirty="0"/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这时，又必须先求</a:t>
            </a:r>
            <a:r>
              <a:rPr lang="en-US" altLang="zh-CN" i="1" dirty="0"/>
              <a:t>S’</a:t>
            </a:r>
            <a:r>
              <a:rPr lang="zh-CN" altLang="en-US" i="1" dirty="0">
                <a:solidFill>
                  <a:srgbClr val="800080"/>
                </a:solidFill>
              </a:rPr>
              <a:t>的</a:t>
            </a:r>
            <a:endParaRPr lang="en-US" altLang="zh-CN" i="1" dirty="0">
              <a:solidFill>
                <a:srgbClr val="800080"/>
              </a:solidFill>
            </a:endParaRP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rgbClr val="990099"/>
                </a:solidFill>
              </a:rPr>
              <a:t>-</a:t>
            </a:r>
            <a:r>
              <a:rPr lang="en-US" altLang="zh-CN" i="1" dirty="0">
                <a:solidFill>
                  <a:srgbClr val="800080"/>
                </a:solidFill>
              </a:rPr>
              <a:t>closure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S’</a:t>
            </a:r>
            <a:r>
              <a:rPr lang="en-US" altLang="zh-CN" dirty="0">
                <a:solidFill>
                  <a:srgbClr val="800080"/>
                </a:solidFill>
              </a:rPr>
              <a:t>)=</a:t>
            </a:r>
            <a:r>
              <a:rPr lang="en-US" altLang="zh-CN" i="1" dirty="0"/>
              <a:t>S’’ 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ym typeface="Symbol" panose="05050102010706020507" pitchFamily="18" charset="2"/>
              </a:rPr>
              <a:t>即</a:t>
            </a:r>
            <a:r>
              <a:rPr lang="en-US" altLang="zh-CN" i="1" dirty="0">
                <a:sym typeface="Symbol" panose="05050102010706020507" pitchFamily="18" charset="2"/>
              </a:rPr>
              <a:t>S’’=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ym typeface="Symbol" panose="05050102010706020507" pitchFamily="18" charset="2"/>
              </a:rPr>
              <a:t>-closure(</a:t>
            </a:r>
            <a:r>
              <a:rPr lang="el-GR" altLang="zh-CN" i="1" dirty="0">
                <a:sym typeface="Symbol" panose="05050102010706020507" pitchFamily="18" charset="2"/>
              </a:rPr>
              <a:t>Δ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S,a</a:t>
            </a:r>
            <a:r>
              <a:rPr lang="en-US" altLang="zh-CN" i="1" dirty="0">
                <a:sym typeface="Symbol" panose="05050102010706020507" pitchFamily="18" charset="2"/>
              </a:rPr>
              <a:t>)),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再读入下个字符。</a:t>
            </a:r>
            <a:endParaRPr lang="en-US" altLang="zh-CN" dirty="0">
              <a:solidFill>
                <a:srgbClr val="800080"/>
              </a:solidFill>
            </a:endParaRPr>
          </a:p>
        </p:txBody>
      </p:sp>
      <p:cxnSp>
        <p:nvCxnSpPr>
          <p:cNvPr id="9" name="曲线连接符 8"/>
          <p:cNvCxnSpPr/>
          <p:nvPr/>
        </p:nvCxnSpPr>
        <p:spPr>
          <a:xfrm flipH="1">
            <a:off x="6365143" y="2748372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6850874" y="2772539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26527" y="3690980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S’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baseline="30000" dirty="0"/>
          </a:p>
        </p:txBody>
      </p:sp>
      <p:sp>
        <p:nvSpPr>
          <p:cNvPr id="13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8514FF7A-579F-4A7A-B129-F0937357C31D}"/>
              </a:ext>
            </a:extLst>
          </p:cNvPr>
          <p:cNvSpPr txBox="1"/>
          <p:nvPr/>
        </p:nvSpPr>
        <p:spPr>
          <a:xfrm>
            <a:off x="220735" y="2560817"/>
            <a:ext cx="4291474" cy="665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  <a:latin typeface="Arial" panose="020B0604020202020204" pitchFamily="34" charset="0"/>
              </a:rPr>
              <a:t>Δ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i="1" dirty="0" err="1">
                <a:solidFill>
                  <a:srgbClr val="800080"/>
                </a:solidFill>
                <a:latin typeface="Arial" panose="020B0604020202020204" pitchFamily="34" charset="0"/>
              </a:rPr>
              <a:t>S,a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 =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dirty="0">
                <a:solidFill>
                  <a:srgbClr val="990099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q,a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) 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830A852A-D761-46BE-AA9B-97264FE8729F}"/>
              </a:ext>
            </a:extLst>
          </p:cNvPr>
          <p:cNvSpPr txBox="1"/>
          <p:nvPr/>
        </p:nvSpPr>
        <p:spPr>
          <a:xfrm>
            <a:off x="2483768" y="2982071"/>
            <a:ext cx="63690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</a:p>
        </p:txBody>
      </p:sp>
      <p:cxnSp>
        <p:nvCxnSpPr>
          <p:cNvPr id="16" name="曲线连接符 8">
            <a:extLst>
              <a:ext uri="{FF2B5EF4-FFF2-40B4-BE49-F238E27FC236}">
                <a16:creationId xmlns:a16="http://schemas.microsoft.com/office/drawing/2014/main" id="{81084DDB-211E-482B-9679-881C8E3B1595}"/>
              </a:ext>
            </a:extLst>
          </p:cNvPr>
          <p:cNvCxnSpPr/>
          <p:nvPr/>
        </p:nvCxnSpPr>
        <p:spPr>
          <a:xfrm flipH="1">
            <a:off x="6451405" y="4170922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BA57632-BF3E-4DBE-8D10-30BFA1F71CC7}"/>
              </a:ext>
            </a:extLst>
          </p:cNvPr>
          <p:cNvSpPr/>
          <p:nvPr/>
        </p:nvSpPr>
        <p:spPr>
          <a:xfrm>
            <a:off x="5813246" y="4852925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baseline="30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6A258E-036C-4B61-823A-F54E6CF06D56}"/>
              </a:ext>
            </a:extLst>
          </p:cNvPr>
          <p:cNvSpPr/>
          <p:nvPr/>
        </p:nvSpPr>
        <p:spPr>
          <a:xfrm>
            <a:off x="6738908" y="4170922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161647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79660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识别单个单词的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91374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43504" y="1357298"/>
            <a:ext cx="3786182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识别单个单词的过程：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从开始状态出发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若读完所有字符恰好到达终结状态，则接受。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43636" y="3929066"/>
            <a:ext cx="2500330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en-US" altLang="zh-CN" sz="28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的识别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69633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67824" y="1077697"/>
            <a:ext cx="1186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zh-CN" altLang="en-US" dirty="0"/>
              <a:t>接受</a:t>
            </a:r>
          </a:p>
        </p:txBody>
      </p:sp>
    </p:spTree>
    <p:extLst>
      <p:ext uri="{BB962C8B-B14F-4D97-AF65-F5344CB8AC3E}">
        <p14:creationId xmlns:p14="http://schemas.microsoft.com/office/powerpoint/2010/main" val="202820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26527" y="226843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23" name="Text Box 13"/>
          <p:cNvSpPr txBox="1"/>
          <p:nvPr/>
        </p:nvSpPr>
        <p:spPr>
          <a:xfrm>
            <a:off x="679182" y="116632"/>
            <a:ext cx="72675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的运行概述（扩展的子集法）</a:t>
            </a:r>
          </a:p>
        </p:txBody>
      </p:sp>
      <p:sp>
        <p:nvSpPr>
          <p:cNvPr id="2" name="矩形 1"/>
          <p:cNvSpPr/>
          <p:nvPr/>
        </p:nvSpPr>
        <p:spPr>
          <a:xfrm>
            <a:off x="5597485" y="998015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}</a:t>
            </a:r>
            <a:endParaRPr lang="zh-CN" altLang="en-US" i="1" dirty="0">
              <a:solidFill>
                <a:srgbClr val="990099"/>
              </a:solidFill>
            </a:endParaRPr>
          </a:p>
        </p:txBody>
      </p:sp>
      <p:cxnSp>
        <p:nvCxnSpPr>
          <p:cNvPr id="7" name="曲线连接符 6"/>
          <p:cNvCxnSpPr/>
          <p:nvPr/>
        </p:nvCxnSpPr>
        <p:spPr>
          <a:xfrm flipH="1">
            <a:off x="6310210" y="1582790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矩形 2"/>
          <p:cNvSpPr/>
          <p:nvPr/>
        </p:nvSpPr>
        <p:spPr>
          <a:xfrm>
            <a:off x="6732240" y="161609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520" y="1002824"/>
            <a:ext cx="4867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读入一个符号 </a:t>
            </a:r>
            <a:r>
              <a:rPr lang="en-US" altLang="zh-CN" dirty="0">
                <a:solidFill>
                  <a:srgbClr val="800080"/>
                </a:solidFill>
              </a:rPr>
              <a:t>a</a:t>
            </a:r>
            <a:r>
              <a:rPr lang="zh-CN" altLang="en-US" dirty="0">
                <a:solidFill>
                  <a:srgbClr val="800080"/>
                </a:solidFill>
              </a:rPr>
              <a:t>时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先使用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dirty="0" err="1">
                <a:solidFill>
                  <a:srgbClr val="800080"/>
                </a:solidFill>
              </a:rPr>
              <a:t>S,a</a:t>
            </a:r>
            <a:r>
              <a:rPr lang="en-US" altLang="zh-CN" dirty="0">
                <a:solidFill>
                  <a:srgbClr val="800080"/>
                </a:solidFill>
              </a:rPr>
              <a:t>)=</a:t>
            </a:r>
            <a:r>
              <a:rPr lang="en-US" altLang="zh-CN" i="1" dirty="0"/>
              <a:t>S’</a:t>
            </a:r>
            <a:r>
              <a:rPr lang="zh-CN" altLang="en-US" dirty="0">
                <a:solidFill>
                  <a:srgbClr val="800080"/>
                </a:solidFill>
              </a:rPr>
              <a:t>迁移到下一个集合</a:t>
            </a:r>
            <a:r>
              <a:rPr lang="en-US" altLang="zh-CN" i="1" dirty="0"/>
              <a:t>S’,</a:t>
            </a:r>
          </a:p>
          <a:p>
            <a:pPr algn="just">
              <a:buClr>
                <a:srgbClr val="800080"/>
              </a:buClr>
              <a:buNone/>
            </a:pPr>
            <a:endParaRPr lang="en-US" altLang="zh-CN" i="1" dirty="0"/>
          </a:p>
          <a:p>
            <a:pPr algn="just">
              <a:buClr>
                <a:srgbClr val="800080"/>
              </a:buClr>
              <a:buNone/>
            </a:pPr>
            <a:endParaRPr lang="en-US" altLang="zh-CN" i="1" dirty="0"/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这时，又必须先求</a:t>
            </a:r>
            <a:r>
              <a:rPr lang="en-US" altLang="zh-CN" i="1" dirty="0"/>
              <a:t>S’</a:t>
            </a:r>
            <a:r>
              <a:rPr lang="zh-CN" altLang="en-US" i="1" dirty="0">
                <a:solidFill>
                  <a:srgbClr val="800080"/>
                </a:solidFill>
              </a:rPr>
              <a:t>的</a:t>
            </a:r>
            <a:endParaRPr lang="en-US" altLang="zh-CN" i="1" dirty="0">
              <a:solidFill>
                <a:srgbClr val="800080"/>
              </a:solidFill>
            </a:endParaRP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rgbClr val="990099"/>
                </a:solidFill>
              </a:rPr>
              <a:t>-</a:t>
            </a:r>
            <a:r>
              <a:rPr lang="en-US" altLang="zh-CN" i="1" dirty="0">
                <a:solidFill>
                  <a:srgbClr val="800080"/>
                </a:solidFill>
              </a:rPr>
              <a:t>closure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S’</a:t>
            </a:r>
            <a:r>
              <a:rPr lang="en-US" altLang="zh-CN" dirty="0">
                <a:solidFill>
                  <a:srgbClr val="800080"/>
                </a:solidFill>
              </a:rPr>
              <a:t>)=</a:t>
            </a:r>
            <a:r>
              <a:rPr lang="en-US" altLang="zh-CN" i="1" dirty="0"/>
              <a:t>S’’ 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ym typeface="Symbol" panose="05050102010706020507" pitchFamily="18" charset="2"/>
              </a:rPr>
              <a:t>即</a:t>
            </a:r>
            <a:r>
              <a:rPr lang="en-US" altLang="zh-CN" i="1" dirty="0">
                <a:sym typeface="Symbol" panose="05050102010706020507" pitchFamily="18" charset="2"/>
              </a:rPr>
              <a:t>S’’=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ym typeface="Symbol" panose="05050102010706020507" pitchFamily="18" charset="2"/>
              </a:rPr>
              <a:t>-closure(</a:t>
            </a:r>
            <a:r>
              <a:rPr lang="el-GR" altLang="zh-CN" i="1" dirty="0">
                <a:sym typeface="Symbol" panose="05050102010706020507" pitchFamily="18" charset="2"/>
              </a:rPr>
              <a:t>Δ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S,a</a:t>
            </a:r>
            <a:r>
              <a:rPr lang="en-US" altLang="zh-CN" i="1" dirty="0">
                <a:sym typeface="Symbol" panose="05050102010706020507" pitchFamily="18" charset="2"/>
              </a:rPr>
              <a:t>)),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再读入下个字符。</a:t>
            </a:r>
            <a:endParaRPr lang="en-US" altLang="zh-CN" dirty="0">
              <a:solidFill>
                <a:srgbClr val="800080"/>
              </a:solidFill>
            </a:endParaRPr>
          </a:p>
        </p:txBody>
      </p:sp>
      <p:cxnSp>
        <p:nvCxnSpPr>
          <p:cNvPr id="9" name="曲线连接符 8"/>
          <p:cNvCxnSpPr/>
          <p:nvPr/>
        </p:nvCxnSpPr>
        <p:spPr>
          <a:xfrm flipH="1">
            <a:off x="6365143" y="2748372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6850874" y="2772539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26527" y="369098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7306838" y="277253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  <p:sp>
        <p:nvSpPr>
          <p:cNvPr id="13" name="Text Box 40">
            <a:hlinkClick r:id="rId3" action="ppaction://hlinksldjump"/>
            <a:extLst>
              <a:ext uri="{FF2B5EF4-FFF2-40B4-BE49-F238E27FC236}">
                <a16:creationId xmlns:a16="http://schemas.microsoft.com/office/drawing/2014/main" id="{8514FF7A-579F-4A7A-B129-F0937357C31D}"/>
              </a:ext>
            </a:extLst>
          </p:cNvPr>
          <p:cNvSpPr txBox="1"/>
          <p:nvPr/>
        </p:nvSpPr>
        <p:spPr>
          <a:xfrm>
            <a:off x="220735" y="2560817"/>
            <a:ext cx="4291474" cy="665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buClr>
                <a:srgbClr val="800080"/>
              </a:buClr>
              <a:buNone/>
            </a:pPr>
            <a:r>
              <a:rPr lang="el-GR" altLang="zh-CN" dirty="0">
                <a:solidFill>
                  <a:srgbClr val="800080"/>
                </a:solidFill>
                <a:latin typeface="Arial" panose="020B0604020202020204" pitchFamily="34" charset="0"/>
              </a:rPr>
              <a:t>Δ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i="1" dirty="0" err="1">
                <a:solidFill>
                  <a:srgbClr val="800080"/>
                </a:solidFill>
                <a:latin typeface="Arial" panose="020B0604020202020204" pitchFamily="34" charset="0"/>
              </a:rPr>
              <a:t>S,a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 =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S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 </a:t>
            </a:r>
            <a:r>
              <a:rPr lang="en-US" altLang="zh-CN" dirty="0">
                <a:solidFill>
                  <a:srgbClr val="990099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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q,a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) 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830A852A-D761-46BE-AA9B-97264FE8729F}"/>
              </a:ext>
            </a:extLst>
          </p:cNvPr>
          <p:cNvSpPr txBox="1"/>
          <p:nvPr/>
        </p:nvSpPr>
        <p:spPr>
          <a:xfrm>
            <a:off x="2483768" y="2982071"/>
            <a:ext cx="63690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 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1400" i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251718824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26527" y="226843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23" name="Text Box 13"/>
          <p:cNvSpPr txBox="1"/>
          <p:nvPr/>
        </p:nvSpPr>
        <p:spPr>
          <a:xfrm>
            <a:off x="679182" y="116632"/>
            <a:ext cx="72675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的运行概述（扩展的子集法）</a:t>
            </a:r>
          </a:p>
        </p:txBody>
      </p:sp>
      <p:sp>
        <p:nvSpPr>
          <p:cNvPr id="2" name="矩形 1"/>
          <p:cNvSpPr/>
          <p:nvPr/>
        </p:nvSpPr>
        <p:spPr>
          <a:xfrm>
            <a:off x="5597485" y="998015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}</a:t>
            </a:r>
            <a:endParaRPr lang="zh-CN" altLang="en-US" i="1" dirty="0">
              <a:solidFill>
                <a:srgbClr val="990099"/>
              </a:solidFill>
            </a:endParaRPr>
          </a:p>
        </p:txBody>
      </p:sp>
      <p:cxnSp>
        <p:nvCxnSpPr>
          <p:cNvPr id="7" name="曲线连接符 6"/>
          <p:cNvCxnSpPr/>
          <p:nvPr/>
        </p:nvCxnSpPr>
        <p:spPr>
          <a:xfrm flipH="1">
            <a:off x="6310210" y="1582790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矩形 2"/>
          <p:cNvSpPr/>
          <p:nvPr/>
        </p:nvSpPr>
        <p:spPr>
          <a:xfrm>
            <a:off x="6732240" y="161609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flipH="1">
            <a:off x="6365143" y="2748372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6704384" y="2757649"/>
            <a:ext cx="10198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 </a:t>
            </a:r>
            <a:endParaRPr lang="zh-CN" altLang="en-US" dirty="0"/>
          </a:p>
          <a:p>
            <a:pP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57312" y="3284984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5461538" y="41394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405918" y="4431811"/>
            <a:ext cx="2509356" cy="2198417"/>
            <a:chOff x="4121160" y="3920047"/>
            <a:chExt cx="2509356" cy="2198417"/>
          </a:xfrm>
        </p:grpSpPr>
        <p:cxnSp>
          <p:nvCxnSpPr>
            <p:cNvPr id="19" name="曲线连接符 18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曲线连接符 19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矩形 20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52602" y="4141372"/>
              <a:ext cx="12779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r>
                <a:rPr lang="zh-CN" altLang="en-US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 </a:t>
              </a: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*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21337" y="5005468"/>
              <a:ext cx="10342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r>
                <a:rPr lang="zh-CN" altLang="en-US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 </a:t>
              </a: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*</a:t>
              </a:r>
              <a:endParaRPr lang="zh-CN" altLang="en-US" dirty="0"/>
            </a:p>
          </p:txBody>
        </p:sp>
      </p:grpSp>
      <p:sp>
        <p:nvSpPr>
          <p:cNvPr id="26" name="矩形 25"/>
          <p:cNvSpPr/>
          <p:nvPr/>
        </p:nvSpPr>
        <p:spPr>
          <a:xfrm rot="5400000">
            <a:off x="6396972" y="399429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20527" y="4842191"/>
            <a:ext cx="513154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 =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990099"/>
                </a:solidFill>
              </a:rPr>
              <a:t>-</a:t>
            </a:r>
            <a:r>
              <a:rPr lang="en-US" altLang="zh-CN" i="1" dirty="0">
                <a:solidFill>
                  <a:srgbClr val="800080"/>
                </a:solidFill>
              </a:rPr>
              <a:t>closure(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52528" y="1002824"/>
            <a:ext cx="48675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读入一个符号 </a:t>
            </a:r>
            <a:r>
              <a:rPr lang="en-US" altLang="zh-CN" dirty="0">
                <a:solidFill>
                  <a:srgbClr val="800080"/>
                </a:solidFill>
              </a:rPr>
              <a:t>a</a:t>
            </a:r>
            <a:r>
              <a:rPr lang="zh-CN" altLang="en-US" dirty="0">
                <a:solidFill>
                  <a:srgbClr val="800080"/>
                </a:solidFill>
              </a:rPr>
              <a:t>时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先使用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dirty="0" err="1">
                <a:solidFill>
                  <a:srgbClr val="800080"/>
                </a:solidFill>
              </a:rPr>
              <a:t>S,a</a:t>
            </a:r>
            <a:r>
              <a:rPr lang="en-US" altLang="zh-CN" dirty="0">
                <a:solidFill>
                  <a:srgbClr val="800080"/>
                </a:solidFill>
              </a:rPr>
              <a:t>)=</a:t>
            </a:r>
            <a:r>
              <a:rPr lang="en-US" altLang="zh-CN" i="1" dirty="0"/>
              <a:t>S’</a:t>
            </a:r>
            <a:r>
              <a:rPr lang="zh-CN" altLang="en-US" dirty="0">
                <a:solidFill>
                  <a:srgbClr val="800080"/>
                </a:solidFill>
              </a:rPr>
              <a:t>迁移到下一个集合</a:t>
            </a:r>
            <a:r>
              <a:rPr lang="en-US" altLang="zh-CN" i="1" dirty="0"/>
              <a:t>S’,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这时，又必须先求</a:t>
            </a:r>
            <a:r>
              <a:rPr lang="en-US" altLang="zh-CN" i="1" dirty="0"/>
              <a:t>S’</a:t>
            </a:r>
            <a:r>
              <a:rPr lang="zh-CN" altLang="en-US" i="1" dirty="0">
                <a:solidFill>
                  <a:srgbClr val="800080"/>
                </a:solidFill>
              </a:rPr>
              <a:t>的</a:t>
            </a:r>
            <a:endParaRPr lang="en-US" altLang="zh-CN" i="1" dirty="0">
              <a:solidFill>
                <a:srgbClr val="800080"/>
              </a:solidFill>
            </a:endParaRP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rgbClr val="990099"/>
                </a:solidFill>
              </a:rPr>
              <a:t>-</a:t>
            </a:r>
            <a:r>
              <a:rPr lang="en-US" altLang="zh-CN" i="1" dirty="0">
                <a:solidFill>
                  <a:srgbClr val="800080"/>
                </a:solidFill>
              </a:rPr>
              <a:t>closure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S’</a:t>
            </a:r>
            <a:r>
              <a:rPr lang="en-US" altLang="zh-CN" dirty="0">
                <a:solidFill>
                  <a:srgbClr val="800080"/>
                </a:solidFill>
              </a:rPr>
              <a:t>)=</a:t>
            </a:r>
            <a:r>
              <a:rPr lang="en-US" altLang="zh-CN" i="1" dirty="0"/>
              <a:t>S’’ 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ym typeface="Symbol" panose="05050102010706020507" pitchFamily="18" charset="2"/>
              </a:rPr>
              <a:t>即</a:t>
            </a:r>
            <a:r>
              <a:rPr lang="en-US" altLang="zh-CN" i="1" dirty="0">
                <a:sym typeface="Symbol" panose="05050102010706020507" pitchFamily="18" charset="2"/>
              </a:rPr>
              <a:t>S’’=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ym typeface="Symbol" panose="05050102010706020507" pitchFamily="18" charset="2"/>
              </a:rPr>
              <a:t>-closure(</a:t>
            </a:r>
            <a:r>
              <a:rPr lang="el-GR" altLang="zh-CN" i="1" dirty="0">
                <a:sym typeface="Symbol" panose="05050102010706020507" pitchFamily="18" charset="2"/>
              </a:rPr>
              <a:t>Δ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S,a</a:t>
            </a:r>
            <a:r>
              <a:rPr lang="en-US" altLang="zh-CN" i="1" dirty="0">
                <a:sym typeface="Symbol" panose="05050102010706020507" pitchFamily="18" charset="2"/>
              </a:rPr>
              <a:t>)),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再读入下个字符。</a:t>
            </a:r>
            <a:endParaRPr lang="en-US" altLang="zh-CN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2065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26527" y="2268430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23" name="Text Box 13"/>
          <p:cNvSpPr txBox="1"/>
          <p:nvPr/>
        </p:nvSpPr>
        <p:spPr>
          <a:xfrm>
            <a:off x="679182" y="116632"/>
            <a:ext cx="72675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的运行概述（扩展的子集法）</a:t>
            </a:r>
          </a:p>
        </p:txBody>
      </p:sp>
      <p:sp>
        <p:nvSpPr>
          <p:cNvPr id="2" name="矩形 1"/>
          <p:cNvSpPr/>
          <p:nvPr/>
        </p:nvSpPr>
        <p:spPr>
          <a:xfrm>
            <a:off x="5597485" y="998015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}</a:t>
            </a:r>
            <a:endParaRPr lang="zh-CN" altLang="en-US" i="1" dirty="0">
              <a:solidFill>
                <a:srgbClr val="990099"/>
              </a:solidFill>
            </a:endParaRPr>
          </a:p>
        </p:txBody>
      </p:sp>
      <p:cxnSp>
        <p:nvCxnSpPr>
          <p:cNvPr id="7" name="曲线连接符 6"/>
          <p:cNvCxnSpPr/>
          <p:nvPr/>
        </p:nvCxnSpPr>
        <p:spPr>
          <a:xfrm flipH="1">
            <a:off x="6310210" y="1582790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矩形 2"/>
          <p:cNvSpPr/>
          <p:nvPr/>
        </p:nvSpPr>
        <p:spPr>
          <a:xfrm>
            <a:off x="6732240" y="1616098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  <p:cxnSp>
        <p:nvCxnSpPr>
          <p:cNvPr id="9" name="曲线连接符 8"/>
          <p:cNvCxnSpPr/>
          <p:nvPr/>
        </p:nvCxnSpPr>
        <p:spPr>
          <a:xfrm flipH="1">
            <a:off x="6365143" y="2748372"/>
            <a:ext cx="58167" cy="942608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6704384" y="2757649"/>
            <a:ext cx="10198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 </a:t>
            </a:r>
            <a:endParaRPr lang="zh-CN" altLang="en-US" dirty="0"/>
          </a:p>
          <a:p>
            <a:pP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57312" y="3284984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5400000">
            <a:off x="5461538" y="413942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405918" y="4431811"/>
            <a:ext cx="2509356" cy="2198417"/>
            <a:chOff x="4121160" y="3920047"/>
            <a:chExt cx="2509356" cy="2198417"/>
          </a:xfrm>
        </p:grpSpPr>
        <p:cxnSp>
          <p:nvCxnSpPr>
            <p:cNvPr id="19" name="曲线连接符 18"/>
            <p:cNvCxnSpPr/>
            <p:nvPr/>
          </p:nvCxnSpPr>
          <p:spPr>
            <a:xfrm flipH="1">
              <a:off x="4950925" y="3920047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曲线连接符 19"/>
            <p:cNvCxnSpPr/>
            <p:nvPr/>
          </p:nvCxnSpPr>
          <p:spPr>
            <a:xfrm flipH="1">
              <a:off x="4961226" y="4862656"/>
              <a:ext cx="58167" cy="942608"/>
            </a:xfrm>
            <a:prstGeom prst="curvedConnector3">
              <a:avLst>
                <a:gd name="adj1" fmla="val -393006"/>
              </a:avLst>
            </a:prstGeom>
            <a:noFill/>
            <a:ln w="571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" name="矩形 20"/>
            <p:cNvSpPr/>
            <p:nvPr/>
          </p:nvSpPr>
          <p:spPr>
            <a:xfrm>
              <a:off x="4121160" y="4590312"/>
              <a:ext cx="8691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12970" y="5533689"/>
              <a:ext cx="6254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S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352602" y="4141372"/>
              <a:ext cx="12779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n-1</a:t>
              </a:r>
              <a:r>
                <a:rPr lang="zh-CN" altLang="en-US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 </a:t>
              </a: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*</a:t>
              </a:r>
              <a:endParaRPr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21337" y="5005468"/>
              <a:ext cx="10342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solidFill>
                    <a:srgbClr val="800080"/>
                  </a:solidFill>
                  <a:sym typeface="Symbol" panose="05050102010706020507" pitchFamily="18" charset="2"/>
                </a:rPr>
                <a:t>n</a:t>
              </a:r>
              <a:r>
                <a:rPr lang="zh-CN" altLang="en-US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 </a:t>
              </a:r>
              <a:r>
                <a:rPr lang="en-US" altLang="zh-CN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*</a:t>
              </a:r>
              <a:endParaRPr lang="zh-CN" altLang="en-US" dirty="0"/>
            </a:p>
          </p:txBody>
        </p:sp>
      </p:grpSp>
      <p:sp>
        <p:nvSpPr>
          <p:cNvPr id="26" name="矩形 25"/>
          <p:cNvSpPr/>
          <p:nvPr/>
        </p:nvSpPr>
        <p:spPr>
          <a:xfrm rot="5400000">
            <a:off x="6396972" y="399429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20527" y="3398372"/>
            <a:ext cx="513154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1≤ k ≤ n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 =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990099"/>
                </a:solidFill>
              </a:rPr>
              <a:t>-</a:t>
            </a:r>
            <a:r>
              <a:rPr lang="en-US" altLang="zh-CN" i="1" dirty="0">
                <a:solidFill>
                  <a:srgbClr val="800080"/>
                </a:solidFill>
              </a:rPr>
              <a:t>closure(</a:t>
            </a:r>
            <a:r>
              <a:rPr lang="el-GR" altLang="zh-CN" dirty="0">
                <a:solidFill>
                  <a:srgbClr val="800080"/>
                </a:solidFill>
              </a:rPr>
              <a:t>Δ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-1</a:t>
            </a:r>
            <a:r>
              <a:rPr lang="en-US" altLang="zh-CN" i="1" dirty="0">
                <a:solidFill>
                  <a:srgbClr val="800080"/>
                </a:solidFill>
              </a:rPr>
              <a:t>,a</a:t>
            </a:r>
            <a:r>
              <a:rPr lang="en-US" altLang="zh-CN" i="1" baseline="-25000" dirty="0">
                <a:solidFill>
                  <a:srgbClr val="800080"/>
                </a:solidFill>
              </a:rPr>
              <a:t>k</a:t>
            </a:r>
            <a:r>
              <a:rPr lang="en-US" altLang="zh-CN" dirty="0">
                <a:solidFill>
                  <a:srgbClr val="800080"/>
                </a:solidFill>
              </a:rPr>
              <a:t>) 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20527" y="1214546"/>
            <a:ext cx="51315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如此直到读完所有符号，若最终得到的集合，包含终结状态则接受，否则拒绝。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31" name="文本框 25">
            <a:extLst>
              <a:ext uri="{FF2B5EF4-FFF2-40B4-BE49-F238E27FC236}">
                <a16:creationId xmlns:a16="http://schemas.microsoft.com/office/drawing/2014/main" id="{73CA9333-F60D-40BF-93AE-CDB2371AF522}"/>
              </a:ext>
            </a:extLst>
          </p:cNvPr>
          <p:cNvSpPr txBox="1"/>
          <p:nvPr/>
        </p:nvSpPr>
        <p:spPr>
          <a:xfrm>
            <a:off x="220527" y="5539466"/>
            <a:ext cx="5131546" cy="1077218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F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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,</a:t>
            </a:r>
          </a:p>
          <a:p>
            <a:pPr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  <a:sym typeface="+mn-ea"/>
              </a:rPr>
              <a:t>则接受，否则拒绝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981752"/>
      </p:ext>
    </p:extLst>
  </p:cSld>
  <p:clrMapOvr>
    <a:masterClrMapping/>
  </p:clrMapOvr>
  <p:transition spd="med" advClick="0">
    <p:wipe dir="r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31640" y="2201531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23" name="Text Box 13"/>
          <p:cNvSpPr txBox="1"/>
          <p:nvPr/>
        </p:nvSpPr>
        <p:spPr>
          <a:xfrm>
            <a:off x="679182" y="116632"/>
            <a:ext cx="72675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的运行概述（扩展的子集法）</a:t>
            </a:r>
          </a:p>
        </p:txBody>
      </p:sp>
      <p:sp>
        <p:nvSpPr>
          <p:cNvPr id="2" name="矩形 1"/>
          <p:cNvSpPr/>
          <p:nvPr/>
        </p:nvSpPr>
        <p:spPr>
          <a:xfrm>
            <a:off x="187701" y="2201531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{q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0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}</a:t>
            </a:r>
            <a:endParaRPr lang="zh-CN" altLang="en-US" i="1" dirty="0">
              <a:solidFill>
                <a:srgbClr val="990099"/>
              </a:solidFill>
            </a:endParaRPr>
          </a:p>
        </p:txBody>
      </p:sp>
      <p:cxnSp>
        <p:nvCxnSpPr>
          <p:cNvPr id="7" name="曲线连接符 6"/>
          <p:cNvCxnSpPr>
            <a:stCxn id="2" idx="0"/>
            <a:endCxn id="12" idx="0"/>
          </p:cNvCxnSpPr>
          <p:nvPr/>
        </p:nvCxnSpPr>
        <p:spPr>
          <a:xfrm rot="5400000" flipH="1" flipV="1">
            <a:off x="1158177" y="1722536"/>
            <a:ext cx="12700" cy="957991"/>
          </a:xfrm>
          <a:prstGeom prst="curvedConnector3">
            <a:avLst>
              <a:gd name="adj1" fmla="val 1800000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矩形 2"/>
          <p:cNvSpPr/>
          <p:nvPr/>
        </p:nvSpPr>
        <p:spPr>
          <a:xfrm>
            <a:off x="850702" y="135481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07704" y="1412776"/>
            <a:ext cx="101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22002" y="2177636"/>
            <a:ext cx="611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59035" y="2188622"/>
            <a:ext cx="869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706095" y="2250008"/>
            <a:ext cx="625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cxnSp>
        <p:nvCxnSpPr>
          <p:cNvPr id="27" name="曲线连接符 26"/>
          <p:cNvCxnSpPr/>
          <p:nvPr/>
        </p:nvCxnSpPr>
        <p:spPr>
          <a:xfrm rot="5400000" flipH="1" flipV="1">
            <a:off x="2157657" y="1735236"/>
            <a:ext cx="12700" cy="957991"/>
          </a:xfrm>
          <a:prstGeom prst="curvedConnector3">
            <a:avLst>
              <a:gd name="adj1" fmla="val 1800000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矩形 27"/>
          <p:cNvSpPr/>
          <p:nvPr/>
        </p:nvSpPr>
        <p:spPr>
          <a:xfrm>
            <a:off x="3307566" y="2157740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223507" y="1572965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cxnSp>
        <p:nvCxnSpPr>
          <p:cNvPr id="33" name="曲线连接符 32"/>
          <p:cNvCxnSpPr/>
          <p:nvPr/>
        </p:nvCxnSpPr>
        <p:spPr>
          <a:xfrm rot="5400000" flipH="1" flipV="1">
            <a:off x="4785615" y="1722536"/>
            <a:ext cx="12700" cy="957991"/>
          </a:xfrm>
          <a:prstGeom prst="curvedConnector3">
            <a:avLst>
              <a:gd name="adj1" fmla="val 1800000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矩形 33"/>
          <p:cNvSpPr/>
          <p:nvPr/>
        </p:nvSpPr>
        <p:spPr>
          <a:xfrm>
            <a:off x="4303542" y="1377647"/>
            <a:ext cx="12779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  <p:cxnSp>
        <p:nvCxnSpPr>
          <p:cNvPr id="35" name="曲线连接符 34"/>
          <p:cNvCxnSpPr/>
          <p:nvPr/>
        </p:nvCxnSpPr>
        <p:spPr>
          <a:xfrm rot="5400000" flipH="1" flipV="1">
            <a:off x="6471557" y="1722536"/>
            <a:ext cx="12700" cy="957991"/>
          </a:xfrm>
          <a:prstGeom prst="curvedConnector3">
            <a:avLst>
              <a:gd name="adj1" fmla="val 1800000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矩形 35"/>
          <p:cNvSpPr/>
          <p:nvPr/>
        </p:nvSpPr>
        <p:spPr>
          <a:xfrm>
            <a:off x="6120231" y="1398894"/>
            <a:ext cx="10342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490100" y="3466107"/>
            <a:ext cx="4738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 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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endParaRPr lang="zh-CN" altLang="en-US" baseline="-25000" dirty="0"/>
          </a:p>
        </p:txBody>
      </p:sp>
      <p:sp>
        <p:nvSpPr>
          <p:cNvPr id="41" name="矩形 40"/>
          <p:cNvSpPr/>
          <p:nvPr/>
        </p:nvSpPr>
        <p:spPr>
          <a:xfrm>
            <a:off x="1273011" y="4267388"/>
            <a:ext cx="4738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64132957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79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0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1" name="AutoShape 7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2" name="Text Box 8"/>
          <p:cNvSpPr txBox="1"/>
          <p:nvPr/>
        </p:nvSpPr>
        <p:spPr>
          <a:xfrm>
            <a:off x="974725" y="2205038"/>
            <a:ext cx="7629525" cy="3538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: 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zh-CN" altLang="en-US" sz="2800" i="1" dirty="0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latin typeface="Arial" panose="020B0604020202020204" pitchFamily="34" charset="0"/>
              </a:rPr>
              <a:t>- </a:t>
            </a:r>
            <a:r>
              <a:rPr lang="en-US" altLang="zh-CN" sz="2800" i="1" dirty="0">
                <a:latin typeface="Arial" panose="020B0604020202020204" pitchFamily="34" charset="0"/>
              </a:rPr>
              <a:t>NFA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当且仅当 </a:t>
            </a:r>
            <a:r>
              <a:rPr lang="en-US" altLang="zh-CN" sz="2800" i="1" dirty="0">
                <a:latin typeface="Arial" panose="020B0604020202020204" pitchFamily="34" charset="0"/>
              </a:rPr>
              <a:t>L</a:t>
            </a:r>
          </a:p>
          <a:p>
            <a:pPr algn="just">
              <a:buFont typeface="Symbol" panose="05050102010706020507" pitchFamily="18" charset="2"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         </a:t>
            </a:r>
            <a:r>
              <a:rPr lang="zh-CN" altLang="en-US" sz="2800" dirty="0">
                <a:latin typeface="Arial" panose="020B0604020202020204" pitchFamily="34" charset="0"/>
              </a:rPr>
              <a:t>也是某个 </a:t>
            </a:r>
            <a:r>
              <a:rPr lang="en-US" altLang="zh-CN" sz="2800" i="1" dirty="0">
                <a:latin typeface="Arial" panose="020B0604020202020204" pitchFamily="34" charset="0"/>
              </a:rPr>
              <a:t>DFA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</a:p>
          <a:p>
            <a:endParaRPr lang="en-US" altLang="zh-CN" sz="1000" dirty="0">
              <a:latin typeface="Arial" panose="020B0604020202020204" pitchFamily="34" charset="0"/>
            </a:endParaRPr>
          </a:p>
          <a:p>
            <a:pPr algn="just"/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证明思路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800" dirty="0">
                <a:latin typeface="Arial" panose="020B0604020202020204" pitchFamily="34" charset="0"/>
              </a:rPr>
              <a:t>分两步证明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zh-CN" sz="1000" dirty="0">
                <a:latin typeface="Arial" panose="020B0604020202020204" pitchFamily="34" charset="0"/>
              </a:rPr>
              <a:t> </a:t>
            </a:r>
          </a:p>
          <a:p>
            <a:pPr algn="just"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</a:t>
            </a:r>
            <a:r>
              <a:rPr lang="en-US" altLang="zh-CN" sz="2800" i="1" dirty="0">
                <a:latin typeface="Arial" panose="020B0604020202020204" pitchFamily="34" charset="0"/>
              </a:rPr>
              <a:t>(1) </a:t>
            </a:r>
            <a:r>
              <a:rPr lang="zh-CN" altLang="en-US" sz="2800" dirty="0">
                <a:latin typeface="Arial" panose="020B0604020202020204" pitchFamily="34" charset="0"/>
              </a:rPr>
              <a:t>设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en-US" altLang="zh-CN" sz="2800" i="1" dirty="0">
                <a:latin typeface="Arial" panose="020B0604020202020204" pitchFamily="34" charset="0"/>
              </a:rPr>
              <a:t>DFA  D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则存在一个</a:t>
            </a:r>
          </a:p>
          <a:p>
            <a:pPr algn="just"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     </a:t>
            </a:r>
            <a:r>
              <a:rPr lang="zh-CN" altLang="en-US" sz="2800" i="1" dirty="0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latin typeface="Arial" panose="020B0604020202020204" pitchFamily="34" charset="0"/>
              </a:rPr>
              <a:t>- </a:t>
            </a:r>
            <a:r>
              <a:rPr lang="en-US" altLang="zh-CN" sz="2800" i="1" dirty="0">
                <a:latin typeface="Arial" panose="020B0604020202020204" pitchFamily="34" charset="0"/>
              </a:rPr>
              <a:t>NFA  E , </a:t>
            </a:r>
            <a:r>
              <a:rPr lang="zh-CN" altLang="en-US" sz="2800" dirty="0">
                <a:latin typeface="Arial" panose="020B0604020202020204" pitchFamily="34" charset="0"/>
              </a:rPr>
              <a:t>满足 </a:t>
            </a:r>
            <a:r>
              <a:rPr lang="en-US" altLang="zh-CN" sz="2800" i="1" dirty="0">
                <a:latin typeface="Arial" panose="020B0604020202020204" pitchFamily="34" charset="0"/>
              </a:rPr>
              <a:t>L(E) = L(D) = L;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000" dirty="0">
                <a:latin typeface="Arial" panose="020B0604020202020204" pitchFamily="34" charset="0"/>
              </a:rPr>
              <a:t> </a:t>
            </a:r>
          </a:p>
          <a:p>
            <a:pPr algn="just"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</a:t>
            </a:r>
            <a:r>
              <a:rPr lang="en-US" altLang="zh-CN" sz="2800" i="1" dirty="0">
                <a:latin typeface="Arial" panose="020B0604020202020204" pitchFamily="34" charset="0"/>
              </a:rPr>
              <a:t>(2) </a:t>
            </a:r>
            <a:r>
              <a:rPr lang="zh-CN" altLang="en-US" sz="2800" dirty="0">
                <a:latin typeface="Arial" panose="020B0604020202020204" pitchFamily="34" charset="0"/>
              </a:rPr>
              <a:t>设 </a:t>
            </a:r>
            <a:r>
              <a:rPr lang="en-US" altLang="zh-CN" sz="2800" i="1" dirty="0">
                <a:latin typeface="Arial" panose="020B0604020202020204" pitchFamily="34" charset="0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</a:rPr>
              <a:t>是某个 </a:t>
            </a:r>
            <a:r>
              <a:rPr lang="zh-CN" altLang="en-US" sz="2800" i="1" dirty="0"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latin typeface="Arial" panose="020B0604020202020204" pitchFamily="34" charset="0"/>
              </a:rPr>
              <a:t>- </a:t>
            </a:r>
            <a:r>
              <a:rPr lang="en-US" altLang="zh-CN" sz="2800" i="1" dirty="0">
                <a:latin typeface="Arial" panose="020B0604020202020204" pitchFamily="34" charset="0"/>
              </a:rPr>
              <a:t>NFA E </a:t>
            </a:r>
            <a:r>
              <a:rPr lang="zh-CN" altLang="en-US" sz="2800" dirty="0">
                <a:latin typeface="Arial" panose="020B0604020202020204" pitchFamily="34" charset="0"/>
              </a:rPr>
              <a:t>的语言</a:t>
            </a:r>
            <a:r>
              <a:rPr lang="en-US" altLang="zh-CN" sz="2800" dirty="0">
                <a:latin typeface="Arial" panose="020B0604020202020204" pitchFamily="34" charset="0"/>
              </a:rPr>
              <a:t>, </a:t>
            </a:r>
            <a:r>
              <a:rPr lang="zh-CN" altLang="en-US" sz="2800" dirty="0">
                <a:latin typeface="Arial" panose="020B0604020202020204" pitchFamily="34" charset="0"/>
              </a:rPr>
              <a:t>则存在</a:t>
            </a:r>
          </a:p>
          <a:p>
            <a:pPr algn="just"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        一个 </a:t>
            </a:r>
            <a:r>
              <a:rPr lang="en-US" altLang="zh-CN" sz="2800" i="1" dirty="0">
                <a:latin typeface="Arial" panose="020B0604020202020204" pitchFamily="34" charset="0"/>
              </a:rPr>
              <a:t>DFA  D , </a:t>
            </a:r>
            <a:r>
              <a:rPr lang="zh-CN" altLang="en-US" sz="2800" dirty="0">
                <a:latin typeface="Arial" panose="020B0604020202020204" pitchFamily="34" charset="0"/>
              </a:rPr>
              <a:t>满足 </a:t>
            </a:r>
            <a:r>
              <a:rPr lang="en-US" altLang="zh-CN" sz="2800" i="1" dirty="0">
                <a:latin typeface="Arial" panose="020B0604020202020204" pitchFamily="34" charset="0"/>
              </a:rPr>
              <a:t>L(D) = L(E) = L.</a:t>
            </a:r>
            <a:r>
              <a:rPr lang="en-US" altLang="zh-CN" sz="10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5783" name="Text Box 11"/>
          <p:cNvSpPr txBox="1"/>
          <p:nvPr/>
        </p:nvSpPr>
        <p:spPr>
          <a:xfrm>
            <a:off x="611188" y="1484313"/>
            <a:ext cx="55451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与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的等价性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5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5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5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>
            <a:hlinkClick r:id="" action="ppaction://hlinkshowjump?jump=nextslide"/>
          </p:cNvPr>
          <p:cNvSpPr/>
          <p:nvPr/>
        </p:nvSpPr>
        <p:spPr>
          <a:xfrm>
            <a:off x="8058803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59" name="AutoShape 3">
            <a:hlinkClick r:id="" action="ppaction://hlinkshowjump?jump=previousslide"/>
          </p:cNvPr>
          <p:cNvSpPr/>
          <p:nvPr/>
        </p:nvSpPr>
        <p:spPr>
          <a:xfrm>
            <a:off x="7754003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0" name="AutoShape 4">
            <a:hlinkClick r:id="" action="ppaction://hlinkshowjump?jump=firstslide"/>
          </p:cNvPr>
          <p:cNvSpPr/>
          <p:nvPr/>
        </p:nvSpPr>
        <p:spPr>
          <a:xfrm>
            <a:off x="7449203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1" name="AutoShape 5">
            <a:hlinkClick r:id="" action="ppaction://hlinkshowjump?jump=lastslide"/>
          </p:cNvPr>
          <p:cNvSpPr/>
          <p:nvPr/>
        </p:nvSpPr>
        <p:spPr>
          <a:xfrm>
            <a:off x="8363603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3" name="Text Box 8">
            <a:hlinkClick r:id="rId2" action="ppaction://hlinksldjump"/>
          </p:cNvPr>
          <p:cNvSpPr txBox="1"/>
          <p:nvPr/>
        </p:nvSpPr>
        <p:spPr>
          <a:xfrm>
            <a:off x="347615" y="116632"/>
            <a:ext cx="675299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/>
              <a:t>(1)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从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构造等价的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812206"/>
            <a:ext cx="36372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= </a:t>
            </a:r>
          </a:p>
          <a:p>
            <a:pPr>
              <a:buNone/>
            </a:pPr>
            <a:r>
              <a:rPr lang="en-US" altLang="zh-CN" dirty="0"/>
              <a:t>	(</a:t>
            </a:r>
          </a:p>
          <a:p>
            <a:pPr>
              <a:buNone/>
            </a:pPr>
            <a:r>
              <a:rPr lang="en-US" altLang="zh-CN" i="1" dirty="0"/>
              <a:t>	Q,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ym typeface="Symbol" panose="05050102010706020507" pitchFamily="18" charset="2"/>
              </a:rPr>
              <a:t>D </a:t>
            </a:r>
            <a:r>
              <a:rPr lang="en-US" altLang="zh-CN" i="1" dirty="0"/>
              <a:t>,</a:t>
            </a:r>
          </a:p>
          <a:p>
            <a:pPr>
              <a:buNone/>
            </a:pPr>
            <a:r>
              <a:rPr lang="en-US" altLang="zh-CN" i="1" dirty="0"/>
              <a:t> 	q</a:t>
            </a:r>
            <a:r>
              <a:rPr lang="en-US" altLang="zh-CN" i="1" baseline="-25000" dirty="0"/>
              <a:t>0 </a:t>
            </a:r>
            <a:r>
              <a:rPr lang="en-US" altLang="zh-CN" i="1" dirty="0"/>
              <a:t>,</a:t>
            </a:r>
          </a:p>
          <a:p>
            <a:pPr>
              <a:buNone/>
            </a:pPr>
            <a:r>
              <a:rPr lang="en-US" altLang="zh-CN" i="1" dirty="0"/>
              <a:t> 	F </a:t>
            </a:r>
          </a:p>
          <a:p>
            <a:pPr>
              <a:buNone/>
            </a:pPr>
            <a:r>
              <a:rPr lang="en-US" altLang="zh-CN" dirty="0"/>
              <a:t>	)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895" y="6076375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L(D)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6" y="1844824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990099"/>
                </a:solidFill>
              </a:rPr>
              <a:t>NFA  E =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1960" y="6037873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L(E)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43808" y="6022400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2285984" y="3286124"/>
            <a:ext cx="1255066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5501" y="3860760"/>
            <a:ext cx="774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</p:txBody>
      </p:sp>
      <p:sp>
        <p:nvSpPr>
          <p:cNvPr id="20" name="圆角矩形标注 19"/>
          <p:cNvSpPr/>
          <p:nvPr/>
        </p:nvSpPr>
        <p:spPr bwMode="auto">
          <a:xfrm>
            <a:off x="6156176" y="2564904"/>
            <a:ext cx="1597827" cy="1295856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1" name="圆角矩形标注 20"/>
          <p:cNvSpPr/>
          <p:nvPr/>
        </p:nvSpPr>
        <p:spPr bwMode="auto">
          <a:xfrm>
            <a:off x="5921896" y="1865042"/>
            <a:ext cx="3114600" cy="3409176"/>
          </a:xfrm>
          <a:prstGeom prst="wedgeRoundRectCallout">
            <a:avLst>
              <a:gd name="adj1" fmla="val -75264"/>
              <a:gd name="adj2" fmla="val 21484"/>
              <a:gd name="adj3" fmla="val 16667"/>
            </a:avLst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lvl="3" algn="just">
              <a:buClr>
                <a:srgbClr val="800080"/>
              </a:buClr>
              <a:buNone/>
            </a:pPr>
            <a:r>
              <a:rPr lang="zh-CN" altLang="en-US" sz="2800" dirty="0"/>
              <a:t>对任何</a:t>
            </a:r>
            <a:r>
              <a:rPr lang="en-US" altLang="zh-CN" sz="2800" i="1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Q, </a:t>
            </a:r>
          </a:p>
          <a:p>
            <a:pPr marL="0" lvl="3" algn="just">
              <a:buClr>
                <a:srgbClr val="800080"/>
              </a:buClr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E </a:t>
            </a:r>
            <a:r>
              <a:rPr lang="en-US" altLang="zh-CN" sz="2800" i="1" dirty="0"/>
              <a:t>(q, </a:t>
            </a:r>
            <a:r>
              <a:rPr lang="en-US" altLang="zh-CN" sz="2800" i="1" dirty="0">
                <a:sym typeface="Symbol" panose="05050102010706020507" pitchFamily="18" charset="2"/>
              </a:rPr>
              <a:t></a:t>
            </a:r>
            <a:r>
              <a:rPr lang="en-US" altLang="zh-CN" sz="2800" i="1" dirty="0"/>
              <a:t>) =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endParaRPr lang="en-US" altLang="zh-CN" sz="2800" dirty="0"/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对</a:t>
            </a:r>
            <a:r>
              <a:rPr lang="en-US" altLang="zh-CN" sz="2800" i="1" dirty="0"/>
              <a:t>q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Q </a:t>
            </a:r>
            <a:r>
              <a:rPr lang="zh-CN" altLang="en-US" sz="2800" dirty="0"/>
              <a:t>和</a:t>
            </a:r>
            <a:r>
              <a:rPr lang="en-US" altLang="zh-CN" sz="2800" i="1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 </a:t>
            </a:r>
            <a:r>
              <a:rPr lang="en-US" altLang="zh-CN" sz="2800" i="1" dirty="0"/>
              <a:t>,</a:t>
            </a:r>
            <a:r>
              <a:rPr lang="zh-CN" altLang="en-US" sz="2800" dirty="0"/>
              <a:t>若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p</a:t>
            </a:r>
            <a:r>
              <a:rPr lang="en-US" altLang="zh-CN" sz="2800" dirty="0"/>
              <a:t>,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则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E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{p}</a:t>
            </a:r>
            <a:r>
              <a:rPr lang="en-US" altLang="zh-CN" sz="2800" dirty="0"/>
              <a:t>.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sz="2800" dirty="0"/>
              <a:t>若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</a:t>
            </a:r>
            <a:r>
              <a:rPr lang="zh-CN" altLang="en-US" sz="2800" dirty="0"/>
              <a:t>未定义</a:t>
            </a:r>
            <a:r>
              <a:rPr lang="en-US" altLang="zh-CN" sz="2800" dirty="0"/>
              <a:t>,</a:t>
            </a:r>
          </a:p>
          <a:p>
            <a:pPr marL="0" lvl="3" algn="just">
              <a:buClr>
                <a:srgbClr val="800080"/>
              </a:buClr>
              <a:buNone/>
            </a:pPr>
            <a:r>
              <a:rPr lang="zh-CN" altLang="en-US" sz="2800" dirty="0"/>
              <a:t>则 </a:t>
            </a:r>
            <a:r>
              <a:rPr lang="zh-CN" altLang="en-US" sz="2800" i="1" dirty="0">
                <a:sym typeface="Symbol" panose="05050102010706020507" pitchFamily="18" charset="2"/>
              </a:rPr>
              <a:t>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E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q,a</a:t>
            </a:r>
            <a:r>
              <a:rPr lang="en-US" altLang="zh-CN" sz="2800" i="1" dirty="0"/>
              <a:t>) =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endParaRPr lang="en-US" altLang="zh-CN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300192" y="1268760"/>
            <a:ext cx="50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 Box 8">
            <a:hlinkClick r:id="rId2" action="ppaction://hlinksldjump"/>
          </p:cNvPr>
          <p:cNvSpPr txBox="1"/>
          <p:nvPr/>
        </p:nvSpPr>
        <p:spPr>
          <a:xfrm>
            <a:off x="318662" y="1124744"/>
            <a:ext cx="675299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</a:rPr>
              <a:t>是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的特例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0108201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  <p:bldP spid="9" grpId="0"/>
      <p:bldP spid="21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7" name="Text Box 10">
            <a:hlinkClick r:id="rId2" action="ppaction://hlinksldjump"/>
          </p:cNvPr>
          <p:cNvSpPr txBox="1"/>
          <p:nvPr/>
        </p:nvSpPr>
        <p:spPr>
          <a:xfrm>
            <a:off x="251520" y="332656"/>
            <a:ext cx="9001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(2)</a:t>
            </a:r>
            <a:r>
              <a:rPr lang="zh-CN" altLang="en-US" sz="2800" dirty="0">
                <a:solidFill>
                  <a:srgbClr val="800080"/>
                </a:solidFill>
              </a:rPr>
              <a:t>从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en-US" altLang="zh-CN" sz="2800" i="1" dirty="0">
                <a:solidFill>
                  <a:srgbClr val="800080"/>
                </a:solidFill>
              </a:rPr>
              <a:t>NFA </a:t>
            </a:r>
            <a:r>
              <a:rPr lang="zh-CN" altLang="en-US" sz="2800" dirty="0">
                <a:solidFill>
                  <a:srgbClr val="800080"/>
                </a:solidFill>
              </a:rPr>
              <a:t>构造等价的 </a:t>
            </a:r>
            <a:r>
              <a:rPr lang="en-US" altLang="zh-CN" sz="2800" i="1" dirty="0">
                <a:solidFill>
                  <a:srgbClr val="800080"/>
                </a:solidFill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</a:rPr>
              <a:t>（扩展的子集构造法）</a:t>
            </a:r>
          </a:p>
        </p:txBody>
      </p:sp>
      <p:sp>
        <p:nvSpPr>
          <p:cNvPr id="12" name="Text Box 7"/>
          <p:cNvSpPr txBox="1"/>
          <p:nvPr/>
        </p:nvSpPr>
        <p:spPr>
          <a:xfrm>
            <a:off x="539552" y="963746"/>
            <a:ext cx="8604448" cy="60016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dirty="0"/>
              <a:t>思路：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我们使用</a:t>
            </a:r>
            <a:r>
              <a:rPr lang="zh-CN" altLang="en-US" dirty="0">
                <a:solidFill>
                  <a:srgbClr val="800080"/>
                </a:solidFill>
              </a:rPr>
              <a:t>扩展的子集构造法来对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990099"/>
                </a:solidFill>
              </a:rPr>
              <a:t>NFA  E = </a:t>
            </a:r>
            <a:r>
              <a:rPr lang="en-US" altLang="zh-CN" dirty="0">
                <a:solidFill>
                  <a:srgbClr val="990099"/>
                </a:solidFill>
              </a:rPr>
              <a:t>(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E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 </a:t>
            </a:r>
            <a:r>
              <a:rPr lang="en-US" altLang="zh-CN" i="1" dirty="0">
                <a:solidFill>
                  <a:srgbClr val="990099"/>
                </a:solidFill>
              </a:rPr>
              <a:t>, 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,F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i="1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) </a:t>
            </a:r>
            <a:r>
              <a:rPr lang="zh-CN" altLang="en-US" dirty="0">
                <a:solidFill>
                  <a:srgbClr val="990099"/>
                </a:solidFill>
              </a:rPr>
              <a:t>进行转换。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，此时和不带有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边的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有一些区别。</a:t>
            </a:r>
            <a:endParaRPr lang="en-US" altLang="zh-CN" dirty="0">
              <a:solidFill>
                <a:srgbClr val="800080"/>
              </a:solidFill>
            </a:endParaRPr>
          </a:p>
          <a:p>
            <a:pPr algn="just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1.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等价的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的状态是这样的子集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	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i="1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i="1" dirty="0"/>
              <a:t>-closure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</a:p>
          <a:p>
            <a:pPr algn="just">
              <a:buClr>
                <a:srgbClr val="800080"/>
              </a:buClr>
              <a:buNone/>
            </a:pPr>
            <a:endParaRPr lang="en-US" altLang="zh-CN" dirty="0"/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/>
              <a:t>这是因为如果 </a:t>
            </a:r>
            <a:r>
              <a:rPr lang="en-US" altLang="zh-CN" i="1" dirty="0">
                <a:sym typeface="Symbol" panose="05050102010706020507" pitchFamily="18" charset="2"/>
              </a:rPr>
              <a:t>S ≠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i="1" dirty="0"/>
              <a:t>-closure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),</a:t>
            </a:r>
            <a:r>
              <a:rPr lang="zh-CN" altLang="en-US" dirty="0"/>
              <a:t>那么必然有</a:t>
            </a:r>
            <a:endParaRPr lang="en-US" altLang="zh-CN" dirty="0"/>
          </a:p>
          <a:p>
            <a:pPr algn="just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        S </a:t>
            </a:r>
            <a:r>
              <a:rPr lang="zh-CN" altLang="en-US" dirty="0"/>
              <a:t>⊊ 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i="1" dirty="0"/>
              <a:t>-closure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</a:p>
          <a:p>
            <a:pPr algn="just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S</a:t>
            </a:r>
            <a:r>
              <a:rPr lang="zh-CN" altLang="en-US" dirty="0"/>
              <a:t>中的状态还可能用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边迁移到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外的状态去，还有不确定性。</a:t>
            </a:r>
            <a:endParaRPr lang="en-US" altLang="zh-CN" dirty="0"/>
          </a:p>
          <a:p>
            <a:pPr marL="0" lvl="3" algn="just"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68074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7" name="Text Box 10">
            <a:hlinkClick r:id="rId2" action="ppaction://hlinksldjump"/>
          </p:cNvPr>
          <p:cNvSpPr txBox="1"/>
          <p:nvPr/>
        </p:nvSpPr>
        <p:spPr>
          <a:xfrm>
            <a:off x="251520" y="1120775"/>
            <a:ext cx="9001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(2)</a:t>
            </a:r>
            <a:r>
              <a:rPr lang="zh-CN" altLang="en-US" sz="2800" dirty="0">
                <a:solidFill>
                  <a:srgbClr val="800080"/>
                </a:solidFill>
              </a:rPr>
              <a:t>从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en-US" altLang="zh-CN" sz="2800" i="1" dirty="0">
                <a:solidFill>
                  <a:srgbClr val="800080"/>
                </a:solidFill>
              </a:rPr>
              <a:t>NFA </a:t>
            </a:r>
            <a:r>
              <a:rPr lang="zh-CN" altLang="en-US" sz="2800" dirty="0">
                <a:solidFill>
                  <a:srgbClr val="800080"/>
                </a:solidFill>
              </a:rPr>
              <a:t>构造等价的 </a:t>
            </a:r>
            <a:r>
              <a:rPr lang="en-US" altLang="zh-CN" sz="2800" i="1" dirty="0">
                <a:solidFill>
                  <a:srgbClr val="800080"/>
                </a:solidFill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</a:rPr>
              <a:t>（扩展的子集构造法）</a:t>
            </a:r>
          </a:p>
        </p:txBody>
      </p:sp>
      <p:sp>
        <p:nvSpPr>
          <p:cNvPr id="12" name="Text Box 7"/>
          <p:cNvSpPr txBox="1"/>
          <p:nvPr/>
        </p:nvSpPr>
        <p:spPr>
          <a:xfrm>
            <a:off x="539552" y="1751865"/>
            <a:ext cx="8604448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dirty="0"/>
              <a:t>思路：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我们使用</a:t>
            </a:r>
            <a:r>
              <a:rPr lang="zh-CN" altLang="en-US" dirty="0">
                <a:solidFill>
                  <a:srgbClr val="800080"/>
                </a:solidFill>
              </a:rPr>
              <a:t>扩展的子集构造法来对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990099"/>
                </a:solidFill>
              </a:rPr>
              <a:t>NFA  E = </a:t>
            </a:r>
            <a:r>
              <a:rPr lang="en-US" altLang="zh-CN" dirty="0">
                <a:solidFill>
                  <a:srgbClr val="990099"/>
                </a:solidFill>
              </a:rPr>
              <a:t>(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E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 </a:t>
            </a:r>
            <a:r>
              <a:rPr lang="en-US" altLang="zh-CN" i="1" dirty="0">
                <a:solidFill>
                  <a:srgbClr val="990099"/>
                </a:solidFill>
              </a:rPr>
              <a:t>, 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,F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i="1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) </a:t>
            </a:r>
            <a:r>
              <a:rPr lang="zh-CN" altLang="en-US" dirty="0">
                <a:solidFill>
                  <a:srgbClr val="990099"/>
                </a:solidFill>
              </a:rPr>
              <a:t>进行转换。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，此时和不带有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边的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有一些区别。</a:t>
            </a:r>
            <a:endParaRPr lang="en-US" altLang="zh-CN" dirty="0">
              <a:solidFill>
                <a:srgbClr val="800080"/>
              </a:solidFill>
            </a:endParaRPr>
          </a:p>
          <a:p>
            <a:pPr algn="just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2.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等价的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的迁移是这样的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: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D </a:t>
            </a:r>
            <a:r>
              <a:rPr lang="en-US" altLang="zh-CN" i="1" dirty="0"/>
              <a:t>( S , a ) =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ym typeface="Symbol" panose="05050102010706020507" pitchFamily="18" charset="2"/>
              </a:rPr>
              <a:t>-closure(</a:t>
            </a:r>
            <a:r>
              <a:rPr lang="el-GR" altLang="zh-CN" i="1" dirty="0">
                <a:sym typeface="Symbol" panose="05050102010706020507" pitchFamily="18" charset="2"/>
              </a:rPr>
              <a:t>Δ</a:t>
            </a:r>
            <a:r>
              <a:rPr lang="en-US" altLang="zh-CN" i="1" baseline="-25000" dirty="0">
                <a:sym typeface="Symbol" panose="05050102010706020507" pitchFamily="18" charset="2"/>
              </a:rPr>
              <a:t>E 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S,a</a:t>
            </a:r>
            <a:r>
              <a:rPr lang="en-US" altLang="zh-CN" i="1" dirty="0">
                <a:sym typeface="Symbol" panose="05050102010706020507" pitchFamily="18" charset="2"/>
              </a:rPr>
              <a:t>))</a:t>
            </a:r>
          </a:p>
          <a:p>
            <a:pPr algn="just">
              <a:buClr>
                <a:srgbClr val="800080"/>
              </a:buClr>
              <a:buNone/>
            </a:pPr>
            <a:r>
              <a:rPr lang="zh-CN" altLang="en-US" i="1" dirty="0">
                <a:sym typeface="Symbol" panose="05050102010706020507" pitchFamily="18" charset="2"/>
              </a:rPr>
              <a:t>注意这里 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i="1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i="1" dirty="0"/>
              <a:t>-closure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</a:p>
          <a:p>
            <a:pPr algn="just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	</a:t>
            </a:r>
            <a:endParaRPr lang="en-US" altLang="zh-CN" dirty="0"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68074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38A4A7-FFB4-0E58-958A-6166CBC56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490644"/>
            <a:ext cx="8591401" cy="3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16"/>
          <p:cNvSpPr/>
          <p:nvPr/>
        </p:nvSpPr>
        <p:spPr>
          <a:xfrm>
            <a:off x="0" y="3999254"/>
            <a:ext cx="8964488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状态 </a:t>
            </a:r>
            <a:r>
              <a:rPr lang="en-US" altLang="zh-CN" sz="2800" i="1" dirty="0"/>
              <a:t>q </a:t>
            </a:r>
            <a:r>
              <a:rPr lang="zh-CN" altLang="en-US" sz="2800" dirty="0"/>
              <a:t>的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cs typeface="Times New Roman" panose="02020603050405020304" pitchFamily="18" charset="0"/>
              </a:rPr>
              <a:t>- </a:t>
            </a:r>
            <a:r>
              <a:rPr lang="zh-CN" altLang="en-US" sz="2800" dirty="0"/>
              <a:t>闭包，记为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800080"/>
                </a:solidFill>
              </a:rPr>
              <a:t>-closure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</a:rPr>
              <a:t>q</a:t>
            </a:r>
            <a:r>
              <a:rPr lang="en-US" altLang="zh-CN" sz="2800" dirty="0">
                <a:solidFill>
                  <a:srgbClr val="800080"/>
                </a:solidFill>
              </a:rPr>
              <a:t>)</a:t>
            </a:r>
            <a:r>
              <a:rPr lang="zh-CN" altLang="en-US" sz="2800" dirty="0"/>
              <a:t>，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 或 简记作 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*(q)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定义为从 </a:t>
            </a:r>
            <a:r>
              <a:rPr lang="en-US" altLang="zh-CN" sz="2800" i="1" dirty="0"/>
              <a:t>q </a:t>
            </a:r>
            <a:r>
              <a:rPr lang="zh-CN" altLang="en-US" sz="2800" dirty="0"/>
              <a:t>经所有的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zh-CN" altLang="en-US" sz="2800" dirty="0"/>
              <a:t>路径可以到达的状态（包括</a:t>
            </a:r>
            <a:r>
              <a:rPr lang="en-US" altLang="zh-CN" sz="2800" i="1" dirty="0"/>
              <a:t>q</a:t>
            </a:r>
            <a:r>
              <a:rPr lang="zh-CN" altLang="en-US" sz="2800" dirty="0"/>
              <a:t>自身）</a:t>
            </a:r>
            <a:endParaRPr lang="en-US" altLang="zh-CN" sz="2800" i="1" dirty="0"/>
          </a:p>
        </p:txBody>
      </p:sp>
      <p:sp>
        <p:nvSpPr>
          <p:cNvPr id="30729" name="Text Box 18"/>
          <p:cNvSpPr txBox="1"/>
          <p:nvPr/>
        </p:nvSpPr>
        <p:spPr>
          <a:xfrm>
            <a:off x="164306" y="116632"/>
            <a:ext cx="897969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回顾 为了研究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cs typeface="Times New Roman" panose="02020603050405020304" pitchFamily="18" charset="0"/>
              </a:rPr>
              <a:t>- </a:t>
            </a:r>
            <a:r>
              <a:rPr lang="en-US" altLang="zh-CN" sz="2800" i="1" dirty="0"/>
              <a:t>NFA </a:t>
            </a:r>
            <a:r>
              <a:rPr lang="zh-CN" altLang="en-US" sz="2800" dirty="0"/>
              <a:t>，我们要定义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闭包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800" b="0" i="1" dirty="0">
                <a:solidFill>
                  <a:srgbClr val="800080"/>
                </a:solidFill>
                <a:latin typeface="Arial" panose="020B0604020202020204" pitchFamily="34" charset="0"/>
              </a:rPr>
              <a:t>closure)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EF71049-12DE-79AE-4741-95AE49378A69}"/>
              </a:ext>
            </a:extLst>
          </p:cNvPr>
          <p:cNvGrpSpPr/>
          <p:nvPr/>
        </p:nvGrpSpPr>
        <p:grpSpPr>
          <a:xfrm>
            <a:off x="42739" y="4923620"/>
            <a:ext cx="8712968" cy="2246769"/>
            <a:chOff x="309886" y="1458525"/>
            <a:chExt cx="8712968" cy="2246769"/>
          </a:xfrm>
        </p:grpSpPr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60DD58CB-EF90-0D19-583F-73B07BD2328F}"/>
                </a:ext>
              </a:extLst>
            </p:cNvPr>
            <p:cNvSpPr/>
            <p:nvPr/>
          </p:nvSpPr>
          <p:spPr>
            <a:xfrm>
              <a:off x="309886" y="1458525"/>
              <a:ext cx="8712968" cy="22467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800080"/>
                </a:buClr>
                <a:buNone/>
              </a:pPr>
              <a:r>
                <a:rPr lang="zh-CN" altLang="en-US" sz="2800" dirty="0"/>
                <a:t>状态 集合</a:t>
              </a:r>
              <a:r>
                <a:rPr lang="en-US" altLang="zh-CN" sz="2800" i="1" dirty="0"/>
                <a:t>S = </a:t>
              </a:r>
              <a:r>
                <a:rPr lang="en-US" altLang="zh-CN" sz="2800" i="1" dirty="0">
                  <a:sym typeface="Symbol" panose="05050102010706020507" pitchFamily="18" charset="2"/>
                </a:rPr>
                <a:t>{ q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1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q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2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</a:t>
              </a:r>
              <a:r>
                <a:rPr lang="en-US" altLang="zh-CN" sz="2800" dirty="0">
                  <a:sym typeface="Symbol" panose="05050102010706020507" pitchFamily="18" charset="2"/>
                </a:rPr>
                <a:t>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</a:t>
              </a:r>
              <a:r>
                <a:rPr lang="en-US" altLang="zh-CN" sz="2800" i="1" dirty="0" err="1">
                  <a:sym typeface="Symbol" panose="05050102010706020507" pitchFamily="18" charset="2"/>
                </a:rPr>
                <a:t>q</a:t>
              </a:r>
              <a:r>
                <a:rPr lang="en-US" altLang="zh-CN" sz="2800" i="1" baseline="-25000" dirty="0" err="1">
                  <a:sym typeface="Symbol" panose="05050102010706020507" pitchFamily="18" charset="2"/>
                </a:rPr>
                <a:t>k</a:t>
              </a:r>
              <a:r>
                <a:rPr lang="en-US" altLang="zh-CN" sz="2800" i="1" dirty="0">
                  <a:sym typeface="Symbol" panose="05050102010706020507" pitchFamily="18" charset="2"/>
                </a:rPr>
                <a:t> }</a:t>
              </a:r>
              <a:r>
                <a:rPr lang="en-US" altLang="zh-CN" sz="2800" i="1" dirty="0"/>
                <a:t> </a:t>
              </a:r>
              <a:r>
                <a:rPr lang="zh-CN" altLang="en-US" sz="2800" dirty="0"/>
                <a:t>的</a:t>
              </a:r>
              <a:r>
                <a:rPr lang="zh-CN" altLang="en-US" sz="2800" i="1" dirty="0">
                  <a:sym typeface="Symbol" panose="05050102010706020507" pitchFamily="18" charset="2"/>
                </a:rPr>
                <a:t> </a:t>
              </a:r>
              <a:r>
                <a:rPr lang="en-US" altLang="zh-CN" sz="2800" dirty="0">
                  <a:cs typeface="Times New Roman" panose="02020603050405020304" pitchFamily="18" charset="0"/>
                </a:rPr>
                <a:t>- </a:t>
              </a:r>
              <a:r>
                <a:rPr lang="zh-CN" altLang="en-US" sz="2800" dirty="0"/>
                <a:t>闭包，记为</a:t>
              </a:r>
              <a:r>
                <a:rPr lang="zh-CN" altLang="en-US" sz="28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 </a:t>
              </a:r>
              <a:r>
                <a:rPr lang="en-US" altLang="zh-CN" sz="2800" i="1" dirty="0">
                  <a:solidFill>
                    <a:srgbClr val="800080"/>
                  </a:solidFill>
                </a:rPr>
                <a:t>-closure</a:t>
              </a:r>
              <a:r>
                <a:rPr lang="en-US" altLang="zh-CN" sz="2800" dirty="0">
                  <a:solidFill>
                    <a:srgbClr val="800080"/>
                  </a:solidFill>
                </a:rPr>
                <a:t>(</a:t>
              </a:r>
              <a:r>
                <a:rPr lang="en-US" altLang="zh-CN" sz="2800" i="1" dirty="0">
                  <a:solidFill>
                    <a:srgbClr val="800080"/>
                  </a:solidFill>
                </a:rPr>
                <a:t>S</a:t>
              </a:r>
              <a:r>
                <a:rPr lang="en-US" altLang="zh-CN" sz="2800" dirty="0">
                  <a:solidFill>
                    <a:srgbClr val="800080"/>
                  </a:solidFill>
                </a:rPr>
                <a:t>)</a:t>
              </a:r>
              <a:r>
                <a:rPr lang="zh-CN" altLang="en-US" sz="2800" dirty="0"/>
                <a:t>，</a:t>
              </a:r>
              <a:r>
                <a:rPr lang="zh-CN" altLang="en-US" sz="28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或 简记作  </a:t>
              </a:r>
              <a:r>
                <a:rPr lang="en-US" altLang="zh-CN" sz="28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*(</a:t>
              </a:r>
              <a:r>
                <a:rPr lang="en-US" altLang="zh-CN" sz="2800" i="1" dirty="0">
                  <a:solidFill>
                    <a:srgbClr val="800080"/>
                  </a:solidFill>
                </a:rPr>
                <a:t>S</a:t>
              </a:r>
              <a:r>
                <a:rPr lang="en-US" altLang="zh-CN" sz="28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)</a:t>
              </a:r>
              <a:r>
                <a:rPr lang="zh-CN" altLang="en-US" sz="2800" dirty="0"/>
                <a:t>定义为</a:t>
              </a:r>
              <a:endParaRPr lang="en-US" altLang="zh-CN" sz="2800" dirty="0"/>
            </a:p>
            <a:p>
              <a:pPr>
                <a:buClr>
                  <a:srgbClr val="800080"/>
                </a:buClr>
                <a:buNone/>
              </a:pPr>
              <a:r>
                <a:rPr lang="zh-CN" altLang="en-US" sz="28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 </a:t>
              </a:r>
              <a:endPara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endParaRPr>
            </a:p>
            <a:p>
              <a:pPr>
                <a:buClr>
                  <a:srgbClr val="800080"/>
                </a:buClr>
                <a:buNone/>
              </a:pPr>
              <a:r>
                <a:rPr lang="zh-CN" altLang="en-US" sz="28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 </a:t>
              </a:r>
              <a:r>
                <a:rPr lang="en-US" altLang="zh-CN" sz="2800" i="1" dirty="0">
                  <a:solidFill>
                    <a:srgbClr val="800080"/>
                  </a:solidFill>
                </a:rPr>
                <a:t>-closure</a:t>
              </a:r>
              <a:r>
                <a:rPr lang="en-US" altLang="zh-CN" sz="2800" dirty="0">
                  <a:solidFill>
                    <a:srgbClr val="800080"/>
                  </a:solidFill>
                </a:rPr>
                <a:t>(</a:t>
              </a:r>
              <a:r>
                <a:rPr lang="en-US" altLang="zh-CN" sz="2800" i="1" dirty="0">
                  <a:solidFill>
                    <a:srgbClr val="800080"/>
                  </a:solidFill>
                </a:rPr>
                <a:t>S</a:t>
              </a:r>
              <a:r>
                <a:rPr lang="en-US" altLang="zh-CN" sz="2800" dirty="0">
                  <a:solidFill>
                    <a:srgbClr val="800080"/>
                  </a:solidFill>
                </a:rPr>
                <a:t>)  = </a:t>
              </a:r>
              <a:r>
                <a:rPr lang="en-US" altLang="zh-CN" sz="2800" dirty="0">
                  <a:sym typeface="Symbol" panose="05050102010706020507" pitchFamily="18" charset="2"/>
                </a:rPr>
                <a:t></a:t>
              </a:r>
              <a:r>
                <a:rPr lang="en-US" altLang="zh-CN" sz="2800" i="1" dirty="0">
                  <a:sym typeface="Symbol" panose="05050102010706020507" pitchFamily="18" charset="2"/>
                </a:rPr>
                <a:t>   </a:t>
              </a:r>
              <a:r>
                <a:rPr lang="zh-CN" altLang="en-US" sz="2800" i="1" dirty="0">
                  <a:sym typeface="Symbol" panose="05050102010706020507" pitchFamily="18" charset="2"/>
                </a:rPr>
                <a:t> </a:t>
              </a:r>
              <a:r>
                <a:rPr lang="en-US" altLang="zh-CN" sz="2800" i="1" dirty="0">
                  <a:sym typeface="Symbol" panose="05050102010706020507" pitchFamily="18" charset="2"/>
                </a:rPr>
                <a:t>-closure(</a:t>
              </a:r>
              <a:r>
                <a:rPr lang="en-US" altLang="zh-CN" sz="2800" i="1" dirty="0" err="1"/>
                <a:t>q</a:t>
              </a:r>
              <a:r>
                <a:rPr lang="en-US" altLang="zh-CN" sz="2800" i="1" baseline="-25000" dirty="0" err="1"/>
                <a:t>j</a:t>
              </a:r>
              <a:r>
                <a:rPr lang="en-US" altLang="zh-CN" sz="2800" i="1" baseline="-25000" dirty="0"/>
                <a:t> </a:t>
              </a:r>
              <a:r>
                <a:rPr lang="en-US" altLang="zh-CN" sz="2800" i="1" dirty="0">
                  <a:sym typeface="Symbol" panose="05050102010706020507" pitchFamily="18" charset="2"/>
                </a:rPr>
                <a:t>)</a:t>
              </a:r>
            </a:p>
            <a:p>
              <a:pPr>
                <a:buClr>
                  <a:srgbClr val="800080"/>
                </a:buClr>
                <a:buNone/>
              </a:pPr>
              <a:endParaRPr lang="en-US" altLang="zh-CN" sz="2800" i="1" dirty="0">
                <a:sym typeface="Symbol" panose="05050102010706020507" pitchFamily="18" charset="2"/>
              </a:endParaRP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C6E862B2-54C5-F7C5-14DC-A15CDC98E807}"/>
                </a:ext>
              </a:extLst>
            </p:cNvPr>
            <p:cNvSpPr txBox="1"/>
            <p:nvPr/>
          </p:nvSpPr>
          <p:spPr>
            <a:xfrm>
              <a:off x="2901927" y="3048511"/>
              <a:ext cx="58737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j = 1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CB802CC7-1312-84C0-421E-CD5178EC9FCA}"/>
                </a:ext>
              </a:extLst>
            </p:cNvPr>
            <p:cNvSpPr txBox="1"/>
            <p:nvPr/>
          </p:nvSpPr>
          <p:spPr>
            <a:xfrm>
              <a:off x="3043214" y="2581909"/>
              <a:ext cx="3048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1507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038A4A7-FFB4-0E58-958A-6166CBC56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490644"/>
            <a:ext cx="8591401" cy="3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A75A98FB-4A5E-4EF1-54F9-EDCDCD236192}"/>
              </a:ext>
            </a:extLst>
          </p:cNvPr>
          <p:cNvGrpSpPr/>
          <p:nvPr/>
        </p:nvGrpSpPr>
        <p:grpSpPr>
          <a:xfrm>
            <a:off x="274907" y="4076682"/>
            <a:ext cx="8480800" cy="2359620"/>
            <a:chOff x="122507" y="3924282"/>
            <a:chExt cx="8480800" cy="2359620"/>
          </a:xfrm>
        </p:grpSpPr>
        <p:sp>
          <p:nvSpPr>
            <p:cNvPr id="15" name="Text Box 40">
              <a:hlinkClick r:id="rId3" action="ppaction://hlinksldjump"/>
              <a:extLst>
                <a:ext uri="{FF2B5EF4-FFF2-40B4-BE49-F238E27FC236}">
                  <a16:creationId xmlns:a16="http://schemas.microsoft.com/office/drawing/2014/main" id="{4BC91800-D4D4-A7D6-0748-5F43F5133321}"/>
                </a:ext>
              </a:extLst>
            </p:cNvPr>
            <p:cNvSpPr txBox="1"/>
            <p:nvPr/>
          </p:nvSpPr>
          <p:spPr>
            <a:xfrm>
              <a:off x="122507" y="3924282"/>
              <a:ext cx="8480800" cy="23596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buClr>
                  <a:srgbClr val="800080"/>
                </a:buClr>
                <a:buNone/>
              </a:pPr>
              <a:r>
                <a:rPr lang="zh-CN" altLang="en-US" dirty="0">
                  <a:solidFill>
                    <a:srgbClr val="800080"/>
                  </a:solidFill>
                </a:rPr>
                <a:t>状态</a:t>
              </a:r>
              <a:r>
                <a:rPr lang="zh-CN" altLang="zh-CN" dirty="0">
                  <a:solidFill>
                    <a:srgbClr val="800080"/>
                  </a:solidFill>
                </a:rPr>
                <a:t>集合上的迁移函数</a:t>
              </a:r>
              <a:r>
                <a:rPr lang="el-GR" altLang="zh-CN" sz="3200" dirty="0">
                  <a:solidFill>
                    <a:srgbClr val="800080"/>
                  </a:solidFill>
                </a:rPr>
                <a:t>Δ </a:t>
              </a:r>
              <a:r>
                <a:rPr lang="en-US" altLang="zh-CN" sz="3200" dirty="0">
                  <a:solidFill>
                    <a:srgbClr val="800080"/>
                  </a:solidFill>
                </a:rPr>
                <a:t>:</a:t>
              </a:r>
              <a:r>
                <a:rPr lang="en-US" altLang="zh-CN" sz="3200" i="1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3200" i="1" baseline="30000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Q</a:t>
              </a:r>
              <a:r>
                <a:rPr lang="en-US" altLang="zh-CN" sz="3200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  </a:t>
              </a:r>
              <a:r>
                <a:rPr lang="en-US" altLang="zh-CN" sz="32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</a:t>
              </a:r>
              <a:r>
                <a:rPr lang="en-US" altLang="zh-CN" sz="3200" i="1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3200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3200" i="1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3200" i="1" baseline="30000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Q</a:t>
              </a:r>
              <a:r>
                <a:rPr lang="zh-CN" altLang="en-US" sz="3200" dirty="0"/>
                <a:t>            </a:t>
              </a:r>
              <a:endParaRPr lang="en-US" altLang="zh-CN" sz="3200" dirty="0"/>
            </a:p>
            <a:p>
              <a:pPr>
                <a:lnSpc>
                  <a:spcPts val="5000"/>
                </a:lnSpc>
                <a:buClr>
                  <a:srgbClr val="800080"/>
                </a:buClr>
                <a:buNone/>
              </a:pPr>
              <a:r>
                <a:rPr lang="en-US" altLang="zh-CN" dirty="0">
                  <a:solidFill>
                    <a:srgbClr val="800080"/>
                  </a:solidFill>
                </a:rPr>
                <a:t>(</a:t>
              </a:r>
              <a:r>
                <a:rPr lang="zh-CN" altLang="en-US" dirty="0">
                  <a:solidFill>
                    <a:srgbClr val="800080"/>
                  </a:solidFill>
                </a:rPr>
                <a:t>即</a:t>
              </a:r>
              <a:r>
                <a:rPr lang="zh-CN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集合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S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的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a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弧转换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)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</a:rPr>
                <a:t>定义为</a:t>
              </a:r>
            </a:p>
            <a:p>
              <a:pPr>
                <a:lnSpc>
                  <a:spcPts val="5000"/>
                </a:lnSpc>
                <a:buClr>
                  <a:srgbClr val="800080"/>
                </a:buClr>
                <a:buNone/>
              </a:pP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   </a:t>
              </a:r>
              <a:r>
                <a:rPr lang="el-GR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Δ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i="1" dirty="0" err="1">
                  <a:solidFill>
                    <a:srgbClr val="800080"/>
                  </a:solidFill>
                  <a:latin typeface="Arial" panose="020B0604020202020204" pitchFamily="34" charset="0"/>
                </a:rPr>
                <a:t>S,a</a:t>
              </a:r>
              <a:r>
                <a:rPr lang="en-US" altLang="zh-CN" dirty="0">
                  <a:solidFill>
                    <a:srgbClr val="800080"/>
                  </a:solidFill>
                  <a:latin typeface="Arial" panose="020B0604020202020204" pitchFamily="34" charset="0"/>
                </a:rPr>
                <a:t>) = </a:t>
              </a:r>
              <a:r>
                <a:rPr lang="en-US" altLang="zh-CN" i="1" dirty="0">
                  <a:solidFill>
                    <a:srgbClr val="800080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i="1" dirty="0">
                  <a:solidFill>
                    <a:srgbClr val="800080"/>
                  </a:solidFill>
                  <a:ea typeface="华文行楷" pitchFamily="2" charset="-122"/>
                  <a:sym typeface="Symbol" panose="05050102010706020507" pitchFamily="18" charset="2"/>
                </a:rPr>
                <a:t>' </a:t>
              </a:r>
              <a:r>
                <a:rPr lang="en-US" altLang="zh-CN" dirty="0">
                  <a:solidFill>
                    <a:srgbClr val="990099"/>
                  </a:solidFill>
                </a:rPr>
                <a:t>=</a:t>
              </a:r>
              <a:r>
                <a:rPr lang="en-US" altLang="zh-CN" dirty="0">
                  <a:solidFill>
                    <a:srgbClr val="990099"/>
                  </a:solidFill>
                  <a:sym typeface="Symbol" panose="05050102010706020507" pitchFamily="18" charset="2"/>
                </a:rPr>
                <a:t>  </a:t>
              </a:r>
              <a:r>
                <a:rPr lang="en-US" altLang="zh-CN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 </a:t>
              </a:r>
              <a:r>
                <a:rPr lang="en-US" altLang="zh-CN" i="1" dirty="0">
                  <a:solidFill>
                    <a:srgbClr val="990099"/>
                  </a:solidFill>
                  <a:sym typeface="+mn-ea"/>
                </a:rPr>
                <a:t>(</a:t>
              </a:r>
              <a:r>
                <a:rPr lang="en-US" altLang="zh-CN" i="1" dirty="0" err="1">
                  <a:solidFill>
                    <a:srgbClr val="990099"/>
                  </a:solidFill>
                  <a:sym typeface="+mn-ea"/>
                </a:rPr>
                <a:t>q,a</a:t>
              </a:r>
              <a:r>
                <a:rPr lang="en-US" altLang="zh-CN" i="1" dirty="0">
                  <a:solidFill>
                    <a:srgbClr val="990099"/>
                  </a:solidFill>
                  <a:sym typeface="+mn-ea"/>
                </a:rPr>
                <a:t>) </a:t>
              </a:r>
              <a:endParaRPr lang="en-US" altLang="zh-CN" dirty="0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>
                <a:buClr>
                  <a:srgbClr val="800080"/>
                </a:buClr>
                <a:buNone/>
              </a:pPr>
              <a:endParaRPr lang="en-US" altLang="zh-CN" dirty="0">
                <a:solidFill>
                  <a:srgbClr val="990099"/>
                </a:solidFill>
                <a:latin typeface="Arial" panose="020B0604020202020204" pitchFamily="34" charset="0"/>
                <a:sym typeface="+mn-ea"/>
              </a:endParaRPr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39BF4B83-4044-C9CC-4727-AAA75197B81E}"/>
                </a:ext>
              </a:extLst>
            </p:cNvPr>
            <p:cNvSpPr txBox="1"/>
            <p:nvPr/>
          </p:nvSpPr>
          <p:spPr>
            <a:xfrm>
              <a:off x="2763416" y="5630118"/>
              <a:ext cx="636905" cy="306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 </a:t>
              </a: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1400" i="1" dirty="0">
                  <a:solidFill>
                    <a:srgbClr val="990099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6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479718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864496" y="1040149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827584" y="2276872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BA920B-2673-4C0F-9E67-56DD326EC433}"/>
              </a:ext>
            </a:extLst>
          </p:cNvPr>
          <p:cNvCxnSpPr>
            <a:cxnSpLocks/>
          </p:cNvCxnSpPr>
          <p:nvPr/>
        </p:nvCxnSpPr>
        <p:spPr>
          <a:xfrm>
            <a:off x="1115616" y="2423160"/>
            <a:ext cx="129984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92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759451"/>
            <a:ext cx="4764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990099"/>
                </a:solidFill>
              </a:rPr>
              <a:t>NFA  E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= </a:t>
            </a:r>
            <a:r>
              <a:rPr lang="en-US" altLang="zh-CN" dirty="0">
                <a:solidFill>
                  <a:srgbClr val="990099"/>
                </a:solidFill>
              </a:rPr>
              <a:t>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</a:t>
            </a:r>
            <a:r>
              <a:rPr lang="en-US" altLang="zh-CN" i="1" baseline="-25000" dirty="0">
                <a:solidFill>
                  <a:srgbClr val="990099"/>
                </a:solidFill>
              </a:rPr>
              <a:t>E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 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i="1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5776" y="1762938"/>
            <a:ext cx="665685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</a:t>
            </a:r>
          </a:p>
          <a:p>
            <a:pPr>
              <a:buNone/>
            </a:pPr>
            <a:r>
              <a:rPr lang="en-US" altLang="zh-CN" i="1" dirty="0"/>
              <a:t>	= </a:t>
            </a:r>
            <a:r>
              <a:rPr lang="en-US" altLang="zh-CN" dirty="0"/>
              <a:t>(</a:t>
            </a:r>
          </a:p>
          <a:p>
            <a:pPr>
              <a:buNone/>
            </a:pPr>
            <a:r>
              <a:rPr lang="en-US" altLang="zh-CN" sz="2800" i="1" dirty="0"/>
              <a:t>	Q</a:t>
            </a:r>
            <a:r>
              <a:rPr lang="en-US" altLang="zh-CN" sz="2800" i="1" baseline="-25000" dirty="0"/>
              <a:t>D</a:t>
            </a:r>
            <a:r>
              <a:rPr lang="en-US" altLang="zh-CN" sz="2800" dirty="0"/>
              <a:t>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S|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E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i="1" dirty="0"/>
              <a:t>=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 </a:t>
            </a:r>
            <a:r>
              <a:rPr lang="en-US" altLang="zh-CN" sz="2400" i="1" dirty="0"/>
              <a:t>-closure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 algn="just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</a:t>
            </a:r>
            <a:r>
              <a:rPr lang="zh-CN" altLang="en-US" sz="2400" i="1" dirty="0">
                <a:sym typeface="Symbol" panose="05050102010706020507" pitchFamily="18" charset="2"/>
              </a:rPr>
              <a:t>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400" i="1" dirty="0"/>
              <a:t>( S , a ) =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 </a:t>
            </a:r>
            <a:r>
              <a:rPr lang="en-US" altLang="zh-CN" sz="2400" i="1" dirty="0">
                <a:sym typeface="Symbol" panose="05050102010706020507" pitchFamily="18" charset="2"/>
              </a:rPr>
              <a:t>-closure(</a:t>
            </a:r>
            <a:r>
              <a:rPr lang="el-GR" altLang="zh-CN" sz="2400" i="1" dirty="0">
                <a:sym typeface="Symbol" panose="05050102010706020507" pitchFamily="18" charset="2"/>
              </a:rPr>
              <a:t>Δ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ym typeface="Symbol" panose="05050102010706020507" pitchFamily="18" charset="2"/>
              </a:rPr>
              <a:t>S,a</a:t>
            </a:r>
            <a:r>
              <a:rPr lang="en-US" altLang="zh-CN" sz="2400" i="1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marL="0" lvl="3"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i="1" dirty="0"/>
              <a:t>-closure</a:t>
            </a:r>
            <a:r>
              <a:rPr lang="en-US" altLang="zh-CN" sz="2800" dirty="0"/>
              <a:t>(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marL="0" lvl="3">
              <a:buNone/>
            </a:pPr>
            <a:r>
              <a:rPr lang="en-US" altLang="zh-CN" i="1" dirty="0"/>
              <a:t>	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sym typeface="Symbol" panose="05050102010706020507" pitchFamily="18" charset="2"/>
              </a:rPr>
              <a:t> S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E</a:t>
            </a:r>
            <a:r>
              <a:rPr lang="en-US" altLang="zh-CN" sz="2800" dirty="0">
                <a:sym typeface="Symbol" panose="05050102010706020507" pitchFamily="18" charset="2"/>
              </a:rPr>
              <a:t> 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	) </a:t>
            </a:r>
            <a:endParaRPr lang="zh-CN" altLang="en-US" dirty="0"/>
          </a:p>
        </p:txBody>
      </p:sp>
      <p:sp>
        <p:nvSpPr>
          <p:cNvPr id="18" name="Text Box 10">
            <a:hlinkClick r:id="rId2" action="ppaction://hlinksldjump"/>
          </p:cNvPr>
          <p:cNvSpPr txBox="1"/>
          <p:nvPr/>
        </p:nvSpPr>
        <p:spPr>
          <a:xfrm>
            <a:off x="251520" y="1120775"/>
            <a:ext cx="9001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(2)</a:t>
            </a:r>
            <a:r>
              <a:rPr lang="zh-CN" altLang="en-US" sz="2800" dirty="0">
                <a:solidFill>
                  <a:srgbClr val="800080"/>
                </a:solidFill>
              </a:rPr>
              <a:t>从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en-US" altLang="zh-CN" sz="2800" i="1" dirty="0">
                <a:solidFill>
                  <a:srgbClr val="800080"/>
                </a:solidFill>
              </a:rPr>
              <a:t>NFA </a:t>
            </a:r>
            <a:r>
              <a:rPr lang="zh-CN" altLang="en-US" sz="2800" dirty="0">
                <a:solidFill>
                  <a:srgbClr val="800080"/>
                </a:solidFill>
              </a:rPr>
              <a:t>构造等价的 </a:t>
            </a:r>
            <a:r>
              <a:rPr lang="en-US" altLang="zh-CN" sz="2800" i="1" dirty="0">
                <a:solidFill>
                  <a:srgbClr val="800080"/>
                </a:solidFill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</a:rPr>
              <a:t>（扩展的子集构造法）</a:t>
            </a:r>
          </a:p>
        </p:txBody>
      </p:sp>
      <p:sp>
        <p:nvSpPr>
          <p:cNvPr id="19" name="矩形 18"/>
          <p:cNvSpPr/>
          <p:nvPr/>
        </p:nvSpPr>
        <p:spPr>
          <a:xfrm>
            <a:off x="589938" y="5973411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L(E)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2285984" y="3357562"/>
            <a:ext cx="895576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802462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759451"/>
            <a:ext cx="4764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99793" y="1762938"/>
            <a:ext cx="6512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 algn="just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</a:t>
            </a:r>
            <a:r>
              <a:rPr lang="zh-CN" altLang="en-US" sz="2400" i="1" dirty="0">
                <a:sym typeface="Symbol" panose="05050102010706020507" pitchFamily="18" charset="2"/>
              </a:rPr>
              <a:t>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400" i="1" dirty="0"/>
              <a:t>( S , a ) =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 </a:t>
            </a:r>
            <a:r>
              <a:rPr lang="en-US" altLang="zh-CN" sz="2400" i="1" dirty="0">
                <a:sym typeface="Symbol" panose="05050102010706020507" pitchFamily="18" charset="2"/>
              </a:rPr>
              <a:t>-closure(</a:t>
            </a:r>
            <a:r>
              <a:rPr lang="el-GR" altLang="zh-CN" sz="2400" i="1" dirty="0">
                <a:sym typeface="Symbol" panose="05050102010706020507" pitchFamily="18" charset="2"/>
              </a:rPr>
              <a:t>Δ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ym typeface="Symbol" panose="05050102010706020507" pitchFamily="18" charset="2"/>
              </a:rPr>
              <a:t>S,a</a:t>
            </a:r>
            <a:r>
              <a:rPr lang="en-US" altLang="zh-CN" sz="2400" i="1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marL="0" lvl="3"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i="1" dirty="0"/>
              <a:t>	</a:t>
            </a:r>
            <a:endParaRPr lang="zh-CN" altLang="en-US" dirty="0"/>
          </a:p>
        </p:txBody>
      </p:sp>
      <p:sp>
        <p:nvSpPr>
          <p:cNvPr id="18" name="Text Box 10">
            <a:hlinkClick r:id="rId2" action="ppaction://hlinksldjump"/>
          </p:cNvPr>
          <p:cNvSpPr txBox="1"/>
          <p:nvPr/>
        </p:nvSpPr>
        <p:spPr>
          <a:xfrm>
            <a:off x="251520" y="1120775"/>
            <a:ext cx="9001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(2)</a:t>
            </a:r>
            <a:r>
              <a:rPr lang="zh-CN" altLang="en-US" sz="2800" dirty="0">
                <a:solidFill>
                  <a:srgbClr val="800080"/>
                </a:solidFill>
              </a:rPr>
              <a:t>从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en-US" altLang="zh-CN" sz="2800" i="1" dirty="0">
                <a:solidFill>
                  <a:srgbClr val="800080"/>
                </a:solidFill>
              </a:rPr>
              <a:t>NFA </a:t>
            </a:r>
            <a:r>
              <a:rPr lang="zh-CN" altLang="en-US" sz="2800" dirty="0">
                <a:solidFill>
                  <a:srgbClr val="800080"/>
                </a:solidFill>
              </a:rPr>
              <a:t>构造等价的 </a:t>
            </a:r>
            <a:r>
              <a:rPr lang="en-US" altLang="zh-CN" sz="2800" i="1" dirty="0">
                <a:solidFill>
                  <a:srgbClr val="800080"/>
                </a:solidFill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</a:rPr>
              <a:t>（扩展的子集构造法）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76066" y="1759451"/>
            <a:ext cx="8064896" cy="1560518"/>
            <a:chOff x="683568" y="932378"/>
            <a:chExt cx="8064896" cy="1560518"/>
          </a:xfrm>
        </p:grpSpPr>
        <p:sp>
          <p:nvSpPr>
            <p:cNvPr id="22" name="圆角矩形标注 21"/>
            <p:cNvSpPr/>
            <p:nvPr/>
          </p:nvSpPr>
          <p:spPr bwMode="auto">
            <a:xfrm>
              <a:off x="683568" y="932378"/>
              <a:ext cx="8064896" cy="1532334"/>
            </a:xfrm>
            <a:prstGeom prst="wedgeRoundRectCallout">
              <a:avLst>
                <a:gd name="adj1" fmla="val -9944"/>
                <a:gd name="adj2" fmla="val 81264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lvl="3" algn="just">
                <a:buClr>
                  <a:srgbClr val="800080"/>
                </a:buClr>
                <a:buNone/>
              </a:pPr>
              <a:r>
                <a:rPr lang="en-US" altLang="zh-CN" sz="2800" i="1" dirty="0"/>
                <a:t>S = </a:t>
              </a:r>
              <a:r>
                <a:rPr lang="en-US" altLang="zh-CN" sz="2800" i="1" dirty="0">
                  <a:sym typeface="Symbol" panose="05050102010706020507" pitchFamily="18" charset="2"/>
                </a:rPr>
                <a:t>{ p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1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p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2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</a:t>
              </a:r>
              <a:r>
                <a:rPr lang="en-US" altLang="zh-CN" sz="2800" dirty="0">
                  <a:sym typeface="Symbol" panose="05050102010706020507" pitchFamily="18" charset="2"/>
                </a:rPr>
                <a:t>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</a:t>
              </a:r>
              <a:r>
                <a:rPr lang="en-US" altLang="zh-CN" sz="2800" i="1" dirty="0" err="1">
                  <a:sym typeface="Symbol" panose="05050102010706020507" pitchFamily="18" charset="2"/>
                </a:rPr>
                <a:t>p</a:t>
              </a:r>
              <a:r>
                <a:rPr lang="en-US" altLang="zh-CN" sz="2800" i="1" baseline="-25000" dirty="0" err="1">
                  <a:sym typeface="Symbol" panose="05050102010706020507" pitchFamily="18" charset="2"/>
                </a:rPr>
                <a:t>k</a:t>
              </a:r>
              <a:r>
                <a:rPr lang="en-US" altLang="zh-CN" sz="2800" i="1" dirty="0">
                  <a:sym typeface="Symbol" panose="05050102010706020507" pitchFamily="18" charset="2"/>
                </a:rPr>
                <a:t> }</a:t>
              </a:r>
            </a:p>
            <a:p>
              <a:pPr marL="0" lvl="3" algn="just">
                <a:buClr>
                  <a:srgbClr val="800080"/>
                </a:buClr>
                <a:buNone/>
              </a:pPr>
              <a:r>
                <a:rPr lang="el-GR" altLang="zh-CN" sz="2800" i="1" dirty="0">
                  <a:sym typeface="Symbol" panose="05050102010706020507" pitchFamily="18" charset="2"/>
                </a:rPr>
                <a:t>Δ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E </a:t>
              </a:r>
              <a:r>
                <a:rPr lang="en-US" altLang="zh-CN" sz="2800" i="1" dirty="0">
                  <a:sym typeface="Symbol" panose="05050102010706020507" pitchFamily="18" charset="2"/>
                </a:rPr>
                <a:t>(</a:t>
              </a:r>
              <a:r>
                <a:rPr lang="en-US" altLang="zh-CN" sz="2800" i="1" dirty="0" err="1">
                  <a:sym typeface="Symbol" panose="05050102010706020507" pitchFamily="18" charset="2"/>
                </a:rPr>
                <a:t>S,a</a:t>
              </a:r>
              <a:r>
                <a:rPr lang="en-US" altLang="zh-CN" sz="2800" i="1" dirty="0">
                  <a:sym typeface="Symbol" panose="05050102010706020507" pitchFamily="18" charset="2"/>
                </a:rPr>
                <a:t>)=   </a:t>
              </a:r>
              <a:r>
                <a:rPr lang="zh-CN" altLang="en-US" sz="2800" dirty="0">
                  <a:sym typeface="Symbol" panose="05050102010706020507" pitchFamily="18" charset="2"/>
                </a:rPr>
                <a:t> </a:t>
              </a:r>
              <a:r>
                <a:rPr lang="zh-CN" altLang="en-US" sz="2800" i="1" dirty="0">
                  <a:sym typeface="Symbol" panose="05050102010706020507" pitchFamily="18" charset="2"/>
                </a:rPr>
                <a:t>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E </a:t>
              </a:r>
              <a:r>
                <a:rPr lang="en-US" altLang="zh-CN" sz="2800" i="1" dirty="0">
                  <a:sym typeface="Symbol" panose="05050102010706020507" pitchFamily="18" charset="2"/>
                </a:rPr>
                <a:t>( </a:t>
              </a:r>
              <a:r>
                <a:rPr lang="en-US" altLang="zh-CN" sz="2800" i="1" dirty="0"/>
                <a:t>p</a:t>
              </a:r>
              <a:r>
                <a:rPr lang="en-US" altLang="zh-CN" sz="2800" i="1" baseline="-25000" dirty="0"/>
                <a:t>i</a:t>
              </a:r>
              <a:r>
                <a:rPr lang="en-US" altLang="zh-CN" sz="2800" i="1" dirty="0"/>
                <a:t>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a ) = { r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1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r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2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</a:t>
              </a:r>
              <a:r>
                <a:rPr lang="en-US" altLang="zh-CN" sz="2800" dirty="0">
                  <a:sym typeface="Symbol" panose="05050102010706020507" pitchFamily="18" charset="2"/>
                </a:rPr>
                <a:t> </a:t>
              </a:r>
              <a:r>
                <a:rPr lang="en-US" altLang="zh-CN" sz="2800" i="1" dirty="0">
                  <a:sym typeface="Symbol" panose="05050102010706020507" pitchFamily="18" charset="2"/>
                </a:rPr>
                <a:t>, </a:t>
              </a:r>
              <a:r>
                <a:rPr lang="en-US" altLang="zh-CN" sz="2800" i="1" dirty="0" err="1">
                  <a:sym typeface="Symbol" panose="05050102010706020507" pitchFamily="18" charset="2"/>
                </a:rPr>
                <a:t>r</a:t>
              </a:r>
              <a:r>
                <a:rPr lang="en-US" altLang="zh-CN" sz="2800" i="1" baseline="-25000" dirty="0" err="1">
                  <a:sym typeface="Symbol" panose="05050102010706020507" pitchFamily="18" charset="2"/>
                </a:rPr>
                <a:t>m</a:t>
              </a:r>
              <a:r>
                <a:rPr lang="en-US" altLang="zh-CN" sz="2800" i="1" dirty="0">
                  <a:sym typeface="Symbol" panose="05050102010706020507" pitchFamily="18" charset="2"/>
                </a:rPr>
                <a:t> }</a:t>
              </a:r>
            </a:p>
            <a:p>
              <a:pPr marL="0" lvl="3" algn="just">
                <a:buClr>
                  <a:srgbClr val="800080"/>
                </a:buClr>
                <a:buNone/>
              </a:pPr>
              <a:r>
                <a:rPr lang="zh-CN" altLang="en-US" sz="2800" i="1" dirty="0">
                  <a:sym typeface="Symbol" panose="05050102010706020507" pitchFamily="18" charset="2"/>
                </a:rPr>
                <a:t></a:t>
              </a:r>
              <a:r>
                <a:rPr lang="en-US" altLang="zh-CN" sz="2800" i="1" baseline="-25000" dirty="0">
                  <a:sym typeface="Symbol" panose="05050102010706020507" pitchFamily="18" charset="2"/>
                </a:rPr>
                <a:t>D </a:t>
              </a:r>
              <a:r>
                <a:rPr lang="en-US" altLang="zh-CN" sz="2800" i="1" dirty="0"/>
                <a:t>( S , a ) =</a:t>
              </a:r>
              <a:r>
                <a:rPr lang="en-US" altLang="zh-CN" sz="2800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2800" dirty="0">
                  <a:sym typeface="Symbol" panose="05050102010706020507" pitchFamily="18" charset="2"/>
                </a:rPr>
                <a:t></a:t>
              </a:r>
              <a:r>
                <a:rPr lang="en-US" altLang="zh-CN" sz="2800" i="1" dirty="0">
                  <a:sym typeface="Symbol" panose="05050102010706020507" pitchFamily="18" charset="2"/>
                </a:rPr>
                <a:t>   </a:t>
              </a:r>
              <a:r>
                <a:rPr lang="zh-CN" altLang="en-US" sz="2400" i="1" dirty="0">
                  <a:sym typeface="Symbol" panose="05050102010706020507" pitchFamily="18" charset="2"/>
                </a:rPr>
                <a:t> </a:t>
              </a:r>
              <a:r>
                <a:rPr lang="en-US" altLang="zh-CN" sz="2400" i="1" dirty="0">
                  <a:sym typeface="Symbol" panose="05050102010706020507" pitchFamily="18" charset="2"/>
                </a:rPr>
                <a:t>-closure</a:t>
              </a:r>
              <a:r>
                <a:rPr lang="en-US" altLang="zh-CN" sz="2800" i="1" dirty="0">
                  <a:sym typeface="Symbol" panose="05050102010706020507" pitchFamily="18" charset="2"/>
                </a:rPr>
                <a:t>( </a:t>
              </a:r>
              <a:r>
                <a:rPr lang="en-US" altLang="zh-CN" sz="2800" i="1" dirty="0" err="1"/>
                <a:t>r</a:t>
              </a:r>
              <a:r>
                <a:rPr lang="en-US" altLang="zh-CN" sz="2800" i="1" baseline="-25000" dirty="0" err="1"/>
                <a:t>j</a:t>
              </a:r>
              <a:r>
                <a:rPr lang="en-US" altLang="zh-CN" sz="2800" i="1" baseline="-25000" dirty="0"/>
                <a:t> </a:t>
              </a:r>
              <a:r>
                <a:rPr lang="en-US" altLang="zh-CN" sz="2800" i="1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  <p:sp>
          <p:nvSpPr>
            <p:cNvPr id="23" name="Text Box 7"/>
            <p:cNvSpPr txBox="1"/>
            <p:nvPr/>
          </p:nvSpPr>
          <p:spPr>
            <a:xfrm>
              <a:off x="2451967" y="1724298"/>
              <a:ext cx="58737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i = 1</a:t>
              </a:r>
            </a:p>
          </p:txBody>
        </p:sp>
        <p:sp>
          <p:nvSpPr>
            <p:cNvPr id="24" name="Text Box 8"/>
            <p:cNvSpPr txBox="1"/>
            <p:nvPr/>
          </p:nvSpPr>
          <p:spPr>
            <a:xfrm>
              <a:off x="2575493" y="1419498"/>
              <a:ext cx="296863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5" name="Text Box 9"/>
            <p:cNvSpPr txBox="1"/>
            <p:nvPr/>
          </p:nvSpPr>
          <p:spPr>
            <a:xfrm>
              <a:off x="2688481" y="2156346"/>
              <a:ext cx="587375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j = 1</a:t>
              </a:r>
            </a:p>
          </p:txBody>
        </p:sp>
        <p:sp>
          <p:nvSpPr>
            <p:cNvPr id="26" name="Text Box 10"/>
            <p:cNvSpPr txBox="1"/>
            <p:nvPr/>
          </p:nvSpPr>
          <p:spPr>
            <a:xfrm>
              <a:off x="2818656" y="1807096"/>
              <a:ext cx="3048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600" i="1" dirty="0"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874932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68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1759451"/>
            <a:ext cx="47649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i="1" dirty="0">
                <a:solidFill>
                  <a:srgbClr val="990099"/>
                </a:solidFill>
              </a:rPr>
              <a:t>NFA  E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= </a:t>
            </a:r>
            <a:r>
              <a:rPr lang="en-US" altLang="zh-CN" dirty="0">
                <a:solidFill>
                  <a:srgbClr val="990099"/>
                </a:solidFill>
              </a:rPr>
              <a:t>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</a:t>
            </a:r>
            <a:r>
              <a:rPr lang="en-US" altLang="zh-CN" i="1" baseline="-25000" dirty="0">
                <a:solidFill>
                  <a:srgbClr val="990099"/>
                </a:solidFill>
              </a:rPr>
              <a:t>E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 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q</a:t>
            </a:r>
            <a:r>
              <a:rPr lang="en-US" altLang="zh-CN" i="1" baseline="-25000" dirty="0">
                <a:solidFill>
                  <a:srgbClr val="990099"/>
                </a:solidFill>
              </a:rPr>
              <a:t>0 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F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i="1" dirty="0">
                <a:solidFill>
                  <a:srgbClr val="990099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9938" y="5973411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L(E)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9617" y="5964753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L(D)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51465" y="5949280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sp>
        <p:nvSpPr>
          <p:cNvPr id="18" name="Text Box 10">
            <a:hlinkClick r:id="rId2" action="ppaction://hlinksldjump"/>
          </p:cNvPr>
          <p:cNvSpPr txBox="1"/>
          <p:nvPr/>
        </p:nvSpPr>
        <p:spPr>
          <a:xfrm>
            <a:off x="251520" y="1120775"/>
            <a:ext cx="90010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(2)</a:t>
            </a:r>
            <a:r>
              <a:rPr lang="zh-CN" altLang="en-US" sz="2800" dirty="0">
                <a:solidFill>
                  <a:srgbClr val="800080"/>
                </a:solidFill>
              </a:rPr>
              <a:t>从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en-US" altLang="zh-CN" sz="2800" i="1" dirty="0">
                <a:solidFill>
                  <a:srgbClr val="800080"/>
                </a:solidFill>
              </a:rPr>
              <a:t>NFA </a:t>
            </a:r>
            <a:r>
              <a:rPr lang="zh-CN" altLang="en-US" sz="2800" dirty="0">
                <a:solidFill>
                  <a:srgbClr val="800080"/>
                </a:solidFill>
              </a:rPr>
              <a:t>构造等价的 </a:t>
            </a:r>
            <a:r>
              <a:rPr lang="en-US" altLang="zh-CN" sz="2800" i="1" dirty="0">
                <a:solidFill>
                  <a:srgbClr val="800080"/>
                </a:solidFill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</a:rPr>
              <a:t>（扩展的子集构造法）</a:t>
            </a:r>
          </a:p>
        </p:txBody>
      </p:sp>
      <p:sp>
        <p:nvSpPr>
          <p:cNvPr id="12" name="矩形 11"/>
          <p:cNvSpPr/>
          <p:nvPr/>
        </p:nvSpPr>
        <p:spPr>
          <a:xfrm>
            <a:off x="2555776" y="1762938"/>
            <a:ext cx="665685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D </a:t>
            </a:r>
          </a:p>
          <a:p>
            <a:pPr>
              <a:buNone/>
            </a:pPr>
            <a:r>
              <a:rPr lang="en-US" altLang="zh-CN" i="1" dirty="0"/>
              <a:t>	= </a:t>
            </a:r>
            <a:r>
              <a:rPr lang="en-US" altLang="zh-CN" dirty="0"/>
              <a:t>(</a:t>
            </a:r>
          </a:p>
          <a:p>
            <a:pPr>
              <a:buNone/>
            </a:pPr>
            <a:r>
              <a:rPr lang="en-US" altLang="zh-CN" sz="2800" i="1" dirty="0"/>
              <a:t>	Q</a:t>
            </a:r>
            <a:r>
              <a:rPr lang="en-US" altLang="zh-CN" sz="2800" i="1" baseline="-25000" dirty="0"/>
              <a:t>D</a:t>
            </a:r>
            <a:r>
              <a:rPr lang="en-US" altLang="zh-CN" sz="2800" dirty="0"/>
              <a:t>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S|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E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i="1" dirty="0"/>
              <a:t>=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 </a:t>
            </a:r>
            <a:r>
              <a:rPr lang="en-US" altLang="zh-CN" sz="2400" i="1" dirty="0"/>
              <a:t>-closure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 algn="just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</a:t>
            </a:r>
            <a:r>
              <a:rPr lang="zh-CN" altLang="en-US" sz="2400" i="1" dirty="0">
                <a:sym typeface="Symbol" panose="05050102010706020507" pitchFamily="18" charset="2"/>
              </a:rPr>
              <a:t>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D </a:t>
            </a:r>
            <a:r>
              <a:rPr lang="en-US" altLang="zh-CN" sz="2400" i="1" dirty="0"/>
              <a:t>( S , a ) =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i="1" dirty="0">
                <a:sym typeface="Symbol" panose="05050102010706020507" pitchFamily="18" charset="2"/>
              </a:rPr>
              <a:t> </a:t>
            </a:r>
            <a:r>
              <a:rPr lang="en-US" altLang="zh-CN" sz="2400" i="1" dirty="0">
                <a:sym typeface="Symbol" panose="05050102010706020507" pitchFamily="18" charset="2"/>
              </a:rPr>
              <a:t>-closure(</a:t>
            </a:r>
            <a:r>
              <a:rPr lang="el-GR" altLang="zh-CN" sz="2400" i="1" dirty="0">
                <a:sym typeface="Symbol" panose="05050102010706020507" pitchFamily="18" charset="2"/>
              </a:rPr>
              <a:t>Δ</a:t>
            </a:r>
            <a:r>
              <a:rPr lang="en-US" altLang="zh-CN" sz="2400" i="1" baseline="-25000" dirty="0"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ym typeface="Symbol" panose="05050102010706020507" pitchFamily="18" charset="2"/>
              </a:rPr>
              <a:t>S,a</a:t>
            </a:r>
            <a:r>
              <a:rPr lang="en-US" altLang="zh-CN" sz="2400" i="1" dirty="0">
                <a:sym typeface="Symbol" panose="05050102010706020507" pitchFamily="18" charset="2"/>
              </a:rPr>
              <a:t>))</a:t>
            </a:r>
            <a:endParaRPr lang="en-US" altLang="zh-CN" sz="2400" dirty="0"/>
          </a:p>
          <a:p>
            <a:pPr marL="0" lvl="3"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zh-CN" altLang="en-US" sz="2800" i="1" dirty="0">
                <a:sym typeface="Symbol" panose="05050102010706020507" pitchFamily="18" charset="2"/>
              </a:rPr>
              <a:t> </a:t>
            </a:r>
            <a:r>
              <a:rPr lang="en-US" altLang="zh-CN" sz="2800" i="1" dirty="0"/>
              <a:t>-closure</a:t>
            </a:r>
            <a:r>
              <a:rPr lang="en-US" altLang="zh-CN" sz="2800" dirty="0"/>
              <a:t>(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0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marL="0" lvl="3">
              <a:buNone/>
            </a:pPr>
            <a:r>
              <a:rPr lang="en-US" altLang="zh-CN" i="1" dirty="0"/>
              <a:t>	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D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sym typeface="Symbol" panose="05050102010706020507" pitchFamily="18" charset="2"/>
              </a:rPr>
              <a:t> S 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E</a:t>
            </a:r>
            <a:r>
              <a:rPr lang="en-US" altLang="zh-CN" sz="2800" dirty="0">
                <a:sym typeface="Symbol" panose="05050102010706020507" pitchFamily="18" charset="2"/>
              </a:rPr>
              <a:t>  </a:t>
            </a:r>
            <a:r>
              <a:rPr lang="en-US" altLang="zh-CN" sz="2800" i="1" dirty="0">
                <a:sym typeface="Symbol" panose="05050102010706020507" pitchFamily="18" charset="2"/>
              </a:rPr>
              <a:t>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	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86245"/>
      </p:ext>
    </p:extLst>
  </p:cSld>
  <p:clrMapOvr>
    <a:masterClrMapping/>
  </p:clrMapOvr>
  <p:transition spd="med" advClick="0">
    <p:wipe dir="r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677544" y="1111250"/>
            <a:ext cx="87189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dirty="0">
                <a:solidFill>
                  <a:srgbClr val="800080"/>
                </a:solidFill>
              </a:rPr>
              <a:t>- 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的子集构造法具体的算法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endParaRPr lang="en-US" altLang="zh-CN" i="1" dirty="0">
              <a:solidFill>
                <a:srgbClr val="990099"/>
              </a:solidFill>
              <a:sym typeface="+mn-ea"/>
            </a:endParaRPr>
          </a:p>
        </p:txBody>
      </p:sp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Text Box 14"/>
          <p:cNvSpPr txBox="1"/>
          <p:nvPr/>
        </p:nvSpPr>
        <p:spPr>
          <a:xfrm>
            <a:off x="251520" y="1928802"/>
            <a:ext cx="889248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1.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蛮力构造法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zh-CN" altLang="en-US" dirty="0">
                <a:sym typeface="+mn-ea"/>
              </a:rPr>
              <a:t>先求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D</a:t>
            </a:r>
            <a:r>
              <a:rPr lang="zh-CN" altLang="en-US" i="1" baseline="-25000" dirty="0"/>
              <a:t>，</a:t>
            </a:r>
            <a:r>
              <a:rPr lang="zh-CN" altLang="en-US" dirty="0">
                <a:sym typeface="+mn-ea"/>
              </a:rPr>
              <a:t>列举出所有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 ,</a:t>
            </a:r>
            <a:r>
              <a:rPr lang="zh-CN" altLang="en-US" dirty="0">
                <a:sym typeface="Symbol" panose="05050102010706020507" pitchFamily="18" charset="2"/>
              </a:rPr>
              <a:t>再判断每个是否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i="1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en-US" altLang="zh-CN" i="1" dirty="0"/>
              <a:t>-closure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，若满足要求的</a:t>
            </a: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为所需子集</a:t>
            </a:r>
            <a:r>
              <a:rPr lang="en-US" altLang="zh-CN" dirty="0">
                <a:sym typeface="Symbol" panose="05050102010706020507" pitchFamily="18" charset="2"/>
              </a:rPr>
              <a:t>;</a:t>
            </a:r>
          </a:p>
          <a:p>
            <a:pPr marL="0" lvl="3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再对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D</a:t>
            </a:r>
            <a:r>
              <a:rPr lang="zh-CN" altLang="en-US" dirty="0"/>
              <a:t>中</a:t>
            </a:r>
            <a:r>
              <a:rPr lang="zh-CN" altLang="en-US" dirty="0">
                <a:sym typeface="Symbol" panose="05050102010706020507" pitchFamily="18" charset="2"/>
              </a:rPr>
              <a:t>每个子集算对应迁移函数的结果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8141693"/>
      </p:ext>
    </p:extLst>
  </p:cSld>
  <p:clrMapOvr>
    <a:masterClrMapping/>
  </p:clrMapOvr>
  <p:transition spd="med" advClick="0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/>
          <p:nvPr/>
        </p:nvSpPr>
        <p:spPr>
          <a:xfrm>
            <a:off x="71406" y="1142984"/>
            <a:ext cx="9072594" cy="5509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2.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逐步标记法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(P51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图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3.7)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(1)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开始令</a:t>
            </a:r>
            <a:r>
              <a:rPr lang="zh-CN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i="1" dirty="0">
                <a:solidFill>
                  <a:srgbClr val="FF0000"/>
                </a:solidFill>
              </a:rPr>
              <a:t>-closure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q</a:t>
            </a:r>
            <a:r>
              <a:rPr lang="en-US" altLang="zh-CN" i="1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990099"/>
                </a:solidFill>
              </a:rPr>
              <a:t>为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中唯一成员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且它是未标记的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(2)while(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中有未标记的成员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) do{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for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每个输入字母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a do{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+mn-ea"/>
              </a:rPr>
              <a:t>		U:=</a:t>
            </a:r>
            <a:r>
              <a:rPr lang="zh-CN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 </a:t>
            </a:r>
            <a:r>
              <a:rPr lang="en-US" altLang="zh-CN" i="1" dirty="0">
                <a:solidFill>
                  <a:srgbClr val="FF0000"/>
                </a:solidFill>
              </a:rPr>
              <a:t>-closure(</a:t>
            </a:r>
            <a:r>
              <a:rPr lang="el-GR" altLang="zh-CN" i="1" dirty="0">
                <a:solidFill>
                  <a:srgbClr val="FF0000"/>
                </a:solidFill>
              </a:rPr>
              <a:t>Δ</a:t>
            </a:r>
            <a:r>
              <a:rPr lang="en-US" altLang="zh-CN" i="1" baseline="-25000" dirty="0">
                <a:solidFill>
                  <a:srgbClr val="FF0000"/>
                </a:solidFill>
              </a:rPr>
              <a:t>E</a:t>
            </a:r>
            <a:r>
              <a:rPr lang="en-US" altLang="zh-CN" i="1" dirty="0">
                <a:solidFill>
                  <a:srgbClr val="FF0000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T,a</a:t>
            </a:r>
            <a:r>
              <a:rPr lang="en-US" altLang="zh-CN" i="1" dirty="0">
                <a:solidFill>
                  <a:srgbClr val="FF0000"/>
                </a:solidFill>
              </a:rPr>
              <a:t>));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	If U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不在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then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		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将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U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作为未被标记的子集加入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}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标记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T</a:t>
            </a:r>
          </a:p>
          <a:p>
            <a:pPr marL="0" lvl="3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  }	</a:t>
            </a:r>
          </a:p>
        </p:txBody>
      </p:sp>
    </p:spTree>
    <p:extLst>
      <p:ext uri="{BB962C8B-B14F-4D97-AF65-F5344CB8AC3E}">
        <p14:creationId xmlns:p14="http://schemas.microsoft.com/office/powerpoint/2010/main" val="3170992658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40"/>
          <p:cNvSpPr txBox="1"/>
          <p:nvPr/>
        </p:nvSpPr>
        <p:spPr>
          <a:xfrm>
            <a:off x="3670432" y="6093296"/>
            <a:ext cx="2701768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Line 26"/>
          <p:cNvSpPr/>
          <p:nvPr/>
        </p:nvSpPr>
        <p:spPr>
          <a:xfrm flipV="1">
            <a:off x="1767879" y="3659831"/>
            <a:ext cx="7052593" cy="6667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7"/>
          <p:cNvSpPr/>
          <p:nvPr/>
        </p:nvSpPr>
        <p:spPr>
          <a:xfrm flipV="1">
            <a:off x="1767879" y="3787202"/>
            <a:ext cx="7052593" cy="1550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8"/>
          <p:cNvSpPr/>
          <p:nvPr/>
        </p:nvSpPr>
        <p:spPr>
          <a:xfrm>
            <a:off x="3291880" y="3202631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9"/>
          <p:cNvSpPr/>
          <p:nvPr/>
        </p:nvSpPr>
        <p:spPr>
          <a:xfrm>
            <a:off x="3291880" y="3812231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0"/>
          <p:cNvSpPr/>
          <p:nvPr/>
        </p:nvSpPr>
        <p:spPr>
          <a:xfrm>
            <a:off x="3368080" y="3202631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1"/>
          <p:cNvSpPr/>
          <p:nvPr/>
        </p:nvSpPr>
        <p:spPr>
          <a:xfrm>
            <a:off x="3368080" y="3812231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2"/>
          <p:cNvSpPr/>
          <p:nvPr/>
        </p:nvSpPr>
        <p:spPr>
          <a:xfrm>
            <a:off x="5943122" y="3227059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3"/>
          <p:cNvSpPr/>
          <p:nvPr/>
        </p:nvSpPr>
        <p:spPr>
          <a:xfrm>
            <a:off x="5940152" y="3693169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8"/>
          <p:cNvSpPr txBox="1"/>
          <p:nvPr/>
        </p:nvSpPr>
        <p:spPr>
          <a:xfrm>
            <a:off x="7210055" y="2943589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4" name="Text Box 38"/>
          <p:cNvSpPr txBox="1"/>
          <p:nvPr/>
        </p:nvSpPr>
        <p:spPr>
          <a:xfrm>
            <a:off x="4477936" y="2761058"/>
            <a:ext cx="758322" cy="83099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72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32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59"/>
          <p:cNvGrpSpPr/>
          <p:nvPr/>
        </p:nvGrpSpPr>
        <p:grpSpPr>
          <a:xfrm>
            <a:off x="2102087" y="3789040"/>
            <a:ext cx="1037393" cy="584775"/>
            <a:chOff x="2102087" y="3429000"/>
            <a:chExt cx="1037393" cy="584775"/>
          </a:xfrm>
        </p:grpSpPr>
        <p:sp>
          <p:nvSpPr>
            <p:cNvPr id="66" name="Line 35"/>
            <p:cNvSpPr/>
            <p:nvPr/>
          </p:nvSpPr>
          <p:spPr>
            <a:xfrm>
              <a:off x="2102087" y="3732676"/>
              <a:ext cx="304800" cy="0"/>
            </a:xfrm>
            <a:prstGeom prst="line">
              <a:avLst/>
            </a:prstGeom>
            <a:ln w="25400" cap="flat" cmpd="sng">
              <a:solidFill>
                <a:srgbClr val="80008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40"/>
            <p:cNvSpPr txBox="1"/>
            <p:nvPr/>
          </p:nvSpPr>
          <p:spPr>
            <a:xfrm>
              <a:off x="2453680" y="3429000"/>
              <a:ext cx="685800" cy="584775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{0}</a:t>
              </a:r>
              <a:endParaRPr lang="en-US" altLang="zh-CN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81"/>
          <p:cNvGrpSpPr/>
          <p:nvPr/>
        </p:nvGrpSpPr>
        <p:grpSpPr>
          <a:xfrm>
            <a:off x="832349" y="3869759"/>
            <a:ext cx="2365815" cy="584775"/>
            <a:chOff x="2102087" y="3389785"/>
            <a:chExt cx="2515515" cy="584775"/>
          </a:xfrm>
          <a:solidFill>
            <a:schemeClr val="bg1"/>
          </a:solidFill>
        </p:grpSpPr>
        <p:sp>
          <p:nvSpPr>
            <p:cNvPr id="83" name="Line 35"/>
            <p:cNvSpPr/>
            <p:nvPr/>
          </p:nvSpPr>
          <p:spPr>
            <a:xfrm>
              <a:off x="2102087" y="3732676"/>
              <a:ext cx="304800" cy="0"/>
            </a:xfrm>
            <a:prstGeom prst="line">
              <a:avLst/>
            </a:prstGeom>
            <a:grpFill/>
            <a:ln w="25400" cap="flat" cmpd="sng">
              <a:solidFill>
                <a:srgbClr val="80008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4" name="Text Box 40"/>
            <p:cNvSpPr txBox="1"/>
            <p:nvPr/>
          </p:nvSpPr>
          <p:spPr>
            <a:xfrm>
              <a:off x="2525688" y="3389785"/>
              <a:ext cx="2091914" cy="584775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{0,1,2,4,7 }</a:t>
              </a:r>
              <a:endParaRPr lang="en-US" altLang="zh-CN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" name="Text Box 40"/>
          <p:cNvSpPr txBox="1"/>
          <p:nvPr/>
        </p:nvSpPr>
        <p:spPr>
          <a:xfrm>
            <a:off x="3901872" y="3907570"/>
            <a:ext cx="1152128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Text Box 40"/>
          <p:cNvSpPr txBox="1"/>
          <p:nvPr/>
        </p:nvSpPr>
        <p:spPr>
          <a:xfrm>
            <a:off x="3368080" y="3843761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{1,2,3,4,6,7,8}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40"/>
          <p:cNvSpPr txBox="1"/>
          <p:nvPr/>
        </p:nvSpPr>
        <p:spPr>
          <a:xfrm>
            <a:off x="6372200" y="3869759"/>
            <a:ext cx="1289549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{5 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Text Box 40"/>
          <p:cNvSpPr txBox="1"/>
          <p:nvPr/>
        </p:nvSpPr>
        <p:spPr>
          <a:xfrm>
            <a:off x="6372200" y="3861048"/>
            <a:ext cx="208823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{1,2,4,5,6,7}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Text Box 40"/>
          <p:cNvSpPr txBox="1"/>
          <p:nvPr/>
        </p:nvSpPr>
        <p:spPr>
          <a:xfrm>
            <a:off x="634703" y="4416971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{1,2,3,4,6,7,8}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 Box 40"/>
          <p:cNvSpPr txBox="1"/>
          <p:nvPr/>
        </p:nvSpPr>
        <p:spPr>
          <a:xfrm>
            <a:off x="899592" y="5013176"/>
            <a:ext cx="208823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{1,2,4,5,6,7}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0"/>
          <p:cNvSpPr txBox="1"/>
          <p:nvPr/>
        </p:nvSpPr>
        <p:spPr>
          <a:xfrm>
            <a:off x="3442797" y="4428401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Text Box 40"/>
          <p:cNvSpPr txBox="1"/>
          <p:nvPr/>
        </p:nvSpPr>
        <p:spPr>
          <a:xfrm>
            <a:off x="3375947" y="4431558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{1,2,3,4,6,7,8}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 Box 40"/>
          <p:cNvSpPr txBox="1"/>
          <p:nvPr/>
        </p:nvSpPr>
        <p:spPr>
          <a:xfrm>
            <a:off x="6228184" y="4365104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{5,9}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Text Box 40"/>
          <p:cNvSpPr txBox="1"/>
          <p:nvPr/>
        </p:nvSpPr>
        <p:spPr>
          <a:xfrm>
            <a:off x="6046696" y="4420337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{1,2,4,5,6,7,9}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Text Box 40"/>
          <p:cNvSpPr txBox="1"/>
          <p:nvPr/>
        </p:nvSpPr>
        <p:spPr>
          <a:xfrm>
            <a:off x="611560" y="5508521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{1,2,4,5,6,7,9}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Text Box 40"/>
          <p:cNvSpPr txBox="1"/>
          <p:nvPr/>
        </p:nvSpPr>
        <p:spPr>
          <a:xfrm>
            <a:off x="3527883" y="5000077"/>
            <a:ext cx="208823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Text Box 40"/>
          <p:cNvSpPr txBox="1"/>
          <p:nvPr/>
        </p:nvSpPr>
        <p:spPr>
          <a:xfrm>
            <a:off x="3426961" y="5022655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{1,2,3,4,6,7,8}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Text Box 40"/>
          <p:cNvSpPr txBox="1"/>
          <p:nvPr/>
        </p:nvSpPr>
        <p:spPr>
          <a:xfrm>
            <a:off x="6228184" y="4961035"/>
            <a:ext cx="208823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{5}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Text Box 40"/>
          <p:cNvSpPr txBox="1"/>
          <p:nvPr/>
        </p:nvSpPr>
        <p:spPr>
          <a:xfrm>
            <a:off x="6277726" y="4874710"/>
            <a:ext cx="208823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{1,2,4,5,6,7}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" name="Text Box 40"/>
          <p:cNvSpPr txBox="1"/>
          <p:nvPr/>
        </p:nvSpPr>
        <p:spPr>
          <a:xfrm>
            <a:off x="3419872" y="5488651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" name="Text Box 40"/>
          <p:cNvSpPr txBox="1"/>
          <p:nvPr/>
        </p:nvSpPr>
        <p:spPr>
          <a:xfrm>
            <a:off x="3347864" y="5517232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{1,2,3,4,6,7,8}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Text Box 40"/>
          <p:cNvSpPr txBox="1"/>
          <p:nvPr/>
        </p:nvSpPr>
        <p:spPr>
          <a:xfrm>
            <a:off x="6084168" y="5445224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{5,10}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Text Box 40"/>
          <p:cNvSpPr txBox="1"/>
          <p:nvPr/>
        </p:nvSpPr>
        <p:spPr>
          <a:xfrm>
            <a:off x="6046696" y="5506563"/>
            <a:ext cx="2701768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{1,2,4,5,6,7,10}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Text Box 40"/>
          <p:cNvSpPr txBox="1"/>
          <p:nvPr/>
        </p:nvSpPr>
        <p:spPr>
          <a:xfrm>
            <a:off x="179512" y="6093296"/>
            <a:ext cx="2880320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{1,2,4,5,6,7,10}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Text Box 40"/>
          <p:cNvSpPr txBox="1"/>
          <p:nvPr/>
        </p:nvSpPr>
        <p:spPr>
          <a:xfrm>
            <a:off x="3368079" y="6102007"/>
            <a:ext cx="245120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{1,2,3,4,6,7,8}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Text Box 40"/>
          <p:cNvSpPr txBox="1"/>
          <p:nvPr/>
        </p:nvSpPr>
        <p:spPr>
          <a:xfrm>
            <a:off x="6156176" y="6102007"/>
            <a:ext cx="1289549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{5 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Text Box 40"/>
          <p:cNvSpPr txBox="1"/>
          <p:nvPr/>
        </p:nvSpPr>
        <p:spPr>
          <a:xfrm>
            <a:off x="6156176" y="6093296"/>
            <a:ext cx="208823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{1,2,4,5,6,7}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108520" y="3933056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108520" y="4381134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-108520" y="4777372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-108520" y="5415579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08520" y="5910371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18161"/>
              </p:ext>
            </p:extLst>
          </p:nvPr>
        </p:nvGraphicFramePr>
        <p:xfrm>
          <a:off x="152930" y="1"/>
          <a:ext cx="4515471" cy="3176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4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dirty="0"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1800" i="1" dirty="0"/>
                        <a:t>-closure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rgbClr val="333399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0,1,2,4,7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1,2,4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1,2,3,4,6,7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90615"/>
              </p:ext>
            </p:extLst>
          </p:nvPr>
        </p:nvGraphicFramePr>
        <p:xfrm>
          <a:off x="4788024" y="-27384"/>
          <a:ext cx="417646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i="1" dirty="0"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altLang="zh-CN" sz="1800" i="1" dirty="0"/>
                        <a:t>-closure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b</a:t>
                      </a:r>
                      <a:endParaRPr lang="zh-CN" alt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1,2,4,5,6,7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1,2,4,6,7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*10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38616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7" grpId="0" animBg="1"/>
      <p:bldP spid="109" grpId="0" animBg="1"/>
      <p:bldP spid="112" grpId="0" animBg="1"/>
      <p:bldP spid="113" grpId="0" animBg="1"/>
      <p:bldP spid="44" grpId="0"/>
      <p:bldP spid="45" grpId="0"/>
      <p:bldP spid="46" grpId="0"/>
      <p:bldP spid="47" grpId="0"/>
      <p:bldP spid="4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/>
          <p:nvPr/>
        </p:nvSpPr>
        <p:spPr>
          <a:xfrm>
            <a:off x="1010705" y="3140968"/>
            <a:ext cx="7710028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将状态</a:t>
            </a:r>
            <a:r>
              <a:rPr lang="en-US" altLang="zh-CN" sz="2800" i="1" dirty="0" err="1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sz="2800" i="1" baseline="-25000" dirty="0" err="1">
                <a:solidFill>
                  <a:srgbClr val="990099"/>
                </a:solidFill>
                <a:sym typeface="+mn-ea"/>
              </a:rPr>
              <a:t>j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 </a:t>
            </a:r>
            <a:r>
              <a:rPr lang="zh-CN" altLang="en-US" sz="2800" dirty="0">
                <a:solidFill>
                  <a:srgbClr val="990099"/>
                </a:solidFill>
                <a:sym typeface="+mn-ea"/>
              </a:rPr>
              <a:t>重新命名为其下标，作图为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32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96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81" y="3642694"/>
            <a:ext cx="5372869" cy="303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/>
          <p:nvPr/>
        </p:nvSpPr>
        <p:spPr>
          <a:xfrm>
            <a:off x="179512" y="3642694"/>
            <a:ext cx="5472608" cy="41549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 </a:t>
            </a:r>
            <a:r>
              <a:rPr lang="en-US" altLang="zh-CN" dirty="0">
                <a:solidFill>
                  <a:srgbClr val="990099"/>
                </a:solidFill>
              </a:rPr>
              <a:t>={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={1,2,4,5,6,7,9}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={1,2,4,5,6,7,10}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97498679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214282" y="142852"/>
            <a:ext cx="8466455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3.8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书上的构造过程留作课后阅读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) 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pic>
        <p:nvPicPr>
          <p:cNvPr id="36557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" y="1700808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43702" y="6000768"/>
            <a:ext cx="185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课堂</a:t>
            </a:r>
            <a:r>
              <a:rPr lang="zh-CN" altLang="en-US" dirty="0">
                <a:hlinkClick r:id="rId3" action="ppaction://hlinksldjump"/>
              </a:rPr>
              <a:t>练习</a:t>
            </a:r>
            <a:endParaRPr lang="zh-CN" altLang="en-US" dirty="0"/>
          </a:p>
        </p:txBody>
      </p:sp>
    </p:spTree>
  </p:cSld>
  <p:clrMapOvr>
    <a:masterClrMapping/>
  </p:clrMapOvr>
  <p:transition spd="med" advClick="0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" y="44624"/>
            <a:ext cx="900866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4"/>
          <p:cNvSpPr txBox="1"/>
          <p:nvPr/>
        </p:nvSpPr>
        <p:spPr>
          <a:xfrm>
            <a:off x="107504" y="3672046"/>
            <a:ext cx="5472608" cy="2492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3.8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)</a:t>
            </a:r>
            <a:r>
              <a:rPr lang="en-US" altLang="zh-CN" sz="2800" dirty="0">
                <a:solidFill>
                  <a:srgbClr val="990099"/>
                </a:solidFill>
                <a:ea typeface="华文行楷" pitchFamily="2" charset="-122"/>
              </a:rPr>
              <a:t> 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 </a:t>
            </a:r>
            <a:r>
              <a:rPr lang="zh-CN" altLang="en-US" dirty="0">
                <a:solidFill>
                  <a:srgbClr val="990099"/>
                </a:solidFill>
              </a:rPr>
              <a:t>加入</a:t>
            </a:r>
            <a:r>
              <a:rPr lang="en-US" altLang="zh-CN" i="1" dirty="0">
                <a:solidFill>
                  <a:srgbClr val="990099"/>
                </a:solidFill>
              </a:rPr>
              <a:t>Q</a:t>
            </a:r>
            <a:r>
              <a:rPr lang="en-US" altLang="zh-CN" i="1" baseline="-25000" dirty="0">
                <a:solidFill>
                  <a:srgbClr val="990099"/>
                </a:solidFill>
              </a:rPr>
              <a:t>D</a:t>
            </a:r>
            <a:r>
              <a:rPr lang="zh-CN" altLang="en-US" i="1" baseline="-25000" dirty="0">
                <a:solidFill>
                  <a:srgbClr val="990099"/>
                </a:solidFill>
              </a:rPr>
              <a:t>，</a:t>
            </a:r>
            <a:r>
              <a:rPr lang="zh-CN" altLang="en-US" dirty="0">
                <a:solidFill>
                  <a:srgbClr val="990099"/>
                </a:solidFill>
              </a:rPr>
              <a:t>并且未标记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5233986" y="3068960"/>
            <a:ext cx="5472608" cy="458587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 </a:t>
            </a:r>
            <a:r>
              <a:rPr lang="en-US" altLang="zh-CN" dirty="0">
                <a:solidFill>
                  <a:srgbClr val="990099"/>
                </a:solidFill>
              </a:rPr>
              <a:t>={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},</a:t>
            </a: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6851939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/>
          <p:nvPr/>
        </p:nvSpPr>
        <p:spPr>
          <a:xfrm>
            <a:off x="102332" y="3243748"/>
            <a:ext cx="5472608" cy="5447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3.8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标记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 </a:t>
            </a:r>
            <a:endParaRPr lang="en-US" altLang="zh-CN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令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a))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400" i="1" dirty="0">
                <a:solidFill>
                  <a:srgbClr val="990099"/>
                </a:solidFill>
              </a:rPr>
              <a:t>T</a:t>
            </a:r>
            <a:r>
              <a:rPr lang="en-US" altLang="zh-CN" sz="2400" i="1" baseline="-25000" dirty="0">
                <a:solidFill>
                  <a:srgbClr val="990099"/>
                </a:solidFill>
              </a:rPr>
              <a:t>1 </a:t>
            </a:r>
            <a:r>
              <a:rPr lang="zh-CN" altLang="en-US" sz="2800" dirty="0">
                <a:solidFill>
                  <a:srgbClr val="990099"/>
                </a:solidFill>
              </a:rPr>
              <a:t>加入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</a:t>
            </a:r>
            <a:r>
              <a:rPr lang="zh-CN" altLang="en-US" sz="2800" i="1" baseline="-25000" dirty="0">
                <a:solidFill>
                  <a:srgbClr val="990099"/>
                </a:solidFill>
              </a:rPr>
              <a:t>，</a:t>
            </a:r>
            <a:r>
              <a:rPr lang="zh-CN" altLang="en-US" sz="2800" dirty="0">
                <a:solidFill>
                  <a:srgbClr val="990099"/>
                </a:solidFill>
              </a:rPr>
              <a:t>并且未标记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令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 </a:t>
            </a: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b))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 </a:t>
            </a:r>
            <a:r>
              <a:rPr lang="zh-CN" altLang="en-US" sz="2800" dirty="0">
                <a:solidFill>
                  <a:srgbClr val="990099"/>
                </a:solidFill>
              </a:rPr>
              <a:t>加入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</a:t>
            </a:r>
            <a:r>
              <a:rPr lang="zh-CN" altLang="en-US" sz="2800" i="1" baseline="-25000" dirty="0">
                <a:solidFill>
                  <a:srgbClr val="990099"/>
                </a:solidFill>
              </a:rPr>
              <a:t>，</a:t>
            </a:r>
            <a:r>
              <a:rPr lang="zh-CN" altLang="en-US" sz="2800" dirty="0">
                <a:solidFill>
                  <a:srgbClr val="990099"/>
                </a:solidFill>
              </a:rPr>
              <a:t>并且未标记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5233986" y="3068960"/>
            <a:ext cx="5472608" cy="458587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 </a:t>
            </a:r>
            <a:r>
              <a:rPr lang="en-US" altLang="zh-CN" dirty="0">
                <a:solidFill>
                  <a:srgbClr val="990099"/>
                </a:solidFill>
              </a:rPr>
              <a:t>={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={1,2,4,5,6,7},</a:t>
            </a: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69580" y="3356992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32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274923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67160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864496" y="1040149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224536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7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0" grpId="0"/>
      <p:bldP spid="21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/>
          <p:nvPr/>
        </p:nvSpPr>
        <p:spPr>
          <a:xfrm>
            <a:off x="102332" y="3243748"/>
            <a:ext cx="5472608" cy="5447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3.8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标记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 </a:t>
            </a:r>
            <a:endParaRPr lang="en-US" altLang="zh-CN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a))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无需动作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令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b))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={1,2,4,5,6,7,9}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400" i="1" baseline="-25000" dirty="0">
                <a:solidFill>
                  <a:srgbClr val="990099"/>
                </a:solidFill>
              </a:rPr>
              <a:t> </a:t>
            </a:r>
            <a:r>
              <a:rPr lang="zh-CN" altLang="en-US" sz="2800" dirty="0">
                <a:solidFill>
                  <a:srgbClr val="990099"/>
                </a:solidFill>
              </a:rPr>
              <a:t>加入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</a:t>
            </a:r>
            <a:r>
              <a:rPr lang="zh-CN" altLang="en-US" sz="2800" i="1" baseline="-25000" dirty="0">
                <a:solidFill>
                  <a:srgbClr val="990099"/>
                </a:solidFill>
              </a:rPr>
              <a:t>，</a:t>
            </a:r>
            <a:r>
              <a:rPr lang="zh-CN" altLang="en-US" sz="2800" dirty="0">
                <a:solidFill>
                  <a:srgbClr val="990099"/>
                </a:solidFill>
              </a:rPr>
              <a:t>并且未标记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5233986" y="3068960"/>
            <a:ext cx="5472608" cy="458587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 </a:t>
            </a:r>
            <a:r>
              <a:rPr lang="en-US" altLang="zh-CN" dirty="0">
                <a:solidFill>
                  <a:srgbClr val="990099"/>
                </a:solidFill>
              </a:rPr>
              <a:t>={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={1,2,4,5,6,7,9},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69580" y="3344416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32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69580" y="3792494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67204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/>
          <p:nvPr/>
        </p:nvSpPr>
        <p:spPr>
          <a:xfrm>
            <a:off x="102332" y="3243748"/>
            <a:ext cx="5472608" cy="5447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3.8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标记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 </a:t>
            </a:r>
            <a:endParaRPr lang="en-US" altLang="zh-CN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a))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无需动作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令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b))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无需动作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5233986" y="3068960"/>
            <a:ext cx="5472608" cy="458587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 </a:t>
            </a:r>
            <a:r>
              <a:rPr lang="en-US" altLang="zh-CN" dirty="0">
                <a:solidFill>
                  <a:srgbClr val="990099"/>
                </a:solidFill>
              </a:rPr>
              <a:t>={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={1,2,4,5,6,7,9},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69580" y="3344416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32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69580" y="3792494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9580" y="4188732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34970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/>
          <p:nvPr/>
        </p:nvSpPr>
        <p:spPr>
          <a:xfrm>
            <a:off x="102332" y="3243748"/>
            <a:ext cx="5472608" cy="5447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3.8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标记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a))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无需动作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令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b))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={1,2,4,5,6,7,10}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  <a:r>
              <a:rPr lang="zh-CN" altLang="en-US" sz="2800" dirty="0">
                <a:solidFill>
                  <a:srgbClr val="990099"/>
                </a:solidFill>
              </a:rPr>
              <a:t>加入</a:t>
            </a: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</a:t>
            </a:r>
            <a:r>
              <a:rPr lang="zh-CN" altLang="en-US" sz="2800" i="1" baseline="-25000" dirty="0">
                <a:solidFill>
                  <a:srgbClr val="990099"/>
                </a:solidFill>
              </a:rPr>
              <a:t>，</a:t>
            </a:r>
            <a:r>
              <a:rPr lang="zh-CN" altLang="en-US" sz="2800" dirty="0">
                <a:solidFill>
                  <a:srgbClr val="990099"/>
                </a:solidFill>
              </a:rPr>
              <a:t>并且未标记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5233986" y="3068960"/>
            <a:ext cx="5472608" cy="458587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 </a:t>
            </a:r>
            <a:r>
              <a:rPr lang="en-US" altLang="zh-CN" dirty="0">
                <a:solidFill>
                  <a:srgbClr val="990099"/>
                </a:solidFill>
              </a:rPr>
              <a:t>={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={1,2,4,5,6,7,9},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={1,2,4,5,6,7,10}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69580" y="3344416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32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69580" y="3792494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9580" y="4188732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69580" y="4623491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5681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/>
          <p:nvPr/>
        </p:nvSpPr>
        <p:spPr>
          <a:xfrm>
            <a:off x="102332" y="3243748"/>
            <a:ext cx="5472608" cy="54476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3.8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标记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a))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无需动作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令 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-closure</a:t>
            </a:r>
            <a:r>
              <a:rPr lang="en-US" altLang="zh-CN" sz="2800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</a:rPr>
              <a:t>(</a:t>
            </a:r>
            <a:r>
              <a:rPr lang="el-GR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  <a:r>
              <a:rPr lang="en-US" altLang="zh-CN" sz="2800" i="1" dirty="0">
                <a:solidFill>
                  <a:srgbClr val="990099"/>
                </a:solidFill>
                <a:ea typeface="华文行楷" pitchFamily="2" charset="-122"/>
              </a:rPr>
              <a:t>,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b))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华文行楷" pitchFamily="2" charset="-122"/>
                <a:ea typeface="华文行楷" pitchFamily="2" charset="-122"/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无需动作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5233986" y="3068960"/>
            <a:ext cx="5472608" cy="458587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 </a:t>
            </a:r>
            <a:r>
              <a:rPr lang="en-US" altLang="zh-CN" dirty="0">
                <a:solidFill>
                  <a:srgbClr val="990099"/>
                </a:solidFill>
              </a:rPr>
              <a:t>={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={1,2,4,5,6,7,9}</a:t>
            </a:r>
            <a:r>
              <a:rPr lang="en-US" altLang="zh-CN" sz="2800" i="1" dirty="0">
                <a:solidFill>
                  <a:srgbClr val="990099"/>
                </a:solidFill>
              </a:rPr>
              <a:t>,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={1,2,4,5,6,7,10}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69580" y="3344416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32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69580" y="3792494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9580" y="4188732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69580" y="4623491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69580" y="5118283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83194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/>
          <p:nvPr/>
        </p:nvSpPr>
        <p:spPr>
          <a:xfrm>
            <a:off x="102332" y="3243748"/>
            <a:ext cx="5472608" cy="37240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3.8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的子集构造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至此，算法终止。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共得到右边的</a:t>
            </a:r>
            <a:r>
              <a:rPr lang="en-US" altLang="zh-CN" sz="2800" dirty="0">
                <a:solidFill>
                  <a:srgbClr val="990099"/>
                </a:solidFill>
              </a:rPr>
              <a:t>5</a:t>
            </a:r>
            <a:r>
              <a:rPr lang="zh-CN" altLang="en-US" sz="2800" dirty="0">
                <a:solidFill>
                  <a:srgbClr val="990099"/>
                </a:solidFill>
              </a:rPr>
              <a:t>个子集，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同时也得到了</a:t>
            </a:r>
            <a:r>
              <a:rPr lang="en-US" altLang="zh-CN" sz="2800" dirty="0">
                <a:solidFill>
                  <a:srgbClr val="990099"/>
                </a:solidFill>
              </a:rPr>
              <a:t>5</a:t>
            </a:r>
            <a:r>
              <a:rPr lang="zh-CN" altLang="en-US" sz="2800" dirty="0">
                <a:solidFill>
                  <a:srgbClr val="990099"/>
                </a:solidFill>
              </a:rPr>
              <a:t>个子集之间的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990099"/>
                </a:solidFill>
              </a:rPr>
              <a:t>迁移关系。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4"/>
          <p:cNvSpPr txBox="1"/>
          <p:nvPr/>
        </p:nvSpPr>
        <p:spPr>
          <a:xfrm>
            <a:off x="5233986" y="3068960"/>
            <a:ext cx="5472608" cy="458587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Q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D </a:t>
            </a:r>
            <a:r>
              <a:rPr lang="en-US" altLang="zh-CN" dirty="0">
                <a:solidFill>
                  <a:srgbClr val="990099"/>
                </a:solidFill>
              </a:rPr>
              <a:t>={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0</a:t>
            </a:r>
            <a:r>
              <a:rPr lang="en-US" altLang="zh-CN" sz="2800" b="0" dirty="0">
                <a:solidFill>
                  <a:srgbClr val="990099"/>
                </a:solidFill>
                <a:ea typeface="华文行楷" pitchFamily="2" charset="-122"/>
              </a:rPr>
              <a:t>=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{0,1,2,4,7</a:t>
            </a:r>
            <a:r>
              <a:rPr lang="en-US" altLang="zh-CN" sz="2800" i="1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={1,2,3,4,6,7,8}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={1,2,4,5,6,7}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3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={1,2,4,5,6,7,9}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</a:rPr>
              <a:t>T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4</a:t>
            </a: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  <a:sym typeface="+mn-ea"/>
              </a:rPr>
              <a:t>={1,2,4,5,6,7,10}</a:t>
            </a:r>
            <a:r>
              <a:rPr lang="en-US" altLang="zh-CN" sz="2800" i="1" dirty="0">
                <a:solidFill>
                  <a:srgbClr val="990099"/>
                </a:solidFill>
              </a:rPr>
              <a:t> </a:t>
            </a: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sz="2800" i="1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69580" y="3344416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pic>
        <p:nvPicPr>
          <p:cNvPr id="3686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321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69580" y="3792494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9580" y="4188732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69580" y="4623491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69580" y="5118283"/>
            <a:ext cx="522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800" dirty="0">
                <a:solidFill>
                  <a:srgbClr val="FF0000"/>
                </a:solidFill>
                <a:sym typeface="+mn-ea"/>
              </a:rPr>
              <a:t>√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5544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605449" y="332656"/>
            <a:ext cx="61267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 -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的子集法 练习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</a:p>
        </p:txBody>
      </p:sp>
      <p:grpSp>
        <p:nvGrpSpPr>
          <p:cNvPr id="12" name="Group 6"/>
          <p:cNvGrpSpPr/>
          <p:nvPr/>
        </p:nvGrpSpPr>
        <p:grpSpPr>
          <a:xfrm>
            <a:off x="541453" y="1844824"/>
            <a:ext cx="8334873" cy="3096344"/>
            <a:chOff x="1030" y="1296"/>
            <a:chExt cx="3700" cy="1252"/>
          </a:xfrm>
        </p:grpSpPr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965175"/>
                </p:ext>
              </p:extLst>
            </p:nvPr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5873050" imgH="1986840" progId="Visio.Drawing.11">
                    <p:embed/>
                  </p:oleObj>
                </mc:Choice>
                <mc:Fallback>
                  <p:oleObj name="Visio" r:id="rId2" imgW="5873050" imgH="1986840" progId="Visio.Drawing.11">
                    <p:embed/>
                    <p:pic>
                      <p:nvPicPr>
                        <p:cNvPr id="0" name="Picture 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8"/>
            <p:cNvSpPr txBox="1"/>
            <p:nvPr/>
          </p:nvSpPr>
          <p:spPr>
            <a:xfrm>
              <a:off x="230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9"/>
            <p:cNvSpPr txBox="1"/>
            <p:nvPr/>
          </p:nvSpPr>
          <p:spPr>
            <a:xfrm>
              <a:off x="1584" y="1680"/>
              <a:ext cx="240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4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0"/>
            <p:cNvSpPr txBox="1"/>
            <p:nvPr/>
          </p:nvSpPr>
          <p:spPr>
            <a:xfrm>
              <a:off x="3024" y="1689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" name="Text Box 11"/>
            <p:cNvSpPr txBox="1"/>
            <p:nvPr/>
          </p:nvSpPr>
          <p:spPr>
            <a:xfrm>
              <a:off x="374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" name="Text Box 12"/>
            <p:cNvSpPr txBox="1"/>
            <p:nvPr/>
          </p:nvSpPr>
          <p:spPr>
            <a:xfrm>
              <a:off x="446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" name="Text Box 13"/>
            <p:cNvSpPr txBox="1"/>
            <p:nvPr/>
          </p:nvSpPr>
          <p:spPr>
            <a:xfrm>
              <a:off x="4128" y="1593"/>
              <a:ext cx="2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1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1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14"/>
            <p:cNvSpPr txBox="1"/>
            <p:nvPr/>
          </p:nvSpPr>
          <p:spPr>
            <a:xfrm>
              <a:off x="1824" y="1593"/>
              <a:ext cx="5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 </a:t>
              </a: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+,–</a:t>
              </a:r>
              <a:endParaRPr lang="en-US" altLang="zh-CN" sz="2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5"/>
            <p:cNvSpPr txBox="1"/>
            <p:nvPr/>
          </p:nvSpPr>
          <p:spPr>
            <a:xfrm>
              <a:off x="3024" y="2256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059962"/>
      </p:ext>
    </p:extLst>
  </p:cSld>
  <p:clrMapOvr>
    <a:masterClrMapping/>
  </p:clrMapOvr>
  <p:transition spd="med" advClick="0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541453" y="1844824"/>
            <a:ext cx="8135003" cy="3024336"/>
            <a:chOff x="1030" y="1296"/>
            <a:chExt cx="3700" cy="1252"/>
          </a:xfrm>
        </p:grpSpPr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2918617"/>
                </p:ext>
              </p:extLst>
            </p:nvPr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5873040" imgH="1987041" progId="Visio.Drawing.11">
                    <p:embed/>
                  </p:oleObj>
                </mc:Choice>
                <mc:Fallback>
                  <p:oleObj name="Visio" r:id="rId2" imgW="5873040" imgH="1987041" progId="Visio.Drawing.11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8"/>
            <p:cNvSpPr txBox="1"/>
            <p:nvPr/>
          </p:nvSpPr>
          <p:spPr>
            <a:xfrm>
              <a:off x="230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9"/>
            <p:cNvSpPr txBox="1"/>
            <p:nvPr/>
          </p:nvSpPr>
          <p:spPr>
            <a:xfrm>
              <a:off x="1584" y="1680"/>
              <a:ext cx="240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4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0"/>
            <p:cNvSpPr txBox="1"/>
            <p:nvPr/>
          </p:nvSpPr>
          <p:spPr>
            <a:xfrm>
              <a:off x="3024" y="1689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" name="Text Box 11"/>
            <p:cNvSpPr txBox="1"/>
            <p:nvPr/>
          </p:nvSpPr>
          <p:spPr>
            <a:xfrm>
              <a:off x="374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" name="Text Box 12"/>
            <p:cNvSpPr txBox="1"/>
            <p:nvPr/>
          </p:nvSpPr>
          <p:spPr>
            <a:xfrm>
              <a:off x="446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9" name="Text Box 13"/>
            <p:cNvSpPr txBox="1"/>
            <p:nvPr/>
          </p:nvSpPr>
          <p:spPr>
            <a:xfrm>
              <a:off x="4128" y="1593"/>
              <a:ext cx="240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1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14"/>
            <p:cNvSpPr txBox="1"/>
            <p:nvPr/>
          </p:nvSpPr>
          <p:spPr>
            <a:xfrm>
              <a:off x="1824" y="1593"/>
              <a:ext cx="5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 </a:t>
              </a: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+,–</a:t>
              </a:r>
              <a:endParaRPr lang="en-US" altLang="zh-CN" sz="2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5"/>
            <p:cNvSpPr txBox="1"/>
            <p:nvPr/>
          </p:nvSpPr>
          <p:spPr>
            <a:xfrm>
              <a:off x="3024" y="2256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22" name="Text Box 14"/>
          <p:cNvSpPr txBox="1"/>
          <p:nvPr/>
        </p:nvSpPr>
        <p:spPr>
          <a:xfrm>
            <a:off x="605449" y="332656"/>
            <a:ext cx="61267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的子集法 练习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786046"/>
      </p:ext>
    </p:extLst>
  </p:cSld>
  <p:clrMapOvr>
    <a:masterClrMapping/>
  </p:clrMapOvr>
  <p:transition spd="med" advClick="0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40"/>
          <p:cNvSpPr txBox="1"/>
          <p:nvPr/>
        </p:nvSpPr>
        <p:spPr>
          <a:xfrm>
            <a:off x="1928794" y="3415729"/>
            <a:ext cx="107157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→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" name="Group 6"/>
          <p:cNvGrpSpPr/>
          <p:nvPr/>
        </p:nvGrpSpPr>
        <p:grpSpPr>
          <a:xfrm>
            <a:off x="323528" y="-27384"/>
            <a:ext cx="8135003" cy="3024336"/>
            <a:chOff x="1030" y="1296"/>
            <a:chExt cx="3700" cy="1252"/>
          </a:xfrm>
        </p:grpSpPr>
        <p:graphicFrame>
          <p:nvGraphicFramePr>
            <p:cNvPr id="7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4191475"/>
                </p:ext>
              </p:extLst>
            </p:nvPr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5873040" imgH="1987041" progId="Visio.Drawing.11">
                    <p:embed/>
                  </p:oleObj>
                </mc:Choice>
                <mc:Fallback>
                  <p:oleObj name="Visio" r:id="rId2" imgW="5873040" imgH="1987041" progId="Visio.Drawing.11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Text Box 8"/>
            <p:cNvSpPr txBox="1"/>
            <p:nvPr/>
          </p:nvSpPr>
          <p:spPr>
            <a:xfrm>
              <a:off x="230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9"/>
            <p:cNvSpPr txBox="1"/>
            <p:nvPr/>
          </p:nvSpPr>
          <p:spPr>
            <a:xfrm>
              <a:off x="1584" y="1680"/>
              <a:ext cx="240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4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Text Box 10"/>
            <p:cNvSpPr txBox="1"/>
            <p:nvPr/>
          </p:nvSpPr>
          <p:spPr>
            <a:xfrm>
              <a:off x="3024" y="1689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6" name="Text Box 11"/>
            <p:cNvSpPr txBox="1"/>
            <p:nvPr/>
          </p:nvSpPr>
          <p:spPr>
            <a:xfrm>
              <a:off x="374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7" name="Text Box 12"/>
            <p:cNvSpPr txBox="1"/>
            <p:nvPr/>
          </p:nvSpPr>
          <p:spPr>
            <a:xfrm>
              <a:off x="4464" y="1680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8" name="Text Box 13"/>
            <p:cNvSpPr txBox="1"/>
            <p:nvPr/>
          </p:nvSpPr>
          <p:spPr>
            <a:xfrm>
              <a:off x="4128" y="1593"/>
              <a:ext cx="240" cy="2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en-US" altLang="zh-CN" sz="1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14"/>
            <p:cNvSpPr txBox="1"/>
            <p:nvPr/>
          </p:nvSpPr>
          <p:spPr>
            <a:xfrm>
              <a:off x="1824" y="1593"/>
              <a:ext cx="528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 </a:t>
              </a: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华文行楷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+,–</a:t>
              </a:r>
              <a:endParaRPr lang="en-US" altLang="zh-CN" sz="28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15"/>
            <p:cNvSpPr txBox="1"/>
            <p:nvPr/>
          </p:nvSpPr>
          <p:spPr>
            <a:xfrm>
              <a:off x="3024" y="2256"/>
              <a:ext cx="24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en-US" altLang="zh-CN" sz="2800" i="1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800" i="1" baseline="-25000" dirty="0">
                  <a:solidFill>
                    <a:srgbClr val="80008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16" name="Line 26"/>
          <p:cNvSpPr/>
          <p:nvPr/>
        </p:nvSpPr>
        <p:spPr>
          <a:xfrm flipV="1">
            <a:off x="1767879" y="3247653"/>
            <a:ext cx="7052593" cy="6667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7"/>
          <p:cNvSpPr/>
          <p:nvPr/>
        </p:nvSpPr>
        <p:spPr>
          <a:xfrm flipV="1">
            <a:off x="1767879" y="3375024"/>
            <a:ext cx="7052593" cy="1550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8"/>
          <p:cNvSpPr/>
          <p:nvPr/>
        </p:nvSpPr>
        <p:spPr>
          <a:xfrm>
            <a:off x="3291880" y="279045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9"/>
          <p:cNvSpPr/>
          <p:nvPr/>
        </p:nvSpPr>
        <p:spPr>
          <a:xfrm>
            <a:off x="3291880" y="340005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0"/>
          <p:cNvSpPr/>
          <p:nvPr/>
        </p:nvSpPr>
        <p:spPr>
          <a:xfrm>
            <a:off x="3368080" y="279045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1"/>
          <p:cNvSpPr/>
          <p:nvPr/>
        </p:nvSpPr>
        <p:spPr>
          <a:xfrm>
            <a:off x="3368080" y="340005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2"/>
          <p:cNvSpPr/>
          <p:nvPr/>
        </p:nvSpPr>
        <p:spPr>
          <a:xfrm>
            <a:off x="4945360" y="2790453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3"/>
          <p:cNvSpPr/>
          <p:nvPr/>
        </p:nvSpPr>
        <p:spPr>
          <a:xfrm>
            <a:off x="4945360" y="3400053"/>
            <a:ext cx="0" cy="343852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38"/>
          <p:cNvSpPr txBox="1"/>
          <p:nvPr/>
        </p:nvSpPr>
        <p:spPr>
          <a:xfrm>
            <a:off x="7210055" y="2603419"/>
            <a:ext cx="451694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5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0" name="Text Box 40"/>
          <p:cNvSpPr txBox="1"/>
          <p:nvPr/>
        </p:nvSpPr>
        <p:spPr>
          <a:xfrm>
            <a:off x="1857356" y="3429001"/>
            <a:ext cx="128588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→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{0,1}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Line 33"/>
          <p:cNvSpPr/>
          <p:nvPr/>
        </p:nvSpPr>
        <p:spPr>
          <a:xfrm>
            <a:off x="6730736" y="3382776"/>
            <a:ext cx="1504" cy="3522478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Line 32"/>
          <p:cNvSpPr/>
          <p:nvPr/>
        </p:nvSpPr>
        <p:spPr>
          <a:xfrm>
            <a:off x="6730736" y="2841624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Text Box 38"/>
          <p:cNvSpPr txBox="1"/>
          <p:nvPr/>
        </p:nvSpPr>
        <p:spPr>
          <a:xfrm>
            <a:off x="5552207" y="2276872"/>
            <a:ext cx="451694" cy="83099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72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4" name="Text Box 38"/>
          <p:cNvSpPr txBox="1"/>
          <p:nvPr/>
        </p:nvSpPr>
        <p:spPr>
          <a:xfrm>
            <a:off x="3653951" y="2420888"/>
            <a:ext cx="1046354" cy="83099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72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+,-</a:t>
            </a:r>
          </a:p>
        </p:txBody>
      </p:sp>
      <p:sp>
        <p:nvSpPr>
          <p:cNvPr id="27" name="Text Box 40"/>
          <p:cNvSpPr txBox="1"/>
          <p:nvPr/>
        </p:nvSpPr>
        <p:spPr>
          <a:xfrm>
            <a:off x="3733800" y="3356992"/>
            <a:ext cx="8382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40"/>
          <p:cNvSpPr txBox="1"/>
          <p:nvPr/>
        </p:nvSpPr>
        <p:spPr>
          <a:xfrm>
            <a:off x="5322715" y="3348281"/>
            <a:ext cx="8382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40"/>
          <p:cNvSpPr txBox="1"/>
          <p:nvPr/>
        </p:nvSpPr>
        <p:spPr>
          <a:xfrm>
            <a:off x="2221632" y="5004465"/>
            <a:ext cx="8382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{1,4}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40"/>
          <p:cNvSpPr txBox="1"/>
          <p:nvPr/>
        </p:nvSpPr>
        <p:spPr>
          <a:xfrm>
            <a:off x="2483768" y="3933056"/>
            <a:ext cx="8382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40"/>
          <p:cNvSpPr txBox="1"/>
          <p:nvPr/>
        </p:nvSpPr>
        <p:spPr>
          <a:xfrm>
            <a:off x="2365648" y="4428401"/>
            <a:ext cx="8382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36"/>
          <p:cNvSpPr txBox="1"/>
          <p:nvPr/>
        </p:nvSpPr>
        <p:spPr>
          <a:xfrm>
            <a:off x="3779912" y="4005064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40"/>
          <p:cNvSpPr txBox="1"/>
          <p:nvPr/>
        </p:nvSpPr>
        <p:spPr>
          <a:xfrm>
            <a:off x="6974160" y="3356992"/>
            <a:ext cx="8382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{1,4}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40"/>
          <p:cNvSpPr txBox="1"/>
          <p:nvPr/>
        </p:nvSpPr>
        <p:spPr>
          <a:xfrm>
            <a:off x="5236258" y="3850664"/>
            <a:ext cx="8382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40"/>
          <p:cNvSpPr txBox="1"/>
          <p:nvPr/>
        </p:nvSpPr>
        <p:spPr>
          <a:xfrm>
            <a:off x="6876256" y="3852337"/>
            <a:ext cx="1296144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{1,4} 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36"/>
          <p:cNvSpPr txBox="1"/>
          <p:nvPr/>
        </p:nvSpPr>
        <p:spPr>
          <a:xfrm>
            <a:off x="3779912" y="4546451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5233998" y="4548854"/>
            <a:ext cx="838200" cy="52322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36"/>
          <p:cNvSpPr txBox="1"/>
          <p:nvPr/>
        </p:nvSpPr>
        <p:spPr>
          <a:xfrm>
            <a:off x="6929454" y="4436214"/>
            <a:ext cx="1080964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40"/>
          <p:cNvSpPr txBox="1"/>
          <p:nvPr/>
        </p:nvSpPr>
        <p:spPr>
          <a:xfrm>
            <a:off x="1767879" y="5652537"/>
            <a:ext cx="129195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*{3,5}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36"/>
          <p:cNvSpPr txBox="1"/>
          <p:nvPr/>
        </p:nvSpPr>
        <p:spPr>
          <a:xfrm>
            <a:off x="3750568" y="512251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40"/>
          <p:cNvSpPr txBox="1"/>
          <p:nvPr/>
        </p:nvSpPr>
        <p:spPr>
          <a:xfrm>
            <a:off x="5165701" y="5086813"/>
            <a:ext cx="838200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{2,3}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40"/>
          <p:cNvSpPr txBox="1"/>
          <p:nvPr/>
        </p:nvSpPr>
        <p:spPr>
          <a:xfrm>
            <a:off x="5076056" y="5085184"/>
            <a:ext cx="121386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{2,3,5}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Text Box 40"/>
          <p:cNvSpPr txBox="1"/>
          <p:nvPr/>
        </p:nvSpPr>
        <p:spPr>
          <a:xfrm>
            <a:off x="6787830" y="5076473"/>
            <a:ext cx="1296144" cy="5847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{1,4} 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40"/>
          <p:cNvSpPr txBox="1"/>
          <p:nvPr/>
        </p:nvSpPr>
        <p:spPr>
          <a:xfrm>
            <a:off x="1619672" y="6165304"/>
            <a:ext cx="1471027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*{2,3,5}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36"/>
          <p:cNvSpPr txBox="1"/>
          <p:nvPr/>
        </p:nvSpPr>
        <p:spPr>
          <a:xfrm>
            <a:off x="3707904" y="5733256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36"/>
          <p:cNvSpPr txBox="1"/>
          <p:nvPr/>
        </p:nvSpPr>
        <p:spPr>
          <a:xfrm>
            <a:off x="5364088" y="5661248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 Box 40"/>
          <p:cNvSpPr txBox="1"/>
          <p:nvPr/>
        </p:nvSpPr>
        <p:spPr>
          <a:xfrm>
            <a:off x="6804248" y="5589240"/>
            <a:ext cx="838200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Text Box 36"/>
          <p:cNvSpPr txBox="1"/>
          <p:nvPr/>
        </p:nvSpPr>
        <p:spPr>
          <a:xfrm>
            <a:off x="3707904" y="62026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Text Box 36"/>
          <p:cNvSpPr txBox="1"/>
          <p:nvPr/>
        </p:nvSpPr>
        <p:spPr>
          <a:xfrm>
            <a:off x="5406752" y="62026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Text Box 40"/>
          <p:cNvSpPr txBox="1"/>
          <p:nvPr/>
        </p:nvSpPr>
        <p:spPr>
          <a:xfrm>
            <a:off x="6814521" y="6093296"/>
            <a:ext cx="121386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36"/>
          <p:cNvSpPr txBox="1"/>
          <p:nvPr/>
        </p:nvSpPr>
        <p:spPr>
          <a:xfrm>
            <a:off x="6876256" y="4429132"/>
            <a:ext cx="1080964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{3,5}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40"/>
          <p:cNvSpPr txBox="1"/>
          <p:nvPr/>
        </p:nvSpPr>
        <p:spPr>
          <a:xfrm>
            <a:off x="6804248" y="5580529"/>
            <a:ext cx="838200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{3,5}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40"/>
          <p:cNvSpPr txBox="1"/>
          <p:nvPr/>
        </p:nvSpPr>
        <p:spPr>
          <a:xfrm>
            <a:off x="6804248" y="6156593"/>
            <a:ext cx="1213863" cy="5847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{3,5}</a:t>
            </a:r>
            <a:endParaRPr lang="en-US" altLang="zh-CN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5478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bldLvl="0" animBg="1"/>
      <p:bldP spid="35" grpId="0" animBg="1"/>
      <p:bldP spid="36" grpId="0" animBg="1"/>
      <p:bldP spid="37" grpId="0" animBg="1"/>
      <p:bldP spid="38" grpId="0" bldLvl="0" animBg="1"/>
      <p:bldP spid="41" grpId="0" animBg="1"/>
      <p:bldP spid="43" grpId="0" bldLvl="0" animBg="1"/>
      <p:bldP spid="44" grpId="0" animBg="1"/>
      <p:bldP spid="45" grpId="0" bldLvl="0" animBg="1"/>
      <p:bldP spid="46" grpId="0" animBg="1"/>
      <p:bldP spid="47" grpId="0" animBg="1"/>
      <p:bldP spid="48" grpId="0" animBg="1"/>
      <p:bldP spid="49" grpId="0" animBg="1"/>
      <p:bldP spid="50" grpId="0" bldLvl="0" animBg="1"/>
      <p:bldP spid="65" grpId="0" bldLvl="0" animBg="1"/>
      <p:bldP spid="67" grpId="0" animBg="1"/>
      <p:bldP spid="68" grpId="0" bldLvl="0" animBg="1"/>
      <p:bldP spid="69" grpId="0" bldLvl="0" animBg="1"/>
      <p:bldP spid="70" grpId="0" animBg="1"/>
      <p:bldP spid="51" grpId="0" bldLvl="0" animBg="1"/>
      <p:bldP spid="52" grpId="0" animBg="1"/>
      <p:bldP spid="5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109FC-BE93-4AE2-AAA8-8DF8C5AF472C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 flipV="1">
            <a:off x="2761603" y="1568542"/>
            <a:ext cx="1637356" cy="11852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66808B-5E69-4570-9A20-DA3272D20E6F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 bwMode="auto">
          <a:xfrm>
            <a:off x="2311905" y="1522255"/>
            <a:ext cx="1870320" cy="14861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A70784-0B7E-4068-805F-33705945E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5470" y="1511624"/>
            <a:ext cx="89481" cy="11613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8A302-59AE-4112-BA57-C1BC1C6BE337}"/>
              </a:ext>
            </a:extLst>
          </p:cNvPr>
          <p:cNvCxnSpPr>
            <a:cxnSpLocks/>
            <a:stCxn id="24" idx="5"/>
          </p:cNvCxnSpPr>
          <p:nvPr/>
        </p:nvCxnSpPr>
        <p:spPr bwMode="auto">
          <a:xfrm flipH="1">
            <a:off x="5240529" y="1511624"/>
            <a:ext cx="90476" cy="1213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" name="TextBox 46">
            <a:extLst>
              <a:ext uri="{FF2B5EF4-FFF2-40B4-BE49-F238E27FC236}">
                <a16:creationId xmlns:a16="http://schemas.microsoft.com/office/drawing/2014/main" id="{697E6C54-2DED-3305-0758-7B656FD45FE8}"/>
              </a:ext>
            </a:extLst>
          </p:cNvPr>
          <p:cNvSpPr txBox="1"/>
          <p:nvPr/>
        </p:nvSpPr>
        <p:spPr>
          <a:xfrm>
            <a:off x="303652" y="646162"/>
            <a:ext cx="8732844" cy="1270669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r>
              <a:rPr lang="en-US" altLang="zh-CN" dirty="0"/>
              <a:t>		 </a:t>
            </a:r>
            <a:r>
              <a:rPr lang="zh-CN" altLang="en-US" dirty="0">
                <a:solidFill>
                  <a:srgbClr val="FF0000"/>
                </a:solidFill>
              </a:rPr>
              <a:t>描述词法的工具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5879D3D-A2B4-0902-23A9-ECE60B11AA0E}"/>
              </a:ext>
            </a:extLst>
          </p:cNvPr>
          <p:cNvSpPr txBox="1"/>
          <p:nvPr/>
        </p:nvSpPr>
        <p:spPr>
          <a:xfrm>
            <a:off x="369102" y="2387443"/>
            <a:ext cx="8667393" cy="4320480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			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0232ABB-AD3B-3AB7-02E7-1B343622F181}"/>
              </a:ext>
            </a:extLst>
          </p:cNvPr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0" name="TextBox 47">
            <a:extLst>
              <a:ext uri="{FF2B5EF4-FFF2-40B4-BE49-F238E27FC236}">
                <a16:creationId xmlns:a16="http://schemas.microsoft.com/office/drawing/2014/main" id="{8F04D597-EC18-96F1-53EF-E0A4E7DDD70C}"/>
              </a:ext>
            </a:extLst>
          </p:cNvPr>
          <p:cNvSpPr txBox="1"/>
          <p:nvPr/>
        </p:nvSpPr>
        <p:spPr>
          <a:xfrm>
            <a:off x="473197" y="1025520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4A2A763D-A5B3-E997-31F1-82ADE0A132F1}"/>
              </a:ext>
            </a:extLst>
          </p:cNvPr>
          <p:cNvSpPr txBox="1"/>
          <p:nvPr/>
        </p:nvSpPr>
        <p:spPr>
          <a:xfrm>
            <a:off x="6326600" y="1111845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12" name="TextBox 49">
            <a:extLst>
              <a:ext uri="{FF2B5EF4-FFF2-40B4-BE49-F238E27FC236}">
                <a16:creationId xmlns:a16="http://schemas.microsoft.com/office/drawing/2014/main" id="{4EB26E30-59BC-4EA2-A3DB-850E9A479CF6}"/>
              </a:ext>
            </a:extLst>
          </p:cNvPr>
          <p:cNvSpPr txBox="1"/>
          <p:nvPr/>
        </p:nvSpPr>
        <p:spPr>
          <a:xfrm>
            <a:off x="6682494" y="569939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DD8BC7-EAEA-9406-A145-7957E680E1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5" y="1340768"/>
            <a:ext cx="9309" cy="3666143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TextBox 54">
            <a:extLst>
              <a:ext uri="{FF2B5EF4-FFF2-40B4-BE49-F238E27FC236}">
                <a16:creationId xmlns:a16="http://schemas.microsoft.com/office/drawing/2014/main" id="{BC95953D-46F4-DC3E-4108-2590BE73B8C5}"/>
              </a:ext>
            </a:extLst>
          </p:cNvPr>
          <p:cNvSpPr txBox="1"/>
          <p:nvPr/>
        </p:nvSpPr>
        <p:spPr>
          <a:xfrm>
            <a:off x="372213" y="2451880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带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zh-CN" altLang="en-US" sz="2800" dirty="0">
                <a:solidFill>
                  <a:srgbClr val="800080"/>
                </a:solidFill>
              </a:rPr>
              <a:t>转移的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C4C76400-2CEA-6386-53F8-CE6239A9B291}"/>
              </a:ext>
            </a:extLst>
          </p:cNvPr>
          <p:cNvSpPr txBox="1"/>
          <p:nvPr/>
        </p:nvSpPr>
        <p:spPr>
          <a:xfrm>
            <a:off x="428596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B6E1D274-CD58-E26A-F56D-C9584E75E48A}"/>
              </a:ext>
            </a:extLst>
          </p:cNvPr>
          <p:cNvSpPr txBox="1"/>
          <p:nvPr/>
        </p:nvSpPr>
        <p:spPr>
          <a:xfrm>
            <a:off x="608263" y="543778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确定有限自动机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72411-189B-09F4-1604-20F2217E8588}"/>
              </a:ext>
            </a:extLst>
          </p:cNvPr>
          <p:cNvSpPr txBox="1"/>
          <p:nvPr/>
        </p:nvSpPr>
        <p:spPr>
          <a:xfrm>
            <a:off x="6027199" y="4943446"/>
            <a:ext cx="463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识别单词的工具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37A54E-F63E-0D46-1373-81C683E1EC2F}"/>
              </a:ext>
            </a:extLst>
          </p:cNvPr>
          <p:cNvSpPr/>
          <p:nvPr/>
        </p:nvSpPr>
        <p:spPr bwMode="auto">
          <a:xfrm>
            <a:off x="3826085" y="648003"/>
            <a:ext cx="1985702" cy="60599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23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37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1" name="AutoShape 38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2" name="AutoShape 39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3" name="AutoShape 40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4" name="Text Box 41"/>
          <p:cNvSpPr txBox="1"/>
          <p:nvPr/>
        </p:nvSpPr>
        <p:spPr>
          <a:xfrm>
            <a:off x="611188" y="1346200"/>
            <a:ext cx="8075612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确定有穷自动机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DFA)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的化简包括两个方面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1.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消除无用的状态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2.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合并等价的状态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最终的效果：将原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化简为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		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与之等价的且状态数最少的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DFA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  <a:p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3.4.4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确定有穷自动机的化简</a:t>
            </a:r>
          </a:p>
        </p:txBody>
      </p:sp>
    </p:spTree>
    <p:extLst>
      <p:ext uri="{BB962C8B-B14F-4D97-AF65-F5344CB8AC3E}">
        <p14:creationId xmlns:p14="http://schemas.microsoft.com/office/powerpoint/2010/main" val="138936334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60874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222170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60397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4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1" grpId="0" animBg="1"/>
      <p:bldP spid="23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37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1" name="AutoShape 38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2" name="AutoShape 39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3" name="AutoShape 40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4" name="Text Box 41"/>
          <p:cNvSpPr txBox="1"/>
          <p:nvPr/>
        </p:nvSpPr>
        <p:spPr>
          <a:xfrm>
            <a:off x="611188" y="1346200"/>
            <a:ext cx="7127875" cy="304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的化简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消除无用状态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所谓无用状态就是那些在识别中不起作用的状态，包括：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1.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从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的初始状态出发，任意输入串都不能到达的状态；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2.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从该状态出发没有通路到达终态。</a:t>
            </a: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3.4.4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确定有穷自动机的化简</a:t>
            </a:r>
          </a:p>
        </p:txBody>
      </p:sp>
    </p:spTree>
    <p:extLst>
      <p:ext uri="{BB962C8B-B14F-4D97-AF65-F5344CB8AC3E}">
        <p14:creationId xmlns:p14="http://schemas.microsoft.com/office/powerpoint/2010/main" val="3314048741"/>
      </p:ext>
    </p:extLst>
  </p:cSld>
  <p:clrMapOvr>
    <a:masterClrMapping/>
  </p:clrMapOvr>
  <p:transition spd="med">
    <p:wipe dir="r"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37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1" name="AutoShape 38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2" name="AutoShape 39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3" name="AutoShape 40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4" name="Text Box 41"/>
          <p:cNvSpPr txBox="1"/>
          <p:nvPr/>
        </p:nvSpPr>
        <p:spPr>
          <a:xfrm>
            <a:off x="611188" y="1346200"/>
            <a:ext cx="7127875" cy="10772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的化简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消除无用状态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例如：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3.4.4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确定有穷自动机的化简</a:t>
            </a:r>
          </a:p>
        </p:txBody>
      </p:sp>
      <p:pic>
        <p:nvPicPr>
          <p:cNvPr id="395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2780928"/>
            <a:ext cx="647727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624996"/>
      </p:ext>
    </p:extLst>
  </p:cSld>
  <p:clrMapOvr>
    <a:masterClrMapping/>
  </p:clrMapOvr>
  <p:transition spd="med">
    <p:wipe dir="r"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40"/>
          <p:cNvSpPr txBox="1"/>
          <p:nvPr/>
        </p:nvSpPr>
        <p:spPr>
          <a:xfrm>
            <a:off x="4084569" y="3860743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6" name="Text Box 40"/>
          <p:cNvSpPr txBox="1"/>
          <p:nvPr/>
        </p:nvSpPr>
        <p:spPr>
          <a:xfrm>
            <a:off x="4084569" y="3356687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4" name="Text Box 40"/>
          <p:cNvSpPr txBox="1"/>
          <p:nvPr/>
        </p:nvSpPr>
        <p:spPr>
          <a:xfrm>
            <a:off x="4076172" y="2348575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3" name="Text Box 40"/>
          <p:cNvSpPr txBox="1"/>
          <p:nvPr/>
        </p:nvSpPr>
        <p:spPr>
          <a:xfrm>
            <a:off x="3999972" y="1800132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3974" name="Text Box 41"/>
          <p:cNvSpPr txBox="1"/>
          <p:nvPr/>
        </p:nvSpPr>
        <p:spPr>
          <a:xfrm>
            <a:off x="0" y="47526"/>
            <a:ext cx="886618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的化简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消除无用状态例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(P52)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" name="Line 28"/>
          <p:cNvSpPr/>
          <p:nvPr/>
        </p:nvSpPr>
        <p:spPr>
          <a:xfrm>
            <a:off x="3884569" y="125103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29"/>
          <p:cNvSpPr/>
          <p:nvPr/>
        </p:nvSpPr>
        <p:spPr>
          <a:xfrm>
            <a:off x="3884569" y="1860637"/>
            <a:ext cx="0" cy="451864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0"/>
          <p:cNvSpPr/>
          <p:nvPr/>
        </p:nvSpPr>
        <p:spPr>
          <a:xfrm>
            <a:off x="3960769" y="125103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1"/>
          <p:cNvSpPr/>
          <p:nvPr/>
        </p:nvSpPr>
        <p:spPr>
          <a:xfrm>
            <a:off x="3960769" y="1860638"/>
            <a:ext cx="0" cy="451864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2"/>
          <p:cNvSpPr/>
          <p:nvPr/>
        </p:nvSpPr>
        <p:spPr>
          <a:xfrm>
            <a:off x="4735601" y="118533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3"/>
          <p:cNvSpPr/>
          <p:nvPr/>
        </p:nvSpPr>
        <p:spPr>
          <a:xfrm>
            <a:off x="4734774" y="1860637"/>
            <a:ext cx="0" cy="451864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5"/>
          <p:cNvSpPr/>
          <p:nvPr/>
        </p:nvSpPr>
        <p:spPr>
          <a:xfrm>
            <a:off x="2694776" y="2193260"/>
            <a:ext cx="304800" cy="0"/>
          </a:xfrm>
          <a:prstGeom prst="line">
            <a:avLst/>
          </a:prstGeom>
          <a:ln w="25400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0"/>
          <p:cNvSpPr txBox="1"/>
          <p:nvPr/>
        </p:nvSpPr>
        <p:spPr>
          <a:xfrm>
            <a:off x="2694776" y="2304189"/>
            <a:ext cx="115355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+mn-ea"/>
                <a:ea typeface="+mn-ea"/>
              </a:rPr>
              <a:t>* 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" name="Text Box 38"/>
          <p:cNvSpPr txBox="1"/>
          <p:nvPr/>
        </p:nvSpPr>
        <p:spPr>
          <a:xfrm>
            <a:off x="4122109" y="762658"/>
            <a:ext cx="1291409" cy="83099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72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0   1</a:t>
            </a:r>
          </a:p>
        </p:txBody>
      </p:sp>
      <p:sp>
        <p:nvSpPr>
          <p:cNvPr id="17" name="Line 26"/>
          <p:cNvSpPr/>
          <p:nvPr/>
        </p:nvSpPr>
        <p:spPr>
          <a:xfrm flipV="1">
            <a:off x="2360568" y="1741575"/>
            <a:ext cx="3812233" cy="33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7"/>
          <p:cNvSpPr/>
          <p:nvPr/>
        </p:nvSpPr>
        <p:spPr>
          <a:xfrm>
            <a:off x="2360568" y="1851110"/>
            <a:ext cx="3812233" cy="952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40"/>
          <p:cNvSpPr txBox="1"/>
          <p:nvPr/>
        </p:nvSpPr>
        <p:spPr>
          <a:xfrm>
            <a:off x="3174361" y="1800133"/>
            <a:ext cx="838200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" name="Text Box 40"/>
          <p:cNvSpPr txBox="1"/>
          <p:nvPr/>
        </p:nvSpPr>
        <p:spPr>
          <a:xfrm>
            <a:off x="3102353" y="3314042"/>
            <a:ext cx="838200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3" name="Text Box 40"/>
          <p:cNvSpPr txBox="1"/>
          <p:nvPr/>
        </p:nvSpPr>
        <p:spPr>
          <a:xfrm>
            <a:off x="2694776" y="2809986"/>
            <a:ext cx="11478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+mn-ea"/>
              </a:rPr>
              <a:t>* 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4" name="Text Box 40"/>
          <p:cNvSpPr txBox="1"/>
          <p:nvPr/>
        </p:nvSpPr>
        <p:spPr>
          <a:xfrm>
            <a:off x="3030345" y="4291050"/>
            <a:ext cx="838200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5" name="Text Box 40"/>
          <p:cNvSpPr txBox="1"/>
          <p:nvPr/>
        </p:nvSpPr>
        <p:spPr>
          <a:xfrm>
            <a:off x="3030345" y="3818098"/>
            <a:ext cx="838200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" name="Text Box 40"/>
          <p:cNvSpPr txBox="1"/>
          <p:nvPr/>
        </p:nvSpPr>
        <p:spPr>
          <a:xfrm>
            <a:off x="2572401" y="4724839"/>
            <a:ext cx="11478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+mn-ea"/>
              </a:rPr>
              <a:t>* 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7" name="Text Box 40"/>
          <p:cNvSpPr txBox="1"/>
          <p:nvPr/>
        </p:nvSpPr>
        <p:spPr>
          <a:xfrm>
            <a:off x="2958337" y="5732951"/>
            <a:ext cx="838200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8" name="Text Box 40"/>
          <p:cNvSpPr txBox="1"/>
          <p:nvPr/>
        </p:nvSpPr>
        <p:spPr>
          <a:xfrm>
            <a:off x="2500393" y="5300903"/>
            <a:ext cx="102975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+mn-ea"/>
              </a:rPr>
              <a:t>* 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9" name="Line 29"/>
          <p:cNvSpPr/>
          <p:nvPr/>
        </p:nvSpPr>
        <p:spPr>
          <a:xfrm>
            <a:off x="5592545" y="1822954"/>
            <a:ext cx="0" cy="4518645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1"/>
          <p:cNvSpPr/>
          <p:nvPr/>
        </p:nvSpPr>
        <p:spPr>
          <a:xfrm>
            <a:off x="5668745" y="1822955"/>
            <a:ext cx="0" cy="4518644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8"/>
          <p:cNvSpPr/>
          <p:nvPr/>
        </p:nvSpPr>
        <p:spPr>
          <a:xfrm>
            <a:off x="5592545" y="1178156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0"/>
          <p:cNvSpPr/>
          <p:nvPr/>
        </p:nvSpPr>
        <p:spPr>
          <a:xfrm>
            <a:off x="5668745" y="1178156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0"/>
          <p:cNvSpPr txBox="1"/>
          <p:nvPr/>
        </p:nvSpPr>
        <p:spPr>
          <a:xfrm>
            <a:off x="4113169" y="2852631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8" name="Text Box 40"/>
          <p:cNvSpPr txBox="1"/>
          <p:nvPr/>
        </p:nvSpPr>
        <p:spPr>
          <a:xfrm>
            <a:off x="3940553" y="4796847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9" name="Text Box 40"/>
          <p:cNvSpPr txBox="1"/>
          <p:nvPr/>
        </p:nvSpPr>
        <p:spPr>
          <a:xfrm>
            <a:off x="4012561" y="4291050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" name="Text Box 40"/>
          <p:cNvSpPr txBox="1"/>
          <p:nvPr/>
        </p:nvSpPr>
        <p:spPr>
          <a:xfrm>
            <a:off x="4012561" y="5300903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4012561" y="5732951"/>
            <a:ext cx="1592573" cy="646331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	</a:t>
            </a:r>
            <a:r>
              <a:rPr lang="en-US" altLang="zh-CN" sz="36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81527702"/>
      </p:ext>
    </p:extLst>
  </p:cSld>
  <p:clrMapOvr>
    <a:masterClrMapping/>
  </p:clrMapOvr>
  <p:transition spd="med">
    <p:wipe dir="r"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03603"/>
            <a:ext cx="6950415" cy="584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3347863" y="5373216"/>
            <a:ext cx="4247555" cy="1296144"/>
          </a:xfrm>
          <a:prstGeom prst="ellipse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 Box 41"/>
          <p:cNvSpPr txBox="1"/>
          <p:nvPr/>
        </p:nvSpPr>
        <p:spPr>
          <a:xfrm>
            <a:off x="0" y="47526"/>
            <a:ext cx="886618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的化简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消除无用状态例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(P52)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57" y="5482679"/>
            <a:ext cx="32191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椭圆区域中的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状态是不可达的</a:t>
            </a:r>
          </a:p>
        </p:txBody>
      </p:sp>
    </p:spTree>
    <p:extLst>
      <p:ext uri="{BB962C8B-B14F-4D97-AF65-F5344CB8AC3E}">
        <p14:creationId xmlns:p14="http://schemas.microsoft.com/office/powerpoint/2010/main" val="38398541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Text Box 41"/>
          <p:cNvSpPr txBox="1"/>
          <p:nvPr/>
        </p:nvSpPr>
        <p:spPr>
          <a:xfrm>
            <a:off x="343634" y="196850"/>
            <a:ext cx="837406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的化简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合并（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不可区分的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）</a:t>
            </a:r>
            <a:r>
              <a:rPr lang="zh-CN" altLang="en-US" dirty="0">
                <a:solidFill>
                  <a:srgbClr val="800080"/>
                </a:solidFill>
              </a:rPr>
              <a:t>等价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状态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3975" name="Rectangle 72"/>
          <p:cNvSpPr/>
          <p:nvPr/>
        </p:nvSpPr>
        <p:spPr>
          <a:xfrm>
            <a:off x="328930" y="1226790"/>
            <a:ext cx="7210425" cy="6731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知识回顾：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集合上的等价关系与划分</a:t>
            </a:r>
          </a:p>
        </p:txBody>
      </p:sp>
      <p:sp>
        <p:nvSpPr>
          <p:cNvPr id="83976" name="Rectangle 73"/>
          <p:cNvSpPr/>
          <p:nvPr/>
        </p:nvSpPr>
        <p:spPr>
          <a:xfrm>
            <a:off x="1165225" y="2057053"/>
            <a:ext cx="7581900" cy="3532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等价关系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设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为一个集合，二元关系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上的一个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等价关系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当且仅当满足以下条件：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</a:rPr>
              <a:t>　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eaLnBrk="0" hangingPunct="0"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</a:t>
            </a:r>
            <a:r>
              <a:rPr lang="en-US" altLang="zh-CN" sz="2400" i="1" dirty="0"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自反性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对任何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, aRa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成立；</a:t>
            </a:r>
            <a:endParaRPr lang="zh-CN" altLang="en-US" sz="2400" i="1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i="1" dirty="0">
                <a:latin typeface="Arial" panose="020B0604020202020204" pitchFamily="34" charset="0"/>
              </a:rPr>
              <a:t>    </a:t>
            </a:r>
            <a:r>
              <a:rPr lang="en-US" altLang="zh-CN" sz="2400" i="1" dirty="0"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对称性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对任何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a,b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,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如果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aRb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成立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则有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bRa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成立；</a:t>
            </a:r>
            <a:endParaRPr lang="zh-CN" altLang="en-US" sz="2400" i="1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i="1" dirty="0">
                <a:latin typeface="Arial" panose="020B0604020202020204" pitchFamily="34" charset="0"/>
              </a:rPr>
              <a:t>    </a:t>
            </a:r>
            <a:r>
              <a:rPr lang="en-US" altLang="zh-CN" sz="2400" i="1" dirty="0">
                <a:latin typeface="Arial" panose="020B0604020202020204" pitchFamily="34" charset="0"/>
              </a:rPr>
              <a:t>3.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传递性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对任何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a,b,c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,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如果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aRb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和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bRc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成立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则有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aRc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成立</a:t>
            </a:r>
            <a:r>
              <a:rPr lang="en-US" altLang="zh-CN" sz="2400" i="1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60198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19"/>
          <p:cNvSpPr/>
          <p:nvPr/>
        </p:nvSpPr>
        <p:spPr>
          <a:xfrm>
            <a:off x="611560" y="1196752"/>
            <a:ext cx="7416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为一个集合，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上的一个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等价关系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由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生的所有等价类（或块）的集合构成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的一个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划分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2400" i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62164" name="Rectangle 20"/>
          <p:cNvSpPr/>
          <p:nvPr/>
        </p:nvSpPr>
        <p:spPr>
          <a:xfrm>
            <a:off x="605631" y="4029231"/>
            <a:ext cx="7932738" cy="2649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注释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</a:t>
            </a:r>
            <a:r>
              <a:rPr lang="en-US" altLang="zh-CN" sz="2400" i="1" dirty="0">
                <a:latin typeface="Arial" panose="020B0604020202020204" pitchFamily="34" charset="0"/>
              </a:rPr>
              <a:t>1.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等价类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对任何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, a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所在的块用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[a]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表示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定义为</a:t>
            </a:r>
          </a:p>
          <a:p>
            <a:pPr eaLnBrk="0" hangingPunct="0"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                   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[a]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{x | xRa}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；</a:t>
            </a:r>
            <a:endParaRPr lang="zh-CN" altLang="en-US" sz="2400" i="1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i="1" dirty="0">
                <a:latin typeface="Arial" panose="020B0604020202020204" pitchFamily="34" charset="0"/>
              </a:rPr>
              <a:t>    </a:t>
            </a:r>
            <a:r>
              <a:rPr lang="en-US" altLang="zh-CN" sz="2400" i="1" dirty="0">
                <a:latin typeface="Arial" panose="020B0604020202020204" pitchFamily="34" charset="0"/>
              </a:rPr>
              <a:t>2.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每一元素都属于唯一的块   </a:t>
            </a:r>
            <a:r>
              <a:rPr lang="zh-CN" altLang="en-US" sz="2400" dirty="0">
                <a:latin typeface="Arial" panose="020B0604020202020204" pitchFamily="34" charset="0"/>
              </a:rPr>
              <a:t>即满足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     （</a:t>
            </a:r>
            <a:r>
              <a:rPr lang="en-US" altLang="zh-CN" sz="2400" i="1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sz="2400" i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zh-CN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i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[a] = Q ; 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i="1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）对任何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a,b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,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或者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[a]=[b]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或者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[a]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[b]=</a:t>
            </a:r>
          </a:p>
        </p:txBody>
      </p:sp>
      <p:sp>
        <p:nvSpPr>
          <p:cNvPr id="85001" name="Rectangle 21"/>
          <p:cNvSpPr/>
          <p:nvPr/>
        </p:nvSpPr>
        <p:spPr>
          <a:xfrm>
            <a:off x="468814" y="188640"/>
            <a:ext cx="7351395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知识回顾：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集合上的等价关系与划分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FA19FAD-0DD3-E70A-ED61-792EBA8EB147}"/>
              </a:ext>
            </a:extLst>
          </p:cNvPr>
          <p:cNvCxnSpPr/>
          <p:nvPr/>
        </p:nvCxnSpPr>
        <p:spPr>
          <a:xfrm>
            <a:off x="755577" y="3861942"/>
            <a:ext cx="7560840" cy="0"/>
          </a:xfrm>
          <a:prstGeom prst="line">
            <a:avLst/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C0434AF0-F4CE-2893-4037-AC5D17790334}"/>
              </a:ext>
            </a:extLst>
          </p:cNvPr>
          <p:cNvSpPr/>
          <p:nvPr/>
        </p:nvSpPr>
        <p:spPr>
          <a:xfrm rot="5400000">
            <a:off x="4031940" y="-854582"/>
            <a:ext cx="792089" cy="7488832"/>
          </a:xfrm>
          <a:prstGeom prst="leftBrace">
            <a:avLst>
              <a:gd name="adj1" fmla="val 36098"/>
              <a:gd name="adj2" fmla="val 49823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62DDD2-DD34-5F8F-39C1-49AA6DDE45CA}"/>
              </a:ext>
            </a:extLst>
          </p:cNvPr>
          <p:cNvSpPr/>
          <p:nvPr/>
        </p:nvSpPr>
        <p:spPr>
          <a:xfrm>
            <a:off x="4140345" y="1845717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33C2E7B-E20D-5141-2681-F0BA515AF24F}"/>
              </a:ext>
            </a:extLst>
          </p:cNvPr>
          <p:cNvSpPr/>
          <p:nvPr/>
        </p:nvSpPr>
        <p:spPr>
          <a:xfrm>
            <a:off x="963724" y="299349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1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F465070-4448-07AA-0E78-3B1786496397}"/>
              </a:ext>
            </a:extLst>
          </p:cNvPr>
          <p:cNvCxnSpPr/>
          <p:nvPr/>
        </p:nvCxnSpPr>
        <p:spPr>
          <a:xfrm>
            <a:off x="1835697" y="3694654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1CC4D715-9A59-4FC6-BD96-28A99A34AC20}"/>
              </a:ext>
            </a:extLst>
          </p:cNvPr>
          <p:cNvSpPr/>
          <p:nvPr/>
        </p:nvSpPr>
        <p:spPr>
          <a:xfrm rot="5400000">
            <a:off x="1130099" y="3073316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9EC8276-7123-D4D5-3E7D-D50425776684}"/>
              </a:ext>
            </a:extLst>
          </p:cNvPr>
          <p:cNvCxnSpPr/>
          <p:nvPr/>
        </p:nvCxnSpPr>
        <p:spPr>
          <a:xfrm>
            <a:off x="3059833" y="3645024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8A93FF-A5F9-C1EF-F48B-38A78573D616}"/>
              </a:ext>
            </a:extLst>
          </p:cNvPr>
          <p:cNvCxnSpPr/>
          <p:nvPr/>
        </p:nvCxnSpPr>
        <p:spPr>
          <a:xfrm>
            <a:off x="5247947" y="363515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E5FBBF7-E37F-1EE2-D125-E2B66D3663E2}"/>
              </a:ext>
            </a:extLst>
          </p:cNvPr>
          <p:cNvCxnSpPr/>
          <p:nvPr/>
        </p:nvCxnSpPr>
        <p:spPr>
          <a:xfrm>
            <a:off x="4178529" y="3578266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7D3F8C1-8895-40CD-E7B0-CBBA048BF37E}"/>
              </a:ext>
            </a:extLst>
          </p:cNvPr>
          <p:cNvSpPr/>
          <p:nvPr/>
        </p:nvSpPr>
        <p:spPr>
          <a:xfrm rot="5400000">
            <a:off x="2336291" y="3047178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DF2827-F201-24F0-388E-F238504D4E5E}"/>
              </a:ext>
            </a:extLst>
          </p:cNvPr>
          <p:cNvSpPr/>
          <p:nvPr/>
        </p:nvSpPr>
        <p:spPr>
          <a:xfrm>
            <a:off x="2115852" y="298403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1A682B5-E120-1735-7ADE-46E078CC83ED}"/>
              </a:ext>
            </a:extLst>
          </p:cNvPr>
          <p:cNvSpPr/>
          <p:nvPr/>
        </p:nvSpPr>
        <p:spPr>
          <a:xfrm>
            <a:off x="4416187" y="2906574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2627F80-02DD-F814-049B-A27716F79FB4}"/>
              </a:ext>
            </a:extLst>
          </p:cNvPr>
          <p:cNvCxnSpPr/>
          <p:nvPr/>
        </p:nvCxnSpPr>
        <p:spPr>
          <a:xfrm>
            <a:off x="7020273" y="365647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4CA77BD-782D-B29A-C599-63B9427BF0A3}"/>
              </a:ext>
            </a:extLst>
          </p:cNvPr>
          <p:cNvSpPr/>
          <p:nvPr/>
        </p:nvSpPr>
        <p:spPr>
          <a:xfrm>
            <a:off x="3143010" y="305037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9A21B4A1-0B07-2087-EEF0-B98272B1D45B}"/>
              </a:ext>
            </a:extLst>
          </p:cNvPr>
          <p:cNvSpPr/>
          <p:nvPr/>
        </p:nvSpPr>
        <p:spPr>
          <a:xfrm rot="5400000">
            <a:off x="4614357" y="2929078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61A4A4C-23C9-3DCD-9423-93EFB44A6EDF}"/>
              </a:ext>
            </a:extLst>
          </p:cNvPr>
          <p:cNvSpPr/>
          <p:nvPr/>
        </p:nvSpPr>
        <p:spPr>
          <a:xfrm>
            <a:off x="5634175" y="309599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292461D-93FA-BB94-E41E-951D17E28D84}"/>
              </a:ext>
            </a:extLst>
          </p:cNvPr>
          <p:cNvCxnSpPr/>
          <p:nvPr/>
        </p:nvCxnSpPr>
        <p:spPr>
          <a:xfrm>
            <a:off x="8252127" y="365647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9B0E7656-710C-1D32-65F9-1564FE624744}"/>
              </a:ext>
            </a:extLst>
          </p:cNvPr>
          <p:cNvSpPr/>
          <p:nvPr/>
        </p:nvSpPr>
        <p:spPr>
          <a:xfrm>
            <a:off x="7385090" y="299349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endParaRPr lang="zh-CN" altLang="en-US" baseline="-25000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D3A293AE-B9F8-DF2B-6B8E-391F7F263358}"/>
              </a:ext>
            </a:extLst>
          </p:cNvPr>
          <p:cNvSpPr/>
          <p:nvPr/>
        </p:nvSpPr>
        <p:spPr>
          <a:xfrm rot="5400000">
            <a:off x="7512582" y="2970654"/>
            <a:ext cx="200789" cy="1185407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64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19"/>
          <p:cNvSpPr/>
          <p:nvPr/>
        </p:nvSpPr>
        <p:spPr>
          <a:xfrm>
            <a:off x="611560" y="1196752"/>
            <a:ext cx="7416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为一个集合，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上的一个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等价关系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由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生的所有等价类（或块）的集合构成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的一个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划分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2400" i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5001" name="Rectangle 21"/>
          <p:cNvSpPr/>
          <p:nvPr/>
        </p:nvSpPr>
        <p:spPr>
          <a:xfrm>
            <a:off x="468814" y="188640"/>
            <a:ext cx="7351395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知识回顾：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集合上的等价关系与划分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7DEE876-CD6E-ADBB-8129-06DC34BE6776}"/>
              </a:ext>
            </a:extLst>
          </p:cNvPr>
          <p:cNvCxnSpPr/>
          <p:nvPr/>
        </p:nvCxnSpPr>
        <p:spPr>
          <a:xfrm>
            <a:off x="755577" y="3861942"/>
            <a:ext cx="7560840" cy="0"/>
          </a:xfrm>
          <a:prstGeom prst="line">
            <a:avLst/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号 2">
            <a:extLst>
              <a:ext uri="{FF2B5EF4-FFF2-40B4-BE49-F238E27FC236}">
                <a16:creationId xmlns:a16="http://schemas.microsoft.com/office/drawing/2014/main" id="{AF99D807-488F-99CE-67C0-F2EF57AE6D0F}"/>
              </a:ext>
            </a:extLst>
          </p:cNvPr>
          <p:cNvSpPr/>
          <p:nvPr/>
        </p:nvSpPr>
        <p:spPr>
          <a:xfrm rot="5400000">
            <a:off x="4031940" y="-854582"/>
            <a:ext cx="792089" cy="7488832"/>
          </a:xfrm>
          <a:prstGeom prst="leftBrace">
            <a:avLst>
              <a:gd name="adj1" fmla="val 36098"/>
              <a:gd name="adj2" fmla="val 49823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E5F48C-AA08-F9D7-7364-3722E53858D8}"/>
              </a:ext>
            </a:extLst>
          </p:cNvPr>
          <p:cNvSpPr/>
          <p:nvPr/>
        </p:nvSpPr>
        <p:spPr>
          <a:xfrm>
            <a:off x="4140345" y="1845717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558195-93F6-C12B-D98C-0CEB05EDCD02}"/>
              </a:ext>
            </a:extLst>
          </p:cNvPr>
          <p:cNvSpPr/>
          <p:nvPr/>
        </p:nvSpPr>
        <p:spPr>
          <a:xfrm>
            <a:off x="963724" y="299349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1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DD6E972-7CC6-C2D0-47A2-688AEBA01F56}"/>
              </a:ext>
            </a:extLst>
          </p:cNvPr>
          <p:cNvCxnSpPr/>
          <p:nvPr/>
        </p:nvCxnSpPr>
        <p:spPr>
          <a:xfrm>
            <a:off x="1835697" y="3694654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393FD4C7-43A2-0758-8DEF-B0BEF34D205F}"/>
              </a:ext>
            </a:extLst>
          </p:cNvPr>
          <p:cNvSpPr/>
          <p:nvPr/>
        </p:nvSpPr>
        <p:spPr>
          <a:xfrm rot="5400000">
            <a:off x="1130099" y="3073316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D4801D-4BAA-6CF0-3FCA-4FE0A10D55E4}"/>
              </a:ext>
            </a:extLst>
          </p:cNvPr>
          <p:cNvCxnSpPr/>
          <p:nvPr/>
        </p:nvCxnSpPr>
        <p:spPr>
          <a:xfrm>
            <a:off x="3059833" y="3645024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9647DC2-2B9A-1012-D9FE-0BA06885D3BB}"/>
              </a:ext>
            </a:extLst>
          </p:cNvPr>
          <p:cNvCxnSpPr/>
          <p:nvPr/>
        </p:nvCxnSpPr>
        <p:spPr>
          <a:xfrm>
            <a:off x="5247947" y="363515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FDE4B9-865A-061A-7D93-AEEAC5E363AB}"/>
              </a:ext>
            </a:extLst>
          </p:cNvPr>
          <p:cNvCxnSpPr/>
          <p:nvPr/>
        </p:nvCxnSpPr>
        <p:spPr>
          <a:xfrm>
            <a:off x="4178529" y="3578266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45A5DF5A-535E-0C46-9C75-DD31194A792E}"/>
              </a:ext>
            </a:extLst>
          </p:cNvPr>
          <p:cNvSpPr/>
          <p:nvPr/>
        </p:nvSpPr>
        <p:spPr>
          <a:xfrm rot="5400000">
            <a:off x="2336291" y="3047178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9ED975-096C-05B9-A745-B1F8BBB43B7A}"/>
              </a:ext>
            </a:extLst>
          </p:cNvPr>
          <p:cNvSpPr/>
          <p:nvPr/>
        </p:nvSpPr>
        <p:spPr>
          <a:xfrm>
            <a:off x="2115852" y="298403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9C7E1A-1429-FB7C-F9CB-09E9AA435FA3}"/>
              </a:ext>
            </a:extLst>
          </p:cNvPr>
          <p:cNvSpPr/>
          <p:nvPr/>
        </p:nvSpPr>
        <p:spPr>
          <a:xfrm>
            <a:off x="4416187" y="2906574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9E5E73-EBB3-A55C-6834-BDCC498D4BA6}"/>
              </a:ext>
            </a:extLst>
          </p:cNvPr>
          <p:cNvCxnSpPr/>
          <p:nvPr/>
        </p:nvCxnSpPr>
        <p:spPr>
          <a:xfrm>
            <a:off x="7020273" y="365647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4D802B9-10CE-F389-6840-E928BBA35612}"/>
              </a:ext>
            </a:extLst>
          </p:cNvPr>
          <p:cNvSpPr/>
          <p:nvPr/>
        </p:nvSpPr>
        <p:spPr>
          <a:xfrm>
            <a:off x="3143010" y="305037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FB109BB2-BEEC-BC49-5056-E1D528363E00}"/>
              </a:ext>
            </a:extLst>
          </p:cNvPr>
          <p:cNvSpPr/>
          <p:nvPr/>
        </p:nvSpPr>
        <p:spPr>
          <a:xfrm rot="5400000">
            <a:off x="4614357" y="2929078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F2B13F-0990-1488-E4E2-8D9E53B57C37}"/>
              </a:ext>
            </a:extLst>
          </p:cNvPr>
          <p:cNvSpPr/>
          <p:nvPr/>
        </p:nvSpPr>
        <p:spPr>
          <a:xfrm>
            <a:off x="5634175" y="309599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1FAB37-C3A7-331A-1DED-5DBA320C3830}"/>
              </a:ext>
            </a:extLst>
          </p:cNvPr>
          <p:cNvCxnSpPr/>
          <p:nvPr/>
        </p:nvCxnSpPr>
        <p:spPr>
          <a:xfrm>
            <a:off x="8252127" y="365647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970C46D-B81B-B2BD-AD5E-088A37CC4911}"/>
              </a:ext>
            </a:extLst>
          </p:cNvPr>
          <p:cNvSpPr/>
          <p:nvPr/>
        </p:nvSpPr>
        <p:spPr>
          <a:xfrm>
            <a:off x="7385090" y="299349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endParaRPr lang="zh-CN" altLang="en-US" baseline="-25000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9C95947F-1775-D098-B4AE-4028B9418019}"/>
              </a:ext>
            </a:extLst>
          </p:cNvPr>
          <p:cNvSpPr/>
          <p:nvPr/>
        </p:nvSpPr>
        <p:spPr>
          <a:xfrm rot="5400000">
            <a:off x="7512582" y="2970654"/>
            <a:ext cx="200789" cy="1185407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8D5CE4-49D9-7A0E-0E63-7587B4ACBF76}"/>
              </a:ext>
            </a:extLst>
          </p:cNvPr>
          <p:cNvSpPr txBox="1"/>
          <p:nvPr/>
        </p:nvSpPr>
        <p:spPr>
          <a:xfrm>
            <a:off x="4139952" y="4212377"/>
            <a:ext cx="5218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FB2239-EDE8-458C-1B9E-F7580194CFA5}"/>
              </a:ext>
            </a:extLst>
          </p:cNvPr>
          <p:cNvSpPr txBox="1"/>
          <p:nvPr/>
        </p:nvSpPr>
        <p:spPr>
          <a:xfrm rot="16951359">
            <a:off x="3980023" y="3777715"/>
            <a:ext cx="769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7D7F20-B49A-0AC2-61C6-45D0F8AA6245}"/>
              </a:ext>
            </a:extLst>
          </p:cNvPr>
          <p:cNvSpPr txBox="1"/>
          <p:nvPr/>
        </p:nvSpPr>
        <p:spPr>
          <a:xfrm rot="16951359">
            <a:off x="4572929" y="3777715"/>
            <a:ext cx="769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C5AC4F-D50E-8082-AB85-AF3129DC1B9E}"/>
              </a:ext>
            </a:extLst>
          </p:cNvPr>
          <p:cNvSpPr txBox="1"/>
          <p:nvPr/>
        </p:nvSpPr>
        <p:spPr>
          <a:xfrm>
            <a:off x="4770276" y="4212377"/>
            <a:ext cx="5218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77BDB3-7D93-60D8-494A-36182F137EB1}"/>
              </a:ext>
            </a:extLst>
          </p:cNvPr>
          <p:cNvSpPr txBox="1"/>
          <p:nvPr/>
        </p:nvSpPr>
        <p:spPr>
          <a:xfrm>
            <a:off x="4459163" y="4212377"/>
            <a:ext cx="41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604A5D-EAC4-0F1E-D586-12F6B9662E4D}"/>
              </a:ext>
            </a:extLst>
          </p:cNvPr>
          <p:cNvSpPr txBox="1"/>
          <p:nvPr/>
        </p:nvSpPr>
        <p:spPr>
          <a:xfrm>
            <a:off x="3914094" y="4778961"/>
            <a:ext cx="737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[a]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30E7EC-E2D8-B567-9D6C-28540480D044}"/>
              </a:ext>
            </a:extLst>
          </p:cNvPr>
          <p:cNvSpPr txBox="1"/>
          <p:nvPr/>
        </p:nvSpPr>
        <p:spPr>
          <a:xfrm>
            <a:off x="4736039" y="4778961"/>
            <a:ext cx="20682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[b]=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F7EB7B-05E1-A19C-796C-1D28625DE1E8}"/>
              </a:ext>
            </a:extLst>
          </p:cNvPr>
          <p:cNvSpPr txBox="1"/>
          <p:nvPr/>
        </p:nvSpPr>
        <p:spPr>
          <a:xfrm>
            <a:off x="4450722" y="4820579"/>
            <a:ext cx="41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5663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8" grpId="0"/>
      <p:bldP spid="29" grpId="0"/>
      <p:bldP spid="30" grpId="0"/>
      <p:bldP spid="31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Rectangle 19"/>
          <p:cNvSpPr/>
          <p:nvPr/>
        </p:nvSpPr>
        <p:spPr>
          <a:xfrm>
            <a:off x="611560" y="1196752"/>
            <a:ext cx="7416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设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为一个集合，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是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上的一个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等价关系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由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生的所有等价类（或块）的集合构成 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Q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的一个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划分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2400" i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5001" name="Rectangle 21"/>
          <p:cNvSpPr/>
          <p:nvPr/>
        </p:nvSpPr>
        <p:spPr>
          <a:xfrm>
            <a:off x="468814" y="188640"/>
            <a:ext cx="7351395" cy="533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sym typeface="Symbol" panose="05050102010706020507" pitchFamily="18" charset="2"/>
              </a:rPr>
              <a:t>知识回顾：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集合上的等价关系与划分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D7DEE876-CD6E-ADBB-8129-06DC34BE6776}"/>
              </a:ext>
            </a:extLst>
          </p:cNvPr>
          <p:cNvCxnSpPr/>
          <p:nvPr/>
        </p:nvCxnSpPr>
        <p:spPr>
          <a:xfrm>
            <a:off x="755577" y="3861942"/>
            <a:ext cx="7560840" cy="0"/>
          </a:xfrm>
          <a:prstGeom prst="line">
            <a:avLst/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号 2">
            <a:extLst>
              <a:ext uri="{FF2B5EF4-FFF2-40B4-BE49-F238E27FC236}">
                <a16:creationId xmlns:a16="http://schemas.microsoft.com/office/drawing/2014/main" id="{AF99D807-488F-99CE-67C0-F2EF57AE6D0F}"/>
              </a:ext>
            </a:extLst>
          </p:cNvPr>
          <p:cNvSpPr/>
          <p:nvPr/>
        </p:nvSpPr>
        <p:spPr>
          <a:xfrm rot="5400000">
            <a:off x="4031940" y="-854582"/>
            <a:ext cx="792089" cy="7488832"/>
          </a:xfrm>
          <a:prstGeom prst="leftBrace">
            <a:avLst>
              <a:gd name="adj1" fmla="val 36098"/>
              <a:gd name="adj2" fmla="val 49823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E5F48C-AA08-F9D7-7364-3722E53858D8}"/>
              </a:ext>
            </a:extLst>
          </p:cNvPr>
          <p:cNvSpPr/>
          <p:nvPr/>
        </p:nvSpPr>
        <p:spPr>
          <a:xfrm>
            <a:off x="4140345" y="1845717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558195-93F6-C12B-D98C-0CEB05EDCD02}"/>
              </a:ext>
            </a:extLst>
          </p:cNvPr>
          <p:cNvSpPr/>
          <p:nvPr/>
        </p:nvSpPr>
        <p:spPr>
          <a:xfrm>
            <a:off x="963724" y="299349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1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DD6E972-7CC6-C2D0-47A2-688AEBA01F56}"/>
              </a:ext>
            </a:extLst>
          </p:cNvPr>
          <p:cNvCxnSpPr/>
          <p:nvPr/>
        </p:nvCxnSpPr>
        <p:spPr>
          <a:xfrm>
            <a:off x="1835697" y="3694654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393FD4C7-43A2-0758-8DEF-B0BEF34D205F}"/>
              </a:ext>
            </a:extLst>
          </p:cNvPr>
          <p:cNvSpPr/>
          <p:nvPr/>
        </p:nvSpPr>
        <p:spPr>
          <a:xfrm rot="5400000">
            <a:off x="1130099" y="3073316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D4801D-4BAA-6CF0-3FCA-4FE0A10D55E4}"/>
              </a:ext>
            </a:extLst>
          </p:cNvPr>
          <p:cNvCxnSpPr/>
          <p:nvPr/>
        </p:nvCxnSpPr>
        <p:spPr>
          <a:xfrm>
            <a:off x="3059833" y="3645024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9647DC2-2B9A-1012-D9FE-0BA06885D3BB}"/>
              </a:ext>
            </a:extLst>
          </p:cNvPr>
          <p:cNvCxnSpPr/>
          <p:nvPr/>
        </p:nvCxnSpPr>
        <p:spPr>
          <a:xfrm>
            <a:off x="5247947" y="363515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FDE4B9-865A-061A-7D93-AEEAC5E363AB}"/>
              </a:ext>
            </a:extLst>
          </p:cNvPr>
          <p:cNvCxnSpPr/>
          <p:nvPr/>
        </p:nvCxnSpPr>
        <p:spPr>
          <a:xfrm>
            <a:off x="4178529" y="3578266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45A5DF5A-535E-0C46-9C75-DD31194A792E}"/>
              </a:ext>
            </a:extLst>
          </p:cNvPr>
          <p:cNvSpPr/>
          <p:nvPr/>
        </p:nvSpPr>
        <p:spPr>
          <a:xfrm rot="5400000">
            <a:off x="2336291" y="3047178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9ED975-096C-05B9-A745-B1F8BBB43B7A}"/>
              </a:ext>
            </a:extLst>
          </p:cNvPr>
          <p:cNvSpPr/>
          <p:nvPr/>
        </p:nvSpPr>
        <p:spPr>
          <a:xfrm>
            <a:off x="2115852" y="298403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9C7E1A-1429-FB7C-F9CB-09E9AA435FA3}"/>
              </a:ext>
            </a:extLst>
          </p:cNvPr>
          <p:cNvSpPr/>
          <p:nvPr/>
        </p:nvSpPr>
        <p:spPr>
          <a:xfrm>
            <a:off x="4416187" y="2906574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9E5E73-EBB3-A55C-6834-BDCC498D4BA6}"/>
              </a:ext>
            </a:extLst>
          </p:cNvPr>
          <p:cNvCxnSpPr/>
          <p:nvPr/>
        </p:nvCxnSpPr>
        <p:spPr>
          <a:xfrm>
            <a:off x="7020273" y="365647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4D802B9-10CE-F389-6840-E928BBA35612}"/>
              </a:ext>
            </a:extLst>
          </p:cNvPr>
          <p:cNvSpPr/>
          <p:nvPr/>
        </p:nvSpPr>
        <p:spPr>
          <a:xfrm>
            <a:off x="3143010" y="305037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FB109BB2-BEEC-BC49-5056-E1D528363E00}"/>
              </a:ext>
            </a:extLst>
          </p:cNvPr>
          <p:cNvSpPr/>
          <p:nvPr/>
        </p:nvSpPr>
        <p:spPr>
          <a:xfrm rot="5400000">
            <a:off x="4614357" y="2929078"/>
            <a:ext cx="205004" cy="1062176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F2B13F-0990-1488-E4E2-8D9E53B57C37}"/>
              </a:ext>
            </a:extLst>
          </p:cNvPr>
          <p:cNvSpPr/>
          <p:nvPr/>
        </p:nvSpPr>
        <p:spPr>
          <a:xfrm>
            <a:off x="5634175" y="309599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1FAB37-C3A7-331A-1DED-5DBA320C3830}"/>
              </a:ext>
            </a:extLst>
          </p:cNvPr>
          <p:cNvCxnSpPr/>
          <p:nvPr/>
        </p:nvCxnSpPr>
        <p:spPr>
          <a:xfrm>
            <a:off x="8252127" y="3656472"/>
            <a:ext cx="0" cy="288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970C46D-B81B-B2BD-AD5E-088A37CC4911}"/>
              </a:ext>
            </a:extLst>
          </p:cNvPr>
          <p:cNvSpPr/>
          <p:nvPr/>
        </p:nvSpPr>
        <p:spPr>
          <a:xfrm>
            <a:off x="7385090" y="2993491"/>
            <a:ext cx="655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endParaRPr lang="zh-CN" altLang="en-US" baseline="-25000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9C95947F-1775-D098-B4AE-4028B9418019}"/>
              </a:ext>
            </a:extLst>
          </p:cNvPr>
          <p:cNvSpPr/>
          <p:nvPr/>
        </p:nvSpPr>
        <p:spPr>
          <a:xfrm rot="5400000">
            <a:off x="7512582" y="2970654"/>
            <a:ext cx="200789" cy="1185407"/>
          </a:xfrm>
          <a:prstGeom prst="leftBrace">
            <a:avLst>
              <a:gd name="adj1" fmla="val 36098"/>
              <a:gd name="adj2" fmla="val 51864"/>
            </a:avLst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8D5CE4-49D9-7A0E-0E63-7587B4ACBF76}"/>
              </a:ext>
            </a:extLst>
          </p:cNvPr>
          <p:cNvSpPr txBox="1"/>
          <p:nvPr/>
        </p:nvSpPr>
        <p:spPr>
          <a:xfrm>
            <a:off x="4139952" y="4212377"/>
            <a:ext cx="5218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FB2239-EDE8-458C-1B9E-F7580194CFA5}"/>
              </a:ext>
            </a:extLst>
          </p:cNvPr>
          <p:cNvSpPr txBox="1"/>
          <p:nvPr/>
        </p:nvSpPr>
        <p:spPr>
          <a:xfrm rot="16951359">
            <a:off x="3980023" y="3777715"/>
            <a:ext cx="769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7D7F20-B49A-0AC2-61C6-45D0F8AA6245}"/>
              </a:ext>
            </a:extLst>
          </p:cNvPr>
          <p:cNvSpPr txBox="1"/>
          <p:nvPr/>
        </p:nvSpPr>
        <p:spPr>
          <a:xfrm rot="16951359">
            <a:off x="7228203" y="3757553"/>
            <a:ext cx="769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C5AC4F-D50E-8082-AB85-AF3129DC1B9E}"/>
              </a:ext>
            </a:extLst>
          </p:cNvPr>
          <p:cNvSpPr txBox="1"/>
          <p:nvPr/>
        </p:nvSpPr>
        <p:spPr>
          <a:xfrm>
            <a:off x="7506556" y="4194186"/>
            <a:ext cx="5218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77BDB3-7D93-60D8-494A-36182F137EB1}"/>
              </a:ext>
            </a:extLst>
          </p:cNvPr>
          <p:cNvSpPr txBox="1"/>
          <p:nvPr/>
        </p:nvSpPr>
        <p:spPr>
          <a:xfrm>
            <a:off x="5950455" y="4227860"/>
            <a:ext cx="41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604A5D-EAC4-0F1E-D586-12F6B9662E4D}"/>
              </a:ext>
            </a:extLst>
          </p:cNvPr>
          <p:cNvSpPr txBox="1"/>
          <p:nvPr/>
        </p:nvSpPr>
        <p:spPr>
          <a:xfrm>
            <a:off x="3914094" y="4778961"/>
            <a:ext cx="737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[a]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30E7EC-E2D8-B567-9D6C-28540480D044}"/>
              </a:ext>
            </a:extLst>
          </p:cNvPr>
          <p:cNvSpPr txBox="1"/>
          <p:nvPr/>
        </p:nvSpPr>
        <p:spPr>
          <a:xfrm>
            <a:off x="7371396" y="4694428"/>
            <a:ext cx="769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[b]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F7EB7B-05E1-A19C-796C-1D28625DE1E8}"/>
              </a:ext>
            </a:extLst>
          </p:cNvPr>
          <p:cNvSpPr txBox="1"/>
          <p:nvPr/>
        </p:nvSpPr>
        <p:spPr>
          <a:xfrm>
            <a:off x="4770979" y="4797152"/>
            <a:ext cx="1004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=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9241F8-CFE2-7CA7-567B-5721A17F8BC9}"/>
              </a:ext>
            </a:extLst>
          </p:cNvPr>
          <p:cNvSpPr txBox="1"/>
          <p:nvPr/>
        </p:nvSpPr>
        <p:spPr>
          <a:xfrm>
            <a:off x="6321009" y="4734289"/>
            <a:ext cx="1016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en-US" altLang="zh-CN" i="1" dirty="0">
                <a:sym typeface="Symbol" panose="05050102010706020507" pitchFamily="18" charset="2"/>
              </a:rPr>
              <a:t>=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A637A2-E09C-7E36-CAA4-82F1CD16D6A2}"/>
              </a:ext>
            </a:extLst>
          </p:cNvPr>
          <p:cNvSpPr txBox="1"/>
          <p:nvPr/>
        </p:nvSpPr>
        <p:spPr>
          <a:xfrm>
            <a:off x="5783527" y="4687576"/>
            <a:ext cx="7066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BD1A4D-209E-0320-1D8B-69032F44DC3C}"/>
              </a:ext>
            </a:extLst>
          </p:cNvPr>
          <p:cNvSpPr txBox="1"/>
          <p:nvPr/>
        </p:nvSpPr>
        <p:spPr>
          <a:xfrm rot="225271">
            <a:off x="5801756" y="5368859"/>
            <a:ext cx="854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zh-CN" altLang="en-US" dirty="0"/>
              <a:t> ∅</a:t>
            </a:r>
          </a:p>
        </p:txBody>
      </p:sp>
    </p:spTree>
    <p:extLst>
      <p:ext uri="{BB962C8B-B14F-4D97-AF65-F5344CB8AC3E}">
        <p14:creationId xmlns:p14="http://schemas.microsoft.com/office/powerpoint/2010/main" val="3487879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23" grpId="0"/>
      <p:bldP spid="32" grpId="0"/>
      <p:bldP spid="35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Text Box 41"/>
          <p:cNvSpPr txBox="1"/>
          <p:nvPr/>
        </p:nvSpPr>
        <p:spPr>
          <a:xfrm>
            <a:off x="343634" y="196850"/>
            <a:ext cx="837406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的化简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合并（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不可区分的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）</a:t>
            </a:r>
            <a:r>
              <a:rPr lang="zh-CN" altLang="en-US" dirty="0">
                <a:solidFill>
                  <a:srgbClr val="800080"/>
                </a:solidFill>
              </a:rPr>
              <a:t>等价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状态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3975" name="Rectangle 72"/>
          <p:cNvSpPr/>
          <p:nvPr/>
        </p:nvSpPr>
        <p:spPr>
          <a:xfrm>
            <a:off x="467544" y="2276872"/>
            <a:ext cx="8374062" cy="424847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>
              <a:buNone/>
            </a:pP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96FC29-0164-40A5-8CD6-D9A135ADDD60}"/>
              </a:ext>
            </a:extLst>
          </p:cNvPr>
          <p:cNvSpPr txBox="1"/>
          <p:nvPr/>
        </p:nvSpPr>
        <p:spPr>
          <a:xfrm>
            <a:off x="608144" y="1340768"/>
            <a:ext cx="92170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研究下面三个问题：</a:t>
            </a:r>
            <a:endParaRPr lang="en-US" altLang="zh-CN" dirty="0"/>
          </a:p>
          <a:p>
            <a:r>
              <a:rPr lang="en-US" altLang="zh-CN" dirty="0"/>
              <a:t>DFA</a:t>
            </a:r>
            <a:r>
              <a:rPr lang="zh-CN" altLang="en-US" dirty="0"/>
              <a:t>中两个状态等价的条件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不可区分关系</a:t>
            </a:r>
            <a:endParaRPr lang="en-US" altLang="zh-CN" dirty="0"/>
          </a:p>
          <a:p>
            <a:pPr marL="457200" indent="-457200"/>
            <a:r>
              <a:rPr lang="zh-CN" altLang="en-US" dirty="0"/>
              <a:t>从正反两个角度来看不可区分关系</a:t>
            </a:r>
            <a:endParaRPr lang="en-US" altLang="zh-CN" dirty="0"/>
          </a:p>
          <a:p>
            <a:pPr marL="457200" indent="-457200"/>
            <a:r>
              <a:rPr lang="zh-CN" altLang="en-US" dirty="0"/>
              <a:t>得到不可区分关系的具体算法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/>
              <a:t>分割法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154532"/>
      </p:ext>
    </p:extLst>
  </p:cSld>
  <p:clrMapOvr>
    <a:masterClrMapping/>
  </p:clrMapOvr>
  <p:transition spd="med">
    <p:wipe dir="r"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/>
          <p:nvPr/>
        </p:nvSpPr>
        <p:spPr>
          <a:xfrm>
            <a:off x="456577" y="1124744"/>
            <a:ext cx="8687423" cy="550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若两个状态 </a:t>
            </a:r>
            <a:r>
              <a:rPr lang="en-US" altLang="zh-CN" dirty="0" err="1">
                <a:solidFill>
                  <a:srgbClr val="800080"/>
                </a:solidFill>
              </a:rPr>
              <a:t>p,q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等价即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可区分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</a:rPr>
              <a:t>那么</a:t>
            </a:r>
            <a:endParaRPr lang="en-US" altLang="zh-CN" dirty="0">
              <a:solidFill>
                <a:srgbClr val="800080"/>
              </a:solidFill>
            </a:endParaRPr>
          </a:p>
          <a:p>
            <a:pPr lvl="2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对任意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*,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从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出发到达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2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终结状态 当且仅当从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出发到达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2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终结状态 。 也就是说：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2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对任意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*,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从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p,q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出发要么都到达终结状态，要么都不能到达终结状态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marL="457200" indent="-457200">
              <a:buClr>
                <a:srgbClr val="80008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可区分关系是状态集合上的等价关系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Clr>
                <a:srgbClr val="80008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直观意义上说：</a:t>
            </a:r>
            <a:r>
              <a:rPr lang="en-US" altLang="zh-CN" dirty="0" err="1">
                <a:solidFill>
                  <a:srgbClr val="800080"/>
                </a:solidFill>
              </a:rPr>
              <a:t>p,q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等价，意味着自动机到达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p,q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后，对识别剩余字符串的效果是等价的。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这时候如果有人悄悄把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p,q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调换，那么自动机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	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将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“体会不出来任何区别”。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682" y="260648"/>
            <a:ext cx="5604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800080"/>
                </a:solidFill>
              </a:rPr>
              <a:t>DFA</a:t>
            </a:r>
            <a:r>
              <a:rPr lang="zh-CN" altLang="en-US" dirty="0">
                <a:solidFill>
                  <a:srgbClr val="800080"/>
                </a:solidFill>
              </a:rPr>
              <a:t>中两个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状态等价的条件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4500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4"/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7" name="Rectangle 11"/>
          <p:cNvSpPr/>
          <p:nvPr/>
        </p:nvSpPr>
        <p:spPr>
          <a:xfrm>
            <a:off x="1436688" y="233680"/>
            <a:ext cx="63357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第三章 词法分析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20414" y="1484784"/>
            <a:ext cx="9143041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本章核心内容</a:t>
            </a: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词法分析程序的设计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单词的形式化描述工具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正规文法、正规式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单词的形式化</a:t>
            </a:r>
            <a:r>
              <a:rPr lang="zh-CN" altLang="en-US" sz="3600" dirty="0">
                <a:solidFill>
                  <a:srgbClr val="800080"/>
                </a:solidFill>
              </a:rPr>
              <a:t>识别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工具</a:t>
            </a:r>
            <a:r>
              <a:rPr lang="en-US" altLang="zh-CN" sz="360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zh-CN" altLang="en-US" sz="360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有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穷自动机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正规文法、正规式和有穷自动机的等价性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1311231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75480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60397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69633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1" name="任意多边形: 形状 29">
            <a:extLst>
              <a:ext uri="{FF2B5EF4-FFF2-40B4-BE49-F238E27FC236}">
                <a16:creationId xmlns:a16="http://schemas.microsoft.com/office/drawing/2014/main" id="{9F14EB98-211E-46A9-BBA5-7F9AA910541D}"/>
              </a:ext>
            </a:extLst>
          </p:cNvPr>
          <p:cNvSpPr/>
          <p:nvPr/>
        </p:nvSpPr>
        <p:spPr>
          <a:xfrm>
            <a:off x="2394720" y="1853580"/>
            <a:ext cx="412226" cy="423292"/>
          </a:xfrm>
          <a:custGeom>
            <a:avLst/>
            <a:gdLst>
              <a:gd name="connsiteX0" fmla="*/ 814957 w 1173455"/>
              <a:gd name="connsiteY0" fmla="*/ 1066932 h 1066932"/>
              <a:gd name="connsiteX1" fmla="*/ 1173303 w 1173455"/>
              <a:gd name="connsiteY1" fmla="*/ 510877 h 1066932"/>
              <a:gd name="connsiteX2" fmla="*/ 777886 w 1173455"/>
              <a:gd name="connsiteY2" fmla="*/ 16607 h 1066932"/>
              <a:gd name="connsiteX3" fmla="*/ 61195 w 1173455"/>
              <a:gd name="connsiteY3" fmla="*/ 164888 h 1066932"/>
              <a:gd name="connsiteX4" fmla="*/ 61195 w 1173455"/>
              <a:gd name="connsiteY4" fmla="*/ 634445 h 1066932"/>
              <a:gd name="connsiteX5" fmla="*/ 258903 w 1173455"/>
              <a:gd name="connsiteY5" fmla="*/ 1042218 h 1066932"/>
              <a:gd name="connsiteX6" fmla="*/ 258903 w 1173455"/>
              <a:gd name="connsiteY6" fmla="*/ 1042218 h 1066932"/>
              <a:gd name="connsiteX0" fmla="*/ 814957 w 989939"/>
              <a:gd name="connsiteY0" fmla="*/ 1066932 h 1066932"/>
              <a:gd name="connsiteX1" fmla="*/ 987952 w 989939"/>
              <a:gd name="connsiteY1" fmla="*/ 510877 h 1066932"/>
              <a:gd name="connsiteX2" fmla="*/ 777886 w 989939"/>
              <a:gd name="connsiteY2" fmla="*/ 16607 h 1066932"/>
              <a:gd name="connsiteX3" fmla="*/ 61195 w 989939"/>
              <a:gd name="connsiteY3" fmla="*/ 164888 h 1066932"/>
              <a:gd name="connsiteX4" fmla="*/ 61195 w 989939"/>
              <a:gd name="connsiteY4" fmla="*/ 634445 h 1066932"/>
              <a:gd name="connsiteX5" fmla="*/ 258903 w 989939"/>
              <a:gd name="connsiteY5" fmla="*/ 1042218 h 1066932"/>
              <a:gd name="connsiteX6" fmla="*/ 258903 w 989939"/>
              <a:gd name="connsiteY6" fmla="*/ 1042218 h 1066932"/>
              <a:gd name="connsiteX0" fmla="*/ 755778 w 930760"/>
              <a:gd name="connsiteY0" fmla="*/ 1053081 h 1053081"/>
              <a:gd name="connsiteX1" fmla="*/ 928773 w 930760"/>
              <a:gd name="connsiteY1" fmla="*/ 497026 h 1053081"/>
              <a:gd name="connsiteX2" fmla="*/ 718707 w 930760"/>
              <a:gd name="connsiteY2" fmla="*/ 2756 h 1053081"/>
              <a:gd name="connsiteX3" fmla="*/ 137940 w 930760"/>
              <a:gd name="connsiteY3" fmla="*/ 311675 h 1053081"/>
              <a:gd name="connsiteX4" fmla="*/ 2016 w 930760"/>
              <a:gd name="connsiteY4" fmla="*/ 620594 h 1053081"/>
              <a:gd name="connsiteX5" fmla="*/ 199724 w 930760"/>
              <a:gd name="connsiteY5" fmla="*/ 1028367 h 1053081"/>
              <a:gd name="connsiteX6" fmla="*/ 199724 w 930760"/>
              <a:gd name="connsiteY6" fmla="*/ 1028367 h 1053081"/>
              <a:gd name="connsiteX0" fmla="*/ 755146 w 938121"/>
              <a:gd name="connsiteY0" fmla="*/ 805088 h 805088"/>
              <a:gd name="connsiteX1" fmla="*/ 928141 w 938121"/>
              <a:gd name="connsiteY1" fmla="*/ 249033 h 805088"/>
              <a:gd name="connsiteX2" fmla="*/ 594507 w 938121"/>
              <a:gd name="connsiteY2" fmla="*/ 14255 h 805088"/>
              <a:gd name="connsiteX3" fmla="*/ 137308 w 938121"/>
              <a:gd name="connsiteY3" fmla="*/ 63682 h 805088"/>
              <a:gd name="connsiteX4" fmla="*/ 1384 w 938121"/>
              <a:gd name="connsiteY4" fmla="*/ 372601 h 805088"/>
              <a:gd name="connsiteX5" fmla="*/ 199092 w 938121"/>
              <a:gd name="connsiteY5" fmla="*/ 780374 h 805088"/>
              <a:gd name="connsiteX6" fmla="*/ 199092 w 938121"/>
              <a:gd name="connsiteY6" fmla="*/ 780374 h 805088"/>
              <a:gd name="connsiteX0" fmla="*/ 753762 w 936737"/>
              <a:gd name="connsiteY0" fmla="*/ 796805 h 796805"/>
              <a:gd name="connsiteX1" fmla="*/ 926757 w 936737"/>
              <a:gd name="connsiteY1" fmla="*/ 240750 h 796805"/>
              <a:gd name="connsiteX2" fmla="*/ 593123 w 936737"/>
              <a:gd name="connsiteY2" fmla="*/ 5972 h 796805"/>
              <a:gd name="connsiteX3" fmla="*/ 199861 w 936737"/>
              <a:gd name="connsiteY3" fmla="*/ 95119 h 796805"/>
              <a:gd name="connsiteX4" fmla="*/ 0 w 936737"/>
              <a:gd name="connsiteY4" fmla="*/ 364318 h 796805"/>
              <a:gd name="connsiteX5" fmla="*/ 197708 w 936737"/>
              <a:gd name="connsiteY5" fmla="*/ 772091 h 796805"/>
              <a:gd name="connsiteX6" fmla="*/ 197708 w 936737"/>
              <a:gd name="connsiteY6" fmla="*/ 772091 h 79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6737" h="796805">
                <a:moveTo>
                  <a:pt x="753762" y="796805"/>
                </a:moveTo>
                <a:cubicBezTo>
                  <a:pt x="936024" y="606304"/>
                  <a:pt x="953530" y="372555"/>
                  <a:pt x="926757" y="240750"/>
                </a:cubicBezTo>
                <a:cubicBezTo>
                  <a:pt x="899984" y="108945"/>
                  <a:pt x="714272" y="30244"/>
                  <a:pt x="593123" y="5972"/>
                </a:cubicBezTo>
                <a:cubicBezTo>
                  <a:pt x="471974" y="-18300"/>
                  <a:pt x="298715" y="35395"/>
                  <a:pt x="199861" y="95119"/>
                </a:cubicBezTo>
                <a:cubicBezTo>
                  <a:pt x="101007" y="154843"/>
                  <a:pt x="359" y="251489"/>
                  <a:pt x="0" y="364318"/>
                </a:cubicBezTo>
                <a:cubicBezTo>
                  <a:pt x="-359" y="477147"/>
                  <a:pt x="197708" y="772091"/>
                  <a:pt x="197708" y="772091"/>
                </a:cubicBezTo>
                <a:lnTo>
                  <a:pt x="197708" y="772091"/>
                </a:ln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8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1" grpId="0" animBg="1"/>
      <p:bldP spid="2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/>
          <p:nvPr/>
        </p:nvSpPr>
        <p:spPr>
          <a:xfrm>
            <a:off x="456577" y="1124744"/>
            <a:ext cx="8687423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若两个状态 </a:t>
            </a:r>
            <a:r>
              <a:rPr lang="en-US" altLang="zh-CN" dirty="0" err="1">
                <a:solidFill>
                  <a:srgbClr val="800080"/>
                </a:solidFill>
              </a:rPr>
              <a:t>p,q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等价即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不</a:t>
            </a:r>
            <a:r>
              <a:rPr lang="zh-CN" altLang="en-US" dirty="0">
                <a:solidFill>
                  <a:srgbClr val="FF0000"/>
                </a:solidFill>
              </a:rPr>
              <a:t>可区分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</a:rPr>
              <a:t>那么</a:t>
            </a:r>
            <a:endParaRPr lang="en-US" altLang="zh-CN" dirty="0">
              <a:solidFill>
                <a:srgbClr val="800080"/>
              </a:solidFill>
            </a:endParaRPr>
          </a:p>
          <a:p>
            <a:pPr lvl="2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对任意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*,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从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出发到达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2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终结状态 当且仅当从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出发到达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2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终结状态 。 也就是说：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2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对任意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*,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从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p,q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出发要么都到达终结状态，要么都不能到达终结状态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682" y="260648"/>
            <a:ext cx="6801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dirty="0"/>
              <a:t>从正反两个角度来看不可区分关系</a:t>
            </a:r>
            <a:endParaRPr lang="en-US" altLang="zh-CN" dirty="0"/>
          </a:p>
        </p:txBody>
      </p:sp>
      <p:sp>
        <p:nvSpPr>
          <p:cNvPr id="9" name="Text Box 18"/>
          <p:cNvSpPr txBox="1"/>
          <p:nvPr/>
        </p:nvSpPr>
        <p:spPr>
          <a:xfrm>
            <a:off x="395536" y="4639394"/>
            <a:ext cx="7962927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若两个状态 </a:t>
            </a:r>
            <a:r>
              <a:rPr lang="en-US" altLang="zh-CN" dirty="0" err="1">
                <a:solidFill>
                  <a:srgbClr val="800080"/>
                </a:solidFill>
                <a:latin typeface="Arial" panose="020B0604020202020204" pitchFamily="34" charset="0"/>
              </a:rPr>
              <a:t>p,q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可区分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那么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ctr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存在一个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*,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使得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从</a:t>
            </a:r>
            <a:r>
              <a:rPr lang="en-US" altLang="zh-CN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p,q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出发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有一个能到达终结状态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而另一个不能到达终结状态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6173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8"/>
          <p:cNvSpPr txBox="1"/>
          <p:nvPr/>
        </p:nvSpPr>
        <p:spPr>
          <a:xfrm>
            <a:off x="179512" y="404664"/>
            <a:ext cx="1183883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p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zh-CN" altLang="en-US" dirty="0"/>
              <a:t>≡ </a:t>
            </a:r>
            <a:r>
              <a:rPr lang="en-US" altLang="zh-CN" dirty="0">
                <a:solidFill>
                  <a:srgbClr val="800080"/>
                </a:solidFill>
              </a:rPr>
              <a:t>q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 rot="5400000">
            <a:off x="1691558" y="2312101"/>
            <a:ext cx="715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/>
              </a:rPr>
              <a:t>⇔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8092" y="2713163"/>
            <a:ext cx="228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⇝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990099"/>
                </a:solidFill>
              </a:rPr>
              <a:t>q’ </a:t>
            </a:r>
            <a:r>
              <a:rPr lang="en-US" altLang="zh-CN" i="1" dirty="0">
                <a:solidFill>
                  <a:srgbClr val="800080"/>
                </a:solidFill>
                <a:sym typeface="Symbol"/>
              </a:rPr>
              <a:t>F </a:t>
            </a:r>
            <a:endParaRPr lang="zh-CN" altLang="en-US" i="1" dirty="0"/>
          </a:p>
        </p:txBody>
      </p:sp>
      <p:sp>
        <p:nvSpPr>
          <p:cNvPr id="5" name="矩形 4"/>
          <p:cNvSpPr/>
          <p:nvPr/>
        </p:nvSpPr>
        <p:spPr>
          <a:xfrm>
            <a:off x="877765" y="1757956"/>
            <a:ext cx="1963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⇝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</a:rPr>
              <a:t>p’</a:t>
            </a:r>
            <a:r>
              <a:rPr lang="en-US" altLang="zh-CN" i="1" dirty="0" err="1">
                <a:solidFill>
                  <a:srgbClr val="800080"/>
                </a:solidFill>
                <a:sym typeface="Symbol"/>
              </a:rPr>
              <a:t>F</a:t>
            </a:r>
            <a:endParaRPr lang="en-US" altLang="zh-CN" i="1" dirty="0">
              <a:solidFill>
                <a:srgbClr val="80008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7172" y="1253100"/>
            <a:ext cx="206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/>
              </a:rPr>
              <a:t></a:t>
            </a:r>
            <a:r>
              <a:rPr lang="zh-CN" altLang="en-US" i="1" dirty="0">
                <a:solidFill>
                  <a:srgbClr val="800080"/>
                </a:solidFill>
                <a:sym typeface="Symbol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*,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792088" y="1138899"/>
            <a:ext cx="2771800" cy="21598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 Box 18"/>
          <p:cNvSpPr txBox="1"/>
          <p:nvPr/>
        </p:nvSpPr>
        <p:spPr>
          <a:xfrm>
            <a:off x="4716016" y="404664"/>
            <a:ext cx="1183883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p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zh-CN" altLang="en-US" dirty="0"/>
              <a:t>≢</a:t>
            </a:r>
            <a:r>
              <a:rPr lang="en-US" altLang="zh-CN" dirty="0">
                <a:solidFill>
                  <a:srgbClr val="800080"/>
                </a:solidFill>
              </a:rPr>
              <a:t>q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541323" y="1188221"/>
            <a:ext cx="19960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/>
              </a:rPr>
              <a:t></a:t>
            </a:r>
            <a:r>
              <a:rPr lang="zh-CN" altLang="en-US" i="1" dirty="0">
                <a:solidFill>
                  <a:srgbClr val="800080"/>
                </a:solidFill>
                <a:sym typeface="Symbol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*,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4" name="矩形 13"/>
          <p:cNvSpPr/>
          <p:nvPr/>
        </p:nvSpPr>
        <p:spPr>
          <a:xfrm>
            <a:off x="4819254" y="1724651"/>
            <a:ext cx="4721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⇝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</a:rPr>
              <a:t>p’ 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</a:t>
            </a:r>
            <a:r>
              <a:rPr lang="zh-CN" altLang="en-US" sz="2800" i="1" dirty="0">
                <a:solidFill>
                  <a:srgbClr val="800080"/>
                </a:solidFill>
                <a:sym typeface="Symbol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F,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q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⇝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</a:rPr>
              <a:t>q’ 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∉</a:t>
            </a:r>
            <a:r>
              <a:rPr lang="zh-CN" altLang="en-US" sz="2800" i="1" dirty="0">
                <a:solidFill>
                  <a:srgbClr val="800080"/>
                </a:solidFill>
                <a:sym typeface="Symbol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F</a:t>
            </a:r>
          </a:p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or</a:t>
            </a:r>
          </a:p>
        </p:txBody>
      </p:sp>
      <p:sp>
        <p:nvSpPr>
          <p:cNvPr id="15" name="矩形 14"/>
          <p:cNvSpPr/>
          <p:nvPr/>
        </p:nvSpPr>
        <p:spPr>
          <a:xfrm>
            <a:off x="4791907" y="2562966"/>
            <a:ext cx="4622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⇝ </a:t>
            </a:r>
            <a:r>
              <a:rPr lang="en-US" altLang="zh-CN" sz="2800" i="1" dirty="0">
                <a:solidFill>
                  <a:srgbClr val="990099"/>
                </a:solidFill>
              </a:rPr>
              <a:t>p’ 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∉</a:t>
            </a:r>
            <a:r>
              <a:rPr lang="zh-CN" altLang="en-US" sz="2800" i="1" dirty="0">
                <a:solidFill>
                  <a:srgbClr val="800080"/>
                </a:solidFill>
                <a:sym typeface="Symbol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F,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q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⇝ </a:t>
            </a:r>
            <a:r>
              <a:rPr lang="en-US" altLang="zh-CN" sz="2800" i="1" dirty="0">
                <a:solidFill>
                  <a:srgbClr val="990099"/>
                </a:solidFill>
              </a:rPr>
              <a:t>q’ 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 F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05581" y="1124744"/>
            <a:ext cx="4230915" cy="215980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6200000">
            <a:off x="1863345" y="3331571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⇔</a:t>
            </a:r>
            <a:endParaRPr lang="en-US" altLang="zh-CN" sz="3600" dirty="0"/>
          </a:p>
        </p:txBody>
      </p:sp>
      <p:sp>
        <p:nvSpPr>
          <p:cNvPr id="10" name="矩形 9"/>
          <p:cNvSpPr/>
          <p:nvPr/>
        </p:nvSpPr>
        <p:spPr>
          <a:xfrm>
            <a:off x="5076056" y="44624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4110687" y="0"/>
            <a:ext cx="0" cy="68580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80433" y="1837875"/>
            <a:ext cx="522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≝</a:t>
            </a:r>
          </a:p>
        </p:txBody>
      </p:sp>
      <p:sp>
        <p:nvSpPr>
          <p:cNvPr id="26" name="矩形 25"/>
          <p:cNvSpPr/>
          <p:nvPr/>
        </p:nvSpPr>
        <p:spPr>
          <a:xfrm>
            <a:off x="4282680" y="1757956"/>
            <a:ext cx="5229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≝</a:t>
            </a:r>
          </a:p>
        </p:txBody>
      </p:sp>
      <p:sp>
        <p:nvSpPr>
          <p:cNvPr id="27" name="矩形 26"/>
          <p:cNvSpPr/>
          <p:nvPr/>
        </p:nvSpPr>
        <p:spPr>
          <a:xfrm>
            <a:off x="179512" y="3922559"/>
            <a:ext cx="39140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➀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F</a:t>
            </a:r>
            <a:r>
              <a:rPr lang="en-US" altLang="zh-CN" i="1" dirty="0">
                <a:solidFill>
                  <a:srgbClr val="800080"/>
                </a:solidFill>
                <a:sym typeface="Symbol"/>
              </a:rPr>
              <a:t> ⇔ </a:t>
            </a:r>
            <a:r>
              <a:rPr lang="en-US" altLang="zh-CN" i="1" dirty="0">
                <a:sym typeface="Symbol" panose="05050102010706020507" pitchFamily="18" charset="2"/>
              </a:rPr>
              <a:t>q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F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82483" y="4784618"/>
            <a:ext cx="42096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➁ </a:t>
            </a:r>
            <a:r>
              <a:rPr lang="en-US" altLang="zh-CN" i="1" dirty="0">
                <a:solidFill>
                  <a:srgbClr val="800080"/>
                </a:solidFill>
                <a:sym typeface="Symbol"/>
              </a:rPr>
              <a:t></a:t>
            </a:r>
            <a:r>
              <a:rPr lang="zh-CN" altLang="en-US" i="1" dirty="0">
                <a:solidFill>
                  <a:srgbClr val="800080"/>
                </a:solidFill>
                <a:sym typeface="Symbol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,  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532663" y="4018619"/>
            <a:ext cx="14009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➀</a:t>
            </a:r>
          </a:p>
        </p:txBody>
      </p:sp>
      <p:sp>
        <p:nvSpPr>
          <p:cNvPr id="9" name="矩形 8"/>
          <p:cNvSpPr/>
          <p:nvPr/>
        </p:nvSpPr>
        <p:spPr>
          <a:xfrm>
            <a:off x="6990723" y="3857243"/>
            <a:ext cx="365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532663" y="4856880"/>
            <a:ext cx="4669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➁</a:t>
            </a:r>
            <a:endParaRPr lang="en-US" altLang="zh-CN" i="1" dirty="0">
              <a:solidFill>
                <a:srgbClr val="990099"/>
              </a:solidFill>
              <a:sym typeface="Symbol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87118" y="4914697"/>
            <a:ext cx="56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endParaRPr lang="zh-CN" altLang="en-US" sz="2800" dirty="0"/>
          </a:p>
        </p:txBody>
      </p:sp>
      <p:sp>
        <p:nvSpPr>
          <p:cNvPr id="34" name="Text Box 18"/>
          <p:cNvSpPr txBox="1"/>
          <p:nvPr/>
        </p:nvSpPr>
        <p:spPr>
          <a:xfrm>
            <a:off x="6325895" y="6130464"/>
            <a:ext cx="169546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p       q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6862828" y="5842125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aw</a:t>
            </a:r>
            <a:endParaRPr lang="zh-CN" altLang="en-US" sz="2800" dirty="0"/>
          </a:p>
        </p:txBody>
      </p:sp>
      <p:sp>
        <p:nvSpPr>
          <p:cNvPr id="36" name="矩形 35"/>
          <p:cNvSpPr/>
          <p:nvPr/>
        </p:nvSpPr>
        <p:spPr>
          <a:xfrm rot="5400000">
            <a:off x="6914925" y="3219291"/>
            <a:ext cx="577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dirty="0"/>
              <a:t>⇐</a:t>
            </a:r>
            <a:endParaRPr lang="en-US" altLang="zh-CN" sz="3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2E0534-4E05-4BED-8C4E-E913CAD2E87E}"/>
              </a:ext>
            </a:extLst>
          </p:cNvPr>
          <p:cNvSpPr txBox="1"/>
          <p:nvPr/>
        </p:nvSpPr>
        <p:spPr>
          <a:xfrm>
            <a:off x="3347864" y="3797262"/>
            <a:ext cx="126189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一致性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A92228-C9A4-408C-ADFC-C1D3D1809167}"/>
              </a:ext>
            </a:extLst>
          </p:cNvPr>
          <p:cNvSpPr txBox="1"/>
          <p:nvPr/>
        </p:nvSpPr>
        <p:spPr>
          <a:xfrm>
            <a:off x="3347864" y="4801507"/>
            <a:ext cx="126189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蔓延性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0D7A62-0789-46D8-8806-6BE0F861A796}"/>
              </a:ext>
            </a:extLst>
          </p:cNvPr>
          <p:cNvSpPr txBox="1"/>
          <p:nvPr/>
        </p:nvSpPr>
        <p:spPr>
          <a:xfrm>
            <a:off x="1478043" y="464136"/>
            <a:ext cx="239224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 err="1">
                <a:solidFill>
                  <a:srgbClr val="800080"/>
                </a:solidFill>
              </a:rPr>
              <a:t>p,q</a:t>
            </a: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zh-CN" altLang="en-US" sz="2800" dirty="0">
                <a:solidFill>
                  <a:srgbClr val="800080"/>
                </a:solidFill>
              </a:rPr>
              <a:t>不可区分</a:t>
            </a:r>
            <a:endParaRPr lang="zh-CN" altLang="en-US" sz="2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54F9EE-C601-405F-935A-BBC60D28785C}"/>
              </a:ext>
            </a:extLst>
          </p:cNvPr>
          <p:cNvSpPr txBox="1"/>
          <p:nvPr/>
        </p:nvSpPr>
        <p:spPr>
          <a:xfrm>
            <a:off x="6217504" y="484656"/>
            <a:ext cx="2392248" cy="5232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 err="1">
                <a:solidFill>
                  <a:srgbClr val="800080"/>
                </a:solidFill>
              </a:rPr>
              <a:t>p,q</a:t>
            </a: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lang="zh-CN" altLang="en-US" sz="2800" dirty="0">
                <a:solidFill>
                  <a:srgbClr val="800080"/>
                </a:solidFill>
              </a:rPr>
              <a:t>可 区分</a:t>
            </a:r>
            <a:endParaRPr lang="zh-CN" altLang="en-US" sz="2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82C788-5A94-45D6-AB7D-9BC507F06EBE}"/>
              </a:ext>
            </a:extLst>
          </p:cNvPr>
          <p:cNvSpPr txBox="1"/>
          <p:nvPr/>
        </p:nvSpPr>
        <p:spPr>
          <a:xfrm>
            <a:off x="7074376" y="-75273"/>
            <a:ext cx="963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用</a:t>
            </a:r>
            <a:r>
              <a:rPr lang="en-US" altLang="zh-CN" sz="2800" dirty="0">
                <a:solidFill>
                  <a:srgbClr val="800080"/>
                </a:solidFill>
              </a:rPr>
              <a:t>w</a:t>
            </a:r>
            <a:endParaRPr lang="zh-CN" altLang="en-US" sz="2800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B2C06C45-5558-46EB-A5ED-C345BC9BB446}"/>
              </a:ext>
            </a:extLst>
          </p:cNvPr>
          <p:cNvSpPr/>
          <p:nvPr/>
        </p:nvSpPr>
        <p:spPr>
          <a:xfrm>
            <a:off x="7014992" y="119602"/>
            <a:ext cx="795528" cy="585216"/>
          </a:xfrm>
          <a:custGeom>
            <a:avLst/>
            <a:gdLst>
              <a:gd name="connsiteX0" fmla="*/ 0 w 795528"/>
              <a:gd name="connsiteY0" fmla="*/ 0 h 585216"/>
              <a:gd name="connsiteX1" fmla="*/ 292608 w 795528"/>
              <a:gd name="connsiteY1" fmla="*/ 585216 h 585216"/>
              <a:gd name="connsiteX2" fmla="*/ 795528 w 795528"/>
              <a:gd name="connsiteY2" fmla="*/ 155448 h 58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5528" h="585216">
                <a:moveTo>
                  <a:pt x="0" y="0"/>
                </a:moveTo>
                <a:lnTo>
                  <a:pt x="292608" y="585216"/>
                </a:lnTo>
                <a:lnTo>
                  <a:pt x="795528" y="155448"/>
                </a:lnTo>
              </a:path>
            </a:pathLst>
          </a:custGeom>
          <a:noFill/>
          <a:ln w="38100"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21F196B-ED1E-4F7B-949B-94726AAC1041}"/>
              </a:ext>
            </a:extLst>
          </p:cNvPr>
          <p:cNvSpPr txBox="1"/>
          <p:nvPr/>
        </p:nvSpPr>
        <p:spPr>
          <a:xfrm>
            <a:off x="1161254" y="5289522"/>
            <a:ext cx="1584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p’      q’ 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CCEEF52-5F8B-40D6-8732-B097510C159C}"/>
              </a:ext>
            </a:extLst>
          </p:cNvPr>
          <p:cNvCxnSpPr/>
          <p:nvPr/>
        </p:nvCxnSpPr>
        <p:spPr>
          <a:xfrm flipV="1">
            <a:off x="6588224" y="5757833"/>
            <a:ext cx="0" cy="551487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70450D2-AC2D-42A5-820E-33E289688441}"/>
              </a:ext>
            </a:extLst>
          </p:cNvPr>
          <p:cNvSpPr txBox="1"/>
          <p:nvPr/>
        </p:nvSpPr>
        <p:spPr>
          <a:xfrm>
            <a:off x="6088279" y="5804459"/>
            <a:ext cx="398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3EEEA16-D3D3-40FC-9FB1-1D1D34843C89}"/>
              </a:ext>
            </a:extLst>
          </p:cNvPr>
          <p:cNvSpPr txBox="1"/>
          <p:nvPr/>
        </p:nvSpPr>
        <p:spPr>
          <a:xfrm>
            <a:off x="7880889" y="5731027"/>
            <a:ext cx="501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1D76541-24DC-4ADF-95FA-4119098E8F9B}"/>
              </a:ext>
            </a:extLst>
          </p:cNvPr>
          <p:cNvCxnSpPr/>
          <p:nvPr/>
        </p:nvCxnSpPr>
        <p:spPr>
          <a:xfrm flipV="1">
            <a:off x="7740352" y="5731027"/>
            <a:ext cx="0" cy="551487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189B538-5075-4442-B634-F89D5A675BF8}"/>
              </a:ext>
            </a:extLst>
          </p:cNvPr>
          <p:cNvSpPr txBox="1"/>
          <p:nvPr/>
        </p:nvSpPr>
        <p:spPr>
          <a:xfrm>
            <a:off x="135504" y="40834"/>
            <a:ext cx="3914091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i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DFA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迁移函数是完全的</a:t>
            </a:r>
            <a:endParaRPr lang="zh-CN" altLang="en-US" sz="2800" i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6411B7-DD75-E955-8154-07C7A900C51C}"/>
              </a:ext>
            </a:extLst>
          </p:cNvPr>
          <p:cNvSpPr txBox="1"/>
          <p:nvPr/>
        </p:nvSpPr>
        <p:spPr>
          <a:xfrm>
            <a:off x="1319117" y="1628800"/>
            <a:ext cx="552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30C0FE-20E6-A7E6-A87C-0A6B03F5B01F}"/>
              </a:ext>
            </a:extLst>
          </p:cNvPr>
          <p:cNvSpPr txBox="1"/>
          <p:nvPr/>
        </p:nvSpPr>
        <p:spPr>
          <a:xfrm>
            <a:off x="1259632" y="2616754"/>
            <a:ext cx="546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87A3EB-61FE-B6EB-D0B8-413A57104450}"/>
              </a:ext>
            </a:extLst>
          </p:cNvPr>
          <p:cNvSpPr txBox="1"/>
          <p:nvPr/>
        </p:nvSpPr>
        <p:spPr>
          <a:xfrm rot="18951297">
            <a:off x="6092720" y="3733868"/>
            <a:ext cx="10548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/>
              </a:rPr>
              <a:t></a:t>
            </a:r>
            <a:r>
              <a:rPr lang="zh-CN" altLang="en-US" sz="3200" i="1" dirty="0">
                <a:solidFill>
                  <a:srgbClr val="800080"/>
                </a:solidFill>
                <a:sym typeface="Symbol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sym typeface="Symbol"/>
              </a:rPr>
              <a:t>F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15637B-CA3F-BECF-AF63-B85236AF6A94}"/>
              </a:ext>
            </a:extLst>
          </p:cNvPr>
          <p:cNvSpPr txBox="1"/>
          <p:nvPr/>
        </p:nvSpPr>
        <p:spPr>
          <a:xfrm rot="18951297">
            <a:off x="7494942" y="3713751"/>
            <a:ext cx="10548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/>
              </a:rPr>
              <a:t>∉</a:t>
            </a:r>
            <a:r>
              <a:rPr lang="zh-CN" altLang="en-US" sz="3200" i="1" dirty="0">
                <a:solidFill>
                  <a:srgbClr val="800080"/>
                </a:solidFill>
                <a:sym typeface="Symbol"/>
              </a:rPr>
              <a:t> </a:t>
            </a:r>
            <a:r>
              <a:rPr lang="en-US" altLang="zh-CN" sz="3200" i="1" dirty="0">
                <a:solidFill>
                  <a:srgbClr val="800080"/>
                </a:solidFill>
                <a:sym typeface="Symbol"/>
              </a:rPr>
              <a:t>F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A5D526-79E6-926B-A31B-18143FA32632}"/>
              </a:ext>
            </a:extLst>
          </p:cNvPr>
          <p:cNvSpPr/>
          <p:nvPr/>
        </p:nvSpPr>
        <p:spPr>
          <a:xfrm>
            <a:off x="6006991" y="4786883"/>
            <a:ext cx="507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endParaRPr lang="zh-CN" altLang="en-US" sz="2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DC084E2-3A7A-E6FA-EA20-9940E6FC56D8}"/>
              </a:ext>
            </a:extLst>
          </p:cNvPr>
          <p:cNvSpPr/>
          <p:nvPr/>
        </p:nvSpPr>
        <p:spPr>
          <a:xfrm>
            <a:off x="7778597" y="4714572"/>
            <a:ext cx="56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endParaRPr lang="zh-CN" altLang="en-US" sz="28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2457A66-5CBD-1C85-F25D-4C272BA57F61}"/>
              </a:ext>
            </a:extLst>
          </p:cNvPr>
          <p:cNvSpPr txBox="1"/>
          <p:nvPr/>
        </p:nvSpPr>
        <p:spPr>
          <a:xfrm>
            <a:off x="6014391" y="4182887"/>
            <a:ext cx="232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  r         s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FDC3ECD-7F56-0D62-E874-5C33CF33FCBE}"/>
              </a:ext>
            </a:extLst>
          </p:cNvPr>
          <p:cNvSpPr txBox="1"/>
          <p:nvPr/>
        </p:nvSpPr>
        <p:spPr>
          <a:xfrm>
            <a:off x="6917465" y="4202159"/>
            <a:ext cx="522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≢</a:t>
            </a: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9A3FA0D3-D4AA-D7CC-A6BE-53449A88C6B4}"/>
              </a:ext>
            </a:extLst>
          </p:cNvPr>
          <p:cNvSpPr txBox="1"/>
          <p:nvPr/>
        </p:nvSpPr>
        <p:spPr>
          <a:xfrm>
            <a:off x="1065708" y="6246928"/>
            <a:ext cx="169546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p  </a:t>
            </a:r>
            <a:r>
              <a:rPr lang="zh-CN" altLang="en-US" dirty="0"/>
              <a:t>≡   </a:t>
            </a:r>
            <a:r>
              <a:rPr lang="en-US" altLang="zh-CN" dirty="0">
                <a:solidFill>
                  <a:srgbClr val="800080"/>
                </a:solidFill>
              </a:rPr>
              <a:t>q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83EAC22-578D-F468-7442-37C01D91CE88}"/>
              </a:ext>
            </a:extLst>
          </p:cNvPr>
          <p:cNvCxnSpPr/>
          <p:nvPr/>
        </p:nvCxnSpPr>
        <p:spPr>
          <a:xfrm flipV="1">
            <a:off x="1328037" y="5874297"/>
            <a:ext cx="0" cy="551487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FDC8C7E-1D10-57F0-2916-D4004EBA4DE8}"/>
              </a:ext>
            </a:extLst>
          </p:cNvPr>
          <p:cNvSpPr txBox="1"/>
          <p:nvPr/>
        </p:nvSpPr>
        <p:spPr>
          <a:xfrm>
            <a:off x="828092" y="5920923"/>
            <a:ext cx="398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7A5ECFE-FB06-C25A-9479-23B5DD0799CF}"/>
              </a:ext>
            </a:extLst>
          </p:cNvPr>
          <p:cNvSpPr txBox="1"/>
          <p:nvPr/>
        </p:nvSpPr>
        <p:spPr>
          <a:xfrm>
            <a:off x="2620702" y="5847491"/>
            <a:ext cx="501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B6261E-5E32-2D54-56A0-0E19E275A9CB}"/>
              </a:ext>
            </a:extLst>
          </p:cNvPr>
          <p:cNvCxnSpPr/>
          <p:nvPr/>
        </p:nvCxnSpPr>
        <p:spPr>
          <a:xfrm flipV="1">
            <a:off x="2480165" y="5847491"/>
            <a:ext cx="0" cy="551487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3C7E4C7-6503-FA3A-98A0-F02C545966C2}"/>
              </a:ext>
            </a:extLst>
          </p:cNvPr>
          <p:cNvSpPr txBox="1"/>
          <p:nvPr/>
        </p:nvSpPr>
        <p:spPr>
          <a:xfrm>
            <a:off x="5218119" y="1587352"/>
            <a:ext cx="547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sz="2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8269F79-A39C-B915-05F4-2A45F6DFCA8F}"/>
              </a:ext>
            </a:extLst>
          </p:cNvPr>
          <p:cNvSpPr txBox="1"/>
          <p:nvPr/>
        </p:nvSpPr>
        <p:spPr>
          <a:xfrm>
            <a:off x="7082834" y="1645068"/>
            <a:ext cx="547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sz="24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53F59BD-6373-21E7-A2DC-A4FAA8B72241}"/>
              </a:ext>
            </a:extLst>
          </p:cNvPr>
          <p:cNvSpPr txBox="1"/>
          <p:nvPr/>
        </p:nvSpPr>
        <p:spPr>
          <a:xfrm>
            <a:off x="5186510" y="2434870"/>
            <a:ext cx="547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sz="24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FFBF6B-FBC1-D39B-DDA4-AFB25F4A4CCC}"/>
              </a:ext>
            </a:extLst>
          </p:cNvPr>
          <p:cNvSpPr txBox="1"/>
          <p:nvPr/>
        </p:nvSpPr>
        <p:spPr>
          <a:xfrm>
            <a:off x="7050959" y="2420888"/>
            <a:ext cx="547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F970F28-BDFD-7C8E-F2F6-1D09BC477676}"/>
              </a:ext>
            </a:extLst>
          </p:cNvPr>
          <p:cNvSpPr txBox="1"/>
          <p:nvPr/>
        </p:nvSpPr>
        <p:spPr>
          <a:xfrm>
            <a:off x="6394816" y="5232798"/>
            <a:ext cx="1584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p’  </a:t>
            </a:r>
            <a:r>
              <a:rPr lang="zh-CN" altLang="en-US" dirty="0"/>
              <a:t>≢</a:t>
            </a:r>
            <a:r>
              <a:rPr lang="zh-CN" altLang="en-US" sz="3200" dirty="0">
                <a:solidFill>
                  <a:srgbClr val="990099"/>
                </a:solidFill>
              </a:rPr>
              <a:t>  </a:t>
            </a:r>
            <a:r>
              <a:rPr lang="en-US" altLang="zh-CN" sz="3200" dirty="0">
                <a:solidFill>
                  <a:srgbClr val="990099"/>
                </a:solidFill>
              </a:rPr>
              <a:t>q’ 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796BA68-552C-2CC7-E644-3D68912FF373}"/>
              </a:ext>
            </a:extLst>
          </p:cNvPr>
          <p:cNvSpPr txBox="1"/>
          <p:nvPr/>
        </p:nvSpPr>
        <p:spPr>
          <a:xfrm>
            <a:off x="6627149" y="6133396"/>
            <a:ext cx="13612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   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5FDB2F1-1170-6F9D-0839-08EED48AA15A}"/>
              </a:ext>
            </a:extLst>
          </p:cNvPr>
          <p:cNvSpPr txBox="1"/>
          <p:nvPr/>
        </p:nvSpPr>
        <p:spPr>
          <a:xfrm>
            <a:off x="1340915" y="5310464"/>
            <a:ext cx="818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   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A6ED355-EC40-BF1B-5CA3-C53DDF7F63A1}"/>
              </a:ext>
            </a:extLst>
          </p:cNvPr>
          <p:cNvSpPr txBox="1"/>
          <p:nvPr/>
        </p:nvSpPr>
        <p:spPr>
          <a:xfrm>
            <a:off x="6980943" y="6149820"/>
            <a:ext cx="5847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≢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9C9F76D-0794-DF4F-FA14-2A756A88DE63}"/>
              </a:ext>
            </a:extLst>
          </p:cNvPr>
          <p:cNvSpPr txBox="1"/>
          <p:nvPr/>
        </p:nvSpPr>
        <p:spPr>
          <a:xfrm rot="16200000">
            <a:off x="6142413" y="4694549"/>
            <a:ext cx="761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990099"/>
                </a:solidFill>
                <a:sym typeface="Symbol" panose="05050102010706020507" pitchFamily="18" charset="2"/>
              </a:rPr>
              <a:t>⇝</a:t>
            </a:r>
            <a:endParaRPr lang="zh-CN" altLang="en-US" sz="4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C9B6A62-282E-BE0A-2997-32727B0A1D88}"/>
              </a:ext>
            </a:extLst>
          </p:cNvPr>
          <p:cNvSpPr txBox="1"/>
          <p:nvPr/>
        </p:nvSpPr>
        <p:spPr>
          <a:xfrm rot="16200000">
            <a:off x="7300003" y="4691035"/>
            <a:ext cx="761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990099"/>
                </a:solidFill>
                <a:sym typeface="Symbol" panose="05050102010706020507" pitchFamily="18" charset="2"/>
              </a:rPr>
              <a:t>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65128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animBg="1"/>
      <p:bldP spid="12" grpId="0"/>
      <p:bldP spid="13" grpId="0"/>
      <p:bldP spid="14" grpId="0"/>
      <p:bldP spid="15" grpId="0"/>
      <p:bldP spid="16" grpId="0" animBg="1"/>
      <p:bldP spid="17" grpId="0"/>
      <p:bldP spid="10" grpId="0"/>
      <p:bldP spid="25" grpId="0"/>
      <p:bldP spid="26" grpId="0"/>
      <p:bldP spid="27" grpId="0"/>
      <p:bldP spid="29" grpId="0"/>
      <p:bldP spid="9" grpId="0"/>
      <p:bldP spid="31" grpId="0"/>
      <p:bldP spid="32" grpId="0"/>
      <p:bldP spid="34" grpId="0"/>
      <p:bldP spid="35" grpId="0"/>
      <p:bldP spid="36" grpId="0"/>
      <p:bldP spid="33" grpId="0" animBg="1"/>
      <p:bldP spid="37" grpId="0" animBg="1"/>
      <p:bldP spid="38" grpId="0" animBg="1"/>
      <p:bldP spid="39" grpId="0" animBg="1"/>
      <p:bldP spid="40" grpId="0"/>
      <p:bldP spid="44" grpId="0" animBg="1"/>
      <p:bldP spid="48" grpId="0"/>
      <p:bldP spid="62" grpId="0"/>
      <p:bldP spid="63" grpId="0"/>
      <p:bldP spid="7" grpId="0"/>
      <p:bldP spid="18" grpId="0"/>
      <p:bldP spid="21" grpId="0"/>
      <p:bldP spid="22" grpId="0"/>
      <p:bldP spid="41" grpId="0"/>
      <p:bldP spid="42" grpId="0"/>
      <p:bldP spid="45" grpId="0"/>
      <p:bldP spid="49" grpId="0"/>
      <p:bldP spid="50" grpId="0"/>
      <p:bldP spid="53" grpId="0"/>
      <p:bldP spid="54" grpId="0"/>
      <p:bldP spid="56" grpId="0"/>
      <p:bldP spid="57" grpId="0"/>
      <p:bldP spid="58" grpId="0"/>
      <p:bldP spid="60" grpId="0"/>
      <p:bldP spid="61" grpId="0"/>
      <p:bldP spid="68" grpId="0"/>
      <p:bldP spid="19" grpId="0"/>
      <p:bldP spid="65" grpId="0"/>
      <p:bldP spid="69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18"/>
          <p:cNvSpPr/>
          <p:nvPr/>
        </p:nvSpPr>
        <p:spPr>
          <a:xfrm>
            <a:off x="323528" y="260648"/>
            <a:ext cx="7903542" cy="1374174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状态集合上的一个等价关系：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不可区分关系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R</a:t>
            </a:r>
          </a:p>
          <a:p>
            <a:pPr algn="ctr">
              <a:lnSpc>
                <a:spcPct val="90000"/>
              </a:lnSpc>
              <a:buNone/>
            </a:pPr>
            <a:r>
              <a:rPr lang="zh-CN" altLang="en-US" i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要求：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迁移函数完全</a:t>
            </a:r>
            <a:endParaRPr lang="zh-CN" altLang="en-US" i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65240" name="Text Box 24"/>
          <p:cNvSpPr txBox="1"/>
          <p:nvPr/>
        </p:nvSpPr>
        <p:spPr>
          <a:xfrm>
            <a:off x="58364" y="2708920"/>
            <a:ext cx="8906124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1.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一致性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	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状态</a:t>
            </a:r>
            <a:r>
              <a:rPr lang="en-US" altLang="zh-CN" dirty="0"/>
              <a:t>p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和</a:t>
            </a:r>
            <a:r>
              <a:rPr lang="en-US" altLang="zh-CN" dirty="0"/>
              <a:t>q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必须同时为终态或非终态。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/>
              <a:t>		</a:t>
            </a:r>
            <a:r>
              <a:rPr lang="zh-CN" altLang="en-US" dirty="0"/>
              <a:t>即</a:t>
            </a:r>
            <a:r>
              <a:rPr lang="en-US" altLang="zh-CN" dirty="0" err="1"/>
              <a:t>p,q</a:t>
            </a:r>
            <a:r>
              <a:rPr lang="en-US" altLang="zh-CN" i="1" dirty="0" err="1">
                <a:sym typeface="Symbol" panose="05050102010706020507" pitchFamily="18" charset="2"/>
              </a:rPr>
              <a:t>Q-F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zh-CN" altLang="en-US" i="1" dirty="0">
                <a:sym typeface="Symbol" panose="05050102010706020507" pitchFamily="18" charset="2"/>
              </a:rPr>
              <a:t>或 </a:t>
            </a:r>
            <a:r>
              <a:rPr lang="en-US" altLang="zh-CN" dirty="0" err="1"/>
              <a:t>p,q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F,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/>
              <a:t>2.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蔓延性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	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对所有输入的符号，状态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p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和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q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必须转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		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换到等价的状态里。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	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即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任意的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 </a:t>
            </a:r>
            <a:r>
              <a:rPr lang="zh-CN" altLang="en-US" dirty="0">
                <a:sym typeface="Symbol" panose="05050102010706020507" pitchFamily="18" charset="2"/>
              </a:rPr>
              <a:t>，若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		(</a:t>
            </a:r>
            <a:r>
              <a:rPr lang="en-US" altLang="zh-CN" i="1" dirty="0" err="1"/>
              <a:t>p</a:t>
            </a:r>
            <a:r>
              <a:rPr lang="en-US" altLang="zh-CN" i="1" dirty="0" err="1">
                <a:sym typeface="Symbol" panose="05050102010706020507" pitchFamily="18" charset="2"/>
              </a:rPr>
              <a:t>,a</a:t>
            </a:r>
            <a:r>
              <a:rPr lang="en-US" altLang="zh-CN" i="1" dirty="0">
                <a:sym typeface="Symbol" panose="05050102010706020507" pitchFamily="18" charset="2"/>
              </a:rPr>
              <a:t>) =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p’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		(</a:t>
            </a:r>
            <a:r>
              <a:rPr lang="en-US" altLang="zh-CN" i="1" dirty="0" err="1"/>
              <a:t>q</a:t>
            </a:r>
            <a:r>
              <a:rPr lang="en-US" altLang="zh-CN" i="1" dirty="0" err="1">
                <a:sym typeface="Symbol" panose="05050102010706020507" pitchFamily="18" charset="2"/>
              </a:rPr>
              <a:t>,a</a:t>
            </a:r>
            <a:r>
              <a:rPr lang="en-US" altLang="zh-CN" i="1" dirty="0">
                <a:sym typeface="Symbol" panose="05050102010706020507" pitchFamily="18" charset="2"/>
              </a:rPr>
              <a:t>) =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q’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p’,q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必须是等价的状态，</a:t>
            </a:r>
            <a:r>
              <a:rPr lang="en-US" altLang="zh-CN" dirty="0"/>
              <a:t> </a:t>
            </a:r>
            <a:r>
              <a:rPr lang="en-US" altLang="zh-CN" i="1" dirty="0" err="1"/>
              <a:t>p,q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才能等价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endParaRPr lang="en-US" altLang="zh-CN" sz="2800" dirty="0">
              <a:solidFill>
                <a:srgbClr val="99009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624" y="1916832"/>
            <a:ext cx="7890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两个状态</a:t>
            </a:r>
            <a:r>
              <a:rPr lang="en-US" altLang="zh-CN" dirty="0" err="1"/>
              <a:t>p,q</a:t>
            </a:r>
            <a:r>
              <a:rPr lang="en-US" altLang="zh-CN" dirty="0"/>
              <a:t> </a:t>
            </a:r>
            <a:r>
              <a:rPr lang="zh-CN" altLang="en-US" dirty="0"/>
              <a:t>等价</a:t>
            </a:r>
            <a:r>
              <a:rPr lang="en-US" altLang="zh-CN" dirty="0"/>
              <a:t>(</a:t>
            </a:r>
            <a:r>
              <a:rPr lang="zh-CN" altLang="en-US" dirty="0"/>
              <a:t>即不可区分</a:t>
            </a:r>
            <a:r>
              <a:rPr lang="en-US" altLang="zh-CN" dirty="0"/>
              <a:t>)</a:t>
            </a:r>
            <a:r>
              <a:rPr lang="zh-CN" altLang="en-US" dirty="0"/>
              <a:t>所需条件：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5" name="文本框 47">
            <a:extLst>
              <a:ext uri="{FF2B5EF4-FFF2-40B4-BE49-F238E27FC236}">
                <a16:creationId xmlns:a16="http://schemas.microsoft.com/office/drawing/2014/main" id="{D21F196B-ED1E-4F7B-949B-94726AAC1041}"/>
              </a:ext>
            </a:extLst>
          </p:cNvPr>
          <p:cNvSpPr txBox="1"/>
          <p:nvPr/>
        </p:nvSpPr>
        <p:spPr>
          <a:xfrm>
            <a:off x="6301720" y="4596828"/>
            <a:ext cx="1584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p’      q’ </a:t>
            </a:r>
            <a:endParaRPr lang="zh-CN" altLang="en-US" dirty="0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A3FA0D3-D4AA-D7CC-A6BE-53449A88C6B4}"/>
              </a:ext>
            </a:extLst>
          </p:cNvPr>
          <p:cNvSpPr txBox="1"/>
          <p:nvPr/>
        </p:nvSpPr>
        <p:spPr>
          <a:xfrm>
            <a:off x="6206174" y="5554234"/>
            <a:ext cx="169546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p  </a:t>
            </a:r>
            <a:r>
              <a:rPr lang="zh-CN" altLang="en-US" dirty="0"/>
              <a:t>≡   </a:t>
            </a:r>
            <a:r>
              <a:rPr lang="en-US" altLang="zh-CN" dirty="0">
                <a:solidFill>
                  <a:srgbClr val="800080"/>
                </a:solidFill>
              </a:rPr>
              <a:t>q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83EAC22-578D-F468-7442-37C01D91CE88}"/>
              </a:ext>
            </a:extLst>
          </p:cNvPr>
          <p:cNvCxnSpPr/>
          <p:nvPr/>
        </p:nvCxnSpPr>
        <p:spPr>
          <a:xfrm flipV="1">
            <a:off x="6468503" y="5181603"/>
            <a:ext cx="0" cy="551487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52">
            <a:extLst>
              <a:ext uri="{FF2B5EF4-FFF2-40B4-BE49-F238E27FC236}">
                <a16:creationId xmlns:a16="http://schemas.microsoft.com/office/drawing/2014/main" id="{EFDC8C7E-1D10-57F0-2916-D4004EBA4DE8}"/>
              </a:ext>
            </a:extLst>
          </p:cNvPr>
          <p:cNvSpPr txBox="1"/>
          <p:nvPr/>
        </p:nvSpPr>
        <p:spPr>
          <a:xfrm>
            <a:off x="5968558" y="5228229"/>
            <a:ext cx="398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9" name="文本框 53">
            <a:extLst>
              <a:ext uri="{FF2B5EF4-FFF2-40B4-BE49-F238E27FC236}">
                <a16:creationId xmlns:a16="http://schemas.microsoft.com/office/drawing/2014/main" id="{A7A5ECFE-FB06-C25A-9479-23B5DD0799CF}"/>
              </a:ext>
            </a:extLst>
          </p:cNvPr>
          <p:cNvSpPr txBox="1"/>
          <p:nvPr/>
        </p:nvSpPr>
        <p:spPr>
          <a:xfrm>
            <a:off x="7761168" y="5154797"/>
            <a:ext cx="501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B6261E-5E32-2D54-56A0-0E19E275A9CB}"/>
              </a:ext>
            </a:extLst>
          </p:cNvPr>
          <p:cNvCxnSpPr/>
          <p:nvPr/>
        </p:nvCxnSpPr>
        <p:spPr>
          <a:xfrm flipV="1">
            <a:off x="7620631" y="5154797"/>
            <a:ext cx="0" cy="551487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67">
            <a:extLst>
              <a:ext uri="{FF2B5EF4-FFF2-40B4-BE49-F238E27FC236}">
                <a16:creationId xmlns:a16="http://schemas.microsoft.com/office/drawing/2014/main" id="{55FDB2F1-1170-6F9D-0839-08EED48AA15A}"/>
              </a:ext>
            </a:extLst>
          </p:cNvPr>
          <p:cNvSpPr txBox="1"/>
          <p:nvPr/>
        </p:nvSpPr>
        <p:spPr>
          <a:xfrm>
            <a:off x="6481381" y="4617770"/>
            <a:ext cx="818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   ≡</a:t>
            </a:r>
          </a:p>
        </p:txBody>
      </p:sp>
    </p:spTree>
    <p:extLst>
      <p:ext uri="{BB962C8B-B14F-4D97-AF65-F5344CB8AC3E}">
        <p14:creationId xmlns:p14="http://schemas.microsoft.com/office/powerpoint/2010/main" val="23540498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18"/>
          <p:cNvSpPr/>
          <p:nvPr/>
        </p:nvSpPr>
        <p:spPr>
          <a:xfrm>
            <a:off x="11134" y="116632"/>
            <a:ext cx="7903542" cy="1374174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状态集合上的一个等价关系：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不可区分关系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R</a:t>
            </a:r>
          </a:p>
          <a:p>
            <a:pPr algn="ctr">
              <a:lnSpc>
                <a:spcPct val="90000"/>
              </a:lnSpc>
              <a:buNone/>
            </a:pP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要求：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迁移函数完全</a:t>
            </a:r>
            <a:endParaRPr lang="zh-CN" altLang="en-US" i="1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65240" name="Text Box 24"/>
          <p:cNvSpPr txBox="1"/>
          <p:nvPr/>
        </p:nvSpPr>
        <p:spPr>
          <a:xfrm>
            <a:off x="11134" y="2564904"/>
            <a:ext cx="8867726" cy="4462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1.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一致性  </a:t>
            </a:r>
            <a:r>
              <a:rPr lang="zh-CN" altLang="en-US" dirty="0"/>
              <a:t>终结状态和非终结状态是可区分的，</a:t>
            </a:r>
            <a:r>
              <a:rPr lang="en-US" altLang="zh-CN" dirty="0"/>
              <a:t>		</a:t>
            </a:r>
            <a:r>
              <a:rPr lang="zh-CN" altLang="en-US" dirty="0"/>
              <a:t>即，两个状态</a:t>
            </a:r>
            <a:r>
              <a:rPr lang="en-US" altLang="zh-CN" i="1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 Q-F</a:t>
            </a:r>
            <a:r>
              <a:rPr lang="en-US" altLang="zh-CN" i="1" dirty="0"/>
              <a:t>,</a:t>
            </a:r>
            <a:r>
              <a:rPr lang="en-US" altLang="zh-CN" i="1" dirty="0">
                <a:solidFill>
                  <a:srgbClr val="990099"/>
                </a:solidFill>
              </a:rPr>
              <a:t>s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F,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	              </a:t>
            </a:r>
            <a:r>
              <a:rPr lang="en-US" altLang="zh-CN" i="1" dirty="0" err="1">
                <a:sym typeface="Symbol" panose="05050102010706020507" pitchFamily="18" charset="2"/>
              </a:rPr>
              <a:t>r,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可区分</a:t>
            </a:r>
            <a:endParaRPr lang="en-US" altLang="zh-CN" i="1" dirty="0">
              <a:solidFill>
                <a:srgbClr val="990099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/>
              <a:t>2.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蔓延性  设</a:t>
            </a:r>
            <a:r>
              <a:rPr lang="zh-CN" altLang="en-US" dirty="0"/>
              <a:t>状态</a:t>
            </a:r>
            <a:r>
              <a:rPr lang="en-US" altLang="zh-CN" dirty="0" err="1"/>
              <a:t>p’,</a:t>
            </a:r>
            <a:r>
              <a:rPr lang="en-US" altLang="zh-CN" dirty="0" err="1">
                <a:solidFill>
                  <a:srgbClr val="990099"/>
                </a:solidFill>
              </a:rPr>
              <a:t>q</a:t>
            </a:r>
            <a:r>
              <a:rPr lang="en-US" altLang="zh-CN" dirty="0">
                <a:solidFill>
                  <a:srgbClr val="990099"/>
                </a:solidFill>
              </a:rPr>
              <a:t>’</a:t>
            </a:r>
            <a:r>
              <a:rPr lang="zh-CN" altLang="en-US" dirty="0"/>
              <a:t>可区分，</a:t>
            </a:r>
            <a:endParaRPr lang="en-US" altLang="zh-CN" dirty="0"/>
          </a:p>
          <a:p>
            <a:pPr>
              <a:buClr>
                <a:srgbClr val="800080"/>
              </a:buClr>
              <a:buNone/>
            </a:pPr>
            <a:r>
              <a:rPr lang="en-US" altLang="zh-CN" dirty="0"/>
              <a:t>	</a:t>
            </a:r>
            <a:r>
              <a:rPr lang="zh-CN" altLang="en-US" dirty="0"/>
              <a:t>若存在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 ,  	 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	</a:t>
            </a:r>
            <a:r>
              <a:rPr lang="zh-CN" altLang="en-US" i="1" dirty="0">
                <a:sym typeface="Symbol" panose="05050102010706020507" pitchFamily="18" charset="2"/>
              </a:rPr>
              <a:t>    </a:t>
            </a:r>
            <a:r>
              <a:rPr lang="en-US" altLang="zh-CN" i="1" dirty="0">
                <a:sym typeface="Symbol" panose="05050102010706020507" pitchFamily="18" charset="2"/>
              </a:rPr>
              <a:t>(p,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a) = p’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	    (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dirty="0">
                <a:sym typeface="Symbol" panose="05050102010706020507" pitchFamily="18" charset="2"/>
              </a:rPr>
              <a:t>, a)=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q’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	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zh-CN" altLang="en-US" i="1" dirty="0">
                <a:sym typeface="Symbol" panose="05050102010706020507" pitchFamily="18" charset="2"/>
              </a:rPr>
              <a:t>那么</a:t>
            </a:r>
            <a:r>
              <a:rPr lang="en-US" altLang="zh-CN" i="1" dirty="0" err="1">
                <a:sym typeface="Symbol" panose="05050102010706020507" pitchFamily="18" charset="2"/>
              </a:rPr>
              <a:t>p,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Symbol" panose="05050102010706020507" pitchFamily="18" charset="2"/>
              </a:rPr>
              <a:t>也可区分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487111"/>
            <a:ext cx="7735164" cy="97872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反向理解：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若状态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p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和</a:t>
            </a: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不等价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，那么称这两个状态是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可区别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45E6CB-0AA6-4511-8EEF-ABFB9232D917}"/>
              </a:ext>
            </a:extLst>
          </p:cNvPr>
          <p:cNvSpPr/>
          <p:nvPr/>
        </p:nvSpPr>
        <p:spPr>
          <a:xfrm>
            <a:off x="7321393" y="4675518"/>
            <a:ext cx="56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endParaRPr lang="zh-CN" altLang="en-US" sz="2800" dirty="0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034FCA04-8F95-4113-B524-D30D56B44E77}"/>
              </a:ext>
            </a:extLst>
          </p:cNvPr>
          <p:cNvSpPr txBox="1"/>
          <p:nvPr/>
        </p:nvSpPr>
        <p:spPr>
          <a:xfrm>
            <a:off x="6774613" y="5891285"/>
            <a:ext cx="169546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p       q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EE082E-939A-4E0A-BDE5-F1AEA946E508}"/>
              </a:ext>
            </a:extLst>
          </p:cNvPr>
          <p:cNvSpPr/>
          <p:nvPr/>
        </p:nvSpPr>
        <p:spPr>
          <a:xfrm>
            <a:off x="7311546" y="5602946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aw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A6C8E-36AA-4418-900B-916F9AAB38CF}"/>
              </a:ext>
            </a:extLst>
          </p:cNvPr>
          <p:cNvSpPr txBox="1"/>
          <p:nvPr/>
        </p:nvSpPr>
        <p:spPr>
          <a:xfrm>
            <a:off x="6843152" y="4933879"/>
            <a:ext cx="1584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p’ </a:t>
            </a:r>
            <a:r>
              <a:rPr lang="zh-CN" altLang="en-US" sz="3200" dirty="0">
                <a:solidFill>
                  <a:srgbClr val="990099"/>
                </a:solidFill>
              </a:rPr>
              <a:t>≢   </a:t>
            </a:r>
            <a:r>
              <a:rPr lang="en-US" altLang="zh-CN" sz="3200" dirty="0">
                <a:solidFill>
                  <a:srgbClr val="990099"/>
                </a:solidFill>
              </a:rPr>
              <a:t>q’ 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C30330-DABB-4238-B701-A9A20A14BA19}"/>
              </a:ext>
            </a:extLst>
          </p:cNvPr>
          <p:cNvCxnSpPr/>
          <p:nvPr/>
        </p:nvCxnSpPr>
        <p:spPr>
          <a:xfrm flipV="1">
            <a:off x="7036942" y="5518654"/>
            <a:ext cx="0" cy="551487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0E22A39-2872-4B5B-A041-E23B63DDCE68}"/>
              </a:ext>
            </a:extLst>
          </p:cNvPr>
          <p:cNvSpPr txBox="1"/>
          <p:nvPr/>
        </p:nvSpPr>
        <p:spPr>
          <a:xfrm>
            <a:off x="6536997" y="5565280"/>
            <a:ext cx="3983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0CB546-4A53-4F93-8F87-F278AF7BD3D6}"/>
              </a:ext>
            </a:extLst>
          </p:cNvPr>
          <p:cNvSpPr txBox="1"/>
          <p:nvPr/>
        </p:nvSpPr>
        <p:spPr>
          <a:xfrm>
            <a:off x="8329607" y="5491848"/>
            <a:ext cx="501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59A107-DDC5-4FC5-873E-49B75219439F}"/>
              </a:ext>
            </a:extLst>
          </p:cNvPr>
          <p:cNvCxnSpPr/>
          <p:nvPr/>
        </p:nvCxnSpPr>
        <p:spPr>
          <a:xfrm flipV="1">
            <a:off x="8189070" y="5491848"/>
            <a:ext cx="0" cy="551487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01C3BE7-5A5A-4C1C-A834-8438758B6F1A}"/>
              </a:ext>
            </a:extLst>
          </p:cNvPr>
          <p:cNvSpPr txBox="1"/>
          <p:nvPr/>
        </p:nvSpPr>
        <p:spPr>
          <a:xfrm>
            <a:off x="7365238" y="5891284"/>
            <a:ext cx="5142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≢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CD0AABCA-F8D6-4FCC-9811-374A355A7A27}"/>
              </a:ext>
            </a:extLst>
          </p:cNvPr>
          <p:cNvSpPr txBox="1"/>
          <p:nvPr/>
        </p:nvSpPr>
        <p:spPr>
          <a:xfrm>
            <a:off x="6889632" y="3748824"/>
            <a:ext cx="1857529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r</a:t>
            </a:r>
            <a:r>
              <a:rPr lang="zh-CN" altLang="en-US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≢   </a:t>
            </a:r>
            <a:r>
              <a:rPr lang="en-US" altLang="zh-CN" dirty="0">
                <a:solidFill>
                  <a:srgbClr val="800080"/>
                </a:solidFill>
              </a:rPr>
              <a:t>s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endParaRPr lang="en-US" altLang="zh-CN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87B05F-C657-4D7A-979D-DCB50BB70E56}"/>
              </a:ext>
            </a:extLst>
          </p:cNvPr>
          <p:cNvSpPr/>
          <p:nvPr/>
        </p:nvSpPr>
        <p:spPr>
          <a:xfrm>
            <a:off x="7435836" y="3420425"/>
            <a:ext cx="365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193FF4-CEB2-1B78-F455-AC0E1386EA1C}"/>
              </a:ext>
            </a:extLst>
          </p:cNvPr>
          <p:cNvSpPr txBox="1"/>
          <p:nvPr/>
        </p:nvSpPr>
        <p:spPr>
          <a:xfrm rot="18480876">
            <a:off x="7772806" y="3308313"/>
            <a:ext cx="831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F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0CD28E-E101-B2F6-DE19-E3B8CC1E2FDC}"/>
              </a:ext>
            </a:extLst>
          </p:cNvPr>
          <p:cNvSpPr txBox="1"/>
          <p:nvPr/>
        </p:nvSpPr>
        <p:spPr>
          <a:xfrm rot="18671153">
            <a:off x="6794310" y="3245718"/>
            <a:ext cx="831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/>
              <a:t>∉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F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8880713-9F2B-75A0-D91D-509ED30CF495}"/>
              </a:ext>
            </a:extLst>
          </p:cNvPr>
          <p:cNvSpPr/>
          <p:nvPr/>
        </p:nvSpPr>
        <p:spPr>
          <a:xfrm>
            <a:off x="6608144" y="4417948"/>
            <a:ext cx="56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endParaRPr lang="zh-CN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5A0415-2FF2-5FBB-F598-E9CD67C5BA64}"/>
              </a:ext>
            </a:extLst>
          </p:cNvPr>
          <p:cNvSpPr/>
          <p:nvPr/>
        </p:nvSpPr>
        <p:spPr>
          <a:xfrm>
            <a:off x="7684965" y="4417948"/>
            <a:ext cx="5629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C322AB-C91A-D807-5C37-35FBE1EF071E}"/>
              </a:ext>
            </a:extLst>
          </p:cNvPr>
          <p:cNvSpPr txBox="1"/>
          <p:nvPr/>
        </p:nvSpPr>
        <p:spPr>
          <a:xfrm rot="16200000">
            <a:off x="6680095" y="4354158"/>
            <a:ext cx="761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990099"/>
                </a:solidFill>
                <a:sym typeface="Symbol" panose="05050102010706020507" pitchFamily="18" charset="2"/>
              </a:rPr>
              <a:t>⇝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1E4D03-7876-E3D2-6105-B230C66C34C4}"/>
              </a:ext>
            </a:extLst>
          </p:cNvPr>
          <p:cNvSpPr txBox="1"/>
          <p:nvPr/>
        </p:nvSpPr>
        <p:spPr>
          <a:xfrm rot="16200000">
            <a:off x="7783312" y="4312366"/>
            <a:ext cx="761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990099"/>
                </a:solidFill>
                <a:sym typeface="Symbol" panose="05050102010706020507" pitchFamily="18" charset="2"/>
              </a:rPr>
              <a:t>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06787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4" grpId="0"/>
      <p:bldP spid="15" grpId="0"/>
      <p:bldP spid="16" grpId="0"/>
      <p:bldP spid="4" grpId="0"/>
      <p:bldP spid="13" grpId="0"/>
      <p:bldP spid="19" grpId="0"/>
      <p:bldP spid="20" grpId="0"/>
      <p:bldP spid="2" grpId="0"/>
      <p:bldP spid="21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/>
          <p:nvPr/>
        </p:nvSpPr>
        <p:spPr>
          <a:xfrm>
            <a:off x="539552" y="3542930"/>
            <a:ext cx="6235056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举例</a:t>
            </a:r>
            <a:r>
              <a:rPr lang="zh-CN" altLang="en-US" dirty="0">
                <a:solidFill>
                  <a:srgbClr val="800080"/>
                </a:solidFill>
              </a:rPr>
              <a:t>，上图中</a:t>
            </a:r>
            <a:endParaRPr lang="en-US" altLang="zh-CN" dirty="0">
              <a:solidFill>
                <a:srgbClr val="800080"/>
              </a:solidFill>
            </a:endParaRPr>
          </a:p>
          <a:p>
            <a:r>
              <a:rPr lang="zh-CN" altLang="en-US" dirty="0">
                <a:solidFill>
                  <a:srgbClr val="800080"/>
                </a:solidFill>
              </a:rPr>
              <a:t>状态</a:t>
            </a:r>
            <a:r>
              <a:rPr lang="en-US" altLang="zh-CN" dirty="0">
                <a:solidFill>
                  <a:srgbClr val="800080"/>
                </a:solidFill>
              </a:rPr>
              <a:t>0,4</a:t>
            </a:r>
            <a:r>
              <a:rPr lang="zh-CN" altLang="en-US" dirty="0">
                <a:solidFill>
                  <a:srgbClr val="800080"/>
                </a:solidFill>
              </a:rPr>
              <a:t>可区分；</a:t>
            </a:r>
            <a:r>
              <a:rPr lang="en-US" altLang="zh-CN" dirty="0">
                <a:solidFill>
                  <a:srgbClr val="800080"/>
                </a:solidFill>
              </a:rPr>
              <a:t>2,4</a:t>
            </a:r>
            <a:r>
              <a:rPr lang="zh-CN" altLang="en-US" dirty="0">
                <a:solidFill>
                  <a:srgbClr val="800080"/>
                </a:solidFill>
              </a:rPr>
              <a:t>也可区分</a:t>
            </a:r>
            <a:endParaRPr lang="en-US" altLang="zh-CN" dirty="0">
              <a:solidFill>
                <a:srgbClr val="800080"/>
              </a:solidFill>
            </a:endParaRPr>
          </a:p>
          <a:p>
            <a:r>
              <a:rPr lang="zh-CN" altLang="en-US" dirty="0">
                <a:solidFill>
                  <a:srgbClr val="800080"/>
                </a:solidFill>
              </a:rPr>
              <a:t>因为</a:t>
            </a:r>
            <a:r>
              <a:rPr lang="en-US" altLang="zh-CN" dirty="0">
                <a:solidFill>
                  <a:srgbClr val="800080"/>
                </a:solidFill>
              </a:rPr>
              <a:t>4</a:t>
            </a:r>
            <a:r>
              <a:rPr lang="zh-CN" altLang="en-US" dirty="0">
                <a:solidFill>
                  <a:srgbClr val="800080"/>
                </a:solidFill>
              </a:rPr>
              <a:t>是终结状态，而</a:t>
            </a:r>
            <a:r>
              <a:rPr lang="en-US" altLang="zh-CN" dirty="0">
                <a:solidFill>
                  <a:srgbClr val="800080"/>
                </a:solidFill>
              </a:rPr>
              <a:t>0,2</a:t>
            </a:r>
            <a:r>
              <a:rPr lang="zh-CN" altLang="en-US" dirty="0">
                <a:solidFill>
                  <a:srgbClr val="800080"/>
                </a:solidFill>
              </a:rPr>
              <a:t>不是。</a:t>
            </a:r>
            <a:endParaRPr lang="en-US" altLang="zh-CN" dirty="0">
              <a:solidFill>
                <a:srgbClr val="800080"/>
              </a:solidFill>
            </a:endParaRPr>
          </a:p>
          <a:p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状态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800080"/>
                </a:solidFill>
              </a:rPr>
              <a:t>,3</a:t>
            </a:r>
            <a:r>
              <a:rPr lang="zh-CN" altLang="en-US" dirty="0">
                <a:solidFill>
                  <a:srgbClr val="800080"/>
                </a:solidFill>
              </a:rPr>
              <a:t>可区分，这是因为：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  2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读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后到达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    3</a:t>
            </a:r>
            <a:r>
              <a:rPr lang="zh-CN" altLang="en-US" dirty="0">
                <a:solidFill>
                  <a:srgbClr val="800080"/>
                </a:solidFill>
              </a:rPr>
              <a:t>读</a:t>
            </a:r>
            <a:r>
              <a:rPr lang="en-US" altLang="zh-CN" dirty="0">
                <a:solidFill>
                  <a:srgbClr val="800080"/>
                </a:solidFill>
              </a:rPr>
              <a:t>b</a:t>
            </a:r>
            <a:r>
              <a:rPr lang="zh-CN" altLang="en-US" dirty="0">
                <a:solidFill>
                  <a:srgbClr val="800080"/>
                </a:solidFill>
              </a:rPr>
              <a:t>后到达</a:t>
            </a:r>
            <a:r>
              <a:rPr lang="en-US" altLang="zh-CN" dirty="0">
                <a:solidFill>
                  <a:srgbClr val="800080"/>
                </a:solidFill>
              </a:rPr>
              <a:t>4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6215106" cy="351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655052" y="5733256"/>
            <a:ext cx="240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而</a:t>
            </a:r>
            <a:r>
              <a:rPr lang="en-US" altLang="zh-CN" dirty="0">
                <a:solidFill>
                  <a:srgbClr val="800080"/>
                </a:solidFill>
              </a:rPr>
              <a:t>2,4</a:t>
            </a:r>
            <a:r>
              <a:rPr lang="zh-CN" altLang="en-US" dirty="0">
                <a:solidFill>
                  <a:srgbClr val="800080"/>
                </a:solidFill>
              </a:rPr>
              <a:t>可区分</a:t>
            </a:r>
            <a:endParaRPr lang="en-US" altLang="zh-CN" dirty="0">
              <a:solidFill>
                <a:srgbClr val="80008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3B4A4EF-DD0F-4525-AEF1-92318B389713}"/>
              </a:ext>
            </a:extLst>
          </p:cNvPr>
          <p:cNvCxnSpPr>
            <a:cxnSpLocks/>
          </p:cNvCxnSpPr>
          <p:nvPr/>
        </p:nvCxnSpPr>
        <p:spPr>
          <a:xfrm>
            <a:off x="7236296" y="5445224"/>
            <a:ext cx="0" cy="870976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24827EA-60B5-4BB4-B310-6D6CF92C7C7D}"/>
              </a:ext>
            </a:extLst>
          </p:cNvPr>
          <p:cNvCxnSpPr>
            <a:cxnSpLocks/>
          </p:cNvCxnSpPr>
          <p:nvPr/>
        </p:nvCxnSpPr>
        <p:spPr>
          <a:xfrm>
            <a:off x="8244408" y="5445224"/>
            <a:ext cx="0" cy="870976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25E9178-94AB-4598-91CE-261FED840EBE}"/>
              </a:ext>
            </a:extLst>
          </p:cNvPr>
          <p:cNvSpPr txBox="1"/>
          <p:nvPr/>
        </p:nvSpPr>
        <p:spPr>
          <a:xfrm>
            <a:off x="7029400" y="5002153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794B0C-C77D-4FDC-89CC-14A6C426FD4C}"/>
              </a:ext>
            </a:extLst>
          </p:cNvPr>
          <p:cNvSpPr txBox="1"/>
          <p:nvPr/>
        </p:nvSpPr>
        <p:spPr>
          <a:xfrm>
            <a:off x="8037512" y="4989257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296881-B3B3-4A02-9CA1-92A6E0EC7FB4}"/>
              </a:ext>
            </a:extLst>
          </p:cNvPr>
          <p:cNvSpPr txBox="1"/>
          <p:nvPr/>
        </p:nvSpPr>
        <p:spPr>
          <a:xfrm>
            <a:off x="7029400" y="6171027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A47CF6-D0D7-4F6D-BAC2-5D704B56E68B}"/>
              </a:ext>
            </a:extLst>
          </p:cNvPr>
          <p:cNvSpPr txBox="1"/>
          <p:nvPr/>
        </p:nvSpPr>
        <p:spPr>
          <a:xfrm>
            <a:off x="8037512" y="6158131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7158D8-395D-43A2-BF95-7F308BFF76A2}"/>
              </a:ext>
            </a:extLst>
          </p:cNvPr>
          <p:cNvSpPr txBox="1"/>
          <p:nvPr/>
        </p:nvSpPr>
        <p:spPr>
          <a:xfrm>
            <a:off x="7529458" y="6123295"/>
            <a:ext cx="48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D512C8-6898-40BB-96FC-E7396A09C082}"/>
              </a:ext>
            </a:extLst>
          </p:cNvPr>
          <p:cNvSpPr txBox="1"/>
          <p:nvPr/>
        </p:nvSpPr>
        <p:spPr>
          <a:xfrm>
            <a:off x="6808939" y="5538520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0289F-F133-49D0-A12F-AD32AA1D0E7C}"/>
              </a:ext>
            </a:extLst>
          </p:cNvPr>
          <p:cNvSpPr txBox="1"/>
          <p:nvPr/>
        </p:nvSpPr>
        <p:spPr>
          <a:xfrm>
            <a:off x="8308419" y="5494998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FA42A4-9983-4F7C-96D0-71E350F7F030}"/>
              </a:ext>
            </a:extLst>
          </p:cNvPr>
          <p:cNvSpPr txBox="1"/>
          <p:nvPr/>
        </p:nvSpPr>
        <p:spPr>
          <a:xfrm>
            <a:off x="7510592" y="5002152"/>
            <a:ext cx="48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FFADD16-A1B6-414C-B6D4-5F63548B23AD}"/>
              </a:ext>
            </a:extLst>
          </p:cNvPr>
          <p:cNvSpPr/>
          <p:nvPr/>
        </p:nvSpPr>
        <p:spPr>
          <a:xfrm>
            <a:off x="7547698" y="5731425"/>
            <a:ext cx="365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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A01A33-0F73-4059-B27B-977022212BF9}"/>
              </a:ext>
            </a:extLst>
          </p:cNvPr>
          <p:cNvSpPr/>
          <p:nvPr/>
        </p:nvSpPr>
        <p:spPr>
          <a:xfrm>
            <a:off x="7593650" y="4644425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43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37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1" name="AutoShape 38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2" name="AutoShape 39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3" name="AutoShape 40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4" name="Text Box 41"/>
          <p:cNvSpPr txBox="1"/>
          <p:nvPr/>
        </p:nvSpPr>
        <p:spPr>
          <a:xfrm>
            <a:off x="164526" y="1700808"/>
            <a:ext cx="8799961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输入：一个去除无用状态的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		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en-US" altLang="zh-CN" i="1" dirty="0">
                <a:solidFill>
                  <a:srgbClr val="800080"/>
                </a:solidFill>
              </a:rPr>
              <a:t>A</a:t>
            </a:r>
            <a:r>
              <a:rPr lang="en-US" altLang="zh-CN" dirty="0">
                <a:solidFill>
                  <a:srgbClr val="800080"/>
                </a:solidFill>
              </a:rPr>
              <a:t> = (</a:t>
            </a:r>
            <a:r>
              <a:rPr lang="en-US" altLang="zh-CN" i="1" dirty="0">
                <a:solidFill>
                  <a:srgbClr val="800080"/>
                </a:solidFill>
              </a:rPr>
              <a:t>Q,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</a:t>
            </a:r>
            <a:r>
              <a:rPr lang="en-US" altLang="zh-CN" i="1" dirty="0">
                <a:solidFill>
                  <a:srgbClr val="800080"/>
                </a:solidFill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</a:t>
            </a:r>
            <a:r>
              <a:rPr lang="en-US" altLang="zh-CN" i="1" dirty="0">
                <a:solidFill>
                  <a:srgbClr val="800080"/>
                </a:solidFill>
              </a:rPr>
              <a:t>, q</a:t>
            </a:r>
            <a:r>
              <a:rPr lang="en-US" altLang="zh-CN" i="1" baseline="-25000" dirty="0">
                <a:solidFill>
                  <a:srgbClr val="800080"/>
                </a:solidFill>
              </a:rPr>
              <a:t>0 </a:t>
            </a:r>
            <a:r>
              <a:rPr lang="en-US" altLang="zh-CN" i="1" dirty="0">
                <a:solidFill>
                  <a:srgbClr val="800080"/>
                </a:solidFill>
              </a:rPr>
              <a:t>, F </a:t>
            </a:r>
            <a:r>
              <a:rPr lang="en-US" altLang="zh-CN" dirty="0">
                <a:solidFill>
                  <a:srgbClr val="800080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800080"/>
                </a:solidFill>
              </a:rPr>
              <a:t>输出：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Symbol" panose="05050102010706020507" pitchFamily="18" charset="2"/>
              </a:rPr>
              <a:t>上的不可区分关系 </a:t>
            </a:r>
            <a:r>
              <a:rPr lang="zh-CN" altLang="en-US" dirty="0"/>
              <a:t>≡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Symbol" panose="05050102010706020507" pitchFamily="18" charset="2"/>
              </a:rPr>
              <a:t>的一个划分</a:t>
            </a:r>
            <a:endParaRPr lang="en-US" altLang="zh-CN" dirty="0">
              <a:sym typeface="Symbol" panose="05050102010706020507" pitchFamily="18" charset="2"/>
            </a:endParaRPr>
          </a:p>
          <a:p>
            <a:pPr lvl="2"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	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  </a:t>
            </a:r>
            <a:r>
              <a:rPr lang="zh-CN" altLang="en-US" i="1" dirty="0"/>
              <a:t>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r>
              <a:rPr lang="zh-CN" altLang="en-US" i="1" dirty="0"/>
              <a:t> </a:t>
            </a:r>
            <a:endParaRPr lang="en-US" altLang="zh-CN" i="1" dirty="0"/>
          </a:p>
          <a:p>
            <a:pPr lvl="2">
              <a:buNone/>
            </a:pPr>
            <a:r>
              <a:rPr lang="zh-CN" altLang="en-US" dirty="0">
                <a:solidFill>
                  <a:srgbClr val="800080"/>
                </a:solidFill>
              </a:rPr>
              <a:t>    以及</a:t>
            </a:r>
            <a:r>
              <a:rPr lang="en-US" altLang="zh-CN" dirty="0">
                <a:solidFill>
                  <a:srgbClr val="800080"/>
                </a:solidFill>
              </a:rPr>
              <a:t>DFA 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B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" name="Text Box 25"/>
          <p:cNvSpPr txBox="1"/>
          <p:nvPr/>
        </p:nvSpPr>
        <p:spPr>
          <a:xfrm>
            <a:off x="107504" y="44624"/>
            <a:ext cx="9283253" cy="13542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DFA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的最小化算法 </a:t>
            </a:r>
            <a:r>
              <a:rPr lang="zh-CN" altLang="en-US" dirty="0">
                <a:latin typeface="Arial" panose="020B0604020202020204" pitchFamily="34" charset="0"/>
              </a:rPr>
              <a:t> 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latin typeface="Arial" panose="020B0604020202020204" pitchFamily="34" charset="0"/>
              </a:rPr>
              <a:t>通过合并等价的（不可区别的）状态</a:t>
            </a:r>
            <a:r>
              <a:rPr lang="en-US" altLang="zh-CN" sz="3600" dirty="0">
                <a:latin typeface="Arial" panose="020B0604020202020204" pitchFamily="34" charset="0"/>
              </a:rPr>
              <a:t>.</a:t>
            </a:r>
            <a:endParaRPr lang="zh-CN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9967" y="4309328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L(A)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60032" y="4270826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L(B)</a:t>
            </a:r>
            <a:r>
              <a:rPr lang="en-US" altLang="zh-CN" i="1" dirty="0"/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491880" y="4255353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3A92D2-FF6B-40D6-95F3-4C32CCF92C5C}"/>
              </a:ext>
            </a:extLst>
          </p:cNvPr>
          <p:cNvSpPr txBox="1"/>
          <p:nvPr/>
        </p:nvSpPr>
        <p:spPr>
          <a:xfrm>
            <a:off x="323528" y="5111889"/>
            <a:ext cx="4826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分割法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6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  <p:bldP spid="9" grpId="0"/>
      <p:bldP spid="10" grpId="0"/>
      <p:bldP spid="11" grpId="0"/>
      <p:bldP spid="12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37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1" name="AutoShape 38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2" name="AutoShape 39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3973" name="AutoShape 40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Text Box 25"/>
          <p:cNvSpPr txBox="1"/>
          <p:nvPr/>
        </p:nvSpPr>
        <p:spPr>
          <a:xfrm>
            <a:off x="107504" y="44624"/>
            <a:ext cx="9283253" cy="572464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800080"/>
                </a:solidFill>
              </a:rPr>
              <a:t>分割法的思路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用可区分的关系的两个条件，将现有的集合不停的分割，直到不能再分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1.</a:t>
            </a:r>
            <a:r>
              <a:rPr lang="zh-CN" altLang="en-US" dirty="0">
                <a:solidFill>
                  <a:srgbClr val="800080"/>
                </a:solidFill>
              </a:rPr>
              <a:t>先用</a:t>
            </a:r>
            <a:r>
              <a:rPr lang="zh-CN" altLang="en-US" dirty="0">
                <a:solidFill>
                  <a:srgbClr val="FF0000"/>
                </a:solidFill>
              </a:rPr>
              <a:t>一致性</a:t>
            </a:r>
            <a:r>
              <a:rPr lang="zh-CN" altLang="en-US" dirty="0">
                <a:solidFill>
                  <a:srgbClr val="800080"/>
                </a:solidFill>
              </a:rPr>
              <a:t>条件将状态集合</a:t>
            </a:r>
            <a:r>
              <a:rPr lang="en-US" altLang="zh-CN" dirty="0">
                <a:solidFill>
                  <a:srgbClr val="800080"/>
                </a:solidFill>
              </a:rPr>
              <a:t>Q </a:t>
            </a:r>
            <a:r>
              <a:rPr lang="zh-CN" altLang="en-US" dirty="0">
                <a:solidFill>
                  <a:srgbClr val="800080"/>
                </a:solidFill>
              </a:rPr>
              <a:t>分割为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			</a:t>
            </a:r>
            <a:r>
              <a:rPr lang="en-US" altLang="zh-CN" i="1" dirty="0">
                <a:solidFill>
                  <a:srgbClr val="800080"/>
                </a:solidFill>
              </a:rPr>
              <a:t>Q-F </a:t>
            </a:r>
            <a:r>
              <a:rPr lang="zh-CN" altLang="en-US" i="1" dirty="0">
                <a:solidFill>
                  <a:srgbClr val="800080"/>
                </a:solidFill>
              </a:rPr>
              <a:t>，</a:t>
            </a:r>
            <a:r>
              <a:rPr lang="en-US" altLang="zh-CN" i="1" dirty="0">
                <a:solidFill>
                  <a:srgbClr val="800080"/>
                </a:solidFill>
              </a:rPr>
              <a:t>F</a:t>
            </a: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2.</a:t>
            </a:r>
            <a:r>
              <a:rPr lang="zh-CN" altLang="en-US" dirty="0">
                <a:solidFill>
                  <a:srgbClr val="800080"/>
                </a:solidFill>
              </a:rPr>
              <a:t>对已分割出来的集合使用</a:t>
            </a:r>
            <a:r>
              <a:rPr lang="zh-CN" altLang="en-US" dirty="0">
                <a:solidFill>
                  <a:srgbClr val="FF0000"/>
                </a:solidFill>
              </a:rPr>
              <a:t>蔓延性</a:t>
            </a:r>
            <a:r>
              <a:rPr lang="zh-CN" altLang="en-US" dirty="0">
                <a:solidFill>
                  <a:srgbClr val="800080"/>
                </a:solidFill>
              </a:rPr>
              <a:t>条件进行分割，直到不能再分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设在分割的过程中得到的临时划分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/>
              <a:t>为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  </a:t>
            </a:r>
            <a:r>
              <a:rPr lang="zh-CN" altLang="en-US" i="1" dirty="0"/>
              <a:t>，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k</a:t>
            </a:r>
            <a:endParaRPr lang="en-US" altLang="zh-CN" i="1" baseline="-25000" dirty="0"/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则满足对任意 </a:t>
            </a:r>
            <a:r>
              <a:rPr lang="en-US" altLang="zh-CN" dirty="0" err="1">
                <a:solidFill>
                  <a:srgbClr val="800080"/>
                </a:solidFill>
              </a:rPr>
              <a:t>i,j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i </a:t>
            </a:r>
            <a:r>
              <a:rPr lang="zh-CN" altLang="en-US" dirty="0"/>
              <a:t>≢</a:t>
            </a:r>
            <a:r>
              <a:rPr lang="en-US" altLang="zh-CN" i="1" dirty="0"/>
              <a:t> </a:t>
            </a: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C9E760-7EE1-287C-BFC5-9138B78B317C}"/>
              </a:ext>
            </a:extLst>
          </p:cNvPr>
          <p:cNvSpPr txBox="1"/>
          <p:nvPr/>
        </p:nvSpPr>
        <p:spPr>
          <a:xfrm>
            <a:off x="683568" y="5373216"/>
            <a:ext cx="510434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/>
              <a:t>Q</a:t>
            </a:r>
            <a:r>
              <a:rPr lang="en-US" altLang="zh-CN" sz="3200" i="1" baseline="-25000" dirty="0"/>
              <a:t>i </a:t>
            </a:r>
            <a:r>
              <a:rPr lang="zh-CN" altLang="en-US" sz="3200" dirty="0"/>
              <a:t>≢</a:t>
            </a:r>
            <a:r>
              <a:rPr lang="en-US" altLang="zh-CN" sz="3200" i="1" dirty="0"/>
              <a:t> </a:t>
            </a:r>
            <a:r>
              <a:rPr lang="en-US" altLang="zh-CN" sz="3200" i="1" dirty="0" err="1"/>
              <a:t>Q</a:t>
            </a:r>
            <a:r>
              <a:rPr lang="en-US" altLang="zh-CN" sz="3200" i="1" baseline="-25000" dirty="0" err="1"/>
              <a:t>j</a:t>
            </a:r>
            <a:r>
              <a:rPr lang="en-US" altLang="zh-CN" sz="3200" i="1" baseline="-25000" dirty="0"/>
              <a:t>  </a:t>
            </a:r>
            <a:r>
              <a:rPr lang="zh-CN" altLang="en-US" dirty="0"/>
              <a:t>≝</a:t>
            </a:r>
            <a:endParaRPr lang="en-US" altLang="zh-CN" sz="3200" i="1" baseline="-25000" dirty="0"/>
          </a:p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3200" i="1" dirty="0"/>
              <a:t> p</a:t>
            </a:r>
            <a:r>
              <a:rPr lang="en-US" altLang="zh-CN" i="1" dirty="0">
                <a:solidFill>
                  <a:srgbClr val="800080"/>
                </a:solidFill>
                <a:sym typeface="Symbol"/>
              </a:rPr>
              <a:t> </a:t>
            </a:r>
            <a:r>
              <a:rPr lang="en-US" altLang="zh-CN" sz="3200" i="1" dirty="0"/>
              <a:t> Q</a:t>
            </a:r>
            <a:r>
              <a:rPr lang="en-US" altLang="zh-CN" sz="3200" i="1" baseline="-25000" dirty="0"/>
              <a:t>i</a:t>
            </a:r>
            <a:r>
              <a:rPr lang="en-US" altLang="zh-CN" sz="3200" i="1" dirty="0"/>
              <a:t> ,q</a:t>
            </a:r>
            <a:r>
              <a:rPr lang="en-US" altLang="zh-CN" i="1" dirty="0">
                <a:solidFill>
                  <a:srgbClr val="800080"/>
                </a:solidFill>
                <a:sym typeface="Symbol"/>
              </a:rPr>
              <a:t> </a:t>
            </a:r>
            <a:r>
              <a:rPr lang="en-US" altLang="zh-CN" sz="3200" i="1" dirty="0"/>
              <a:t> </a:t>
            </a:r>
            <a:r>
              <a:rPr lang="en-US" altLang="zh-CN" sz="3200" i="1" dirty="0" err="1"/>
              <a:t>Q</a:t>
            </a:r>
            <a:r>
              <a:rPr lang="en-US" altLang="zh-CN" sz="3200" i="1" baseline="-25000" dirty="0" err="1"/>
              <a:t>j</a:t>
            </a:r>
            <a:r>
              <a:rPr lang="en-US" altLang="zh-CN" i="1" baseline="-25000" dirty="0"/>
              <a:t>  ,</a:t>
            </a:r>
            <a:r>
              <a:rPr lang="en-US" altLang="zh-CN" dirty="0"/>
              <a:t>p</a:t>
            </a:r>
            <a:r>
              <a:rPr lang="zh-CN" altLang="en-US" dirty="0"/>
              <a:t> ≢</a:t>
            </a:r>
            <a:r>
              <a:rPr lang="en-US" altLang="zh-CN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70212690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3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4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5" name="AutoShape 11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6" name="Text Box 12"/>
          <p:cNvSpPr txBox="1"/>
          <p:nvPr/>
        </p:nvSpPr>
        <p:spPr>
          <a:xfrm>
            <a:off x="28710" y="8041"/>
            <a:ext cx="3744912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分割法举例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270352" name="Object 16"/>
          <p:cNvGraphicFramePr>
            <a:graphicFrameLocks noChangeAspect="1"/>
          </p:cNvGraphicFramePr>
          <p:nvPr/>
        </p:nvGraphicFramePr>
        <p:xfrm>
          <a:off x="-540568" y="621639"/>
          <a:ext cx="6769124" cy="299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58820" imgH="2196771" progId="Visio.Drawing.11">
                  <p:embed/>
                </p:oleObj>
              </mc:Choice>
              <mc:Fallback>
                <p:oleObj name="Visio" r:id="rId2" imgW="4958820" imgH="2196771" progId="Visio.Drawing.11">
                  <p:embed/>
                  <p:pic>
                    <p:nvPicPr>
                      <p:cNvPr id="270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0568" y="621639"/>
                        <a:ext cx="6769124" cy="2998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3933056"/>
            <a:ext cx="4824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Q={1, 2,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3, 4 , 5 , 6, 7 }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56176" y="1100296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727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3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4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5" name="AutoShape 11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56176" y="1100296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96418" y="3352637"/>
            <a:ext cx="51239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1.</a:t>
            </a:r>
            <a:r>
              <a:rPr lang="zh-CN" altLang="en-US" dirty="0">
                <a:solidFill>
                  <a:srgbClr val="800080"/>
                </a:solidFill>
              </a:rPr>
              <a:t>区分终态和非终态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把</a:t>
            </a:r>
            <a:r>
              <a:rPr lang="en-US" altLang="zh-CN" dirty="0">
                <a:solidFill>
                  <a:srgbClr val="800080"/>
                </a:solidFill>
              </a:rPr>
              <a:t>Q={1, 2,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>
                <a:solidFill>
                  <a:srgbClr val="800080"/>
                </a:solidFill>
              </a:rPr>
              <a:t>3, 4 , 5 , 6, 7 }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分割为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{1, 2,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>
                <a:solidFill>
                  <a:srgbClr val="800080"/>
                </a:solidFill>
              </a:rPr>
              <a:t>3, 4 },{5 , 6, 7 }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5073" y="574809"/>
            <a:ext cx="576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先使用一致性将</a:t>
            </a:r>
            <a:r>
              <a:rPr lang="en-US" altLang="zh-CN" dirty="0">
                <a:solidFill>
                  <a:srgbClr val="800080"/>
                </a:solidFill>
              </a:rPr>
              <a:t>Q</a:t>
            </a:r>
            <a:r>
              <a:rPr lang="zh-CN" altLang="en-US" dirty="0">
                <a:solidFill>
                  <a:srgbClr val="800080"/>
                </a:solidFill>
              </a:rPr>
              <a:t>分割成</a:t>
            </a:r>
            <a:r>
              <a:rPr lang="en-US" altLang="zh-CN" dirty="0">
                <a:solidFill>
                  <a:srgbClr val="800080"/>
                </a:solidFill>
              </a:rPr>
              <a:t>2</a:t>
            </a:r>
            <a:r>
              <a:rPr lang="zh-CN" altLang="en-US" dirty="0">
                <a:solidFill>
                  <a:srgbClr val="800080"/>
                </a:solidFill>
              </a:rPr>
              <a:t>个子集</a:t>
            </a:r>
            <a:r>
              <a:rPr lang="en-US" altLang="zh-CN" dirty="0">
                <a:solidFill>
                  <a:srgbClr val="800080"/>
                </a:solidFill>
              </a:rPr>
              <a:t>Q-F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dirty="0">
                <a:solidFill>
                  <a:srgbClr val="800080"/>
                </a:solidFill>
              </a:rPr>
              <a:t>F</a:t>
            </a: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区分终态和非终态</a:t>
            </a:r>
            <a:endParaRPr lang="zh-CN" altLang="en-US" dirty="0"/>
          </a:p>
        </p:txBody>
      </p:sp>
      <p:sp>
        <p:nvSpPr>
          <p:cNvPr id="12" name="Line 33"/>
          <p:cNvSpPr/>
          <p:nvPr/>
        </p:nvSpPr>
        <p:spPr>
          <a:xfrm flipH="1" flipV="1">
            <a:off x="5755249" y="4005064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63FAF38-DED2-8307-89C0-9F00B3684DB7}"/>
              </a:ext>
            </a:extLst>
          </p:cNvPr>
          <p:cNvSpPr txBox="1"/>
          <p:nvPr/>
        </p:nvSpPr>
        <p:spPr>
          <a:xfrm>
            <a:off x="96076" y="2844225"/>
            <a:ext cx="3744912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分割法举例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9556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96" y="201538"/>
            <a:ext cx="849828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假设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1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2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…  </a:t>
            </a:r>
            <a:r>
              <a:rPr lang="zh-CN" altLang="en-US" sz="2800" i="1" dirty="0"/>
              <a:t>，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k</a:t>
            </a:r>
            <a:r>
              <a:rPr lang="zh-CN" altLang="en-US" sz="2800" i="1" dirty="0"/>
              <a:t> 为</a:t>
            </a:r>
            <a:r>
              <a:rPr lang="en-US" altLang="zh-CN" sz="2800" i="1" dirty="0"/>
              <a:t>Q </a:t>
            </a:r>
            <a:r>
              <a:rPr lang="zh-CN" altLang="en-US" sz="2800" dirty="0"/>
              <a:t>的一个划分，且对任意</a:t>
            </a:r>
            <a:r>
              <a:rPr lang="en-US" altLang="zh-CN" sz="2800" i="1" dirty="0" err="1"/>
              <a:t>i,j</a:t>
            </a:r>
            <a:r>
              <a:rPr lang="zh-CN" altLang="en-US" sz="2800" dirty="0"/>
              <a:t>，</a:t>
            </a:r>
            <a:r>
              <a:rPr lang="en-US" altLang="zh-CN" sz="2800" i="1" dirty="0"/>
              <a:t> Q</a:t>
            </a:r>
            <a:r>
              <a:rPr lang="en-US" altLang="zh-CN" sz="2800" i="1" baseline="-25000" dirty="0"/>
              <a:t>i </a:t>
            </a:r>
            <a:r>
              <a:rPr lang="zh-CN" altLang="en-US" sz="2800" dirty="0"/>
              <a:t>≢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。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i </a:t>
            </a:r>
            <a:r>
              <a:rPr lang="zh-CN" altLang="en-US" sz="2800" dirty="0"/>
              <a:t>≢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 </a:t>
            </a:r>
            <a:r>
              <a:rPr lang="zh-CN" altLang="en-US" sz="2800" dirty="0"/>
              <a:t>≝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 dirty="0"/>
              <a:t> p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 </a:t>
            </a:r>
            <a:r>
              <a:rPr lang="en-US" altLang="zh-CN" sz="2800" i="1" dirty="0"/>
              <a:t> Q</a:t>
            </a:r>
            <a:r>
              <a:rPr lang="en-US" altLang="zh-CN" sz="2800" i="1" baseline="-25000" dirty="0"/>
              <a:t>i</a:t>
            </a:r>
            <a:r>
              <a:rPr lang="en-US" altLang="zh-CN" sz="2800" i="1" dirty="0"/>
              <a:t> ,q</a:t>
            </a:r>
            <a:r>
              <a:rPr lang="en-US" altLang="zh-CN" sz="2800" i="1" dirty="0">
                <a:solidFill>
                  <a:srgbClr val="800080"/>
                </a:solidFill>
                <a:sym typeface="Symbol"/>
              </a:rPr>
              <a:t> 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 ,</a:t>
            </a:r>
            <a:r>
              <a:rPr lang="en-US" altLang="zh-CN" sz="2800" dirty="0"/>
              <a:t>p</a:t>
            </a:r>
            <a:r>
              <a:rPr lang="zh-CN" altLang="en-US" sz="2800" dirty="0"/>
              <a:t> ≢</a:t>
            </a:r>
            <a:r>
              <a:rPr lang="en-US" altLang="zh-CN" sz="2800" dirty="0"/>
              <a:t>q 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可分割的典型情况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若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i  </a:t>
            </a:r>
            <a:r>
              <a:rPr lang="en-US" altLang="zh-CN" i="1" dirty="0"/>
              <a:t>=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i1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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i2 </a:t>
            </a:r>
            <a:r>
              <a:rPr lang="zh-CN" altLang="en-US" sz="2800" i="1" baseline="-25000" dirty="0"/>
              <a:t>，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i1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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i2  </a:t>
            </a:r>
            <a:r>
              <a:rPr lang="en-US" altLang="zh-CN" sz="2800" i="1" dirty="0"/>
              <a:t>=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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j1</a:t>
            </a:r>
            <a:r>
              <a:rPr lang="zh-CN" altLang="en-US" sz="2800" dirty="0"/>
              <a:t>≢</a:t>
            </a:r>
            <a:r>
              <a:rPr lang="en-US" altLang="zh-CN" sz="2800" i="1" dirty="0"/>
              <a:t> Q</a:t>
            </a:r>
            <a:r>
              <a:rPr lang="en-US" altLang="zh-CN" sz="2800" i="1" baseline="-25000" dirty="0"/>
              <a:t>j2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∃a</a:t>
            </a:r>
            <a:r>
              <a:rPr lang="en-US" altLang="zh-CN" sz="2800" dirty="0"/>
              <a:t> </a:t>
            </a:r>
            <a:r>
              <a:rPr lang="el-GR" altLang="zh-CN" sz="2800" i="1" dirty="0"/>
              <a:t>Δ</a:t>
            </a:r>
            <a:r>
              <a:rPr lang="en-US" altLang="zh-CN" sz="2800" i="1" baseline="-25000" dirty="0"/>
              <a:t>A</a:t>
            </a:r>
            <a:r>
              <a:rPr lang="en-US" altLang="zh-CN" sz="2800" i="1" dirty="0"/>
              <a:t>(Q</a:t>
            </a:r>
            <a:r>
              <a:rPr lang="en-US" altLang="zh-CN" sz="2800" i="1" baseline="-25000" dirty="0"/>
              <a:t>i1</a:t>
            </a:r>
            <a:r>
              <a:rPr lang="en-US" altLang="zh-CN" sz="2800" i="1" dirty="0"/>
              <a:t>,a)</a:t>
            </a:r>
            <a:r>
              <a:rPr lang="en-US" altLang="zh-CN" sz="2800" i="1" dirty="0">
                <a:sym typeface="Symbol" panose="05050102010706020507" pitchFamily="18" charset="2"/>
              </a:rPr>
              <a:t> </a:t>
            </a:r>
            <a:r>
              <a:rPr lang="en-US" altLang="zh-CN" sz="2800" dirty="0"/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j1</a:t>
            </a:r>
            <a:r>
              <a:rPr lang="zh-CN" altLang="en-US" sz="2800" i="1" baseline="-25000" dirty="0"/>
              <a:t>，</a:t>
            </a:r>
            <a:r>
              <a:rPr lang="el-GR" altLang="zh-CN" sz="2800" i="1" dirty="0"/>
              <a:t>Δ</a:t>
            </a:r>
            <a:r>
              <a:rPr lang="en-US" altLang="zh-CN" sz="2800" i="1" baseline="-25000" dirty="0"/>
              <a:t>A</a:t>
            </a:r>
            <a:r>
              <a:rPr lang="en-US" altLang="zh-CN" sz="2800" i="1" dirty="0"/>
              <a:t>(Q</a:t>
            </a:r>
            <a:r>
              <a:rPr lang="en-US" altLang="zh-CN" sz="2800" i="1" baseline="-25000" dirty="0"/>
              <a:t>i2</a:t>
            </a:r>
            <a:r>
              <a:rPr lang="en-US" altLang="zh-CN" sz="2800" i="1" dirty="0"/>
              <a:t>,a)</a:t>
            </a:r>
            <a:r>
              <a:rPr lang="en-US" altLang="zh-CN" sz="2800" i="1" dirty="0">
                <a:sym typeface="Symbol" panose="05050102010706020507" pitchFamily="18" charset="2"/>
              </a:rPr>
              <a:t> </a:t>
            </a:r>
            <a:r>
              <a:rPr lang="en-US" altLang="zh-CN" sz="2800" dirty="0"/>
              <a:t>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j2</a:t>
            </a:r>
            <a:r>
              <a:rPr lang="zh-CN" altLang="en-US" sz="2800" i="1" baseline="-25000" dirty="0"/>
              <a:t>，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那么 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i1</a:t>
            </a:r>
            <a:r>
              <a:rPr lang="zh-CN" altLang="en-US" sz="2800" dirty="0"/>
              <a:t>≢</a:t>
            </a:r>
            <a:r>
              <a:rPr lang="en-US" altLang="zh-CN" sz="2800" i="1" dirty="0"/>
              <a:t> Q</a:t>
            </a:r>
            <a:r>
              <a:rPr lang="en-US" altLang="zh-CN" sz="2800" i="1" baseline="-25000" dirty="0"/>
              <a:t>i2</a:t>
            </a:r>
            <a:endParaRPr lang="en-US" altLang="zh-CN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5A1AF2-DFB5-4B96-C039-A5CBBF70DB1C}"/>
              </a:ext>
            </a:extLst>
          </p:cNvPr>
          <p:cNvSpPr/>
          <p:nvPr/>
        </p:nvSpPr>
        <p:spPr>
          <a:xfrm>
            <a:off x="3328068" y="372171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C1B7DE-6007-D2A3-5F00-6D1D563AED05}"/>
              </a:ext>
            </a:extLst>
          </p:cNvPr>
          <p:cNvCxnSpPr>
            <a:cxnSpLocks/>
          </p:cNvCxnSpPr>
          <p:nvPr/>
        </p:nvCxnSpPr>
        <p:spPr>
          <a:xfrm>
            <a:off x="3153307" y="4552272"/>
            <a:ext cx="1011667" cy="0"/>
          </a:xfrm>
          <a:prstGeom prst="line">
            <a:avLst/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64FE73C-0D4E-75D3-9EAF-7BB8274664D4}"/>
              </a:ext>
            </a:extLst>
          </p:cNvPr>
          <p:cNvSpPr/>
          <p:nvPr/>
        </p:nvSpPr>
        <p:spPr>
          <a:xfrm>
            <a:off x="2411760" y="5855897"/>
            <a:ext cx="731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j1</a:t>
            </a:r>
            <a:endParaRPr lang="zh-CN" altLang="en-US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86DB4D91-7719-2168-E1F9-80492F373710}"/>
              </a:ext>
            </a:extLst>
          </p:cNvPr>
          <p:cNvSpPr/>
          <p:nvPr/>
        </p:nvSpPr>
        <p:spPr>
          <a:xfrm rot="5400000" flipH="1">
            <a:off x="2679687" y="5241910"/>
            <a:ext cx="165797" cy="1062176"/>
          </a:xfrm>
          <a:prstGeom prst="leftBrace">
            <a:avLst>
              <a:gd name="adj1" fmla="val 36098"/>
              <a:gd name="adj2" fmla="val 51864"/>
            </a:avLst>
          </a:prstGeom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34847B-AD3C-D8D0-E136-2C91511C493E}"/>
              </a:ext>
            </a:extLst>
          </p:cNvPr>
          <p:cNvCxnSpPr>
            <a:cxnSpLocks/>
          </p:cNvCxnSpPr>
          <p:nvPr/>
        </p:nvCxnSpPr>
        <p:spPr>
          <a:xfrm flipH="1">
            <a:off x="2607607" y="4578999"/>
            <a:ext cx="560609" cy="905174"/>
          </a:xfrm>
          <a:prstGeom prst="line">
            <a:avLst/>
          </a:prstGeom>
          <a:ln w="5080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31DD073-4064-1387-C103-860A3C85AE5C}"/>
              </a:ext>
            </a:extLst>
          </p:cNvPr>
          <p:cNvSpPr/>
          <p:nvPr/>
        </p:nvSpPr>
        <p:spPr>
          <a:xfrm>
            <a:off x="3977712" y="5807609"/>
            <a:ext cx="731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j2</a:t>
            </a:r>
            <a:endParaRPr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75EF6869-FEE5-E942-8938-D11BC9CC124B}"/>
              </a:ext>
            </a:extLst>
          </p:cNvPr>
          <p:cNvSpPr/>
          <p:nvPr/>
        </p:nvSpPr>
        <p:spPr>
          <a:xfrm rot="5400000" flipH="1">
            <a:off x="4211476" y="5267311"/>
            <a:ext cx="165797" cy="1062176"/>
          </a:xfrm>
          <a:prstGeom prst="leftBrace">
            <a:avLst>
              <a:gd name="adj1" fmla="val 36098"/>
              <a:gd name="adj2" fmla="val 51864"/>
            </a:avLst>
          </a:prstGeom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F68A5F-1BB7-91E1-E00F-95146D868C51}"/>
              </a:ext>
            </a:extLst>
          </p:cNvPr>
          <p:cNvSpPr txBox="1"/>
          <p:nvPr/>
        </p:nvSpPr>
        <p:spPr>
          <a:xfrm>
            <a:off x="1848188" y="4599106"/>
            <a:ext cx="700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∃a</a:t>
            </a:r>
            <a:endParaRPr lang="en-US" altLang="zh-CN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D07C2DA-5287-2814-02DC-A4B3BB317518}"/>
              </a:ext>
            </a:extLst>
          </p:cNvPr>
          <p:cNvSpPr/>
          <p:nvPr/>
        </p:nvSpPr>
        <p:spPr>
          <a:xfrm rot="5400000">
            <a:off x="2881885" y="3779007"/>
            <a:ext cx="1066013" cy="480517"/>
          </a:xfrm>
          <a:prstGeom prst="leftBrace">
            <a:avLst>
              <a:gd name="adj1" fmla="val 10320"/>
              <a:gd name="adj2" fmla="val 65936"/>
            </a:avLst>
          </a:prstGeom>
          <a:noFill/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85094BE3-E4C7-3B34-E0BD-11BA56ACFD91}"/>
              </a:ext>
            </a:extLst>
          </p:cNvPr>
          <p:cNvSpPr/>
          <p:nvPr/>
        </p:nvSpPr>
        <p:spPr>
          <a:xfrm rot="5400000">
            <a:off x="3391709" y="3779007"/>
            <a:ext cx="1066013" cy="480517"/>
          </a:xfrm>
          <a:prstGeom prst="leftBrace">
            <a:avLst>
              <a:gd name="adj1" fmla="val 10320"/>
              <a:gd name="adj2" fmla="val 22375"/>
            </a:avLst>
          </a:prstGeom>
          <a:noFill/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730859-D86D-20E3-D5B0-64ED1B723C7C}"/>
              </a:ext>
            </a:extLst>
          </p:cNvPr>
          <p:cNvSpPr txBox="1"/>
          <p:nvPr/>
        </p:nvSpPr>
        <p:spPr>
          <a:xfrm>
            <a:off x="2961376" y="2924906"/>
            <a:ext cx="676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/>
              <a:t>Q</a:t>
            </a:r>
            <a:r>
              <a:rPr lang="en-US" altLang="zh-CN" sz="2800" i="1" baseline="-25000" dirty="0"/>
              <a:t>i1 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EC75B2-24FA-189F-39F8-3F6F61C1CC02}"/>
              </a:ext>
            </a:extLst>
          </p:cNvPr>
          <p:cNvSpPr txBox="1"/>
          <p:nvPr/>
        </p:nvSpPr>
        <p:spPr>
          <a:xfrm>
            <a:off x="3755319" y="2946889"/>
            <a:ext cx="676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/>
              <a:t>Q</a:t>
            </a:r>
            <a:r>
              <a:rPr lang="en-US" altLang="zh-CN" sz="2800" i="1" baseline="-25000" dirty="0"/>
              <a:t>i2 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73F7B8-9EC7-CE42-797E-1832C33E93AB}"/>
              </a:ext>
            </a:extLst>
          </p:cNvPr>
          <p:cNvSpPr txBox="1"/>
          <p:nvPr/>
        </p:nvSpPr>
        <p:spPr>
          <a:xfrm>
            <a:off x="3458735" y="2937374"/>
            <a:ext cx="568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≢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2CB29F-E8DB-41AD-944D-052DD04A6389}"/>
              </a:ext>
            </a:extLst>
          </p:cNvPr>
          <p:cNvSpPr txBox="1"/>
          <p:nvPr/>
        </p:nvSpPr>
        <p:spPr>
          <a:xfrm>
            <a:off x="3345527" y="5876263"/>
            <a:ext cx="5683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≢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E13B65E-43D5-F3CB-8ED3-DF31B0AF6190}"/>
              </a:ext>
            </a:extLst>
          </p:cNvPr>
          <p:cNvCxnSpPr>
            <a:cxnSpLocks/>
          </p:cNvCxnSpPr>
          <p:nvPr/>
        </p:nvCxnSpPr>
        <p:spPr>
          <a:xfrm flipH="1">
            <a:off x="3130292" y="4571176"/>
            <a:ext cx="560609" cy="905174"/>
          </a:xfrm>
          <a:prstGeom prst="line">
            <a:avLst/>
          </a:prstGeom>
          <a:ln w="5080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A814F63-70E2-3C06-9A8B-FE2BA03A7BC8}"/>
              </a:ext>
            </a:extLst>
          </p:cNvPr>
          <p:cNvCxnSpPr>
            <a:cxnSpLocks/>
          </p:cNvCxnSpPr>
          <p:nvPr/>
        </p:nvCxnSpPr>
        <p:spPr>
          <a:xfrm>
            <a:off x="2291864" y="5482845"/>
            <a:ext cx="1011667" cy="0"/>
          </a:xfrm>
          <a:prstGeom prst="line">
            <a:avLst/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DD5FA2-F941-A887-1D75-D80CCE17386E}"/>
              </a:ext>
            </a:extLst>
          </p:cNvPr>
          <p:cNvCxnSpPr>
            <a:cxnSpLocks/>
          </p:cNvCxnSpPr>
          <p:nvPr/>
        </p:nvCxnSpPr>
        <p:spPr>
          <a:xfrm>
            <a:off x="3786463" y="5476350"/>
            <a:ext cx="1011667" cy="0"/>
          </a:xfrm>
          <a:prstGeom prst="line">
            <a:avLst/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E133D46-B5A4-9CB4-94F7-705FF6397C67}"/>
              </a:ext>
            </a:extLst>
          </p:cNvPr>
          <p:cNvCxnSpPr>
            <a:cxnSpLocks/>
          </p:cNvCxnSpPr>
          <p:nvPr/>
        </p:nvCxnSpPr>
        <p:spPr>
          <a:xfrm>
            <a:off x="3763286" y="4595792"/>
            <a:ext cx="214426" cy="880558"/>
          </a:xfrm>
          <a:prstGeom prst="line">
            <a:avLst/>
          </a:prstGeom>
          <a:ln w="5080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9805C50-36B5-64DC-21C6-1E4476DD5C2A}"/>
              </a:ext>
            </a:extLst>
          </p:cNvPr>
          <p:cNvCxnSpPr>
            <a:cxnSpLocks/>
          </p:cNvCxnSpPr>
          <p:nvPr/>
        </p:nvCxnSpPr>
        <p:spPr>
          <a:xfrm>
            <a:off x="4185083" y="4586787"/>
            <a:ext cx="397480" cy="928605"/>
          </a:xfrm>
          <a:prstGeom prst="line">
            <a:avLst/>
          </a:prstGeom>
          <a:ln w="5080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4E919697-6E35-237D-EAFE-1D9BF2FFE3AB}"/>
              </a:ext>
            </a:extLst>
          </p:cNvPr>
          <p:cNvSpPr/>
          <p:nvPr/>
        </p:nvSpPr>
        <p:spPr>
          <a:xfrm rot="5400000">
            <a:off x="3573934" y="3887210"/>
            <a:ext cx="194465" cy="987614"/>
          </a:xfrm>
          <a:prstGeom prst="leftBrace">
            <a:avLst>
              <a:gd name="adj1" fmla="val 36098"/>
              <a:gd name="adj2" fmla="val 51864"/>
            </a:avLst>
          </a:prstGeom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80E59CF-44E1-686A-C372-36CAAFA58105}"/>
              </a:ext>
            </a:extLst>
          </p:cNvPr>
          <p:cNvCxnSpPr>
            <a:cxnSpLocks/>
          </p:cNvCxnSpPr>
          <p:nvPr/>
        </p:nvCxnSpPr>
        <p:spPr>
          <a:xfrm>
            <a:off x="6583533" y="4447324"/>
            <a:ext cx="0" cy="870976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4A81F6C-E504-6BB8-3042-4260D674B1F9}"/>
              </a:ext>
            </a:extLst>
          </p:cNvPr>
          <p:cNvCxnSpPr>
            <a:cxnSpLocks/>
          </p:cNvCxnSpPr>
          <p:nvPr/>
        </p:nvCxnSpPr>
        <p:spPr>
          <a:xfrm>
            <a:off x="7591645" y="4447324"/>
            <a:ext cx="0" cy="870976"/>
          </a:xfrm>
          <a:prstGeom prst="straightConnector1">
            <a:avLst/>
          </a:prstGeom>
          <a:ln w="5715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E24AAE-FAC9-70A0-BDBD-F448ACF7AF35}"/>
              </a:ext>
            </a:extLst>
          </p:cNvPr>
          <p:cNvSpPr txBox="1"/>
          <p:nvPr/>
        </p:nvSpPr>
        <p:spPr>
          <a:xfrm>
            <a:off x="6376637" y="3946840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p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3A90A0-4059-78C2-2F8E-705F23D6AE63}"/>
              </a:ext>
            </a:extLst>
          </p:cNvPr>
          <p:cNvSpPr txBox="1"/>
          <p:nvPr/>
        </p:nvSpPr>
        <p:spPr>
          <a:xfrm>
            <a:off x="7384749" y="3933944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q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5A8D2B5-A096-5980-7B8B-AC0AE3761F94}"/>
              </a:ext>
            </a:extLst>
          </p:cNvPr>
          <p:cNvSpPr txBox="1"/>
          <p:nvPr/>
        </p:nvSpPr>
        <p:spPr>
          <a:xfrm>
            <a:off x="6304629" y="5077361"/>
            <a:ext cx="549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p'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3B2BB3-1A51-EC47-6BDB-2FAF81D33C36}"/>
              </a:ext>
            </a:extLst>
          </p:cNvPr>
          <p:cNvSpPr txBox="1"/>
          <p:nvPr/>
        </p:nvSpPr>
        <p:spPr>
          <a:xfrm>
            <a:off x="7384748" y="5086072"/>
            <a:ext cx="6846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q'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76BC98C-AA6D-4A51-491F-4E0421366211}"/>
              </a:ext>
            </a:extLst>
          </p:cNvPr>
          <p:cNvSpPr txBox="1"/>
          <p:nvPr/>
        </p:nvSpPr>
        <p:spPr>
          <a:xfrm>
            <a:off x="6876695" y="5125395"/>
            <a:ext cx="48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≢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3E6CD43-3D78-DD7E-3340-B5A2A49AF429}"/>
              </a:ext>
            </a:extLst>
          </p:cNvPr>
          <p:cNvSpPr txBox="1"/>
          <p:nvPr/>
        </p:nvSpPr>
        <p:spPr>
          <a:xfrm>
            <a:off x="6156176" y="4540620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E32BA07-FA08-0D23-179D-A38E2BD5E425}"/>
              </a:ext>
            </a:extLst>
          </p:cNvPr>
          <p:cNvSpPr txBox="1"/>
          <p:nvPr/>
        </p:nvSpPr>
        <p:spPr>
          <a:xfrm>
            <a:off x="7655656" y="4573305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a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DCFC660-0CC3-4F67-2C46-09C3F1B5A299}"/>
              </a:ext>
            </a:extLst>
          </p:cNvPr>
          <p:cNvSpPr txBox="1"/>
          <p:nvPr/>
        </p:nvSpPr>
        <p:spPr>
          <a:xfrm>
            <a:off x="6857829" y="3946839"/>
            <a:ext cx="48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≢</a:t>
            </a:r>
          </a:p>
        </p:txBody>
      </p:sp>
    </p:spTree>
    <p:extLst>
      <p:ext uri="{BB962C8B-B14F-4D97-AF65-F5344CB8AC3E}">
        <p14:creationId xmlns:p14="http://schemas.microsoft.com/office/powerpoint/2010/main" val="39620177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9" grpId="0"/>
      <p:bldP spid="2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572502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9731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394720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3511651" y="223981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1" y="1640035"/>
            <a:ext cx="113898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47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0046 L -0.04965 0.04768 C -0.06007 0.05833 -0.07552 0.06435 -0.09184 0.06435 C -0.11024 0.06435 -0.125 0.05833 -0.13542 0.04768 L -0.18472 0.00046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5" grpId="0"/>
      <p:bldP spid="26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5" name="AutoShape 11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6" name="Text Box 12"/>
          <p:cNvSpPr txBox="1"/>
          <p:nvPr/>
        </p:nvSpPr>
        <p:spPr>
          <a:xfrm>
            <a:off x="28710" y="8041"/>
            <a:ext cx="3744912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分割法举例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56176" y="1100296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Line 33"/>
          <p:cNvSpPr/>
          <p:nvPr/>
        </p:nvSpPr>
        <p:spPr>
          <a:xfrm flipH="1" flipV="1">
            <a:off x="5755249" y="4005064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3568" y="2348880"/>
            <a:ext cx="661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2,</a:t>
            </a:r>
            <a:r>
              <a:rPr lang="zh-CN" altLang="en-US" i="1" dirty="0">
                <a:solidFill>
                  <a:srgbClr val="800080"/>
                </a:solidFill>
              </a:rPr>
              <a:t>   </a:t>
            </a:r>
            <a:r>
              <a:rPr lang="en-US" altLang="zh-CN" i="1" dirty="0">
                <a:solidFill>
                  <a:srgbClr val="800080"/>
                </a:solidFill>
              </a:rPr>
              <a:t>3, 4 },{5, 6, 7 }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87524" y="966530"/>
            <a:ext cx="511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2.</a:t>
            </a:r>
            <a:r>
              <a:rPr lang="zh-CN" altLang="en-US" dirty="0">
                <a:solidFill>
                  <a:srgbClr val="800080"/>
                </a:solidFill>
              </a:rPr>
              <a:t>对其中一个子集中元素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进行分析，进一步分割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075532" y="2933655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6" name="矩形 15"/>
          <p:cNvSpPr/>
          <p:nvPr/>
        </p:nvSpPr>
        <p:spPr>
          <a:xfrm>
            <a:off x="447216" y="292324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79264" y="350802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6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1511488" y="2933655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1315220" y="350802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7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2123728" y="292324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1" name="矩形 20"/>
          <p:cNvSpPr/>
          <p:nvPr/>
        </p:nvSpPr>
        <p:spPr>
          <a:xfrm>
            <a:off x="1919644" y="3521825"/>
            <a:ext cx="420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1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2642367" y="292324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3" name="矩形 22"/>
          <p:cNvSpPr/>
          <p:nvPr/>
        </p:nvSpPr>
        <p:spPr>
          <a:xfrm>
            <a:off x="2359508" y="352182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4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 bwMode="auto">
          <a:xfrm>
            <a:off x="907280" y="3530536"/>
            <a:ext cx="832172" cy="57606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1939628" y="3530536"/>
            <a:ext cx="832172" cy="57606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" name="Line 33"/>
          <p:cNvSpPr/>
          <p:nvPr/>
        </p:nvSpPr>
        <p:spPr>
          <a:xfrm flipH="1" flipV="1">
            <a:off x="5755249" y="2852936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CA97F7-3D15-3976-96D1-2C365A04BC46}"/>
              </a:ext>
            </a:extLst>
          </p:cNvPr>
          <p:cNvSpPr txBox="1"/>
          <p:nvPr/>
        </p:nvSpPr>
        <p:spPr>
          <a:xfrm>
            <a:off x="1995215" y="4383263"/>
            <a:ext cx="2288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2,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3, 4 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6782A1-476D-21B9-6066-5AE3175402E8}"/>
              </a:ext>
            </a:extLst>
          </p:cNvPr>
          <p:cNvSpPr txBox="1"/>
          <p:nvPr/>
        </p:nvSpPr>
        <p:spPr>
          <a:xfrm>
            <a:off x="6694" y="4383262"/>
            <a:ext cx="17451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{5, 6, 7 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0C187C-250D-8E7C-4D54-8C0C8A31BC89}"/>
              </a:ext>
            </a:extLst>
          </p:cNvPr>
          <p:cNvSpPr txBox="1"/>
          <p:nvPr/>
        </p:nvSpPr>
        <p:spPr>
          <a:xfrm rot="1565973">
            <a:off x="713723" y="3968554"/>
            <a:ext cx="67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6CD1ED-701D-177D-DE7A-ACD3F36A2E7D}"/>
              </a:ext>
            </a:extLst>
          </p:cNvPr>
          <p:cNvSpPr txBox="1"/>
          <p:nvPr/>
        </p:nvSpPr>
        <p:spPr>
          <a:xfrm rot="2090836">
            <a:off x="2337617" y="3961595"/>
            <a:ext cx="6758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0BBF2E-930F-4D7C-8097-077A1731FD0D}"/>
              </a:ext>
            </a:extLst>
          </p:cNvPr>
          <p:cNvSpPr txBox="1"/>
          <p:nvPr/>
        </p:nvSpPr>
        <p:spPr>
          <a:xfrm>
            <a:off x="1534755" y="2315956"/>
            <a:ext cx="676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},{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1247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  <p:bldP spid="23" grpId="0"/>
      <p:bldP spid="24" grpId="0" animBg="1"/>
      <p:bldP spid="25" grpId="0" animBg="1"/>
      <p:bldP spid="3" grpId="0"/>
      <p:bldP spid="5" grpId="0"/>
      <p:bldP spid="7" grpId="0"/>
      <p:bldP spid="8" grpId="0"/>
      <p:bldP spid="11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3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4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5" name="AutoShape 11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6" name="Text Box 12"/>
          <p:cNvSpPr txBox="1"/>
          <p:nvPr/>
        </p:nvSpPr>
        <p:spPr>
          <a:xfrm>
            <a:off x="28710" y="8041"/>
            <a:ext cx="3744912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分割法举例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270352" name="Object 16"/>
          <p:cNvGraphicFramePr>
            <a:graphicFrameLocks noChangeAspect="1"/>
          </p:cNvGraphicFramePr>
          <p:nvPr/>
        </p:nvGraphicFramePr>
        <p:xfrm>
          <a:off x="-540568" y="621639"/>
          <a:ext cx="6769124" cy="299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58820" imgH="2196771" progId="Visio.Drawing.11">
                  <p:embed/>
                </p:oleObj>
              </mc:Choice>
              <mc:Fallback>
                <p:oleObj name="Visio" r:id="rId2" imgW="4958820" imgH="2196771" progId="Visio.Drawing.11">
                  <p:embed/>
                  <p:pic>
                    <p:nvPicPr>
                      <p:cNvPr id="270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0568" y="621639"/>
                        <a:ext cx="6769124" cy="2998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56176" y="1100296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Line 33"/>
          <p:cNvSpPr/>
          <p:nvPr/>
        </p:nvSpPr>
        <p:spPr>
          <a:xfrm flipH="1" flipV="1">
            <a:off x="5755249" y="4005064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3"/>
          <p:cNvSpPr/>
          <p:nvPr/>
        </p:nvSpPr>
        <p:spPr>
          <a:xfrm flipH="1" flipV="1">
            <a:off x="5755249" y="2852936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55700" y="4695616"/>
            <a:ext cx="661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2},{3, 4 },{5, 6, 7 }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23528" y="3645024"/>
            <a:ext cx="48245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3.</a:t>
            </a:r>
            <a:r>
              <a:rPr lang="zh-CN" altLang="en-US" dirty="0">
                <a:solidFill>
                  <a:srgbClr val="800080"/>
                </a:solidFill>
              </a:rPr>
              <a:t>继续分割，直到所有的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子集都不能再分割了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907704" y="5274617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a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2643632" y="529419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1" name="矩形 30"/>
          <p:cNvSpPr/>
          <p:nvPr/>
        </p:nvSpPr>
        <p:spPr>
          <a:xfrm>
            <a:off x="2447364" y="586856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1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3079588" y="529419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3" name="矩形 32"/>
          <p:cNvSpPr/>
          <p:nvPr/>
        </p:nvSpPr>
        <p:spPr>
          <a:xfrm>
            <a:off x="2883320" y="586856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4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 bwMode="auto">
          <a:xfrm>
            <a:off x="2503524" y="5877272"/>
            <a:ext cx="356132" cy="57606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2909465" y="5877272"/>
            <a:ext cx="356132" cy="57606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6" name="Line 33"/>
          <p:cNvSpPr/>
          <p:nvPr/>
        </p:nvSpPr>
        <p:spPr>
          <a:xfrm flipH="1" flipV="1">
            <a:off x="5755249" y="3429000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782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4" grpId="0" animBg="1"/>
      <p:bldP spid="3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3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4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5" name="AutoShape 11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6" name="Text Box 12"/>
          <p:cNvSpPr txBox="1"/>
          <p:nvPr/>
        </p:nvSpPr>
        <p:spPr>
          <a:xfrm>
            <a:off x="28710" y="8041"/>
            <a:ext cx="3744912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分割法举例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270352" name="Object 16"/>
          <p:cNvGraphicFramePr>
            <a:graphicFrameLocks noChangeAspect="1"/>
          </p:cNvGraphicFramePr>
          <p:nvPr/>
        </p:nvGraphicFramePr>
        <p:xfrm>
          <a:off x="-540568" y="621639"/>
          <a:ext cx="6769124" cy="299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58820" imgH="2196771" progId="Visio.Drawing.11">
                  <p:embed/>
                </p:oleObj>
              </mc:Choice>
              <mc:Fallback>
                <p:oleObj name="Visio" r:id="rId2" imgW="4958820" imgH="2196771" progId="Visio.Drawing.11">
                  <p:embed/>
                  <p:pic>
                    <p:nvPicPr>
                      <p:cNvPr id="270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0568" y="621639"/>
                        <a:ext cx="6769124" cy="2998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56176" y="1100296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Line 33"/>
          <p:cNvSpPr/>
          <p:nvPr/>
        </p:nvSpPr>
        <p:spPr>
          <a:xfrm flipH="1" flipV="1">
            <a:off x="5755249" y="4005064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3"/>
          <p:cNvSpPr/>
          <p:nvPr/>
        </p:nvSpPr>
        <p:spPr>
          <a:xfrm flipH="1" flipV="1">
            <a:off x="5755249" y="2852936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23528" y="3645024"/>
            <a:ext cx="48245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4.</a:t>
            </a:r>
            <a:r>
              <a:rPr lang="zh-CN" altLang="en-US" dirty="0">
                <a:solidFill>
                  <a:srgbClr val="800080"/>
                </a:solidFill>
              </a:rPr>
              <a:t>继续分割，直到所有的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子集都不能再分割了</a:t>
            </a:r>
            <a:endParaRPr lang="zh-CN" altLang="en-US" dirty="0"/>
          </a:p>
        </p:txBody>
      </p:sp>
      <p:sp>
        <p:nvSpPr>
          <p:cNvPr id="36" name="Line 33"/>
          <p:cNvSpPr/>
          <p:nvPr/>
        </p:nvSpPr>
        <p:spPr>
          <a:xfrm flipH="1" flipV="1">
            <a:off x="5755249" y="3429000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55700" y="4695616"/>
            <a:ext cx="6616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2},{3}, {4},{5, 6, 7 }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364088" y="529419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a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4048188" y="529419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24" name="矩形 23"/>
          <p:cNvSpPr/>
          <p:nvPr/>
        </p:nvSpPr>
        <p:spPr>
          <a:xfrm>
            <a:off x="3851920" y="586856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7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484144" y="529419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4287876" y="586856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4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 bwMode="auto">
          <a:xfrm>
            <a:off x="4349750" y="5897639"/>
            <a:ext cx="832172" cy="57606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4932040" y="529419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0" name="矩形 39"/>
          <p:cNvSpPr/>
          <p:nvPr/>
        </p:nvSpPr>
        <p:spPr>
          <a:xfrm>
            <a:off x="4740252" y="586856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4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 bwMode="auto">
          <a:xfrm>
            <a:off x="3851920" y="5872916"/>
            <a:ext cx="435956" cy="576064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" name="Line 33"/>
          <p:cNvSpPr/>
          <p:nvPr/>
        </p:nvSpPr>
        <p:spPr>
          <a:xfrm flipH="1" flipV="1">
            <a:off x="5776380" y="4581128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371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7" grpId="0"/>
      <p:bldP spid="38" grpId="0" animBg="1"/>
      <p:bldP spid="40" grpId="0"/>
      <p:bldP spid="41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3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4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5" name="AutoShape 11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6" name="Text Box 12"/>
          <p:cNvSpPr txBox="1"/>
          <p:nvPr/>
        </p:nvSpPr>
        <p:spPr>
          <a:xfrm>
            <a:off x="28710" y="8041"/>
            <a:ext cx="3744912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分割法举例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270352" name="Object 16"/>
          <p:cNvGraphicFramePr>
            <a:graphicFrameLocks noChangeAspect="1"/>
          </p:cNvGraphicFramePr>
          <p:nvPr/>
        </p:nvGraphicFramePr>
        <p:xfrm>
          <a:off x="-540568" y="621639"/>
          <a:ext cx="6769124" cy="299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58820" imgH="2196771" progId="Visio.Drawing.11">
                  <p:embed/>
                </p:oleObj>
              </mc:Choice>
              <mc:Fallback>
                <p:oleObj name="Visio" r:id="rId2" imgW="4958820" imgH="2196771" progId="Visio.Drawing.11">
                  <p:embed/>
                  <p:pic>
                    <p:nvPicPr>
                      <p:cNvPr id="2703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0568" y="621639"/>
                        <a:ext cx="6769124" cy="2998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56176" y="1100296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Line 33"/>
          <p:cNvSpPr/>
          <p:nvPr/>
        </p:nvSpPr>
        <p:spPr>
          <a:xfrm flipH="1" flipV="1">
            <a:off x="5755249" y="4005064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3"/>
          <p:cNvSpPr/>
          <p:nvPr/>
        </p:nvSpPr>
        <p:spPr>
          <a:xfrm flipH="1" flipV="1">
            <a:off x="5755249" y="2852936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"/>
          <p:cNvSpPr/>
          <p:nvPr/>
        </p:nvSpPr>
        <p:spPr>
          <a:xfrm flipH="1" flipV="1">
            <a:off x="5755249" y="3429000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3"/>
          <p:cNvSpPr/>
          <p:nvPr/>
        </p:nvSpPr>
        <p:spPr>
          <a:xfrm flipH="1" flipV="1">
            <a:off x="5776380" y="4581128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5330" y="4005064"/>
            <a:ext cx="8713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2},{3}, {4},{5}, {6, 7 }</a:t>
            </a:r>
          </a:p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不可再分。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9082" y="3290025"/>
            <a:ext cx="8713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5.</a:t>
            </a:r>
            <a:r>
              <a:rPr lang="zh-CN" altLang="en-US" dirty="0">
                <a:solidFill>
                  <a:srgbClr val="800080"/>
                </a:solidFill>
              </a:rPr>
              <a:t>最终得到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591472"/>
      </p:ext>
    </p:extLst>
  </p:cSld>
  <p:clrMapOvr>
    <a:masterClrMapping/>
  </p:clrMapOvr>
  <p:transition spd="med">
    <p:wipe dir="r"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Text Box 23"/>
          <p:cNvSpPr txBox="1"/>
          <p:nvPr/>
        </p:nvSpPr>
        <p:spPr>
          <a:xfrm>
            <a:off x="179512" y="3237361"/>
            <a:ext cx="896448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800" dirty="0"/>
              <a:t>该划分需满足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201538"/>
            <a:ext cx="84982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关系 </a:t>
            </a:r>
            <a:r>
              <a:rPr lang="en-US" altLang="zh-CN" sz="2800" i="1" dirty="0"/>
              <a:t>R </a:t>
            </a:r>
            <a:r>
              <a:rPr lang="zh-CN" altLang="en-US" sz="2800" dirty="0"/>
              <a:t>最终对应有限状态集 </a:t>
            </a:r>
            <a:r>
              <a:rPr lang="en-US" altLang="zh-CN" sz="2800" i="1" dirty="0"/>
              <a:t>Q </a:t>
            </a:r>
            <a:r>
              <a:rPr lang="zh-CN" altLang="en-US" sz="2800" dirty="0"/>
              <a:t>的一个划分，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设划分为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1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2</a:t>
            </a:r>
            <a:r>
              <a:rPr lang="zh-CN" altLang="en-US" sz="2800" i="1" dirty="0"/>
              <a:t>，</a:t>
            </a:r>
            <a:r>
              <a:rPr lang="en-US" altLang="zh-CN" sz="2800" i="1" dirty="0"/>
              <a:t>…  </a:t>
            </a:r>
            <a:r>
              <a:rPr lang="zh-CN" altLang="en-US" sz="2800" i="1" dirty="0"/>
              <a:t>，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k</a:t>
            </a:r>
            <a:r>
              <a:rPr lang="zh-CN" altLang="en-US" sz="2800" i="1" dirty="0"/>
              <a:t>  ，</a:t>
            </a:r>
            <a:r>
              <a:rPr lang="zh-CN" altLang="en-US" sz="2800" dirty="0"/>
              <a:t>且对任意</a:t>
            </a:r>
            <a:r>
              <a:rPr lang="en-US" altLang="zh-CN" sz="2800" i="1" dirty="0" err="1"/>
              <a:t>i,j</a:t>
            </a:r>
            <a:r>
              <a:rPr lang="zh-CN" altLang="en-US" sz="2800" dirty="0"/>
              <a:t>，</a:t>
            </a:r>
            <a:r>
              <a:rPr lang="en-US" altLang="zh-CN" sz="2800" i="1" dirty="0"/>
              <a:t> Q</a:t>
            </a:r>
            <a:r>
              <a:rPr lang="en-US" altLang="zh-CN" sz="2800" i="1" baseline="-25000" dirty="0"/>
              <a:t>i </a:t>
            </a:r>
            <a:r>
              <a:rPr lang="zh-CN" altLang="en-US" sz="2800" dirty="0"/>
              <a:t>≢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en-US" altLang="zh-CN" sz="2800" i="1" baseline="-25000" dirty="0"/>
              <a:t> 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32" name="矩形 31"/>
          <p:cNvSpPr/>
          <p:nvPr/>
        </p:nvSpPr>
        <p:spPr>
          <a:xfrm>
            <a:off x="19966" y="1916832"/>
            <a:ext cx="91085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分割法的终止条件：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任意</a:t>
            </a:r>
            <a:r>
              <a:rPr lang="en-US" altLang="zh-CN" sz="2800" i="1" dirty="0"/>
              <a:t>Q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中的状态</a:t>
            </a:r>
            <a:r>
              <a:rPr lang="en-US" altLang="zh-CN" sz="2800" dirty="0"/>
              <a:t>,</a:t>
            </a:r>
            <a:r>
              <a:rPr lang="zh-CN" altLang="en-US" sz="2800" dirty="0"/>
              <a:t>看到同一个符号</a:t>
            </a:r>
            <a:r>
              <a:rPr lang="en-US" altLang="zh-CN" sz="2800" dirty="0"/>
              <a:t>a</a:t>
            </a:r>
            <a:r>
              <a:rPr lang="zh-CN" altLang="en-US" sz="2800" dirty="0"/>
              <a:t>时，都迁移到同一个块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中的状态，即：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			 </a:t>
            </a:r>
            <a:r>
              <a:rPr lang="en-US" altLang="zh-CN" sz="2800" i="1" dirty="0"/>
              <a:t> a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i="1" dirty="0"/>
              <a:t> Q</a:t>
            </a:r>
            <a:r>
              <a:rPr lang="en-US" altLang="zh-CN" sz="2800" i="1" baseline="-25000" dirty="0"/>
              <a:t>i </a:t>
            </a:r>
            <a:r>
              <a:rPr lang="en-US" altLang="zh-CN" sz="2800" i="1" dirty="0">
                <a:solidFill>
                  <a:srgbClr val="800080"/>
                </a:solidFill>
              </a:rPr>
              <a:t>∃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r>
              <a:rPr lang="en-US" altLang="zh-CN" sz="2800" i="1" dirty="0"/>
              <a:t>  </a:t>
            </a:r>
            <a:r>
              <a:rPr lang="el-GR" altLang="zh-CN" sz="2800" i="1" dirty="0"/>
              <a:t>Δ</a:t>
            </a:r>
            <a:r>
              <a:rPr lang="en-US" altLang="zh-CN" sz="2800" i="1" baseline="-25000" dirty="0"/>
              <a:t>A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i</a:t>
            </a:r>
            <a:r>
              <a:rPr lang="en-US" altLang="zh-CN" sz="2800" i="1" dirty="0" err="1"/>
              <a:t>,a</a:t>
            </a:r>
            <a:r>
              <a:rPr lang="en-US" altLang="zh-CN" sz="2800" i="1" dirty="0"/>
              <a:t>)</a:t>
            </a:r>
            <a:r>
              <a:rPr lang="en-US" altLang="zh-CN" sz="2800" i="1" dirty="0">
                <a:sym typeface="Symbol" panose="05050102010706020507" pitchFamily="18" charset="2"/>
              </a:rPr>
              <a:t> 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Q</a:t>
            </a:r>
            <a:r>
              <a:rPr lang="en-US" altLang="zh-CN" sz="2800" i="1" baseline="-25000" dirty="0" err="1"/>
              <a:t>j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2435C9-3189-6E71-FD5C-9628275EAF95}"/>
              </a:ext>
            </a:extLst>
          </p:cNvPr>
          <p:cNvSpPr/>
          <p:nvPr/>
        </p:nvSpPr>
        <p:spPr>
          <a:xfrm>
            <a:off x="3952265" y="410864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Q</a:t>
            </a:r>
            <a:r>
              <a:rPr lang="en-US" altLang="zh-CN" i="1" baseline="-25000" dirty="0"/>
              <a:t>i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1A6BA4-0A8E-8D1F-886B-3EEE592A8283}"/>
              </a:ext>
            </a:extLst>
          </p:cNvPr>
          <p:cNvCxnSpPr>
            <a:cxnSpLocks/>
          </p:cNvCxnSpPr>
          <p:nvPr/>
        </p:nvCxnSpPr>
        <p:spPr>
          <a:xfrm>
            <a:off x="3777504" y="4939199"/>
            <a:ext cx="1011667" cy="0"/>
          </a:xfrm>
          <a:prstGeom prst="line">
            <a:avLst/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F150714-AFC6-F4DC-4FE3-BE84A4F7BEB4}"/>
              </a:ext>
            </a:extLst>
          </p:cNvPr>
          <p:cNvSpPr/>
          <p:nvPr/>
        </p:nvSpPr>
        <p:spPr>
          <a:xfrm>
            <a:off x="3923928" y="615659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/>
              <a:t>Q</a:t>
            </a:r>
            <a:r>
              <a:rPr lang="en-US" altLang="zh-CN" i="1" baseline="-25000" dirty="0" err="1"/>
              <a:t>j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82042325-8B45-10FA-6023-081D003446DB}"/>
              </a:ext>
            </a:extLst>
          </p:cNvPr>
          <p:cNvSpPr/>
          <p:nvPr/>
        </p:nvSpPr>
        <p:spPr>
          <a:xfrm rot="5400000" flipH="1">
            <a:off x="4169720" y="5609639"/>
            <a:ext cx="165797" cy="1062176"/>
          </a:xfrm>
          <a:prstGeom prst="leftBrace">
            <a:avLst>
              <a:gd name="adj1" fmla="val 36098"/>
              <a:gd name="adj2" fmla="val 51864"/>
            </a:avLst>
          </a:prstGeom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05C9857-1DB6-15DD-0C85-18E71F4FB5CD}"/>
              </a:ext>
            </a:extLst>
          </p:cNvPr>
          <p:cNvCxnSpPr>
            <a:cxnSpLocks/>
          </p:cNvCxnSpPr>
          <p:nvPr/>
        </p:nvCxnSpPr>
        <p:spPr>
          <a:xfrm>
            <a:off x="3792413" y="4965926"/>
            <a:ext cx="290519" cy="912997"/>
          </a:xfrm>
          <a:prstGeom prst="line">
            <a:avLst/>
          </a:prstGeom>
          <a:ln w="5080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4E3892C-DBE8-A88C-F6F2-FC444766B27B}"/>
              </a:ext>
            </a:extLst>
          </p:cNvPr>
          <p:cNvSpPr txBox="1"/>
          <p:nvPr/>
        </p:nvSpPr>
        <p:spPr>
          <a:xfrm>
            <a:off x="2510369" y="5097287"/>
            <a:ext cx="950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a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F3C3815-DFA8-D828-C264-1DD9A26343F2}"/>
              </a:ext>
            </a:extLst>
          </p:cNvPr>
          <p:cNvCxnSpPr>
            <a:cxnSpLocks/>
          </p:cNvCxnSpPr>
          <p:nvPr/>
        </p:nvCxnSpPr>
        <p:spPr>
          <a:xfrm flipH="1">
            <a:off x="4441561" y="4931785"/>
            <a:ext cx="372792" cy="947138"/>
          </a:xfrm>
          <a:prstGeom prst="line">
            <a:avLst/>
          </a:prstGeom>
          <a:ln w="5080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72FCEB1-38A0-CABB-5A61-49476622D565}"/>
              </a:ext>
            </a:extLst>
          </p:cNvPr>
          <p:cNvCxnSpPr>
            <a:cxnSpLocks/>
          </p:cNvCxnSpPr>
          <p:nvPr/>
        </p:nvCxnSpPr>
        <p:spPr>
          <a:xfrm flipV="1">
            <a:off x="3721530" y="5859366"/>
            <a:ext cx="1062177" cy="19557"/>
          </a:xfrm>
          <a:prstGeom prst="line">
            <a:avLst/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8D961111-7431-1670-32AD-F7885EB47B34}"/>
              </a:ext>
            </a:extLst>
          </p:cNvPr>
          <p:cNvSpPr/>
          <p:nvPr/>
        </p:nvSpPr>
        <p:spPr>
          <a:xfrm rot="5400000">
            <a:off x="4198131" y="4274137"/>
            <a:ext cx="194465" cy="987614"/>
          </a:xfrm>
          <a:prstGeom prst="leftBrace">
            <a:avLst>
              <a:gd name="adj1" fmla="val 36098"/>
              <a:gd name="adj2" fmla="val 51864"/>
            </a:avLst>
          </a:prstGeom>
          <a:ln w="381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3444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0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3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4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5" name="AutoShape 11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8136" name="Text Box 12"/>
          <p:cNvSpPr txBox="1"/>
          <p:nvPr/>
        </p:nvSpPr>
        <p:spPr>
          <a:xfrm>
            <a:off x="28710" y="8041"/>
            <a:ext cx="3744912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分割法举例</a:t>
            </a: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270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25168"/>
              </p:ext>
            </p:extLst>
          </p:nvPr>
        </p:nvGraphicFramePr>
        <p:xfrm>
          <a:off x="-540568" y="621639"/>
          <a:ext cx="6769124" cy="2998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58820" imgH="2196771" progId="Visio.Drawing.11">
                  <p:embed/>
                </p:oleObj>
              </mc:Choice>
              <mc:Fallback>
                <p:oleObj name="Visio" r:id="rId2" imgW="4958820" imgH="21967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40568" y="621639"/>
                        <a:ext cx="6769124" cy="2998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98871"/>
              </p:ext>
            </p:extLst>
          </p:nvPr>
        </p:nvGraphicFramePr>
        <p:xfrm>
          <a:off x="6156176" y="1100296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Line 33"/>
          <p:cNvSpPr/>
          <p:nvPr/>
        </p:nvSpPr>
        <p:spPr>
          <a:xfrm flipH="1" flipV="1">
            <a:off x="5755249" y="4005064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33"/>
          <p:cNvSpPr/>
          <p:nvPr/>
        </p:nvSpPr>
        <p:spPr>
          <a:xfrm flipH="1" flipV="1">
            <a:off x="5755249" y="2852936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3"/>
          <p:cNvSpPr/>
          <p:nvPr/>
        </p:nvSpPr>
        <p:spPr>
          <a:xfrm flipH="1" flipV="1">
            <a:off x="5755249" y="3429000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3"/>
          <p:cNvSpPr/>
          <p:nvPr/>
        </p:nvSpPr>
        <p:spPr>
          <a:xfrm flipH="1" flipV="1">
            <a:off x="5776380" y="4581128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5330" y="4005064"/>
            <a:ext cx="87133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2},{3}, {4},{5}, {6, 7 }</a:t>
            </a:r>
          </a:p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不可再分。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9082" y="3290025"/>
            <a:ext cx="8713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5.</a:t>
            </a:r>
            <a:r>
              <a:rPr lang="zh-CN" altLang="en-US" dirty="0">
                <a:solidFill>
                  <a:srgbClr val="800080"/>
                </a:solidFill>
              </a:rPr>
              <a:t>最终得到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93300" y="5044734"/>
            <a:ext cx="57188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用表示等价类的方法来表示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这些子集为</a:t>
            </a:r>
            <a:r>
              <a:rPr lang="en-US" altLang="zh-CN" dirty="0"/>
              <a:t> [1],[3],[4],[5],[6],</a:t>
            </a:r>
          </a:p>
          <a:p>
            <a:pPr>
              <a:buNone/>
            </a:pPr>
            <a:r>
              <a:rPr lang="zh-CN" altLang="en-US" dirty="0"/>
              <a:t>共得到</a:t>
            </a:r>
            <a:r>
              <a:rPr lang="en-US" altLang="zh-CN" dirty="0"/>
              <a:t>5</a:t>
            </a:r>
            <a:r>
              <a:rPr lang="zh-CN" altLang="en-US" dirty="0"/>
              <a:t>个状态。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2952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260648"/>
            <a:ext cx="65062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A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49681"/>
              </p:ext>
            </p:extLst>
          </p:nvPr>
        </p:nvGraphicFramePr>
        <p:xfrm>
          <a:off x="395536" y="1196752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33"/>
          <p:cNvSpPr/>
          <p:nvPr/>
        </p:nvSpPr>
        <p:spPr>
          <a:xfrm flipH="1" flipV="1">
            <a:off x="66615" y="4077072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33"/>
          <p:cNvSpPr/>
          <p:nvPr/>
        </p:nvSpPr>
        <p:spPr>
          <a:xfrm flipH="1" flipV="1">
            <a:off x="66615" y="2924944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3"/>
          <p:cNvSpPr/>
          <p:nvPr/>
        </p:nvSpPr>
        <p:spPr>
          <a:xfrm flipH="1" flipV="1">
            <a:off x="66617" y="3501008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3"/>
          <p:cNvSpPr/>
          <p:nvPr/>
        </p:nvSpPr>
        <p:spPr>
          <a:xfrm flipH="1" flipV="1">
            <a:off x="66615" y="4725144"/>
            <a:ext cx="371329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5936" y="1085405"/>
            <a:ext cx="4896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新迁移函数的定义：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/>
              <a:t>B</a:t>
            </a:r>
            <a:r>
              <a:rPr lang="en-US" altLang="zh-CN" i="1" dirty="0">
                <a:sym typeface="Symbol" panose="05050102010706020507" pitchFamily="18" charset="2"/>
              </a:rPr>
              <a:t>([</a:t>
            </a:r>
            <a:r>
              <a:rPr lang="en-US" altLang="zh-CN" i="1" dirty="0"/>
              <a:t>q] </a:t>
            </a:r>
            <a:r>
              <a:rPr lang="en-US" altLang="zh-CN" i="1" dirty="0">
                <a:sym typeface="Symbol" panose="05050102010706020507" pitchFamily="18" charset="2"/>
              </a:rPr>
              <a:t>,a)=[</a:t>
            </a:r>
            <a:r>
              <a:rPr lang="en-US" altLang="zh-CN" i="1" baseline="-25000" dirty="0">
                <a:sym typeface="Symbol" panose="05050102010706020507" pitchFamily="18" charset="2"/>
              </a:rPr>
              <a:t>A</a:t>
            </a:r>
            <a:r>
              <a:rPr lang="en-US" altLang="zh-CN" i="1" baseline="-25000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 err="1"/>
              <a:t>q</a:t>
            </a:r>
            <a:r>
              <a:rPr lang="en-US" altLang="zh-CN" i="1" dirty="0" err="1">
                <a:sym typeface="Symbol" panose="05050102010706020507" pitchFamily="18" charset="2"/>
              </a:rPr>
              <a:t>,a</a:t>
            </a:r>
            <a:r>
              <a:rPr lang="en-US" altLang="zh-CN" i="1" dirty="0">
                <a:sym typeface="Symbol" panose="05050102010706020507" pitchFamily="18" charset="2"/>
              </a:rPr>
              <a:t>)]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3995936" y="2162622"/>
            <a:ext cx="4896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例：</a:t>
            </a:r>
            <a:r>
              <a:rPr lang="en-US" altLang="zh-CN" i="1" dirty="0">
                <a:sym typeface="Symbol" panose="05050102010706020507" pitchFamily="18" charset="2"/>
              </a:rPr>
              <a:t> </a:t>
            </a:r>
            <a:r>
              <a:rPr lang="en-US" altLang="zh-CN" i="1" baseline="-25000" dirty="0"/>
              <a:t>B</a:t>
            </a:r>
            <a:r>
              <a:rPr lang="en-US" altLang="zh-CN" i="1" dirty="0">
                <a:sym typeface="Symbol" panose="05050102010706020507" pitchFamily="18" charset="2"/>
              </a:rPr>
              <a:t>([</a:t>
            </a:r>
            <a:r>
              <a:rPr lang="en-US" altLang="zh-CN" i="1" dirty="0"/>
              <a:t>5] </a:t>
            </a:r>
            <a:r>
              <a:rPr lang="en-US" altLang="zh-CN" i="1" dirty="0">
                <a:sym typeface="Symbol" panose="05050102010706020507" pitchFamily="18" charset="2"/>
              </a:rPr>
              <a:t>,a)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      =[</a:t>
            </a:r>
            <a:r>
              <a:rPr lang="en-US" altLang="zh-CN" i="1" baseline="-25000" dirty="0">
                <a:sym typeface="Symbol" panose="05050102010706020507" pitchFamily="18" charset="2"/>
              </a:rPr>
              <a:t>A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/>
              <a:t>5</a:t>
            </a:r>
            <a:r>
              <a:rPr lang="en-US" altLang="zh-CN" i="1" dirty="0">
                <a:sym typeface="Symbol" panose="05050102010706020507" pitchFamily="18" charset="2"/>
              </a:rPr>
              <a:t>,a)]=[7]=[6]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45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0134" y="6132971"/>
            <a:ext cx="65062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A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8471"/>
              </p:ext>
            </p:extLst>
          </p:nvPr>
        </p:nvGraphicFramePr>
        <p:xfrm>
          <a:off x="395536" y="1532344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33"/>
          <p:cNvSpPr/>
          <p:nvPr/>
        </p:nvSpPr>
        <p:spPr>
          <a:xfrm flipH="1" flipV="1">
            <a:off x="66613" y="4412664"/>
            <a:ext cx="875385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33"/>
          <p:cNvSpPr/>
          <p:nvPr/>
        </p:nvSpPr>
        <p:spPr>
          <a:xfrm flipH="1" flipV="1">
            <a:off x="66613" y="3260536"/>
            <a:ext cx="875385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3"/>
          <p:cNvSpPr/>
          <p:nvPr/>
        </p:nvSpPr>
        <p:spPr>
          <a:xfrm flipH="1" flipV="1">
            <a:off x="66616" y="3836600"/>
            <a:ext cx="875385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3"/>
          <p:cNvSpPr/>
          <p:nvPr/>
        </p:nvSpPr>
        <p:spPr>
          <a:xfrm flipH="1">
            <a:off x="66613" y="5024732"/>
            <a:ext cx="8753858" cy="36004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右箭头 10"/>
          <p:cNvSpPr/>
          <p:nvPr/>
        </p:nvSpPr>
        <p:spPr bwMode="auto">
          <a:xfrm>
            <a:off x="3939487" y="6132971"/>
            <a:ext cx="1008112" cy="576064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6798" y="6156592"/>
            <a:ext cx="65062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B 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88105"/>
              </p:ext>
            </p:extLst>
          </p:nvPr>
        </p:nvGraphicFramePr>
        <p:xfrm>
          <a:off x="5292080" y="1532344"/>
          <a:ext cx="2891748" cy="456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2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→[1]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[3]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[4]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*[5]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2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*[6]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67544" y="116632"/>
            <a:ext cx="8676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新迁移函数的定义：</a:t>
            </a:r>
            <a:r>
              <a:rPr lang="en-US" altLang="zh-CN" i="1" dirty="0">
                <a:sym typeface="Symbol" panose="05050102010706020507" pitchFamily="18" charset="2"/>
              </a:rPr>
              <a:t> </a:t>
            </a:r>
            <a:r>
              <a:rPr lang="en-US" altLang="zh-CN" i="1" baseline="-25000" dirty="0"/>
              <a:t>B</a:t>
            </a:r>
            <a:r>
              <a:rPr lang="en-US" altLang="zh-CN" i="1" dirty="0">
                <a:sym typeface="Symbol" panose="05050102010706020507" pitchFamily="18" charset="2"/>
              </a:rPr>
              <a:t>([</a:t>
            </a:r>
            <a:r>
              <a:rPr lang="en-US" altLang="zh-CN" i="1" dirty="0"/>
              <a:t>q] </a:t>
            </a:r>
            <a:r>
              <a:rPr lang="en-US" altLang="zh-CN" i="1" dirty="0">
                <a:sym typeface="Symbol" panose="05050102010706020507" pitchFamily="18" charset="2"/>
              </a:rPr>
              <a:t>,a)=[</a:t>
            </a:r>
            <a:r>
              <a:rPr lang="en-US" altLang="zh-CN" i="1" baseline="-25000" dirty="0">
                <a:sym typeface="Symbol" panose="05050102010706020507" pitchFamily="18" charset="2"/>
              </a:rPr>
              <a:t> A</a:t>
            </a:r>
            <a:r>
              <a:rPr lang="en-US" altLang="zh-CN" i="1" baseline="-25000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 err="1"/>
              <a:t>q</a:t>
            </a:r>
            <a:r>
              <a:rPr lang="en-US" altLang="zh-CN" i="1" dirty="0" err="1">
                <a:sym typeface="Symbol" panose="05050102010706020507" pitchFamily="18" charset="2"/>
              </a:rPr>
              <a:t>,a</a:t>
            </a:r>
            <a:r>
              <a:rPr lang="en-US" altLang="zh-CN" i="1" dirty="0">
                <a:sym typeface="Symbol" panose="05050102010706020507" pitchFamily="18" charset="2"/>
              </a:rPr>
              <a:t>)]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0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0134" y="6132971"/>
            <a:ext cx="65062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A 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46924"/>
              </p:ext>
            </p:extLst>
          </p:nvPr>
        </p:nvGraphicFramePr>
        <p:xfrm>
          <a:off x="395536" y="1532344"/>
          <a:ext cx="2891748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5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6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*5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3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*6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*7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4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2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Line 33"/>
          <p:cNvSpPr/>
          <p:nvPr/>
        </p:nvSpPr>
        <p:spPr>
          <a:xfrm flipH="1" flipV="1">
            <a:off x="66613" y="4412664"/>
            <a:ext cx="875385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33"/>
          <p:cNvSpPr/>
          <p:nvPr/>
        </p:nvSpPr>
        <p:spPr>
          <a:xfrm flipH="1" flipV="1">
            <a:off x="66613" y="3260536"/>
            <a:ext cx="875385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3"/>
          <p:cNvSpPr/>
          <p:nvPr/>
        </p:nvSpPr>
        <p:spPr>
          <a:xfrm flipH="1" flipV="1">
            <a:off x="66616" y="3836600"/>
            <a:ext cx="8753855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3"/>
          <p:cNvSpPr/>
          <p:nvPr/>
        </p:nvSpPr>
        <p:spPr>
          <a:xfrm flipH="1">
            <a:off x="66613" y="5024732"/>
            <a:ext cx="8753858" cy="36004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右箭头 10"/>
          <p:cNvSpPr/>
          <p:nvPr/>
        </p:nvSpPr>
        <p:spPr bwMode="auto">
          <a:xfrm>
            <a:off x="3939487" y="6132971"/>
            <a:ext cx="1008112" cy="576064"/>
          </a:xfrm>
          <a:prstGeom prst="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6798" y="6156592"/>
            <a:ext cx="65062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B 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02782"/>
              </p:ext>
            </p:extLst>
          </p:nvPr>
        </p:nvGraphicFramePr>
        <p:xfrm>
          <a:off x="5292080" y="1532344"/>
          <a:ext cx="2891748" cy="456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2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→[1]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[6]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[3]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[3]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[1]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[5]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[4]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[4]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[6]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*[5]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[6]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[3]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2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*[6]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[4]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[1]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07504" y="188640"/>
            <a:ext cx="8990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/>
              <a:t>新的初始状态</a:t>
            </a:r>
            <a:r>
              <a:rPr lang="en-US" altLang="zh-CN" sz="2800" i="1" dirty="0">
                <a:solidFill>
                  <a:srgbClr val="800080"/>
                </a:solidFill>
              </a:rPr>
              <a:t>q</a:t>
            </a:r>
            <a:r>
              <a:rPr lang="en-US" altLang="zh-CN" sz="28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'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0 </a:t>
            </a:r>
            <a:r>
              <a:rPr lang="en-US" altLang="zh-CN" sz="2800" i="1" dirty="0">
                <a:solidFill>
                  <a:srgbClr val="800080"/>
                </a:solidFill>
              </a:rPr>
              <a:t>=[q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0 </a:t>
            </a:r>
            <a:r>
              <a:rPr lang="en-US" altLang="zh-CN" sz="2800" i="1" dirty="0">
                <a:solidFill>
                  <a:srgbClr val="800080"/>
                </a:solidFill>
              </a:rPr>
              <a:t>],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新终态集合</a:t>
            </a:r>
            <a:r>
              <a:rPr lang="en-US" altLang="zh-CN" sz="2800" i="1" dirty="0">
                <a:solidFill>
                  <a:srgbClr val="990099"/>
                </a:solidFill>
              </a:rPr>
              <a:t>F</a:t>
            </a:r>
            <a:r>
              <a:rPr lang="en-US" altLang="zh-CN" sz="2800" i="1" baseline="-25000" dirty="0">
                <a:solidFill>
                  <a:srgbClr val="990099"/>
                </a:solidFill>
              </a:rPr>
              <a:t>B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= { [</a:t>
            </a:r>
            <a:r>
              <a:rPr lang="en-US" altLang="zh-CN" sz="2800" i="1" dirty="0">
                <a:solidFill>
                  <a:srgbClr val="990099"/>
                </a:solidFill>
              </a:rPr>
              <a:t>q]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| </a:t>
            </a:r>
            <a:r>
              <a:rPr lang="en-US" altLang="zh-CN" sz="2800" i="1" dirty="0" err="1">
                <a:solidFill>
                  <a:srgbClr val="990099"/>
                </a:solidFill>
              </a:rPr>
              <a:t>q</a:t>
            </a:r>
            <a:r>
              <a:rPr lang="en-US" altLang="zh-CN" sz="2800" dirty="0" err="1">
                <a:solidFill>
                  <a:srgbClr val="990099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 dirty="0" err="1">
                <a:solidFill>
                  <a:srgbClr val="990099"/>
                </a:solidFill>
              </a:rPr>
              <a:t>F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} </a:t>
            </a:r>
            <a:r>
              <a:rPr lang="zh-CN" altLang="en-US" sz="2800" dirty="0"/>
              <a:t>：若</a:t>
            </a:r>
            <a:r>
              <a:rPr lang="en-US" altLang="zh-CN" sz="2800" i="1" dirty="0"/>
              <a:t>[q]</a:t>
            </a:r>
            <a:r>
              <a:rPr lang="en-US" altLang="zh-CN" sz="2800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zh-CN" altLang="en-US" sz="2800" i="1" dirty="0">
                <a:sym typeface="Symbol" panose="05050102010706020507" pitchFamily="18" charset="2"/>
              </a:rPr>
              <a:t>，</a:t>
            </a:r>
            <a:r>
              <a:rPr lang="zh-CN" altLang="en-US" sz="2800" dirty="0"/>
              <a:t>则有</a:t>
            </a:r>
            <a:r>
              <a:rPr lang="en-US" altLang="zh-CN" sz="2800" i="1" dirty="0"/>
              <a:t>[q]</a:t>
            </a:r>
            <a:r>
              <a:rPr lang="en-US" altLang="zh-CN" sz="2800" i="1" dirty="0">
                <a:sym typeface="Symbol" panose="05050102010706020507" pitchFamily="18" charset="2"/>
              </a:rPr>
              <a:t> </a:t>
            </a:r>
            <a:r>
              <a:rPr lang="en-US" altLang="zh-CN" sz="2800" i="1" dirty="0"/>
              <a:t> F</a:t>
            </a:r>
            <a:r>
              <a:rPr lang="en-US" altLang="zh-CN" sz="2800" i="1" baseline="-25000" dirty="0"/>
              <a:t>B</a:t>
            </a:r>
            <a:endParaRPr lang="en-US" altLang="zh-CN" sz="2800" i="1" dirty="0"/>
          </a:p>
        </p:txBody>
      </p:sp>
    </p:spTree>
    <p:extLst>
      <p:ext uri="{BB962C8B-B14F-4D97-AF65-F5344CB8AC3E}">
        <p14:creationId xmlns:p14="http://schemas.microsoft.com/office/powerpoint/2010/main" val="61088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67238"/>
              </p:ext>
            </p:extLst>
          </p:nvPr>
        </p:nvGraphicFramePr>
        <p:xfrm>
          <a:off x="6084168" y="1196752"/>
          <a:ext cx="2891748" cy="4564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106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a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b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2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→[1]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[6]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[3]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[3]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[1]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[5]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[4]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[4]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[6]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06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*[5]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[6]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[3]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421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*[6]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[4]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[1]</a:t>
                      </a:r>
                      <a:endParaRPr lang="zh-CN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3402"/>
              </p:ext>
            </p:extLst>
          </p:nvPr>
        </p:nvGraphicFramePr>
        <p:xfrm>
          <a:off x="-612775" y="1125538"/>
          <a:ext cx="6492875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33870" imgH="1971675" progId="Visio.Drawing.11">
                  <p:embed/>
                </p:oleObj>
              </mc:Choice>
              <mc:Fallback>
                <p:oleObj name="Visio" r:id="rId2" imgW="4233870" imgH="197167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12775" y="1125538"/>
                        <a:ext cx="6492875" cy="302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9"/>
          <p:cNvSpPr/>
          <p:nvPr/>
        </p:nvSpPr>
        <p:spPr>
          <a:xfrm>
            <a:off x="251520" y="332656"/>
            <a:ext cx="3311525" cy="584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化简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结果 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975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48750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1997311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795856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394720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2" y="1640034"/>
            <a:ext cx="1138986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EF36D0-DA7D-4C8D-A46D-4EE019FE7930}"/>
              </a:ext>
            </a:extLst>
          </p:cNvPr>
          <p:cNvCxnSpPr>
            <a:cxnSpLocks/>
          </p:cNvCxnSpPr>
          <p:nvPr/>
        </p:nvCxnSpPr>
        <p:spPr>
          <a:xfrm>
            <a:off x="948690" y="3839179"/>
            <a:ext cx="139106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AA85E9-71DC-42DB-894B-F5CB8FD83188}"/>
              </a:ext>
            </a:extLst>
          </p:cNvPr>
          <p:cNvCxnSpPr>
            <a:cxnSpLocks/>
          </p:cNvCxnSpPr>
          <p:nvPr/>
        </p:nvCxnSpPr>
        <p:spPr>
          <a:xfrm>
            <a:off x="900911" y="2636912"/>
            <a:ext cx="47779" cy="12022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52542"/>
              </p:ext>
            </p:extLst>
          </p:nvPr>
        </p:nvGraphicFramePr>
        <p:xfrm>
          <a:off x="1331913" y="188913"/>
          <a:ext cx="747712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58820" imgH="2196771" progId="Visio.Drawing.11">
                  <p:embed/>
                </p:oleObj>
              </mc:Choice>
              <mc:Fallback>
                <p:oleObj name="Visio" r:id="rId2" imgW="4958820" imgH="219677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8913"/>
                        <a:ext cx="7477125" cy="331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/>
          <p:nvPr/>
        </p:nvGrpSpPr>
        <p:grpSpPr>
          <a:xfrm>
            <a:off x="-645" y="404314"/>
            <a:ext cx="8978902" cy="6121401"/>
            <a:chOff x="49" y="-1195"/>
            <a:chExt cx="5656" cy="3856"/>
          </a:xfrm>
        </p:grpSpPr>
        <p:graphicFrame>
          <p:nvGraphicFramePr>
            <p:cNvPr id="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540134"/>
                </p:ext>
              </p:extLst>
            </p:nvPr>
          </p:nvGraphicFramePr>
          <p:xfrm>
            <a:off x="1614" y="756"/>
            <a:ext cx="4091" cy="1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235196" imgH="1972056" progId="Visio.Drawing.11">
                    <p:embed/>
                  </p:oleObj>
                </mc:Choice>
                <mc:Fallback>
                  <p:oleObj r:id="rId4" imgW="4235196" imgH="1972056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756"/>
                          <a:ext cx="4091" cy="19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9"/>
            <p:cNvSpPr/>
            <p:nvPr/>
          </p:nvSpPr>
          <p:spPr>
            <a:xfrm>
              <a:off x="49" y="-1195"/>
              <a:ext cx="208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zh-CN" altLang="en-US" dirty="0">
                  <a:solidFill>
                    <a:srgbClr val="800080"/>
                  </a:solidFill>
                  <a:sym typeface="Symbol" panose="05050102010706020507" pitchFamily="18" charset="2"/>
                </a:rPr>
                <a:t>对比：原</a:t>
              </a:r>
              <a:r>
                <a:rPr lang="en-US" altLang="zh-CN" dirty="0">
                  <a:solidFill>
                    <a:srgbClr val="800080"/>
                  </a:solidFill>
                  <a:sym typeface="Symbol" panose="05050102010706020507" pitchFamily="18" charset="2"/>
                </a:rPr>
                <a:t>DFA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endPara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2" name="Rectangle 19"/>
            <p:cNvSpPr/>
            <p:nvPr/>
          </p:nvSpPr>
          <p:spPr>
            <a:xfrm>
              <a:off x="253" y="801"/>
              <a:ext cx="263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800080"/>
                  </a:solidFill>
                  <a:sym typeface="Symbol" panose="05050102010706020507" pitchFamily="18" charset="2"/>
                </a:rPr>
                <a:t>最小化后的</a:t>
              </a:r>
              <a:r>
                <a:rPr lang="en-US" altLang="zh-CN" dirty="0">
                  <a:solidFill>
                    <a:srgbClr val="800080"/>
                  </a:solidFill>
                  <a:sym typeface="Symbol" panose="05050102010706020507" pitchFamily="18" charset="2"/>
                </a:rPr>
                <a:t>DFA</a:t>
              </a:r>
              <a:r>
                <a:rPr lang="zh-CN" altLang="en-US" dirty="0">
                  <a:solidFill>
                    <a:srgbClr val="80008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endPara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449581"/>
      </p:ext>
    </p:extLst>
  </p:cSld>
  <p:clrMapOvr>
    <a:masterClrMapping/>
  </p:clrMapOvr>
  <p:transition/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2">
            <a:hlinkClick r:id="" action="ppaction://hlinkshowjump?jump=nextslide"/>
          </p:cNvPr>
          <p:cNvSpPr/>
          <p:nvPr/>
        </p:nvSpPr>
        <p:spPr>
          <a:xfrm>
            <a:off x="8058803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59" name="AutoShape 3">
            <a:hlinkClick r:id="" action="ppaction://hlinkshowjump?jump=previousslide"/>
          </p:cNvPr>
          <p:cNvSpPr/>
          <p:nvPr/>
        </p:nvSpPr>
        <p:spPr>
          <a:xfrm>
            <a:off x="7754003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0" name="AutoShape 4">
            <a:hlinkClick r:id="" action="ppaction://hlinkshowjump?jump=firstslide"/>
          </p:cNvPr>
          <p:cNvSpPr/>
          <p:nvPr/>
        </p:nvSpPr>
        <p:spPr>
          <a:xfrm>
            <a:off x="7449203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1" name="AutoShape 5">
            <a:hlinkClick r:id="" action="ppaction://hlinkshowjump?jump=lastslide"/>
          </p:cNvPr>
          <p:cNvSpPr/>
          <p:nvPr/>
        </p:nvSpPr>
        <p:spPr>
          <a:xfrm>
            <a:off x="8363603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812206"/>
            <a:ext cx="363724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DFA  A = </a:t>
            </a:r>
          </a:p>
          <a:p>
            <a:pPr>
              <a:buNone/>
            </a:pPr>
            <a:r>
              <a:rPr lang="en-US" altLang="zh-CN" dirty="0"/>
              <a:t>	(</a:t>
            </a:r>
          </a:p>
          <a:p>
            <a:pPr>
              <a:buNone/>
            </a:pPr>
            <a:r>
              <a:rPr lang="en-US" altLang="zh-CN" i="1" dirty="0"/>
              <a:t>	Q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,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	</a:t>
            </a:r>
            <a:r>
              <a:rPr lang="en-US" altLang="zh-CN" i="1" dirty="0"/>
              <a:t>, 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</a:t>
            </a:r>
            <a:r>
              <a:rPr lang="en-US" altLang="zh-CN" i="1" baseline="-25000" dirty="0">
                <a:sym typeface="Symbol" panose="05050102010706020507" pitchFamily="18" charset="2"/>
              </a:rPr>
              <a:t>A </a:t>
            </a:r>
            <a:r>
              <a:rPr lang="en-US" altLang="zh-CN" i="1" dirty="0"/>
              <a:t>,</a:t>
            </a:r>
          </a:p>
          <a:p>
            <a:pPr>
              <a:buNone/>
            </a:pPr>
            <a:r>
              <a:rPr lang="en-US" altLang="zh-CN" i="1" dirty="0"/>
              <a:t> 	q</a:t>
            </a:r>
            <a:r>
              <a:rPr lang="en-US" altLang="zh-CN" i="1" baseline="-25000" dirty="0"/>
              <a:t>0 </a:t>
            </a:r>
            <a:r>
              <a:rPr lang="en-US" altLang="zh-CN" i="1" dirty="0"/>
              <a:t>,</a:t>
            </a:r>
          </a:p>
          <a:p>
            <a:pPr>
              <a:buNone/>
            </a:pPr>
            <a:r>
              <a:rPr lang="en-US" altLang="zh-CN" i="1" dirty="0"/>
              <a:t> 	F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</a:p>
          <a:p>
            <a:pPr>
              <a:buNone/>
            </a:pPr>
            <a:r>
              <a:rPr lang="en-US" altLang="zh-CN" dirty="0"/>
              <a:t>	)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895" y="6076375"/>
            <a:ext cx="100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L(A)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5896" y="1844824"/>
            <a:ext cx="5400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DFA  B =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(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	Q</a:t>
            </a:r>
            <a:r>
              <a:rPr lang="en-US" altLang="zh-CN" i="1" baseline="-25000" dirty="0">
                <a:solidFill>
                  <a:srgbClr val="800080"/>
                </a:solidFill>
              </a:rPr>
              <a:t>B </a:t>
            </a:r>
            <a:r>
              <a:rPr lang="en-US" altLang="zh-CN" i="1" dirty="0">
                <a:solidFill>
                  <a:srgbClr val="800080"/>
                </a:solidFill>
              </a:rPr>
              <a:t>={[p</a:t>
            </a:r>
            <a:r>
              <a:rPr lang="en-US" altLang="zh-CN" i="1" baseline="-25000" dirty="0">
                <a:solidFill>
                  <a:srgbClr val="800080"/>
                </a:solidFill>
              </a:rPr>
              <a:t>1</a:t>
            </a:r>
            <a:r>
              <a:rPr lang="en-US" altLang="zh-CN" i="1" dirty="0">
                <a:solidFill>
                  <a:srgbClr val="800080"/>
                </a:solidFill>
              </a:rPr>
              <a:t>],[p</a:t>
            </a:r>
            <a:r>
              <a:rPr lang="en-US" altLang="zh-CN" i="1" baseline="-25000" dirty="0">
                <a:solidFill>
                  <a:srgbClr val="800080"/>
                </a:solidFill>
              </a:rPr>
              <a:t>2</a:t>
            </a:r>
            <a:r>
              <a:rPr lang="en-US" altLang="zh-CN" i="1" dirty="0">
                <a:solidFill>
                  <a:srgbClr val="800080"/>
                </a:solidFill>
              </a:rPr>
              <a:t>],…,[</a:t>
            </a:r>
            <a:r>
              <a:rPr lang="en-US" altLang="zh-CN" i="1" dirty="0" err="1">
                <a:solidFill>
                  <a:srgbClr val="800080"/>
                </a:solidFill>
              </a:rPr>
              <a:t>p</a:t>
            </a:r>
            <a:r>
              <a:rPr lang="en-US" altLang="zh-CN" i="1" baseline="-25000" dirty="0" err="1">
                <a:solidFill>
                  <a:srgbClr val="800080"/>
                </a:solidFill>
              </a:rPr>
              <a:t>k</a:t>
            </a:r>
            <a:r>
              <a:rPr lang="en-US" altLang="zh-CN" i="1" dirty="0">
                <a:solidFill>
                  <a:srgbClr val="800080"/>
                </a:solidFill>
              </a:rPr>
              <a:t>]},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</a:t>
            </a:r>
            <a:r>
              <a:rPr lang="en-US" altLang="zh-CN" i="1" dirty="0">
                <a:solidFill>
                  <a:srgbClr val="990099"/>
                </a:solidFill>
              </a:rPr>
              <a:t>, 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[</a:t>
            </a:r>
            <a:r>
              <a:rPr lang="en-US" altLang="zh-CN" i="1" dirty="0">
                <a:solidFill>
                  <a:srgbClr val="800080"/>
                </a:solidFill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</a:rPr>
              <a:t>0 </a:t>
            </a:r>
            <a:r>
              <a:rPr lang="en-US" altLang="zh-CN" i="1" dirty="0">
                <a:solidFill>
                  <a:srgbClr val="800080"/>
                </a:solidFill>
              </a:rPr>
              <a:t>],</a:t>
            </a: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</a:rPr>
              <a:t> 	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F</a:t>
            </a:r>
            <a:r>
              <a:rPr lang="en-US" altLang="zh-CN" i="1" baseline="-25000" dirty="0">
                <a:solidFill>
                  <a:srgbClr val="800080"/>
                </a:solidFill>
              </a:rPr>
              <a:t>B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= { [</a:t>
            </a:r>
            <a:r>
              <a:rPr lang="en-US" altLang="zh-CN" i="1" dirty="0">
                <a:solidFill>
                  <a:srgbClr val="800080"/>
                </a:solidFill>
              </a:rPr>
              <a:t>q]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| </a:t>
            </a:r>
            <a:r>
              <a:rPr lang="en-US" altLang="zh-CN" i="1" dirty="0">
                <a:solidFill>
                  <a:srgbClr val="800080"/>
                </a:solidFill>
              </a:rPr>
              <a:t>q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</a:rPr>
              <a:t>F</a:t>
            </a:r>
            <a:r>
              <a:rPr lang="en-US" altLang="zh-CN" i="1" baseline="-25000" dirty="0">
                <a:solidFill>
                  <a:srgbClr val="800080"/>
                </a:solidFill>
              </a:rPr>
              <a:t>A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}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	)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1960" y="6037873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L(B)</a:t>
            </a:r>
            <a:r>
              <a:rPr lang="en-US" altLang="zh-CN" i="1" dirty="0"/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43808" y="6022400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/>
              <a:t>= </a:t>
            </a:r>
            <a:endParaRPr lang="zh-CN" altLang="en-US" sz="40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2214546" y="3143248"/>
            <a:ext cx="1071570" cy="1161633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5501" y="3789040"/>
            <a:ext cx="774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olidFill>
                  <a:srgbClr val="800080"/>
                </a:solidFill>
              </a:rPr>
              <a:t>B</a:t>
            </a:r>
            <a:r>
              <a:rPr lang="en-US" altLang="zh-CN" i="1" dirty="0">
                <a:solidFill>
                  <a:srgbClr val="990099"/>
                </a:solidFill>
              </a:rPr>
              <a:t>,</a:t>
            </a:r>
          </a:p>
        </p:txBody>
      </p:sp>
      <p:sp>
        <p:nvSpPr>
          <p:cNvPr id="20" name="圆角矩形标注 19"/>
          <p:cNvSpPr/>
          <p:nvPr/>
        </p:nvSpPr>
        <p:spPr bwMode="auto">
          <a:xfrm>
            <a:off x="6156176" y="2564904"/>
            <a:ext cx="1597827" cy="1295856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0192" y="1268760"/>
            <a:ext cx="504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 Box 13"/>
          <p:cNvSpPr txBox="1"/>
          <p:nvPr/>
        </p:nvSpPr>
        <p:spPr>
          <a:xfrm>
            <a:off x="642910" y="-6242"/>
            <a:ext cx="5032382" cy="5847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化简小结</a:t>
            </a:r>
            <a:endParaRPr lang="zh-CN" altLang="en-US" baseline="300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584" y="695598"/>
            <a:ext cx="6849504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/>
              <a:t>设用分割法将</a:t>
            </a:r>
            <a:r>
              <a:rPr lang="en-US" altLang="zh-CN" dirty="0"/>
              <a:t>DFA  </a:t>
            </a:r>
            <a:r>
              <a:rPr lang="en-US" altLang="zh-CN" i="1" dirty="0"/>
              <a:t>A</a:t>
            </a:r>
            <a:r>
              <a:rPr lang="zh-CN" altLang="en-US" dirty="0"/>
              <a:t>化简为</a:t>
            </a:r>
            <a:r>
              <a:rPr lang="en-US" altLang="zh-CN" dirty="0"/>
              <a:t>DFA </a:t>
            </a:r>
            <a:r>
              <a:rPr lang="en-US" altLang="zh-CN" i="1" dirty="0"/>
              <a:t>B</a:t>
            </a:r>
            <a:r>
              <a:rPr lang="zh-CN" altLang="en-US" i="1" dirty="0"/>
              <a:t>后</a:t>
            </a:r>
            <a:endParaRPr lang="en-US" altLang="zh-CN" i="1" dirty="0"/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状态划分为</a:t>
            </a:r>
            <a:r>
              <a:rPr lang="en-US" altLang="zh-CN" i="1" dirty="0"/>
              <a:t>[p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],[p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],…,[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]</a:t>
            </a:r>
            <a:r>
              <a:rPr lang="zh-CN" altLang="en-US" dirty="0"/>
              <a:t>个等价类 </a:t>
            </a:r>
            <a:endParaRPr lang="en-US" altLang="zh-CN" dirty="0"/>
          </a:p>
        </p:txBody>
      </p:sp>
      <p:sp>
        <p:nvSpPr>
          <p:cNvPr id="21" name="圆角矩形标注 20"/>
          <p:cNvSpPr/>
          <p:nvPr/>
        </p:nvSpPr>
        <p:spPr bwMode="auto">
          <a:xfrm>
            <a:off x="6369393" y="3485519"/>
            <a:ext cx="2528188" cy="1191816"/>
          </a:xfrm>
          <a:prstGeom prst="wedgeRoundRectCallout">
            <a:avLst>
              <a:gd name="adj1" fmla="val -94844"/>
              <a:gd name="adj2" fmla="val -1410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olidFill>
                  <a:srgbClr val="800080"/>
                </a:solidFill>
              </a:rPr>
              <a:t>B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([</a:t>
            </a:r>
            <a:r>
              <a:rPr lang="en-US" altLang="zh-CN" i="1" dirty="0">
                <a:solidFill>
                  <a:srgbClr val="800080"/>
                </a:solidFill>
              </a:rPr>
              <a:t>q]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,a)=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[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q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a)]</a:t>
            </a:r>
            <a:endParaRPr lang="en-US" altLang="zh-CN" i="1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58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6" grpId="0" animBg="1"/>
      <p:bldP spid="9" grpId="0"/>
      <p:bldP spid="21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/>
          <p:nvPr/>
        </p:nvSpPr>
        <p:spPr>
          <a:xfrm>
            <a:off x="357158" y="1357298"/>
            <a:ext cx="8281987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>
              <a:buClr>
                <a:srgbClr val="800080"/>
              </a:buClr>
            </a:pPr>
            <a:r>
              <a:rPr lang="en-US" altLang="zh-CN" dirty="0">
                <a:sym typeface="Symbol" panose="05050102010706020507" pitchFamily="18" charset="2"/>
              </a:rPr>
              <a:t>P65  9 </a:t>
            </a:r>
            <a:r>
              <a:rPr lang="zh-CN" altLang="en-US" dirty="0">
                <a:sym typeface="Symbol" panose="05050102010706020507" pitchFamily="18" charset="2"/>
              </a:rPr>
              <a:t>将</a:t>
            </a:r>
            <a:r>
              <a:rPr lang="en-US" altLang="zh-CN" dirty="0">
                <a:sym typeface="Symbol" panose="05050102010706020507" pitchFamily="18" charset="2"/>
              </a:rPr>
              <a:t>DFA</a:t>
            </a:r>
            <a:r>
              <a:rPr lang="zh-CN" altLang="en-US">
                <a:sym typeface="Symbol" panose="05050102010706020507" pitchFamily="18" charset="2"/>
              </a:rPr>
              <a:t>最小化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Text Box 14"/>
          <p:cNvSpPr txBox="1"/>
          <p:nvPr/>
        </p:nvSpPr>
        <p:spPr>
          <a:xfrm>
            <a:off x="14086" y="292387"/>
            <a:ext cx="8281987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>
              <a:buClr>
                <a:srgbClr val="800080"/>
              </a:buClr>
            </a:pPr>
            <a:r>
              <a:rPr lang="zh-CN" altLang="en-US" dirty="0">
                <a:sym typeface="Symbol" panose="05050102010706020507" pitchFamily="18" charset="2"/>
              </a:rPr>
              <a:t>课堂练习 </a:t>
            </a:r>
            <a:r>
              <a:rPr lang="en-US" altLang="zh-CN" dirty="0"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最小化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71604" y="2635836"/>
            <a:ext cx="6044825" cy="3636371"/>
            <a:chOff x="1571604" y="2635836"/>
            <a:chExt cx="6044825" cy="3636371"/>
          </a:xfrm>
        </p:grpSpPr>
        <p:pic>
          <p:nvPicPr>
            <p:cNvPr id="15361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71604" y="2643182"/>
              <a:ext cx="5705475" cy="362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7112373" y="2635836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2400" i="1" dirty="0">
                  <a:solidFill>
                    <a:srgbClr val="990099"/>
                  </a:solidFill>
                </a:rPr>
                <a:t>b</a:t>
              </a:r>
              <a:endParaRPr lang="zh-CN" altLang="en-US" sz="2400" i="1" dirty="0">
                <a:solidFill>
                  <a:srgbClr val="99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132094"/>
      </p:ext>
    </p:extLst>
  </p:cSld>
  <p:clrMapOvr>
    <a:masterClrMapping/>
  </p:clrMapOvr>
  <p:transition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/>
          <p:nvPr/>
        </p:nvSpPr>
        <p:spPr>
          <a:xfrm>
            <a:off x="107504" y="1196752"/>
            <a:ext cx="37633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先写出状态转换表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-105803937" y="1714487"/>
            <a:ext cx="0" cy="4572032"/>
            <a:chOff x="4797176" y="1751390"/>
            <a:chExt cx="0" cy="3844564"/>
          </a:xfrm>
        </p:grpSpPr>
        <p:sp>
          <p:nvSpPr>
            <p:cNvPr id="48" name="Line 32"/>
            <p:cNvSpPr/>
            <p:nvPr/>
          </p:nvSpPr>
          <p:spPr>
            <a:xfrm>
              <a:off x="4797176" y="1751390"/>
              <a:ext cx="0" cy="53340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3"/>
            <p:cNvSpPr/>
            <p:nvPr/>
          </p:nvSpPr>
          <p:spPr>
            <a:xfrm>
              <a:off x="4797176" y="2157429"/>
              <a:ext cx="0" cy="3438525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76192"/>
              </p:ext>
            </p:extLst>
          </p:nvPr>
        </p:nvGraphicFramePr>
        <p:xfrm>
          <a:off x="4500561" y="857232"/>
          <a:ext cx="4177635" cy="557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521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b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c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</a:t>
                      </a:r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54756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/>
          <p:nvPr/>
        </p:nvSpPr>
        <p:spPr>
          <a:xfrm>
            <a:off x="107504" y="1196752"/>
            <a:ext cx="3763391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先写出状态转换表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-105803937" y="1714487"/>
            <a:ext cx="0" cy="4572032"/>
            <a:chOff x="4797176" y="1751390"/>
            <a:chExt cx="0" cy="3844564"/>
          </a:xfrm>
        </p:grpSpPr>
        <p:sp>
          <p:nvSpPr>
            <p:cNvPr id="48" name="Line 32"/>
            <p:cNvSpPr/>
            <p:nvPr/>
          </p:nvSpPr>
          <p:spPr>
            <a:xfrm>
              <a:off x="4797176" y="1751390"/>
              <a:ext cx="0" cy="53340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3"/>
            <p:cNvSpPr/>
            <p:nvPr/>
          </p:nvSpPr>
          <p:spPr>
            <a:xfrm>
              <a:off x="4797176" y="2157429"/>
              <a:ext cx="0" cy="3438525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99685" y="3771529"/>
            <a:ext cx="32201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这时候有的表项是空的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即未定义，怎么办？</a:t>
            </a:r>
            <a:endParaRPr lang="zh-CN" altLang="en-US" dirty="0"/>
          </a:p>
        </p:txBody>
      </p:sp>
      <p:sp>
        <p:nvSpPr>
          <p:cNvPr id="119" name="Text Box 18"/>
          <p:cNvSpPr txBox="1"/>
          <p:nvPr/>
        </p:nvSpPr>
        <p:spPr>
          <a:xfrm>
            <a:off x="199685" y="1916832"/>
            <a:ext cx="3580228" cy="17235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为了清晰起见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</a:rPr>
              <a:t>我们把所有空处即未定义处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</a:rPr>
              <a:t>都打上“</a:t>
            </a:r>
            <a:r>
              <a:rPr lang="en-US" altLang="zh-CN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dirty="0">
                <a:solidFill>
                  <a:srgbClr val="800080"/>
                </a:solidFill>
              </a:rPr>
              <a:t>”</a:t>
            </a:r>
            <a:endParaRPr lang="en-US" altLang="zh-CN" dirty="0">
              <a:solidFill>
                <a:srgbClr val="800080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34380"/>
              </p:ext>
            </p:extLst>
          </p:nvPr>
        </p:nvGraphicFramePr>
        <p:xfrm>
          <a:off x="4500561" y="857232"/>
          <a:ext cx="4177635" cy="557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521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b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c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</a:t>
                      </a:r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1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9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19" name="AutoShape 10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20" name="AutoShape 11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21" name="AutoShape 12">
            <a:hlinkClick r:id="" action="ppaction://hlinkshowjump?jump=lastslide"/>
          </p:cNvPr>
          <p:cNvSpPr/>
          <p:nvPr/>
        </p:nvSpPr>
        <p:spPr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Text Box 18"/>
          <p:cNvSpPr txBox="1"/>
          <p:nvPr/>
        </p:nvSpPr>
        <p:spPr>
          <a:xfrm>
            <a:off x="508767" y="1412776"/>
            <a:ext cx="7962927" cy="18158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若两个状态 </a:t>
            </a:r>
            <a:r>
              <a:rPr lang="en-US" altLang="zh-CN" sz="2800" dirty="0" err="1">
                <a:solidFill>
                  <a:srgbClr val="800080"/>
                </a:solidFill>
                <a:latin typeface="Arial" panose="020B0604020202020204" pitchFamily="34" charset="0"/>
              </a:rPr>
              <a:t>p,q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可区分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那么</a:t>
            </a:r>
            <a:endParaRPr lang="en-US" altLang="zh-CN" sz="280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存在一个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*.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使得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从</a:t>
            </a:r>
            <a:r>
              <a:rPr lang="en-US" altLang="zh-CN" sz="2800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p,q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出发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有一个能到达终结状态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而另一个不能到达终结状态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0" name="Text Box 18"/>
          <p:cNvSpPr txBox="1"/>
          <p:nvPr/>
        </p:nvSpPr>
        <p:spPr>
          <a:xfrm>
            <a:off x="525682" y="3356992"/>
            <a:ext cx="7962927" cy="24006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因此当有一个迁移函数不全的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DFA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且它已</a:t>
            </a:r>
            <a:r>
              <a:rPr lang="zh-CN" altLang="en-US" sz="2800" dirty="0">
                <a:solidFill>
                  <a:srgbClr val="800080"/>
                </a:solidFill>
              </a:rPr>
              <a:t>去除无用状态，如果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状态</a:t>
            </a:r>
            <a:r>
              <a:rPr lang="en-US" altLang="zh-CN" sz="2800" dirty="0">
                <a:solidFill>
                  <a:srgbClr val="800080"/>
                </a:solidFill>
              </a:rPr>
              <a:t>p</a:t>
            </a:r>
            <a:r>
              <a:rPr lang="zh-CN" altLang="en-US" sz="2800" dirty="0">
                <a:solidFill>
                  <a:srgbClr val="800080"/>
                </a:solidFill>
              </a:rPr>
              <a:t>，看到</a:t>
            </a:r>
            <a:r>
              <a:rPr lang="en-US" altLang="zh-CN" sz="2800" dirty="0">
                <a:solidFill>
                  <a:srgbClr val="800080"/>
                </a:solidFill>
              </a:rPr>
              <a:t>a</a:t>
            </a:r>
            <a:r>
              <a:rPr lang="zh-CN" altLang="en-US" sz="2800" dirty="0">
                <a:solidFill>
                  <a:srgbClr val="800080"/>
                </a:solidFill>
              </a:rPr>
              <a:t>，能迁移到某个状态</a:t>
            </a:r>
            <a:r>
              <a:rPr lang="en-US" altLang="zh-CN" sz="2800" dirty="0">
                <a:solidFill>
                  <a:srgbClr val="800080"/>
                </a:solidFill>
              </a:rPr>
              <a:t>p’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状态</a:t>
            </a:r>
            <a:r>
              <a:rPr lang="en-US" altLang="zh-CN" sz="2800" dirty="0">
                <a:solidFill>
                  <a:srgbClr val="800080"/>
                </a:solidFill>
              </a:rPr>
              <a:t>q,   </a:t>
            </a:r>
            <a:r>
              <a:rPr lang="zh-CN" altLang="en-US" sz="2800" dirty="0">
                <a:solidFill>
                  <a:srgbClr val="800080"/>
                </a:solidFill>
              </a:rPr>
              <a:t>看到</a:t>
            </a:r>
            <a:r>
              <a:rPr lang="en-US" altLang="zh-CN" sz="2800" dirty="0">
                <a:solidFill>
                  <a:srgbClr val="800080"/>
                </a:solidFill>
              </a:rPr>
              <a:t>a</a:t>
            </a:r>
            <a:r>
              <a:rPr lang="zh-CN" altLang="en-US" sz="2800" dirty="0">
                <a:solidFill>
                  <a:srgbClr val="800080"/>
                </a:solidFill>
              </a:rPr>
              <a:t>，没有对应的迁移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那么</a:t>
            </a:r>
            <a:r>
              <a:rPr lang="en-US" altLang="zh-CN" sz="2800" dirty="0" err="1">
                <a:solidFill>
                  <a:srgbClr val="800080"/>
                </a:solidFill>
              </a:rPr>
              <a:t>p,q</a:t>
            </a:r>
            <a:r>
              <a:rPr lang="zh-CN" altLang="en-US" sz="2800" dirty="0">
                <a:solidFill>
                  <a:srgbClr val="800080"/>
                </a:solidFill>
              </a:rPr>
              <a:t>可区分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07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46"/>
          <p:cNvGrpSpPr/>
          <p:nvPr/>
        </p:nvGrpSpPr>
        <p:grpSpPr>
          <a:xfrm>
            <a:off x="-106294955" y="1714487"/>
            <a:ext cx="0" cy="4572032"/>
            <a:chOff x="4797176" y="1751390"/>
            <a:chExt cx="0" cy="3844564"/>
          </a:xfrm>
        </p:grpSpPr>
        <p:sp>
          <p:nvSpPr>
            <p:cNvPr id="48" name="Line 32"/>
            <p:cNvSpPr/>
            <p:nvPr/>
          </p:nvSpPr>
          <p:spPr>
            <a:xfrm>
              <a:off x="4797176" y="1751390"/>
              <a:ext cx="0" cy="53340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3"/>
            <p:cNvSpPr/>
            <p:nvPr/>
          </p:nvSpPr>
          <p:spPr>
            <a:xfrm>
              <a:off x="4797176" y="2157429"/>
              <a:ext cx="0" cy="3438525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250033" y="1040835"/>
            <a:ext cx="41393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对于两个状态</a:t>
            </a:r>
            <a:r>
              <a:rPr lang="en-US" altLang="zh-CN" dirty="0">
                <a:solidFill>
                  <a:srgbClr val="800080"/>
                </a:solidFill>
              </a:rPr>
              <a:t>p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dirty="0">
                <a:solidFill>
                  <a:srgbClr val="800080"/>
                </a:solidFill>
              </a:rPr>
              <a:t>q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若在状态</a:t>
            </a:r>
            <a:r>
              <a:rPr lang="en-US" altLang="zh-CN" dirty="0">
                <a:solidFill>
                  <a:srgbClr val="800080"/>
                </a:solidFill>
              </a:rPr>
              <a:t>p</a:t>
            </a:r>
            <a:r>
              <a:rPr lang="zh-CN" altLang="en-US" dirty="0">
                <a:solidFill>
                  <a:srgbClr val="800080"/>
                </a:solidFill>
              </a:rPr>
              <a:t>，看到</a:t>
            </a:r>
            <a:r>
              <a:rPr lang="en-US" altLang="zh-CN" dirty="0">
                <a:solidFill>
                  <a:srgbClr val="800080"/>
                </a:solidFill>
              </a:rPr>
              <a:t>a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能迁移到某个状态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在状态</a:t>
            </a:r>
            <a:r>
              <a:rPr lang="en-US" altLang="zh-CN" dirty="0">
                <a:solidFill>
                  <a:srgbClr val="800080"/>
                </a:solidFill>
              </a:rPr>
              <a:t>q,   </a:t>
            </a:r>
            <a:r>
              <a:rPr lang="zh-CN" altLang="en-US" dirty="0">
                <a:solidFill>
                  <a:srgbClr val="800080"/>
                </a:solidFill>
              </a:rPr>
              <a:t>看到</a:t>
            </a:r>
            <a:r>
              <a:rPr lang="en-US" altLang="zh-CN" dirty="0">
                <a:solidFill>
                  <a:srgbClr val="800080"/>
                </a:solidFill>
              </a:rPr>
              <a:t>a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没有对应的迁移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那么</a:t>
            </a:r>
            <a:r>
              <a:rPr lang="en-US" altLang="zh-CN" dirty="0" err="1">
                <a:solidFill>
                  <a:srgbClr val="800080"/>
                </a:solidFill>
              </a:rPr>
              <a:t>p,q</a:t>
            </a:r>
            <a:r>
              <a:rPr lang="zh-CN" altLang="en-US" dirty="0">
                <a:solidFill>
                  <a:srgbClr val="800080"/>
                </a:solidFill>
              </a:rPr>
              <a:t>可区分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例如</a:t>
            </a:r>
            <a:r>
              <a:rPr lang="en-US" altLang="zh-CN" dirty="0">
                <a:solidFill>
                  <a:srgbClr val="800080"/>
                </a:solidFill>
              </a:rPr>
              <a:t>1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dirty="0">
                <a:solidFill>
                  <a:srgbClr val="800080"/>
                </a:solidFill>
              </a:rPr>
              <a:t>3</a:t>
            </a:r>
            <a:r>
              <a:rPr lang="zh-CN" altLang="en-US" dirty="0">
                <a:solidFill>
                  <a:srgbClr val="800080"/>
                </a:solidFill>
              </a:rPr>
              <a:t> 可区分</a:t>
            </a:r>
            <a:endParaRPr lang="en-US" altLang="zh-CN" dirty="0">
              <a:solidFill>
                <a:srgbClr val="800080"/>
              </a:solidFill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61134"/>
              </p:ext>
            </p:extLst>
          </p:nvPr>
        </p:nvGraphicFramePr>
        <p:xfrm>
          <a:off x="4500561" y="857232"/>
          <a:ext cx="4177635" cy="557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521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b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c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</a:t>
                      </a:r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6535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46"/>
          <p:cNvGrpSpPr/>
          <p:nvPr/>
        </p:nvGrpSpPr>
        <p:grpSpPr>
          <a:xfrm>
            <a:off x="-106294955" y="1714487"/>
            <a:ext cx="0" cy="4572032"/>
            <a:chOff x="4797176" y="1751390"/>
            <a:chExt cx="0" cy="3844564"/>
          </a:xfrm>
        </p:grpSpPr>
        <p:sp>
          <p:nvSpPr>
            <p:cNvPr id="48" name="Line 32"/>
            <p:cNvSpPr/>
            <p:nvPr/>
          </p:nvSpPr>
          <p:spPr>
            <a:xfrm>
              <a:off x="4797176" y="1751390"/>
              <a:ext cx="0" cy="53340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3"/>
            <p:cNvSpPr/>
            <p:nvPr/>
          </p:nvSpPr>
          <p:spPr>
            <a:xfrm>
              <a:off x="4797176" y="2157429"/>
              <a:ext cx="0" cy="3438525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Text Box 14"/>
          <p:cNvSpPr txBox="1"/>
          <p:nvPr/>
        </p:nvSpPr>
        <p:spPr>
          <a:xfrm>
            <a:off x="0" y="285728"/>
            <a:ext cx="4524059" cy="6494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使用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扩展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分割法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在原有的分割法的基础上，添加下列分解规则：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若一个状态子集中状态在看到某个符号后，一些有对应的迁移，而一些没有，那么就可以分解。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例如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{1,2,3,4,5}</a:t>
            </a:r>
            <a:r>
              <a:rPr lang="zh-CN" altLang="en-US" dirty="0">
                <a:sym typeface="Symbol" panose="05050102010706020507" pitchFamily="18" charset="2"/>
              </a:rPr>
              <a:t>在看到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时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03600"/>
              </p:ext>
            </p:extLst>
          </p:nvPr>
        </p:nvGraphicFramePr>
        <p:xfrm>
          <a:off x="4500561" y="857232"/>
          <a:ext cx="4177635" cy="557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521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b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c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</a:t>
                      </a:r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652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268072"/>
      </p:ext>
    </p:extLst>
  </p:cSld>
  <p:clrMapOvr>
    <a:masterClrMapping/>
  </p:clrMapOvr>
  <p:transition/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06200"/>
              </p:ext>
            </p:extLst>
          </p:nvPr>
        </p:nvGraphicFramePr>
        <p:xfrm>
          <a:off x="5572131" y="785794"/>
          <a:ext cx="3391816" cy="5286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802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b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c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</a:t>
                      </a:r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Text Box 14"/>
          <p:cNvSpPr txBox="1"/>
          <p:nvPr/>
        </p:nvSpPr>
        <p:spPr>
          <a:xfrm>
            <a:off x="4789" y="-24"/>
            <a:ext cx="8281987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使用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推广的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分割法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7158" y="1214422"/>
            <a:ext cx="4100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2,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3, 4 ,5},{ 6, 7 }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42844" y="642918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1.</a:t>
            </a:r>
            <a:r>
              <a:rPr lang="zh-CN" altLang="en-US" dirty="0">
                <a:solidFill>
                  <a:srgbClr val="800080"/>
                </a:solidFill>
              </a:rPr>
              <a:t> 区分终态和非终态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0" y="2000240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2. </a:t>
            </a:r>
            <a:r>
              <a:rPr lang="zh-CN" altLang="en-US" dirty="0">
                <a:solidFill>
                  <a:srgbClr val="800080"/>
                </a:solidFill>
              </a:rPr>
              <a:t>由于 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0034" y="2714620"/>
            <a:ext cx="1714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1, 2,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5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14282" y="328612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a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 bwMode="auto">
          <a:xfrm>
            <a:off x="785786" y="3286124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58" name="矩形 57"/>
          <p:cNvSpPr/>
          <p:nvPr/>
        </p:nvSpPr>
        <p:spPr>
          <a:xfrm>
            <a:off x="2500298" y="2714620"/>
            <a:ext cx="10951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3, 4 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1214414" y="3286124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60" name="直接箭头连接符 59"/>
          <p:cNvCxnSpPr/>
          <p:nvPr/>
        </p:nvCxnSpPr>
        <p:spPr bwMode="auto">
          <a:xfrm>
            <a:off x="3286116" y="321468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61" name="矩形 60"/>
          <p:cNvSpPr/>
          <p:nvPr/>
        </p:nvSpPr>
        <p:spPr>
          <a:xfrm>
            <a:off x="500034" y="3857628"/>
            <a:ext cx="1714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3, 4,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4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2857488" y="3214686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63" name="直接箭头连接符 62"/>
          <p:cNvCxnSpPr/>
          <p:nvPr/>
        </p:nvCxnSpPr>
        <p:spPr bwMode="auto">
          <a:xfrm>
            <a:off x="1643042" y="3286124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64" name="矩形 63"/>
          <p:cNvSpPr/>
          <p:nvPr/>
        </p:nvSpPr>
        <p:spPr>
          <a:xfrm>
            <a:off x="2571736" y="3848785"/>
            <a:ext cx="596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800080"/>
                </a:solidFill>
              </a:rPr>
              <a:t>×</a:t>
            </a:r>
          </a:p>
        </p:txBody>
      </p:sp>
      <p:sp>
        <p:nvSpPr>
          <p:cNvPr id="65" name="矩形 64"/>
          <p:cNvSpPr/>
          <p:nvPr/>
        </p:nvSpPr>
        <p:spPr>
          <a:xfrm>
            <a:off x="3000364" y="3857628"/>
            <a:ext cx="596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800080"/>
                </a:solidFill>
              </a:rPr>
              <a:t>×</a:t>
            </a:r>
          </a:p>
        </p:txBody>
      </p:sp>
      <p:sp>
        <p:nvSpPr>
          <p:cNvPr id="66" name="矩形 65"/>
          <p:cNvSpPr/>
          <p:nvPr/>
        </p:nvSpPr>
        <p:spPr>
          <a:xfrm>
            <a:off x="285720" y="4500570"/>
            <a:ext cx="4643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{1, 2,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>
                <a:solidFill>
                  <a:srgbClr val="800080"/>
                </a:solidFill>
              </a:rPr>
              <a:t>5}</a:t>
            </a:r>
            <a:r>
              <a:rPr lang="zh-CN" altLang="en-US" dirty="0">
                <a:solidFill>
                  <a:srgbClr val="800080"/>
                </a:solidFill>
              </a:rPr>
              <a:t>与</a:t>
            </a:r>
            <a:r>
              <a:rPr lang="en-US" altLang="zh-CN" dirty="0">
                <a:solidFill>
                  <a:srgbClr val="800080"/>
                </a:solidFill>
              </a:rPr>
              <a:t>{3, 4 }</a:t>
            </a:r>
            <a:r>
              <a:rPr lang="zh-CN" altLang="en-US" dirty="0">
                <a:solidFill>
                  <a:srgbClr val="800080"/>
                </a:solidFill>
              </a:rPr>
              <a:t>可区分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</a:rPr>
              <a:t>得到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85720" y="5500702"/>
            <a:ext cx="4100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2,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5},{3 ,4},{ 6, 7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3" grpId="0"/>
      <p:bldP spid="54" grpId="0"/>
      <p:bldP spid="55" grpId="0"/>
      <p:bldP spid="58" grpId="0"/>
      <p:bldP spid="61" grpId="0"/>
      <p:bldP spid="64" grpId="0"/>
      <p:bldP spid="65" grpId="0"/>
      <p:bldP spid="66" grpId="0"/>
      <p:bldP spid="67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90555"/>
              </p:ext>
            </p:extLst>
          </p:nvPr>
        </p:nvGraphicFramePr>
        <p:xfrm>
          <a:off x="5572131" y="785794"/>
          <a:ext cx="3391816" cy="5286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802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b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c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</a:t>
                      </a:r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08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" name="Text Box 14"/>
          <p:cNvSpPr txBox="1"/>
          <p:nvPr/>
        </p:nvSpPr>
        <p:spPr>
          <a:xfrm>
            <a:off x="4789" y="-24"/>
            <a:ext cx="8281987" cy="584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使用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推广的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分割法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0" y="500042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3. </a:t>
            </a:r>
            <a:r>
              <a:rPr lang="zh-CN" altLang="en-US" dirty="0">
                <a:solidFill>
                  <a:srgbClr val="800080"/>
                </a:solidFill>
              </a:rPr>
              <a:t>由于 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0034" y="1142984"/>
            <a:ext cx="1714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1, 2,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14282" y="1714488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 bwMode="auto">
          <a:xfrm>
            <a:off x="785786" y="1714488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58" name="矩形 57"/>
          <p:cNvSpPr/>
          <p:nvPr/>
        </p:nvSpPr>
        <p:spPr>
          <a:xfrm>
            <a:off x="2071670" y="1142984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5</a:t>
            </a:r>
            <a:endParaRPr lang="zh-CN" altLang="en-US" dirty="0"/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1214414" y="1714488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61" name="矩形 60"/>
          <p:cNvSpPr/>
          <p:nvPr/>
        </p:nvSpPr>
        <p:spPr>
          <a:xfrm>
            <a:off x="500034" y="2285992"/>
            <a:ext cx="1143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2, 2,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2428860" y="1643050"/>
            <a:ext cx="0" cy="576064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64" name="矩形 63"/>
          <p:cNvSpPr/>
          <p:nvPr/>
        </p:nvSpPr>
        <p:spPr>
          <a:xfrm>
            <a:off x="2143108" y="2277149"/>
            <a:ext cx="5966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800080"/>
                </a:solidFill>
              </a:rPr>
              <a:t>×</a:t>
            </a:r>
          </a:p>
        </p:txBody>
      </p:sp>
      <p:sp>
        <p:nvSpPr>
          <p:cNvPr id="66" name="矩形 65"/>
          <p:cNvSpPr/>
          <p:nvPr/>
        </p:nvSpPr>
        <p:spPr>
          <a:xfrm>
            <a:off x="285720" y="3071810"/>
            <a:ext cx="4643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{1, 2}</a:t>
            </a:r>
            <a:r>
              <a:rPr lang="zh-CN" altLang="en-US" dirty="0">
                <a:solidFill>
                  <a:srgbClr val="800080"/>
                </a:solidFill>
              </a:rPr>
              <a:t>与</a:t>
            </a:r>
            <a:r>
              <a:rPr lang="en-US" altLang="zh-CN" dirty="0">
                <a:solidFill>
                  <a:srgbClr val="800080"/>
                </a:solidFill>
              </a:rPr>
              <a:t>{5}</a:t>
            </a:r>
            <a:r>
              <a:rPr lang="zh-CN" altLang="en-US" dirty="0">
                <a:solidFill>
                  <a:srgbClr val="800080"/>
                </a:solidFill>
              </a:rPr>
              <a:t>可区分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</a:rPr>
              <a:t>得到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214282" y="3714752"/>
            <a:ext cx="4643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2},{5},{3 ,4},{ 6, 7 }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2844" y="4500570"/>
            <a:ext cx="4857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3. </a:t>
            </a:r>
            <a:r>
              <a:rPr lang="zh-CN" altLang="en-US" dirty="0">
                <a:solidFill>
                  <a:srgbClr val="800080"/>
                </a:solidFill>
              </a:rPr>
              <a:t>由于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5720" y="5143512"/>
            <a:ext cx="4643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{1, 2},{3 ,4},{5},{ 6, 7 }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7158" y="5929330"/>
            <a:ext cx="52864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不能再分割</a:t>
            </a:r>
            <a:r>
              <a:rPr lang="en-US" altLang="zh-CN" dirty="0"/>
              <a:t>,</a:t>
            </a:r>
            <a:r>
              <a:rPr lang="zh-CN" altLang="en-US" dirty="0"/>
              <a:t>即为划分的结果</a:t>
            </a:r>
          </a:p>
        </p:txBody>
      </p:sp>
    </p:spTree>
    <p:extLst>
      <p:ext uri="{BB962C8B-B14F-4D97-AF65-F5344CB8AC3E}">
        <p14:creationId xmlns:p14="http://schemas.microsoft.com/office/powerpoint/2010/main" val="28529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8" grpId="0"/>
      <p:bldP spid="61" grpId="0"/>
      <p:bldP spid="64" grpId="0"/>
      <p:bldP spid="66" grpId="0"/>
      <p:bldP spid="67" grpId="0"/>
      <p:bldP spid="20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1565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422994" y="1032868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533655" y="371248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780491" y="1034598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1" y="1640034"/>
            <a:ext cx="1138985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4EF36D0-DA7D-4C8D-A46D-4EE019FE7930}"/>
              </a:ext>
            </a:extLst>
          </p:cNvPr>
          <p:cNvCxnSpPr>
            <a:cxnSpLocks/>
          </p:cNvCxnSpPr>
          <p:nvPr/>
        </p:nvCxnSpPr>
        <p:spPr>
          <a:xfrm>
            <a:off x="2716669" y="3839179"/>
            <a:ext cx="1391062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30" grpId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/>
          <p:nvPr/>
        </p:nvSpPr>
        <p:spPr>
          <a:xfrm>
            <a:off x="428596" y="714356"/>
            <a:ext cx="7929618" cy="3046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得到划分结果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{1,2},{3,4},{5},{6,7}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用等价类的方法记为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[1],[3],[5],[6]</a:t>
            </a: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下面写出新</a:t>
            </a:r>
            <a:r>
              <a:rPr lang="en-US" altLang="zh-CN" dirty="0">
                <a:sym typeface="Symbol" panose="05050102010706020507" pitchFamily="18" charset="2"/>
              </a:rPr>
              <a:t>DFA</a:t>
            </a:r>
            <a:r>
              <a:rPr lang="zh-CN" altLang="en-US" dirty="0">
                <a:sym typeface="Symbol" panose="05050102010706020507" pitchFamily="18" charset="2"/>
              </a:rPr>
              <a:t>的转移函数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0692" y="3929066"/>
            <a:ext cx="87133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新迁移函数的定义：</a:t>
            </a:r>
            <a:r>
              <a:rPr lang="en-US" altLang="zh-CN" i="1" dirty="0">
                <a:sym typeface="Symbol" panose="05050102010706020507" pitchFamily="18" charset="2"/>
              </a:rPr>
              <a:t> </a:t>
            </a:r>
            <a:r>
              <a:rPr lang="en-US" altLang="zh-CN" i="1" baseline="-25000" dirty="0"/>
              <a:t>B</a:t>
            </a:r>
            <a:r>
              <a:rPr lang="en-US" altLang="zh-CN" i="1" dirty="0">
                <a:sym typeface="Symbol" panose="05050102010706020507" pitchFamily="18" charset="2"/>
              </a:rPr>
              <a:t>([</a:t>
            </a:r>
            <a:r>
              <a:rPr lang="en-US" altLang="zh-CN" i="1" dirty="0"/>
              <a:t>q] </a:t>
            </a:r>
            <a:r>
              <a:rPr lang="en-US" altLang="zh-CN" i="1" dirty="0">
                <a:sym typeface="Symbol" panose="05050102010706020507" pitchFamily="18" charset="2"/>
              </a:rPr>
              <a:t>,a)=[</a:t>
            </a:r>
            <a:r>
              <a:rPr lang="en-US" altLang="zh-CN" i="1" baseline="-25000" dirty="0">
                <a:sym typeface="Symbol" panose="05050102010706020507" pitchFamily="18" charset="2"/>
              </a:rPr>
              <a:t>A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 err="1"/>
              <a:t>q</a:t>
            </a:r>
            <a:r>
              <a:rPr lang="en-US" altLang="zh-CN" i="1" dirty="0" err="1">
                <a:sym typeface="Symbol" panose="05050102010706020507" pitchFamily="18" charset="2"/>
              </a:rPr>
              <a:t>,a</a:t>
            </a:r>
            <a:r>
              <a:rPr lang="en-US" altLang="zh-CN" i="1" dirty="0">
                <a:sym typeface="Symbol" panose="05050102010706020507" pitchFamily="18" charset="2"/>
              </a:rPr>
              <a:t>)]</a:t>
            </a: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添加下面的规则：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>
                <a:sym typeface="Symbol" panose="05050102010706020507" pitchFamily="18" charset="2"/>
              </a:rPr>
              <a:t>A</a:t>
            </a:r>
            <a:r>
              <a:rPr lang="en-US" altLang="zh-CN" i="1" dirty="0">
                <a:sym typeface="Symbol" panose="05050102010706020507" pitchFamily="18" charset="2"/>
              </a:rPr>
              <a:t>(</a:t>
            </a:r>
            <a:r>
              <a:rPr lang="en-US" altLang="zh-CN" i="1" dirty="0" err="1"/>
              <a:t>q</a:t>
            </a:r>
            <a:r>
              <a:rPr lang="en-US" altLang="zh-CN" i="1" dirty="0" err="1">
                <a:sym typeface="Symbol" panose="05050102010706020507" pitchFamily="18" charset="2"/>
              </a:rPr>
              <a:t>,a</a:t>
            </a:r>
            <a:r>
              <a:rPr lang="en-US" altLang="zh-CN" i="1" dirty="0">
                <a:sym typeface="Symbol" panose="05050102010706020507" pitchFamily="18" charset="2"/>
              </a:rPr>
              <a:t>)</a:t>
            </a:r>
            <a:r>
              <a:rPr lang="zh-CN" altLang="en-US" i="1" dirty="0">
                <a:sym typeface="Symbol" panose="05050102010706020507" pitchFamily="18" charset="2"/>
              </a:rPr>
              <a:t>未定义，那么</a:t>
            </a:r>
            <a:r>
              <a:rPr lang="en-US" altLang="zh-CN" i="1" dirty="0">
                <a:sym typeface="Symbol" panose="05050102010706020507" pitchFamily="18" charset="2"/>
              </a:rPr>
              <a:t></a:t>
            </a:r>
            <a:r>
              <a:rPr lang="en-US" altLang="zh-CN" i="1" baseline="-25000" dirty="0"/>
              <a:t>B</a:t>
            </a:r>
            <a:r>
              <a:rPr lang="en-US" altLang="zh-CN" i="1" dirty="0">
                <a:sym typeface="Symbol" panose="05050102010706020507" pitchFamily="18" charset="2"/>
              </a:rPr>
              <a:t>([</a:t>
            </a:r>
            <a:r>
              <a:rPr lang="en-US" altLang="zh-CN" i="1" dirty="0"/>
              <a:t>q] </a:t>
            </a:r>
            <a:r>
              <a:rPr lang="en-US" altLang="zh-CN" i="1" dirty="0">
                <a:sym typeface="Symbol" panose="05050102010706020507" pitchFamily="18" charset="2"/>
              </a:rPr>
              <a:t>,a)</a:t>
            </a:r>
            <a:r>
              <a:rPr lang="zh-CN" altLang="en-US" i="1" dirty="0">
                <a:sym typeface="Symbol" panose="05050102010706020507" pitchFamily="18" charset="2"/>
              </a:rPr>
              <a:t>也未定义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4726051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47925"/>
              </p:ext>
            </p:extLst>
          </p:nvPr>
        </p:nvGraphicFramePr>
        <p:xfrm>
          <a:off x="5143502" y="785794"/>
          <a:ext cx="3714777" cy="56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5450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b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c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9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→[1]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[3]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[1]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9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[3]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[6]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[3]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[5]</a:t>
                      </a:r>
                      <a:endParaRPr lang="zh-CN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5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[5]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[3]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09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*[6]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[6]</a:t>
                      </a:r>
                      <a:endParaRPr lang="zh-CN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23244"/>
              </p:ext>
            </p:extLst>
          </p:nvPr>
        </p:nvGraphicFramePr>
        <p:xfrm>
          <a:off x="857223" y="785794"/>
          <a:ext cx="3714777" cy="56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7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5450">
                <a:tc>
                  <a:txBody>
                    <a:bodyPr/>
                    <a:lstStyle/>
                    <a:p>
                      <a:pPr algn="ctr"/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a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b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c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d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5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/>
                        <a:t>→</a:t>
                      </a:r>
                      <a:r>
                        <a:rPr lang="en-US" altLang="zh-CN" sz="3600" dirty="0"/>
                        <a:t>1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5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2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5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45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3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45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5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4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45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45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600" dirty="0"/>
                        <a:t>*7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6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上弧形箭头 3"/>
          <p:cNvSpPr/>
          <p:nvPr/>
        </p:nvSpPr>
        <p:spPr bwMode="auto">
          <a:xfrm>
            <a:off x="3094490" y="142852"/>
            <a:ext cx="3189967" cy="595444"/>
          </a:xfrm>
          <a:prstGeom prst="curvedDownArrow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Line 33"/>
          <p:cNvSpPr/>
          <p:nvPr/>
        </p:nvSpPr>
        <p:spPr>
          <a:xfrm flipH="1" flipV="1">
            <a:off x="285720" y="2928934"/>
            <a:ext cx="875385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33"/>
          <p:cNvSpPr/>
          <p:nvPr/>
        </p:nvSpPr>
        <p:spPr>
          <a:xfrm flipH="1" flipV="1">
            <a:off x="247299" y="4357694"/>
            <a:ext cx="875385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33"/>
          <p:cNvSpPr/>
          <p:nvPr/>
        </p:nvSpPr>
        <p:spPr>
          <a:xfrm flipH="1" flipV="1">
            <a:off x="247299" y="5000636"/>
            <a:ext cx="875385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20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9941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2819523" y="102271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4174428" y="3682533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217934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1" y="1628800"/>
            <a:ext cx="110919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35ABC-3D87-42F3-8296-B5B1D9346B7A}"/>
              </a:ext>
            </a:extLst>
          </p:cNvPr>
          <p:cNvSpPr txBox="1"/>
          <p:nvPr/>
        </p:nvSpPr>
        <p:spPr>
          <a:xfrm>
            <a:off x="5148064" y="3528789"/>
            <a:ext cx="60835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:=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E0CF02DE-B630-4A4A-B968-DE3944FCFAA7}"/>
              </a:ext>
            </a:extLst>
          </p:cNvPr>
          <p:cNvSpPr txBox="1"/>
          <p:nvPr/>
        </p:nvSpPr>
        <p:spPr>
          <a:xfrm>
            <a:off x="1866779" y="276495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20F0C5E-E12F-41A4-9F2E-E6E16B75DDCC}"/>
              </a:ext>
            </a:extLst>
          </p:cNvPr>
          <p:cNvCxnSpPr>
            <a:cxnSpLocks/>
          </p:cNvCxnSpPr>
          <p:nvPr/>
        </p:nvCxnSpPr>
        <p:spPr>
          <a:xfrm>
            <a:off x="971600" y="3282476"/>
            <a:ext cx="142292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B17BBD-0F6C-49FE-B801-3D7A979A75DF}"/>
              </a:ext>
            </a:extLst>
          </p:cNvPr>
          <p:cNvCxnSpPr>
            <a:cxnSpLocks/>
          </p:cNvCxnSpPr>
          <p:nvPr/>
        </p:nvCxnSpPr>
        <p:spPr>
          <a:xfrm>
            <a:off x="900911" y="2636912"/>
            <a:ext cx="0" cy="7128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37118 -0.2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95105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222530" y="1044024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2469812" y="3140299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600029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1" y="1640035"/>
            <a:ext cx="110919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35ABC-3D87-42F3-8296-B5B1D9346B7A}"/>
              </a:ext>
            </a:extLst>
          </p:cNvPr>
          <p:cNvSpPr txBox="1"/>
          <p:nvPr/>
        </p:nvSpPr>
        <p:spPr>
          <a:xfrm>
            <a:off x="5148064" y="3528789"/>
            <a:ext cx="60835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:=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E0CF02DE-B630-4A4A-B968-DE3944FCFAA7}"/>
              </a:ext>
            </a:extLst>
          </p:cNvPr>
          <p:cNvSpPr txBox="1"/>
          <p:nvPr/>
        </p:nvSpPr>
        <p:spPr>
          <a:xfrm>
            <a:off x="1866779" y="276495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29" name="文本框 23">
            <a:extLst>
              <a:ext uri="{FF2B5EF4-FFF2-40B4-BE49-F238E27FC236}">
                <a16:creationId xmlns:a16="http://schemas.microsoft.com/office/drawing/2014/main" id="{4F30B257-3730-4903-9E43-7AA62AD91B90}"/>
              </a:ext>
            </a:extLst>
          </p:cNvPr>
          <p:cNvSpPr txBox="1"/>
          <p:nvPr/>
        </p:nvSpPr>
        <p:spPr>
          <a:xfrm>
            <a:off x="3705044" y="2651920"/>
            <a:ext cx="260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F571795-F023-47C4-A7F7-3BBC1D3D4137}"/>
              </a:ext>
            </a:extLst>
          </p:cNvPr>
          <p:cNvSpPr txBox="1"/>
          <p:nvPr/>
        </p:nvSpPr>
        <p:spPr>
          <a:xfrm>
            <a:off x="5110160" y="2728222"/>
            <a:ext cx="45788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17691 -0.126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9" grpId="0" animBg="1"/>
      <p:bldP spid="29" grpId="0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736039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222530" y="1044024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795856" y="2272327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600029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2" y="1640034"/>
            <a:ext cx="108012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35ABC-3D87-42F3-8296-B5B1D9346B7A}"/>
              </a:ext>
            </a:extLst>
          </p:cNvPr>
          <p:cNvSpPr txBox="1"/>
          <p:nvPr/>
        </p:nvSpPr>
        <p:spPr>
          <a:xfrm>
            <a:off x="5148064" y="3528789"/>
            <a:ext cx="60835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:=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E0CF02DE-B630-4A4A-B968-DE3944FCFAA7}"/>
              </a:ext>
            </a:extLst>
          </p:cNvPr>
          <p:cNvSpPr txBox="1"/>
          <p:nvPr/>
        </p:nvSpPr>
        <p:spPr>
          <a:xfrm>
            <a:off x="1866779" y="276495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F571795-F023-47C4-A7F7-3BBC1D3D4137}"/>
              </a:ext>
            </a:extLst>
          </p:cNvPr>
          <p:cNvSpPr txBox="1"/>
          <p:nvPr/>
        </p:nvSpPr>
        <p:spPr>
          <a:xfrm>
            <a:off x="5110160" y="2728222"/>
            <a:ext cx="45788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</a:t>
            </a:r>
            <a:endParaRPr lang="zh-CN" altLang="en-US" dirty="0">
              <a:solidFill>
                <a:srgbClr val="800080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BC6649C-F6FD-4382-BD0A-D1DBA24F8A88}"/>
              </a:ext>
            </a:extLst>
          </p:cNvPr>
          <p:cNvCxnSpPr>
            <a:cxnSpLocks/>
          </p:cNvCxnSpPr>
          <p:nvPr/>
        </p:nvCxnSpPr>
        <p:spPr>
          <a:xfrm>
            <a:off x="937756" y="6678071"/>
            <a:ext cx="3062021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8E855A9-8384-4179-B98E-072D9A1F8FD8}"/>
              </a:ext>
            </a:extLst>
          </p:cNvPr>
          <p:cNvCxnSpPr>
            <a:cxnSpLocks/>
          </p:cNvCxnSpPr>
          <p:nvPr/>
        </p:nvCxnSpPr>
        <p:spPr>
          <a:xfrm>
            <a:off x="900911" y="2636912"/>
            <a:ext cx="36845" cy="40411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345335" y="6093296"/>
            <a:ext cx="39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1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774670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=</a:t>
            </a:r>
            <a:endParaRPr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55911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0" y="0"/>
            <a:ext cx="885828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/>
              <a:t>实例</a:t>
            </a:r>
            <a:r>
              <a:rPr lang="en-US" altLang="zh-CN" dirty="0"/>
              <a:t>: </a:t>
            </a:r>
            <a:r>
              <a:rPr lang="en-US" altLang="zh-CN" dirty="0">
                <a:sym typeface="+mn-ea"/>
              </a:rPr>
              <a:t>PL/0</a:t>
            </a:r>
            <a:r>
              <a:rPr lang="zh-CN" altLang="en-US" dirty="0">
                <a:sym typeface="+mn-ea"/>
              </a:rPr>
              <a:t>词法分析</a:t>
            </a:r>
            <a:endParaRPr lang="zh-CN" altLang="en-US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分词所使用的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状态转换图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(P41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图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3.2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修正版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)</a:t>
            </a:r>
            <a:endParaRPr lang="zh-CN" altLang="en-US" sz="28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graphicFrame>
        <p:nvGraphicFramePr>
          <p:cNvPr id="557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08988"/>
              </p:ext>
            </p:extLst>
          </p:nvPr>
        </p:nvGraphicFramePr>
        <p:xfrm>
          <a:off x="181075" y="1700808"/>
          <a:ext cx="5759077" cy="520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91396" imgH="5491800" progId="Visio.Drawing.11">
                  <p:embed/>
                </p:oleObj>
              </mc:Choice>
              <mc:Fallback>
                <p:oleObj name="Visio" r:id="rId3" imgW="6291396" imgH="54918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5" y="1700808"/>
                        <a:ext cx="5759077" cy="5200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687491" y="1412776"/>
            <a:ext cx="3565029" cy="48320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可以根据此状态转换图来编写词法分析程序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该程序从开始出发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根据当前读到的字符转换状态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到终结状态时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根据具体情况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输出对应单词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输出完后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根据情况作出字符退还动作后</a:t>
            </a: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再返回开始状态。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96" y="256490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start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827584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B1606BB-A39C-4F0B-B8CF-A591D551A272}"/>
              </a:ext>
            </a:extLst>
          </p:cNvPr>
          <p:cNvSpPr/>
          <p:nvPr/>
        </p:nvSpPr>
        <p:spPr>
          <a:xfrm>
            <a:off x="4139952" y="6520799"/>
            <a:ext cx="238145" cy="2925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191525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96963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2382468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205783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3590247" y="104014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5F0633-66EA-442E-B495-7EF4F6BC9C66}"/>
              </a:ext>
            </a:extLst>
          </p:cNvPr>
          <p:cNvSpPr/>
          <p:nvPr/>
        </p:nvSpPr>
        <p:spPr>
          <a:xfrm>
            <a:off x="3600029" y="1044025"/>
            <a:ext cx="323128" cy="584775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301C8815-AFC1-49A5-9A06-3FB5770BD25B}"/>
              </a:ext>
            </a:extLst>
          </p:cNvPr>
          <p:cNvSpPr txBox="1"/>
          <p:nvPr/>
        </p:nvSpPr>
        <p:spPr>
          <a:xfrm>
            <a:off x="3761593" y="1556792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b</a:t>
            </a:r>
            <a:endParaRPr lang="zh-CN" altLang="en-US" dirty="0"/>
          </a:p>
        </p:txBody>
      </p:sp>
      <p:sp>
        <p:nvSpPr>
          <p:cNvPr id="22" name="文本框 8">
            <a:extLst>
              <a:ext uri="{FF2B5EF4-FFF2-40B4-BE49-F238E27FC236}">
                <a16:creationId xmlns:a16="http://schemas.microsoft.com/office/drawing/2014/main" id="{BB8346F5-CFC3-4987-BD2B-17CFED021E06}"/>
              </a:ext>
            </a:extLst>
          </p:cNvPr>
          <p:cNvSpPr txBox="1"/>
          <p:nvPr/>
        </p:nvSpPr>
        <p:spPr>
          <a:xfrm>
            <a:off x="1835696" y="17435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DFFE0C51-8B8E-4150-B4A5-13EA82A4D17F}"/>
              </a:ext>
            </a:extLst>
          </p:cNvPr>
          <p:cNvSpPr txBox="1"/>
          <p:nvPr/>
        </p:nvSpPr>
        <p:spPr>
          <a:xfrm>
            <a:off x="4025973" y="1556791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0</a:t>
            </a:r>
            <a:endParaRPr lang="zh-CN" altLang="en-US" dirty="0"/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D2CAC03B-5E45-492C-AF97-732101E99FA8}"/>
              </a:ext>
            </a:extLst>
          </p:cNvPr>
          <p:cNvSpPr txBox="1"/>
          <p:nvPr/>
        </p:nvSpPr>
        <p:spPr>
          <a:xfrm>
            <a:off x="4303181" y="1556790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9</a:t>
            </a:r>
            <a:endParaRPr lang="zh-CN" altLang="en-US" dirty="0"/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32797802-DF74-46FA-847A-B87C4DC6A77E}"/>
              </a:ext>
            </a:extLst>
          </p:cNvPr>
          <p:cNvSpPr txBox="1"/>
          <p:nvPr/>
        </p:nvSpPr>
        <p:spPr>
          <a:xfrm>
            <a:off x="1790247" y="3286588"/>
            <a:ext cx="35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:</a:t>
            </a:r>
            <a:endParaRPr lang="zh-CN" altLang="en-US" dirty="0"/>
          </a:p>
        </p:txBody>
      </p:sp>
      <p:sp>
        <p:nvSpPr>
          <p:cNvPr id="26" name="文本框 16">
            <a:extLst>
              <a:ext uri="{FF2B5EF4-FFF2-40B4-BE49-F238E27FC236}">
                <a16:creationId xmlns:a16="http://schemas.microsoft.com/office/drawing/2014/main" id="{612ACE50-73CA-4C65-BFCD-890AE5CF30F6}"/>
              </a:ext>
            </a:extLst>
          </p:cNvPr>
          <p:cNvSpPr txBox="1"/>
          <p:nvPr/>
        </p:nvSpPr>
        <p:spPr>
          <a:xfrm>
            <a:off x="4719852" y="1640034"/>
            <a:ext cx="1080120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ab09</a:t>
            </a:r>
            <a:endParaRPr lang="zh-CN" altLang="en-US" sz="2800" dirty="0"/>
          </a:p>
        </p:txBody>
      </p:sp>
      <p:sp>
        <p:nvSpPr>
          <p:cNvPr id="30" name="文本框 22">
            <a:extLst>
              <a:ext uri="{FF2B5EF4-FFF2-40B4-BE49-F238E27FC236}">
                <a16:creationId xmlns:a16="http://schemas.microsoft.com/office/drawing/2014/main" id="{57130B21-7DD9-4EB1-AFB2-DED5B4B7A056}"/>
              </a:ext>
            </a:extLst>
          </p:cNvPr>
          <p:cNvSpPr txBox="1"/>
          <p:nvPr/>
        </p:nvSpPr>
        <p:spPr>
          <a:xfrm>
            <a:off x="3541062" y="326548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35ABC-3D87-42F3-8296-B5B1D9346B7A}"/>
              </a:ext>
            </a:extLst>
          </p:cNvPr>
          <p:cNvSpPr txBox="1"/>
          <p:nvPr/>
        </p:nvSpPr>
        <p:spPr>
          <a:xfrm>
            <a:off x="5148064" y="3528789"/>
            <a:ext cx="608352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:=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E0CF02DE-B630-4A4A-B968-DE3944FCFAA7}"/>
              </a:ext>
            </a:extLst>
          </p:cNvPr>
          <p:cNvSpPr txBox="1"/>
          <p:nvPr/>
        </p:nvSpPr>
        <p:spPr>
          <a:xfrm>
            <a:off x="1866779" y="2764959"/>
            <a:ext cx="412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1</a:t>
            </a:r>
            <a:endParaRPr lang="zh-CN" altLang="en-US" dirty="0"/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FF571795-F023-47C4-A7F7-3BBC1D3D4137}"/>
              </a:ext>
            </a:extLst>
          </p:cNvPr>
          <p:cNvSpPr txBox="1"/>
          <p:nvPr/>
        </p:nvSpPr>
        <p:spPr>
          <a:xfrm>
            <a:off x="5110160" y="2728222"/>
            <a:ext cx="45788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1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35" name="文本框 30">
            <a:extLst>
              <a:ext uri="{FF2B5EF4-FFF2-40B4-BE49-F238E27FC236}">
                <a16:creationId xmlns:a16="http://schemas.microsoft.com/office/drawing/2014/main" id="{EAD10038-B982-4F8E-A502-F9709B693B36}"/>
              </a:ext>
            </a:extLst>
          </p:cNvPr>
          <p:cNvSpPr txBox="1"/>
          <p:nvPr/>
        </p:nvSpPr>
        <p:spPr>
          <a:xfrm>
            <a:off x="5732563" y="6244868"/>
            <a:ext cx="38878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45335" y="6093296"/>
            <a:ext cx="39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;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7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36736 -0.619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8" y="-3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1163" name="Text Box 11"/>
          <p:cNvSpPr txBox="1">
            <a:spLocks noChangeArrowheads="1"/>
          </p:cNvSpPr>
          <p:nvPr/>
        </p:nvSpPr>
        <p:spPr bwMode="auto">
          <a:xfrm>
            <a:off x="900113" y="1341438"/>
            <a:ext cx="7489825" cy="7318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dirty="0">
                <a:solidFill>
                  <a:srgbClr val="800080"/>
                </a:solidFill>
              </a:rPr>
              <a:t>技术细节需要注意的地方</a:t>
            </a:r>
            <a:r>
              <a:rPr lang="zh-CN" altLang="en-US" dirty="0"/>
              <a:t> </a:t>
            </a: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00" dirty="0">
              <a:latin typeface="楷体_GB2312" pitchFamily="49" charset="-122"/>
            </a:endParaRPr>
          </a:p>
        </p:txBody>
      </p:sp>
      <p:sp>
        <p:nvSpPr>
          <p:cNvPr id="561164" name="Text Box 12"/>
          <p:cNvSpPr txBox="1">
            <a:spLocks noChangeArrowheads="1"/>
          </p:cNvSpPr>
          <p:nvPr/>
        </p:nvSpPr>
        <p:spPr bwMode="auto">
          <a:xfrm>
            <a:off x="755650" y="1916113"/>
            <a:ext cx="8136830" cy="37548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</a:rPr>
              <a:t>如何区分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标识符</a:t>
            </a:r>
            <a:r>
              <a:rPr lang="zh-CN" altLang="en-US" sz="2800" dirty="0">
                <a:latin typeface="楷体_GB2312" pitchFamily="49" charset="-122"/>
              </a:rPr>
              <a:t>与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保留字</a:t>
            </a: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预设一个保留字表，通过查表来确定是否保留字</a:t>
            </a:r>
            <a:endParaRPr lang="zh-CN" altLang="en-US" sz="2400" dirty="0"/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字符退还</a:t>
            </a:r>
            <a:r>
              <a:rPr lang="zh-CN" altLang="en-US" dirty="0"/>
              <a:t>  </a:t>
            </a:r>
            <a:endParaRPr lang="zh-CN" altLang="en-US" sz="28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在识别的单词时，要注意到可能需要进行字符退还</a:t>
            </a: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1000" dirty="0"/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例</a:t>
            </a:r>
            <a:r>
              <a:rPr lang="en-US" altLang="zh-CN" sz="2400" dirty="0">
                <a:latin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</a:rPr>
              <a:t>在读取字符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后，若下一字符不是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=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，则识别</a:t>
            </a: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的单词是小于号</a:t>
            </a:r>
            <a:r>
              <a:rPr lang="zh-CN" altLang="en-US" sz="2400" dirty="0">
                <a:latin typeface="Arial" panose="020B0604020202020204"/>
              </a:rPr>
              <a:t>‘</a:t>
            </a:r>
            <a:r>
              <a:rPr lang="en-US" altLang="zh-CN" sz="2400" dirty="0">
                <a:latin typeface="楷体_GB2312" pitchFamily="49" charset="-122"/>
              </a:rPr>
              <a:t>&lt;</a:t>
            </a:r>
            <a:r>
              <a:rPr lang="en-US" altLang="zh-CN" sz="2400" dirty="0">
                <a:latin typeface="Arial" panose="020B0604020202020204"/>
              </a:rPr>
              <a:t>’</a:t>
            </a:r>
            <a:r>
              <a:rPr lang="zh-CN" altLang="en-US" sz="2400" dirty="0">
                <a:latin typeface="楷体_GB2312" pitchFamily="49" charset="-122"/>
              </a:rPr>
              <a:t>，但要退还这个非 </a:t>
            </a:r>
            <a:r>
              <a:rPr lang="en-US" altLang="zh-CN" sz="2400" dirty="0">
                <a:latin typeface="楷体_GB2312" pitchFamily="49" charset="-122"/>
              </a:rPr>
              <a:t>&lt; </a:t>
            </a:r>
            <a:r>
              <a:rPr lang="zh-CN" altLang="en-US" sz="2400" dirty="0">
                <a:latin typeface="楷体_GB2312" pitchFamily="49" charset="-122"/>
              </a:rPr>
              <a:t>字符，以</a:t>
            </a:r>
          </a:p>
          <a:p>
            <a:pPr lvl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楷体_GB2312" pitchFamily="49" charset="-122"/>
              </a:rPr>
              <a:t>  保证下一次仍读到那个非 </a:t>
            </a:r>
            <a:r>
              <a:rPr lang="en-US" altLang="zh-CN" sz="2400" dirty="0">
                <a:latin typeface="楷体_GB2312" pitchFamily="49" charset="-122"/>
              </a:rPr>
              <a:t>&lt; </a:t>
            </a:r>
            <a:r>
              <a:rPr lang="zh-CN" altLang="en-US" sz="2400" dirty="0">
                <a:latin typeface="楷体_GB2312" pitchFamily="49" charset="-122"/>
              </a:rPr>
              <a:t>字符</a:t>
            </a:r>
            <a:r>
              <a:rPr lang="zh-CN" altLang="en-US" dirty="0"/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0113" y="260724"/>
            <a:ext cx="8209532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手动编写词法分析程序以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PL/0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为例</a:t>
            </a:r>
          </a:p>
        </p:txBody>
      </p:sp>
    </p:spTree>
    <p:extLst>
      <p:ext uri="{BB962C8B-B14F-4D97-AF65-F5344CB8AC3E}">
        <p14:creationId xmlns:p14="http://schemas.microsoft.com/office/powerpoint/2010/main" val="739701683"/>
      </p:ext>
    </p:extLst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0"/>
            <a:ext cx="821535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词法分析程序的实现方式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2.</a:t>
            </a:r>
            <a:r>
              <a:rPr lang="zh-CN" altLang="en-US" dirty="0">
                <a:solidFill>
                  <a:srgbClr val="800080"/>
                </a:solidFill>
              </a:rPr>
              <a:t>词法分析程序的自动构造</a:t>
            </a:r>
          </a:p>
        </p:txBody>
      </p:sp>
      <p:sp>
        <p:nvSpPr>
          <p:cNvPr id="11" name="矩形 10"/>
          <p:cNvSpPr/>
          <p:nvPr/>
        </p:nvSpPr>
        <p:spPr>
          <a:xfrm>
            <a:off x="3108480" y="1357298"/>
            <a:ext cx="3892412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每种单词的词法规则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5786446" y="2000240"/>
            <a:ext cx="357190" cy="1683982"/>
          </a:xfrm>
          <a:prstGeom prst="down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lvl="1"/>
            <a:endParaRPr kumimoji="1" lang="zh-CN" altLang="en-US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14876" y="4857760"/>
            <a:ext cx="1928826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分词程序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14612" y="3684222"/>
            <a:ext cx="4357718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识别单个单词的状态机</a:t>
            </a:r>
          </a:p>
        </p:txBody>
      </p:sp>
      <p:sp>
        <p:nvSpPr>
          <p:cNvPr id="17" name="矩形 16"/>
          <p:cNvSpPr/>
          <p:nvPr/>
        </p:nvSpPr>
        <p:spPr>
          <a:xfrm>
            <a:off x="1142976" y="1357298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手工设计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 bwMode="auto">
          <a:xfrm>
            <a:off x="5822164" y="4365104"/>
            <a:ext cx="321471" cy="421218"/>
          </a:xfrm>
          <a:prstGeom prst="down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89963" y="3657410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自动构造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4282" y="5857892"/>
            <a:ext cx="7752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词法分析程序的自动构造工具有 </a:t>
            </a:r>
            <a:r>
              <a:rPr lang="en-US" altLang="zh-CN" dirty="0" err="1">
                <a:solidFill>
                  <a:srgbClr val="800080"/>
                </a:solidFill>
              </a:rPr>
              <a:t>lex</a:t>
            </a:r>
            <a:r>
              <a:rPr lang="zh-CN" altLang="en-US" dirty="0">
                <a:solidFill>
                  <a:srgbClr val="800080"/>
                </a:solidFill>
              </a:rPr>
              <a:t>、</a:t>
            </a:r>
            <a:r>
              <a:rPr lang="en-US" altLang="zh-CN" dirty="0">
                <a:solidFill>
                  <a:srgbClr val="800080"/>
                </a:solidFill>
              </a:rPr>
              <a:t>flex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2071670" y="2924944"/>
            <a:ext cx="642942" cy="2432882"/>
          </a:xfrm>
          <a:prstGeom prst="leftBrace">
            <a:avLst>
              <a:gd name="adj1" fmla="val 25867"/>
              <a:gd name="adj2" fmla="val 50000"/>
            </a:avLst>
          </a:prstGeom>
          <a:ln w="381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80248" y="1053086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8843" y="1576306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03056" y="3501655"/>
            <a:ext cx="1891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有限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 algn="ctr"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</p:spTree>
    <p:extLst>
      <p:ext uri="{BB962C8B-B14F-4D97-AF65-F5344CB8AC3E}">
        <p14:creationId xmlns:p14="http://schemas.microsoft.com/office/powerpoint/2010/main" val="805993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 animBg="1"/>
      <p:bldP spid="12" grpId="0"/>
      <p:bldP spid="1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071670" y="3415729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词法分析程序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129977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源程序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1500166" y="3772919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01613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字符的序列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929190" y="3415729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语法分析程序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7072330" y="3844357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3834" y="3487167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8596" y="1071546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3.1.1 </a:t>
            </a:r>
            <a:r>
              <a:rPr lang="zh-CN" altLang="en-US" dirty="0">
                <a:solidFill>
                  <a:srgbClr val="800080"/>
                </a:solidFill>
              </a:rPr>
              <a:t>词法分析程序和语法分析程序接口方式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0" y="214290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4214810" y="3772919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4744" y="2487035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单词的序列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4D0A7A-8423-1C56-8AA0-28B3A1AFA442}"/>
              </a:ext>
            </a:extLst>
          </p:cNvPr>
          <p:cNvSpPr/>
          <p:nvPr/>
        </p:nvSpPr>
        <p:spPr>
          <a:xfrm>
            <a:off x="2264596" y="5532327"/>
            <a:ext cx="3900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需扫描源程序多遍</a:t>
            </a:r>
          </a:p>
        </p:txBody>
      </p:sp>
    </p:spTree>
    <p:extLst>
      <p:ext uri="{BB962C8B-B14F-4D97-AF65-F5344CB8AC3E}">
        <p14:creationId xmlns:p14="http://schemas.microsoft.com/office/powerpoint/2010/main" val="40270862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303652" y="646162"/>
            <a:ext cx="8732844" cy="1270669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r>
              <a:rPr lang="en-US" altLang="zh-CN" dirty="0"/>
              <a:t>		 </a:t>
            </a:r>
            <a:r>
              <a:rPr lang="zh-CN" altLang="en-US" dirty="0">
                <a:solidFill>
                  <a:srgbClr val="FF0000"/>
                </a:solidFill>
              </a:rPr>
              <a:t>描述词法的工具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9102" y="2387443"/>
            <a:ext cx="8667393" cy="4320480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			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3197" y="1025520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26600" y="1111845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82494" y="569939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  <p:cxnSp>
        <p:nvCxnSpPr>
          <p:cNvPr id="51" name="直接箭头连接符 50"/>
          <p:cNvCxnSpPr>
            <a:cxnSpLocks/>
          </p:cNvCxnSpPr>
          <p:nvPr/>
        </p:nvCxnSpPr>
        <p:spPr bwMode="auto">
          <a:xfrm flipH="1">
            <a:off x="7606565" y="1340768"/>
            <a:ext cx="9309" cy="3666143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5" name="TextBox 54"/>
          <p:cNvSpPr txBox="1"/>
          <p:nvPr/>
        </p:nvSpPr>
        <p:spPr>
          <a:xfrm>
            <a:off x="372213" y="2451880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带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zh-CN" altLang="en-US" sz="2800" dirty="0">
                <a:solidFill>
                  <a:srgbClr val="800080"/>
                </a:solidFill>
              </a:rPr>
              <a:t>转移的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8596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5A48987B-AD8C-4506-8C32-1E45BEE56037}"/>
              </a:ext>
            </a:extLst>
          </p:cNvPr>
          <p:cNvSpPr txBox="1"/>
          <p:nvPr/>
        </p:nvSpPr>
        <p:spPr>
          <a:xfrm>
            <a:off x="608263" y="543778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确定有限自动机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703AFEC-C193-4C47-A656-A6D066896FC7}"/>
              </a:ext>
            </a:extLst>
          </p:cNvPr>
          <p:cNvSpPr txBox="1"/>
          <p:nvPr/>
        </p:nvSpPr>
        <p:spPr>
          <a:xfrm>
            <a:off x="6027199" y="4943446"/>
            <a:ext cx="463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识别单词的工具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2217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8" grpId="0"/>
      <p:bldP spid="49" grpId="0"/>
      <p:bldP spid="50" grpId="0"/>
      <p:bldP spid="55" grpId="0"/>
      <p:bldP spid="56" grpId="0"/>
      <p:bldP spid="18" grpId="0" animBg="1"/>
      <p:bldP spid="19" grpId="0" animBg="1"/>
      <p:bldP spid="20" grpId="0" animBg="1"/>
      <p:bldP spid="23" grpId="0" animBg="1"/>
      <p:bldP spid="24" grpId="0" animBg="1"/>
      <p:bldP spid="27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C2F355F-7009-5D2B-3337-19D5739F0C56}"/>
              </a:ext>
            </a:extLst>
          </p:cNvPr>
          <p:cNvSpPr/>
          <p:nvPr/>
        </p:nvSpPr>
        <p:spPr bwMode="auto">
          <a:xfrm>
            <a:off x="1857356" y="648004"/>
            <a:ext cx="4370828" cy="150574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C302A594-4C3C-5134-4E7F-B61DD40E6C4D}"/>
              </a:ext>
            </a:extLst>
          </p:cNvPr>
          <p:cNvSpPr txBox="1"/>
          <p:nvPr/>
        </p:nvSpPr>
        <p:spPr>
          <a:xfrm>
            <a:off x="538006" y="932620"/>
            <a:ext cx="1319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3.3</a:t>
            </a:r>
            <a:r>
              <a:rPr lang="zh-CN" altLang="en-US" dirty="0"/>
              <a:t>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CF5C11-13C3-EABD-E637-DC9B922C1A0F}"/>
              </a:ext>
            </a:extLst>
          </p:cNvPr>
          <p:cNvSpPr/>
          <p:nvPr/>
        </p:nvSpPr>
        <p:spPr bwMode="auto">
          <a:xfrm>
            <a:off x="1885314" y="2371871"/>
            <a:ext cx="4483213" cy="43516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TextBox 33">
            <a:extLst>
              <a:ext uri="{FF2B5EF4-FFF2-40B4-BE49-F238E27FC236}">
                <a16:creationId xmlns:a16="http://schemas.microsoft.com/office/drawing/2014/main" id="{52DA3E51-E6A4-B427-5234-6230562D513C}"/>
              </a:ext>
            </a:extLst>
          </p:cNvPr>
          <p:cNvSpPr txBox="1"/>
          <p:nvPr/>
        </p:nvSpPr>
        <p:spPr>
          <a:xfrm>
            <a:off x="467544" y="3586319"/>
            <a:ext cx="1417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3.4</a:t>
            </a:r>
            <a:r>
              <a:rPr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20685732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109FC-BE93-4AE2-AAA8-8DF8C5AF472C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 flipV="1">
            <a:off x="2761603" y="1568542"/>
            <a:ext cx="1637356" cy="11852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66808B-5E69-4570-9A20-DA3272D20E6F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 bwMode="auto">
          <a:xfrm>
            <a:off x="2311905" y="1522255"/>
            <a:ext cx="1870320" cy="14861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A70784-0B7E-4068-805F-33705945E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5470" y="1511624"/>
            <a:ext cx="89481" cy="11613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8A302-59AE-4112-BA57-C1BC1C6BE337}"/>
              </a:ext>
            </a:extLst>
          </p:cNvPr>
          <p:cNvCxnSpPr>
            <a:cxnSpLocks/>
            <a:stCxn id="24" idx="5"/>
          </p:cNvCxnSpPr>
          <p:nvPr/>
        </p:nvCxnSpPr>
        <p:spPr bwMode="auto">
          <a:xfrm flipH="1">
            <a:off x="5240529" y="1511624"/>
            <a:ext cx="90476" cy="1213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" name="TextBox 23">
            <a:extLst>
              <a:ext uri="{FF2B5EF4-FFF2-40B4-BE49-F238E27FC236}">
                <a16:creationId xmlns:a16="http://schemas.microsoft.com/office/drawing/2014/main" id="{E08AF353-2E44-A53B-A058-994F50D1D64B}"/>
              </a:ext>
            </a:extLst>
          </p:cNvPr>
          <p:cNvSpPr txBox="1"/>
          <p:nvPr/>
        </p:nvSpPr>
        <p:spPr>
          <a:xfrm>
            <a:off x="6311810" y="2399538"/>
            <a:ext cx="1260586" cy="60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3.5</a:t>
            </a:r>
            <a:r>
              <a:rPr lang="zh-CN" altLang="en-US" dirty="0"/>
              <a:t>节</a:t>
            </a:r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C1D9F5AA-AD36-845E-CB3D-253C793C89BE}"/>
              </a:ext>
            </a:extLst>
          </p:cNvPr>
          <p:cNvSpPr txBox="1"/>
          <p:nvPr/>
        </p:nvSpPr>
        <p:spPr>
          <a:xfrm>
            <a:off x="1214414" y="2428868"/>
            <a:ext cx="1260586" cy="60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3.6</a:t>
            </a:r>
            <a:r>
              <a:rPr lang="zh-CN" altLang="en-US" dirty="0"/>
              <a:t>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C10F331-5B07-BCD7-093E-0C518ACAB427}"/>
              </a:ext>
            </a:extLst>
          </p:cNvPr>
          <p:cNvSpPr/>
          <p:nvPr/>
        </p:nvSpPr>
        <p:spPr bwMode="auto">
          <a:xfrm rot="18027473">
            <a:off x="3028628" y="28888"/>
            <a:ext cx="1753939" cy="429342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13378E-1F2A-8B5E-E947-0B6922FF98FA}"/>
              </a:ext>
            </a:extLst>
          </p:cNvPr>
          <p:cNvSpPr/>
          <p:nvPr/>
        </p:nvSpPr>
        <p:spPr bwMode="auto">
          <a:xfrm>
            <a:off x="4126733" y="648004"/>
            <a:ext cx="1637356" cy="30690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448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109FC-BE93-4AE2-AAA8-8DF8C5AF472C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 flipV="1">
            <a:off x="2761603" y="1568542"/>
            <a:ext cx="1637356" cy="11852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66808B-5E69-4570-9A20-DA3272D20E6F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 bwMode="auto">
          <a:xfrm>
            <a:off x="2311905" y="1522255"/>
            <a:ext cx="1870320" cy="14861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A70784-0B7E-4068-805F-33705945E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5470" y="1511624"/>
            <a:ext cx="89481" cy="11613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8A302-59AE-4112-BA57-C1BC1C6BE337}"/>
              </a:ext>
            </a:extLst>
          </p:cNvPr>
          <p:cNvCxnSpPr>
            <a:cxnSpLocks/>
            <a:stCxn id="24" idx="5"/>
          </p:cNvCxnSpPr>
          <p:nvPr/>
        </p:nvCxnSpPr>
        <p:spPr bwMode="auto">
          <a:xfrm flipH="1">
            <a:off x="5240529" y="1511624"/>
            <a:ext cx="90476" cy="1213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" name="TextBox 46">
            <a:extLst>
              <a:ext uri="{FF2B5EF4-FFF2-40B4-BE49-F238E27FC236}">
                <a16:creationId xmlns:a16="http://schemas.microsoft.com/office/drawing/2014/main" id="{697E6C54-2DED-3305-0758-7B656FD45FE8}"/>
              </a:ext>
            </a:extLst>
          </p:cNvPr>
          <p:cNvSpPr txBox="1"/>
          <p:nvPr/>
        </p:nvSpPr>
        <p:spPr>
          <a:xfrm>
            <a:off x="303652" y="646162"/>
            <a:ext cx="8732844" cy="1270669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r>
              <a:rPr lang="en-US" altLang="zh-CN" dirty="0"/>
              <a:t>		 </a:t>
            </a:r>
            <a:r>
              <a:rPr lang="zh-CN" altLang="en-US" dirty="0">
                <a:solidFill>
                  <a:srgbClr val="FF0000"/>
                </a:solidFill>
              </a:rPr>
              <a:t>描述词法的工具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5879D3D-A2B4-0902-23A9-ECE60B11AA0E}"/>
              </a:ext>
            </a:extLst>
          </p:cNvPr>
          <p:cNvSpPr txBox="1"/>
          <p:nvPr/>
        </p:nvSpPr>
        <p:spPr>
          <a:xfrm>
            <a:off x="369102" y="2387443"/>
            <a:ext cx="8667393" cy="4320480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			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0232ABB-AD3B-3AB7-02E7-1B343622F181}"/>
              </a:ext>
            </a:extLst>
          </p:cNvPr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0" name="TextBox 47">
            <a:extLst>
              <a:ext uri="{FF2B5EF4-FFF2-40B4-BE49-F238E27FC236}">
                <a16:creationId xmlns:a16="http://schemas.microsoft.com/office/drawing/2014/main" id="{8F04D597-EC18-96F1-53EF-E0A4E7DDD70C}"/>
              </a:ext>
            </a:extLst>
          </p:cNvPr>
          <p:cNvSpPr txBox="1"/>
          <p:nvPr/>
        </p:nvSpPr>
        <p:spPr>
          <a:xfrm>
            <a:off x="473197" y="1025520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4A2A763D-A5B3-E997-31F1-82ADE0A132F1}"/>
              </a:ext>
            </a:extLst>
          </p:cNvPr>
          <p:cNvSpPr txBox="1"/>
          <p:nvPr/>
        </p:nvSpPr>
        <p:spPr>
          <a:xfrm>
            <a:off x="6326600" y="1111845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12" name="TextBox 49">
            <a:extLst>
              <a:ext uri="{FF2B5EF4-FFF2-40B4-BE49-F238E27FC236}">
                <a16:creationId xmlns:a16="http://schemas.microsoft.com/office/drawing/2014/main" id="{4EB26E30-59BC-4EA2-A3DB-850E9A479CF6}"/>
              </a:ext>
            </a:extLst>
          </p:cNvPr>
          <p:cNvSpPr txBox="1"/>
          <p:nvPr/>
        </p:nvSpPr>
        <p:spPr>
          <a:xfrm>
            <a:off x="6682494" y="569939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DD8BC7-EAEA-9406-A145-7957E680E1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5" y="1340768"/>
            <a:ext cx="9309" cy="3666143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TextBox 54">
            <a:extLst>
              <a:ext uri="{FF2B5EF4-FFF2-40B4-BE49-F238E27FC236}">
                <a16:creationId xmlns:a16="http://schemas.microsoft.com/office/drawing/2014/main" id="{BC95953D-46F4-DC3E-4108-2590BE73B8C5}"/>
              </a:ext>
            </a:extLst>
          </p:cNvPr>
          <p:cNvSpPr txBox="1"/>
          <p:nvPr/>
        </p:nvSpPr>
        <p:spPr>
          <a:xfrm>
            <a:off x="372213" y="2451880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带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zh-CN" altLang="en-US" sz="2800" dirty="0">
                <a:solidFill>
                  <a:srgbClr val="800080"/>
                </a:solidFill>
              </a:rPr>
              <a:t>转移的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C4C76400-2CEA-6386-53F8-CE6239A9B291}"/>
              </a:ext>
            </a:extLst>
          </p:cNvPr>
          <p:cNvSpPr txBox="1"/>
          <p:nvPr/>
        </p:nvSpPr>
        <p:spPr>
          <a:xfrm>
            <a:off x="428596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B6E1D274-CD58-E26A-F56D-C9584E75E48A}"/>
              </a:ext>
            </a:extLst>
          </p:cNvPr>
          <p:cNvSpPr txBox="1"/>
          <p:nvPr/>
        </p:nvSpPr>
        <p:spPr>
          <a:xfrm>
            <a:off x="608263" y="543778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确定有限自动机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72411-189B-09F4-1604-20F2217E8588}"/>
              </a:ext>
            </a:extLst>
          </p:cNvPr>
          <p:cNvSpPr txBox="1"/>
          <p:nvPr/>
        </p:nvSpPr>
        <p:spPr>
          <a:xfrm>
            <a:off x="6027199" y="4943446"/>
            <a:ext cx="463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识别单词的工具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37A54E-F63E-0D46-1373-81C683E1EC2F}"/>
              </a:ext>
            </a:extLst>
          </p:cNvPr>
          <p:cNvSpPr/>
          <p:nvPr/>
        </p:nvSpPr>
        <p:spPr bwMode="auto">
          <a:xfrm>
            <a:off x="3826085" y="648003"/>
            <a:ext cx="1985702" cy="60599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6055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正规文法即</a:t>
            </a:r>
            <a:r>
              <a:rPr lang="en-US" altLang="zh-CN" sz="3600" i="1" dirty="0">
                <a:solidFill>
                  <a:srgbClr val="800080"/>
                </a:solidFill>
              </a:rPr>
              <a:t>3 </a:t>
            </a:r>
            <a:r>
              <a:rPr lang="zh-CN" altLang="en-US" sz="3600" dirty="0">
                <a:solidFill>
                  <a:srgbClr val="800080"/>
                </a:solidFill>
              </a:rPr>
              <a:t>型文法</a:t>
            </a:r>
            <a:r>
              <a:rPr lang="zh-CN" altLang="en-US" sz="3600" dirty="0"/>
              <a:t> </a:t>
            </a:r>
            <a:r>
              <a:rPr lang="en-US" altLang="zh-CN" sz="3600" i="1" dirty="0"/>
              <a:t>G</a:t>
            </a:r>
            <a:r>
              <a:rPr lang="en-US" altLang="zh-CN" sz="3600" dirty="0"/>
              <a:t> = (</a:t>
            </a:r>
            <a:r>
              <a:rPr lang="en-US" altLang="zh-CN" sz="3600" i="1" dirty="0"/>
              <a:t>V</a:t>
            </a:r>
            <a:r>
              <a:rPr lang="en-US" altLang="zh-CN" sz="3600" i="1" baseline="-25000" dirty="0"/>
              <a:t>N</a:t>
            </a:r>
            <a:r>
              <a:rPr lang="en-US" altLang="zh-CN" sz="3600" i="1" dirty="0"/>
              <a:t>,</a:t>
            </a:r>
            <a:r>
              <a:rPr lang="en-US" altLang="zh-CN" sz="3600" dirty="0"/>
              <a:t> </a:t>
            </a:r>
            <a:r>
              <a:rPr lang="en-US" altLang="zh-CN" sz="3600" i="1" dirty="0"/>
              <a:t>V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3600" i="1" dirty="0"/>
              <a:t>, </a:t>
            </a:r>
            <a:r>
              <a:rPr lang="en-US" altLang="zh-CN" sz="3600" i="1" dirty="0">
                <a:sym typeface="Symbol" panose="05050102010706020507" pitchFamily="18" charset="2"/>
              </a:rPr>
              <a:t>P</a:t>
            </a:r>
            <a:r>
              <a:rPr lang="en-US" altLang="zh-CN" sz="3600" i="1" dirty="0"/>
              <a:t> , S </a:t>
            </a:r>
            <a:r>
              <a:rPr lang="en-US" altLang="zh-CN" sz="3600" dirty="0"/>
              <a:t>) </a:t>
            </a:r>
            <a:r>
              <a:rPr lang="zh-CN" altLang="en-US" sz="3600" dirty="0"/>
              <a:t>的产生式形如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/>
              <a:t>                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dirty="0"/>
              <a:t>或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i="1" dirty="0">
                <a:sym typeface="Symbol" panose="05050102010706020507" pitchFamily="18" charset="2"/>
              </a:rPr>
              <a:t>,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   </a:t>
            </a:r>
            <a:r>
              <a:rPr lang="zh-CN" altLang="en-US" sz="3600" dirty="0"/>
              <a:t>其中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A, B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36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sz="3600" dirty="0"/>
              <a:t>，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dirty="0" err="1">
                <a:solidFill>
                  <a:srgbClr val="800080"/>
                </a:solidFill>
                <a:sym typeface="Symbol" panose="05050102010706020507" pitchFamily="18" charset="2"/>
              </a:rPr>
              <a:t>V</a:t>
            </a:r>
            <a:r>
              <a:rPr lang="en-US" altLang="zh-CN" sz="3600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3600" b="0" dirty="0">
                <a:solidFill>
                  <a:srgbClr val="800080"/>
                </a:solidFill>
                <a:sym typeface="Symbol" panose="05050102010706020507" pitchFamily="18" charset="2"/>
              </a:rPr>
              <a:t>{</a:t>
            </a:r>
            <a:r>
              <a:rPr lang="en-US" altLang="zh-CN" sz="3600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3600" b="0" dirty="0">
                <a:solidFill>
                  <a:srgbClr val="800080"/>
                </a:solidFill>
                <a:sym typeface="Symbol" panose="05050102010706020507" pitchFamily="18" charset="2"/>
              </a:rPr>
              <a:t>}</a:t>
            </a:r>
            <a:r>
              <a:rPr lang="en-US" altLang="zh-CN" sz="3600" dirty="0"/>
              <a:t>.</a:t>
            </a:r>
            <a:r>
              <a:rPr lang="en-US" altLang="zh-CN" sz="3600" dirty="0">
                <a:latin typeface="楷体_GB2312" pitchFamily="49" charset="-122"/>
              </a:rPr>
              <a:t> </a:t>
            </a:r>
            <a:endParaRPr lang="en-US" altLang="zh-CN" sz="3600" dirty="0"/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由正规文法生成的语言，称为正规语言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(regular language),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又称为正规集</a:t>
            </a:r>
          </a:p>
        </p:txBody>
      </p:sp>
    </p:spTree>
    <p:extLst>
      <p:ext uri="{BB962C8B-B14F-4D97-AF65-F5344CB8AC3E}">
        <p14:creationId xmlns:p14="http://schemas.microsoft.com/office/powerpoint/2010/main" val="188762293"/>
      </p:ext>
    </p:extLst>
  </p:cSld>
  <p:clrMapOvr>
    <a:masterClrMapping/>
  </p:clrMapOvr>
  <p:transition spd="med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142984"/>
            <a:ext cx="900176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例如程序语言中几类单词可以用以下规则描述：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&lt;</a:t>
            </a:r>
            <a:r>
              <a:rPr lang="zh-CN" altLang="en-US" dirty="0">
                <a:solidFill>
                  <a:srgbClr val="800080"/>
                </a:solidFill>
              </a:rPr>
              <a:t>标识符</a:t>
            </a:r>
            <a:r>
              <a:rPr lang="en-US" altLang="zh-CN" dirty="0">
                <a:solidFill>
                  <a:srgbClr val="800080"/>
                </a:solidFill>
              </a:rPr>
              <a:t>&gt;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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l|l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字母数字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字母数字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l|d|l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字母数字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d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字母数字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无符号整数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d|d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无符号整数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运算符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+|-|</a:t>
            </a:r>
            <a:r>
              <a:rPr lang="zh-CN" altLang="en-US" i="1" dirty="0">
                <a:solidFill>
                  <a:srgbClr val="800080"/>
                </a:solidFill>
                <a:latin typeface="+mn-ea"/>
                <a:ea typeface="+mn-ea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|/ |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等号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=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界符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&gt; , | ; | ( | ) |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其中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l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表示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a~z,A~Z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英文字母，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表示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0~9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868" y="3058539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…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0184" y="405867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…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844" y="5214950"/>
            <a:ext cx="8858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关键字也是一种单词，一般由字母组成，并且是有穷个，可以单独列出来</a:t>
            </a:r>
            <a:endParaRPr lang="zh-CN" altLang="en-US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3920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42240" y="332656"/>
            <a:ext cx="8894256" cy="53860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3.1 </a:t>
            </a:r>
            <a:r>
              <a:rPr lang="zh-CN" altLang="en-US" dirty="0">
                <a:solidFill>
                  <a:srgbClr val="800080"/>
                </a:solidFill>
              </a:rPr>
              <a:t>对于无符号实数，可使用下面的正规文法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</a:rPr>
              <a:t>无符号数</a:t>
            </a:r>
            <a:r>
              <a:rPr lang="en-US" altLang="zh-CN" sz="2400" dirty="0">
                <a:solidFill>
                  <a:srgbClr val="800080"/>
                </a:solidFill>
              </a:rPr>
              <a:t>&gt;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 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&gt;|.&lt;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			|e 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4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|.&lt;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			|e 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&gt;e 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			|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 d&lt;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&gt;|+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			 |-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  d&lt;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 d &lt;</a:t>
            </a:r>
            <a:r>
              <a:rPr lang="zh-CN" altLang="en-US" sz="24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6464" y="2625257"/>
            <a:ext cx="3143240" cy="3539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G[F]: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  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| .X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|.X|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 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d|dX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E 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'|+Z |-Z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 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’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Z’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E8D2B-CC92-464A-8CF3-A014A744A1EF}"/>
              </a:ext>
            </a:extLst>
          </p:cNvPr>
          <p:cNvSpPr txBox="1"/>
          <p:nvPr/>
        </p:nvSpPr>
        <p:spPr>
          <a:xfrm>
            <a:off x="827584" y="1124744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CBAC43-11B5-47E1-8A6F-8E378FA1FE7A}"/>
              </a:ext>
            </a:extLst>
          </p:cNvPr>
          <p:cNvSpPr txBox="1"/>
          <p:nvPr/>
        </p:nvSpPr>
        <p:spPr>
          <a:xfrm>
            <a:off x="827584" y="1844824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F’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51B58E-75BE-4BA7-B7CB-15B33A039D8D}"/>
              </a:ext>
            </a:extLst>
          </p:cNvPr>
          <p:cNvSpPr txBox="1"/>
          <p:nvPr/>
        </p:nvSpPr>
        <p:spPr>
          <a:xfrm>
            <a:off x="816200" y="2564904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102E6E-EE49-4562-B19C-11FF02A3CFD2}"/>
              </a:ext>
            </a:extLst>
          </p:cNvPr>
          <p:cNvSpPr txBox="1"/>
          <p:nvPr/>
        </p:nvSpPr>
        <p:spPr>
          <a:xfrm>
            <a:off x="816200" y="3356992"/>
            <a:ext cx="515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D27E475-09BF-473D-8712-5058CD298C97}"/>
              </a:ext>
            </a:extLst>
          </p:cNvPr>
          <p:cNvSpPr txBox="1"/>
          <p:nvPr/>
        </p:nvSpPr>
        <p:spPr>
          <a:xfrm>
            <a:off x="749952" y="4034776"/>
            <a:ext cx="515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5866CD-360F-4AC2-992C-840290102C25}"/>
              </a:ext>
            </a:extLst>
          </p:cNvPr>
          <p:cNvSpPr txBox="1"/>
          <p:nvPr/>
        </p:nvSpPr>
        <p:spPr>
          <a:xfrm>
            <a:off x="767096" y="4826864"/>
            <a:ext cx="481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514E5F-EAF4-4CC7-B105-9DC6162DEF8B}"/>
              </a:ext>
            </a:extLst>
          </p:cNvPr>
          <p:cNvSpPr txBox="1"/>
          <p:nvPr/>
        </p:nvSpPr>
        <p:spPr>
          <a:xfrm>
            <a:off x="728328" y="5579912"/>
            <a:ext cx="515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Z’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64592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3355869" y="116632"/>
            <a:ext cx="5544616" cy="3539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例</a:t>
            </a:r>
            <a:r>
              <a:rPr lang="en-US" altLang="zh-CN" sz="2800" dirty="0">
                <a:solidFill>
                  <a:srgbClr val="800080"/>
                </a:solidFill>
              </a:rPr>
              <a:t>3.1</a:t>
            </a:r>
            <a:r>
              <a:rPr lang="zh-CN" altLang="en-US" sz="2800" dirty="0">
                <a:solidFill>
                  <a:srgbClr val="800080"/>
                </a:solidFill>
              </a:rPr>
              <a:t>文法所允许的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无符号浮点数举例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12.34e56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12.34e-56,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12.34e+56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12.34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12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 .34e-56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   .34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            e-56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116632"/>
            <a:ext cx="3143240" cy="3539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G[F]: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 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| .X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|.X|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 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d|dX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E 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'|+Z |-Z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’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Z’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09332" y="457200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dd.dde+dd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178" y="4356393"/>
            <a:ext cx="39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85720" y="3857628"/>
            <a:ext cx="8079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课堂练习</a:t>
            </a:r>
            <a:r>
              <a:rPr lang="en-US" altLang="zh-CN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:</a:t>
            </a:r>
            <a:r>
              <a:rPr lang="zh-CN" altLang="en-US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写出下面推导的完整过程</a:t>
            </a:r>
            <a:endParaRPr lang="en-US" altLang="zh-CN" dirty="0">
              <a:solidFill>
                <a:srgbClr val="80008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0430" y="4500570"/>
            <a:ext cx="5857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 思考正规文法推导有什么特点</a:t>
            </a:r>
            <a:endParaRPr lang="en-US" altLang="zh-CN" dirty="0">
              <a:solidFill>
                <a:srgbClr val="80008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2046460"/>
      </p:ext>
    </p:extLst>
  </p:cSld>
  <p:clrMapOvr>
    <a:masterClrMapping/>
  </p:clrMapOvr>
  <p:transition spd="med"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6632"/>
            <a:ext cx="3143240" cy="353943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G[F]: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 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| .X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|.X|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 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d|dX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dX</a:t>
            </a:r>
            <a:r>
              <a:rPr lang="en-US" altLang="zh-CN" sz="28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E 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'|+Z |-Z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 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’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Z’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dZ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'|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ε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4139952" y="692696"/>
            <a:ext cx="576064" cy="5847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en-US" altLang="zh-CN" dirty="0">
              <a:solidFill>
                <a:srgbClr val="80008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43388" y="237488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F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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dd.dde+dd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6016" y="-54900"/>
            <a:ext cx="39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943" y="3917812"/>
            <a:ext cx="4572000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用正规文法来描述词法相当繁琐，下面我们介绍一种更直观的设计方法：</a:t>
            </a:r>
            <a:r>
              <a:rPr lang="zh-CN" altLang="en-US" dirty="0">
                <a:solidFill>
                  <a:srgbClr val="FF0000"/>
                </a:solidFill>
              </a:rPr>
              <a:t>正规式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F37ACC-3FE3-4237-A9FD-27EB4E394B48}"/>
              </a:ext>
            </a:extLst>
          </p:cNvPr>
          <p:cNvSpPr txBox="1"/>
          <p:nvPr/>
        </p:nvSpPr>
        <p:spPr>
          <a:xfrm>
            <a:off x="4546888" y="692696"/>
            <a:ext cx="54498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zh-CN" altLang="en-US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dF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ddF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dd.X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dd.dX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dd.ddX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dd.ddeE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dd.dde+Z</a:t>
            </a:r>
            <a:endParaRPr lang="en-US" altLang="zh-CN" sz="32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dd.dde+dZ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dd.dde+ddZ</a:t>
            </a:r>
            <a:r>
              <a:rPr lang="en-US" altLang="zh-CN" sz="3200" dirty="0">
                <a:solidFill>
                  <a:srgbClr val="800080"/>
                </a:solidFill>
                <a:latin typeface="Segoe Marker" pitchFamily="66" charset="0"/>
                <a:sym typeface="Symbol" panose="05050102010706020507" pitchFamily="18" charset="2"/>
              </a:rPr>
              <a:t>’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err="1">
                <a:solidFill>
                  <a:srgbClr val="800080"/>
                </a:solidFill>
                <a:sym typeface="Symbol" panose="05050102010706020507" pitchFamily="18" charset="2"/>
              </a:rPr>
              <a:t>dd.dde+dd</a:t>
            </a:r>
            <a:r>
              <a:rPr lang="en-US" altLang="zh-CN" sz="3200" i="1" dirty="0">
                <a:sym typeface="Symbol" panose="05050102010706020507" pitchFamily="18" charset="2"/>
              </a:rPr>
              <a:t> </a:t>
            </a:r>
            <a:endParaRPr lang="en-US" altLang="zh-CN" sz="3200" dirty="0">
              <a:solidFill>
                <a:srgbClr val="800080"/>
              </a:solidFill>
              <a:latin typeface="Segoe Marker" pitchFamily="66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68938573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正规式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119519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320"/>
              </a:lnSpc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正规式</a:t>
            </a:r>
            <a:r>
              <a:rPr lang="zh-CN" altLang="en-US" sz="3600" i="1" dirty="0">
                <a:solidFill>
                  <a:srgbClr val="800080"/>
                </a:solidFill>
              </a:rPr>
              <a:t>（</a:t>
            </a:r>
            <a:r>
              <a:rPr lang="en-US" altLang="zh-CN" sz="3600" i="1" dirty="0">
                <a:solidFill>
                  <a:srgbClr val="800080"/>
                </a:solidFill>
              </a:rPr>
              <a:t>regular </a:t>
            </a:r>
            <a:r>
              <a:rPr lang="en-US" altLang="zh-CN" sz="3600" i="1" dirty="0" err="1">
                <a:solidFill>
                  <a:srgbClr val="800080"/>
                </a:solidFill>
              </a:rPr>
              <a:t>expression,RE</a:t>
            </a:r>
            <a:r>
              <a:rPr lang="zh-CN" altLang="en-US" sz="3600" i="1" dirty="0">
                <a:solidFill>
                  <a:srgbClr val="800080"/>
                </a:solidFill>
              </a:rPr>
              <a:t>）</a:t>
            </a:r>
            <a:r>
              <a:rPr lang="zh-CN" altLang="en-US" sz="3600" dirty="0">
                <a:solidFill>
                  <a:srgbClr val="800080"/>
                </a:solidFill>
              </a:rPr>
              <a:t>也称正则表达式</a:t>
            </a:r>
            <a:r>
              <a:rPr lang="en-US" altLang="zh-CN" sz="3600" dirty="0">
                <a:solidFill>
                  <a:srgbClr val="800080"/>
                </a:solidFill>
              </a:rPr>
              <a:t>,</a:t>
            </a:r>
            <a:r>
              <a:rPr lang="zh-CN" altLang="en-US" sz="3600">
                <a:solidFill>
                  <a:srgbClr val="800080"/>
                </a:solidFill>
              </a:rPr>
              <a:t>是描述正规</a:t>
            </a:r>
            <a:r>
              <a:rPr lang="zh-CN" altLang="en-US" sz="3600" dirty="0">
                <a:solidFill>
                  <a:srgbClr val="800080"/>
                </a:solidFill>
              </a:rPr>
              <a:t>语言的有力工具。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2809865"/>
            <a:ext cx="8735565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320"/>
              </a:lnSpc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正规式及其变种常常被使用于词法分析自动生成工具如</a:t>
            </a:r>
            <a:r>
              <a:rPr lang="en-US" altLang="zh-CN" sz="3600" dirty="0" err="1">
                <a:solidFill>
                  <a:srgbClr val="800080"/>
                </a:solidFill>
              </a:rPr>
              <a:t>lex</a:t>
            </a:r>
            <a:r>
              <a:rPr lang="zh-CN" altLang="en-US" sz="3600" dirty="0">
                <a:solidFill>
                  <a:srgbClr val="800080"/>
                </a:solidFill>
              </a:rPr>
              <a:t>当中，用于描述词法。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240" y="4178017"/>
            <a:ext cx="8665817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320"/>
              </a:lnSpc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正规式使用代数运算来描述如何构造一个正规语言。</a:t>
            </a:r>
          </a:p>
        </p:txBody>
      </p:sp>
    </p:spTree>
    <p:extLst>
      <p:ext uri="{BB962C8B-B14F-4D97-AF65-F5344CB8AC3E}">
        <p14:creationId xmlns:p14="http://schemas.microsoft.com/office/powerpoint/2010/main" val="1934053861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071670" y="3423352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词法分析程序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52842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源程序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1500166" y="3780542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3164" y="3987844"/>
            <a:ext cx="15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字符流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929190" y="3423352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语法分析程序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7072330" y="3851980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3834" y="3494790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28596" y="1071546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3.1.1 </a:t>
            </a:r>
            <a:r>
              <a:rPr lang="zh-CN" altLang="en-US" dirty="0">
                <a:solidFill>
                  <a:srgbClr val="800080"/>
                </a:solidFill>
              </a:rPr>
              <a:t>词法分析程序和语法分析程序接口方式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0" y="214290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4214810" y="3780542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cxnSp>
        <p:nvCxnSpPr>
          <p:cNvPr id="18" name="曲线连接符 17"/>
          <p:cNvCxnSpPr>
            <a:stCxn id="9" idx="2"/>
            <a:endCxn id="5" idx="2"/>
          </p:cNvCxnSpPr>
          <p:nvPr/>
        </p:nvCxnSpPr>
        <p:spPr bwMode="auto">
          <a:xfrm rot="5400000">
            <a:off x="4464843" y="3071810"/>
            <a:ext cx="1588" cy="2857520"/>
          </a:xfrm>
          <a:prstGeom prst="curvedConnector3">
            <a:avLst>
              <a:gd name="adj1" fmla="val 41782003"/>
            </a:avLst>
          </a:prstGeom>
          <a:noFill/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2" name="TextBox 21"/>
          <p:cNvSpPr txBox="1"/>
          <p:nvPr/>
        </p:nvSpPr>
        <p:spPr>
          <a:xfrm>
            <a:off x="2714612" y="5209302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调用并请求：返回下一个单词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00298" y="2423220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返回：下一个单词</a:t>
            </a:r>
          </a:p>
        </p:txBody>
      </p:sp>
      <p:sp>
        <p:nvSpPr>
          <p:cNvPr id="24" name="矩形 23"/>
          <p:cNvSpPr/>
          <p:nvPr/>
        </p:nvSpPr>
        <p:spPr>
          <a:xfrm>
            <a:off x="500034" y="1643050"/>
            <a:ext cx="2723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楷体_GB2312" pitchFamily="49" charset="-122"/>
              </a:rPr>
              <a:t>单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遍模式：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731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/>
          <p:nvPr/>
        </p:nvSpPr>
        <p:spPr>
          <a:xfrm>
            <a:off x="251520" y="177138"/>
            <a:ext cx="8892480" cy="66633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/>
              <a:t>用代数的方法</a:t>
            </a:r>
            <a:r>
              <a:rPr lang="zh-CN" altLang="en-US" dirty="0">
                <a:solidFill>
                  <a:srgbClr val="800080"/>
                </a:solidFill>
              </a:rPr>
              <a:t>表示正规语言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用作用于语言上的三种代数运算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</a:t>
            </a:r>
            <a:r>
              <a:rPr lang="en-US" altLang="zh-CN" dirty="0">
                <a:solidFill>
                  <a:srgbClr val="800080"/>
                </a:solidFill>
              </a:rPr>
              <a:t>|</a:t>
            </a:r>
            <a:r>
              <a:rPr lang="zh-CN" altLang="en-US" dirty="0"/>
              <a:t>（</a:t>
            </a:r>
            <a:r>
              <a:rPr lang="en-US" altLang="zh-CN" i="1" dirty="0"/>
              <a:t>union</a:t>
            </a:r>
            <a:r>
              <a:rPr lang="zh-CN" altLang="en-US" dirty="0"/>
              <a:t>）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         </a:t>
            </a:r>
            <a:r>
              <a:rPr lang="en-US" altLang="zh-CN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连接</a:t>
            </a:r>
            <a:r>
              <a:rPr lang="zh-CN" altLang="en-US" dirty="0"/>
              <a:t>（</a:t>
            </a:r>
            <a:r>
              <a:rPr lang="en-US" altLang="zh-CN" i="1" dirty="0"/>
              <a:t>concatenation</a:t>
            </a:r>
            <a:r>
              <a:rPr lang="zh-CN" altLang="en-US" dirty="0"/>
              <a:t>）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dirty="0"/>
              <a:t>         </a:t>
            </a:r>
            <a:r>
              <a:rPr lang="en-US" altLang="zh-CN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dirty="0"/>
              <a:t>（星）</a:t>
            </a:r>
            <a:r>
              <a:rPr lang="zh-CN" altLang="en-US" dirty="0">
                <a:solidFill>
                  <a:srgbClr val="800080"/>
                </a:solidFill>
              </a:rPr>
              <a:t>闭包</a:t>
            </a:r>
            <a:r>
              <a:rPr lang="zh-CN" altLang="en-US" dirty="0"/>
              <a:t>（</a:t>
            </a:r>
            <a:r>
              <a:rPr lang="en-US" altLang="zh-CN" i="1" dirty="0"/>
              <a:t>closure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来表示一个语言。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类似于代数表达式来表示一个函数，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正规式用一个式子来表示正规语言，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例如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		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(0</a:t>
            </a:r>
            <a:r>
              <a:rPr lang="en-US" altLang="zh-CN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1)* | (1</a:t>
            </a:r>
            <a:r>
              <a:rPr lang="en-US" altLang="zh-CN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0)*</a:t>
            </a: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正规式也有语法和语义：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其语法描述了如何构造一个合法的正规式，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其语义告诉我们了一个合法正规式的语言是什么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endParaRPr lang="zh-CN" altLang="en-US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9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3"/>
          <p:cNvSpPr txBox="1"/>
          <p:nvPr/>
        </p:nvSpPr>
        <p:spPr>
          <a:xfrm>
            <a:off x="251520" y="476672"/>
            <a:ext cx="680561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语言上的运算</a:t>
            </a:r>
          </a:p>
        </p:txBody>
      </p:sp>
      <p:sp>
        <p:nvSpPr>
          <p:cNvPr id="11271" name="Text Box 14"/>
          <p:cNvSpPr txBox="1"/>
          <p:nvPr/>
        </p:nvSpPr>
        <p:spPr>
          <a:xfrm>
            <a:off x="505520" y="1272009"/>
            <a:ext cx="7632700" cy="43694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两个语言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的并，对应 “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|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”</a:t>
            </a:r>
            <a:r>
              <a:rPr lang="zh-CN" altLang="en-US" sz="2800" i="1" dirty="0">
                <a:solidFill>
                  <a:srgbClr val="990099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zh-CN" altLang="en-US" sz="2800" i="1" dirty="0">
                <a:solidFill>
                  <a:srgbClr val="990099"/>
                </a:solidFill>
                <a:sym typeface="Symbol" panose="05050102010706020507" pitchFamily="18" charset="2"/>
              </a:rPr>
              <a:t>运算</a:t>
            </a:r>
            <a:endParaRPr lang="zh-CN" altLang="en-US" sz="2800" i="1" dirty="0">
              <a:solidFill>
                <a:srgbClr val="990099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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两个语言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连接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闭包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closure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*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=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…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 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i 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0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,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其中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i="1" baseline="30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L,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LL, …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L</a:t>
            </a:r>
            <a:r>
              <a:rPr lang="en-US" altLang="zh-CN" sz="2800" baseline="30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L</a:t>
            </a:r>
            <a:r>
              <a:rPr lang="en-US" altLang="zh-CN" sz="2800" baseline="30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n-1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589869"/>
      </p:ext>
    </p:extLst>
  </p:cSld>
  <p:clrMapOvr>
    <a:masterClrMapping/>
  </p:clrMapOvr>
  <p:transition spd="med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1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2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3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4" name="Text Box 6"/>
          <p:cNvSpPr txBox="1"/>
          <p:nvPr/>
        </p:nvSpPr>
        <p:spPr>
          <a:xfrm>
            <a:off x="286893" y="333855"/>
            <a:ext cx="8274495" cy="32008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下面我们形式化的定义正规语言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语法 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zh-CN" altLang="en-US" dirty="0">
                <a:solidFill>
                  <a:srgbClr val="800080"/>
                </a:solidFill>
              </a:rPr>
              <a:t>注意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  <a:r>
              <a:rPr lang="zh-CN" altLang="en-US" dirty="0"/>
              <a:t>不同应用有所不同，但都含有上述三种代数运算的表示形式；为方便起见，通常还需要引入一些助记符</a:t>
            </a:r>
            <a:r>
              <a:rPr lang="en-US" altLang="zh-CN" dirty="0"/>
              <a:t>.)</a:t>
            </a:r>
          </a:p>
          <a:p>
            <a:pPr>
              <a:buClr>
                <a:srgbClr val="800080"/>
              </a:buClr>
              <a:buNone/>
            </a:pP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39552" y="3534731"/>
            <a:ext cx="590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dirty="0"/>
              <a:t>设语言的字母表为</a:t>
            </a:r>
            <a:r>
              <a:rPr lang="el-GR" altLang="zh-CN" i="1" dirty="0">
                <a:solidFill>
                  <a:srgbClr val="800080"/>
                </a:solidFill>
              </a:rPr>
              <a:t>Σ</a:t>
            </a:r>
            <a:r>
              <a:rPr lang="zh-CN" altLang="en-US" i="1" dirty="0">
                <a:solidFill>
                  <a:srgbClr val="800080"/>
                </a:solidFill>
              </a:rPr>
              <a:t>，</a:t>
            </a:r>
            <a:endParaRPr lang="en-US" altLang="zh-CN" i="1" dirty="0">
              <a:solidFill>
                <a:srgbClr val="80008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8484" y="4365104"/>
            <a:ext cx="6627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dirty="0"/>
              <a:t>辅助字母表为 </a:t>
            </a:r>
            <a:r>
              <a:rPr lang="el-GR" altLang="zh-CN" i="1" dirty="0">
                <a:solidFill>
                  <a:srgbClr val="990099"/>
                </a:solidFill>
              </a:rPr>
              <a:t>Σ</a:t>
            </a:r>
            <a:r>
              <a:rPr lang="en-US" altLang="zh-CN" i="1" dirty="0">
                <a:solidFill>
                  <a:srgbClr val="990099"/>
                </a:solidFill>
              </a:rPr>
              <a:t>’={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,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 ,|,</a:t>
            </a:r>
            <a:r>
              <a:rPr lang="en-US" altLang="zh-CN" dirty="0">
                <a:solidFill>
                  <a:srgbClr val="990099"/>
                </a:solidFill>
                <a:ea typeface="Arial" panose="020B0604020202020204" pitchFamily="34" charset="0"/>
                <a:sym typeface="+mn-ea"/>
              </a:rPr>
              <a:t> •,</a:t>
            </a:r>
            <a:r>
              <a:rPr lang="en-US" altLang="zh-CN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*,(,)</a:t>
            </a:r>
            <a:r>
              <a:rPr lang="en-US" altLang="zh-CN" i="1" dirty="0">
                <a:solidFill>
                  <a:srgbClr val="990099"/>
                </a:solidFill>
              </a:rPr>
              <a:t>}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Text Box 6"/>
          <p:cNvSpPr txBox="1"/>
          <p:nvPr/>
        </p:nvSpPr>
        <p:spPr>
          <a:xfrm>
            <a:off x="71406" y="571480"/>
            <a:ext cx="8675687" cy="89255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定义</a:t>
            </a:r>
            <a:r>
              <a:rPr lang="zh-CN" altLang="en-US" sz="2800" dirty="0">
                <a:latin typeface="Arial" panose="020B0604020202020204" pitchFamily="34" charset="0"/>
              </a:rPr>
              <a:t>及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解释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algn="just"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   设正规表达式</a:t>
            </a:r>
            <a:r>
              <a:rPr lang="en-US" altLang="zh-CN" sz="2000" i="1" dirty="0">
                <a:solidFill>
                  <a:srgbClr val="990099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代表的语言为</a:t>
            </a:r>
            <a:r>
              <a:rPr lang="en-US" altLang="zh-CN" sz="2400" i="1" dirty="0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</a:t>
            </a:r>
            <a:r>
              <a:rPr lang="en-US" altLang="zh-CN" sz="2000" i="1" dirty="0">
                <a:solidFill>
                  <a:srgbClr val="990099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400" i="1" dirty="0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</a:rPr>
              <a:t>归纳定义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正规表达式</a:t>
            </a:r>
            <a:r>
              <a:rPr lang="zh-CN" altLang="en-US" sz="2400" dirty="0">
                <a:latin typeface="Arial" panose="020B0604020202020204" pitchFamily="34" charset="0"/>
              </a:rPr>
              <a:t>如下：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97319" name="Rectangle 7"/>
          <p:cNvSpPr/>
          <p:nvPr/>
        </p:nvSpPr>
        <p:spPr>
          <a:xfrm>
            <a:off x="60299" y="2757486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归纳</a:t>
            </a:r>
          </a:p>
        </p:txBody>
      </p:sp>
      <p:sp>
        <p:nvSpPr>
          <p:cNvPr id="397320" name="Rectangle 8"/>
          <p:cNvSpPr/>
          <p:nvPr/>
        </p:nvSpPr>
        <p:spPr>
          <a:xfrm>
            <a:off x="101804" y="1785926"/>
            <a:ext cx="69342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和 </a:t>
            </a:r>
            <a:r>
              <a:rPr lang="en-US" altLang="zh-CN" sz="2400" i="1" dirty="0">
                <a:solidFill>
                  <a:srgbClr val="990099"/>
                </a:solidFill>
                <a:sym typeface="Symbol" panose="05050102010706020507"/>
              </a:rPr>
              <a:t>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为正规表达式，且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L() = {}</a:t>
            </a:r>
            <a:r>
              <a:rPr lang="zh-CN" altLang="en-US" sz="2400" i="1" dirty="0">
                <a:latin typeface="Arial" panose="020B0604020202020204" pitchFamily="34" charset="0"/>
                <a:sym typeface="Symbol" panose="05050102010706020507" pitchFamily="18" charset="2"/>
              </a:rPr>
              <a:t>、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</a:t>
            </a:r>
            <a:r>
              <a:rPr lang="en-US" altLang="zh-CN" sz="2400" i="1" dirty="0">
                <a:solidFill>
                  <a:srgbClr val="990099"/>
                </a:solidFill>
                <a:sym typeface="Symbol" panose="05050102010706020507"/>
              </a:rPr>
              <a:t>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990099"/>
                </a:solidFill>
                <a:sym typeface="Symbol" panose="05050102010706020507"/>
              </a:rPr>
              <a:t></a:t>
            </a:r>
            <a:endParaRPr lang="en-US" altLang="zh-CN" sz="2400" i="1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97321" name="Rectangle 9"/>
          <p:cNvSpPr/>
          <p:nvPr/>
        </p:nvSpPr>
        <p:spPr>
          <a:xfrm>
            <a:off x="101804" y="2219019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</a:t>
            </a:r>
            <a:r>
              <a:rPr lang="en-US" altLang="zh-CN" sz="2400" i="1" dirty="0">
                <a:solidFill>
                  <a:srgbClr val="9900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为任一字符，则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且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L(a) = {a}</a:t>
            </a:r>
          </a:p>
        </p:txBody>
      </p:sp>
      <p:sp>
        <p:nvSpPr>
          <p:cNvPr id="397323" name="Rectangle 11"/>
          <p:cNvSpPr/>
          <p:nvPr/>
        </p:nvSpPr>
        <p:spPr>
          <a:xfrm>
            <a:off x="-612576" y="3214686"/>
            <a:ext cx="764858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1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和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为正规表达式，则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也为正规表达式，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ym typeface="Symbol" panose="05050102010706020507" pitchFamily="18" charset="2"/>
              </a:rPr>
              <a:t>且满足 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97324" name="Rectangle 12"/>
          <p:cNvSpPr/>
          <p:nvPr/>
        </p:nvSpPr>
        <p:spPr>
          <a:xfrm>
            <a:off x="-612576" y="4169639"/>
            <a:ext cx="8853518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2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和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为正规表达式，则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 •</a:t>
            </a:r>
            <a:r>
              <a:rPr lang="en-US" altLang="zh-CN" sz="20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也为正规表达式，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且满足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 •</a:t>
            </a:r>
            <a:r>
              <a:rPr lang="en-US" altLang="zh-CN" sz="20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 •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97325" name="Rectangle 13"/>
          <p:cNvSpPr/>
          <p:nvPr/>
        </p:nvSpPr>
        <p:spPr>
          <a:xfrm>
            <a:off x="71406" y="1400164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基础</a:t>
            </a:r>
          </a:p>
        </p:txBody>
      </p:sp>
      <p:sp>
        <p:nvSpPr>
          <p:cNvPr id="397326" name="Rectangle 14"/>
          <p:cNvSpPr/>
          <p:nvPr/>
        </p:nvSpPr>
        <p:spPr>
          <a:xfrm>
            <a:off x="-612576" y="5026895"/>
            <a:ext cx="83820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3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为正规表达式，则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E*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也为正规表达式，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且满足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E*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(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</a:p>
        </p:txBody>
      </p:sp>
      <p:sp>
        <p:nvSpPr>
          <p:cNvPr id="397327" name="Rectangle 15"/>
          <p:cNvSpPr/>
          <p:nvPr/>
        </p:nvSpPr>
        <p:spPr>
          <a:xfrm>
            <a:off x="-612576" y="5955589"/>
            <a:ext cx="921074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       4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000" i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为正规表达式，则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也为正规表达式，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且满足 </a:t>
            </a:r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 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L(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9888" name="Text Box 17"/>
          <p:cNvSpPr txBox="1"/>
          <p:nvPr/>
        </p:nvSpPr>
        <p:spPr>
          <a:xfrm>
            <a:off x="-32" y="0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正规表达式</a:t>
            </a: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regular expression</a:t>
            </a: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6DE039-978B-44DC-9C87-7F8A1B818C88}"/>
              </a:ext>
            </a:extLst>
          </p:cNvPr>
          <p:cNvSpPr txBox="1"/>
          <p:nvPr/>
        </p:nvSpPr>
        <p:spPr>
          <a:xfrm>
            <a:off x="7450591" y="2198949"/>
            <a:ext cx="15548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L(b) = {b}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D1FE36-2154-49F6-995E-B287D848278E}"/>
              </a:ext>
            </a:extLst>
          </p:cNvPr>
          <p:cNvSpPr txBox="1"/>
          <p:nvPr/>
        </p:nvSpPr>
        <p:spPr>
          <a:xfrm>
            <a:off x="5133257" y="3632759"/>
            <a:ext cx="38515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= L(a)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L(b)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a,b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E59812-710B-4689-A814-90AD94E9341A}"/>
              </a:ext>
            </a:extLst>
          </p:cNvPr>
          <p:cNvSpPr txBox="1"/>
          <p:nvPr/>
        </p:nvSpPr>
        <p:spPr>
          <a:xfrm>
            <a:off x="5161449" y="4604904"/>
            <a:ext cx="40027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L(a</a:t>
            </a:r>
            <a:r>
              <a:rPr lang="en-US" altLang="zh-CN" sz="24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 •</a:t>
            </a:r>
            <a:r>
              <a:rPr lang="en-US" altLang="zh-CN" sz="24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b) = L(a)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en-US" altLang="zh-CN" sz="24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L(b)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{ab}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672304-73C1-4292-99BF-C52AAAA83EFA}"/>
              </a:ext>
            </a:extLst>
          </p:cNvPr>
          <p:cNvSpPr txBox="1"/>
          <p:nvPr/>
        </p:nvSpPr>
        <p:spPr>
          <a:xfrm>
            <a:off x="6082382" y="5453152"/>
            <a:ext cx="23060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L(a*)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{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a}*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855A59-8FCF-44A0-9742-B6AFD644D02B}"/>
              </a:ext>
            </a:extLst>
          </p:cNvPr>
          <p:cNvSpPr txBox="1"/>
          <p:nvPr/>
        </p:nvSpPr>
        <p:spPr>
          <a:xfrm>
            <a:off x="5471592" y="6340049"/>
            <a:ext cx="3672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L((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)) = L(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a|b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{</a:t>
            </a:r>
            <a:r>
              <a:rPr lang="en-US" altLang="zh-CN" sz="2400" i="1" dirty="0" err="1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a,b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69292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9" grpId="0"/>
      <p:bldP spid="397320" grpId="0"/>
      <p:bldP spid="397321" grpId="0"/>
      <p:bldP spid="397323" grpId="0"/>
      <p:bldP spid="397324" grpId="0"/>
      <p:bldP spid="397325" grpId="0"/>
      <p:bldP spid="397326" grpId="0"/>
      <p:bldP spid="397327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正规式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需要注意的地方：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其中</a:t>
            </a:r>
            <a:r>
              <a:rPr lang="en-US" altLang="zh-CN" sz="3600" dirty="0">
                <a:solidFill>
                  <a:srgbClr val="800080"/>
                </a:solidFill>
              </a:rPr>
              <a:t>| </a:t>
            </a:r>
            <a:r>
              <a:rPr lang="zh-CN" altLang="en-US" sz="3600" dirty="0">
                <a:solidFill>
                  <a:srgbClr val="800080"/>
                </a:solidFill>
              </a:rPr>
              <a:t>读作</a:t>
            </a:r>
            <a:r>
              <a:rPr lang="en-US" altLang="zh-CN" sz="3600">
                <a:solidFill>
                  <a:srgbClr val="800080"/>
                </a:solidFill>
              </a:rPr>
              <a:t>'</a:t>
            </a:r>
            <a:r>
              <a:rPr lang="zh-CN" altLang="en-US" sz="3600">
                <a:solidFill>
                  <a:srgbClr val="800080"/>
                </a:solidFill>
              </a:rPr>
              <a:t>或</a:t>
            </a:r>
            <a:r>
              <a:rPr lang="en-US" altLang="zh-CN" sz="3600" dirty="0">
                <a:solidFill>
                  <a:srgbClr val="800080"/>
                </a:solidFill>
              </a:rPr>
              <a:t>'</a:t>
            </a:r>
            <a:r>
              <a:rPr lang="zh-CN" altLang="en-US" sz="3600" dirty="0">
                <a:solidFill>
                  <a:srgbClr val="800080"/>
                </a:solidFill>
              </a:rPr>
              <a:t>，*为闭包（表示任意有限次的自身连接）。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在不导致混淆的时候，括号可以省略。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同样的，在不导致混淆的时候，</a:t>
            </a:r>
            <a:r>
              <a:rPr lang="en-US" altLang="zh-CN" sz="36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•</a:t>
            </a:r>
            <a:r>
              <a:rPr lang="zh-CN" altLang="en-US" sz="3600" dirty="0">
                <a:solidFill>
                  <a:srgbClr val="800080"/>
                </a:solidFill>
                <a:ea typeface="Arial" panose="020B0604020202020204" pitchFamily="34" charset="0"/>
                <a:sym typeface="+mn-ea"/>
              </a:rPr>
              <a:t>可以省略。</a:t>
            </a:r>
            <a:r>
              <a:rPr lang="en-US" altLang="zh-CN" sz="3600" dirty="0">
                <a:solidFill>
                  <a:srgbClr val="800080"/>
                </a:solidFill>
                <a:cs typeface="Arial" panose="020B0604020202020204" pitchFamily="34" charset="0"/>
                <a:sym typeface="+mn-ea"/>
              </a:rPr>
              <a:t> 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46294"/>
      </p:ext>
    </p:extLst>
  </p:cSld>
  <p:clrMapOvr>
    <a:masterClrMapping/>
  </p:clrMapOvr>
  <p:transition spd="med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89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0902" name="Text Box 6"/>
          <p:cNvSpPr txBox="1"/>
          <p:nvPr/>
        </p:nvSpPr>
        <p:spPr>
          <a:xfrm>
            <a:off x="1403350" y="2636838"/>
            <a:ext cx="6624638" cy="329320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算符优先级（</a:t>
            </a:r>
            <a:r>
              <a:rPr lang="en-US" altLang="zh-CN" i="1" dirty="0">
                <a:latin typeface="Arial" panose="020B0604020202020204" pitchFamily="34" charset="0"/>
              </a:rPr>
              <a:t>precedence</a:t>
            </a:r>
            <a:r>
              <a:rPr lang="zh-CN" altLang="en-US" dirty="0">
                <a:latin typeface="Arial" panose="020B0604020202020204" pitchFamily="34" charset="0"/>
              </a:rPr>
              <a:t>）依次为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Arial" panose="020B0604020202020204" pitchFamily="34" charset="0"/>
              </a:rPr>
              <a:t>（ </a:t>
            </a:r>
            <a:r>
              <a:rPr lang="en-US" altLang="zh-CN" sz="2800" i="1" dirty="0">
                <a:latin typeface="Arial" panose="020B0604020202020204" pitchFamily="34" charset="0"/>
              </a:rPr>
              <a:t>closure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•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连接</a:t>
            </a: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i="1" dirty="0">
                <a:latin typeface="Arial" panose="020B0604020202020204" pitchFamily="34" charset="0"/>
              </a:rPr>
              <a:t>concatenation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lang="zh-CN" altLang="en-US" sz="2800" dirty="0">
                <a:latin typeface="Arial" panose="020B0604020202020204" pitchFamily="34" charset="0"/>
              </a:rPr>
              <a:t>（ </a:t>
            </a:r>
            <a:r>
              <a:rPr lang="en-US" altLang="zh-CN" sz="2800" i="1" dirty="0">
                <a:latin typeface="Arial" panose="020B0604020202020204" pitchFamily="34" charset="0"/>
              </a:rPr>
              <a:t>union </a:t>
            </a:r>
            <a:r>
              <a:rPr lang="zh-CN" altLang="en-US" sz="2800" dirty="0">
                <a:latin typeface="Arial" panose="020B0604020202020204" pitchFamily="34" charset="0"/>
              </a:rPr>
              <a:t>）</a:t>
            </a:r>
            <a:endParaRPr lang="en-US" altLang="zh-CN" sz="2800" dirty="0"/>
          </a:p>
          <a:p>
            <a:pPr lvl="1">
              <a:buClr>
                <a:srgbClr val="800080"/>
              </a:buClr>
              <a:buNone/>
            </a:pPr>
            <a:r>
              <a:rPr lang="zh-CN" altLang="en-US" sz="3600" dirty="0"/>
              <a:t>三个算符都是左结合</a:t>
            </a: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80903" name="Text Box 8"/>
          <p:cNvSpPr txBox="1"/>
          <p:nvPr/>
        </p:nvSpPr>
        <p:spPr>
          <a:xfrm>
            <a:off x="755650" y="1844675"/>
            <a:ext cx="66246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正规表达式算符优先级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38076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6" name="Text Box 6"/>
          <p:cNvSpPr txBox="1"/>
          <p:nvPr/>
        </p:nvSpPr>
        <p:spPr>
          <a:xfrm>
            <a:off x="178435" y="974006"/>
            <a:ext cx="868807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    </a:t>
            </a:r>
            <a:r>
              <a:rPr lang="zh-CN" altLang="en-US" dirty="0">
                <a:solidFill>
                  <a:srgbClr val="990099"/>
                </a:solidFill>
                <a:latin typeface="Arial" panose="020B0604020202020204" pitchFamily="34" charset="0"/>
              </a:rPr>
              <a:t>正规式                               正规集</a:t>
            </a:r>
          </a:p>
        </p:txBody>
      </p:sp>
      <p:sp>
        <p:nvSpPr>
          <p:cNvPr id="81930" name="Text Box 11"/>
          <p:cNvSpPr txBox="1"/>
          <p:nvPr/>
        </p:nvSpPr>
        <p:spPr>
          <a:xfrm>
            <a:off x="971550" y="332656"/>
            <a:ext cx="55372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例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3.2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正规表达式举例 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 Box 11"/>
          <p:cNvSpPr txBox="1"/>
          <p:nvPr/>
        </p:nvSpPr>
        <p:spPr>
          <a:xfrm>
            <a:off x="-4445" y="1700808"/>
            <a:ext cx="8954770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	</a:t>
            </a: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a					 {a}		</a:t>
            </a:r>
          </a:p>
          <a:p>
            <a:pPr algn="l">
              <a:buNone/>
            </a:pP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      a|b     				        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{a,b}</a:t>
            </a: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  <a:p>
            <a:pPr algn="l">
              <a:buNone/>
            </a:pP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        ab					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{ab}</a:t>
            </a:r>
          </a:p>
          <a:p>
            <a:pPr algn="l">
              <a:buNone/>
            </a:pPr>
            <a:r>
              <a:rPr lang="en-US" sz="2800" i="1" dirty="0">
                <a:solidFill>
                  <a:srgbClr val="800080"/>
                </a:solidFill>
                <a:latin typeface="Arial" panose="020B0604020202020204" pitchFamily="34" charset="0"/>
              </a:rPr>
              <a:t>   (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a|b)(a|b) 			 {aa,ab,bb,ba}</a:t>
            </a:r>
          </a:p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       a* 				 ,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a,aa,aaa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, …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 </a:t>
            </a:r>
          </a:p>
          <a:p>
            <a:pPr>
              <a:buNone/>
            </a:pPr>
            <a:r>
              <a:rPr lang="en-US" altLang="zh-CN" sz="2800" b="0" i="1" dirty="0">
                <a:solidFill>
                  <a:srgbClr val="800080"/>
                </a:solidFill>
                <a:sym typeface="+mn-ea"/>
              </a:rPr>
              <a:t>					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任意个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a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的串（包括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）</a:t>
            </a:r>
          </a:p>
          <a:p>
            <a:pPr algn="l">
              <a:buNone/>
            </a:pPr>
            <a:r>
              <a:rPr lang="zh-CN" altLang="en-US" sz="2800" i="1" dirty="0">
                <a:solidFill>
                  <a:srgbClr val="800080"/>
                </a:solidFill>
                <a:sym typeface="+mn-ea"/>
              </a:rPr>
              <a:t>    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(a|b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)*                        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所有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a,b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组成的串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（包括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olidFill>
                  <a:srgbClr val="800080"/>
                </a:solidFill>
                <a:sym typeface="+mn-ea"/>
              </a:rPr>
              <a:t>）</a:t>
            </a:r>
          </a:p>
          <a:p>
            <a:pPr algn="l">
              <a:buNone/>
            </a:pPr>
            <a:r>
              <a:rPr lang="zh-CN" altLang="en-US" sz="2800" i="1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(a|b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)* </a:t>
            </a:r>
            <a:r>
              <a:rPr lang="en-US" sz="2800" i="1" dirty="0">
                <a:solidFill>
                  <a:srgbClr val="800080"/>
                </a:solidFill>
                <a:sym typeface="+mn-ea"/>
              </a:rPr>
              <a:t>(aa|bb)(a|b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)*        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所有包含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aa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bb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的串</a:t>
            </a:r>
          </a:p>
          <a:p>
            <a:pPr algn="l">
              <a:buNone/>
            </a:pPr>
            <a:endParaRPr lang="zh-CN" altLang="en-US" sz="2800" i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25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/>
          <p:nvPr/>
        </p:nvSpPr>
        <p:spPr>
          <a:xfrm>
            <a:off x="827584" y="19608"/>
            <a:ext cx="55372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360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3600">
                <a:solidFill>
                  <a:srgbClr val="800080"/>
                </a:solidFill>
                <a:latin typeface="Arial" panose="020B0604020202020204" pitchFamily="34" charset="0"/>
              </a:rPr>
              <a:t>正规表达式举例 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11"/>
          <p:cNvSpPr txBox="1"/>
          <p:nvPr/>
        </p:nvSpPr>
        <p:spPr>
          <a:xfrm>
            <a:off x="1112668" y="1628800"/>
            <a:ext cx="7488832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标识符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标识符是由字母开头后面接</a:t>
            </a:r>
            <a:r>
              <a:rPr lang="en-US" altLang="zh-CN" sz="3600" dirty="0">
                <a:solidFill>
                  <a:srgbClr val="800080"/>
                </a:solidFill>
              </a:rPr>
              <a:t>n≥0</a:t>
            </a:r>
            <a:r>
              <a:rPr lang="zh-CN" altLang="en-US" sz="3600" dirty="0">
                <a:solidFill>
                  <a:srgbClr val="800080"/>
                </a:solidFill>
              </a:rPr>
              <a:t>个字母数字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11"/>
          <p:cNvSpPr txBox="1"/>
          <p:nvPr/>
        </p:nvSpPr>
        <p:spPr>
          <a:xfrm>
            <a:off x="1187624" y="4437112"/>
            <a:ext cx="7488832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整数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整数是由</a:t>
            </a:r>
            <a:r>
              <a:rPr lang="en-US" altLang="zh-CN" sz="3600" dirty="0">
                <a:solidFill>
                  <a:srgbClr val="800080"/>
                </a:solidFill>
              </a:rPr>
              <a:t>n≥1</a:t>
            </a:r>
            <a:r>
              <a:rPr lang="zh-CN" altLang="en-US" sz="3600" dirty="0">
                <a:solidFill>
                  <a:srgbClr val="800080"/>
                </a:solidFill>
              </a:rPr>
              <a:t>个数字组成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839614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l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表示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a~z,A~Z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英文字母，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表示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0~9</a:t>
            </a:r>
          </a:p>
        </p:txBody>
      </p:sp>
      <p:sp>
        <p:nvSpPr>
          <p:cNvPr id="6" name="矩形 5"/>
          <p:cNvSpPr/>
          <p:nvPr/>
        </p:nvSpPr>
        <p:spPr>
          <a:xfrm>
            <a:off x="3285234" y="1772816"/>
            <a:ext cx="157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l</a:t>
            </a:r>
            <a:r>
              <a:rPr lang="zh-CN" altLang="en-US" sz="3600" i="1" dirty="0">
                <a:solidFill>
                  <a:srgbClr val="800080"/>
                </a:solidFill>
              </a:rPr>
              <a:t> </a:t>
            </a:r>
            <a:r>
              <a:rPr lang="en-US" altLang="zh-CN" sz="3600" i="1" dirty="0">
                <a:solidFill>
                  <a:srgbClr val="800080"/>
                </a:solidFill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</a:rPr>
              <a:t>l|d</a:t>
            </a:r>
            <a:r>
              <a:rPr lang="en-US" altLang="zh-CN" sz="3600" i="1" dirty="0">
                <a:solidFill>
                  <a:srgbClr val="800080"/>
                </a:solidFill>
              </a:rPr>
              <a:t>)*</a:t>
            </a:r>
            <a:endParaRPr lang="zh-CN" altLang="en-US" i="1" dirty="0"/>
          </a:p>
        </p:txBody>
      </p:sp>
      <p:sp>
        <p:nvSpPr>
          <p:cNvPr id="7" name="矩形 6"/>
          <p:cNvSpPr/>
          <p:nvPr/>
        </p:nvSpPr>
        <p:spPr>
          <a:xfrm>
            <a:off x="2735796" y="4654877"/>
            <a:ext cx="104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dd</a:t>
            </a:r>
            <a:r>
              <a:rPr lang="en-US" altLang="zh-CN" sz="3600" i="1" dirty="0">
                <a:solidFill>
                  <a:srgbClr val="800080"/>
                </a:solidFill>
              </a:rPr>
              <a:t>*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10523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42240" y="142852"/>
            <a:ext cx="900176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3.3  </a:t>
            </a:r>
            <a:r>
              <a:rPr lang="zh-CN" altLang="en-US" dirty="0">
                <a:solidFill>
                  <a:srgbClr val="800080"/>
                </a:solidFill>
              </a:rPr>
              <a:t>令</a:t>
            </a:r>
            <a:r>
              <a:rPr lang="el-GR" altLang="zh-CN" i="1" dirty="0">
                <a:solidFill>
                  <a:srgbClr val="800080"/>
                </a:solidFill>
              </a:rPr>
              <a:t>Σ</a:t>
            </a:r>
            <a:r>
              <a:rPr lang="en-US" altLang="zh-CN" i="1" dirty="0">
                <a:solidFill>
                  <a:srgbClr val="800080"/>
                </a:solidFill>
              </a:rPr>
              <a:t> ={d , . ,e,+,-} </a:t>
            </a:r>
            <a:r>
              <a:rPr lang="zh-CN" altLang="en-US" dirty="0">
                <a:solidFill>
                  <a:srgbClr val="800080"/>
                </a:solidFill>
              </a:rPr>
              <a:t>则</a:t>
            </a:r>
            <a:r>
              <a:rPr lang="el-GR" altLang="zh-CN" i="1" dirty="0">
                <a:solidFill>
                  <a:srgbClr val="800080"/>
                </a:solidFill>
              </a:rPr>
              <a:t>Σ</a:t>
            </a:r>
            <a:r>
              <a:rPr lang="zh-CN" altLang="en-US" dirty="0">
                <a:solidFill>
                  <a:srgbClr val="800080"/>
                </a:solidFill>
              </a:rPr>
              <a:t>上的正规式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	</a:t>
            </a:r>
            <a:r>
              <a:rPr lang="en-US" altLang="zh-CN" i="1" dirty="0">
                <a:solidFill>
                  <a:srgbClr val="800080"/>
                </a:solidFill>
              </a:rPr>
              <a:t>d*(.</a:t>
            </a:r>
            <a:r>
              <a:rPr lang="en-US" altLang="zh-CN" i="1" dirty="0" err="1">
                <a:solidFill>
                  <a:srgbClr val="800080"/>
                </a:solidFill>
              </a:rPr>
              <a:t>dd</a:t>
            </a:r>
            <a:r>
              <a:rPr lang="en-US" altLang="zh-CN" i="1" dirty="0">
                <a:solidFill>
                  <a:srgbClr val="800080"/>
                </a:solidFill>
              </a:rPr>
              <a:t>*|</a:t>
            </a:r>
            <a:r>
              <a:rPr lang="el-GR" altLang="zh-CN" i="1" dirty="0">
                <a:solidFill>
                  <a:srgbClr val="800080"/>
                </a:solidFill>
              </a:rPr>
              <a:t>ε</a:t>
            </a:r>
            <a:r>
              <a:rPr lang="en-US" altLang="zh-CN" i="1" dirty="0">
                <a:solidFill>
                  <a:srgbClr val="800080"/>
                </a:solidFill>
              </a:rPr>
              <a:t>)(e(+|-|</a:t>
            </a:r>
            <a:r>
              <a:rPr lang="el-GR" altLang="zh-CN" i="1" dirty="0">
                <a:solidFill>
                  <a:srgbClr val="800080"/>
                </a:solidFill>
              </a:rPr>
              <a:t>ε</a:t>
            </a:r>
            <a:r>
              <a:rPr lang="en-US" altLang="zh-CN" i="1" dirty="0">
                <a:solidFill>
                  <a:srgbClr val="800080"/>
                </a:solidFill>
              </a:rPr>
              <a:t>)</a:t>
            </a:r>
            <a:r>
              <a:rPr lang="en-US" altLang="zh-CN" i="1" dirty="0" err="1">
                <a:solidFill>
                  <a:srgbClr val="800080"/>
                </a:solidFill>
              </a:rPr>
              <a:t>dd</a:t>
            </a:r>
            <a:r>
              <a:rPr lang="en-US" altLang="zh-CN" i="1" dirty="0">
                <a:solidFill>
                  <a:srgbClr val="800080"/>
                </a:solidFill>
              </a:rPr>
              <a:t>*|</a:t>
            </a:r>
            <a:r>
              <a:rPr lang="el-GR" altLang="zh-CN" i="1" dirty="0">
                <a:solidFill>
                  <a:srgbClr val="800080"/>
                </a:solidFill>
              </a:rPr>
              <a:t>ε</a:t>
            </a:r>
            <a:r>
              <a:rPr lang="en-US" altLang="zh-CN" i="1" dirty="0">
                <a:solidFill>
                  <a:srgbClr val="800080"/>
                </a:solidFill>
              </a:rPr>
              <a:t>)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表示的是无符号实数。其中</a:t>
            </a:r>
            <a:r>
              <a:rPr lang="en-US" altLang="zh-CN" dirty="0">
                <a:solidFill>
                  <a:srgbClr val="800080"/>
                </a:solidFill>
              </a:rPr>
              <a:t>d</a:t>
            </a:r>
            <a:r>
              <a:rPr lang="zh-CN" altLang="en-US" dirty="0">
                <a:solidFill>
                  <a:srgbClr val="800080"/>
                </a:solidFill>
              </a:rPr>
              <a:t>为</a:t>
            </a:r>
            <a:r>
              <a:rPr lang="en-US" altLang="zh-CN" dirty="0">
                <a:solidFill>
                  <a:srgbClr val="800080"/>
                </a:solidFill>
              </a:rPr>
              <a:t>0~9</a:t>
            </a:r>
            <a:r>
              <a:rPr lang="zh-CN" altLang="en-US" dirty="0">
                <a:solidFill>
                  <a:srgbClr val="800080"/>
                </a:solidFill>
              </a:rPr>
              <a:t>的数字。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该正规式的语言等价于例</a:t>
            </a:r>
            <a:r>
              <a:rPr lang="en-US" altLang="zh-CN" dirty="0">
                <a:solidFill>
                  <a:srgbClr val="800080"/>
                </a:solidFill>
              </a:rPr>
              <a:t>3.1</a:t>
            </a:r>
            <a:r>
              <a:rPr lang="zh-CN" altLang="en-US" dirty="0">
                <a:solidFill>
                  <a:srgbClr val="800080"/>
                </a:solidFill>
              </a:rPr>
              <a:t>的文法。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28662" y="3648678"/>
            <a:ext cx="7929618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5400" i="1" dirty="0">
                <a:solidFill>
                  <a:srgbClr val="800080"/>
                </a:solidFill>
              </a:rPr>
              <a:t>d* (.</a:t>
            </a:r>
            <a:r>
              <a:rPr lang="en-US" altLang="zh-CN" sz="5400" i="1" dirty="0" err="1">
                <a:solidFill>
                  <a:srgbClr val="800080"/>
                </a:solidFill>
              </a:rPr>
              <a:t>dd</a:t>
            </a:r>
            <a:r>
              <a:rPr lang="en-US" altLang="zh-CN" sz="5400" i="1" dirty="0">
                <a:solidFill>
                  <a:srgbClr val="800080"/>
                </a:solidFill>
              </a:rPr>
              <a:t>*|</a:t>
            </a:r>
            <a:r>
              <a:rPr lang="el-GR" altLang="zh-CN" sz="5400" i="1" dirty="0">
                <a:solidFill>
                  <a:srgbClr val="800080"/>
                </a:solidFill>
              </a:rPr>
              <a:t>ε</a:t>
            </a:r>
            <a:r>
              <a:rPr lang="en-US" altLang="zh-CN" sz="5400" i="1" dirty="0">
                <a:solidFill>
                  <a:srgbClr val="800080"/>
                </a:solidFill>
              </a:rPr>
              <a:t>)(e(+|-|</a:t>
            </a:r>
            <a:r>
              <a:rPr lang="el-GR" altLang="zh-CN" sz="5400" i="1" dirty="0">
                <a:solidFill>
                  <a:srgbClr val="800080"/>
                </a:solidFill>
              </a:rPr>
              <a:t>ε</a:t>
            </a:r>
            <a:r>
              <a:rPr lang="en-US" altLang="zh-CN" sz="5400" i="1" dirty="0">
                <a:solidFill>
                  <a:srgbClr val="800080"/>
                </a:solidFill>
              </a:rPr>
              <a:t>)</a:t>
            </a:r>
            <a:r>
              <a:rPr lang="en-US" altLang="zh-CN" sz="5400" i="1" dirty="0" err="1">
                <a:solidFill>
                  <a:srgbClr val="800080"/>
                </a:solidFill>
              </a:rPr>
              <a:t>dd</a:t>
            </a:r>
            <a:r>
              <a:rPr lang="en-US" altLang="zh-CN" sz="5400" i="1" dirty="0">
                <a:solidFill>
                  <a:srgbClr val="800080"/>
                </a:solidFill>
              </a:rPr>
              <a:t>*|</a:t>
            </a:r>
            <a:r>
              <a:rPr lang="el-GR" altLang="zh-CN" sz="5400" i="1" dirty="0">
                <a:solidFill>
                  <a:srgbClr val="800080"/>
                </a:solidFill>
              </a:rPr>
              <a:t>ε</a:t>
            </a:r>
            <a:r>
              <a:rPr lang="en-US" altLang="zh-CN" sz="5400" i="1" dirty="0">
                <a:solidFill>
                  <a:srgbClr val="800080"/>
                </a:solidFill>
              </a:rPr>
              <a:t>)</a:t>
            </a:r>
          </a:p>
        </p:txBody>
      </p:sp>
      <p:sp>
        <p:nvSpPr>
          <p:cNvPr id="8" name="左大括号 7"/>
          <p:cNvSpPr/>
          <p:nvPr/>
        </p:nvSpPr>
        <p:spPr>
          <a:xfrm rot="5400000">
            <a:off x="1214414" y="3220050"/>
            <a:ext cx="357190" cy="642942"/>
          </a:xfrm>
          <a:prstGeom prst="leftBrace">
            <a:avLst>
              <a:gd name="adj1" fmla="val 0"/>
              <a:gd name="adj2" fmla="val 50000"/>
            </a:avLst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7158" y="257174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整数部分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 rot="5400000">
            <a:off x="2928926" y="2500306"/>
            <a:ext cx="357190" cy="2071702"/>
          </a:xfrm>
          <a:prstGeom prst="leftBrace">
            <a:avLst>
              <a:gd name="adj1" fmla="val 0"/>
              <a:gd name="adj2" fmla="val 50000"/>
            </a:avLst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85984" y="257174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小数部分</a:t>
            </a:r>
            <a:endParaRPr lang="zh-CN" altLang="en-US" dirty="0"/>
          </a:p>
        </p:txBody>
      </p:sp>
      <p:sp>
        <p:nvSpPr>
          <p:cNvPr id="12" name="左大括号 11"/>
          <p:cNvSpPr/>
          <p:nvPr/>
        </p:nvSpPr>
        <p:spPr>
          <a:xfrm rot="5400000">
            <a:off x="6215074" y="1500174"/>
            <a:ext cx="357190" cy="4071966"/>
          </a:xfrm>
          <a:prstGeom prst="leftBrace">
            <a:avLst>
              <a:gd name="adj1" fmla="val 0"/>
              <a:gd name="adj2" fmla="val 50000"/>
            </a:avLst>
          </a:prstGeom>
          <a:ln w="6350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72066" y="257174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指数部分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05574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/>
          <p:nvPr/>
        </p:nvSpPr>
        <p:spPr>
          <a:xfrm>
            <a:off x="142240" y="1268760"/>
            <a:ext cx="8894256" cy="821763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3.1 </a:t>
            </a:r>
            <a:r>
              <a:rPr lang="zh-CN" altLang="en-US" dirty="0">
                <a:solidFill>
                  <a:srgbClr val="800080"/>
                </a:solidFill>
              </a:rPr>
              <a:t>无符号实数的正规文法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</a:rPr>
              <a:t>无符号数</a:t>
            </a:r>
            <a:r>
              <a:rPr lang="en-US" altLang="zh-CN" sz="2800" dirty="0">
                <a:solidFill>
                  <a:srgbClr val="800080"/>
                </a:solidFill>
              </a:rPr>
              <a:t>&gt;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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&gt;|.&lt;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		|e 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余留无符号数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|.&lt;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		|e 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&gt;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&gt;e 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		|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余留十进小数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指数部分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 d&lt;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&gt;|+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			 |-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  d&lt;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 d &lt;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余留整指数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&gt;|</a:t>
            </a:r>
            <a:r>
              <a:rPr lang="el-GR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ε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6150" name="Text Box 14"/>
          <p:cNvSpPr txBox="1"/>
          <p:nvPr/>
        </p:nvSpPr>
        <p:spPr>
          <a:xfrm>
            <a:off x="251520" y="188640"/>
            <a:ext cx="9001760" cy="10772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比较正规文法和正规表达式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5696" y="1772816"/>
            <a:ext cx="5976664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4000" dirty="0">
                <a:solidFill>
                  <a:srgbClr val="800080"/>
                </a:solidFill>
              </a:rPr>
              <a:t>例</a:t>
            </a:r>
            <a:r>
              <a:rPr lang="en-US" altLang="zh-CN" sz="4000" dirty="0">
                <a:solidFill>
                  <a:srgbClr val="800080"/>
                </a:solidFill>
              </a:rPr>
              <a:t>3.3 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4000" i="1" dirty="0">
                <a:solidFill>
                  <a:srgbClr val="800080"/>
                </a:solidFill>
              </a:rPr>
              <a:t>d*(.</a:t>
            </a:r>
            <a:r>
              <a:rPr lang="en-US" altLang="zh-CN" sz="4000" i="1" dirty="0" err="1">
                <a:solidFill>
                  <a:srgbClr val="800080"/>
                </a:solidFill>
              </a:rPr>
              <a:t>dd</a:t>
            </a:r>
            <a:r>
              <a:rPr lang="en-US" altLang="zh-CN" sz="4000" i="1" dirty="0">
                <a:solidFill>
                  <a:srgbClr val="800080"/>
                </a:solidFill>
              </a:rPr>
              <a:t>*|</a:t>
            </a:r>
            <a:r>
              <a:rPr lang="el-GR" altLang="zh-CN" sz="4000" i="1" dirty="0">
                <a:solidFill>
                  <a:srgbClr val="800080"/>
                </a:solidFill>
              </a:rPr>
              <a:t>ε</a:t>
            </a:r>
            <a:r>
              <a:rPr lang="en-US" altLang="zh-CN" sz="4000" i="1" dirty="0">
                <a:solidFill>
                  <a:srgbClr val="800080"/>
                </a:solidFill>
              </a:rPr>
              <a:t>)(e(+|-|</a:t>
            </a:r>
            <a:r>
              <a:rPr lang="el-GR" altLang="zh-CN" sz="4000" i="1" dirty="0">
                <a:solidFill>
                  <a:srgbClr val="800080"/>
                </a:solidFill>
              </a:rPr>
              <a:t>ε</a:t>
            </a:r>
            <a:r>
              <a:rPr lang="en-US" altLang="zh-CN" sz="4000" i="1" dirty="0">
                <a:solidFill>
                  <a:srgbClr val="800080"/>
                </a:solidFill>
              </a:rPr>
              <a:t>)</a:t>
            </a:r>
            <a:r>
              <a:rPr lang="en-US" altLang="zh-CN" sz="4000" i="1" dirty="0" err="1">
                <a:solidFill>
                  <a:srgbClr val="800080"/>
                </a:solidFill>
              </a:rPr>
              <a:t>dd</a:t>
            </a:r>
            <a:r>
              <a:rPr lang="en-US" altLang="zh-CN" sz="4000" i="1" dirty="0">
                <a:solidFill>
                  <a:srgbClr val="800080"/>
                </a:solidFill>
              </a:rPr>
              <a:t>*|</a:t>
            </a:r>
            <a:r>
              <a:rPr lang="el-GR" altLang="zh-CN" sz="4000" i="1" dirty="0">
                <a:solidFill>
                  <a:srgbClr val="800080"/>
                </a:solidFill>
              </a:rPr>
              <a:t>ε</a:t>
            </a:r>
            <a:r>
              <a:rPr lang="en-US" altLang="zh-CN" sz="4000" i="1" dirty="0">
                <a:solidFill>
                  <a:srgbClr val="80008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20328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071770" y="3772919"/>
            <a:ext cx="1928826" cy="1077218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词法分析程序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3487167"/>
            <a:ext cx="157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输入：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源程序</a:t>
            </a:r>
          </a:p>
        </p:txBody>
      </p:sp>
      <p:sp>
        <p:nvSpPr>
          <p:cNvPr id="7" name="右箭头 6"/>
          <p:cNvSpPr/>
          <p:nvPr/>
        </p:nvSpPr>
        <p:spPr bwMode="auto">
          <a:xfrm>
            <a:off x="2500266" y="4130109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4701613"/>
            <a:ext cx="15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字符流</a:t>
            </a:r>
          </a:p>
        </p:txBody>
      </p:sp>
      <p:sp>
        <p:nvSpPr>
          <p:cNvPr id="13" name="矩形 12"/>
          <p:cNvSpPr/>
          <p:nvPr/>
        </p:nvSpPr>
        <p:spPr>
          <a:xfrm>
            <a:off x="428596" y="1071546"/>
            <a:ext cx="9001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词法分析程序</a:t>
            </a:r>
            <a:r>
              <a:rPr lang="zh-CN" altLang="en-US" b="0" dirty="0"/>
              <a:t>（</a:t>
            </a:r>
            <a:r>
              <a:rPr lang="en-US" altLang="zh-CN" b="0" i="1" dirty="0"/>
              <a:t>Lexical</a:t>
            </a:r>
            <a:r>
              <a:rPr lang="en-US" altLang="zh-CN" b="0" dirty="0"/>
              <a:t> </a:t>
            </a:r>
            <a:r>
              <a:rPr lang="en-US" altLang="zh-CN" b="0" i="1" dirty="0"/>
              <a:t>Analyzer</a:t>
            </a:r>
            <a:r>
              <a:rPr lang="zh-CN" altLang="en-US" b="0" dirty="0"/>
              <a:t>）</a:t>
            </a:r>
            <a:r>
              <a:rPr lang="zh-CN" altLang="en-US" dirty="0"/>
              <a:t>的作用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0" y="214290"/>
            <a:ext cx="63455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词法分析程序的设计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5214910" y="4130109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9190" y="3143248"/>
            <a:ext cx="4357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返回：下一个单词记录</a:t>
            </a:r>
          </a:p>
        </p:txBody>
      </p:sp>
      <p:sp>
        <p:nvSpPr>
          <p:cNvPr id="17" name="矩形 16"/>
          <p:cNvSpPr/>
          <p:nvPr/>
        </p:nvSpPr>
        <p:spPr>
          <a:xfrm>
            <a:off x="285720" y="1785926"/>
            <a:ext cx="7572428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latin typeface="楷体_GB2312" pitchFamily="49" charset="-122"/>
              </a:rPr>
              <a:t>从左至右扫描构成源程序的字符流</a:t>
            </a:r>
            <a:endParaRPr lang="zh-CN" altLang="en-US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50" b="0" dirty="0"/>
          </a:p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/>
              <a:t>  识别出有词法意义的</a:t>
            </a:r>
            <a:r>
              <a:rPr lang="zh-CN" altLang="en-US" dirty="0">
                <a:solidFill>
                  <a:srgbClr val="800080"/>
                </a:solidFill>
              </a:rPr>
              <a:t>单词</a:t>
            </a:r>
            <a:endParaRPr lang="zh-CN" altLang="en-US" b="0" dirty="0"/>
          </a:p>
        </p:txBody>
      </p:sp>
      <p:sp>
        <p:nvSpPr>
          <p:cNvPr id="19" name="矩形 18"/>
          <p:cNvSpPr/>
          <p:nvPr/>
        </p:nvSpPr>
        <p:spPr>
          <a:xfrm>
            <a:off x="5072066" y="4572008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或报告词法</a:t>
            </a:r>
            <a:r>
              <a:rPr lang="zh-CN" altLang="en-US" dirty="0">
                <a:solidFill>
                  <a:srgbClr val="800080"/>
                </a:solidFill>
              </a:rPr>
              <a:t>错误信息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-71502" y="5357826"/>
            <a:ext cx="921550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/>
              <a:t>其他任务 ：</a:t>
            </a:r>
            <a:r>
              <a:rPr lang="zh-CN" altLang="en-US" sz="2800" dirty="0">
                <a:latin typeface="楷体_GB2312" pitchFamily="49" charset="-122"/>
              </a:rPr>
              <a:t>滤掉空格，跳过注释、换行符，</a:t>
            </a:r>
            <a:endParaRPr lang="en-US" altLang="zh-CN" sz="2800" dirty="0">
              <a:latin typeface="楷体_GB2312" pitchFamily="49" charset="-122"/>
            </a:endParaRPr>
          </a:p>
          <a:p>
            <a:pPr lvl="6">
              <a:buClr>
                <a:srgbClr val="800080"/>
              </a:buClr>
              <a:buNone/>
            </a:pPr>
            <a:r>
              <a:rPr lang="zh-CN" altLang="en-US" sz="2800" dirty="0">
                <a:latin typeface="楷体_GB2312" pitchFamily="49" charset="-122"/>
              </a:rPr>
              <a:t>追踪换行标志，复制出错源程序，</a:t>
            </a:r>
            <a:r>
              <a:rPr lang="en-US" altLang="zh-CN" sz="2800" dirty="0">
                <a:latin typeface="Arial" panose="020B0604020202020204"/>
              </a:rPr>
              <a:t>……</a:t>
            </a:r>
          </a:p>
          <a:p>
            <a:pPr lvl="6"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/>
              </a:rPr>
              <a:t>访问符号表</a:t>
            </a:r>
            <a:endParaRPr lang="en-US" altLang="zh-CN" sz="2800" dirty="0">
              <a:latin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00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108557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6" name="Text Box 6"/>
          <p:cNvSpPr txBox="1"/>
          <p:nvPr/>
        </p:nvSpPr>
        <p:spPr>
          <a:xfrm>
            <a:off x="142844" y="1142984"/>
            <a:ext cx="9001156" cy="19697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设计表示如下语言的正规表达式：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该语言中的每个字符串由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交替的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构成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或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每个字符串中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0</a:t>
            </a:r>
            <a:r>
              <a:rPr lang="zh-CN" altLang="en-US" sz="2800" dirty="0"/>
              <a:t>不相邻，</a:t>
            </a: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1</a:t>
            </a:r>
            <a:r>
              <a:rPr lang="zh-CN" altLang="en-US" sz="2800" dirty="0"/>
              <a:t>不相邻，可以包含空串</a:t>
            </a:r>
          </a:p>
        </p:txBody>
      </p:sp>
      <p:sp>
        <p:nvSpPr>
          <p:cNvPr id="399367" name="Text Box 7"/>
          <p:cNvSpPr txBox="1"/>
          <p:nvPr/>
        </p:nvSpPr>
        <p:spPr>
          <a:xfrm>
            <a:off x="571472" y="3143248"/>
            <a:ext cx="8143932" cy="6155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(01)* | (10)* | 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0(10)* |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1(01</a:t>
            </a:r>
            <a:r>
              <a:rPr lang="en-US" altLang="zh-CN" sz="2400" i="1" dirty="0">
                <a:solidFill>
                  <a:srgbClr val="800080"/>
                </a:solidFill>
                <a:sym typeface="Symbol" panose="05050102010706020507" pitchFamily="18" charset="2"/>
              </a:rPr>
              <a:t>)*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399368" name="Text Box 8"/>
          <p:cNvSpPr txBox="1"/>
          <p:nvPr/>
        </p:nvSpPr>
        <p:spPr>
          <a:xfrm>
            <a:off x="428596" y="3939896"/>
            <a:ext cx="7993063" cy="7694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( | 1) (01)* ( | 0)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399369" name="Text Box 9"/>
          <p:cNvSpPr txBox="1"/>
          <p:nvPr/>
        </p:nvSpPr>
        <p:spPr>
          <a:xfrm>
            <a:off x="571472" y="4797152"/>
            <a:ext cx="7993063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( | 0) (10)* ( | 1)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81930" name="Text Box 11"/>
          <p:cNvSpPr txBox="1"/>
          <p:nvPr/>
        </p:nvSpPr>
        <p:spPr>
          <a:xfrm>
            <a:off x="571472" y="142852"/>
            <a:ext cx="5616674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课堂练习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正规表达式</a:t>
            </a:r>
            <a:r>
              <a:rPr lang="zh-CN" altLang="en-US" sz="3600" dirty="0">
                <a:solidFill>
                  <a:srgbClr val="800080"/>
                </a:solidFill>
              </a:rPr>
              <a:t>设计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7" grpId="0"/>
      <p:bldP spid="399368" grpId="0"/>
      <p:bldP spid="39936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B28C51-E37E-4523-938D-6023DB3B2F52}"/>
              </a:ext>
            </a:extLst>
          </p:cNvPr>
          <p:cNvSpPr txBox="1"/>
          <p:nvPr/>
        </p:nvSpPr>
        <p:spPr>
          <a:xfrm>
            <a:off x="107504" y="116632"/>
            <a:ext cx="8712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Arial" panose="020B0604020202020204" pitchFamily="34" charset="0"/>
              </a:rPr>
              <a:t>该语言中的每个字符串由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交替的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i="1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</a:rPr>
              <a:t>构成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BAA252-15D4-431C-8BF5-5C304C042C08}"/>
              </a:ext>
            </a:extLst>
          </p:cNvPr>
          <p:cNvSpPr txBox="1"/>
          <p:nvPr/>
        </p:nvSpPr>
        <p:spPr>
          <a:xfrm>
            <a:off x="118968" y="764704"/>
            <a:ext cx="243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分类讨论法：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475F15-77C1-467B-AB27-F6A7921DD0C3}"/>
              </a:ext>
            </a:extLst>
          </p:cNvPr>
          <p:cNvSpPr txBox="1"/>
          <p:nvPr/>
        </p:nvSpPr>
        <p:spPr>
          <a:xfrm>
            <a:off x="179512" y="1484784"/>
            <a:ext cx="77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将字符串分成</a:t>
            </a:r>
            <a:r>
              <a:rPr lang="en-US" altLang="zh-CN" dirty="0"/>
              <a:t>2</a:t>
            </a:r>
            <a:r>
              <a:rPr lang="zh-CN" altLang="en-US" dirty="0"/>
              <a:t>类情况，即长度为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B1B0F2-BDE5-4BF6-A9E7-01B6117B9644}"/>
              </a:ext>
            </a:extLst>
          </p:cNvPr>
          <p:cNvSpPr txBox="1"/>
          <p:nvPr/>
        </p:nvSpPr>
        <p:spPr>
          <a:xfrm>
            <a:off x="533812" y="2602351"/>
            <a:ext cx="102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偶数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765B6B-0F86-422D-8ACF-32BCE8632A75}"/>
              </a:ext>
            </a:extLst>
          </p:cNvPr>
          <p:cNvSpPr txBox="1"/>
          <p:nvPr/>
        </p:nvSpPr>
        <p:spPr>
          <a:xfrm>
            <a:off x="533812" y="4157339"/>
            <a:ext cx="102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奇数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980034AF-83BC-4CD1-A1BE-2C3D2E53C81D}"/>
              </a:ext>
            </a:extLst>
          </p:cNvPr>
          <p:cNvSpPr/>
          <p:nvPr/>
        </p:nvSpPr>
        <p:spPr>
          <a:xfrm>
            <a:off x="1690046" y="2403465"/>
            <a:ext cx="584082" cy="1025535"/>
          </a:xfrm>
          <a:prstGeom prst="leftBrace">
            <a:avLst>
              <a:gd name="adj1" fmla="val 8333"/>
              <a:gd name="adj2" fmla="val 49278"/>
            </a:avLst>
          </a:prstGeom>
          <a:ln w="381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831050-7DFF-409F-AC84-18FA5B958FE5}"/>
              </a:ext>
            </a:extLst>
          </p:cNvPr>
          <p:cNvSpPr txBox="1"/>
          <p:nvPr/>
        </p:nvSpPr>
        <p:spPr>
          <a:xfrm>
            <a:off x="2563585" y="2111077"/>
            <a:ext cx="1796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49C89B-7B92-48E6-A668-2CEE87E2E6E8}"/>
              </a:ext>
            </a:extLst>
          </p:cNvPr>
          <p:cNvSpPr txBox="1"/>
          <p:nvPr/>
        </p:nvSpPr>
        <p:spPr>
          <a:xfrm>
            <a:off x="2548968" y="3013739"/>
            <a:ext cx="1796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开头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EEB112-DC02-484E-AAC2-F3F128C7F242}"/>
              </a:ext>
            </a:extLst>
          </p:cNvPr>
          <p:cNvSpPr txBox="1"/>
          <p:nvPr/>
        </p:nvSpPr>
        <p:spPr>
          <a:xfrm>
            <a:off x="872745" y="5532634"/>
            <a:ext cx="77048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(01)* | (10)* | </a:t>
            </a: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0(10)* |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1(01</a:t>
            </a: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)*</a:t>
            </a:r>
            <a:endParaRPr lang="en-US" altLang="zh-CN" sz="1100" dirty="0"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2B6A5F-0DA7-4EB1-9971-F1286A9066E7}"/>
              </a:ext>
            </a:extLst>
          </p:cNvPr>
          <p:cNvSpPr txBox="1"/>
          <p:nvPr/>
        </p:nvSpPr>
        <p:spPr>
          <a:xfrm>
            <a:off x="5076057" y="2116836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010101……01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1BD6693-EF9F-44C7-9C28-463FDECBAC96}"/>
              </a:ext>
            </a:extLst>
          </p:cNvPr>
          <p:cNvSpPr txBox="1"/>
          <p:nvPr/>
        </p:nvSpPr>
        <p:spPr>
          <a:xfrm>
            <a:off x="5004048" y="2055923"/>
            <a:ext cx="3573552" cy="58477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(01)*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D7D100A-F74D-4DC3-94FA-5BF4898C13DC}"/>
              </a:ext>
            </a:extLst>
          </p:cNvPr>
          <p:cNvSpPr txBox="1"/>
          <p:nvPr/>
        </p:nvSpPr>
        <p:spPr>
          <a:xfrm>
            <a:off x="6157810" y="2839300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(10)* </a:t>
            </a:r>
            <a:endParaRPr lang="zh-CN" altLang="en-US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0424C2DC-2697-4A5E-9DB5-135C3FCE2DF6}"/>
              </a:ext>
            </a:extLst>
          </p:cNvPr>
          <p:cNvSpPr/>
          <p:nvPr/>
        </p:nvSpPr>
        <p:spPr>
          <a:xfrm>
            <a:off x="1704663" y="4003679"/>
            <a:ext cx="584082" cy="1025535"/>
          </a:xfrm>
          <a:prstGeom prst="leftBrace">
            <a:avLst>
              <a:gd name="adj1" fmla="val 8333"/>
              <a:gd name="adj2" fmla="val 49278"/>
            </a:avLst>
          </a:prstGeom>
          <a:ln w="381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C9C393B-CD26-44FF-8334-335418FDBE18}"/>
              </a:ext>
            </a:extLst>
          </p:cNvPr>
          <p:cNvSpPr txBox="1"/>
          <p:nvPr/>
        </p:nvSpPr>
        <p:spPr>
          <a:xfrm>
            <a:off x="2578202" y="3711291"/>
            <a:ext cx="1796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开头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615627-08B4-46E9-9BD3-296109886F9A}"/>
              </a:ext>
            </a:extLst>
          </p:cNvPr>
          <p:cNvSpPr txBox="1"/>
          <p:nvPr/>
        </p:nvSpPr>
        <p:spPr>
          <a:xfrm>
            <a:off x="2563585" y="4613953"/>
            <a:ext cx="17963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以</a:t>
            </a:r>
            <a:r>
              <a:rPr lang="en-US" altLang="zh-CN" dirty="0"/>
              <a:t>1</a:t>
            </a:r>
            <a:r>
              <a:rPr lang="zh-CN" altLang="en-US" dirty="0"/>
              <a:t>开头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F80FED-80ED-48F1-AAC6-F72CFAE8B0D3}"/>
              </a:ext>
            </a:extLst>
          </p:cNvPr>
          <p:cNvSpPr txBox="1"/>
          <p:nvPr/>
        </p:nvSpPr>
        <p:spPr>
          <a:xfrm>
            <a:off x="5940152" y="3711290"/>
            <a:ext cx="504056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 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86FFD5-6200-42E5-821C-730AB0F81063}"/>
              </a:ext>
            </a:extLst>
          </p:cNvPr>
          <p:cNvSpPr txBox="1"/>
          <p:nvPr/>
        </p:nvSpPr>
        <p:spPr>
          <a:xfrm>
            <a:off x="6192180" y="3708321"/>
            <a:ext cx="1296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(10)*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F154C7-EF47-4BA9-9635-D9F4C2E6B98C}"/>
              </a:ext>
            </a:extLst>
          </p:cNvPr>
          <p:cNvSpPr txBox="1"/>
          <p:nvPr/>
        </p:nvSpPr>
        <p:spPr>
          <a:xfrm>
            <a:off x="5868144" y="4554768"/>
            <a:ext cx="1571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1(01</a:t>
            </a:r>
            <a:r>
              <a:rPr lang="en-US" altLang="zh-CN" sz="3200" i="1" dirty="0">
                <a:solidFill>
                  <a:srgbClr val="800080"/>
                </a:solidFill>
                <a:sym typeface="Symbol" panose="05050102010706020507" pitchFamily="18" charset="2"/>
              </a:rPr>
              <a:t>)*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6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2" grpId="0" animBg="1"/>
      <p:bldP spid="9" grpId="0"/>
      <p:bldP spid="10" grpId="0"/>
      <p:bldP spid="11" grpId="0"/>
      <p:bldP spid="18" grpId="0"/>
      <p:bldP spid="17" grpId="0" animBg="1"/>
      <p:bldP spid="21" grpId="0"/>
      <p:bldP spid="22" grpId="0" animBg="1"/>
      <p:bldP spid="23" grpId="0"/>
      <p:bldP spid="24" grpId="0"/>
      <p:bldP spid="25" grpId="0"/>
      <p:bldP spid="26" grpId="0"/>
      <p:bldP spid="2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B28C51-E37E-4523-938D-6023DB3B2F52}"/>
              </a:ext>
            </a:extLst>
          </p:cNvPr>
          <p:cNvSpPr txBox="1"/>
          <p:nvPr/>
        </p:nvSpPr>
        <p:spPr>
          <a:xfrm>
            <a:off x="107504" y="116632"/>
            <a:ext cx="8712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latin typeface="Arial" panose="020B0604020202020204" pitchFamily="34" charset="0"/>
              </a:rPr>
              <a:t>该语言中的每个字符串由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交替的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200" i="1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</a:rPr>
              <a:t>构成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12026A-C833-43F6-97F7-02BF8644B8CE}"/>
              </a:ext>
            </a:extLst>
          </p:cNvPr>
          <p:cNvSpPr txBox="1"/>
          <p:nvPr/>
        </p:nvSpPr>
        <p:spPr>
          <a:xfrm>
            <a:off x="118968" y="764704"/>
            <a:ext cx="3012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分模块设计法：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937D5-C66F-4ED3-9FCA-86404755031F}"/>
              </a:ext>
            </a:extLst>
          </p:cNvPr>
          <p:cNvSpPr txBox="1"/>
          <p:nvPr/>
        </p:nvSpPr>
        <p:spPr>
          <a:xfrm>
            <a:off x="3598536" y="2393084"/>
            <a:ext cx="8557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01</a:t>
            </a:r>
            <a:endParaRPr lang="zh-CN" altLang="en-US" sz="4000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4B0BAA83-0031-4E7A-8252-53EA18977203}"/>
              </a:ext>
            </a:extLst>
          </p:cNvPr>
          <p:cNvSpPr txBox="1"/>
          <p:nvPr/>
        </p:nvSpPr>
        <p:spPr>
          <a:xfrm>
            <a:off x="1567275" y="4001139"/>
            <a:ext cx="484624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endParaRPr lang="en-US" altLang="zh-CN" sz="1000" dirty="0">
              <a:latin typeface="Arial" panose="020B0604020202020204" pitchFamily="34" charset="0"/>
            </a:endParaRPr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( | 0) (10)* ( | 1)</a:t>
            </a:r>
            <a:endParaRPr lang="en-US" altLang="zh-CN" sz="4000" dirty="0"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9C293-59F2-4D2D-B432-74B8B5B556B5}"/>
              </a:ext>
            </a:extLst>
          </p:cNvPr>
          <p:cNvSpPr txBox="1"/>
          <p:nvPr/>
        </p:nvSpPr>
        <p:spPr>
          <a:xfrm>
            <a:off x="3450334" y="2393084"/>
            <a:ext cx="1368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    )* </a:t>
            </a:r>
            <a:endParaRPr lang="zh-CN" altLang="en-US" sz="4000" dirty="0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91E01197-1B66-4898-8A7E-C5A1E7F78672}"/>
              </a:ext>
            </a:extLst>
          </p:cNvPr>
          <p:cNvSpPr txBox="1"/>
          <p:nvPr/>
        </p:nvSpPr>
        <p:spPr>
          <a:xfrm>
            <a:off x="1645776" y="2263821"/>
            <a:ext cx="1048476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72627B-C0F5-4E0D-8139-0242C4D5A1C2}"/>
              </a:ext>
            </a:extLst>
          </p:cNvPr>
          <p:cNvSpPr txBox="1"/>
          <p:nvPr/>
        </p:nvSpPr>
        <p:spPr>
          <a:xfrm>
            <a:off x="2673229" y="2417709"/>
            <a:ext cx="777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1</a:t>
            </a:r>
            <a:endParaRPr lang="zh-CN" altLang="en-US" sz="4000" dirty="0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CFB2700C-03C7-461C-8420-FFFDA732FC8C}"/>
              </a:ext>
            </a:extLst>
          </p:cNvPr>
          <p:cNvSpPr txBox="1"/>
          <p:nvPr/>
        </p:nvSpPr>
        <p:spPr>
          <a:xfrm>
            <a:off x="1398107" y="2271667"/>
            <a:ext cx="2283235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        )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1F2BCFEF-C3D8-4C9D-A657-315D1E8671C2}"/>
              </a:ext>
            </a:extLst>
          </p:cNvPr>
          <p:cNvSpPr txBox="1"/>
          <p:nvPr/>
        </p:nvSpPr>
        <p:spPr>
          <a:xfrm>
            <a:off x="4206419" y="2239196"/>
            <a:ext cx="1048476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FCD0C4-CA92-4B76-890A-0299102A0B05}"/>
              </a:ext>
            </a:extLst>
          </p:cNvPr>
          <p:cNvSpPr txBox="1"/>
          <p:nvPr/>
        </p:nvSpPr>
        <p:spPr>
          <a:xfrm>
            <a:off x="5220072" y="2407257"/>
            <a:ext cx="777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0</a:t>
            </a:r>
            <a:endParaRPr lang="zh-CN" altLang="en-US" sz="4000" dirty="0"/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1B6BFCAE-C1CA-4653-8D48-01EFBDA3377C}"/>
              </a:ext>
            </a:extLst>
          </p:cNvPr>
          <p:cNvSpPr txBox="1"/>
          <p:nvPr/>
        </p:nvSpPr>
        <p:spPr>
          <a:xfrm>
            <a:off x="3990395" y="2225023"/>
            <a:ext cx="2283235" cy="8617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1"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lvl="1" eaLnBrk="1" hangingPunct="1">
              <a:buClr>
                <a:srgbClr val="800080"/>
              </a:buClr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        )</a:t>
            </a:r>
            <a:endParaRPr lang="en-US" altLang="zh-CN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0" name="Text Box 14"/>
          <p:cNvSpPr txBox="1"/>
          <p:nvPr/>
        </p:nvSpPr>
        <p:spPr>
          <a:xfrm>
            <a:off x="142240" y="1087755"/>
            <a:ext cx="878713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正规式的等价性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若两个正规式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所表示的正规集相同，则称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等价，记作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=e</a:t>
            </a:r>
            <a:r>
              <a:rPr lang="en-US" altLang="zh-CN" sz="3600" i="1" baseline="-25000" dirty="0">
                <a:solidFill>
                  <a:srgbClr val="800080"/>
                </a:solidFill>
                <a:uFillTx/>
                <a:latin typeface="Arial" panose="020B0604020202020204" pitchFamily="34" charset="0"/>
                <a:ea typeface="楷体_GB2312" pitchFamily="49" charset="-122"/>
              </a:rPr>
              <a:t>2 </a:t>
            </a:r>
          </a:p>
          <a:p>
            <a:pPr>
              <a:buClr>
                <a:srgbClr val="800080"/>
              </a:buClr>
            </a:pPr>
            <a:r>
              <a:rPr lang="zh-CN" altLang="en-US" sz="3600" i="1" dirty="0">
                <a:solidFill>
                  <a:srgbClr val="800080"/>
                </a:solidFill>
              </a:rPr>
              <a:t>例如</a:t>
            </a:r>
            <a:endParaRPr lang="en-US" altLang="zh-CN" sz="3600" i="1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	</a:t>
            </a:r>
            <a:r>
              <a:rPr lang="en-US" altLang="zh-CN" sz="3600" i="1" dirty="0" err="1">
                <a:solidFill>
                  <a:srgbClr val="800080"/>
                </a:solidFill>
              </a:rPr>
              <a:t>a|b</a:t>
            </a:r>
            <a:r>
              <a:rPr lang="en-US" altLang="zh-CN" sz="3600" i="1" dirty="0">
                <a:solidFill>
                  <a:srgbClr val="800080"/>
                </a:solidFill>
              </a:rPr>
              <a:t> =</a:t>
            </a:r>
            <a:r>
              <a:rPr lang="en-US" altLang="zh-CN" sz="3600" i="1" dirty="0" err="1">
                <a:solidFill>
                  <a:srgbClr val="800080"/>
                </a:solidFill>
              </a:rPr>
              <a:t>b|a</a:t>
            </a:r>
            <a:endParaRPr lang="en-US" altLang="zh-CN" sz="3600" i="1" dirty="0">
              <a:solidFill>
                <a:srgbClr val="800080"/>
              </a:solidFill>
            </a:endParaRPr>
          </a:p>
          <a:p>
            <a:pPr lvl="1">
              <a:buClr>
                <a:srgbClr val="800080"/>
              </a:buClr>
              <a:buNone/>
            </a:pPr>
            <a:endParaRPr lang="en-US" altLang="zh-CN" sz="3600" i="1" dirty="0">
              <a:solidFill>
                <a:srgbClr val="800080"/>
              </a:solidFill>
              <a:uFillTx/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	b(ab)* =(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ba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)*b</a:t>
            </a:r>
          </a:p>
          <a:p>
            <a:pPr>
              <a:buClr>
                <a:srgbClr val="800080"/>
              </a:buClr>
              <a:buNone/>
            </a:pP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       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a|b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)*  = (a*b*)*</a:t>
            </a:r>
            <a:endParaRPr lang="zh-CN" altLang="en-US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960D9-7022-4A14-B5D7-99894D6033AC}"/>
              </a:ext>
            </a:extLst>
          </p:cNvPr>
          <p:cNvSpPr txBox="1"/>
          <p:nvPr/>
        </p:nvSpPr>
        <p:spPr>
          <a:xfrm>
            <a:off x="4572000" y="3257579"/>
            <a:ext cx="462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{</a:t>
            </a:r>
            <a:r>
              <a:rPr lang="en-US" altLang="zh-CN" sz="3600" i="1" dirty="0" err="1">
                <a:solidFill>
                  <a:srgbClr val="800080"/>
                </a:solidFill>
              </a:rPr>
              <a:t>a,b</a:t>
            </a:r>
            <a:r>
              <a:rPr lang="en-US" altLang="zh-CN" sz="3600" i="1" dirty="0">
                <a:solidFill>
                  <a:srgbClr val="800080"/>
                </a:solidFill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A26A2-7092-49B1-99BC-9FD2E37E1585}"/>
              </a:ext>
            </a:extLst>
          </p:cNvPr>
          <p:cNvSpPr txBox="1"/>
          <p:nvPr/>
        </p:nvSpPr>
        <p:spPr>
          <a:xfrm>
            <a:off x="4637128" y="4046179"/>
            <a:ext cx="462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b</a:t>
            </a:r>
            <a:r>
              <a:rPr lang="en-US" altLang="zh-CN" sz="3600" i="1" dirty="0" err="1">
                <a:solidFill>
                  <a:srgbClr val="FF0000"/>
                </a:solidFill>
              </a:rPr>
              <a:t>ababab</a:t>
            </a:r>
            <a:endParaRPr lang="en-US" altLang="zh-CN" sz="3600" i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CEBE34-3422-457C-BC24-67E1166378F5}"/>
              </a:ext>
            </a:extLst>
          </p:cNvPr>
          <p:cNvSpPr txBox="1"/>
          <p:nvPr/>
        </p:nvSpPr>
        <p:spPr>
          <a:xfrm>
            <a:off x="4582264" y="4638803"/>
            <a:ext cx="462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FF0000"/>
                </a:solidFill>
              </a:rPr>
              <a:t>bababa</a:t>
            </a:r>
            <a:r>
              <a:rPr lang="en-US" altLang="zh-CN" sz="3600" i="1" dirty="0" err="1">
                <a:solidFill>
                  <a:srgbClr val="800080"/>
                </a:solidFill>
              </a:rPr>
              <a:t>b</a:t>
            </a:r>
            <a:endParaRPr lang="en-US" altLang="zh-CN" sz="3600" i="1" dirty="0">
              <a:solidFill>
                <a:srgbClr val="80008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03F722-9166-4A40-8838-C9B4CE3232CD}"/>
              </a:ext>
            </a:extLst>
          </p:cNvPr>
          <p:cNvSpPr txBox="1"/>
          <p:nvPr/>
        </p:nvSpPr>
        <p:spPr>
          <a:xfrm>
            <a:off x="3947068" y="5473570"/>
            <a:ext cx="462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=</a:t>
            </a:r>
            <a:r>
              <a:rPr lang="en-US" altLang="zh-CN" sz="3600" i="1" dirty="0">
                <a:solidFill>
                  <a:srgbClr val="800080"/>
                </a:solidFill>
              </a:rPr>
              <a:t>{</a:t>
            </a:r>
            <a:r>
              <a:rPr lang="en-US" altLang="zh-CN" sz="3600" i="1" dirty="0" err="1">
                <a:solidFill>
                  <a:srgbClr val="800080"/>
                </a:solidFill>
              </a:rPr>
              <a:t>a,b</a:t>
            </a:r>
            <a:r>
              <a:rPr lang="en-US" altLang="zh-CN" sz="3600" i="1" dirty="0">
                <a:solidFill>
                  <a:srgbClr val="800080"/>
                </a:solidFill>
              </a:rPr>
              <a:t>}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 *</a:t>
            </a:r>
            <a:endParaRPr lang="zh-CN" altLang="en-US" sz="3600" i="1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684DFF-E0B0-ADE1-48FC-EC8D255F0F12}"/>
              </a:ext>
            </a:extLst>
          </p:cNvPr>
          <p:cNvSpPr txBox="1"/>
          <p:nvPr/>
        </p:nvSpPr>
        <p:spPr>
          <a:xfrm>
            <a:off x="395536" y="6119901"/>
            <a:ext cx="7042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aababba</a:t>
            </a:r>
            <a:r>
              <a:rPr lang="en-US" altLang="zh-CN" sz="3600" i="1">
                <a:solidFill>
                  <a:srgbClr val="800080"/>
                </a:solidFill>
              </a:rPr>
              <a:t> = a</a:t>
            </a:r>
            <a:r>
              <a:rPr lang="en-US" altLang="zh-CN" sz="3600" i="1" baseline="30000">
                <a:solidFill>
                  <a:srgbClr val="800080"/>
                </a:solidFill>
              </a:rPr>
              <a:t>2</a:t>
            </a:r>
            <a:r>
              <a:rPr lang="en-US" altLang="zh-CN" sz="3600" i="1">
                <a:solidFill>
                  <a:srgbClr val="800080"/>
                </a:solidFill>
              </a:rPr>
              <a:t>b</a:t>
            </a:r>
            <a:r>
              <a:rPr lang="en-US" altLang="zh-CN" sz="3600" i="1" baseline="3000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  <a:ea typeface="Arial" panose="020B0604020202020204" pitchFamily="34" charset="0"/>
              </a:rPr>
              <a:t>•</a:t>
            </a:r>
            <a:r>
              <a:rPr lang="en-US" altLang="zh-CN" sz="3600" i="1" dirty="0">
                <a:solidFill>
                  <a:srgbClr val="800080"/>
                </a:solidFill>
              </a:rPr>
              <a:t>a</a:t>
            </a:r>
            <a:r>
              <a:rPr lang="en-US" altLang="zh-CN" sz="3600" i="1" baseline="30000" dirty="0">
                <a:solidFill>
                  <a:srgbClr val="800080"/>
                </a:solidFill>
              </a:rPr>
              <a:t>1</a:t>
            </a:r>
            <a:r>
              <a:rPr lang="en-US" altLang="zh-CN" sz="3600" i="1" dirty="0">
                <a:solidFill>
                  <a:srgbClr val="800080"/>
                </a:solidFill>
              </a:rPr>
              <a:t>b</a:t>
            </a:r>
            <a:r>
              <a:rPr lang="en-US" altLang="zh-CN" sz="3600" i="1" baseline="30000" dirty="0">
                <a:solidFill>
                  <a:srgbClr val="800080"/>
                </a:solidFill>
              </a:rPr>
              <a:t>2</a:t>
            </a:r>
            <a:r>
              <a:rPr lang="en-US" altLang="zh-CN" sz="3600" dirty="0">
                <a:solidFill>
                  <a:srgbClr val="800080"/>
                </a:solidFill>
                <a:ea typeface="Arial" panose="020B0604020202020204" pitchFamily="34" charset="0"/>
              </a:rPr>
              <a:t>•</a:t>
            </a:r>
            <a:r>
              <a:rPr lang="en-US" altLang="zh-CN" sz="3600" i="1" dirty="0">
                <a:solidFill>
                  <a:srgbClr val="800080"/>
                </a:solidFill>
              </a:rPr>
              <a:t>a</a:t>
            </a:r>
            <a:r>
              <a:rPr lang="en-US" altLang="zh-CN" sz="3600" i="1" baseline="30000" dirty="0">
                <a:solidFill>
                  <a:srgbClr val="800080"/>
                </a:solidFill>
              </a:rPr>
              <a:t>1</a:t>
            </a:r>
            <a:r>
              <a:rPr lang="en-US" altLang="zh-CN" sz="3600" i="1" dirty="0">
                <a:solidFill>
                  <a:srgbClr val="800080"/>
                </a:solidFill>
              </a:rPr>
              <a:t>b</a:t>
            </a:r>
            <a:r>
              <a:rPr lang="en-US" altLang="zh-CN" sz="3600" i="1" baseline="30000" dirty="0">
                <a:solidFill>
                  <a:srgbClr val="800080"/>
                </a:solidFill>
              </a:rPr>
              <a:t>0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42240" y="1857364"/>
            <a:ext cx="9001760" cy="590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r|s</a:t>
            </a:r>
            <a:r>
              <a:rPr lang="en-US" altLang="zh-CN" sz="3600" i="1" dirty="0">
                <a:solidFill>
                  <a:srgbClr val="800080"/>
                </a:solidFill>
              </a:rPr>
              <a:t> =</a:t>
            </a:r>
            <a:r>
              <a:rPr lang="en-US" altLang="zh-CN" sz="3600" i="1" dirty="0" err="1">
                <a:solidFill>
                  <a:srgbClr val="800080"/>
                </a:solidFill>
              </a:rPr>
              <a:t>s|r</a:t>
            </a:r>
            <a:endParaRPr lang="zh-CN" altLang="en-US" sz="3600" dirty="0">
              <a:solidFill>
                <a:srgbClr val="800080"/>
              </a:solidFill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r|s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)|t = r|(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s|t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</a:rPr>
              <a:t>r|r</a:t>
            </a:r>
            <a:r>
              <a:rPr lang="en-US" altLang="zh-CN" sz="3600" i="1" dirty="0">
                <a:solidFill>
                  <a:srgbClr val="800080"/>
                </a:solidFill>
              </a:rPr>
              <a:t>=r 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			</a:t>
            </a:r>
            <a:endParaRPr lang="zh-CN" altLang="en-US" sz="3600" dirty="0">
              <a:solidFill>
                <a:srgbClr val="800080"/>
              </a:solidFill>
              <a:sym typeface="+mn-ea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</a:rPr>
              <a:t>rs</a:t>
            </a:r>
            <a:r>
              <a:rPr lang="en-US" altLang="zh-CN" sz="3600" i="1" dirty="0">
                <a:solidFill>
                  <a:srgbClr val="800080"/>
                </a:solidFill>
              </a:rPr>
              <a:t>)t = r(</a:t>
            </a:r>
            <a:r>
              <a:rPr lang="en-US" altLang="zh-CN" sz="3600" i="1" dirty="0" err="1">
                <a:solidFill>
                  <a:srgbClr val="800080"/>
                </a:solidFill>
              </a:rPr>
              <a:t>st</a:t>
            </a:r>
            <a:r>
              <a:rPr lang="en-US" altLang="zh-CN" sz="3600" i="1" dirty="0">
                <a:solidFill>
                  <a:srgbClr val="800080"/>
                </a:solidFill>
              </a:rPr>
              <a:t>) </a:t>
            </a:r>
            <a:r>
              <a:rPr lang="en-US" altLang="zh-CN" sz="3600" dirty="0">
                <a:solidFill>
                  <a:srgbClr val="800080"/>
                </a:solidFill>
              </a:rPr>
              <a:t>				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l-GR" altLang="zh-CN" sz="3600" i="1" dirty="0">
                <a:solidFill>
                  <a:srgbClr val="800080"/>
                </a:solidFill>
              </a:rPr>
              <a:t>ε</a:t>
            </a:r>
            <a:r>
              <a:rPr lang="en-US" altLang="zh-CN" sz="3600" i="1" dirty="0">
                <a:solidFill>
                  <a:srgbClr val="800080"/>
                </a:solidFill>
              </a:rPr>
              <a:t>r=r =r</a:t>
            </a:r>
            <a:r>
              <a:rPr lang="el-GR" altLang="zh-CN" sz="3600" i="1" dirty="0">
                <a:solidFill>
                  <a:srgbClr val="800080"/>
                </a:solidFill>
              </a:rPr>
              <a:t> ε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r(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s|t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)=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rs|rt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, 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s|t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)r =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sr|tr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		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			</a:t>
            </a:r>
          </a:p>
        </p:txBody>
      </p:sp>
      <p:sp>
        <p:nvSpPr>
          <p:cNvPr id="3" name="矩形 2"/>
          <p:cNvSpPr/>
          <p:nvPr/>
        </p:nvSpPr>
        <p:spPr>
          <a:xfrm>
            <a:off x="214282" y="71414"/>
            <a:ext cx="4643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80"/>
                </a:solidFill>
              </a:rPr>
              <a:t>正规式的代数性质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5720" y="785794"/>
            <a:ext cx="8858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作用：证明正规式的等价性或进行化简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设</a:t>
            </a:r>
            <a:r>
              <a:rPr lang="en-US" altLang="zh-CN" sz="3600" i="1" dirty="0" err="1">
                <a:solidFill>
                  <a:srgbClr val="800080"/>
                </a:solidFill>
              </a:rPr>
              <a:t>r,s,t</a:t>
            </a:r>
            <a:r>
              <a:rPr lang="zh-CN" altLang="en-US" sz="3600" dirty="0">
                <a:solidFill>
                  <a:srgbClr val="800080"/>
                </a:solidFill>
              </a:rPr>
              <a:t>为正规式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0" y="2068289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|</a:t>
            </a:r>
            <a:r>
              <a:rPr lang="zh-CN" altLang="en-US" sz="3600" dirty="0">
                <a:solidFill>
                  <a:srgbClr val="800080"/>
                </a:solidFill>
              </a:rPr>
              <a:t>的交换律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58000" y="2857496"/>
            <a:ext cx="228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|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的结合律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86578" y="4497181"/>
            <a:ext cx="2199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  <a:ea typeface="Arial" panose="020B0604020202020204" pitchFamily="34" charset="0"/>
              </a:rPr>
              <a:t>•</a:t>
            </a:r>
            <a:r>
              <a:rPr lang="zh-CN" altLang="en-US" sz="3600" dirty="0">
                <a:solidFill>
                  <a:srgbClr val="800080"/>
                </a:solidFill>
                <a:ea typeface="Arial" panose="020B0604020202020204" pitchFamily="34" charset="0"/>
              </a:rPr>
              <a:t>的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结合律</a:t>
            </a:r>
            <a:endParaRPr lang="zh-CN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7358082" y="6072206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分配律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4870073" y="5354437"/>
            <a:ext cx="4273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l-GR" altLang="zh-CN" sz="3600" i="1" dirty="0">
                <a:solidFill>
                  <a:srgbClr val="800080"/>
                </a:solidFill>
              </a:rPr>
              <a:t>ε</a:t>
            </a:r>
            <a:r>
              <a:rPr lang="zh-CN" altLang="en-US" sz="3600" dirty="0">
                <a:solidFill>
                  <a:srgbClr val="800080"/>
                </a:solidFill>
              </a:rPr>
              <a:t>是连接</a:t>
            </a:r>
            <a:r>
              <a:rPr lang="en-US" altLang="zh-CN" sz="3600" dirty="0">
                <a:solidFill>
                  <a:srgbClr val="800080"/>
                </a:solidFill>
                <a:ea typeface="Arial" panose="020B0604020202020204" pitchFamily="34" charset="0"/>
              </a:rPr>
              <a:t>•</a:t>
            </a:r>
            <a:r>
              <a:rPr lang="zh-CN" altLang="en-US" sz="3600" dirty="0">
                <a:solidFill>
                  <a:srgbClr val="800080"/>
                </a:solidFill>
              </a:rPr>
              <a:t>的恒等元素</a:t>
            </a:r>
            <a:endParaRPr lang="zh-CN" altLang="en-US" sz="3600" dirty="0"/>
          </a:p>
        </p:txBody>
      </p:sp>
      <p:sp>
        <p:nvSpPr>
          <p:cNvPr id="10" name="矩形 9"/>
          <p:cNvSpPr/>
          <p:nvPr/>
        </p:nvSpPr>
        <p:spPr>
          <a:xfrm>
            <a:off x="6929454" y="3643314"/>
            <a:ext cx="21675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</a:rPr>
              <a:t>|</a:t>
            </a:r>
            <a:r>
              <a:rPr lang="zh-CN" altLang="en-US" sz="3600" dirty="0">
                <a:solidFill>
                  <a:srgbClr val="800080"/>
                </a:solidFill>
              </a:rPr>
              <a:t>的吸收律</a:t>
            </a:r>
            <a:endParaRPr lang="en-US" altLang="zh-CN" sz="3600" i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正规文法和正规式的等价性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843010" cy="3046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一个正规语言可以用正规文法定义，也可用正规式定义。</a:t>
            </a:r>
          </a:p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对任意 一个正规文法，存在等价的正规式。</a:t>
            </a:r>
          </a:p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反之</a:t>
            </a:r>
            <a:r>
              <a:rPr lang="en-US" altLang="zh-CN" dirty="0">
                <a:solidFill>
                  <a:srgbClr val="800080"/>
                </a:solidFill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对任意 一个正规式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存在等价的正规文法。</a:t>
            </a:r>
          </a:p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本节介绍正规文法和正规式的互相转换方法。</a:t>
            </a:r>
            <a:r>
              <a:rPr lang="zh-CN" altLang="en-US" dirty="0">
                <a:solidFill>
                  <a:srgbClr val="FF0000"/>
                </a:solidFill>
              </a:rPr>
              <a:t>（课后阅读）</a:t>
            </a:r>
          </a:p>
        </p:txBody>
      </p:sp>
      <p:sp>
        <p:nvSpPr>
          <p:cNvPr id="8" name="椭圆 7"/>
          <p:cNvSpPr/>
          <p:nvPr/>
        </p:nvSpPr>
        <p:spPr bwMode="auto">
          <a:xfrm>
            <a:off x="2699791" y="4797152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125462" y="4788808"/>
            <a:ext cx="828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3431725" y="4906166"/>
            <a:ext cx="1828785" cy="8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" name="直接箭头连接符 10"/>
          <p:cNvCxnSpPr>
            <a:stCxn id="9" idx="3"/>
            <a:endCxn id="8" idx="5"/>
          </p:cNvCxnSpPr>
          <p:nvPr/>
        </p:nvCxnSpPr>
        <p:spPr bwMode="auto">
          <a:xfrm flipH="1">
            <a:off x="3418052" y="5403435"/>
            <a:ext cx="1828785" cy="83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正规文法和正规式的等价性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1.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对任意 一个正规式，存在等价的正规文法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(</a:t>
            </a:r>
            <a:r>
              <a:rPr lang="en-US" altLang="zh-CN" sz="3600" i="1" dirty="0">
                <a:solidFill>
                  <a:srgbClr val="990099"/>
                </a:solidFill>
                <a:sym typeface="+mn-ea"/>
              </a:rPr>
              <a:t>RE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RG)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。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Text Box 14"/>
          <p:cNvSpPr txBox="1"/>
          <p:nvPr/>
        </p:nvSpPr>
        <p:spPr>
          <a:xfrm>
            <a:off x="142240" y="2964815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方法：对于一个正规式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r</a:t>
            </a:r>
            <a:r>
              <a:rPr lang="zh-CN" altLang="en-US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先写成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正规式产生式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的形式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      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r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然后利用转换规则递归的将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正规式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r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逐步分解转换为相应的文法表示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,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直到每个产生式都符合正规文法的要求。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正规文法和正规式的等价性</a:t>
            </a:r>
          </a:p>
        </p:txBody>
      </p:sp>
      <p:sp>
        <p:nvSpPr>
          <p:cNvPr id="2" name="Text Box 14"/>
          <p:cNvSpPr txBox="1"/>
          <p:nvPr/>
        </p:nvSpPr>
        <p:spPr>
          <a:xfrm>
            <a:off x="356870" y="1700808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表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3.1 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正规文法和正规式的相互转换规则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zh-CN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1   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xB,By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          A=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xy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2   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xA|y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	</a:t>
            </a:r>
            <a:r>
              <a:rPr lang="en-US" altLang="zh-CN" sz="3600" i="1" dirty="0">
                <a:solidFill>
                  <a:srgbClr val="990099"/>
                </a:solidFill>
                <a:latin typeface="Arial"/>
                <a:ea typeface="华文行楷" pitchFamily="2" charset="-122"/>
                <a:cs typeface="Arial"/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    A=x</a:t>
            </a:r>
            <a:r>
              <a:rPr lang="en-US" altLang="zh-CN" sz="3600" i="1" baseline="30000" dirty="0">
                <a:solidFill>
                  <a:srgbClr val="990099"/>
                </a:solidFill>
                <a:uFillTx/>
                <a:latin typeface="+中文正文" charset="0"/>
                <a:ea typeface="+mn-ea"/>
                <a:sym typeface="Symbol" panose="05050102010706020507" pitchFamily="18" charset="2"/>
              </a:rPr>
              <a:t>*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y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   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xz,Ayz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		  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A=(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x|y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)z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3" name="左右箭头 2"/>
          <p:cNvSpPr/>
          <p:nvPr/>
        </p:nvSpPr>
        <p:spPr bwMode="auto">
          <a:xfrm>
            <a:off x="5940152" y="2996952"/>
            <a:ext cx="504056" cy="360040"/>
          </a:xfrm>
          <a:prstGeom prst="left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2330" y="2500306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zh-CN" sz="3600" dirty="0">
                <a:solidFill>
                  <a:srgbClr val="800080"/>
                </a:solidFill>
                <a:sym typeface="+mn-ea"/>
              </a:rPr>
              <a:t>正规式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14546" y="2500306"/>
            <a:ext cx="328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扩展的</a:t>
            </a:r>
            <a:r>
              <a:rPr lang="zh-CN" altLang="en-US" sz="3600" dirty="0">
                <a:solidFill>
                  <a:srgbClr val="800080"/>
                </a:solidFill>
              </a:rPr>
              <a:t>产生式</a:t>
            </a:r>
            <a:endParaRPr lang="zh-CN" altLang="zh-CN" sz="3600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304D40-2558-43E8-99E6-17E57206804F}"/>
              </a:ext>
            </a:extLst>
          </p:cNvPr>
          <p:cNvSpPr txBox="1"/>
          <p:nvPr/>
        </p:nvSpPr>
        <p:spPr>
          <a:xfrm>
            <a:off x="3135544" y="5517598"/>
            <a:ext cx="3380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x,y,z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可为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正规式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 advClick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50" name="Text Box 14"/>
          <p:cNvSpPr txBox="1"/>
          <p:nvPr/>
        </p:nvSpPr>
        <p:spPr>
          <a:xfrm>
            <a:off x="312907" y="2333685"/>
            <a:ext cx="8787130" cy="45243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例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3.4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将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r=a(a|d)* 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转换为正规文法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)*				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aA,A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)*				</a:t>
            </a:r>
            <a:r>
              <a:rPr lang="zh-CN" altLang="zh-CN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1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aA,A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(a|d)A,A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		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2 </a:t>
            </a:r>
            <a:endParaRPr lang="en-US" altLang="zh-CN" sz="3600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,A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aA,A</a:t>
            </a:r>
            <a:r>
              <a:rPr lang="en-US" altLang="zh-CN" sz="3600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d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A,A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	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 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8604"/>
            <a:ext cx="914406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1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xB,By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                A=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xy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2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xA|y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</a:t>
            </a:r>
            <a:r>
              <a:rPr lang="en-US" altLang="zh-CN" sz="44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	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    A=x</a:t>
            </a:r>
            <a:r>
              <a:rPr lang="en-US" altLang="zh-CN" i="1" baseline="30000" dirty="0">
                <a:solidFill>
                  <a:srgbClr val="990099"/>
                </a:solidFill>
                <a:latin typeface="+中文正文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y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3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xz,Ayz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		            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A=(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x|y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)z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9" name="左右箭头 8"/>
          <p:cNvSpPr/>
          <p:nvPr/>
        </p:nvSpPr>
        <p:spPr bwMode="auto">
          <a:xfrm>
            <a:off x="5688124" y="945727"/>
            <a:ext cx="504056" cy="360040"/>
          </a:xfrm>
          <a:prstGeom prst="left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3.3.3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正规文法和正规式的等价性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26295" y="2136835"/>
            <a:ext cx="878713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3.5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将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G[S] 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：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d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d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转换为正规式</a:t>
            </a:r>
          </a:p>
        </p:txBody>
      </p:sp>
      <p:sp>
        <p:nvSpPr>
          <p:cNvPr id="8" name="Text Box 14"/>
          <p:cNvSpPr txBox="1"/>
          <p:nvPr/>
        </p:nvSpPr>
        <p:spPr>
          <a:xfrm>
            <a:off x="14179" y="980728"/>
            <a:ext cx="878713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2.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对任意 一个正规文法，存在等价的正规式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(</a:t>
            </a:r>
            <a:r>
              <a:rPr lang="en-US" altLang="zh-CN" sz="3600" i="1" dirty="0">
                <a:solidFill>
                  <a:srgbClr val="990099"/>
                </a:solidFill>
                <a:sym typeface="+mn-ea"/>
              </a:rPr>
              <a:t>RG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RE)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。</a:t>
            </a:r>
          </a:p>
        </p:txBody>
      </p:sp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/>
        </p:nvSpPr>
        <p:spPr>
          <a:xfrm>
            <a:off x="0" y="71414"/>
            <a:ext cx="9224156" cy="5909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3.1.2 </a:t>
            </a:r>
            <a:r>
              <a:rPr lang="zh-CN" altLang="en-US" sz="36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词法分析程序的输出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85720" y="642918"/>
            <a:ext cx="8458905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词法分析</a:t>
            </a:r>
            <a:r>
              <a:rPr lang="zh-CN" altLang="en-US" dirty="0">
                <a:solidFill>
                  <a:srgbClr val="990099"/>
                </a:solidFill>
              </a:rPr>
              <a:t>返回单词记录一般采用以下二元组</a:t>
            </a:r>
            <a:endParaRPr lang="en-US" altLang="zh-CN" dirty="0">
              <a:solidFill>
                <a:srgbClr val="990099"/>
              </a:solidFill>
            </a:endParaRPr>
          </a:p>
          <a:p>
            <a:pPr lvl="1">
              <a:buClr>
                <a:srgbClr val="800080"/>
              </a:buClr>
              <a:buNone/>
            </a:pPr>
            <a:r>
              <a:rPr lang="zh-CN" altLang="en-US" dirty="0"/>
              <a:t>（单词种类，单词自身的值）</a:t>
            </a:r>
            <a:endParaRPr lang="zh-CN" altLang="en-US" sz="2400" dirty="0">
              <a:latin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714488"/>
            <a:ext cx="79296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单词一般可以分成下面几类：</a:t>
            </a:r>
            <a:endParaRPr lang="en-US" altLang="zh-CN" dirty="0">
              <a:solidFill>
                <a:srgbClr val="800080"/>
              </a:solidFill>
            </a:endParaRPr>
          </a:p>
          <a:p>
            <a:pPr marL="971550" lvl="1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标识符，用于表示各种名字</a:t>
            </a:r>
            <a:endParaRPr lang="en-US" altLang="zh-CN" dirty="0">
              <a:solidFill>
                <a:srgbClr val="800080"/>
              </a:solidFill>
            </a:endParaRPr>
          </a:p>
          <a:p>
            <a:pPr marL="971550" lvl="1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常量，例如</a:t>
            </a:r>
            <a:r>
              <a:rPr lang="en-US" altLang="zh-CN" dirty="0">
                <a:solidFill>
                  <a:srgbClr val="800080"/>
                </a:solidFill>
              </a:rPr>
              <a:t>25,3.14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dirty="0">
                <a:solidFill>
                  <a:srgbClr val="800080"/>
                </a:solidFill>
              </a:rPr>
              <a:t>”</a:t>
            </a:r>
            <a:r>
              <a:rPr lang="en-US" altLang="zh-CN" dirty="0" err="1">
                <a:solidFill>
                  <a:srgbClr val="800080"/>
                </a:solidFill>
              </a:rPr>
              <a:t>abc</a:t>
            </a:r>
            <a:r>
              <a:rPr lang="en-US" altLang="zh-CN" dirty="0">
                <a:solidFill>
                  <a:srgbClr val="800080"/>
                </a:solidFill>
              </a:rPr>
              <a:t>”</a:t>
            </a:r>
          </a:p>
          <a:p>
            <a:pPr marL="971550" lvl="1" indent="-514350">
              <a:buClr>
                <a:srgbClr val="800080"/>
              </a:buClr>
              <a:buFont typeface="Wingdings" panose="05000000000000000000" pitchFamily="2" charset="2"/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关键字（或称保留字）</a:t>
            </a:r>
            <a:endParaRPr lang="en-US" altLang="zh-CN" dirty="0">
              <a:solidFill>
                <a:srgbClr val="800080"/>
              </a:solidFill>
            </a:endParaRPr>
          </a:p>
          <a:p>
            <a:pPr marL="971550" lvl="1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运算符</a:t>
            </a:r>
            <a:endParaRPr lang="en-US" altLang="zh-CN" dirty="0">
              <a:solidFill>
                <a:srgbClr val="800080"/>
              </a:solidFill>
            </a:endParaRPr>
          </a:p>
          <a:p>
            <a:pPr marL="971550" lvl="1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olidFill>
                  <a:srgbClr val="800080"/>
                </a:solidFill>
              </a:rPr>
              <a:t>界符，例如逗号，分号，括号等等</a:t>
            </a:r>
          </a:p>
        </p:txBody>
      </p:sp>
      <p:sp>
        <p:nvSpPr>
          <p:cNvPr id="9" name="矩形 8"/>
          <p:cNvSpPr/>
          <p:nvPr/>
        </p:nvSpPr>
        <p:spPr>
          <a:xfrm>
            <a:off x="285720" y="4859736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单词的类别可以用一个整型数或枚举类型来表示</a:t>
            </a:r>
            <a:r>
              <a:rPr lang="en-US" altLang="zh-CN" dirty="0">
                <a:solidFill>
                  <a:srgbClr val="990099"/>
                </a:solidFill>
              </a:rPr>
              <a:t>,</a:t>
            </a:r>
            <a:r>
              <a:rPr lang="zh-CN" altLang="en-US" dirty="0">
                <a:solidFill>
                  <a:srgbClr val="990099"/>
                </a:solidFill>
              </a:rPr>
              <a:t>例如标识符为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，常量为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zh-CN" altLang="en-US" dirty="0">
                <a:solidFill>
                  <a:srgbClr val="990099"/>
                </a:solidFill>
              </a:rPr>
              <a:t>，关键字为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zh-CN" altLang="en-US" dirty="0">
                <a:solidFill>
                  <a:srgbClr val="990099"/>
                </a:solidFill>
              </a:rPr>
              <a:t>，运算符为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zh-CN" altLang="en-US" dirty="0">
                <a:solidFill>
                  <a:srgbClr val="990099"/>
                </a:solidFill>
              </a:rPr>
              <a:t>，界符为</a:t>
            </a:r>
            <a:r>
              <a:rPr lang="en-US" altLang="zh-CN" dirty="0">
                <a:solidFill>
                  <a:srgbClr val="990099"/>
                </a:solidFill>
              </a:rPr>
              <a:t>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826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214026" y="1643050"/>
            <a:ext cx="8787130" cy="5078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先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将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G[S]</a:t>
            </a:r>
            <a:r>
              <a:rPr lang="zh-CN" altLang="en-US" sz="3600" i="1" dirty="0">
                <a:solidFill>
                  <a:srgbClr val="800080"/>
                </a:solidFill>
                <a:sym typeface="+mn-ea"/>
              </a:rPr>
              <a:t>简写为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 |a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aA|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A|a|d</a:t>
            </a:r>
          </a:p>
          <a:p>
            <a:pPr>
              <a:buClr>
                <a:srgbClr val="800080"/>
              </a:buClr>
              <a:buNone/>
            </a:pPr>
            <a:r>
              <a:rPr lang="zh-CN" altLang="zh-CN" sz="3600" i="1" dirty="0">
                <a:solidFill>
                  <a:srgbClr val="800080"/>
                </a:solidFill>
                <a:sym typeface="+mn-ea"/>
              </a:rPr>
              <a:t>先对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zh-CN" altLang="zh-CN" sz="3600" i="1" dirty="0">
                <a:solidFill>
                  <a:srgbClr val="800080"/>
                </a:solidFill>
                <a:sym typeface="+mn-ea"/>
              </a:rPr>
              <a:t>进行转换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A 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aA|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A|a|d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 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A|(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a|d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)</a:t>
            </a:r>
            <a:r>
              <a:rPr lang="zh-CN" altLang="en-US" sz="3600" i="1" dirty="0">
                <a:solidFill>
                  <a:srgbClr val="800080"/>
                </a:solidFill>
                <a:sym typeface="+mn-ea"/>
              </a:rPr>
              <a:t> </a:t>
            </a:r>
            <a:endParaRPr lang="en-US" altLang="zh-CN" sz="3600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 (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a|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d)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*(a|d)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 (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(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a|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d)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*(a|d)) |a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S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(</a:t>
            </a:r>
            <a:r>
              <a:rPr lang="en-US" altLang="zh-CN" sz="3600" i="1" dirty="0" err="1">
                <a:solidFill>
                  <a:srgbClr val="800080"/>
                </a:solidFill>
                <a:sym typeface="+mn-ea"/>
              </a:rPr>
              <a:t>a|</a:t>
            </a: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en-US" altLang="zh-CN" sz="3600" i="1" dirty="0">
                <a:solidFill>
                  <a:srgbClr val="800080"/>
                </a:solidFill>
                <a:sym typeface="+mn-ea"/>
              </a:rPr>
              <a:t>*</a:t>
            </a:r>
          </a:p>
        </p:txBody>
      </p:sp>
      <p:sp>
        <p:nvSpPr>
          <p:cNvPr id="2" name="矩形 1"/>
          <p:cNvSpPr/>
          <p:nvPr/>
        </p:nvSpPr>
        <p:spPr>
          <a:xfrm>
            <a:off x="3550410" y="3824156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由规则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3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可写为</a:t>
            </a:r>
          </a:p>
        </p:txBody>
      </p:sp>
      <p:sp>
        <p:nvSpPr>
          <p:cNvPr id="3" name="矩形 2"/>
          <p:cNvSpPr/>
          <p:nvPr/>
        </p:nvSpPr>
        <p:spPr>
          <a:xfrm>
            <a:off x="3554523" y="4385436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由规则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2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可写为</a:t>
            </a:r>
          </a:p>
        </p:txBody>
      </p:sp>
      <p:sp>
        <p:nvSpPr>
          <p:cNvPr id="4" name="矩形 3"/>
          <p:cNvSpPr/>
          <p:nvPr/>
        </p:nvSpPr>
        <p:spPr>
          <a:xfrm>
            <a:off x="3424585" y="4959759"/>
            <a:ext cx="4661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带入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S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的产生式中得到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-24"/>
            <a:ext cx="914406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zh-CN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1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xB,By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                A=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xy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2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xA|y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</a:t>
            </a:r>
            <a:r>
              <a:rPr lang="en-US" altLang="zh-CN" sz="4400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4400" i="1" dirty="0">
                <a:solidFill>
                  <a:srgbClr val="990099"/>
                </a:solidFill>
                <a:latin typeface="Arial"/>
                <a:ea typeface="华文行楷" pitchFamily="2" charset="-122"/>
                <a:cs typeface="Arial"/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	    A=x</a:t>
            </a:r>
            <a:r>
              <a:rPr lang="en-US" altLang="zh-CN" i="1" baseline="30000" dirty="0">
                <a:solidFill>
                  <a:srgbClr val="990099"/>
                </a:solidFill>
                <a:latin typeface="+中文正文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y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转换规则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3   </a:t>
            </a:r>
            <a:r>
              <a:rPr lang="en-US" altLang="zh-CN" i="1" dirty="0" err="1">
                <a:solidFill>
                  <a:srgbClr val="800080"/>
                </a:solidFill>
                <a:sym typeface="+mn-ea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xz,Ayz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		            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A=(</a:t>
            </a:r>
            <a:r>
              <a:rPr lang="en-US" altLang="zh-CN" i="1" dirty="0" err="1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x|y</a:t>
            </a:r>
            <a:r>
              <a:rPr lang="en-US" altLang="zh-CN" i="1" dirty="0">
                <a:solidFill>
                  <a:srgbClr val="990099"/>
                </a:solidFill>
                <a:ea typeface="华文行楷" pitchFamily="2" charset="-122"/>
                <a:sym typeface="Symbol" panose="05050102010706020507" pitchFamily="18" charset="2"/>
              </a:rPr>
              <a:t>)z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4876" y="5497313"/>
            <a:ext cx="2964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进一步化简得</a:t>
            </a:r>
          </a:p>
        </p:txBody>
      </p:sp>
      <p:sp>
        <p:nvSpPr>
          <p:cNvPr id="5" name="左右箭头 8">
            <a:extLst>
              <a:ext uri="{FF2B5EF4-FFF2-40B4-BE49-F238E27FC236}">
                <a16:creationId xmlns:a16="http://schemas.microsoft.com/office/drawing/2014/main" id="{979722CE-4635-47A8-A0C8-01C70290387A}"/>
              </a:ext>
            </a:extLst>
          </p:cNvPr>
          <p:cNvSpPr/>
          <p:nvPr/>
        </p:nvSpPr>
        <p:spPr bwMode="auto">
          <a:xfrm>
            <a:off x="5503484" y="697119"/>
            <a:ext cx="504056" cy="360040"/>
          </a:xfrm>
          <a:prstGeom prst="leftRight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4"/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7" name="Rectangle 11"/>
          <p:cNvSpPr/>
          <p:nvPr/>
        </p:nvSpPr>
        <p:spPr>
          <a:xfrm>
            <a:off x="1436688" y="233680"/>
            <a:ext cx="63357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第三章 词法分析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20414" y="1484784"/>
            <a:ext cx="9143041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本章核心内容</a:t>
            </a: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词法分析程序的设计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单词的形式化描述工具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正规文法、正规式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单词的形式化</a:t>
            </a:r>
            <a:r>
              <a:rPr lang="zh-CN" altLang="en-US" sz="3600" dirty="0">
                <a:solidFill>
                  <a:srgbClr val="800080"/>
                </a:solidFill>
              </a:rPr>
              <a:t>识别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工具</a:t>
            </a:r>
            <a:r>
              <a:rPr lang="en-US" altLang="zh-CN" sz="360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 </a:t>
            </a:r>
            <a:r>
              <a:rPr lang="zh-CN" altLang="en-US" sz="360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有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穷自动机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正规文法、正规式和有穷自动机的等价性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1475960"/>
      </p:ext>
    </p:extLst>
  </p:cSld>
  <p:clrMapOvr>
    <a:masterClrMapping/>
  </p:clrMapOvr>
  <p:transition spd="med" advClick="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/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E616A23-23CA-45FE-8E8F-37172009D28C}"/>
              </a:ext>
            </a:extLst>
          </p:cNvPr>
          <p:cNvSpPr/>
          <p:nvPr/>
        </p:nvSpPr>
        <p:spPr bwMode="auto">
          <a:xfrm>
            <a:off x="3993042" y="3895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35CB7B8-A60A-4466-A320-4749D727D254}"/>
              </a:ext>
            </a:extLst>
          </p:cNvPr>
          <p:cNvSpPr/>
          <p:nvPr/>
        </p:nvSpPr>
        <p:spPr bwMode="auto">
          <a:xfrm>
            <a:off x="4284139" y="5422768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72632B-629B-40B1-AC14-50A5B7DCD22E}"/>
              </a:ext>
            </a:extLst>
          </p:cNvPr>
          <p:cNvSpPr/>
          <p:nvPr/>
        </p:nvSpPr>
        <p:spPr bwMode="auto">
          <a:xfrm>
            <a:off x="4182225" y="2648380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978BB1-E1BA-47E8-9C17-DBAFC56CD548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9077" y="4560910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36E5C2B-42DC-4893-A456-B89E40FAC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1955" y="3297596"/>
            <a:ext cx="56510" cy="64835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45B0275-081A-4B53-ABFB-DEB7E17B54A2}"/>
              </a:ext>
            </a:extLst>
          </p:cNvPr>
          <p:cNvSpPr/>
          <p:nvPr/>
        </p:nvSpPr>
        <p:spPr bwMode="auto">
          <a:xfrm>
            <a:off x="2188671" y="907628"/>
            <a:ext cx="841495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RG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2303A48-9841-44D4-81A7-CCB237634CC9}"/>
              </a:ext>
            </a:extLst>
          </p:cNvPr>
          <p:cNvSpPr/>
          <p:nvPr/>
        </p:nvSpPr>
        <p:spPr bwMode="auto">
          <a:xfrm>
            <a:off x="4533102" y="896997"/>
            <a:ext cx="934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04F5CE-D43B-44FD-817C-C1D9154DF931}"/>
              </a:ext>
            </a:extLst>
          </p:cNvPr>
          <p:cNvCxnSpPr>
            <a:cxnSpLocks/>
            <a:stCxn id="23" idx="7"/>
            <a:endCxn id="24" idx="1"/>
          </p:cNvCxnSpPr>
          <p:nvPr/>
        </p:nvCxnSpPr>
        <p:spPr bwMode="auto">
          <a:xfrm flipV="1">
            <a:off x="2906932" y="1002450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DB77A4-9145-4792-95F4-F76F61CB6A3D}"/>
              </a:ext>
            </a:extLst>
          </p:cNvPr>
          <p:cNvCxnSpPr>
            <a:cxnSpLocks/>
            <a:stCxn id="24" idx="3"/>
            <a:endCxn id="23" idx="5"/>
          </p:cNvCxnSpPr>
          <p:nvPr/>
        </p:nvCxnSpPr>
        <p:spPr bwMode="auto">
          <a:xfrm flipH="1">
            <a:off x="2906932" y="1511624"/>
            <a:ext cx="1763069" cy="1063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175D657-5752-4587-842D-E117EE431A36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 bwMode="auto">
          <a:xfrm flipH="1">
            <a:off x="4824199" y="4510156"/>
            <a:ext cx="90783" cy="91261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9E33E0-1263-4E1A-9583-EE7F74653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5825" y="3246045"/>
            <a:ext cx="150704" cy="228217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1" name="曲线连接符 39">
            <a:extLst>
              <a:ext uri="{FF2B5EF4-FFF2-40B4-BE49-F238E27FC236}">
                <a16:creationId xmlns:a16="http://schemas.microsoft.com/office/drawing/2014/main" id="{0D786E6C-374F-4C3E-BF20-5CED329FF2DA}"/>
              </a:ext>
            </a:extLst>
          </p:cNvPr>
          <p:cNvCxnSpPr/>
          <p:nvPr/>
        </p:nvCxnSpPr>
        <p:spPr>
          <a:xfrm rot="5400000">
            <a:off x="4828138" y="5679760"/>
            <a:ext cx="12700" cy="763760"/>
          </a:xfrm>
          <a:prstGeom prst="curvedConnector3">
            <a:avLst>
              <a:gd name="adj1" fmla="val 4635402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75109FC-BE93-4AE2-AAA8-8DF8C5AF472C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 flipV="1">
            <a:off x="2761603" y="1568542"/>
            <a:ext cx="1637356" cy="118529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066808B-5E69-4570-9A20-DA3272D20E6F}"/>
              </a:ext>
            </a:extLst>
          </p:cNvPr>
          <p:cNvCxnSpPr>
            <a:cxnSpLocks/>
            <a:stCxn id="23" idx="3"/>
            <a:endCxn id="20" idx="2"/>
          </p:cNvCxnSpPr>
          <p:nvPr/>
        </p:nvCxnSpPr>
        <p:spPr bwMode="auto">
          <a:xfrm>
            <a:off x="2311905" y="1522255"/>
            <a:ext cx="1870320" cy="148616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0A70784-0B7E-4068-805F-33705945E6DF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5470" y="1511624"/>
            <a:ext cx="89481" cy="116134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FE8A302-59AE-4112-BA57-C1BC1C6BE337}"/>
              </a:ext>
            </a:extLst>
          </p:cNvPr>
          <p:cNvCxnSpPr>
            <a:cxnSpLocks/>
            <a:stCxn id="24" idx="5"/>
          </p:cNvCxnSpPr>
          <p:nvPr/>
        </p:nvCxnSpPr>
        <p:spPr bwMode="auto">
          <a:xfrm flipH="1">
            <a:off x="5240529" y="1511624"/>
            <a:ext cx="90476" cy="121313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" name="TextBox 46">
            <a:extLst>
              <a:ext uri="{FF2B5EF4-FFF2-40B4-BE49-F238E27FC236}">
                <a16:creationId xmlns:a16="http://schemas.microsoft.com/office/drawing/2014/main" id="{697E6C54-2DED-3305-0758-7B656FD45FE8}"/>
              </a:ext>
            </a:extLst>
          </p:cNvPr>
          <p:cNvSpPr txBox="1"/>
          <p:nvPr/>
        </p:nvSpPr>
        <p:spPr>
          <a:xfrm>
            <a:off x="303652" y="646162"/>
            <a:ext cx="8732844" cy="1270669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r>
              <a:rPr lang="en-US" altLang="zh-CN" dirty="0"/>
              <a:t>		 </a:t>
            </a:r>
            <a:r>
              <a:rPr lang="zh-CN" altLang="en-US" dirty="0">
                <a:solidFill>
                  <a:srgbClr val="FF0000"/>
                </a:solidFill>
              </a:rPr>
              <a:t>描述词法的工具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B5879D3D-A2B4-0902-23A9-ECE60B11AA0E}"/>
              </a:ext>
            </a:extLst>
          </p:cNvPr>
          <p:cNvSpPr txBox="1"/>
          <p:nvPr/>
        </p:nvSpPr>
        <p:spPr>
          <a:xfrm>
            <a:off x="369102" y="2387443"/>
            <a:ext cx="8667393" cy="4320480"/>
          </a:xfrm>
          <a:prstGeom prst="rect">
            <a:avLst/>
          </a:prstGeom>
          <a:noFill/>
          <a:ln w="25400">
            <a:solidFill>
              <a:srgbClr val="990099"/>
            </a:solidFill>
            <a:prstDash val="dash"/>
          </a:ln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zh-CN" altLang="en-US" dirty="0"/>
              <a:t>                                       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			</a:t>
            </a: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					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0232ABB-AD3B-3AB7-02E7-1B343622F181}"/>
              </a:ext>
            </a:extLst>
          </p:cNvPr>
          <p:cNvSpPr/>
          <p:nvPr/>
        </p:nvSpPr>
        <p:spPr>
          <a:xfrm>
            <a:off x="1857356" y="44624"/>
            <a:ext cx="5128327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本章核心概念的关系图总览</a:t>
            </a:r>
          </a:p>
        </p:txBody>
      </p:sp>
      <p:sp>
        <p:nvSpPr>
          <p:cNvPr id="10" name="TextBox 47">
            <a:extLst>
              <a:ext uri="{FF2B5EF4-FFF2-40B4-BE49-F238E27FC236}">
                <a16:creationId xmlns:a16="http://schemas.microsoft.com/office/drawing/2014/main" id="{8F04D597-EC18-96F1-53EF-E0A4E7DDD70C}"/>
              </a:ext>
            </a:extLst>
          </p:cNvPr>
          <p:cNvSpPr txBox="1"/>
          <p:nvPr/>
        </p:nvSpPr>
        <p:spPr>
          <a:xfrm>
            <a:off x="473197" y="1025520"/>
            <a:ext cx="1928826" cy="523220"/>
          </a:xfrm>
          <a:prstGeom prst="rect">
            <a:avLst/>
          </a:prstGeom>
          <a:noFill/>
          <a:ln w="12700">
            <a:noFill/>
            <a:bevel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正规文法</a:t>
            </a: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4A2A763D-A5B3-E997-31F1-82ADE0A132F1}"/>
              </a:ext>
            </a:extLst>
          </p:cNvPr>
          <p:cNvSpPr txBox="1"/>
          <p:nvPr/>
        </p:nvSpPr>
        <p:spPr>
          <a:xfrm>
            <a:off x="6326600" y="1111845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正规式</a:t>
            </a:r>
          </a:p>
        </p:txBody>
      </p:sp>
      <p:sp>
        <p:nvSpPr>
          <p:cNvPr id="12" name="TextBox 49">
            <a:extLst>
              <a:ext uri="{FF2B5EF4-FFF2-40B4-BE49-F238E27FC236}">
                <a16:creationId xmlns:a16="http://schemas.microsoft.com/office/drawing/2014/main" id="{4EB26E30-59BC-4EA2-A3DB-850E9A479CF6}"/>
              </a:ext>
            </a:extLst>
          </p:cNvPr>
          <p:cNvSpPr txBox="1"/>
          <p:nvPr/>
        </p:nvSpPr>
        <p:spPr>
          <a:xfrm>
            <a:off x="6682494" y="569939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自动机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9DD8BC7-EAEA-9406-A145-7957E680E141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6565" y="1340768"/>
            <a:ext cx="9309" cy="3666143"/>
          </a:xfrm>
          <a:prstGeom prst="straightConnector1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TextBox 54">
            <a:extLst>
              <a:ext uri="{FF2B5EF4-FFF2-40B4-BE49-F238E27FC236}">
                <a16:creationId xmlns:a16="http://schemas.microsoft.com/office/drawing/2014/main" id="{BC95953D-46F4-DC3E-4108-2590BE73B8C5}"/>
              </a:ext>
            </a:extLst>
          </p:cNvPr>
          <p:cNvSpPr txBox="1"/>
          <p:nvPr/>
        </p:nvSpPr>
        <p:spPr>
          <a:xfrm>
            <a:off x="372213" y="2451880"/>
            <a:ext cx="321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带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rgbClr val="800080"/>
                </a:solidFill>
              </a:rPr>
              <a:t>- </a:t>
            </a:r>
            <a:r>
              <a:rPr lang="zh-CN" altLang="en-US" sz="2800" dirty="0">
                <a:solidFill>
                  <a:srgbClr val="800080"/>
                </a:solidFill>
              </a:rPr>
              <a:t>转移的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C4C76400-2CEA-6386-53F8-CE6239A9B291}"/>
              </a:ext>
            </a:extLst>
          </p:cNvPr>
          <p:cNvSpPr txBox="1"/>
          <p:nvPr/>
        </p:nvSpPr>
        <p:spPr>
          <a:xfrm>
            <a:off x="428596" y="4071942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非确定有限自动机</a:t>
            </a:r>
          </a:p>
        </p:txBody>
      </p:sp>
      <p:sp>
        <p:nvSpPr>
          <p:cNvPr id="16" name="TextBox 49">
            <a:extLst>
              <a:ext uri="{FF2B5EF4-FFF2-40B4-BE49-F238E27FC236}">
                <a16:creationId xmlns:a16="http://schemas.microsoft.com/office/drawing/2014/main" id="{B6E1D274-CD58-E26A-F56D-C9584E75E48A}"/>
              </a:ext>
            </a:extLst>
          </p:cNvPr>
          <p:cNvSpPr txBox="1"/>
          <p:nvPr/>
        </p:nvSpPr>
        <p:spPr>
          <a:xfrm>
            <a:off x="608263" y="5437783"/>
            <a:ext cx="271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确定有限自动机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772411-189B-09F4-1604-20F2217E8588}"/>
              </a:ext>
            </a:extLst>
          </p:cNvPr>
          <p:cNvSpPr txBox="1"/>
          <p:nvPr/>
        </p:nvSpPr>
        <p:spPr>
          <a:xfrm>
            <a:off x="6027199" y="4943446"/>
            <a:ext cx="463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识别单词的工具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37A54E-F63E-0D46-1373-81C683E1EC2F}"/>
              </a:ext>
            </a:extLst>
          </p:cNvPr>
          <p:cNvSpPr/>
          <p:nvPr/>
        </p:nvSpPr>
        <p:spPr bwMode="auto">
          <a:xfrm>
            <a:off x="3826085" y="648003"/>
            <a:ext cx="1985702" cy="605991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367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有穷自动机</a:t>
            </a:r>
            <a:endParaRPr lang="en-US" altLang="zh-CN" sz="4000" dirty="0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6150" name="Text Box 14"/>
          <p:cNvSpPr txBox="1"/>
          <p:nvPr/>
        </p:nvSpPr>
        <p:spPr>
          <a:xfrm>
            <a:off x="112357" y="1212707"/>
            <a:ext cx="9145523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有穷自动机</a:t>
            </a:r>
            <a:r>
              <a:rPr lang="en-US" altLang="zh-CN" sz="3600" dirty="0">
                <a:solidFill>
                  <a:srgbClr val="800080"/>
                </a:solidFill>
              </a:rPr>
              <a:t>(finite automata)</a:t>
            </a:r>
            <a:r>
              <a:rPr lang="zh-CN" altLang="en-US" sz="3600" dirty="0">
                <a:solidFill>
                  <a:srgbClr val="800080"/>
                </a:solidFill>
              </a:rPr>
              <a:t>也称有限自动机，是一种能识别正规语言的装置。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有穷自动机理论是词法分析自动化的理论基础。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有穷自动机分为两类：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1.</a:t>
            </a:r>
            <a:r>
              <a:rPr lang="zh-CN" altLang="en-US" sz="3600" dirty="0">
                <a:solidFill>
                  <a:srgbClr val="800080"/>
                </a:solidFill>
              </a:rPr>
              <a:t>确定的有穷自动机（</a:t>
            </a:r>
            <a:r>
              <a:rPr lang="en-US" altLang="zh-CN" sz="3600" dirty="0">
                <a:solidFill>
                  <a:srgbClr val="800080"/>
                </a:solidFill>
              </a:rPr>
              <a:t>Deterministic Finite </a:t>
            </a:r>
            <a:r>
              <a:rPr lang="en-US" altLang="zh-CN" sz="3600" dirty="0" err="1">
                <a:solidFill>
                  <a:srgbClr val="800080"/>
                </a:solidFill>
              </a:rPr>
              <a:t>Automata,DFA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2.</a:t>
            </a:r>
            <a:r>
              <a:rPr lang="zh-CN" altLang="en-US" sz="3600" dirty="0">
                <a:solidFill>
                  <a:srgbClr val="800080"/>
                </a:solidFill>
              </a:rPr>
              <a:t>非确定的有穷自动机（</a:t>
            </a:r>
            <a:r>
              <a:rPr lang="en-US" altLang="zh-CN" sz="3600" dirty="0">
                <a:solidFill>
                  <a:srgbClr val="800080"/>
                </a:solidFill>
              </a:rPr>
              <a:t>Nondeterministic Finite </a:t>
            </a:r>
            <a:r>
              <a:rPr lang="en-US" altLang="zh-CN" sz="3600" dirty="0" err="1">
                <a:solidFill>
                  <a:srgbClr val="800080"/>
                </a:solidFill>
              </a:rPr>
              <a:t>Automata,NFA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78428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确定的有穷自动机</a:t>
            </a:r>
            <a:r>
              <a:rPr lang="en-US" altLang="zh-CN" sz="4000" dirty="0">
                <a:solidFill>
                  <a:srgbClr val="8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(DFA)</a:t>
            </a:r>
          </a:p>
        </p:txBody>
      </p:sp>
      <p:sp>
        <p:nvSpPr>
          <p:cNvPr id="8" name="AutoShape 5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AutoShape 6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AutoShape 7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AutoShape 8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00113" y="1554163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有限自动机的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五要素</a:t>
            </a:r>
          </a:p>
        </p:txBody>
      </p:sp>
      <p:sp>
        <p:nvSpPr>
          <p:cNvPr id="13" name="Text Box 11"/>
          <p:cNvSpPr txBox="1"/>
          <p:nvPr/>
        </p:nvSpPr>
        <p:spPr>
          <a:xfrm>
            <a:off x="683568" y="2781299"/>
            <a:ext cx="3531242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有限状态集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Q</a:t>
            </a:r>
            <a:endParaRPr lang="zh-CN" altLang="en-US" sz="2800" i="1" baseline="-25000" dirty="0">
              <a:latin typeface="Arial" panose="020B0604020202020204" pitchFamily="34" charset="0"/>
            </a:endParaRPr>
          </a:p>
          <a:p>
            <a:pPr marL="228600" indent="-228600">
              <a:buClr>
                <a:srgbClr val="800080"/>
              </a:buClr>
              <a:buFont typeface="+mj-ea"/>
              <a:buAutoNum type="circleNumDbPlain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有限输入符号集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228600" indent="-228600">
              <a:buClr>
                <a:srgbClr val="800080"/>
              </a:buClr>
              <a:buFont typeface="+mj-ea"/>
              <a:buAutoNum type="circleNumDbPlain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转移函数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228600" indent="-228600">
              <a:buClr>
                <a:srgbClr val="800080"/>
              </a:buClr>
              <a:buFont typeface="+mj-ea"/>
              <a:buAutoNum type="circleNumDbPlain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一个开始状态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marL="228600" indent="-228600">
              <a:buClr>
                <a:srgbClr val="800080"/>
              </a:buClr>
              <a:buFont typeface="+mj-ea"/>
              <a:buAutoNum type="circleNumDbPlain"/>
            </a:pPr>
            <a:endParaRPr lang="zh-CN" altLang="en-US" sz="1000" dirty="0">
              <a:latin typeface="Arial" panose="020B0604020202020204" pitchFamily="34" charset="0"/>
            </a:endParaRPr>
          </a:p>
          <a:p>
            <a:pPr marL="514350" indent="-514350">
              <a:buClr>
                <a:srgbClr val="800080"/>
              </a:buClr>
              <a:buFont typeface="+mj-ea"/>
              <a:buAutoNum type="circleNumDbPlain"/>
            </a:pPr>
            <a:r>
              <a:rPr lang="zh-CN" altLang="en-US" sz="2800" dirty="0">
                <a:latin typeface="Arial" panose="020B0604020202020204" pitchFamily="34" charset="0"/>
              </a:rPr>
              <a:t>一个终态集合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4" name="Text Box 12"/>
          <p:cNvSpPr txBox="1"/>
          <p:nvPr/>
        </p:nvSpPr>
        <p:spPr>
          <a:xfrm>
            <a:off x="5441950" y="29241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" name="Text Box 13"/>
          <p:cNvSpPr txBox="1"/>
          <p:nvPr/>
        </p:nvSpPr>
        <p:spPr>
          <a:xfrm>
            <a:off x="7499350" y="29241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" name="Text Box 14"/>
          <p:cNvSpPr txBox="1"/>
          <p:nvPr/>
        </p:nvSpPr>
        <p:spPr>
          <a:xfrm>
            <a:off x="5441950" y="49815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" name="Text Box 15"/>
          <p:cNvSpPr txBox="1"/>
          <p:nvPr/>
        </p:nvSpPr>
        <p:spPr>
          <a:xfrm>
            <a:off x="7499350" y="49815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4356100" y="260985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4210" imgH="2543556" progId="Visio.Drawing.11">
                  <p:embed/>
                </p:oleObj>
              </mc:Choice>
              <mc:Fallback>
                <p:oleObj r:id="rId2" imgW="3204210" imgH="2543556" progId="Visio.Drawing.11">
                  <p:embed/>
                  <p:pic>
                    <p:nvPicPr>
                      <p:cNvPr id="0" name="Picture 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0985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37" name="Text Box 25"/>
          <p:cNvSpPr txBox="1"/>
          <p:nvPr/>
        </p:nvSpPr>
        <p:spPr>
          <a:xfrm>
            <a:off x="754910" y="2026583"/>
            <a:ext cx="2819400" cy="25545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有限状态集</a:t>
            </a:r>
            <a:endParaRPr lang="zh-CN" altLang="en-US" sz="2400" i="1" baseline="-25000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有限输入符号集</a:t>
            </a:r>
          </a:p>
          <a:p>
            <a:pP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转移函数</a:t>
            </a:r>
          </a:p>
          <a:p>
            <a:pP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一个开始状态</a:t>
            </a:r>
          </a:p>
          <a:p>
            <a:pP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</a:rPr>
              <a:t>一个终态集合</a:t>
            </a:r>
          </a:p>
        </p:txBody>
      </p:sp>
      <p:sp>
        <p:nvSpPr>
          <p:cNvPr id="62471" name="Text Box 26"/>
          <p:cNvSpPr txBox="1"/>
          <p:nvPr/>
        </p:nvSpPr>
        <p:spPr>
          <a:xfrm>
            <a:off x="450110" y="1031221"/>
            <a:ext cx="813435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zh-CN" altLang="en-US" sz="2400" dirty="0">
                <a:latin typeface="Arial" panose="020B0604020202020204" pitchFamily="34" charset="0"/>
              </a:rPr>
              <a:t>一个确定有限状态自动机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</a:rPr>
              <a:t>(deterministic finite </a:t>
            </a:r>
          </a:p>
          <a:p>
            <a:pPr>
              <a:buNone/>
            </a:pPr>
            <a:r>
              <a:rPr lang="en-US" altLang="zh-CN" sz="2400" i="1" dirty="0">
                <a:latin typeface="Arial" panose="020B0604020202020204" pitchFamily="34" charset="0"/>
              </a:rPr>
              <a:t>automata) </a:t>
            </a:r>
            <a:r>
              <a:rPr lang="zh-CN" altLang="en-US" sz="2400" dirty="0">
                <a:latin typeface="Arial" panose="020B0604020202020204" pitchFamily="34" charset="0"/>
              </a:rPr>
              <a:t>是一个五元组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= (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Q,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</a:rPr>
              <a:t>, F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2" name="Group 27"/>
          <p:cNvGrpSpPr/>
          <p:nvPr/>
        </p:nvGrpSpPr>
        <p:grpSpPr>
          <a:xfrm>
            <a:off x="3421910" y="1886883"/>
            <a:ext cx="1371600" cy="381000"/>
            <a:chOff x="2448" y="1968"/>
            <a:chExt cx="864" cy="240"/>
          </a:xfrm>
        </p:grpSpPr>
        <p:sp>
          <p:nvSpPr>
            <p:cNvPr id="62488" name="Line 28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Line 29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3421910" y="1886883"/>
            <a:ext cx="1752600" cy="914400"/>
            <a:chOff x="2880" y="1968"/>
            <a:chExt cx="1056" cy="576"/>
          </a:xfrm>
        </p:grpSpPr>
        <p:sp>
          <p:nvSpPr>
            <p:cNvPr id="62486" name="Line 31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Line 32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3421910" y="1886883"/>
            <a:ext cx="2057400" cy="1447800"/>
            <a:chOff x="2880" y="1968"/>
            <a:chExt cx="1056" cy="576"/>
          </a:xfrm>
        </p:grpSpPr>
        <p:sp>
          <p:nvSpPr>
            <p:cNvPr id="62484" name="Line 34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35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3421910" y="1886883"/>
            <a:ext cx="2438400" cy="1905000"/>
            <a:chOff x="2880" y="1968"/>
            <a:chExt cx="1056" cy="576"/>
          </a:xfrm>
        </p:grpSpPr>
        <p:sp>
          <p:nvSpPr>
            <p:cNvPr id="62482" name="Line 37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38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9"/>
          <p:cNvGrpSpPr/>
          <p:nvPr/>
        </p:nvGrpSpPr>
        <p:grpSpPr>
          <a:xfrm>
            <a:off x="3421910" y="1886883"/>
            <a:ext cx="2895600" cy="2514600"/>
            <a:chOff x="2880" y="1968"/>
            <a:chExt cx="1056" cy="576"/>
          </a:xfrm>
        </p:grpSpPr>
        <p:sp>
          <p:nvSpPr>
            <p:cNvPr id="62480" name="Line 40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41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2554" name="Text Box 42"/>
          <p:cNvSpPr txBox="1"/>
          <p:nvPr/>
        </p:nvSpPr>
        <p:spPr>
          <a:xfrm>
            <a:off x="6546110" y="2852936"/>
            <a:ext cx="2209800" cy="1508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 :  Q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400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0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400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F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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62478" name="Text Box 43">
            <a:hlinkClick r:id="rId2" action="ppaction://hlinksldjump"/>
          </p:cNvPr>
          <p:cNvSpPr txBox="1"/>
          <p:nvPr/>
        </p:nvSpPr>
        <p:spPr>
          <a:xfrm>
            <a:off x="990600" y="221210"/>
            <a:ext cx="568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确定有限自动机的形式定义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7F7533-EAD2-4B52-A03F-73D247E0C030}"/>
              </a:ext>
            </a:extLst>
          </p:cNvPr>
          <p:cNvSpPr txBox="1"/>
          <p:nvPr/>
        </p:nvSpPr>
        <p:spPr>
          <a:xfrm>
            <a:off x="2583710" y="450912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 :  Q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   (q,  a) =  q’</a:t>
            </a:r>
            <a:endParaRPr lang="en-US" altLang="zh-CN" sz="2800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12C39B-F149-420B-B85C-53BA23DED8B1}"/>
              </a:ext>
            </a:extLst>
          </p:cNvPr>
          <p:cNvSpPr txBox="1"/>
          <p:nvPr/>
        </p:nvSpPr>
        <p:spPr>
          <a:xfrm>
            <a:off x="2983454" y="5409590"/>
            <a:ext cx="629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3B6DD6-70B8-4E23-9AC8-35149BB80925}"/>
              </a:ext>
            </a:extLst>
          </p:cNvPr>
          <p:cNvCxnSpPr/>
          <p:nvPr/>
        </p:nvCxnSpPr>
        <p:spPr bwMode="auto">
          <a:xfrm>
            <a:off x="3497932" y="5735389"/>
            <a:ext cx="876300" cy="0"/>
          </a:xfrm>
          <a:prstGeom prst="straightConnector1">
            <a:avLst/>
          </a:prstGeom>
          <a:noFill/>
          <a:ln w="50800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1CD925A-69EA-4D9F-9BDE-4FE8296CF6DD}"/>
              </a:ext>
            </a:extLst>
          </p:cNvPr>
          <p:cNvSpPr txBox="1"/>
          <p:nvPr/>
        </p:nvSpPr>
        <p:spPr>
          <a:xfrm>
            <a:off x="4374232" y="5419246"/>
            <a:ext cx="629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9F3E166-EB7B-46D8-8A4D-15C3524BC254}"/>
              </a:ext>
            </a:extLst>
          </p:cNvPr>
          <p:cNvSpPr txBox="1"/>
          <p:nvPr/>
        </p:nvSpPr>
        <p:spPr>
          <a:xfrm>
            <a:off x="3767455" y="5229200"/>
            <a:ext cx="41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D9B14E-0ABE-4C58-B7E8-60E479755DB8}"/>
              </a:ext>
            </a:extLst>
          </p:cNvPr>
          <p:cNvSpPr txBox="1"/>
          <p:nvPr/>
        </p:nvSpPr>
        <p:spPr>
          <a:xfrm>
            <a:off x="866641" y="5676753"/>
            <a:ext cx="7410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dirty="0"/>
              <a:t>在这条边中，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称</a:t>
            </a:r>
            <a:r>
              <a:rPr lang="en-US" altLang="zh-CN" sz="2400" dirty="0"/>
              <a:t>q</a:t>
            </a:r>
            <a:r>
              <a:rPr lang="zh-CN" altLang="en-US" sz="2400" dirty="0"/>
              <a:t>为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q’ 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前趋，</a:t>
            </a:r>
            <a:r>
              <a:rPr lang="en-US" altLang="zh-CN" sz="2400" dirty="0"/>
              <a:t>q</a:t>
            </a:r>
            <a:r>
              <a:rPr lang="en-US" altLang="zh-CN" sz="2400" dirty="0">
                <a:sym typeface="Symbol" panose="05050102010706020507" pitchFamily="18" charset="2"/>
              </a:rPr>
              <a:t>’</a:t>
            </a:r>
            <a:r>
              <a:rPr lang="zh-CN" altLang="en-US" sz="2400" dirty="0"/>
              <a:t>为</a:t>
            </a:r>
            <a:r>
              <a:rPr lang="en-US" altLang="zh-CN" sz="2400" dirty="0"/>
              <a:t>(q</a:t>
            </a:r>
            <a:r>
              <a:rPr lang="zh-CN" altLang="en-US" sz="2400" dirty="0"/>
              <a:t>的</a:t>
            </a:r>
            <a:r>
              <a:rPr lang="en-US" altLang="zh-CN" sz="2400" dirty="0"/>
              <a:t>)</a:t>
            </a:r>
            <a:r>
              <a:rPr lang="zh-CN" altLang="en-US" sz="2400" dirty="0"/>
              <a:t>后继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9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7" grpId="0"/>
      <p:bldP spid="192554" grpId="0"/>
      <p:bldP spid="26" grpId="0"/>
      <p:bldP spid="28" grpId="0"/>
      <p:bldP spid="32" grpId="0"/>
      <p:bldP spid="34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9" name="Text Box 49"/>
          <p:cNvSpPr txBox="1"/>
          <p:nvPr/>
        </p:nvSpPr>
        <p:spPr>
          <a:xfrm>
            <a:off x="4643438" y="2397125"/>
            <a:ext cx="4114800" cy="36625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 = {q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i="1" baseline="-25000" dirty="0">
              <a:latin typeface="Arial" panose="020B0604020202020204" pitchFamily="34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 = {0, 1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F = {q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</a:p>
        </p:txBody>
      </p:sp>
      <p:sp>
        <p:nvSpPr>
          <p:cNvPr id="3080" name="Text Box 50"/>
          <p:cNvSpPr txBox="1"/>
          <p:nvPr/>
        </p:nvSpPr>
        <p:spPr>
          <a:xfrm>
            <a:off x="1447800" y="29225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081" name="Text Box 51"/>
          <p:cNvSpPr txBox="1"/>
          <p:nvPr/>
        </p:nvSpPr>
        <p:spPr>
          <a:xfrm>
            <a:off x="3505200" y="29225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82" name="Text Box 52"/>
          <p:cNvSpPr txBox="1"/>
          <p:nvPr/>
        </p:nvSpPr>
        <p:spPr>
          <a:xfrm>
            <a:off x="1447800" y="49799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83" name="Text Box 53"/>
          <p:cNvSpPr txBox="1"/>
          <p:nvPr/>
        </p:nvSpPr>
        <p:spPr>
          <a:xfrm>
            <a:off x="3505200" y="49799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3074" name="Object 54"/>
          <p:cNvGraphicFramePr>
            <a:graphicFrameLocks noChangeAspect="1"/>
          </p:cNvGraphicFramePr>
          <p:nvPr/>
        </p:nvGraphicFramePr>
        <p:xfrm>
          <a:off x="381000" y="2590800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4210" imgH="2543556" progId="Visio.Drawing.11">
                  <p:embed/>
                </p:oleObj>
              </mc:Choice>
              <mc:Fallback>
                <p:oleObj r:id="rId2" imgW="3204210" imgH="2543556" progId="Visio.Drawing.11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55">
            <a:hlinkClick r:id="rId4" action="ppaction://hlinksldjump"/>
          </p:cNvPr>
          <p:cNvSpPr txBox="1"/>
          <p:nvPr/>
        </p:nvSpPr>
        <p:spPr>
          <a:xfrm>
            <a:off x="827088" y="1336675"/>
            <a:ext cx="4321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转移图表示的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1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2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3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4" name="Text Box 6"/>
          <p:cNvSpPr txBox="1"/>
          <p:nvPr/>
        </p:nvSpPr>
        <p:spPr>
          <a:xfrm>
            <a:off x="1600200" y="3352800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495" name="Text Box 7"/>
          <p:cNvSpPr txBox="1"/>
          <p:nvPr/>
        </p:nvSpPr>
        <p:spPr>
          <a:xfrm>
            <a:off x="1752600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496" name="Text Box 8"/>
          <p:cNvSpPr txBox="1"/>
          <p:nvPr/>
        </p:nvSpPr>
        <p:spPr>
          <a:xfrm>
            <a:off x="1752600" y="45720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497" name="Text Box 9"/>
          <p:cNvSpPr txBox="1"/>
          <p:nvPr/>
        </p:nvSpPr>
        <p:spPr>
          <a:xfrm>
            <a:off x="1600200" y="518160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3498" name="Line 10"/>
          <p:cNvSpPr/>
          <p:nvPr/>
        </p:nvSpPr>
        <p:spPr>
          <a:xfrm>
            <a:off x="1143000" y="3200400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11"/>
          <p:cNvSpPr/>
          <p:nvPr/>
        </p:nvSpPr>
        <p:spPr>
          <a:xfrm>
            <a:off x="1143000" y="3276600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0" name="Line 12"/>
          <p:cNvSpPr/>
          <p:nvPr/>
        </p:nvSpPr>
        <p:spPr>
          <a:xfrm>
            <a:off x="2362200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1" name="Line 13"/>
          <p:cNvSpPr/>
          <p:nvPr/>
        </p:nvSpPr>
        <p:spPr>
          <a:xfrm>
            <a:off x="2362200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2" name="Line 14"/>
          <p:cNvSpPr/>
          <p:nvPr/>
        </p:nvSpPr>
        <p:spPr>
          <a:xfrm>
            <a:off x="2438400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3" name="Line 15"/>
          <p:cNvSpPr/>
          <p:nvPr/>
        </p:nvSpPr>
        <p:spPr>
          <a:xfrm>
            <a:off x="2438400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4" name="Line 16"/>
          <p:cNvSpPr/>
          <p:nvPr/>
        </p:nvSpPr>
        <p:spPr>
          <a:xfrm>
            <a:off x="3200400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5" name="Line 17"/>
          <p:cNvSpPr/>
          <p:nvPr/>
        </p:nvSpPr>
        <p:spPr>
          <a:xfrm>
            <a:off x="3200400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6" name="Text Box 18"/>
          <p:cNvSpPr txBox="1"/>
          <p:nvPr/>
        </p:nvSpPr>
        <p:spPr>
          <a:xfrm>
            <a:off x="2667000" y="266700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7" name="Text Box 19"/>
          <p:cNvSpPr txBox="1"/>
          <p:nvPr/>
        </p:nvSpPr>
        <p:spPr>
          <a:xfrm>
            <a:off x="3429000" y="266700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8" name="Line 20"/>
          <p:cNvSpPr/>
          <p:nvPr/>
        </p:nvSpPr>
        <p:spPr>
          <a:xfrm>
            <a:off x="1295400" y="3657600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9" name="Text Box 21"/>
          <p:cNvSpPr txBox="1"/>
          <p:nvPr/>
        </p:nvSpPr>
        <p:spPr>
          <a:xfrm>
            <a:off x="2590800" y="33528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10" name="Text Box 22"/>
          <p:cNvSpPr txBox="1"/>
          <p:nvPr/>
        </p:nvSpPr>
        <p:spPr>
          <a:xfrm>
            <a:off x="3429000" y="33528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11" name="Text Box 23"/>
          <p:cNvSpPr txBox="1"/>
          <p:nvPr/>
        </p:nvSpPr>
        <p:spPr>
          <a:xfrm>
            <a:off x="2590800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3512" name="Text Box 24"/>
          <p:cNvSpPr txBox="1"/>
          <p:nvPr/>
        </p:nvSpPr>
        <p:spPr>
          <a:xfrm>
            <a:off x="3429000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13" name="Text Box 25"/>
          <p:cNvSpPr txBox="1"/>
          <p:nvPr/>
        </p:nvSpPr>
        <p:spPr>
          <a:xfrm>
            <a:off x="2590800" y="45624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3514" name="Text Box 26"/>
          <p:cNvSpPr txBox="1"/>
          <p:nvPr/>
        </p:nvSpPr>
        <p:spPr>
          <a:xfrm>
            <a:off x="3429000" y="45624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3515" name="Text Box 27"/>
          <p:cNvSpPr txBox="1"/>
          <p:nvPr/>
        </p:nvSpPr>
        <p:spPr>
          <a:xfrm>
            <a:off x="2590800" y="51720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3516" name="Text Box 28"/>
          <p:cNvSpPr txBox="1"/>
          <p:nvPr/>
        </p:nvSpPr>
        <p:spPr>
          <a:xfrm>
            <a:off x="3429000" y="51720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18" name="Text Box 31">
            <a:hlinkClick r:id="rId2" action="ppaction://hlinksldjump"/>
          </p:cNvPr>
          <p:cNvSpPr txBox="1"/>
          <p:nvPr/>
        </p:nvSpPr>
        <p:spPr>
          <a:xfrm>
            <a:off x="827088" y="1336675"/>
            <a:ext cx="755491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转移表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矩阵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表示的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" name="Text Box 49"/>
          <p:cNvSpPr txBox="1"/>
          <p:nvPr/>
        </p:nvSpPr>
        <p:spPr>
          <a:xfrm>
            <a:off x="4643438" y="2397125"/>
            <a:ext cx="4114800" cy="36625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 = {q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i="1" baseline="-25000" dirty="0">
              <a:latin typeface="Arial" panose="020B0604020202020204" pitchFamily="34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 = {0, 1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,0)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1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,1) =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2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F = {q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3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71" name="Picture 167" descr="D:\2017.9 编译原理\我的课件\3\图片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26" y="2090752"/>
            <a:ext cx="4298950" cy="3409950"/>
          </a:xfrm>
          <a:prstGeom prst="rect">
            <a:avLst/>
          </a:prstGeom>
          <a:noFill/>
        </p:spPr>
      </p:pic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Text Box 50"/>
          <p:cNvSpPr txBox="1"/>
          <p:nvPr/>
        </p:nvSpPr>
        <p:spPr>
          <a:xfrm>
            <a:off x="971600" y="3409836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4" name="Text Box 55">
            <a:hlinkClick r:id="rId3" action="ppaction://hlinksldjump"/>
          </p:cNvPr>
          <p:cNvSpPr txBox="1"/>
          <p:nvPr/>
        </p:nvSpPr>
        <p:spPr>
          <a:xfrm>
            <a:off x="827088" y="1336675"/>
            <a:ext cx="4321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3.6</a:t>
            </a:r>
            <a:endParaRPr lang="en-US" altLang="zh-CN" i="1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Box 50"/>
          <p:cNvSpPr txBox="1"/>
          <p:nvPr/>
        </p:nvSpPr>
        <p:spPr>
          <a:xfrm>
            <a:off x="2411760" y="2400820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50"/>
          <p:cNvSpPr txBox="1"/>
          <p:nvPr/>
        </p:nvSpPr>
        <p:spPr>
          <a:xfrm>
            <a:off x="2411760" y="45811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50"/>
          <p:cNvSpPr txBox="1"/>
          <p:nvPr/>
        </p:nvSpPr>
        <p:spPr>
          <a:xfrm>
            <a:off x="3923928" y="3429000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49"/>
          <p:cNvSpPr txBox="1"/>
          <p:nvPr/>
        </p:nvSpPr>
        <p:spPr>
          <a:xfrm>
            <a:off x="4786314" y="2357430"/>
            <a:ext cx="4114800" cy="36625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新魏" panose="02010800040101010101" pitchFamily="2" charset="-122"/>
              </a:rPr>
              <a:t>Q</a:t>
            </a:r>
            <a:r>
              <a:rPr lang="en-US" altLang="zh-CN" sz="2400" i="1" dirty="0">
                <a:latin typeface="+mj-ea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, U , V , Q</a:t>
            </a:r>
            <a:r>
              <a:rPr lang="en-US" altLang="zh-CN" sz="2400" i="1" dirty="0">
                <a:ea typeface="华文行楷" pitchFamily="2" charset="-122"/>
              </a:rPr>
              <a:t>}</a:t>
            </a:r>
            <a:endParaRPr lang="en-US" altLang="zh-CN" sz="2400" i="1" baseline="-25000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en-US" altLang="zh-CN" sz="2400" i="1" dirty="0"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 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i="1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 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endParaRPr lang="en-US" altLang="zh-CN" sz="2400" i="1" baseline="-25000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</a:rPr>
              <a:t>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V, 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 ,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新魏" panose="02010800040101010101" pitchFamily="2" charset="-122"/>
              </a:rPr>
              <a:t>F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44426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4" name="Text Box 55">
            <a:hlinkClick r:id="rId2" action="ppaction://hlinksldjump"/>
          </p:cNvPr>
          <p:cNvSpPr txBox="1"/>
          <p:nvPr/>
        </p:nvSpPr>
        <p:spPr>
          <a:xfrm>
            <a:off x="827088" y="1336675"/>
            <a:ext cx="4321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3.6</a:t>
            </a:r>
            <a:endParaRPr lang="en-US" altLang="zh-CN" i="1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6"/>
          <p:cNvSpPr txBox="1"/>
          <p:nvPr/>
        </p:nvSpPr>
        <p:spPr>
          <a:xfrm>
            <a:off x="1569887" y="3357860"/>
            <a:ext cx="6096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7"/>
          <p:cNvSpPr txBox="1"/>
          <p:nvPr/>
        </p:nvSpPr>
        <p:spPr>
          <a:xfrm>
            <a:off x="1509192" y="396240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8"/>
          <p:cNvSpPr txBox="1"/>
          <p:nvPr/>
        </p:nvSpPr>
        <p:spPr>
          <a:xfrm>
            <a:off x="1509192" y="45720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9"/>
          <p:cNvSpPr txBox="1"/>
          <p:nvPr/>
        </p:nvSpPr>
        <p:spPr>
          <a:xfrm>
            <a:off x="1356792" y="5181600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Line 10"/>
          <p:cNvSpPr/>
          <p:nvPr/>
        </p:nvSpPr>
        <p:spPr>
          <a:xfrm>
            <a:off x="899592" y="3200400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1"/>
          <p:cNvSpPr/>
          <p:nvPr/>
        </p:nvSpPr>
        <p:spPr>
          <a:xfrm>
            <a:off x="899592" y="3276600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2"/>
          <p:cNvSpPr/>
          <p:nvPr/>
        </p:nvSpPr>
        <p:spPr>
          <a:xfrm>
            <a:off x="2118792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3"/>
          <p:cNvSpPr/>
          <p:nvPr/>
        </p:nvSpPr>
        <p:spPr>
          <a:xfrm>
            <a:off x="2118792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4"/>
          <p:cNvSpPr/>
          <p:nvPr/>
        </p:nvSpPr>
        <p:spPr>
          <a:xfrm>
            <a:off x="2194992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Line 15"/>
          <p:cNvSpPr/>
          <p:nvPr/>
        </p:nvSpPr>
        <p:spPr>
          <a:xfrm>
            <a:off x="2194992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6"/>
          <p:cNvSpPr/>
          <p:nvPr/>
        </p:nvSpPr>
        <p:spPr>
          <a:xfrm>
            <a:off x="2956992" y="2590800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Line 17"/>
          <p:cNvSpPr/>
          <p:nvPr/>
        </p:nvSpPr>
        <p:spPr>
          <a:xfrm>
            <a:off x="2956992" y="3276600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Text Box 18"/>
          <p:cNvSpPr txBox="1"/>
          <p:nvPr/>
        </p:nvSpPr>
        <p:spPr>
          <a:xfrm>
            <a:off x="2423592" y="2667000"/>
            <a:ext cx="3048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19"/>
          <p:cNvSpPr txBox="1"/>
          <p:nvPr/>
        </p:nvSpPr>
        <p:spPr>
          <a:xfrm>
            <a:off x="3185592" y="2667000"/>
            <a:ext cx="3048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20"/>
          <p:cNvSpPr/>
          <p:nvPr/>
        </p:nvSpPr>
        <p:spPr>
          <a:xfrm>
            <a:off x="1051992" y="3657600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21"/>
          <p:cNvSpPr txBox="1"/>
          <p:nvPr/>
        </p:nvSpPr>
        <p:spPr>
          <a:xfrm>
            <a:off x="2347392" y="335280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22"/>
          <p:cNvSpPr txBox="1"/>
          <p:nvPr/>
        </p:nvSpPr>
        <p:spPr>
          <a:xfrm>
            <a:off x="3185592" y="3352800"/>
            <a:ext cx="4572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23"/>
          <p:cNvSpPr txBox="1"/>
          <p:nvPr/>
        </p:nvSpPr>
        <p:spPr>
          <a:xfrm>
            <a:off x="2347392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4"/>
          <p:cNvSpPr txBox="1"/>
          <p:nvPr/>
        </p:nvSpPr>
        <p:spPr>
          <a:xfrm>
            <a:off x="3185592" y="396240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25"/>
          <p:cNvSpPr txBox="1"/>
          <p:nvPr/>
        </p:nvSpPr>
        <p:spPr>
          <a:xfrm>
            <a:off x="2347392" y="45624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26"/>
          <p:cNvSpPr txBox="1"/>
          <p:nvPr/>
        </p:nvSpPr>
        <p:spPr>
          <a:xfrm>
            <a:off x="3185592" y="45624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27"/>
          <p:cNvSpPr txBox="1"/>
          <p:nvPr/>
        </p:nvSpPr>
        <p:spPr>
          <a:xfrm>
            <a:off x="2347392" y="51720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28"/>
          <p:cNvSpPr txBox="1"/>
          <p:nvPr/>
        </p:nvSpPr>
        <p:spPr>
          <a:xfrm>
            <a:off x="3185592" y="517207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49"/>
          <p:cNvSpPr txBox="1"/>
          <p:nvPr/>
        </p:nvSpPr>
        <p:spPr>
          <a:xfrm>
            <a:off x="4786314" y="2357430"/>
            <a:ext cx="4114800" cy="36625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新魏" panose="02010800040101010101" pitchFamily="2" charset="-122"/>
              </a:rPr>
              <a:t>Q</a:t>
            </a:r>
            <a:r>
              <a:rPr lang="en-US" altLang="zh-CN" sz="2400" i="1" dirty="0">
                <a:latin typeface="+mj-ea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, U , V , Q</a:t>
            </a:r>
            <a:r>
              <a:rPr lang="en-US" altLang="zh-CN" sz="2400" i="1" dirty="0">
                <a:ea typeface="华文行楷" pitchFamily="2" charset="-122"/>
              </a:rPr>
              <a:t>}</a:t>
            </a:r>
            <a:endParaRPr lang="en-US" altLang="zh-CN" sz="2400" i="1" baseline="-25000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en-US" altLang="zh-CN" sz="2400" i="1" dirty="0"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 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i="1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 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endParaRPr lang="en-US" altLang="zh-CN" sz="2400" i="1" baseline="-25000" dirty="0"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sz="2400" i="1" baseline="-25000" dirty="0">
                <a:ea typeface="华文行楷" pitchFamily="2" charset="-122"/>
              </a:rPr>
              <a:t>  </a:t>
            </a:r>
            <a:r>
              <a:rPr lang="en-US" altLang="zh-CN" sz="2400" i="1" dirty="0">
                <a:ea typeface="华文行楷" pitchFamily="2" charset="-122"/>
              </a:rPr>
              <a:t>,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V, 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 ,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新魏" panose="02010800040101010101" pitchFamily="2" charset="-122"/>
              </a:rPr>
              <a:t>F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dirty="0">
                <a:ea typeface="华文行楷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2183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892971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对于单词的值有两种处理方式：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800080"/>
                </a:solidFill>
              </a:rPr>
              <a:t>对于简单的单词，例如常量，可以直接返回它们自身具体值。例如対于常量</a:t>
            </a:r>
            <a:r>
              <a:rPr lang="en-US" altLang="zh-CN" dirty="0">
                <a:solidFill>
                  <a:srgbClr val="800080"/>
                </a:solidFill>
              </a:rPr>
              <a:t>5</a:t>
            </a:r>
            <a:r>
              <a:rPr lang="zh-CN" altLang="en-US" dirty="0">
                <a:solidFill>
                  <a:srgbClr val="800080"/>
                </a:solidFill>
              </a:rPr>
              <a:t>，返回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</a:t>
            </a:r>
            <a:r>
              <a:rPr lang="en-US" altLang="zh-CN" dirty="0">
                <a:latin typeface="楷体_GB2312" pitchFamily="49" charset="-122"/>
              </a:rPr>
              <a:t>       (2,  “5")</a:t>
            </a:r>
            <a:r>
              <a:rPr lang="zh-CN" altLang="en-US" dirty="0">
                <a:latin typeface="楷体_GB2312" pitchFamily="49" charset="-122"/>
              </a:rPr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Font typeface="Wingdings" pitchFamily="2" charset="2"/>
              <a:buChar char="l"/>
            </a:pPr>
            <a:r>
              <a:rPr lang="zh-CN" altLang="en-US" dirty="0">
                <a:solidFill>
                  <a:srgbClr val="800080"/>
                </a:solidFill>
              </a:rPr>
              <a:t>对于复杂的单词，例如标识符，相关属性值较多，可以放在符号表中，在二元组中的值处用一个指针指向符号表中的具体信息即：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zh-CN" altLang="en-US" dirty="0">
                <a:solidFill>
                  <a:srgbClr val="800080"/>
                </a:solidFill>
              </a:rPr>
              <a:t>标识符，指向该标识符所在符号表中位置的指针</a:t>
            </a:r>
            <a:r>
              <a:rPr lang="en-US" altLang="zh-CN" dirty="0">
                <a:solidFill>
                  <a:srgbClr val="800080"/>
                </a:solidFill>
              </a:rPr>
              <a:t>)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例如対于标识符</a:t>
            </a:r>
            <a:r>
              <a:rPr lang="en-US" altLang="zh-CN" dirty="0" err="1">
                <a:solidFill>
                  <a:srgbClr val="800080"/>
                </a:solidFill>
              </a:rPr>
              <a:t>i</a:t>
            </a:r>
            <a:r>
              <a:rPr lang="zh-CN" altLang="en-US" dirty="0">
                <a:solidFill>
                  <a:srgbClr val="800080"/>
                </a:solidFill>
              </a:rPr>
              <a:t>，返回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</a:t>
            </a:r>
            <a:r>
              <a:rPr lang="en-US" altLang="zh-CN" dirty="0">
                <a:latin typeface="楷体_GB2312" pitchFamily="49" charset="-122"/>
              </a:rPr>
              <a:t> 	  (1,  </a:t>
            </a:r>
            <a:r>
              <a:rPr lang="zh-CN" altLang="en-US" dirty="0">
                <a:latin typeface="楷体_GB2312" pitchFamily="49" charset="-122"/>
              </a:rPr>
              <a:t>指向</a:t>
            </a:r>
            <a:r>
              <a:rPr lang="en-US" altLang="zh-CN" dirty="0" err="1">
                <a:latin typeface="楷体_GB2312" pitchFamily="49" charset="-122"/>
              </a:rPr>
              <a:t>i</a:t>
            </a:r>
            <a:r>
              <a:rPr lang="zh-CN" altLang="en-US" dirty="0">
                <a:latin typeface="楷体_GB2312" pitchFamily="49" charset="-122"/>
              </a:rPr>
              <a:t>的符号表入口</a:t>
            </a:r>
            <a:r>
              <a:rPr lang="en-US" altLang="zh-CN" dirty="0">
                <a:latin typeface="楷体_GB2312" pitchFamily="49" charset="-122"/>
              </a:rPr>
              <a:t>)</a:t>
            </a:r>
            <a:r>
              <a:rPr lang="zh-CN" altLang="en-US" dirty="0">
                <a:latin typeface="楷体_GB2312" pitchFamily="49" charset="-122"/>
              </a:rPr>
              <a:t> 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844" y="5572140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标识符为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，常量为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zh-CN" altLang="en-US" dirty="0">
                <a:solidFill>
                  <a:srgbClr val="990099"/>
                </a:solidFill>
              </a:rPr>
              <a:t>，关键字为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zh-CN" altLang="en-US" dirty="0">
                <a:solidFill>
                  <a:srgbClr val="990099"/>
                </a:solidFill>
              </a:rPr>
              <a:t>，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运算符为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zh-CN" altLang="en-US" dirty="0">
                <a:solidFill>
                  <a:srgbClr val="990099"/>
                </a:solidFill>
              </a:rPr>
              <a:t>，界符为</a:t>
            </a:r>
            <a:r>
              <a:rPr lang="en-US" altLang="zh-CN" dirty="0">
                <a:solidFill>
                  <a:srgbClr val="990099"/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016574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7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06" name="Text Box 8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107" name="Text Box 9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37923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1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109" name="Text Box 14">
            <a:hlinkClick r:id="rId4" action="ppaction://hlinksldjump"/>
          </p:cNvPr>
          <p:cNvSpPr txBox="1"/>
          <p:nvPr/>
        </p:nvSpPr>
        <p:spPr>
          <a:xfrm>
            <a:off x="539552" y="1052736"/>
            <a:ext cx="878497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515001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643042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925139"/>
      </p:ext>
    </p:extLst>
  </p:cSld>
  <p:clrMapOvr>
    <a:masterClrMapping/>
  </p:clrMapOvr>
  <p:transition spd="med" advClick="0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>
            <a:hlinkClick r:id="" action="ppaction://hlinkshowjump?jump=nextslide"/>
          </p:cNvPr>
          <p:cNvSpPr/>
          <p:nvPr/>
        </p:nvSpPr>
        <p:spPr>
          <a:xfrm>
            <a:off x="8382000" y="6196236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AutoShape 3">
            <a:hlinkClick r:id="" action="ppaction://hlinkshowjump?jump=previousslide"/>
          </p:cNvPr>
          <p:cNvSpPr/>
          <p:nvPr/>
        </p:nvSpPr>
        <p:spPr>
          <a:xfrm>
            <a:off x="8077200" y="6196236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AutoShape 4">
            <a:hlinkClick r:id="" action="ppaction://hlinkshowjump?jump=firstslide"/>
          </p:cNvPr>
          <p:cNvSpPr/>
          <p:nvPr/>
        </p:nvSpPr>
        <p:spPr>
          <a:xfrm>
            <a:off x="7772400" y="6196236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AutoShape 5">
            <a:hlinkClick r:id="" action="ppaction://hlinkshowjump?jump=lastslide"/>
          </p:cNvPr>
          <p:cNvSpPr/>
          <p:nvPr/>
        </p:nvSpPr>
        <p:spPr>
          <a:xfrm>
            <a:off x="8686800" y="6196236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Text Box 6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9" name="Text Box 7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893229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9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31" name="Text Box 10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33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539669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矩形 17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259176"/>
      </p:ext>
    </p:extLst>
  </p:cSld>
  <p:clrMapOvr>
    <a:masterClrMapping/>
  </p:clrMapOvr>
  <p:transition spd="med" advClick="0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>
            <a:hlinkClick r:id="" action="ppaction://hlinkshowjump?jump=nextslide"/>
          </p:cNvPr>
          <p:cNvSpPr/>
          <p:nvPr/>
        </p:nvSpPr>
        <p:spPr>
          <a:xfrm>
            <a:off x="8382000" y="6196236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5" name="AutoShape 3">
            <a:hlinkClick r:id="" action="ppaction://hlinkshowjump?jump=previousslide"/>
          </p:cNvPr>
          <p:cNvSpPr/>
          <p:nvPr/>
        </p:nvSpPr>
        <p:spPr>
          <a:xfrm>
            <a:off x="8077200" y="6196236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6" name="AutoShape 4">
            <a:hlinkClick r:id="" action="ppaction://hlinkshowjump?jump=firstslide"/>
          </p:cNvPr>
          <p:cNvSpPr/>
          <p:nvPr/>
        </p:nvSpPr>
        <p:spPr>
          <a:xfrm>
            <a:off x="7772400" y="6196236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7" name="AutoShape 5">
            <a:hlinkClick r:id="" action="ppaction://hlinkshowjump?jump=lastslide"/>
          </p:cNvPr>
          <p:cNvSpPr/>
          <p:nvPr/>
        </p:nvSpPr>
        <p:spPr>
          <a:xfrm>
            <a:off x="8686800" y="6196236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8" name="Text Box 6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9" name="Text Box 7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94220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3550" imgH="2543175" progId="Visio.Drawing.11">
                  <p:embed/>
                </p:oleObj>
              </mc:Choice>
              <mc:Fallback>
                <p:oleObj name="Visio" r:id="rId2" imgW="3203550" imgH="254317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9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31" name="Text Box 10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33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676730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矩形 17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858279"/>
      </p:ext>
    </p:extLst>
  </p:cSld>
  <p:clrMapOvr>
    <a:masterClrMapping/>
  </p:clrMapOvr>
  <p:transition spd="med" advClick="0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2">
            <a:hlinkClick r:id="" action="ppaction://hlinkshowjump?jump=nextslide"/>
          </p:cNvPr>
          <p:cNvSpPr/>
          <p:nvPr/>
        </p:nvSpPr>
        <p:spPr>
          <a:xfrm>
            <a:off x="8382000" y="6196236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9" name="AutoShape 3">
            <a:hlinkClick r:id="" action="ppaction://hlinkshowjump?jump=previousslide"/>
          </p:cNvPr>
          <p:cNvSpPr/>
          <p:nvPr/>
        </p:nvSpPr>
        <p:spPr>
          <a:xfrm>
            <a:off x="8077200" y="6196236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0" name="AutoShape 4">
            <a:hlinkClick r:id="" action="ppaction://hlinkshowjump?jump=firstslide"/>
          </p:cNvPr>
          <p:cNvSpPr/>
          <p:nvPr/>
        </p:nvSpPr>
        <p:spPr>
          <a:xfrm>
            <a:off x="7772400" y="6196236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1" name="AutoShape 5">
            <a:hlinkClick r:id="" action="ppaction://hlinkshowjump?jump=lastslide"/>
          </p:cNvPr>
          <p:cNvSpPr/>
          <p:nvPr/>
        </p:nvSpPr>
        <p:spPr>
          <a:xfrm>
            <a:off x="8686800" y="6196236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2" name="Text Box 6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909745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8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154" name="Text Box 9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55" name="Text Box 10"/>
          <p:cNvSpPr txBox="1"/>
          <p:nvPr/>
        </p:nvSpPr>
        <p:spPr>
          <a:xfrm>
            <a:off x="4157464" y="42679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157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42683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148366"/>
      </p:ext>
    </p:extLst>
  </p:cSld>
  <p:clrMapOvr>
    <a:masterClrMapping/>
  </p:clrMapOvr>
  <p:transition spd="med" advClick="0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6" name="Text Box 6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177" name="Text Box 7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52920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9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79" name="Text Box 10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181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07871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矩形 19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1" name="曲线连接符 20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08481544"/>
      </p:ext>
    </p:extLst>
  </p:cSld>
  <p:clrMapOvr>
    <a:masterClrMapping/>
  </p:clrMapOvr>
  <p:transition spd="med" advClick="0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1" name="Text Box 8"/>
          <p:cNvSpPr txBox="1"/>
          <p:nvPr/>
        </p:nvSpPr>
        <p:spPr>
          <a:xfrm>
            <a:off x="4157464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202" name="Text Box 9"/>
          <p:cNvSpPr txBox="1"/>
          <p:nvPr/>
        </p:nvSpPr>
        <p:spPr>
          <a:xfrm>
            <a:off x="21000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03" name="Text Box 10"/>
          <p:cNvSpPr txBox="1"/>
          <p:nvPr/>
        </p:nvSpPr>
        <p:spPr>
          <a:xfrm>
            <a:off x="4157464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81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75486"/>
              </p:ext>
            </p:extLst>
          </p:nvPr>
        </p:nvGraphicFramePr>
        <p:xfrm>
          <a:off x="1033264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64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/>
          <p:nvPr/>
        </p:nvSpPr>
        <p:spPr>
          <a:xfrm>
            <a:off x="2103239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205" name="Text Box 14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99223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矩形 19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1" name="曲线连接符 20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45875851"/>
      </p:ext>
    </p:extLst>
  </p:cSld>
  <p:clrMapOvr>
    <a:masterClrMapping/>
  </p:clrMapOvr>
  <p:transition spd="med" advClick="0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ext Box 8"/>
          <p:cNvSpPr txBox="1"/>
          <p:nvPr/>
        </p:nvSpPr>
        <p:spPr>
          <a:xfrm>
            <a:off x="4164281" y="22486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226" name="Text Box 9"/>
          <p:cNvSpPr txBox="1"/>
          <p:nvPr/>
        </p:nvSpPr>
        <p:spPr>
          <a:xfrm>
            <a:off x="4164281" y="43060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92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82992"/>
              </p:ext>
            </p:extLst>
          </p:nvPr>
        </p:nvGraphicFramePr>
        <p:xfrm>
          <a:off x="1040081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081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/>
          <p:nvPr/>
        </p:nvSpPr>
        <p:spPr>
          <a:xfrm>
            <a:off x="2110056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228" name="Text Box 12"/>
          <p:cNvSpPr txBox="1"/>
          <p:nvPr/>
        </p:nvSpPr>
        <p:spPr>
          <a:xfrm>
            <a:off x="2130694" y="42679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229" name="Text Box 14">
            <a:hlinkClick r:id="rId4" action="ppaction://hlinksldjump"/>
          </p:cNvPr>
          <p:cNvSpPr txBox="1"/>
          <p:nvPr/>
        </p:nvSpPr>
        <p:spPr>
          <a:xfrm>
            <a:off x="833905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818465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矩形 20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矩形 23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5" name="曲线连接符 24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7" name="曲线连接符 26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矩形 27"/>
          <p:cNvSpPr/>
          <p:nvPr/>
        </p:nvSpPr>
        <p:spPr>
          <a:xfrm>
            <a:off x="5576122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9" name="曲线连接符 28"/>
          <p:cNvCxnSpPr/>
          <p:nvPr/>
        </p:nvCxnSpPr>
        <p:spPr>
          <a:xfrm rot="5400000" flipH="1" flipV="1">
            <a:off x="5468171" y="5548454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31670335"/>
      </p:ext>
    </p:extLst>
  </p:cSld>
  <p:clrMapOvr>
    <a:masterClrMapping/>
  </p:clrMapOvr>
  <p:transition spd="med" advClick="0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8"/>
          <p:cNvSpPr txBox="1"/>
          <p:nvPr/>
        </p:nvSpPr>
        <p:spPr>
          <a:xfrm>
            <a:off x="4126283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102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63137"/>
              </p:ext>
            </p:extLst>
          </p:nvPr>
        </p:nvGraphicFramePr>
        <p:xfrm>
          <a:off x="1040400" y="191683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14714" imgH="2545545" progId="Visio.Drawing.11">
                  <p:embed/>
                </p:oleObj>
              </mc:Choice>
              <mc:Fallback>
                <p:oleObj name="Visio" r:id="rId2" imgW="3214714" imgH="2545545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400" y="191683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/>
          <p:nvPr/>
        </p:nvSpPr>
        <p:spPr>
          <a:xfrm>
            <a:off x="2072058" y="222639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251" name="Text Box 11"/>
          <p:cNvSpPr txBox="1"/>
          <p:nvPr/>
        </p:nvSpPr>
        <p:spPr>
          <a:xfrm>
            <a:off x="2067296" y="42679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252" name="Text Box 12"/>
          <p:cNvSpPr txBox="1"/>
          <p:nvPr/>
        </p:nvSpPr>
        <p:spPr>
          <a:xfrm>
            <a:off x="4126283" y="426792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253" name="Text Box 13"/>
          <p:cNvSpPr txBox="1"/>
          <p:nvPr/>
        </p:nvSpPr>
        <p:spPr>
          <a:xfrm>
            <a:off x="5258173" y="4040916"/>
            <a:ext cx="1927131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000" dirty="0">
                <a:solidFill>
                  <a:srgbClr val="800080"/>
                </a:solidFill>
              </a:rPr>
              <a:t>接受</a:t>
            </a:r>
            <a:r>
              <a:rPr lang="en-US" altLang="zh-CN" sz="66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66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4" name="Text Box 15">
            <a:hlinkClick r:id="rId4" action="ppaction://hlinksldjump"/>
          </p:cNvPr>
          <p:cNvSpPr txBox="1"/>
          <p:nvPr/>
        </p:nvSpPr>
        <p:spPr>
          <a:xfrm>
            <a:off x="827088" y="105273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98317"/>
              </p:ext>
            </p:extLst>
          </p:nvPr>
        </p:nvGraphicFramePr>
        <p:xfrm>
          <a:off x="2143108" y="5155321"/>
          <a:ext cx="4398539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99914" imgH="374769" progId="Visio.Drawing.11">
                  <p:embed/>
                </p:oleObj>
              </mc:Choice>
              <mc:Fallback>
                <p:oleObj r:id="rId5" imgW="2099914" imgH="374769" progId="Visio.Drawing.11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155321"/>
                        <a:ext cx="4398539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7" name="曲线连接符 16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矩形 17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矩形 20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2" name="曲线连接符 21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矩形 22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4" name="曲线连接符 23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矩形 24"/>
          <p:cNvSpPr/>
          <p:nvPr/>
        </p:nvSpPr>
        <p:spPr>
          <a:xfrm>
            <a:off x="5576122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6" name="曲线连接符 25"/>
          <p:cNvCxnSpPr/>
          <p:nvPr/>
        </p:nvCxnSpPr>
        <p:spPr>
          <a:xfrm rot="5400000" flipH="1" flipV="1">
            <a:off x="5468171" y="5548454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矩形 26"/>
          <p:cNvSpPr/>
          <p:nvPr/>
        </p:nvSpPr>
        <p:spPr>
          <a:xfrm>
            <a:off x="6288220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28" name="曲线连接符 27"/>
          <p:cNvCxnSpPr>
            <a:endCxn id="27" idx="0"/>
          </p:cNvCxnSpPr>
          <p:nvPr/>
        </p:nvCxnSpPr>
        <p:spPr>
          <a:xfrm rot="5400000" flipH="1" flipV="1">
            <a:off x="6224540" y="5583379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62940692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7"/>
          <p:cNvSpPr txBox="1"/>
          <p:nvPr/>
        </p:nvSpPr>
        <p:spPr>
          <a:xfrm>
            <a:off x="3797300" y="1485504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346" name="Text Box 8"/>
          <p:cNvSpPr txBox="1"/>
          <p:nvPr/>
        </p:nvSpPr>
        <p:spPr>
          <a:xfrm>
            <a:off x="1739900" y="3542904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347" name="Text Box 9"/>
          <p:cNvSpPr txBox="1"/>
          <p:nvPr/>
        </p:nvSpPr>
        <p:spPr>
          <a:xfrm>
            <a:off x="3797300" y="3542904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87857"/>
              </p:ext>
            </p:extLst>
          </p:nvPr>
        </p:nvGraphicFramePr>
        <p:xfrm>
          <a:off x="673100" y="1153716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53716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1"/>
          <p:cNvSpPr txBox="1"/>
          <p:nvPr/>
        </p:nvSpPr>
        <p:spPr>
          <a:xfrm>
            <a:off x="1743075" y="1463279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4349" name="Text Box 14">
            <a:hlinkClick r:id="rId4" action="ppaction://hlinksldjump"/>
          </p:cNvPr>
          <p:cNvSpPr txBox="1"/>
          <p:nvPr/>
        </p:nvSpPr>
        <p:spPr>
          <a:xfrm>
            <a:off x="827088" y="185266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76061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4318" imgH="377291" progId="Visio.Drawing.11">
                  <p:embed/>
                </p:oleObj>
              </mc:Choice>
              <mc:Fallback>
                <p:oleObj r:id="rId5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73322"/>
      </p:ext>
    </p:extLst>
  </p:cSld>
  <p:clrMapOvr>
    <a:masterClrMapping/>
  </p:clrMapOvr>
  <p:transition spd="med" advClick="0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 Box 8"/>
          <p:cNvSpPr txBox="1"/>
          <p:nvPr/>
        </p:nvSpPr>
        <p:spPr>
          <a:xfrm>
            <a:off x="17399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370" name="Text Box 9"/>
          <p:cNvSpPr txBox="1"/>
          <p:nvPr/>
        </p:nvSpPr>
        <p:spPr>
          <a:xfrm>
            <a:off x="37973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53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205873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/>
          <p:nvPr/>
        </p:nvSpPr>
        <p:spPr>
          <a:xfrm>
            <a:off x="1743075" y="150631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5372" name="Text Box 12"/>
          <p:cNvSpPr txBox="1"/>
          <p:nvPr/>
        </p:nvSpPr>
        <p:spPr>
          <a:xfrm>
            <a:off x="3797300" y="15285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352885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6758953"/>
      </p:ext>
    </p:extLst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00115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990099"/>
                </a:solidFill>
              </a:rPr>
              <a:t>例：</a:t>
            </a:r>
            <a:r>
              <a:rPr lang="en-US" altLang="zh-CN" b="0" dirty="0">
                <a:solidFill>
                  <a:srgbClr val="990099"/>
                </a:solidFill>
              </a:rPr>
              <a:t>PL/0</a:t>
            </a:r>
            <a:r>
              <a:rPr lang="zh-CN" altLang="en-US" dirty="0">
                <a:solidFill>
                  <a:srgbClr val="990099"/>
                </a:solidFill>
              </a:rPr>
              <a:t>程序文本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b="0" dirty="0">
                <a:solidFill>
                  <a:srgbClr val="990099"/>
                </a:solidFill>
              </a:rPr>
              <a:t>              if </a:t>
            </a:r>
            <a:r>
              <a:rPr lang="en-US" altLang="zh-CN" b="0" dirty="0" err="1">
                <a:solidFill>
                  <a:srgbClr val="990099"/>
                </a:solidFill>
              </a:rPr>
              <a:t>i</a:t>
            </a:r>
            <a:r>
              <a:rPr lang="en-US" altLang="zh-CN" b="0" dirty="0">
                <a:solidFill>
                  <a:srgbClr val="990099"/>
                </a:solidFill>
              </a:rPr>
              <a:t>=5 then x := y;</a:t>
            </a:r>
            <a:r>
              <a:rPr lang="zh-CN" altLang="en-US" dirty="0">
                <a:solidFill>
                  <a:srgbClr val="800080"/>
                </a:solidFill>
              </a:rPr>
              <a:t>的词法分析结果如下：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solidFill>
                <a:srgbClr val="800080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142984"/>
            <a:ext cx="9144000" cy="43577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关键字</a:t>
            </a:r>
            <a:r>
              <a:rPr lang="en-US" altLang="zh-CN" sz="2800" dirty="0">
                <a:latin typeface="楷体_GB2312" pitchFamily="49" charset="-122"/>
              </a:rPr>
              <a:t>	if			(3,  “if")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标识符</a:t>
            </a: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en-US" altLang="zh-CN" sz="2800" dirty="0" err="1">
                <a:latin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</a:rPr>
              <a:t>			(1,  </a:t>
            </a:r>
            <a:r>
              <a:rPr lang="zh-CN" altLang="en-US" sz="2800" dirty="0">
                <a:latin typeface="楷体_GB2312" pitchFamily="49" charset="-122"/>
              </a:rPr>
              <a:t>指向</a:t>
            </a:r>
            <a:r>
              <a:rPr lang="en-US" altLang="zh-CN" sz="2800" dirty="0" err="1">
                <a:latin typeface="楷体_GB2312" pitchFamily="49" charset="-122"/>
              </a:rPr>
              <a:t>i</a:t>
            </a:r>
            <a:r>
              <a:rPr lang="zh-CN" altLang="en-US" sz="2800" dirty="0">
                <a:latin typeface="楷体_GB2312" pitchFamily="49" charset="-122"/>
              </a:rPr>
              <a:t>的符号表入口</a:t>
            </a:r>
            <a:r>
              <a:rPr lang="en-US" altLang="zh-CN" sz="2800" dirty="0">
                <a:latin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等号</a:t>
            </a:r>
            <a:r>
              <a:rPr lang="en-US" altLang="zh-CN" sz="2800" dirty="0">
                <a:latin typeface="楷体_GB2312" pitchFamily="49" charset="-122"/>
              </a:rPr>
              <a:t>	=			(4,  “=")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常量</a:t>
            </a:r>
            <a:r>
              <a:rPr lang="en-US" altLang="zh-CN" sz="2800" dirty="0">
                <a:latin typeface="楷体_GB2312" pitchFamily="49" charset="-122"/>
              </a:rPr>
              <a:t>	5			(2,  “5")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关键字</a:t>
            </a:r>
            <a:r>
              <a:rPr lang="en-US" altLang="zh-CN" sz="2800" dirty="0">
                <a:latin typeface="楷体_GB2312" pitchFamily="49" charset="-122"/>
              </a:rPr>
              <a:t>	then			(3,  “then")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标识符</a:t>
            </a:r>
            <a:r>
              <a:rPr lang="en-US" altLang="zh-CN" sz="2800" dirty="0">
                <a:latin typeface="楷体_GB2312" pitchFamily="49" charset="-122"/>
              </a:rPr>
              <a:t>	x			(1,  </a:t>
            </a:r>
            <a:r>
              <a:rPr lang="zh-CN" altLang="en-US" sz="2800" dirty="0">
                <a:latin typeface="楷体_GB2312" pitchFamily="49" charset="-122"/>
              </a:rPr>
              <a:t>指向</a:t>
            </a:r>
            <a:r>
              <a:rPr lang="en-US" altLang="zh-CN" sz="2800" dirty="0">
                <a:latin typeface="楷体_GB2312" pitchFamily="49" charset="-122"/>
              </a:rPr>
              <a:t>x</a:t>
            </a:r>
            <a:r>
              <a:rPr lang="zh-CN" altLang="en-US" sz="2800" dirty="0">
                <a:latin typeface="楷体_GB2312" pitchFamily="49" charset="-122"/>
              </a:rPr>
              <a:t>的符号表入口</a:t>
            </a:r>
            <a:r>
              <a:rPr lang="en-US" altLang="zh-CN" sz="2800" dirty="0">
                <a:latin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赋值号 </a:t>
            </a:r>
            <a:r>
              <a:rPr lang="en-US" altLang="zh-CN" sz="2800" dirty="0">
                <a:latin typeface="楷体_GB2312" pitchFamily="49" charset="-122"/>
              </a:rPr>
              <a:t>:=			(4,  “:=")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标识符</a:t>
            </a:r>
            <a:r>
              <a:rPr lang="en-US" altLang="zh-CN" sz="2800" dirty="0">
                <a:latin typeface="楷体_GB2312" pitchFamily="49" charset="-122"/>
              </a:rPr>
              <a:t>	y			(1,  </a:t>
            </a:r>
            <a:r>
              <a:rPr lang="zh-CN" altLang="en-US" sz="2800" dirty="0">
                <a:latin typeface="楷体_GB2312" pitchFamily="49" charset="-122"/>
              </a:rPr>
              <a:t>指向</a:t>
            </a:r>
            <a:r>
              <a:rPr lang="en-US" altLang="zh-CN" sz="2800" dirty="0">
                <a:latin typeface="楷体_GB2312" pitchFamily="49" charset="-122"/>
              </a:rPr>
              <a:t>y</a:t>
            </a:r>
            <a:r>
              <a:rPr lang="zh-CN" altLang="en-US" sz="2800" dirty="0">
                <a:latin typeface="楷体_GB2312" pitchFamily="49" charset="-122"/>
              </a:rPr>
              <a:t>的符号表入口</a:t>
            </a:r>
            <a:r>
              <a:rPr lang="en-US" altLang="zh-CN" sz="2800" dirty="0">
                <a:latin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latin typeface="楷体_GB2312" pitchFamily="49" charset="-122"/>
              </a:rPr>
              <a:t>	</a:t>
            </a:r>
            <a:r>
              <a:rPr lang="zh-CN" altLang="en-US" sz="2800" dirty="0">
                <a:latin typeface="楷体_GB2312" pitchFamily="49" charset="-122"/>
              </a:rPr>
              <a:t>分号</a:t>
            </a:r>
            <a:r>
              <a:rPr lang="en-US" altLang="zh-CN" sz="2800" dirty="0">
                <a:latin typeface="楷体_GB2312" pitchFamily="49" charset="-122"/>
              </a:rPr>
              <a:t>	;			(5,  “;")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endParaRPr lang="en-US" altLang="zh-CN" sz="2800" dirty="0">
              <a:latin typeface="楷体_GB2312" pitchFamily="49" charset="-12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en-US" altLang="zh-CN" sz="2400" b="0" dirty="0">
              <a:latin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44" y="5572140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标识符为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，常量为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zh-CN" altLang="en-US" dirty="0">
                <a:solidFill>
                  <a:srgbClr val="990099"/>
                </a:solidFill>
              </a:rPr>
              <a:t>，关键字为</a:t>
            </a:r>
            <a:r>
              <a:rPr lang="en-US" altLang="zh-CN" dirty="0">
                <a:solidFill>
                  <a:srgbClr val="990099"/>
                </a:solidFill>
              </a:rPr>
              <a:t>3</a:t>
            </a:r>
            <a:r>
              <a:rPr lang="zh-CN" altLang="en-US" dirty="0">
                <a:solidFill>
                  <a:srgbClr val="990099"/>
                </a:solidFill>
              </a:rPr>
              <a:t>，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运算符为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zh-CN" altLang="en-US" dirty="0">
                <a:solidFill>
                  <a:srgbClr val="990099"/>
                </a:solidFill>
              </a:rPr>
              <a:t>，界符为</a:t>
            </a:r>
            <a:r>
              <a:rPr lang="en-US" altLang="zh-CN" dirty="0">
                <a:solidFill>
                  <a:srgbClr val="990099"/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22167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3" name="Text Box 8"/>
          <p:cNvSpPr txBox="1"/>
          <p:nvPr/>
        </p:nvSpPr>
        <p:spPr>
          <a:xfrm>
            <a:off x="17399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638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377098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/>
          <p:nvPr/>
        </p:nvSpPr>
        <p:spPr>
          <a:xfrm>
            <a:off x="1743075" y="150631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6395" name="Text Box 11"/>
          <p:cNvSpPr txBox="1"/>
          <p:nvPr/>
        </p:nvSpPr>
        <p:spPr>
          <a:xfrm>
            <a:off x="3797300" y="15285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396" name="Text Box 12"/>
          <p:cNvSpPr txBox="1"/>
          <p:nvPr/>
        </p:nvSpPr>
        <p:spPr>
          <a:xfrm>
            <a:off x="3797300" y="35478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8" name="曲线连接符 17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5620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840282"/>
      </p:ext>
    </p:extLst>
  </p:cSld>
  <p:clrMapOvr>
    <a:masterClrMapping/>
  </p:clrMapOvr>
  <p:transition spd="med" advClick="0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3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4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5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7" name="Text Box 8"/>
          <p:cNvSpPr txBox="1"/>
          <p:nvPr/>
        </p:nvSpPr>
        <p:spPr>
          <a:xfrm>
            <a:off x="3797300" y="15285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418" name="Text Box 9"/>
          <p:cNvSpPr txBox="1"/>
          <p:nvPr/>
        </p:nvSpPr>
        <p:spPr>
          <a:xfrm>
            <a:off x="37973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424831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/>
          <p:nvPr/>
        </p:nvSpPr>
        <p:spPr>
          <a:xfrm>
            <a:off x="1743075" y="150631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420" name="Text Box 12"/>
          <p:cNvSpPr txBox="1"/>
          <p:nvPr/>
        </p:nvSpPr>
        <p:spPr>
          <a:xfrm>
            <a:off x="1763713" y="35478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8" name="曲线连接符 17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矩形 18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5620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479249"/>
      </p:ext>
    </p:extLst>
  </p:cSld>
  <p:clrMapOvr>
    <a:masterClrMapping/>
  </p:clrMapOvr>
  <p:transition spd="med" advClick="0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Text Box 7"/>
          <p:cNvSpPr txBox="1"/>
          <p:nvPr/>
        </p:nvSpPr>
        <p:spPr>
          <a:xfrm>
            <a:off x="3797300" y="15285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42" name="Text Box 8"/>
          <p:cNvSpPr txBox="1"/>
          <p:nvPr/>
        </p:nvSpPr>
        <p:spPr>
          <a:xfrm>
            <a:off x="17399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443" name="Text Box 9"/>
          <p:cNvSpPr txBox="1"/>
          <p:nvPr/>
        </p:nvSpPr>
        <p:spPr>
          <a:xfrm>
            <a:off x="3797300" y="358594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84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839529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1"/>
          <p:cNvSpPr txBox="1"/>
          <p:nvPr/>
        </p:nvSpPr>
        <p:spPr>
          <a:xfrm>
            <a:off x="1743075" y="150631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4" name="矩形 13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5" name="曲线连接符 14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矩形 15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8" name="曲线连接符 17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矩形 18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矩形 20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2" name="曲线连接符 21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5620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242409"/>
      </p:ext>
    </p:extLst>
  </p:cSld>
  <p:clrMapOvr>
    <a:masterClrMapping/>
  </p:clrMapOvr>
  <p:transition spd="med" advClick="0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Text Box 8"/>
          <p:cNvSpPr txBox="1"/>
          <p:nvPr/>
        </p:nvSpPr>
        <p:spPr>
          <a:xfrm>
            <a:off x="1739900" y="355922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466" name="Text Box 9"/>
          <p:cNvSpPr txBox="1"/>
          <p:nvPr/>
        </p:nvSpPr>
        <p:spPr>
          <a:xfrm>
            <a:off x="3797300" y="355922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graphicFrame>
        <p:nvGraphicFramePr>
          <p:cNvPr id="194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91711"/>
              </p:ext>
            </p:extLst>
          </p:nvPr>
        </p:nvGraphicFramePr>
        <p:xfrm>
          <a:off x="673100" y="1196752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4714" imgH="2545545" progId="Visio.Drawing.11">
                  <p:embed/>
                </p:oleObj>
              </mc:Choice>
              <mc:Fallback>
                <p:oleObj r:id="rId2" imgW="3214714" imgH="2545545" progId="Visio.Drawing.11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1196752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/>
          <p:nvPr/>
        </p:nvSpPr>
        <p:spPr>
          <a:xfrm>
            <a:off x="1743075" y="1479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9468" name="Text Box 12"/>
          <p:cNvSpPr txBox="1"/>
          <p:nvPr/>
        </p:nvSpPr>
        <p:spPr>
          <a:xfrm>
            <a:off x="3797300" y="150182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168072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6" name="曲线连接符 15"/>
          <p:cNvCxnSpPr/>
          <p:nvPr/>
        </p:nvCxnSpPr>
        <p:spPr>
          <a:xfrm rot="16200000" flipH="1">
            <a:off x="2408309" y="5621540"/>
            <a:ext cx="56618" cy="1000132"/>
          </a:xfrm>
          <a:prstGeom prst="curvedConnector3">
            <a:avLst>
              <a:gd name="adj1" fmla="val -40375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矩形 16"/>
          <p:cNvSpPr/>
          <p:nvPr/>
        </p:nvSpPr>
        <p:spPr>
          <a:xfrm>
            <a:off x="2627784" y="5949280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3690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3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3214010" y="5735312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矩形 19"/>
          <p:cNvSpPr/>
          <p:nvPr/>
        </p:nvSpPr>
        <p:spPr>
          <a:xfrm>
            <a:off x="4056988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1" name="曲线连接符 20"/>
          <p:cNvCxnSpPr/>
          <p:nvPr/>
        </p:nvCxnSpPr>
        <p:spPr>
          <a:xfrm rot="5400000" flipH="1" flipV="1">
            <a:off x="3992292" y="5656181"/>
            <a:ext cx="1588" cy="714380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4784604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rot="5400000" flipH="1" flipV="1">
            <a:off x="4712372" y="5656181"/>
            <a:ext cx="1588" cy="714380"/>
          </a:xfrm>
          <a:prstGeom prst="curvedConnector3">
            <a:avLst>
              <a:gd name="adj1" fmla="val 1502135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矩形 23"/>
          <p:cNvSpPr/>
          <p:nvPr/>
        </p:nvSpPr>
        <p:spPr>
          <a:xfrm>
            <a:off x="5576122" y="5940569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cxnSp>
        <p:nvCxnSpPr>
          <p:cNvPr id="25" name="曲线连接符 24"/>
          <p:cNvCxnSpPr/>
          <p:nvPr/>
        </p:nvCxnSpPr>
        <p:spPr>
          <a:xfrm rot="5400000" flipH="1" flipV="1">
            <a:off x="5468171" y="5548454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25620"/>
              </p:ext>
            </p:extLst>
          </p:nvPr>
        </p:nvGraphicFramePr>
        <p:xfrm>
          <a:off x="1989886" y="5085183"/>
          <a:ext cx="3983214" cy="85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318" imgH="377291" progId="Visio.Drawing.11">
                  <p:embed/>
                </p:oleObj>
              </mc:Choice>
              <mc:Fallback>
                <p:oleObj r:id="rId4" imgW="1764318" imgH="377291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886" y="5085183"/>
                        <a:ext cx="3983214" cy="854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3"/>
          <p:cNvSpPr txBox="1"/>
          <p:nvPr/>
        </p:nvSpPr>
        <p:spPr>
          <a:xfrm>
            <a:off x="5869632" y="3933056"/>
            <a:ext cx="1962397" cy="1015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拒绝</a:t>
            </a:r>
            <a:r>
              <a:rPr lang="en-US" altLang="zh-CN" sz="60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60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85132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/>
          <p:nvPr/>
        </p:nvSpPr>
        <p:spPr>
          <a:xfrm>
            <a:off x="568524" y="260648"/>
            <a:ext cx="816356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写出下图</a:t>
            </a:r>
            <a:r>
              <a:rPr lang="en-US" altLang="zh-CN" sz="3600" dirty="0">
                <a:solidFill>
                  <a:srgbClr val="800080"/>
                </a:solidFill>
              </a:rPr>
              <a:t>DFA</a:t>
            </a:r>
            <a:r>
              <a:rPr lang="zh-CN" altLang="en-US" sz="3600" dirty="0">
                <a:solidFill>
                  <a:srgbClr val="800080"/>
                </a:solidFill>
              </a:rPr>
              <a:t>对应的转移表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35507" y="1094180"/>
          <a:ext cx="380907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03550" imgH="2543175" progId="Visio.Drawing.11">
                  <p:embed/>
                </p:oleObj>
              </mc:Choice>
              <mc:Fallback>
                <p:oleObj name="Visio" r:id="rId3" imgW="3203550" imgH="2543175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07" y="1094180"/>
                        <a:ext cx="3809076" cy="3024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6"/>
          <p:cNvSpPr txBox="1"/>
          <p:nvPr/>
        </p:nvSpPr>
        <p:spPr>
          <a:xfrm>
            <a:off x="1481336" y="3254419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" name="Text Box 7"/>
          <p:cNvSpPr txBox="1"/>
          <p:nvPr/>
        </p:nvSpPr>
        <p:spPr>
          <a:xfrm>
            <a:off x="3394720" y="33012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" name="Text Box 9"/>
          <p:cNvSpPr txBox="1"/>
          <p:nvPr/>
        </p:nvSpPr>
        <p:spPr>
          <a:xfrm>
            <a:off x="1484511" y="1357059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" name="Text Box 10"/>
          <p:cNvSpPr txBox="1"/>
          <p:nvPr/>
        </p:nvSpPr>
        <p:spPr>
          <a:xfrm>
            <a:off x="3394720" y="1382211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" name="Text Box 6"/>
          <p:cNvSpPr txBox="1"/>
          <p:nvPr/>
        </p:nvSpPr>
        <p:spPr>
          <a:xfrm>
            <a:off x="5738192" y="160391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" name="Text Box 7"/>
          <p:cNvSpPr txBox="1"/>
          <p:nvPr/>
        </p:nvSpPr>
        <p:spPr>
          <a:xfrm>
            <a:off x="5682208" y="2213515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" name="Text Box 8"/>
          <p:cNvSpPr txBox="1"/>
          <p:nvPr/>
        </p:nvSpPr>
        <p:spPr>
          <a:xfrm>
            <a:off x="5890592" y="28231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" name="Text Box 9"/>
          <p:cNvSpPr txBox="1"/>
          <p:nvPr/>
        </p:nvSpPr>
        <p:spPr>
          <a:xfrm>
            <a:off x="5738192" y="343271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" name="Line 10"/>
          <p:cNvSpPr/>
          <p:nvPr/>
        </p:nvSpPr>
        <p:spPr>
          <a:xfrm>
            <a:off x="5280992" y="1451515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1"/>
          <p:cNvSpPr/>
          <p:nvPr/>
        </p:nvSpPr>
        <p:spPr>
          <a:xfrm>
            <a:off x="5280992" y="1527715"/>
            <a:ext cx="28194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2"/>
          <p:cNvSpPr/>
          <p:nvPr/>
        </p:nvSpPr>
        <p:spPr>
          <a:xfrm>
            <a:off x="6500192" y="841915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/>
          <p:nvPr/>
        </p:nvSpPr>
        <p:spPr>
          <a:xfrm>
            <a:off x="6500192" y="1527715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/>
          <p:nvPr/>
        </p:nvSpPr>
        <p:spPr>
          <a:xfrm>
            <a:off x="6576392" y="841915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/>
          <p:nvPr/>
        </p:nvSpPr>
        <p:spPr>
          <a:xfrm>
            <a:off x="6576392" y="1527715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/>
          <p:nvPr/>
        </p:nvSpPr>
        <p:spPr>
          <a:xfrm>
            <a:off x="7338392" y="841915"/>
            <a:ext cx="0" cy="6096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7"/>
          <p:cNvSpPr/>
          <p:nvPr/>
        </p:nvSpPr>
        <p:spPr>
          <a:xfrm>
            <a:off x="7338392" y="1527715"/>
            <a:ext cx="0" cy="2590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18"/>
          <p:cNvSpPr txBox="1"/>
          <p:nvPr/>
        </p:nvSpPr>
        <p:spPr>
          <a:xfrm>
            <a:off x="6804992" y="91811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19"/>
          <p:cNvSpPr txBox="1"/>
          <p:nvPr/>
        </p:nvSpPr>
        <p:spPr>
          <a:xfrm>
            <a:off x="7566992" y="91811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20"/>
          <p:cNvSpPr/>
          <p:nvPr/>
        </p:nvSpPr>
        <p:spPr>
          <a:xfrm>
            <a:off x="5433392" y="190871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21"/>
          <p:cNvSpPr txBox="1"/>
          <p:nvPr/>
        </p:nvSpPr>
        <p:spPr>
          <a:xfrm>
            <a:off x="6728792" y="16039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" name="Text Box 22"/>
          <p:cNvSpPr txBox="1"/>
          <p:nvPr/>
        </p:nvSpPr>
        <p:spPr>
          <a:xfrm>
            <a:off x="7566992" y="16039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Text Box 23"/>
          <p:cNvSpPr txBox="1"/>
          <p:nvPr/>
        </p:nvSpPr>
        <p:spPr>
          <a:xfrm>
            <a:off x="6728792" y="22135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6" name="Text Box 24"/>
          <p:cNvSpPr txBox="1"/>
          <p:nvPr/>
        </p:nvSpPr>
        <p:spPr>
          <a:xfrm>
            <a:off x="7566992" y="2213515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" name="Text Box 25"/>
          <p:cNvSpPr txBox="1"/>
          <p:nvPr/>
        </p:nvSpPr>
        <p:spPr>
          <a:xfrm>
            <a:off x="6728792" y="281359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" name="Text Box 26"/>
          <p:cNvSpPr txBox="1"/>
          <p:nvPr/>
        </p:nvSpPr>
        <p:spPr>
          <a:xfrm>
            <a:off x="7566992" y="281359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9" name="Text Box 27"/>
          <p:cNvSpPr txBox="1"/>
          <p:nvPr/>
        </p:nvSpPr>
        <p:spPr>
          <a:xfrm>
            <a:off x="6728792" y="342319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" name="Text Box 28"/>
          <p:cNvSpPr txBox="1"/>
          <p:nvPr/>
        </p:nvSpPr>
        <p:spPr>
          <a:xfrm>
            <a:off x="7566992" y="3423190"/>
            <a:ext cx="4572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1" name="Text Box 7"/>
          <p:cNvSpPr txBox="1"/>
          <p:nvPr/>
        </p:nvSpPr>
        <p:spPr>
          <a:xfrm>
            <a:off x="323528" y="4136494"/>
            <a:ext cx="8163567" cy="2086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该</a:t>
            </a:r>
            <a:r>
              <a:rPr lang="en-US" altLang="zh-CN" sz="3600" dirty="0">
                <a:solidFill>
                  <a:srgbClr val="800080"/>
                </a:solidFill>
              </a:rPr>
              <a:t>DFA</a:t>
            </a:r>
            <a:r>
              <a:rPr lang="zh-CN" altLang="en-US" sz="3600" dirty="0">
                <a:solidFill>
                  <a:srgbClr val="800080"/>
                </a:solidFill>
              </a:rPr>
              <a:t>是否接受下列符号串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marL="742950" indent="-742950">
              <a:spcBef>
                <a:spcPct val="30000"/>
              </a:spcBef>
              <a:buNone/>
              <a:defRPr/>
            </a:pPr>
            <a:r>
              <a:rPr lang="en-US" altLang="zh-CN" sz="3600" dirty="0">
                <a:solidFill>
                  <a:srgbClr val="800080"/>
                </a:solidFill>
              </a:rPr>
              <a:t>010111</a:t>
            </a:r>
            <a:endParaRPr lang="en-US" altLang="zh-CN" sz="3600" baseline="-25000" dirty="0">
              <a:solidFill>
                <a:srgbClr val="800080"/>
              </a:solidFill>
            </a:endParaRPr>
          </a:p>
          <a:p>
            <a:pPr marL="742950" indent="-742950">
              <a:spcBef>
                <a:spcPct val="30000"/>
              </a:spcBef>
              <a:buNone/>
              <a:defRPr/>
            </a:pPr>
            <a:r>
              <a:rPr lang="en-US" altLang="zh-CN" sz="3600" dirty="0">
                <a:solidFill>
                  <a:srgbClr val="800080"/>
                </a:solidFill>
              </a:rPr>
              <a:t>101000</a:t>
            </a:r>
            <a:endParaRPr lang="en-US" altLang="zh-CN" sz="3600" baseline="-25000" dirty="0">
              <a:solidFill>
                <a:srgbClr val="80008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86000" y="485776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80"/>
                </a:solidFill>
              </a:rPr>
              <a:t>路径</a:t>
            </a:r>
            <a:r>
              <a:rPr lang="en-US" altLang="zh-CN" sz="3600" dirty="0">
                <a:solidFill>
                  <a:srgbClr val="800080"/>
                </a:solidFill>
              </a:rPr>
              <a:t>:</a:t>
            </a:r>
            <a:r>
              <a:rPr lang="zh-CN" altLang="en-US" sz="3600" dirty="0">
                <a:solidFill>
                  <a:srgbClr val="800080"/>
                </a:solidFill>
              </a:rPr>
              <a:t> 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2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2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endParaRPr lang="zh-CN" altLang="en-US" sz="3600" dirty="0"/>
          </a:p>
        </p:txBody>
      </p:sp>
      <p:sp>
        <p:nvSpPr>
          <p:cNvPr id="33" name="矩形 32"/>
          <p:cNvSpPr/>
          <p:nvPr/>
        </p:nvSpPr>
        <p:spPr>
          <a:xfrm>
            <a:off x="2357422" y="5500702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800080"/>
                </a:solidFill>
              </a:rPr>
              <a:t>路径</a:t>
            </a:r>
            <a:r>
              <a:rPr lang="en-US" altLang="zh-CN" sz="3600" dirty="0">
                <a:solidFill>
                  <a:srgbClr val="800080"/>
                </a:solidFill>
              </a:rPr>
              <a:t>:</a:t>
            </a:r>
            <a:r>
              <a:rPr lang="zh-CN" altLang="en-US" sz="3600" dirty="0">
                <a:solidFill>
                  <a:srgbClr val="800080"/>
                </a:solidFill>
              </a:rPr>
              <a:t> 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3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2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0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1</a:t>
            </a:r>
            <a:r>
              <a:rPr lang="en-US" altLang="zh-CN" sz="3600" dirty="0">
                <a:solidFill>
                  <a:srgbClr val="800080"/>
                </a:solidFill>
              </a:rPr>
              <a:t>q</a:t>
            </a:r>
            <a:r>
              <a:rPr lang="en-US" altLang="zh-CN" sz="3600" baseline="-25000" dirty="0">
                <a:solidFill>
                  <a:srgbClr val="800080"/>
                </a:solidFill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313427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/>
          <p:cNvSpPr txBox="1"/>
          <p:nvPr/>
        </p:nvSpPr>
        <p:spPr>
          <a:xfrm>
            <a:off x="245440" y="72410"/>
            <a:ext cx="9007080" cy="36009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边上带标记的有向图中的路径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(path)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: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  </a:t>
            </a:r>
            <a:endParaRPr lang="en-US" altLang="zh-CN" sz="2800" dirty="0">
              <a:solidFill>
                <a:srgbClr val="800080"/>
              </a:solidFill>
              <a:sym typeface="Symbol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有向图中一组边的序列</a:t>
            </a:r>
            <a:endParaRPr lang="en-US" altLang="zh-CN" sz="2800" dirty="0">
              <a:solidFill>
                <a:srgbClr val="800080"/>
              </a:solidFill>
              <a:sym typeface="Symbol"/>
            </a:endParaRPr>
          </a:p>
          <a:p>
            <a:pPr lvl="0"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(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),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 …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(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), (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k+1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),…,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 (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，其中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0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路径中每一条边中的后继节点是下一条边的前驱节点</a:t>
            </a:r>
            <a:endParaRPr lang="en-US" altLang="zh-CN" sz="28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0"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为了方便</a:t>
            </a:r>
            <a:r>
              <a:rPr lang="en-US" altLang="zh-CN" sz="2800" dirty="0">
                <a:solidFill>
                  <a:srgbClr val="800080"/>
                </a:solidFill>
              </a:rPr>
              <a:t>,</a:t>
            </a:r>
            <a:r>
              <a:rPr lang="zh-CN" altLang="en-US" sz="2800" dirty="0">
                <a:solidFill>
                  <a:srgbClr val="800080"/>
                </a:solidFill>
              </a:rPr>
              <a:t>将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 简记为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…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 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 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en-US" altLang="zh-CN" sz="2800" baseline="-25000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0"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称为路径的起点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记作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start(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</a:p>
          <a:p>
            <a:pPr lvl="0">
              <a:buClr>
                <a:srgbClr val="800080"/>
              </a:buClr>
              <a:buNone/>
            </a:pP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称为路径的终点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记作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end(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endParaRPr lang="zh-CN" altLang="en-US" sz="2800" dirty="0">
              <a:solidFill>
                <a:srgbClr val="800080"/>
              </a:solidFill>
            </a:endParaRPr>
          </a:p>
          <a:p>
            <a:pPr lvl="0">
              <a:buClr>
                <a:srgbClr val="800080"/>
              </a:buClr>
              <a:buNone/>
            </a:pPr>
            <a:endParaRPr lang="zh-CN" altLang="en-US" dirty="0"/>
          </a:p>
        </p:txBody>
      </p:sp>
      <p:cxnSp>
        <p:nvCxnSpPr>
          <p:cNvPr id="18" name="曲线连接符 17"/>
          <p:cNvCxnSpPr>
            <a:cxnSpLocks/>
            <a:stCxn id="14" idx="0"/>
            <a:endCxn id="10" idx="0"/>
          </p:cNvCxnSpPr>
          <p:nvPr/>
        </p:nvCxnSpPr>
        <p:spPr>
          <a:xfrm rot="16200000" flipH="1">
            <a:off x="1332861" y="3281528"/>
            <a:ext cx="48390" cy="1214447"/>
          </a:xfrm>
          <a:prstGeom prst="curvedConnector3">
            <a:avLst>
              <a:gd name="adj1" fmla="val -472412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681991" y="3912946"/>
            <a:ext cx="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00635" y="3868050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739004" y="389416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186768" y="366700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3864556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545883" y="334807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1117413" y="306896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53495" y="306896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4" name="曲线连接符 23"/>
          <p:cNvCxnSpPr>
            <a:cxnSpLocks/>
          </p:cNvCxnSpPr>
          <p:nvPr/>
        </p:nvCxnSpPr>
        <p:spPr>
          <a:xfrm rot="16200000" flipH="1">
            <a:off x="5135965" y="3289911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曲线连接符 24"/>
          <p:cNvCxnSpPr/>
          <p:nvPr/>
        </p:nvCxnSpPr>
        <p:spPr>
          <a:xfrm rot="16200000" flipH="1">
            <a:off x="7435354" y="337841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843577" y="308223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95080" y="306896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15E03-1B1F-2BA0-A950-06132C527AFA}"/>
              </a:ext>
            </a:extLst>
          </p:cNvPr>
          <p:cNvSpPr/>
          <p:nvPr/>
        </p:nvSpPr>
        <p:spPr>
          <a:xfrm>
            <a:off x="5349830" y="391214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A79C9-B950-986C-45A2-1D5F6559B246}"/>
              </a:ext>
            </a:extLst>
          </p:cNvPr>
          <p:cNvSpPr/>
          <p:nvPr/>
        </p:nvSpPr>
        <p:spPr>
          <a:xfrm>
            <a:off x="5772272" y="379662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20" name="Text Box 8">
            <a:hlinkClick r:id="rId3" action="ppaction://hlinksldjump"/>
          </p:cNvPr>
          <p:cNvSpPr txBox="1"/>
          <p:nvPr/>
        </p:nvSpPr>
        <p:spPr>
          <a:xfrm>
            <a:off x="245440" y="4690276"/>
            <a:ext cx="760256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路径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(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诱导出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)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的字符串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路径中每条边上的字符按其路径的顺序连接而成的字符串</a:t>
            </a:r>
            <a:endParaRPr lang="en-US" altLang="zh-CN" sz="2800" dirty="0">
              <a:solidFill>
                <a:srgbClr val="800080"/>
              </a:solidFill>
              <a:sym typeface="Symbol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记作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transcript(</a:t>
            </a:r>
            <a:r>
              <a:rPr lang="zh-CN" altLang="en-US" sz="2800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)=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…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0780FE-C074-71DB-70C7-98DBC2147EE7}"/>
              </a:ext>
            </a:extLst>
          </p:cNvPr>
          <p:cNvSpPr/>
          <p:nvPr/>
        </p:nvSpPr>
        <p:spPr>
          <a:xfrm>
            <a:off x="2815987" y="3904458"/>
            <a:ext cx="56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B052E3-1A18-F32E-AA1F-CBB0D4D751E0}"/>
              </a:ext>
            </a:extLst>
          </p:cNvPr>
          <p:cNvSpPr/>
          <p:nvPr/>
        </p:nvSpPr>
        <p:spPr>
          <a:xfrm>
            <a:off x="6602011" y="3884734"/>
            <a:ext cx="822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>
            <a:hlinkClick r:id="rId3" action="ppaction://hlinksldjump"/>
          </p:cNvPr>
          <p:cNvSpPr txBox="1"/>
          <p:nvPr/>
        </p:nvSpPr>
        <p:spPr>
          <a:xfrm>
            <a:off x="523694" y="1285860"/>
            <a:ext cx="7602564" cy="40318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定义记号：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⇝ q</a:t>
            </a:r>
          </a:p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当且仅当：在自动机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的带标记的有向图中存在一条路径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 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并满足下列条件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start(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p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end(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=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transcrpt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w = 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cxnSp>
        <p:nvCxnSpPr>
          <p:cNvPr id="18" name="曲线连接符 17"/>
          <p:cNvCxnSpPr>
            <a:stCxn id="14" idx="0"/>
            <a:endCxn id="10" idx="0"/>
          </p:cNvCxnSpPr>
          <p:nvPr/>
        </p:nvCxnSpPr>
        <p:spPr>
          <a:xfrm rot="16200000" flipH="1">
            <a:off x="1425725" y="4980729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779743" y="5617036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98387" y="5572140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836756" y="559825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84520" y="5371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297" y="555886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643635" y="505216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1215165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51247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4" name="曲线连接符 23"/>
          <p:cNvCxnSpPr>
            <a:cxnSpLocks/>
          </p:cNvCxnSpPr>
          <p:nvPr/>
        </p:nvCxnSpPr>
        <p:spPr>
          <a:xfrm rot="16200000" flipH="1">
            <a:off x="5233717" y="4994001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曲线连接符 24"/>
          <p:cNvCxnSpPr/>
          <p:nvPr/>
        </p:nvCxnSpPr>
        <p:spPr>
          <a:xfrm rot="16200000" flipH="1">
            <a:off x="7533106" y="508250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941329" y="478632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92832" y="477305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15E03-1B1F-2BA0-A950-06132C527AFA}"/>
              </a:ext>
            </a:extLst>
          </p:cNvPr>
          <p:cNvSpPr/>
          <p:nvPr/>
        </p:nvSpPr>
        <p:spPr>
          <a:xfrm>
            <a:off x="5447582" y="561623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A79C9-B950-986C-45A2-1D5F6559B246}"/>
              </a:ext>
            </a:extLst>
          </p:cNvPr>
          <p:cNvSpPr/>
          <p:nvPr/>
        </p:nvSpPr>
        <p:spPr>
          <a:xfrm>
            <a:off x="5870024" y="550071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BC2777-C5D0-8E5D-A2E8-95C6F6C78475}"/>
              </a:ext>
            </a:extLst>
          </p:cNvPr>
          <p:cNvSpPr txBox="1"/>
          <p:nvPr/>
        </p:nvSpPr>
        <p:spPr>
          <a:xfrm>
            <a:off x="28509" y="5557071"/>
            <a:ext cx="943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p=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FF4EB-4706-A857-5EEB-16B148DF07CE}"/>
              </a:ext>
            </a:extLst>
          </p:cNvPr>
          <p:cNvSpPr txBox="1"/>
          <p:nvPr/>
        </p:nvSpPr>
        <p:spPr>
          <a:xfrm>
            <a:off x="8289799" y="5580529"/>
            <a:ext cx="820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=q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08F38B-F986-C564-4D8C-AC0137DBFCB4}"/>
              </a:ext>
            </a:extLst>
          </p:cNvPr>
          <p:cNvSpPr/>
          <p:nvPr/>
        </p:nvSpPr>
        <p:spPr>
          <a:xfrm>
            <a:off x="3347864" y="1031453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/>
              <p14:cNvContentPartPr/>
              <p14:nvPr/>
            </p14:nvContentPartPr>
            <p14:xfrm>
              <a:off x="3137400" y="304560"/>
              <a:ext cx="1028160" cy="49824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2000" y="297360"/>
                <a:ext cx="104184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515637"/>
      </p:ext>
    </p:extLst>
  </p:cSld>
  <p:clrMapOvr>
    <a:masterClrMapping/>
  </p:clrMapOvr>
  <p:transition spd="med" advClick="0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>
            <a:hlinkClick r:id="rId3" action="ppaction://hlinksldjump"/>
          </p:cNvPr>
          <p:cNvSpPr txBox="1"/>
          <p:nvPr/>
        </p:nvSpPr>
        <p:spPr>
          <a:xfrm>
            <a:off x="523694" y="1285860"/>
            <a:ext cx="7602564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符号串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w=a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被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DFA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接受，当且仅当：在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的带标记的有向图中，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/>
              </a:rPr>
              <a:t> s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>
                <a:solidFill>
                  <a:srgbClr val="800080"/>
                </a:solidFill>
                <a:sym typeface="Symbol" panose="05050102010706020507" pitchFamily="18" charset="2"/>
              </a:rPr>
              <a:t>0 </a:t>
            </a:r>
            <a:r>
              <a:rPr lang="en-US" altLang="zh-CN" i="1">
                <a:solidFill>
                  <a:srgbClr val="990099"/>
                </a:solidFill>
                <a:sym typeface="Symbol" panose="05050102010706020507" pitchFamily="18" charset="2"/>
              </a:rPr>
              <a:t>⇝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zh-CN" altLang="en-US" dirty="0"/>
          </a:p>
          <a:p>
            <a:pPr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cxnSp>
        <p:nvCxnSpPr>
          <p:cNvPr id="18" name="曲线连接符 17"/>
          <p:cNvCxnSpPr>
            <a:stCxn id="14" idx="0"/>
            <a:endCxn id="10" idx="0"/>
          </p:cNvCxnSpPr>
          <p:nvPr/>
        </p:nvCxnSpPr>
        <p:spPr>
          <a:xfrm rot="16200000" flipH="1">
            <a:off x="1425725" y="4980729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779743" y="5617036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98387" y="5572140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836756" y="559825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84520" y="5371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297" y="555886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643635" y="505216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1215165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51247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4" name="曲线连接符 23"/>
          <p:cNvCxnSpPr>
            <a:cxnSpLocks/>
          </p:cNvCxnSpPr>
          <p:nvPr/>
        </p:nvCxnSpPr>
        <p:spPr>
          <a:xfrm rot="16200000" flipH="1">
            <a:off x="5233717" y="4994001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曲线连接符 24"/>
          <p:cNvCxnSpPr/>
          <p:nvPr/>
        </p:nvCxnSpPr>
        <p:spPr>
          <a:xfrm rot="16200000" flipH="1">
            <a:off x="7533106" y="508250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941329" y="478632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92832" y="477305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15E03-1B1F-2BA0-A950-06132C527AFA}"/>
              </a:ext>
            </a:extLst>
          </p:cNvPr>
          <p:cNvSpPr/>
          <p:nvPr/>
        </p:nvSpPr>
        <p:spPr>
          <a:xfrm>
            <a:off x="5447582" y="561623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A79C9-B950-986C-45A2-1D5F6559B246}"/>
              </a:ext>
            </a:extLst>
          </p:cNvPr>
          <p:cNvSpPr/>
          <p:nvPr/>
        </p:nvSpPr>
        <p:spPr>
          <a:xfrm>
            <a:off x="5870024" y="550071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BC2777-C5D0-8E5D-A2E8-95C6F6C78475}"/>
              </a:ext>
            </a:extLst>
          </p:cNvPr>
          <p:cNvSpPr txBox="1"/>
          <p:nvPr/>
        </p:nvSpPr>
        <p:spPr>
          <a:xfrm>
            <a:off x="-94060" y="5557071"/>
            <a:ext cx="943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FF4EB-4706-A857-5EEB-16B148DF07CE}"/>
              </a:ext>
            </a:extLst>
          </p:cNvPr>
          <p:cNvSpPr txBox="1"/>
          <p:nvPr/>
        </p:nvSpPr>
        <p:spPr>
          <a:xfrm>
            <a:off x="8289799" y="5549104"/>
            <a:ext cx="820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0C36DB-6DA6-A3D0-FDC3-6E0537A63AA5}"/>
              </a:ext>
            </a:extLst>
          </p:cNvPr>
          <p:cNvSpPr/>
          <p:nvPr/>
        </p:nvSpPr>
        <p:spPr>
          <a:xfrm>
            <a:off x="2555776" y="2024523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60915"/>
      </p:ext>
    </p:extLst>
  </p:cSld>
  <p:clrMapOvr>
    <a:masterClrMapping/>
  </p:clrMapOvr>
  <p:transition spd="med" advClick="0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3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2" name="Text Box 6"/>
          <p:cNvSpPr txBox="1"/>
          <p:nvPr/>
        </p:nvSpPr>
        <p:spPr>
          <a:xfrm>
            <a:off x="278360" y="1340768"/>
            <a:ext cx="8686128" cy="28777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latin typeface="Arial" panose="020B0604020202020204" pitchFamily="34" charset="0"/>
              </a:rPr>
              <a:t>DFA  D</a:t>
            </a:r>
            <a:r>
              <a:rPr lang="en-US" altLang="zh-CN" dirty="0">
                <a:latin typeface="Arial" panose="020B0604020202020204" pitchFamily="34" charset="0"/>
              </a:rPr>
              <a:t> 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 的语言：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sz="105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L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(D) =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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/>
              </a:rPr>
              <a:t>s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⇝ s</a:t>
            </a:r>
            <a:r>
              <a:rPr lang="en-US" altLang="zh-CN" i="1" baseline="-25000" dirty="0"/>
              <a:t>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</a:t>
            </a:r>
          </a:p>
          <a:p>
            <a:pPr>
              <a:buNone/>
            </a:pPr>
            <a:endParaRPr lang="en-US" altLang="zh-CN" sz="1050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可以证明，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如果存在</a:t>
            </a:r>
            <a:r>
              <a:rPr lang="zh-CN" altLang="en-US" dirty="0">
                <a:latin typeface="Arial" panose="020B0604020202020204" pitchFamily="34" charset="0"/>
              </a:rPr>
              <a:t>一个 </a:t>
            </a:r>
            <a:r>
              <a:rPr lang="en-US" altLang="zh-CN" i="1" dirty="0">
                <a:latin typeface="Arial" panose="020B0604020202020204" pitchFamily="34" charset="0"/>
              </a:rPr>
              <a:t>DFA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latin typeface="Arial" panose="020B0604020202020204" pitchFamily="34" charset="0"/>
              </a:rPr>
              <a:t>     D</a:t>
            </a:r>
            <a:r>
              <a:rPr lang="en-US" altLang="zh-CN" dirty="0">
                <a:latin typeface="Arial" panose="020B0604020202020204" pitchFamily="34" charset="0"/>
              </a:rPr>
              <a:t> 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，满足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L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(D) 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则 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是一个正规语言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1050" dirty="0">
              <a:latin typeface="Arial" panose="020B0604020202020204" pitchFamily="34" charset="0"/>
            </a:endParaRPr>
          </a:p>
        </p:txBody>
      </p:sp>
      <p:sp>
        <p:nvSpPr>
          <p:cNvPr id="65543" name="Text Box 8">
            <a:hlinkClick r:id="rId2" action="ppaction://hlinksldjump"/>
          </p:cNvPr>
          <p:cNvSpPr txBox="1"/>
          <p:nvPr/>
        </p:nvSpPr>
        <p:spPr>
          <a:xfrm>
            <a:off x="395536" y="164519"/>
            <a:ext cx="64817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DFA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的语言</a:t>
            </a:r>
            <a:endParaRPr lang="zh-CN" altLang="en-US" b="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95E1CA-D3EB-DABC-3791-D226D2DA8130}"/>
              </a:ext>
            </a:extLst>
          </p:cNvPr>
          <p:cNvSpPr txBox="1"/>
          <p:nvPr/>
        </p:nvSpPr>
        <p:spPr>
          <a:xfrm>
            <a:off x="4860032" y="1772816"/>
            <a:ext cx="504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</p:spTree>
  </p:cSld>
  <p:clrMapOvr>
    <a:masterClrMapping/>
  </p:clrMapOvr>
  <p:transition spd="med" advClick="0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3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3" name="Text Box 8">
            <a:hlinkClick r:id="rId2" action="ppaction://hlinksldjump"/>
          </p:cNvPr>
          <p:cNvSpPr txBox="1"/>
          <p:nvPr/>
        </p:nvSpPr>
        <p:spPr>
          <a:xfrm>
            <a:off x="251519" y="1413062"/>
            <a:ext cx="7520881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从一个状态出发，当看到某个符号时，下一个状态是确定的。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下面介绍一种对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的扩展：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NFA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，即非确定的有穷自动机。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不确定性：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marL="457200" indent="-457200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在看到某个符号时，跳转到多个状态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marL="457200" indent="-457200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不读入符号也可以跳转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188640"/>
            <a:ext cx="4436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</a:rPr>
              <a:t>DFA </a:t>
            </a:r>
            <a:r>
              <a:rPr lang="zh-CN" altLang="en-US" dirty="0">
                <a:solidFill>
                  <a:srgbClr val="800080"/>
                </a:solidFill>
              </a:rPr>
              <a:t>的特点：确定性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7D10D85-3D57-4ADF-A367-201E89B4DF68}"/>
              </a:ext>
            </a:extLst>
          </p:cNvPr>
          <p:cNvSpPr/>
          <p:nvPr/>
        </p:nvSpPr>
        <p:spPr bwMode="auto">
          <a:xfrm>
            <a:off x="7537140" y="2272529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4E51BE0-234D-4817-B650-D0DAAC8FD2D6}"/>
              </a:ext>
            </a:extLst>
          </p:cNvPr>
          <p:cNvSpPr/>
          <p:nvPr/>
        </p:nvSpPr>
        <p:spPr bwMode="auto">
          <a:xfrm>
            <a:off x="7524328" y="413375"/>
            <a:ext cx="108012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/>
              <a:t>D</a:t>
            </a:r>
            <a:r>
              <a:rPr kumimoji="1" lang="en-US" altLang="zh-CN" sz="3200" b="1" i="1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FA</a:t>
            </a:r>
            <a:endParaRPr kumimoji="1" lang="zh-CN" altLang="en-US" sz="3200" b="1" i="1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163D8F1-F875-4DC9-9C74-219D6AC533C2}"/>
              </a:ext>
            </a:extLst>
          </p:cNvPr>
          <p:cNvSpPr/>
          <p:nvPr/>
        </p:nvSpPr>
        <p:spPr bwMode="auto">
          <a:xfrm>
            <a:off x="7324413" y="3822872"/>
            <a:ext cx="1479950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800080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NFA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F85F450-71FB-4217-8200-98F7953F2DB1}"/>
              </a:ext>
            </a:extLst>
          </p:cNvPr>
          <p:cNvSpPr/>
          <p:nvPr/>
        </p:nvSpPr>
        <p:spPr bwMode="auto">
          <a:xfrm>
            <a:off x="7752493" y="5188036"/>
            <a:ext cx="828802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rtlCol="0" anchor="t" anchorCtr="0" compatLnSpc="1">
            <a:no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RE</a:t>
            </a:r>
            <a:endParaRPr lang="en-US" altLang="zh-CN" i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cxnSp>
        <p:nvCxnSpPr>
          <p:cNvPr id="16" name="曲线连接符 12">
            <a:extLst>
              <a:ext uri="{FF2B5EF4-FFF2-40B4-BE49-F238E27FC236}">
                <a16:creationId xmlns:a16="http://schemas.microsoft.com/office/drawing/2014/main" id="{34949C2A-7821-48FA-941E-56ABA4273C5E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rot="16200000" flipH="1">
            <a:off x="7501257" y="1696586"/>
            <a:ext cx="1139074" cy="12812"/>
          </a:xfrm>
          <a:prstGeom prst="curvedConnector3">
            <a:avLst>
              <a:gd name="adj1" fmla="val 50000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/>
          <p:cNvSpPr/>
          <p:nvPr/>
        </p:nvSpPr>
        <p:spPr>
          <a:xfrm>
            <a:off x="0" y="260648"/>
            <a:ext cx="9224156" cy="6047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3.1.4 </a:t>
            </a:r>
            <a:r>
              <a:rPr lang="zh-CN" altLang="en-US" sz="36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词法分析程序中如何识别单词</a:t>
            </a:r>
          </a:p>
        </p:txBody>
      </p:sp>
      <p:sp>
        <p:nvSpPr>
          <p:cNvPr id="9" name="矩形 8"/>
          <p:cNvSpPr/>
          <p:nvPr/>
        </p:nvSpPr>
        <p:spPr>
          <a:xfrm>
            <a:off x="500034" y="1142984"/>
            <a:ext cx="792961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词法分析程序的实现方式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1.</a:t>
            </a:r>
            <a:r>
              <a:rPr lang="zh-CN" altLang="en-US" dirty="0">
                <a:solidFill>
                  <a:srgbClr val="800080"/>
                </a:solidFill>
              </a:rPr>
              <a:t>手动编写词法分析程序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9792" y="2428868"/>
            <a:ext cx="5905784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手工设计</a:t>
            </a:r>
            <a:r>
              <a:rPr lang="zh-CN" altLang="en-US" dirty="0">
                <a:solidFill>
                  <a:srgbClr val="FF0000"/>
                </a:solidFill>
              </a:rPr>
              <a:t>每种单词的词法规则</a:t>
            </a:r>
          </a:p>
        </p:txBody>
      </p:sp>
      <p:sp>
        <p:nvSpPr>
          <p:cNvPr id="12" name="矩形 11"/>
          <p:cNvSpPr/>
          <p:nvPr/>
        </p:nvSpPr>
        <p:spPr>
          <a:xfrm>
            <a:off x="666850" y="3571876"/>
            <a:ext cx="6858048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手工设计出</a:t>
            </a:r>
            <a:r>
              <a:rPr lang="zh-CN" altLang="en-US" dirty="0">
                <a:solidFill>
                  <a:srgbClr val="FF0000"/>
                </a:solidFill>
              </a:rPr>
              <a:t>识别单个单词的状态机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5381758" y="3071810"/>
            <a:ext cx="214314" cy="357190"/>
          </a:xfrm>
          <a:prstGeom prst="down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5381758" y="4286256"/>
            <a:ext cx="214314" cy="357190"/>
          </a:xfrm>
          <a:prstGeom prst="down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2602" y="4857760"/>
            <a:ext cx="7075782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在此基础上手工编写出</a:t>
            </a:r>
            <a:r>
              <a:rPr lang="zh-CN" altLang="en-US">
                <a:solidFill>
                  <a:srgbClr val="FF0000"/>
                </a:solidFill>
              </a:rPr>
              <a:t>分词程序，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该程序通过模拟该状态机来识别单词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343372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37688"/>
              </p:ext>
            </p:extLst>
          </p:nvPr>
        </p:nvGraphicFramePr>
        <p:xfrm>
          <a:off x="1521768" y="1484784"/>
          <a:ext cx="55626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58896" imgH="1077468" progId="Visio.Drawing.11">
                  <p:embed/>
                </p:oleObj>
              </mc:Choice>
              <mc:Fallback>
                <p:oleObj r:id="rId3" imgW="3358896" imgH="1077468" progId="Visio.Drawing.11">
                  <p:embed/>
                  <p:pic>
                    <p:nvPicPr>
                      <p:cNvPr id="0" name="Picture 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768" y="1484784"/>
                        <a:ext cx="55626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9"/>
          <p:cNvSpPr txBox="1"/>
          <p:nvPr/>
        </p:nvSpPr>
        <p:spPr>
          <a:xfrm>
            <a:off x="683568" y="1637184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(1)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70389"/>
              </p:ext>
            </p:extLst>
          </p:nvPr>
        </p:nvGraphicFramePr>
        <p:xfrm>
          <a:off x="1521768" y="3683472"/>
          <a:ext cx="57150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87496" imgH="1077468" progId="Visio.Drawing.11">
                  <p:embed/>
                </p:oleObj>
              </mc:Choice>
              <mc:Fallback>
                <p:oleObj r:id="rId5" imgW="3587496" imgH="1077468" progId="Visio.Drawing.11">
                  <p:embed/>
                  <p:pic>
                    <p:nvPicPr>
                      <p:cNvPr id="0" name="Picture 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768" y="3683472"/>
                        <a:ext cx="57150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21"/>
          <p:cNvSpPr txBox="1"/>
          <p:nvPr/>
        </p:nvSpPr>
        <p:spPr>
          <a:xfrm>
            <a:off x="683568" y="3770784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(2)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21514" name="Text Box 22">
            <a:hlinkClick r:id="rId7" action="ppaction://hlinksldjump"/>
          </p:cNvPr>
          <p:cNvSpPr txBox="1"/>
          <p:nvPr/>
        </p:nvSpPr>
        <p:spPr>
          <a:xfrm>
            <a:off x="323528" y="188640"/>
            <a:ext cx="49688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非确定有限自动机举例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5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50" name="Text Box 6"/>
          <p:cNvSpPr txBox="1"/>
          <p:nvPr/>
        </p:nvSpPr>
        <p:spPr>
          <a:xfrm>
            <a:off x="990600" y="2768178"/>
            <a:ext cx="2743200" cy="25545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</a:rPr>
              <a:t>有限状态集</a:t>
            </a:r>
            <a:endParaRPr lang="zh-CN" altLang="en-US" sz="2400" i="1" baseline="-25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latin typeface="楷体_GB2312" pitchFamily="49" charset="-122"/>
              </a:rPr>
              <a:t> 有限输入符号集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latin typeface="楷体_GB2312" pitchFamily="49" charset="-122"/>
              </a:rPr>
              <a:t> 转移函数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latin typeface="楷体_GB2312" pitchFamily="49" charset="-122"/>
              </a:rPr>
              <a:t> 一个开始状态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400" dirty="0">
                <a:latin typeface="楷体_GB2312" pitchFamily="49" charset="-122"/>
              </a:rPr>
              <a:t> 一个终态集合</a:t>
            </a:r>
            <a:endParaRPr lang="zh-CN" altLang="en-US" sz="1000" dirty="0">
              <a:latin typeface="楷体_GB2312" pitchFamily="49" charset="-122"/>
            </a:endParaRPr>
          </a:p>
        </p:txBody>
      </p:sp>
      <p:sp>
        <p:nvSpPr>
          <p:cNvPr id="66567" name="Text Box 7"/>
          <p:cNvSpPr txBox="1"/>
          <p:nvPr/>
        </p:nvSpPr>
        <p:spPr>
          <a:xfrm>
            <a:off x="685800" y="1772816"/>
            <a:ext cx="8062913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</a:rPr>
              <a:t>一个非确定有限状态自动机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NFA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nondeterministic</a:t>
            </a:r>
          </a:p>
          <a:p>
            <a:pP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finite automata) </a:t>
            </a:r>
            <a:r>
              <a:rPr lang="zh-CN" altLang="en-US" sz="2400" dirty="0">
                <a:latin typeface="Arial" panose="020B0604020202020204" pitchFamily="34" charset="0"/>
              </a:rPr>
              <a:t>是一个五元组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rPr>
              <a:t>N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 = (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Q,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, 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0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, F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rPr>
              <a:t>.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3657600" y="2628478"/>
            <a:ext cx="2209800" cy="381000"/>
            <a:chOff x="2448" y="1968"/>
            <a:chExt cx="864" cy="240"/>
          </a:xfrm>
        </p:grpSpPr>
        <p:sp>
          <p:nvSpPr>
            <p:cNvPr id="66585" name="Line 9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Line 10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3657600" y="2628478"/>
            <a:ext cx="2514600" cy="914400"/>
            <a:chOff x="2880" y="1968"/>
            <a:chExt cx="1056" cy="576"/>
          </a:xfrm>
        </p:grpSpPr>
        <p:sp>
          <p:nvSpPr>
            <p:cNvPr id="66583" name="Line 12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13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3657600" y="2628478"/>
            <a:ext cx="2895600" cy="1447800"/>
            <a:chOff x="2880" y="1968"/>
            <a:chExt cx="1056" cy="576"/>
          </a:xfrm>
        </p:grpSpPr>
        <p:sp>
          <p:nvSpPr>
            <p:cNvPr id="66581" name="Line 15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16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3657600" y="2628478"/>
            <a:ext cx="3276600" cy="1905000"/>
            <a:chOff x="2880" y="1968"/>
            <a:chExt cx="1056" cy="576"/>
          </a:xfrm>
        </p:grpSpPr>
        <p:sp>
          <p:nvSpPr>
            <p:cNvPr id="66579" name="Line 18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0" name="Line 19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3657600" y="2628478"/>
            <a:ext cx="3733800" cy="2514600"/>
            <a:chOff x="2880" y="1968"/>
            <a:chExt cx="1056" cy="576"/>
          </a:xfrm>
        </p:grpSpPr>
        <p:sp>
          <p:nvSpPr>
            <p:cNvPr id="66577" name="Line 21"/>
            <p:cNvSpPr/>
            <p:nvPr/>
          </p:nvSpPr>
          <p:spPr>
            <a:xfrm>
              <a:off x="2880" y="25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22"/>
            <p:cNvSpPr/>
            <p:nvPr/>
          </p:nvSpPr>
          <p:spPr>
            <a:xfrm flipV="1">
              <a:off x="3936" y="196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4567" name="Text Box 23"/>
          <p:cNvSpPr txBox="1"/>
          <p:nvPr/>
        </p:nvSpPr>
        <p:spPr>
          <a:xfrm>
            <a:off x="7772400" y="4320753"/>
            <a:ext cx="1143000" cy="984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0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400" dirty="0">
              <a:solidFill>
                <a:srgbClr val="800080"/>
              </a:solidFill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None/>
            </a:pPr>
            <a:endParaRPr lang="en-US" altLang="zh-CN" sz="10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</a:rPr>
              <a:t>F</a:t>
            </a: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 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</a:p>
        </p:txBody>
      </p:sp>
      <p:sp>
        <p:nvSpPr>
          <p:cNvPr id="364568" name="Rectangle 24"/>
          <p:cNvSpPr/>
          <p:nvPr/>
        </p:nvSpPr>
        <p:spPr>
          <a:xfrm>
            <a:off x="990600" y="5371678"/>
            <a:ext cx="6247736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zh-CN" altLang="en-US" sz="28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800" i="1" dirty="0">
                <a:ea typeface="华文行楷" pitchFamily="2" charset="-122"/>
              </a:rPr>
              <a:t>DFA </a:t>
            </a:r>
            <a:r>
              <a:rPr lang="zh-CN" altLang="en-US" sz="2800" dirty="0">
                <a:latin typeface="楷体_GB2312" pitchFamily="49" charset="-122"/>
              </a:rPr>
              <a:t>唯一不同之处</a:t>
            </a:r>
            <a:r>
              <a:rPr lang="zh-CN" altLang="en-US" sz="2800" dirty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 sz="28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 </a:t>
            </a:r>
            <a:r>
              <a:rPr lang="en-US" altLang="zh-CN" sz="28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:  Q </a:t>
            </a:r>
            <a:r>
              <a:rPr lang="en-US" altLang="zh-CN" sz="28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8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800" i="1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ea typeface="华文行楷" pitchFamily="2" charset="-122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2</a:t>
            </a:r>
            <a:r>
              <a:rPr lang="en-US" altLang="zh-CN" i="1" baseline="30000" dirty="0">
                <a:solidFill>
                  <a:srgbClr val="FF0000"/>
                </a:solidFill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en-US" altLang="zh-CN" sz="2800" i="1" baseline="30000" dirty="0">
              <a:solidFill>
                <a:srgbClr val="FF0000"/>
              </a:solidFill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66575" name="Text Box 26">
            <a:hlinkClick r:id="rId2" action="ppaction://hlinksldjump"/>
          </p:cNvPr>
          <p:cNvSpPr txBox="1"/>
          <p:nvPr/>
        </p:nvSpPr>
        <p:spPr>
          <a:xfrm>
            <a:off x="815690" y="1096541"/>
            <a:ext cx="612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非确定有限自动机的形式定义</a:t>
            </a:r>
          </a:p>
        </p:txBody>
      </p:sp>
      <p:sp>
        <p:nvSpPr>
          <p:cNvPr id="27" name="Rectangle 11"/>
          <p:cNvSpPr/>
          <p:nvPr/>
        </p:nvSpPr>
        <p:spPr>
          <a:xfrm>
            <a:off x="1142365" y="243205"/>
            <a:ext cx="7842885" cy="6571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3.4.2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不确定的有穷自动机</a:t>
            </a:r>
            <a:r>
              <a:rPr lang="en-US" altLang="zh-CN" sz="4000" dirty="0">
                <a:solidFill>
                  <a:srgbClr val="800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4000" dirty="0">
                <a:solidFill>
                  <a:srgbClr val="800080"/>
                </a:solidFill>
                <a:latin typeface="黑体" pitchFamily="49" charset="-122"/>
                <a:ea typeface="黑体" pitchFamily="49" charset="-122"/>
              </a:rPr>
              <a:t>NFA</a:t>
            </a:r>
            <a:r>
              <a:rPr lang="en-US" altLang="zh-CN" sz="4000" dirty="0">
                <a:solidFill>
                  <a:srgbClr val="800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</p:txBody>
      </p:sp>
      <p:cxnSp>
        <p:nvCxnSpPr>
          <p:cNvPr id="32" name="曲线连接符 12">
            <a:extLst>
              <a:ext uri="{FF2B5EF4-FFF2-40B4-BE49-F238E27FC236}">
                <a16:creationId xmlns:a16="http://schemas.microsoft.com/office/drawing/2014/main" id="{2798B2C5-9461-4B35-BA14-5D3B3DD46DA0}"/>
              </a:ext>
            </a:extLst>
          </p:cNvPr>
          <p:cNvCxnSpPr>
            <a:cxnSpLocks/>
          </p:cNvCxnSpPr>
          <p:nvPr/>
        </p:nvCxnSpPr>
        <p:spPr>
          <a:xfrm>
            <a:off x="5413526" y="6573334"/>
            <a:ext cx="1030682" cy="0"/>
          </a:xfrm>
          <a:prstGeom prst="straightConnector1">
            <a:avLst/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02FE78E2-F3B3-4D7D-9268-51F6D7265F97}"/>
              </a:ext>
            </a:extLst>
          </p:cNvPr>
          <p:cNvSpPr/>
          <p:nvPr/>
        </p:nvSpPr>
        <p:spPr>
          <a:xfrm>
            <a:off x="6381074" y="6226588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{s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i="1" dirty="0">
                <a:solidFill>
                  <a:srgbClr val="800080"/>
                </a:solidFill>
              </a:rPr>
              <a:t>,…,</a:t>
            </a:r>
            <a:r>
              <a:rPr lang="en-US" altLang="zh-CN" sz="2800" i="1" dirty="0" err="1">
                <a:solidFill>
                  <a:srgbClr val="800080"/>
                </a:solidFill>
              </a:rPr>
              <a:t>s</a:t>
            </a:r>
            <a:r>
              <a:rPr lang="en-US" altLang="zh-CN" sz="2800" i="1" baseline="-25000" dirty="0" err="1">
                <a:solidFill>
                  <a:srgbClr val="800080"/>
                </a:solidFill>
              </a:rPr>
              <a:t>k</a:t>
            </a:r>
            <a:r>
              <a:rPr lang="en-US" altLang="zh-CN" sz="2800" i="1" dirty="0">
                <a:solidFill>
                  <a:srgbClr val="800080"/>
                </a:solidFill>
              </a:rPr>
              <a:t>}</a:t>
            </a:r>
            <a:endParaRPr lang="zh-CN" altLang="en-US" sz="2800" i="1" dirty="0">
              <a:solidFill>
                <a:srgbClr val="80008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791DD64-5394-4438-A93F-BCC8E932B0CD}"/>
              </a:ext>
            </a:extLst>
          </p:cNvPr>
          <p:cNvSpPr/>
          <p:nvPr/>
        </p:nvSpPr>
        <p:spPr>
          <a:xfrm>
            <a:off x="5001362" y="6195967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D0BF05-2242-422D-BB34-31E69B9DE531}"/>
              </a:ext>
            </a:extLst>
          </p:cNvPr>
          <p:cNvSpPr/>
          <p:nvPr/>
        </p:nvSpPr>
        <p:spPr>
          <a:xfrm>
            <a:off x="5743884" y="603712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E318A2-A30F-411E-BED1-6C23160DDA24}"/>
              </a:ext>
            </a:extLst>
          </p:cNvPr>
          <p:cNvSpPr/>
          <p:nvPr/>
        </p:nvSpPr>
        <p:spPr>
          <a:xfrm rot="16695015">
            <a:off x="5038506" y="5815917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1FAB0CC-7C79-4525-B6FC-044337F8965A}"/>
              </a:ext>
            </a:extLst>
          </p:cNvPr>
          <p:cNvSpPr/>
          <p:nvPr/>
        </p:nvSpPr>
        <p:spPr>
          <a:xfrm rot="16695015">
            <a:off x="5756294" y="5743909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3C73F27-3986-4791-9EBD-84FC38326FBE}"/>
              </a:ext>
            </a:extLst>
          </p:cNvPr>
          <p:cNvSpPr/>
          <p:nvPr/>
        </p:nvSpPr>
        <p:spPr>
          <a:xfrm rot="14963443">
            <a:off x="6814794" y="5770061"/>
            <a:ext cx="432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396092A-34A5-4294-82C7-5B8868E6EB54}"/>
              </a:ext>
            </a:extLst>
          </p:cNvPr>
          <p:cNvSpPr txBox="1"/>
          <p:nvPr/>
        </p:nvSpPr>
        <p:spPr>
          <a:xfrm>
            <a:off x="8014594" y="619581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itchFamily="2" charset="-122"/>
                <a:sym typeface="Symbol" panose="05050102010706020507" pitchFamily="18" charset="2"/>
              </a:rPr>
              <a:t>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Q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/>
              <p14:cNvContentPartPr/>
              <p14:nvPr/>
            </p14:nvContentPartPr>
            <p14:xfrm>
              <a:off x="3944160" y="5171040"/>
              <a:ext cx="3047040" cy="28908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8400" y="5164560"/>
                <a:ext cx="3060000" cy="30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0" grpId="0"/>
      <p:bldP spid="364567" grpId="0"/>
      <p:bldP spid="364568" grpId="1"/>
      <p:bldP spid="33" grpId="0"/>
      <p:bldP spid="34" grpId="0"/>
      <p:bldP spid="35" grpId="0"/>
      <p:bldP spid="36" grpId="0"/>
      <p:bldP spid="37" grpId="0"/>
      <p:bldP spid="38" grpId="0"/>
      <p:bldP spid="4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26673"/>
              </p:ext>
            </p:extLst>
          </p:nvPr>
        </p:nvGraphicFramePr>
        <p:xfrm>
          <a:off x="1295400" y="2286000"/>
          <a:ext cx="41910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58530" imgH="1077493" progId="Visio.Drawing.11">
                  <p:embed/>
                </p:oleObj>
              </mc:Choice>
              <mc:Fallback>
                <p:oleObj name="Visio" r:id="rId3" imgW="3358530" imgH="1077493" progId="Visio.Drawing.11">
                  <p:embed/>
                  <p:pic>
                    <p:nvPicPr>
                      <p:cNvPr id="0" name="Picture 9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41910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7"/>
          <p:cNvSpPr txBox="1"/>
          <p:nvPr/>
        </p:nvSpPr>
        <p:spPr>
          <a:xfrm>
            <a:off x="838200" y="24384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(1)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1" name="Object 8"/>
          <p:cNvGraphicFramePr>
            <a:graphicFrameLocks noChangeAspect="1"/>
          </p:cNvGraphicFramePr>
          <p:nvPr/>
        </p:nvGraphicFramePr>
        <p:xfrm>
          <a:off x="1143000" y="4343400"/>
          <a:ext cx="44958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587496" imgH="1077468" progId="Visio.Drawing.11">
                  <p:embed/>
                </p:oleObj>
              </mc:Choice>
              <mc:Fallback>
                <p:oleObj r:id="rId5" imgW="3587496" imgH="1077468" progId="Visio.Drawing.11">
                  <p:embed/>
                  <p:pic>
                    <p:nvPicPr>
                      <p:cNvPr id="0" name="Picture 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44958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/>
          <p:nvPr/>
        </p:nvSpPr>
        <p:spPr>
          <a:xfrm>
            <a:off x="838200" y="44767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(2)</a:t>
            </a:r>
            <a:endParaRPr lang="en-US" altLang="zh-CN" sz="1000" dirty="0">
              <a:latin typeface="Times New Roman" panose="02020603050405020304" pitchFamily="18" charset="0"/>
            </a:endParaRPr>
          </a:p>
        </p:txBody>
      </p:sp>
      <p:sp>
        <p:nvSpPr>
          <p:cNvPr id="22538" name="Text Box 10"/>
          <p:cNvSpPr txBox="1"/>
          <p:nvPr/>
        </p:nvSpPr>
        <p:spPr>
          <a:xfrm>
            <a:off x="6324600" y="282892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9" name="Text Box 11"/>
          <p:cNvSpPr txBox="1"/>
          <p:nvPr/>
        </p:nvSpPr>
        <p:spPr>
          <a:xfrm>
            <a:off x="6324600" y="328612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Text Box 12"/>
          <p:cNvSpPr txBox="1"/>
          <p:nvPr/>
        </p:nvSpPr>
        <p:spPr>
          <a:xfrm>
            <a:off x="6096000" y="374332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2541" name="Line 13"/>
          <p:cNvSpPr/>
          <p:nvPr/>
        </p:nvSpPr>
        <p:spPr>
          <a:xfrm>
            <a:off x="5943600" y="267652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/>
          <p:cNvSpPr/>
          <p:nvPr/>
        </p:nvSpPr>
        <p:spPr>
          <a:xfrm>
            <a:off x="5943600" y="275272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/>
          <p:cNvSpPr/>
          <p:nvPr/>
        </p:nvSpPr>
        <p:spPr>
          <a:xfrm>
            <a:off x="6705600" y="214312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16"/>
          <p:cNvSpPr/>
          <p:nvPr/>
        </p:nvSpPr>
        <p:spPr>
          <a:xfrm>
            <a:off x="6705600" y="275272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7"/>
          <p:cNvSpPr/>
          <p:nvPr/>
        </p:nvSpPr>
        <p:spPr>
          <a:xfrm>
            <a:off x="6781800" y="214312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8"/>
          <p:cNvSpPr/>
          <p:nvPr/>
        </p:nvSpPr>
        <p:spPr>
          <a:xfrm>
            <a:off x="6781800" y="275272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19"/>
          <p:cNvSpPr/>
          <p:nvPr/>
        </p:nvSpPr>
        <p:spPr>
          <a:xfrm>
            <a:off x="7620000" y="214312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/>
          <p:cNvSpPr/>
          <p:nvPr/>
        </p:nvSpPr>
        <p:spPr>
          <a:xfrm>
            <a:off x="7620000" y="275272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1"/>
          <p:cNvSpPr txBox="1"/>
          <p:nvPr/>
        </p:nvSpPr>
        <p:spPr>
          <a:xfrm>
            <a:off x="7010400" y="214312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0" name="Line 22"/>
          <p:cNvSpPr/>
          <p:nvPr/>
        </p:nvSpPr>
        <p:spPr>
          <a:xfrm>
            <a:off x="6019800" y="313372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 Box 23"/>
          <p:cNvSpPr txBox="1"/>
          <p:nvPr/>
        </p:nvSpPr>
        <p:spPr>
          <a:xfrm>
            <a:off x="6858000" y="282892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2" name="Text Box 24"/>
          <p:cNvSpPr txBox="1"/>
          <p:nvPr/>
        </p:nvSpPr>
        <p:spPr>
          <a:xfrm>
            <a:off x="7924800" y="282892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3" name="Text Box 25"/>
          <p:cNvSpPr txBox="1"/>
          <p:nvPr/>
        </p:nvSpPr>
        <p:spPr>
          <a:xfrm>
            <a:off x="6858000" y="328612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 }</a:t>
            </a:r>
          </a:p>
        </p:txBody>
      </p:sp>
      <p:sp>
        <p:nvSpPr>
          <p:cNvPr id="22554" name="Text Box 26"/>
          <p:cNvSpPr txBox="1"/>
          <p:nvPr/>
        </p:nvSpPr>
        <p:spPr>
          <a:xfrm>
            <a:off x="6934200" y="374332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5" name="Text Box 27"/>
          <p:cNvSpPr txBox="1"/>
          <p:nvPr/>
        </p:nvSpPr>
        <p:spPr>
          <a:xfrm>
            <a:off x="7696200" y="3286125"/>
            <a:ext cx="914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q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2556" name="Text Box 28"/>
          <p:cNvSpPr txBox="1"/>
          <p:nvPr/>
        </p:nvSpPr>
        <p:spPr>
          <a:xfrm>
            <a:off x="7924800" y="374332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7" name="Text Box 29"/>
          <p:cNvSpPr txBox="1"/>
          <p:nvPr/>
        </p:nvSpPr>
        <p:spPr>
          <a:xfrm>
            <a:off x="7924800" y="213360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8" name="Text Box 30"/>
          <p:cNvSpPr txBox="1"/>
          <p:nvPr/>
        </p:nvSpPr>
        <p:spPr>
          <a:xfrm>
            <a:off x="6324600" y="501967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59" name="Text Box 31"/>
          <p:cNvSpPr txBox="1"/>
          <p:nvPr/>
        </p:nvSpPr>
        <p:spPr>
          <a:xfrm>
            <a:off x="6324600" y="547687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60" name="Text Box 32"/>
          <p:cNvSpPr txBox="1"/>
          <p:nvPr/>
        </p:nvSpPr>
        <p:spPr>
          <a:xfrm>
            <a:off x="6096000" y="593407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2561" name="Line 33"/>
          <p:cNvSpPr/>
          <p:nvPr/>
        </p:nvSpPr>
        <p:spPr>
          <a:xfrm>
            <a:off x="5943600" y="486727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34"/>
          <p:cNvSpPr/>
          <p:nvPr/>
        </p:nvSpPr>
        <p:spPr>
          <a:xfrm>
            <a:off x="5943600" y="4943475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3" name="Line 35"/>
          <p:cNvSpPr/>
          <p:nvPr/>
        </p:nvSpPr>
        <p:spPr>
          <a:xfrm>
            <a:off x="6705600" y="433387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4" name="Line 36"/>
          <p:cNvSpPr/>
          <p:nvPr/>
        </p:nvSpPr>
        <p:spPr>
          <a:xfrm>
            <a:off x="6705600" y="494347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37"/>
          <p:cNvSpPr/>
          <p:nvPr/>
        </p:nvSpPr>
        <p:spPr>
          <a:xfrm>
            <a:off x="6781800" y="433387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6" name="Line 38"/>
          <p:cNvSpPr/>
          <p:nvPr/>
        </p:nvSpPr>
        <p:spPr>
          <a:xfrm>
            <a:off x="6781800" y="494347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7" name="Line 39"/>
          <p:cNvSpPr/>
          <p:nvPr/>
        </p:nvSpPr>
        <p:spPr>
          <a:xfrm>
            <a:off x="7620000" y="4333875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8" name="Line 40"/>
          <p:cNvSpPr/>
          <p:nvPr/>
        </p:nvSpPr>
        <p:spPr>
          <a:xfrm>
            <a:off x="7620000" y="4943475"/>
            <a:ext cx="0" cy="14478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69" name="Text Box 41"/>
          <p:cNvSpPr txBox="1"/>
          <p:nvPr/>
        </p:nvSpPr>
        <p:spPr>
          <a:xfrm>
            <a:off x="7010400" y="4333875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0" name="Line 42"/>
          <p:cNvSpPr/>
          <p:nvPr/>
        </p:nvSpPr>
        <p:spPr>
          <a:xfrm>
            <a:off x="6019800" y="5324475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71" name="Text Box 43"/>
          <p:cNvSpPr txBox="1"/>
          <p:nvPr/>
        </p:nvSpPr>
        <p:spPr>
          <a:xfrm>
            <a:off x="6858000" y="501967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 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2" name="Text Box 44"/>
          <p:cNvSpPr txBox="1"/>
          <p:nvPr/>
        </p:nvSpPr>
        <p:spPr>
          <a:xfrm>
            <a:off x="6858000" y="5476875"/>
            <a:ext cx="609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r }</a:t>
            </a:r>
          </a:p>
        </p:txBody>
      </p:sp>
      <p:sp>
        <p:nvSpPr>
          <p:cNvPr id="22573" name="Text Box 45"/>
          <p:cNvSpPr txBox="1"/>
          <p:nvPr/>
        </p:nvSpPr>
        <p:spPr>
          <a:xfrm>
            <a:off x="6934200" y="593407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4" name="Text Box 46"/>
          <p:cNvSpPr txBox="1"/>
          <p:nvPr/>
        </p:nvSpPr>
        <p:spPr>
          <a:xfrm>
            <a:off x="7848600" y="5476875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22575" name="Text Box 47"/>
          <p:cNvSpPr txBox="1"/>
          <p:nvPr/>
        </p:nvSpPr>
        <p:spPr>
          <a:xfrm>
            <a:off x="7924800" y="593407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6" name="Text Box 48"/>
          <p:cNvSpPr txBox="1"/>
          <p:nvPr/>
        </p:nvSpPr>
        <p:spPr>
          <a:xfrm>
            <a:off x="7924800" y="4324350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77" name="Text Box 49"/>
          <p:cNvSpPr txBox="1"/>
          <p:nvPr/>
        </p:nvSpPr>
        <p:spPr>
          <a:xfrm>
            <a:off x="7696200" y="5019675"/>
            <a:ext cx="9906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p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}</a:t>
            </a:r>
          </a:p>
        </p:txBody>
      </p:sp>
      <p:sp>
        <p:nvSpPr>
          <p:cNvPr id="22578" name="Text Box 51">
            <a:hlinkClick r:id="rId7" action="ppaction://hlinksldjump"/>
          </p:cNvPr>
          <p:cNvSpPr txBox="1"/>
          <p:nvPr/>
        </p:nvSpPr>
        <p:spPr>
          <a:xfrm>
            <a:off x="827088" y="1265238"/>
            <a:ext cx="6121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转移图和转移表表示的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08310"/>
              </p:ext>
            </p:extLst>
          </p:nvPr>
        </p:nvGraphicFramePr>
        <p:xfrm>
          <a:off x="536046" y="2143116"/>
          <a:ext cx="41148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03550" imgH="2543175" progId="Visio.Drawing.11">
                  <p:embed/>
                </p:oleObj>
              </mc:Choice>
              <mc:Fallback>
                <p:oleObj name="Visio" r:id="rId2" imgW="3203550" imgH="2543175" progId="Visio.Drawing.11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46" y="2143116"/>
                        <a:ext cx="41148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Text Box 50"/>
          <p:cNvSpPr txBox="1"/>
          <p:nvPr/>
        </p:nvSpPr>
        <p:spPr>
          <a:xfrm>
            <a:off x="1316997" y="26474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4" name="Text Box 55">
            <a:hlinkClick r:id="rId4" action="ppaction://hlinksldjump"/>
          </p:cNvPr>
          <p:cNvSpPr txBox="1"/>
          <p:nvPr/>
        </p:nvSpPr>
        <p:spPr>
          <a:xfrm>
            <a:off x="827088" y="1336675"/>
            <a:ext cx="4321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3.7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的例子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</a:p>
        </p:txBody>
      </p:sp>
      <p:sp>
        <p:nvSpPr>
          <p:cNvPr id="13" name="Text Box 50"/>
          <p:cNvSpPr txBox="1"/>
          <p:nvPr/>
        </p:nvSpPr>
        <p:spPr>
          <a:xfrm>
            <a:off x="2646382" y="26474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50"/>
          <p:cNvSpPr txBox="1"/>
          <p:nvPr/>
        </p:nvSpPr>
        <p:spPr>
          <a:xfrm>
            <a:off x="1306488" y="3645024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50"/>
          <p:cNvSpPr txBox="1"/>
          <p:nvPr/>
        </p:nvSpPr>
        <p:spPr>
          <a:xfrm>
            <a:off x="1306488" y="45811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49"/>
          <p:cNvSpPr txBox="1"/>
          <p:nvPr/>
        </p:nvSpPr>
        <p:spPr>
          <a:xfrm>
            <a:off x="4357686" y="2428868"/>
            <a:ext cx="4393058" cy="40318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+mj-lt"/>
                <a:ea typeface="华文新魏" panose="02010800040101010101" pitchFamily="2" charset="-122"/>
              </a:rPr>
              <a:t>Q</a:t>
            </a:r>
            <a:r>
              <a:rPr lang="en-US" altLang="zh-CN" sz="2400" i="1" dirty="0">
                <a:latin typeface="+mj-ea"/>
                <a:ea typeface="+mj-ea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0 , 1 , 2 , 3, 4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i="1" baseline="-25000" dirty="0">
              <a:latin typeface="Arial" panose="020B0604020202020204" pitchFamily="34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{0,3}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, 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{0,1}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 lvl="2"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	   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baseline="-25000" dirty="0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4, a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+mj-lt"/>
                <a:ea typeface="华文新魏" panose="02010800040101010101" pitchFamily="2" charset="-122"/>
              </a:rPr>
              <a:t>F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2,4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</a:p>
        </p:txBody>
      </p:sp>
      <p:sp>
        <p:nvSpPr>
          <p:cNvPr id="16" name="Text Box 50"/>
          <p:cNvSpPr txBox="1"/>
          <p:nvPr/>
        </p:nvSpPr>
        <p:spPr>
          <a:xfrm>
            <a:off x="3754760" y="2647428"/>
            <a:ext cx="4572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88742"/>
      </p:ext>
    </p:extLst>
  </p:cSld>
  <p:clrMapOvr>
    <a:masterClrMapping/>
  </p:clrMapOvr>
  <p:transition spd="med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6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6" name="AutoShape 27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7" name="AutoShape 28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AutoShape 29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4" name="Text Box 55">
            <a:hlinkClick r:id="rId3" action="ppaction://hlinksldjump"/>
          </p:cNvPr>
          <p:cNvSpPr txBox="1"/>
          <p:nvPr/>
        </p:nvSpPr>
        <p:spPr>
          <a:xfrm>
            <a:off x="827088" y="1336675"/>
            <a:ext cx="4321175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3.7 NFA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的例子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</a:p>
        </p:txBody>
      </p:sp>
      <p:sp>
        <p:nvSpPr>
          <p:cNvPr id="18" name="Text Box 10"/>
          <p:cNvSpPr txBox="1"/>
          <p:nvPr/>
        </p:nvSpPr>
        <p:spPr>
          <a:xfrm>
            <a:off x="1352600" y="305598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11"/>
          <p:cNvSpPr txBox="1"/>
          <p:nvPr/>
        </p:nvSpPr>
        <p:spPr>
          <a:xfrm>
            <a:off x="1115616" y="4005064"/>
            <a:ext cx="6096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*2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12"/>
          <p:cNvSpPr txBox="1"/>
          <p:nvPr/>
        </p:nvSpPr>
        <p:spPr>
          <a:xfrm>
            <a:off x="1259632" y="4509120"/>
            <a:ext cx="36768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" name="Line 13"/>
          <p:cNvSpPr/>
          <p:nvPr/>
        </p:nvSpPr>
        <p:spPr>
          <a:xfrm>
            <a:off x="971600" y="290358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4"/>
          <p:cNvSpPr/>
          <p:nvPr/>
        </p:nvSpPr>
        <p:spPr>
          <a:xfrm>
            <a:off x="971600" y="2979787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5"/>
          <p:cNvSpPr/>
          <p:nvPr/>
        </p:nvSpPr>
        <p:spPr>
          <a:xfrm>
            <a:off x="1733600" y="237018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7"/>
          <p:cNvSpPr/>
          <p:nvPr/>
        </p:nvSpPr>
        <p:spPr>
          <a:xfrm>
            <a:off x="1809800" y="237018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25216" y="2979787"/>
            <a:ext cx="84584" cy="2423046"/>
            <a:chOff x="1733600" y="2979787"/>
            <a:chExt cx="76200" cy="1447800"/>
          </a:xfrm>
        </p:grpSpPr>
        <p:sp>
          <p:nvSpPr>
            <p:cNvPr id="24" name="Line 16"/>
            <p:cNvSpPr/>
            <p:nvPr/>
          </p:nvSpPr>
          <p:spPr>
            <a:xfrm>
              <a:off x="1733600" y="2979787"/>
              <a:ext cx="0" cy="144780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8"/>
            <p:cNvSpPr/>
            <p:nvPr/>
          </p:nvSpPr>
          <p:spPr>
            <a:xfrm>
              <a:off x="1809800" y="2979787"/>
              <a:ext cx="0" cy="144780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Line 19"/>
          <p:cNvSpPr/>
          <p:nvPr/>
        </p:nvSpPr>
        <p:spPr>
          <a:xfrm>
            <a:off x="2648000" y="2370187"/>
            <a:ext cx="0" cy="53340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0"/>
          <p:cNvSpPr/>
          <p:nvPr/>
        </p:nvSpPr>
        <p:spPr>
          <a:xfrm>
            <a:off x="2648000" y="2979787"/>
            <a:ext cx="0" cy="2423046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1"/>
          <p:cNvSpPr txBox="1"/>
          <p:nvPr/>
        </p:nvSpPr>
        <p:spPr>
          <a:xfrm>
            <a:off x="2038400" y="2370187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22"/>
          <p:cNvSpPr/>
          <p:nvPr/>
        </p:nvSpPr>
        <p:spPr>
          <a:xfrm>
            <a:off x="1047800" y="3360787"/>
            <a:ext cx="304800" cy="0"/>
          </a:xfrm>
          <a:prstGeom prst="line">
            <a:avLst/>
          </a:prstGeom>
          <a:ln w="9525" cap="flat" cmpd="sng">
            <a:solidFill>
              <a:srgbClr val="800080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23"/>
          <p:cNvSpPr txBox="1"/>
          <p:nvPr/>
        </p:nvSpPr>
        <p:spPr>
          <a:xfrm>
            <a:off x="1886000" y="3055987"/>
            <a:ext cx="685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{0,3}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24"/>
          <p:cNvSpPr txBox="1"/>
          <p:nvPr/>
        </p:nvSpPr>
        <p:spPr>
          <a:xfrm>
            <a:off x="2952800" y="3055987"/>
            <a:ext cx="6858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{0,1}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26"/>
          <p:cNvSpPr txBox="1"/>
          <p:nvPr/>
        </p:nvSpPr>
        <p:spPr>
          <a:xfrm>
            <a:off x="2958480" y="4402435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27"/>
          <p:cNvSpPr txBox="1"/>
          <p:nvPr/>
        </p:nvSpPr>
        <p:spPr>
          <a:xfrm>
            <a:off x="2945904" y="3513187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</a:p>
        </p:txBody>
      </p:sp>
      <p:sp>
        <p:nvSpPr>
          <p:cNvPr id="37" name="Text Box 29"/>
          <p:cNvSpPr txBox="1"/>
          <p:nvPr/>
        </p:nvSpPr>
        <p:spPr>
          <a:xfrm>
            <a:off x="2952800" y="236066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11"/>
          <p:cNvSpPr txBox="1"/>
          <p:nvPr/>
        </p:nvSpPr>
        <p:spPr>
          <a:xfrm>
            <a:off x="1331640" y="3522712"/>
            <a:ext cx="3048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12"/>
          <p:cNvSpPr txBox="1"/>
          <p:nvPr/>
        </p:nvSpPr>
        <p:spPr>
          <a:xfrm>
            <a:off x="1099592" y="4941168"/>
            <a:ext cx="52008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*4</a:t>
            </a:r>
          </a:p>
        </p:txBody>
      </p:sp>
      <p:sp>
        <p:nvSpPr>
          <p:cNvPr id="42" name="Text Box 26"/>
          <p:cNvSpPr txBox="1"/>
          <p:nvPr/>
        </p:nvSpPr>
        <p:spPr>
          <a:xfrm>
            <a:off x="2051720" y="3501008"/>
            <a:ext cx="533400" cy="466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i="1" baseline="-2500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27"/>
          <p:cNvSpPr txBox="1"/>
          <p:nvPr/>
        </p:nvSpPr>
        <p:spPr>
          <a:xfrm>
            <a:off x="2914700" y="3975447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</a:p>
        </p:txBody>
      </p:sp>
      <p:sp>
        <p:nvSpPr>
          <p:cNvPr id="44" name="Text Box 27"/>
          <p:cNvSpPr txBox="1"/>
          <p:nvPr/>
        </p:nvSpPr>
        <p:spPr>
          <a:xfrm>
            <a:off x="1907704" y="3975447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{2}</a:t>
            </a:r>
          </a:p>
        </p:txBody>
      </p:sp>
      <p:sp>
        <p:nvSpPr>
          <p:cNvPr id="45" name="Text Box 27"/>
          <p:cNvSpPr txBox="1"/>
          <p:nvPr/>
        </p:nvSpPr>
        <p:spPr>
          <a:xfrm>
            <a:off x="1865784" y="4437112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{4}</a:t>
            </a:r>
          </a:p>
        </p:txBody>
      </p:sp>
      <p:sp>
        <p:nvSpPr>
          <p:cNvPr id="46" name="Text Box 27"/>
          <p:cNvSpPr txBox="1"/>
          <p:nvPr/>
        </p:nvSpPr>
        <p:spPr>
          <a:xfrm>
            <a:off x="2873896" y="4911551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{4}</a:t>
            </a:r>
          </a:p>
        </p:txBody>
      </p:sp>
      <p:sp>
        <p:nvSpPr>
          <p:cNvPr id="47" name="Text Box 27"/>
          <p:cNvSpPr txBox="1"/>
          <p:nvPr/>
        </p:nvSpPr>
        <p:spPr>
          <a:xfrm>
            <a:off x="1907704" y="4911551"/>
            <a:ext cx="762000" cy="46166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{4}</a:t>
            </a:r>
          </a:p>
        </p:txBody>
      </p:sp>
      <p:sp>
        <p:nvSpPr>
          <p:cNvPr id="36" name="Text Box 49"/>
          <p:cNvSpPr txBox="1"/>
          <p:nvPr/>
        </p:nvSpPr>
        <p:spPr>
          <a:xfrm>
            <a:off x="4357686" y="2428868"/>
            <a:ext cx="4393058" cy="40318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+mj-lt"/>
                <a:ea typeface="华文新魏" panose="02010800040101010101" pitchFamily="2" charset="-122"/>
              </a:rPr>
              <a:t>Q</a:t>
            </a:r>
            <a:r>
              <a:rPr lang="en-US" altLang="zh-CN" sz="2400" i="1" dirty="0">
                <a:latin typeface="+mj-ea"/>
                <a:ea typeface="+mj-ea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0 , 1 , 2 , 3, 4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i="1" baseline="-25000" dirty="0">
              <a:latin typeface="Arial" panose="020B0604020202020204" pitchFamily="34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{0,3}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ea typeface="华文行楷" pitchFamily="2" charset="-122"/>
              </a:rPr>
              <a:t>,  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{0,1}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 lvl="2"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	   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{2}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   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,a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latin typeface="Arial" panose="020B0604020202020204" pitchFamily="34" charset="0"/>
                <a:ea typeface="华文行楷" pitchFamily="2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baseline="-25000" dirty="0">
                <a:ea typeface="华文行楷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ea typeface="华文行楷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4, a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, 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{4}</a:t>
            </a:r>
            <a:r>
              <a:rPr lang="en-US" altLang="zh-CN" sz="2400" i="1" baseline="-25000" dirty="0">
                <a:ea typeface="华文行楷" pitchFamily="2" charset="-122"/>
              </a:rPr>
              <a:t> </a:t>
            </a:r>
            <a:endParaRPr lang="en-US" altLang="zh-CN" sz="2400" i="1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+mj-lt"/>
                <a:ea typeface="华文新魏" panose="02010800040101010101" pitchFamily="2" charset="-122"/>
              </a:rPr>
              <a:t>F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= {</a:t>
            </a:r>
            <a:r>
              <a:rPr lang="en-US" altLang="zh-CN" sz="2400" i="1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2,4</a:t>
            </a:r>
            <a:r>
              <a:rPr lang="en-US" altLang="zh-CN" sz="2400" i="1" dirty="0">
                <a:latin typeface="Arial" panose="020B0604020202020204" pitchFamily="34" charset="0"/>
                <a:ea typeface="华文行楷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214560"/>
      </p:ext>
    </p:extLst>
  </p:cSld>
  <p:clrMapOvr>
    <a:masterClrMapping/>
  </p:clrMapOvr>
  <p:transition spd="med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8">
            <a:hlinkClick r:id="rId3" action="ppaction://hlinksldjump"/>
          </p:cNvPr>
          <p:cNvSpPr txBox="1"/>
          <p:nvPr/>
        </p:nvSpPr>
        <p:spPr>
          <a:xfrm>
            <a:off x="523694" y="1285860"/>
            <a:ext cx="7602564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符号串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w=a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被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NFA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接受，当且仅当：在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NFA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的带标记的有向图中存在一条路径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 </a:t>
            </a:r>
            <a:r>
              <a:rPr lang="en-US" altLang="zh-CN" dirty="0">
                <a:solidFill>
                  <a:srgbClr val="800080"/>
                </a:solidFill>
                <a:sym typeface="Symbol"/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并满足下列条件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start(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(2)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end(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(3)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transcript(</a:t>
            </a:r>
            <a:r>
              <a:rPr lang="zh-CN" altLang="en-US" dirty="0">
                <a:solidFill>
                  <a:srgbClr val="800080"/>
                </a:solidFill>
                <a:sym typeface="Symbol"/>
              </a:rPr>
              <a:t>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 w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  <a:buNone/>
            </a:pPr>
            <a:endParaRPr lang="zh-CN" altLang="en-US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cxnSp>
        <p:nvCxnSpPr>
          <p:cNvPr id="18" name="曲线连接符 17"/>
          <p:cNvCxnSpPr>
            <a:stCxn id="14" idx="0"/>
            <a:endCxn id="10" idx="0"/>
          </p:cNvCxnSpPr>
          <p:nvPr/>
        </p:nvCxnSpPr>
        <p:spPr>
          <a:xfrm rot="16200000" flipH="1">
            <a:off x="1425725" y="4980729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矩形 9"/>
          <p:cNvSpPr/>
          <p:nvPr/>
        </p:nvSpPr>
        <p:spPr>
          <a:xfrm>
            <a:off x="1779743" y="5617036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98387" y="5572140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k-1</a:t>
            </a:r>
            <a:endParaRPr lang="zh-CN" altLang="en-US" baseline="-25000" dirty="0"/>
          </a:p>
        </p:txBody>
      </p:sp>
      <p:sp>
        <p:nvSpPr>
          <p:cNvPr id="12" name="矩形 11"/>
          <p:cNvSpPr/>
          <p:nvPr/>
        </p:nvSpPr>
        <p:spPr>
          <a:xfrm>
            <a:off x="7836756" y="5598253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84520" y="5371097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5297" y="5558869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cxnSp>
        <p:nvCxnSpPr>
          <p:cNvPr id="19" name="曲线连接符 18"/>
          <p:cNvCxnSpPr/>
          <p:nvPr/>
        </p:nvCxnSpPr>
        <p:spPr>
          <a:xfrm rot="16200000" flipH="1">
            <a:off x="2643635" y="505216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矩形 21"/>
          <p:cNvSpPr/>
          <p:nvPr/>
        </p:nvSpPr>
        <p:spPr>
          <a:xfrm>
            <a:off x="1215165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351247" y="477305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  <p:cxnSp>
        <p:nvCxnSpPr>
          <p:cNvPr id="24" name="曲线连接符 23"/>
          <p:cNvCxnSpPr>
            <a:cxnSpLocks/>
          </p:cNvCxnSpPr>
          <p:nvPr/>
        </p:nvCxnSpPr>
        <p:spPr>
          <a:xfrm rot="16200000" flipH="1">
            <a:off x="5233717" y="4994001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曲线连接符 24"/>
          <p:cNvCxnSpPr/>
          <p:nvPr/>
        </p:nvCxnSpPr>
        <p:spPr>
          <a:xfrm rot="16200000" flipH="1">
            <a:off x="7533106" y="5082508"/>
            <a:ext cx="58167" cy="1214446"/>
          </a:xfrm>
          <a:prstGeom prst="curvedConnector3">
            <a:avLst>
              <a:gd name="adj1" fmla="val -39300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矩形 25"/>
          <p:cNvSpPr/>
          <p:nvPr/>
        </p:nvSpPr>
        <p:spPr>
          <a:xfrm>
            <a:off x="4941329" y="4786322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92832" y="4773050"/>
            <a:ext cx="579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C15E03-1B1F-2BA0-A950-06132C527AFA}"/>
              </a:ext>
            </a:extLst>
          </p:cNvPr>
          <p:cNvSpPr/>
          <p:nvPr/>
        </p:nvSpPr>
        <p:spPr>
          <a:xfrm>
            <a:off x="5447582" y="5616231"/>
            <a:ext cx="564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k</a:t>
            </a:r>
            <a:endParaRPr lang="zh-CN" altLang="en-US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A79C9-B950-986C-45A2-1D5F6559B246}"/>
              </a:ext>
            </a:extLst>
          </p:cNvPr>
          <p:cNvSpPr/>
          <p:nvPr/>
        </p:nvSpPr>
        <p:spPr>
          <a:xfrm>
            <a:off x="5870024" y="550071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……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BC2777-C5D0-8E5D-A2E8-95C6F6C78475}"/>
              </a:ext>
            </a:extLst>
          </p:cNvPr>
          <p:cNvSpPr txBox="1"/>
          <p:nvPr/>
        </p:nvSpPr>
        <p:spPr>
          <a:xfrm>
            <a:off x="-94060" y="5557071"/>
            <a:ext cx="943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0FF4EB-4706-A857-5EEB-16B148DF07CE}"/>
              </a:ext>
            </a:extLst>
          </p:cNvPr>
          <p:cNvSpPr txBox="1"/>
          <p:nvPr/>
        </p:nvSpPr>
        <p:spPr>
          <a:xfrm>
            <a:off x="8289799" y="5549104"/>
            <a:ext cx="820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58557"/>
      </p:ext>
    </p:extLst>
  </p:cSld>
  <p:clrMapOvr>
    <a:masterClrMapping/>
  </p:clrMapOvr>
  <p:transition spd="med" advClick="0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39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0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1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5542" name="Text Box 6"/>
          <p:cNvSpPr txBox="1"/>
          <p:nvPr/>
        </p:nvSpPr>
        <p:spPr>
          <a:xfrm>
            <a:off x="278360" y="1340768"/>
            <a:ext cx="8686128" cy="28777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latin typeface="Arial" panose="020B0604020202020204" pitchFamily="34" charset="0"/>
              </a:rPr>
              <a:t>NFA  N</a:t>
            </a:r>
            <a:r>
              <a:rPr lang="en-US" altLang="zh-CN" dirty="0">
                <a:latin typeface="Arial" panose="020B0604020202020204" pitchFamily="34" charset="0"/>
              </a:rPr>
              <a:t> 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 的语言：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sz="1050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L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(N) =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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/>
              </a:rPr>
              <a:t>s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F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/>
              <a:t>q</a:t>
            </a:r>
            <a:r>
              <a:rPr lang="en-US" altLang="zh-CN" i="1" baseline="-25000" dirty="0"/>
              <a:t>0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⇝ s</a:t>
            </a:r>
            <a:r>
              <a:rPr lang="en-US" altLang="zh-CN" i="1" baseline="-25000" dirty="0"/>
              <a:t>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</a:t>
            </a:r>
          </a:p>
          <a:p>
            <a:pPr>
              <a:buNone/>
            </a:pPr>
            <a:endParaRPr lang="en-US" altLang="zh-CN" sz="1050" dirty="0"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可以证明，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如果存在</a:t>
            </a:r>
            <a:r>
              <a:rPr lang="zh-CN" altLang="en-US" dirty="0">
                <a:latin typeface="Arial" panose="020B0604020202020204" pitchFamily="34" charset="0"/>
              </a:rPr>
              <a:t>一个 </a:t>
            </a:r>
            <a:r>
              <a:rPr lang="en-US" altLang="zh-CN" i="1" dirty="0">
                <a:latin typeface="Arial" panose="020B0604020202020204" pitchFamily="34" charset="0"/>
              </a:rPr>
              <a:t>NFA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latin typeface="Arial" panose="020B0604020202020204" pitchFamily="34" charset="0"/>
              </a:rPr>
              <a:t>    N</a:t>
            </a:r>
            <a:r>
              <a:rPr lang="en-US" altLang="zh-CN" dirty="0">
                <a:latin typeface="Arial" panose="020B0604020202020204" pitchFamily="34" charset="0"/>
              </a:rPr>
              <a:t>= (</a:t>
            </a:r>
            <a:r>
              <a:rPr lang="en-US" altLang="zh-CN" i="1" dirty="0">
                <a:latin typeface="Arial" panose="020B0604020202020204" pitchFamily="34" charset="0"/>
              </a:rPr>
              <a:t>Q,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zh-CN" i="1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i="1" dirty="0">
                <a:latin typeface="Arial" panose="020B0604020202020204" pitchFamily="34" charset="0"/>
              </a:rPr>
              <a:t>, q</a:t>
            </a:r>
            <a:r>
              <a:rPr lang="en-US" altLang="zh-CN" i="1" baseline="-25000" dirty="0">
                <a:latin typeface="Arial" panose="020B0604020202020204" pitchFamily="34" charset="0"/>
              </a:rPr>
              <a:t>0 </a:t>
            </a:r>
            <a:r>
              <a:rPr lang="en-US" altLang="zh-CN" i="1" dirty="0">
                <a:latin typeface="Arial" panose="020B0604020202020204" pitchFamily="34" charset="0"/>
              </a:rPr>
              <a:t>, F 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，满足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L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(N) 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则 </a:t>
            </a:r>
            <a:r>
              <a:rPr lang="en-US" altLang="zh-CN" i="1" dirty="0">
                <a:latin typeface="Arial" panose="020B0604020202020204" pitchFamily="34" charset="0"/>
              </a:rPr>
              <a:t>L 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是一个正规语言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zh-CN" sz="1050" dirty="0">
              <a:latin typeface="Arial" panose="020B0604020202020204" pitchFamily="34" charset="0"/>
            </a:endParaRPr>
          </a:p>
        </p:txBody>
      </p:sp>
      <p:sp>
        <p:nvSpPr>
          <p:cNvPr id="65543" name="Text Box 8">
            <a:hlinkClick r:id="rId2" action="ppaction://hlinksldjump"/>
          </p:cNvPr>
          <p:cNvSpPr txBox="1"/>
          <p:nvPr/>
        </p:nvSpPr>
        <p:spPr>
          <a:xfrm>
            <a:off x="395536" y="164519"/>
            <a:ext cx="64817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的语言</a:t>
            </a:r>
            <a:endParaRPr lang="zh-CN" altLang="en-US" b="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FA2974-3122-6427-DA40-FDE272969E2B}"/>
              </a:ext>
            </a:extLst>
          </p:cNvPr>
          <p:cNvSpPr txBox="1"/>
          <p:nvPr/>
        </p:nvSpPr>
        <p:spPr>
          <a:xfrm>
            <a:off x="4860032" y="1772816"/>
            <a:ext cx="557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842524"/>
      </p:ext>
    </p:extLst>
  </p:cSld>
  <p:clrMapOvr>
    <a:masterClrMapping/>
  </p:clrMapOvr>
  <p:transition spd="med" advClick="0">
    <p:wipe dir="r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327801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327801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327801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2143108" y="4000504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69"/>
          <p:cNvSpPr txBox="1"/>
          <p:nvPr/>
        </p:nvSpPr>
        <p:spPr>
          <a:xfrm>
            <a:off x="4286248" y="3929066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143372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3964777" y="5595980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7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8" name="AutoShape 4">
            <a:hlinkClick r:id="" action="ppaction://hlinkshowjump?jump=firstslide"/>
          </p:cNvPr>
          <p:cNvSpPr/>
          <p:nvPr/>
        </p:nvSpPr>
        <p:spPr>
          <a:xfrm>
            <a:off x="7772400" y="6327801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9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495003" y="2143116"/>
          <a:ext cx="6648765" cy="2000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7496" imgH="1077468" progId="Visio.Drawing.11">
                  <p:embed/>
                </p:oleObj>
              </mc:Choice>
              <mc:Fallback>
                <p:oleObj r:id="rId2" imgW="3587496" imgH="1077468" progId="Visio.Drawing.11">
                  <p:embed/>
                  <p:pic>
                    <p:nvPicPr>
                      <p:cNvPr id="0" name="Picture 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03" y="2143116"/>
                        <a:ext cx="6648765" cy="2000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571736" y="5000636"/>
          <a:ext cx="4286280" cy="91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4845" imgH="377637" progId="Visio.Drawing.11">
                  <p:embed/>
                </p:oleObj>
              </mc:Choice>
              <mc:Fallback>
                <p:oleObj r:id="rId4" imgW="1764845" imgH="377637" progId="Visio.Drawing.11">
                  <p:embed/>
                  <p:pic>
                    <p:nvPicPr>
                      <p:cNvPr id="0" name="Picture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000636"/>
                        <a:ext cx="4286280" cy="91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40">
            <a:hlinkClick r:id="rId6" action="ppaction://hlinksldjump"/>
          </p:cNvPr>
          <p:cNvSpPr txBox="1"/>
          <p:nvPr/>
        </p:nvSpPr>
        <p:spPr>
          <a:xfrm>
            <a:off x="827088" y="1103514"/>
            <a:ext cx="785971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0" i="1" dirty="0">
                <a:solidFill>
                  <a:srgbClr val="800080"/>
                </a:solidFill>
                <a:latin typeface="Arial" panose="020B0604020202020204" pitchFamily="34" charset="0"/>
              </a:rPr>
              <a:t>NFA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如何接受输入符号串，</a:t>
            </a:r>
            <a:r>
              <a:rPr lang="zh-CN" altLang="en-US" dirty="0">
                <a:solidFill>
                  <a:srgbClr val="800080"/>
                </a:solidFill>
              </a:rPr>
              <a:t>使用回溯法来模拟</a:t>
            </a:r>
            <a:r>
              <a:rPr lang="en-US" altLang="zh-CN" i="1" dirty="0">
                <a:solidFill>
                  <a:srgbClr val="800080"/>
                </a:solidFill>
              </a:rPr>
              <a:t>NFA</a:t>
            </a:r>
            <a:r>
              <a:rPr lang="zh-CN" altLang="en-US" dirty="0">
                <a:solidFill>
                  <a:srgbClr val="800080"/>
                </a:solidFill>
              </a:rPr>
              <a:t>的运行</a:t>
            </a:r>
          </a:p>
          <a:p>
            <a:pPr>
              <a:buClr>
                <a:srgbClr val="800080"/>
              </a:buClr>
              <a:buFont typeface="Wingdings" panose="05000000000000000000" pitchFamily="2" charset="2"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43108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357554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p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5400000" flipH="1" flipV="1">
            <a:off x="2999570" y="5488823"/>
            <a:ext cx="1588" cy="1000132"/>
          </a:xfrm>
          <a:prstGeom prst="curvedConnector3">
            <a:avLst>
              <a:gd name="adj1" fmla="val 13769589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TextBox 13"/>
          <p:cNvSpPr txBox="1"/>
          <p:nvPr/>
        </p:nvSpPr>
        <p:spPr>
          <a:xfrm>
            <a:off x="4143372" y="5833536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q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cxnSp>
        <p:nvCxnSpPr>
          <p:cNvPr id="15" name="曲线连接符 14"/>
          <p:cNvCxnSpPr/>
          <p:nvPr/>
        </p:nvCxnSpPr>
        <p:spPr>
          <a:xfrm rot="5400000" flipH="1" flipV="1">
            <a:off x="3964777" y="5595980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Text Box 69"/>
          <p:cNvSpPr txBox="1"/>
          <p:nvPr/>
        </p:nvSpPr>
        <p:spPr>
          <a:xfrm>
            <a:off x="6429388" y="4071942"/>
            <a:ext cx="565149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628" y="5846807"/>
            <a:ext cx="42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r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18" name="Text Box 7"/>
          <p:cNvSpPr txBox="1"/>
          <p:nvPr/>
        </p:nvSpPr>
        <p:spPr>
          <a:xfrm>
            <a:off x="7358082" y="5015810"/>
            <a:ext cx="704039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800" b="0" dirty="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z="4800" b="0" dirty="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4821239" y="5597568"/>
            <a:ext cx="1588" cy="785818"/>
          </a:xfrm>
          <a:prstGeom prst="curvedConnector3">
            <a:avLst>
              <a:gd name="adj1" fmla="val 14395466"/>
            </a:avLst>
          </a:prstGeom>
          <a:noFill/>
          <a:ln w="57150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rtlCol="0" anchor="t" anchorCtr="0" compatLnSpc="1"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None/>
          <a:defRPr kumimoji="1" sz="3200" b="1" i="1" u="none" strike="noStrike" cap="none" normalizeH="0" baseline="0" dirty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7891</TotalTime>
  <Words>19046</Words>
  <Application>Microsoft Office PowerPoint</Application>
  <PresentationFormat>全屏显示(4:3)</PresentationFormat>
  <Paragraphs>4253</Paragraphs>
  <Slides>231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231</vt:i4>
      </vt:variant>
    </vt:vector>
  </HeadingPairs>
  <TitlesOfParts>
    <vt:vector size="249" baseType="lpstr">
      <vt:lpstr>+中文正文</vt:lpstr>
      <vt:lpstr>仿宋</vt:lpstr>
      <vt:lpstr>黑体</vt:lpstr>
      <vt:lpstr>华文新魏</vt:lpstr>
      <vt:lpstr>华文行楷</vt:lpstr>
      <vt:lpstr>楷体</vt:lpstr>
      <vt:lpstr>楷体_GB2312</vt:lpstr>
      <vt:lpstr>宋体</vt:lpstr>
      <vt:lpstr>Arial</vt:lpstr>
      <vt:lpstr>Calibri</vt:lpstr>
      <vt:lpstr>Segoe Marker</vt:lpstr>
      <vt:lpstr>Symbol</vt:lpstr>
      <vt:lpstr>Times New Roman</vt:lpstr>
      <vt:lpstr>Wingdings</vt:lpstr>
      <vt:lpstr>Capsules</vt:lpstr>
      <vt:lpstr>自定义设计方案</vt:lpstr>
      <vt:lpstr>Visio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昊 吴</cp:lastModifiedBy>
  <cp:revision>2501</cp:revision>
  <dcterms:created xsi:type="dcterms:W3CDTF">2002-02-03T03:17:00Z</dcterms:created>
  <dcterms:modified xsi:type="dcterms:W3CDTF">2024-10-16T11:15:53Z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