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3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4"/>
  </p:notesMasterIdLst>
  <p:handoutMasterIdLst>
    <p:handoutMasterId r:id="rId135"/>
  </p:handoutMasterIdLst>
  <p:sldIdLst>
    <p:sldId id="849" r:id="rId3"/>
    <p:sldId id="2167" r:id="rId4"/>
    <p:sldId id="2168" r:id="rId5"/>
    <p:sldId id="2169" r:id="rId6"/>
    <p:sldId id="2170" r:id="rId7"/>
    <p:sldId id="2171" r:id="rId8"/>
    <p:sldId id="2172" r:id="rId9"/>
    <p:sldId id="2173" r:id="rId10"/>
    <p:sldId id="2174" r:id="rId11"/>
    <p:sldId id="2175" r:id="rId12"/>
    <p:sldId id="2176" r:id="rId13"/>
    <p:sldId id="2177" r:id="rId14"/>
    <p:sldId id="2405" r:id="rId15"/>
    <p:sldId id="2406" r:id="rId16"/>
    <p:sldId id="2407" r:id="rId17"/>
    <p:sldId id="2408" r:id="rId18"/>
    <p:sldId id="2178" r:id="rId19"/>
    <p:sldId id="2394" r:id="rId20"/>
    <p:sldId id="2395" r:id="rId21"/>
    <p:sldId id="2396" r:id="rId22"/>
    <p:sldId id="2397" r:id="rId23"/>
    <p:sldId id="2398" r:id="rId24"/>
    <p:sldId id="2399" r:id="rId25"/>
    <p:sldId id="2400" r:id="rId26"/>
    <p:sldId id="2401" r:id="rId27"/>
    <p:sldId id="2404" r:id="rId28"/>
    <p:sldId id="2402" r:id="rId29"/>
    <p:sldId id="2179" r:id="rId30"/>
    <p:sldId id="2180" r:id="rId31"/>
    <p:sldId id="2418" r:id="rId32"/>
    <p:sldId id="2471" r:id="rId33"/>
    <p:sldId id="2473" r:id="rId34"/>
    <p:sldId id="2472" r:id="rId35"/>
    <p:sldId id="2181" r:id="rId36"/>
    <p:sldId id="2182" r:id="rId37"/>
    <p:sldId id="2183" r:id="rId38"/>
    <p:sldId id="2184" r:id="rId39"/>
    <p:sldId id="2417" r:id="rId40"/>
    <p:sldId id="2185" r:id="rId41"/>
    <p:sldId id="2186" r:id="rId42"/>
    <p:sldId id="2187" r:id="rId43"/>
    <p:sldId id="2188" r:id="rId44"/>
    <p:sldId id="2189" r:id="rId45"/>
    <p:sldId id="2190" r:id="rId46"/>
    <p:sldId id="2191" r:id="rId47"/>
    <p:sldId id="2192" r:id="rId48"/>
    <p:sldId id="2193" r:id="rId49"/>
    <p:sldId id="2194" r:id="rId50"/>
    <p:sldId id="2195" r:id="rId51"/>
    <p:sldId id="2160" r:id="rId52"/>
    <p:sldId id="2419" r:id="rId53"/>
    <p:sldId id="2420" r:id="rId54"/>
    <p:sldId id="2161" r:id="rId55"/>
    <p:sldId id="2162" r:id="rId56"/>
    <p:sldId id="1593" r:id="rId57"/>
    <p:sldId id="1596" r:id="rId58"/>
    <p:sldId id="1597" r:id="rId59"/>
    <p:sldId id="1598" r:id="rId60"/>
    <p:sldId id="1600" r:id="rId61"/>
    <p:sldId id="1601" r:id="rId62"/>
    <p:sldId id="2484" r:id="rId63"/>
    <p:sldId id="2483" r:id="rId64"/>
    <p:sldId id="1607" r:id="rId65"/>
    <p:sldId id="1508" r:id="rId66"/>
    <p:sldId id="1517" r:id="rId67"/>
    <p:sldId id="1518" r:id="rId68"/>
    <p:sldId id="1519" r:id="rId69"/>
    <p:sldId id="2044" r:id="rId70"/>
    <p:sldId id="2045" r:id="rId71"/>
    <p:sldId id="2060" r:id="rId72"/>
    <p:sldId id="2061" r:id="rId73"/>
    <p:sldId id="2062" r:id="rId74"/>
    <p:sldId id="2063" r:id="rId75"/>
    <p:sldId id="2064" r:id="rId76"/>
    <p:sldId id="2065" r:id="rId77"/>
    <p:sldId id="2066" r:id="rId78"/>
    <p:sldId id="2067" r:id="rId79"/>
    <p:sldId id="2081" r:id="rId80"/>
    <p:sldId id="2082" r:id="rId81"/>
    <p:sldId id="2083" r:id="rId82"/>
    <p:sldId id="2084" r:id="rId83"/>
    <p:sldId id="2085" r:id="rId84"/>
    <p:sldId id="2086" r:id="rId85"/>
    <p:sldId id="2068" r:id="rId86"/>
    <p:sldId id="2437" r:id="rId87"/>
    <p:sldId id="2436" r:id="rId88"/>
    <p:sldId id="2446" r:id="rId89"/>
    <p:sldId id="1538" r:id="rId90"/>
    <p:sldId id="1894" r:id="rId91"/>
    <p:sldId id="1539" r:id="rId92"/>
    <p:sldId id="1540" r:id="rId93"/>
    <p:sldId id="1548" r:id="rId94"/>
    <p:sldId id="1877" r:id="rId95"/>
    <p:sldId id="1878" r:id="rId96"/>
    <p:sldId id="2438" r:id="rId97"/>
    <p:sldId id="2441" r:id="rId98"/>
    <p:sldId id="1886" r:id="rId99"/>
    <p:sldId id="1895" r:id="rId100"/>
    <p:sldId id="1896" r:id="rId101"/>
    <p:sldId id="1897" r:id="rId102"/>
    <p:sldId id="1899" r:id="rId103"/>
    <p:sldId id="1901" r:id="rId104"/>
    <p:sldId id="1900" r:id="rId105"/>
    <p:sldId id="1902" r:id="rId106"/>
    <p:sldId id="1891" r:id="rId107"/>
    <p:sldId id="2049" r:id="rId108"/>
    <p:sldId id="1615" r:id="rId109"/>
    <p:sldId id="1904" r:id="rId110"/>
    <p:sldId id="2256" r:id="rId111"/>
    <p:sldId id="2257" r:id="rId112"/>
    <p:sldId id="2052" r:id="rId113"/>
    <p:sldId id="2285" r:id="rId114"/>
    <p:sldId id="2258" r:id="rId115"/>
    <p:sldId id="2056" r:id="rId116"/>
    <p:sldId id="2059" r:id="rId117"/>
    <p:sldId id="2283" r:id="rId118"/>
    <p:sldId id="2057" r:id="rId119"/>
    <p:sldId id="1565" r:id="rId120"/>
    <p:sldId id="1988" r:id="rId121"/>
    <p:sldId id="2290" r:id="rId122"/>
    <p:sldId id="1567" r:id="rId123"/>
    <p:sldId id="2235" r:id="rId124"/>
    <p:sldId id="2286" r:id="rId125"/>
    <p:sldId id="2287" r:id="rId126"/>
    <p:sldId id="2237" r:id="rId127"/>
    <p:sldId id="2238" r:id="rId128"/>
    <p:sldId id="2239" r:id="rId129"/>
    <p:sldId id="1990" r:id="rId130"/>
    <p:sldId id="1992" r:id="rId131"/>
    <p:sldId id="1568" r:id="rId132"/>
    <p:sldId id="2284" r:id="rId133"/>
  </p:sldIdLst>
  <p:sldSz cx="9144000" cy="6858000" type="screen4x3"/>
  <p:notesSz cx="6648450" cy="978217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>
          <p15:clr>
            <a:srgbClr val="A4A3A4"/>
          </p15:clr>
        </p15:guide>
        <p15:guide id="2" pos="28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昊 吴" initials="昊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800080"/>
    <a:srgbClr val="FFFFFF"/>
    <a:srgbClr val="333399"/>
    <a:srgbClr val="FF00FF"/>
    <a:srgbClr val="CC66FF"/>
    <a:srgbClr val="00FF00"/>
    <a:srgbClr val="CC99FF"/>
    <a:srgbClr val="9933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91" autoAdjust="0"/>
    <p:restoredTop sz="94608" autoAdjust="0"/>
  </p:normalViewPr>
  <p:slideViewPr>
    <p:cSldViewPr showGuides="1">
      <p:cViewPr varScale="1">
        <p:scale>
          <a:sx n="77" d="100"/>
          <a:sy n="77" d="100"/>
        </p:scale>
        <p:origin x="651" y="66"/>
      </p:cViewPr>
      <p:guideLst>
        <p:guide orient="horz" pos="2750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notesMaster" Target="notesMasters/notesMaster1.xml"/><Relationship Id="rId139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eaLnBrk="1" fontAlgn="base" hangingPunct="1">
                <a:buNone/>
              </a:pPr>
              <a:t>‹#›</a:t>
            </a:fld>
            <a:endParaRPr lang="en-US" altLang="zh-CN" sz="1200" b="0" strike="noStrike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5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9-30T00:42:04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8830 1296 142 0,'1'-2'88'0,"-1"-1"-57"15,3 0 27-15,-1 2 3 0,-1 0-7 16,1-2-13-16,-2 3-4 15,0 0-6-15,1 0-8 16,-1-2-5-16,0 2-9 16,2 0-4-16,-2 2-4 15,0-2 0-15,0 3-1 16,1-2 1-16,-1 1 2 16,2 0-1-16,1 3 1 15,-2 0-1-15,2 2 1 16,-2 1-3-16,1 3 3 15,-2 4 0-15,-2 5 0 16,1 5 1-16,-3 3-1 16,-1 8 0-16,1 1 1 0,-1 2 0 15,-1 3 3-15,0-1 4 16,-3 1-5-16,0 5 3 16,-1 0-3-16,3 2 1 15,1 1 0-15,-1-1-1 16,1-5 0-16,2-1 0 15,-1-4-1-15,-2-2-3 16,1-3 0-16,0-2-1 16,2-3 1-16,-1-5-1 15,2-6-1-15,0-4 0 16,2-5 0-16,-1-5 2 16,2-4-2-16,0 0 0 0,0 0-13 15,-1-2-22-15,-2-4-46 16,0-8-73-16</inkml:trace>
  <inkml:trace contextRef="#ctx0" brushRef="#br0" timeOffset="749.97">8828 1432 195 0,'-6'-11'69'0,"-1"5"-53"16,2 0 32-16,4 2-5 16,1 1-16-16,0-1-4 15,1-2 8-15,1 0-1 16,2-3 0-16,2-1-6 16,-1 0-4-16,2-1-8 15,4 3-1-15,2-4-2 16,2 2-2-16,7-1 1 15,4 1-5-15,2 2 0 16,2 1-1-16,1 4-1 16,-1 3-1-16,-3 6 2 0,-3 5-1 15,-3 6 2-15,1 2 1 16,-7 7-1-16,-3 2 7 16,-6 3-2-16,-6 0 2 15,-6 3-1-15,-9-1-3 16,-4-1 0-16,-5-3-2 15,-8-1 2-15,-2 0-2 16,-6-3 0-16,1-4 4 16,-1-1 0-16,1-6 2 15,3-3 0-15,6-4-5 16,4-2 0-16,6-3-4 16,5-2 1-16,8-1-2 0,-1 0-2 15,5 0-29-15,0-1-54 16,6-1-114-16</inkml:trace>
  <inkml:trace contextRef="#ctx0" brushRef="#br0" timeOffset="2625.89">9498 1775 153 0,'-10'-6'156'0,"4"-2"-121"16,4 0 46-16,1 3-15 16,2 1-28-16,1-2-8 15,2 2 5-15,1 0-4 16,2 1-3-16,2 2-3 16,0-1-3-16,4 4-3 15,4-2 3-15,4 1-6 16,5-1 1-16,7-3-3 15,8 0-2-15,4-2-2 16,5-3-3-16,1 2-2 0,0 0 1 16,1 4 0-1,0-3 0-15,0 1-1 0,4 1 0 16,-3 0-3-16,-2 0 1 16,-6 3-3-16,-9 1 0 15,-5 4 1-15,-6-1-1 16,-3 2 1-16,-1-2-1 15,-3 2 0-15,2-2 1 16,-5-3-1-16,1 2 0 16,-2-1 0-16,-4-2 0 15,-3 1-1-15,-1-1 1 16,-3 0-7-16,-1-1-5 0,-1 1-10 16,-1-2-10-1,0 0-22-15,-1-1-25 0,-3-2-26 16,0-1-71-16</inkml:trace>
  <inkml:trace contextRef="#ctx0" brushRef="#br0" timeOffset="2940.65">10320 1524 329 0,'-9'-5'19'0,"5"-3"59"15,4 4-24-15,7-2-10 16,11 1-5-16,6 1-13 16,11 2 0-16,4 4-1 0,5 4-4 15,-1 4-2-15,-6 3-5 16,-5 1-2-16,-10 0-3 16,-9 0 0-16,-8 5 4 15,-13 0-3-15,-10 7-6 16,-8 2-1-16,-10 3-2 15,-6 3-1-15,-1-1-4 16,0 0-12-16,7-3-24 16,6-4-58-16,11-3-112 15</inkml:trace>
  <inkml:trace contextRef="#ctx0" brushRef="#br0" timeOffset="3841.52">11166 1599 361 0,'14'-22'18'16,"2"-4"53"-16,-3-4-6 15,4 0-24-15,-2 0-15 16,-1-4-1-16,-3 2-8 15,-3 1-1-15,-5 3-4 16,-5 3-4-16,-4 1-3 16,-5 6 4-16,-6 1-5 15,-3 6 2-15,-2 8-6 16,-7 4 1-16,0 9 1 0,-1 7 1 16,-3 6 2-1,6 7 2-15,5 6 3 0,8-2-1 16,4 2-3-16,10-5-3 15,9-4 1-15,6-8-2 16,6-4 1-16,7-11 0 16,3-5-1-16,2-8-1 15,0-7-1-15,-2-5 0 16,-4-1 2-16,-5 3-2 16,-10 5-2-16,-7 6-2 15,-6 11 3-15,-10 12 1 16,-8 14 1-16,-5 11-1 15,-4 15 1-15,-2 15 1 16,1 9 2-16,7 5-3 16,4 4 3-16,10-2 1 0,7-8 0 15,9-14-1-15,7-11 1 16,7-16 1-16,3-10 0 16,4-17 3-16,-1-12-3 15,0-12-2-15,-3-11-3 16,-1-11-1-16,-7-3-6 15,-7-8-4-15,-7-6 0 16,-10-2 0-16,-8-1 6 16,-6 2 3-16,-6 11 1 15,3 9 5-15,5 15 3 16,4 12-2-16,8 4-4 16,5 7-1-16,8 3 8 0,9 3 1 15,7 0-2-15,11 2 1 16,9-3-4-16,10-4 4 15,0-5-4-15,0-4 1 16,-7-3-3-16,-9 0-2 16,-15-1 1-16,-8 4-2 15,-10-2-25-15,-7 1-34 16,-5-1-34-16,-3 2-60 16</inkml:trace>
  <inkml:trace contextRef="#ctx0" brushRef="#br0" timeOffset="4842.48">10126 1154 263 0,'11'-10'84'0,"3"-6"-13"16,0 1 18-16,4 0-26 15,-2-2-31-15,4-3-7 16,-5-2 1-16,-1 0-10 16,-1-1-5-16,-5-2-2 0,-3 2-3 15,-5 1-2-15,-5 0-1 16,-3 4 0-16,-6 1 0 15,-4 5-1-15,-1 3-2 16,-8 9 1-16,-5 7-1 16,0 10 0-16,-3 9 0 15,4 9 3-15,1 5 1 16,9 6 2-16,4 0 3 16,9-3 1-16,6-5 3 15,7-7-2-15,7-7-3 16,3-9-1-16,7-8 2 15,8-7-2-15,4-9-1 16,10-11-6-16,2-8 0 0,-1-9-3 16,-2-5-2-1,-6-1 1-15,-11 3 0 0,-5 7 2 16,-11 8 1-16,-7 11-2 16,-8 11 3-16,-6 14 2 15,-7 14 3-15,0 14-1 16,-2 10 3-16,2 6 1 15,4-1-1-15,6-5-4 16,5-8-3-16,3-8 0 16,5-5-1-16,1-7-4 15,2-4-12-15,-2-6-24 16,0-1-43-16,0-3-33 0,-1-1-114 16</inkml:trace>
  <inkml:trace contextRef="#ctx0" brushRef="#br0" timeOffset="5086.81">10087 1192 410 0,'0'-4'0'0,"-1"1"-1"16,-2 0-2-16,3 4-105 16</inkml:trace>
  <inkml:trace contextRef="#ctx0" brushRef="#br0" timeOffset="5296.48">9626 1773 280 0,'-1'-16'12'16,"2"-2"-12"-16,5 3-11 16,11 1-68-16</inkml:trace>
  <inkml:trace contextRef="#ctx0" brushRef="#br0" timeOffset="5662.37">11045 1660 209 0,'2'5'18'16,"-4"-4"-18"-16,-2 0-4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9-30T00:50:15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11001 14540 325 0,'-14'15'5'16,"-3"1"3"-16,7-2 42 16,6 3-6-16,4 2-17 0,3-1-15 15,6 1 0 1,2 0 0-16,1-1 0 0,2 2 0 16,-1-1 0-16,-2 1 4 15,1 3 0-15,-5 1 0 16,-3 0-3-16,-2 3-4 15,-5 0-6-15,2-4-2 16,-2-3-1-16,0-6 0 16,1-4-12-16,2-5-15 15,0-5-14-15,0-6-17 16,0-8-26-16,0-5 3 16,-1-7 17-16,-4-8 12 15,4-7 38-15,-1-2 14 16,1-3 31-16,4 1 19 15,3 1-6-15,3 2-1 0,3 3-5 16,2 3-2-16,3 3-3 16,5 5-6-16,1 3-5 15,3 6-8-15,4 6 7 16,3 9-4-16,-2 8-3 16,2 8 2-16,-3 9-5 15,-7 5-6-15,1 4 1 16,-10 5-1-16,-9 4-2 15,-10 1 0-15,-8-1-1 16,-12 2 0-16,-4-1-2 16,-8-5 0-16,0-2 0 15,-1-7 0-15,4-5 1 0,4-5-1 16,6-6-1-16,7-6-7 16,3 0-10-16,6-6-8 15,5-2-21-15,2-2-27 16,2-3-41-16,4-3-49 15</inkml:trace>
  <inkml:trace contextRef="#ctx0" brushRef="#br0" timeOffset="242.39">11536 14496 393 0,'10'-13'47'0,"-3"7"-33"16,-6 8 48-16,-2 10-13 0,3 12-24 16,0 8-7-16,0 10 2 15,-1 6-7-15,3 6-5 16,-4 1-6-16,2-2-1 16,-1-2-1-16,2-8-2 15,2-3-16-15,-2-11-21 16,0-7-8-16,0-7-22 15,-2-10-53-15</inkml:trace>
  <inkml:trace contextRef="#ctx0" brushRef="#br0" timeOffset="438.53">11618 14493 394 0,'12'-16'17'16,"2"3"37"-16,5 6 13 15,6 2-38-15,6 2-16 16,4 1 2-16,1 1-12 16,-2 1-2-16,0 1-1 15,-4 3-23-15,-8 3-36 16,-6 3-54-16,-13 7-47 16</inkml:trace>
  <inkml:trace contextRef="#ctx0" brushRef="#br0" timeOffset="596.37">11709 14666 290 0,'-28'13'67'16,"7"-5"-40"-16,8-2 29 16,13-2-10-16,10-2-30 15,9-2-12-15,8-2-3 16,9-4-1-16,4 0-2 16,-1 0-14-16,-2-1-30 15,-4 5-1-15,-4 2-44 16</inkml:trace>
  <inkml:trace contextRef="#ctx0" brushRef="#br0" timeOffset="962.25">12385 14497 439 0,'-3'-10'6'0,"-3"10"-4"15,-5 12 47-15,-3 13-18 16,-1 12-21-16,-8 11 0 16,0 8 11-16,-6 8-13 15,-1 3-3-15,1-3-5 16,-1-1 0-16,6-4-5 16,3-10-26-16,6-12-45 15,8-8-79-15</inkml:trace>
  <inkml:trace contextRef="#ctx0" brushRef="#br0" timeOffset="1180.02">12409 14473 461 0,'-3'4'13'15,"1"10"22"-15,1 13 25 16,2 14-34-16,8 12-15 15,3 7-2-15,0 4-3 16,-1 1-4-16,0-6-2 16,0-3-9-16,0-4-24 15,-1-11-34-15,-4-3-68 16,-3-5-92-16</inkml:trace>
  <inkml:trace contextRef="#ctx0" brushRef="#br0" timeOffset="1346.67">12255 14945 434 0,'-18'-18'43'0,"9"6"-31"15,5 1 39-15,8 5-33 16,14-1-15-16,7-1-2 16,7-3-1-16,4-2-3 15,-1 1-48-15,-2 1-89 16</inkml:trace>
  <inkml:trace contextRef="#ctx0" brushRef="#br0" timeOffset="2135.29">13679 14524 440 0,'-17'-16'29'0,"-4"4"-24"0,-4 3 31 16,-3 11-3-16,-4 4-19 15,-1 8-7-15,4 5 4 16,2 5 1-16,9 5-1 15,9 1 0-15,9 0-6 16,9 1 1-16,10 1 3 16,8-2 1-16,3 4-4 15,1 2-2-15,-2 1-1 16,-9 2-2-16,-8 2 0 16,-9 0-1-16,-10-1 1 15,-10-1-1-15,-7-6 0 16,-7-3 0-16,-6-10 1 15,-3-9 1-15,1-9-1 0,4-5 0 16,6-10-1-16,4-8 0 16,12-6 0-16,9-1-1 15,7-3 2-15,7 4-1 16,7 2 1-16,4 4-1 16,1 2-1-16,3 2 1 15,4 2-8-15,-1 2-26 16,2 0-9-16,1 3-17 15,0 3-40-15,-1 3-23 16,-1 1-21-16</inkml:trace>
  <inkml:trace contextRef="#ctx0" brushRef="#br0" timeOffset="2260.13">13717 14849 106 0,'15'3'98'0,"-1"1"-41"16,0-1 11-16,0 0 6 16,0-3-5-16,3 1-18 15,0-1-12-15,-1-1-17 16,1-1-17-16,-1 2-5 15,-4-1-2-15,-2 0-47 16,-1 1-117-16</inkml:trace>
  <inkml:trace contextRef="#ctx0" brushRef="#br0" timeOffset="2402.21">13835 15106 418 0,'-10'15'76'0,"4"-7"-70"0,-2-7 26 15,7-2-22 1,4-7-10-16,7-1-63 0,-2 1-89 16</inkml:trace>
  <inkml:trace contextRef="#ctx0" brushRef="#br0" timeOffset="3503.26">15145 14552 319 0,'-6'-28'16'16,"1"1"-14"-16,-5 3 5 16,4 8 24-16,0 2-21 15,2 7-7-15,-3 5 2 16,-3 5-4-16,0 7-1 15,-6 9 0-15,-6 8 12 16,-3 10 10-16,0 10 14 16,-2 6-2-16,3 6-6 0,5 6-7 15,4 4-9 1,7 1-6-16,10-2-5 0,10-8 1 16,13-10 0-16,13-13 0 15,12-18 0-15,8-15-2 16,130-73 0-16,-164 42 0 15,0-3 0-15,-6-1 0 16,0 2 1-16,15-32 0 16,-11 0 0-16,-10-1 0 15,-9 5 1-15,-9 3 1 16,-10 5 6-16,-5 6 0 16,-6 9-6-16,-2 6-2 15,0 7-1-15,2 7 0 16,3 4-6-16,6 8-25 15,2 5-47-15,7 10-61 0</inkml:trace>
  <inkml:trace contextRef="#ctx0" brushRef="#br0" timeOffset="3729.33">15294 14793 379 0,'5'0'41'15,"1"-3"-26"-15,0 2 54 16,7 5-21-16,5 4-26 16,7 6-5-16,5 7-2 15,3 7-5-15,0 5-6 0,0 3-3 16,-3 2-1-16,-5-4-1 16,-1 0-17-16,-8-5-15 15,-3-6-16-15,-2-6-43 16,-6-5-71-16</inkml:trace>
  <inkml:trace contextRef="#ctx0" brushRef="#br0" timeOffset="4008.32">16146 14756 494 0,'-7'-4'41'15,"-5"6"-38"-15,-5 4 22 16,1 8 2-16,-2 8-21 16,0 3-4-16,-1 1 2 15,-2 4-3-15,3 0-1 16,-1-1-3-16,-2 0-23 15,3-1-30-15,0-5-51 16,1-4-72-16</inkml:trace>
  <inkml:trace contextRef="#ctx0" brushRef="#br0" timeOffset="4180.87">15937 14819 440 0,'12'-5'28'0,"-1"6"32"15,2 6-10-15,2 7-22 16,7 4-20-16,4 0-8 16,0 3 0-16,3-2-5 15,-5 0-42-15,0-1-70 16,-2 1-86-16</inkml:trace>
  <inkml:trace contextRef="#ctx0" brushRef="#br0" timeOffset="5388.41">16935 14562 376 0,'-3'-4'62'16,"0"-2"-27"-16,-3 2 22 15,-1 3-32-15,-3-3-21 16,-7 7-2-16,-10 0-1 16,-10 7-1-16,-6 2 1 15,-8 2-1-15,-1 2 2 16,0 1-1-16,-1-2 9 15,8 2 4-15,7-2 2 16,11-1-5-16,11-2-5 16,17 2 2-16,14-1 4 15,18 1-7-15,12 1-3 0,13-1-2 16,6 1 0-16,2-2 0 16,-8-5 1-16,-11 4-1 15,-15 0-1-15,-19 3 0 16,-19 5-7-16,-21 4 3 15,-16 5 5-15,-14 3 2 16,-8-1-2-16,-4 1 2 16,1-3 11-16,15-7 5 15,13-3-7-15,19-5-6 16,24 0 9-16,25-5-6 16,19 2-8-16,12 0 0 15,10-1 0-15,2-2-2 16,-8-1-4-16,-9-4-17 0,-9-1-16 15,-12 0-24 1,-13-1-58-16,-8-1-106 0</inkml:trace>
  <inkml:trace contextRef="#ctx0" brushRef="#br0" timeOffset="6739.7">17283 14959 324 0,'0'0'58'16,"2"-1"-44"-16,3-2 52 15,6 0-21-15,7 2-16 16,10-4-8-16,9 0-5 16,6 0-2-16,7 0-6 15,1-1-1-15,2 3 2 16,-1 2-3-16,-4 1 2 15,-3 1-5-15,-8-1-2 16,-4 1 0-16,-4 1-1 16,-4-2 1-16,-7 0 0 15,-2-2-1-15,-4 1 0 0,0 0 0 16,-4-1 1-16,1 1-1 16,-2-1-2-16,2 2-13 15,-2-3-17-15,1 1-28 16,-2 0-59-16,0 0-53 15</inkml:trace>
  <inkml:trace contextRef="#ctx0" brushRef="#br0" timeOffset="6989.94">17920 14880 347 0,'-8'-1'53'15,"0"-1"-31"-15,5 1 30 16,6 1-7-16,15 0-17 0,10-2-17 15,12 0 4 1,12-2 0-16,8 0 2 0,-2 4-14 16,-7 2-2-16,-9 4-1 15,-14 1 1-15,-14 4 1 16,-16 6-1-16,-16 5-1 16,-9 3-3-16,-10 5-20 15,-6 4-12-15,-2-3-26 16,3 0-28-16,6-1-109 15</inkml:trace>
  <inkml:trace contextRef="#ctx0" brushRef="#br0" timeOffset="7757.12">19036 14569 390 0,'3'-26'39'16,"3"-1"6"-16,-3 0 17 16,-2 2-34-16,1 2-24 15,-2 3-2-15,-6 7 0 16,-4 3-2-16,-7 9 0 15,-10 12 0-15,-13 8-1 16,-8 9 2-16,-7 12 2 16,-3 6 19-16,3 8 10 15,7 3-5-15,7 6-6 16,12-1-11-16,9-2-3 16,16 0-3-16,16-8-3 15,18-5 5-15,14-12-2 16,17-11-1-16,11-13 0 0,3-12-1 15,1-12-1 1,-4-10 6-16,-10-9 4 0,-5-4-7 16,-5-7 0-16,-10-3-3 15,-9-4 2-15,-8-2-2 16,-9-3-1-16,-10-5 2 16,-9 2-2-16,-5 4 1 15,-4 4-1-15,-6 6 0 16,0 9-1-16,-3 10-16 15,-1 8-24-15,0 9-40 16,0 12-69-16</inkml:trace>
  <inkml:trace contextRef="#ctx0" brushRef="#br0" timeOffset="8036.1">19033 14737 533 0,'-4'-3'39'16,"2"2"-22"-16,4 0 48 16,7 5-22-16,11 3-28 15,9 4 0-15,5 5 3 16,5 5-5-16,1 4-11 16,0 2-1-16,-2 0 10 15,-5 0-5-15,-2-2-5 16,-4-2-1-16,-8-6 1 15,-5 0-1-15,-7-9-15 0,0-2-22 16,-4-2-17-16,-4-2-31 16,-8 1-33-16,-3-3-91 15</inkml:trace>
  <inkml:trace contextRef="#ctx0" brushRef="#br0" timeOffset="8658.21">18144 14764 261 0,'-12'-6'61'0,"1"2"16"15,-2 0 9-15,2 2-30 16,4 1-21-16,1 1-13 15,6-1-7-15,6 2 10 16,3 4-2-16,7 1-4 16,8 4-1-16,6 5-3 0,5-1 0 15,1 4-7 1,-4-3-6-16,-3-1 0 0,-7 1-1 16,-6 0 3-16,-10 2 4 15,-6 3 2-15,-7 2-1 16,-5-1-4-16,-5 1 0 15,-2-2-5-15,-2-2 0 16,1-1 0-16,0-1-36 16,-1 2-47-16,1 4-74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9-30T01:20:05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16539 12570 410 0,'0'-2'22'0,"-5"0"-19"16,2-3 55-16,0 2-11 15,1-7-25-15,0 1-13 16,1-3 4-16,-4-3 4 15,0 0-5-15,-1 5-3 16,-4 0-2-16,-5 3-3 16,-6 3-3-16,-12 8-1 15,-10 7 0-15,-11 9 0 16,-1 10 0-16,-5 5 0 16,7 6 0-16,12-2 0 15,14 2-3-15,16-3-1 16,21-1 3-16,17-2 1 15,15 1 3-15,13-1-1 0,7 1 3 16,1-1-3-16,-8-2-1 16,-11 3 0-16,-13-4 2 15,-17-1 0-15,-16 0 1 16,-15 1-1-16,-12-2-1 16,-12-3 0-16,-6-3 0 15,-4-6-2-15,3-7 0 16,5-7 0-16,9-4-6 15,9-7-22-15,9-6-26 16,13-4-44-16,12-7-100 16</inkml:trace>
  <inkml:trace contextRef="#ctx0" brushRef="#br0" timeOffset="208.9">16874 12862 366 0,'19'-4'20'16,"8"-3"31"-16,5-3 15 15,6 4-25-15,9-4-18 16,4 1-8-16,1-1-6 16,-3-2-8-16,-1 2-1 15,-8 4-21-15,-9 0-46 16,-8 6-90-16</inkml:trace>
  <inkml:trace contextRef="#ctx0" brushRef="#br0" timeOffset="374.69">16961 13061 292 0,'-6'5'22'0,"13"-6"24"15,10-5 9-15,14-3-38 16,9-4-13-16,5-2-4 15,6-3 0-15,4 0-20 16,0 1-5-16,0-1-82 16</inkml:trace>
  <inkml:trace contextRef="#ctx0" brushRef="#br0" timeOffset="783.9">18014 12503 168 0,'11'-6'248'16,"0"12"-214"-16,0 10 52 15,2 5-28-15,4 5-32 16,3 1-7-16,0-2-4 16,-2-2-11-16,-4 0-2 15,-7 0-2-15,-10-1 0 16,-11 2-6-16,-10-1-3 15,-10-3 0-15,-6 0-1 0,-5-8 1 16,5-8 3-16,6-7-5 16,8-4-2-16,16-8 8 15,8 0 5-15,11 5 14 16,9 7 5-16,7 6 2 16,0 11-1-16,1 7 5 15,-3 9-3-15,-7 4-5 16,-6 2-7-16,-8 1-7 15,-2 0-3-15,-8 0-2 16,0-4-9-16,-1-2-20 16,-1 0-18-16,2-1-42 15,0-2-118-15</inkml:trace>
  <inkml:trace contextRef="#ctx0" brushRef="#br0" timeOffset="1198.97">19545 13077 362 0,'9'0'162'0,"-3"2"-153"15,-3 2 25 1,-8 3-10-16,-5 3-24 0,-6 2-12 16,-7-2-31-16,-7 1-57 15,-5-3-69-15</inkml:trace>
  <inkml:trace contextRef="#ctx0" brushRef="#br0" timeOffset="2085.17">21619 12326 427 0,'1'4'53'15,"-2"5"-37"-15,-5 8 47 16,-2 10-28-16,-4 8-13 15,0 5 1-15,0 4-6 16,5 0-7-16,6-1-3 16,4-4-4-16,7-3-3 15,3-6 1-15,5-3-2 16,2-7-1-16,5-9-2 0,2-7 0 16,-1-8-2-16,0-7 6 15,-3-5 0-15,-6 6 2 16,-8 2 1-16,-4 4 5 15,-5 10 4-15,-5 14 7 16,-4 10 4-16,-3 11-8 16,-4 10-7-16,-3 4-2 15,-2 0 1-15,-3-2-4 16,-3 2-3-16,-4 1-4 16,-8-2-12-16,-9 3-22 15,-4-2-38-15,-8 0-45 16,-3-4-176-16</inkml:trace>
  <inkml:trace contextRef="#ctx0" brushRef="#br0" timeOffset="3252.98">16139 15458 306 0,'22'-10'55'0,"2"-5"51"15,-1-5-25-15,-3-2-32 16,-4-3-21-16,-5 0-10 16,-9 2-6-16,-9 0-6 15,-7 5-6-15,-10 3-1 0,-12 8 0 16,-7 7-1 0,-8 7 1-16,-1 10 2 0,0 4-1 15,6 8 3-15,11 0-1 16,14 4-2-16,12-1 1 15,21 3 4-15,15 2 1 16,15 1 3-16,11-3 3 16,4 2-3-16,-3-5-2 15,-5-1-5-15,-12-3 0 16,-13-3 0-16,-13-3 1 16,-14 1-1-16,-11-5-1 15,-13-2-1-15,-9-5-2 16,-8-2-9-16,-1-8-18 15,-3-6-16-15,6-6-13 16,11-6-70-16,13-3-90 0</inkml:trace>
  <inkml:trace contextRef="#ctx0" brushRef="#br0" timeOffset="3554.7">16636 15204 493 0,'-6'-2'59'16,"-4"2"-55"-16,-4 7 29 15,-1 8-27-15,-5 7-6 16,1 1-28-16,-4 6-59 16,4 0-92-16</inkml:trace>
  <inkml:trace contextRef="#ctx0" brushRef="#br0" timeOffset="5605.61">15828 13398 118 0,'-9'-1'223'0,"3"-2"-190"16,-2 0 47-16,8 2-38 15,4-2-10-15,6 2-12 16,5-1 10-16,12 1-6 0,8-1-4 16,14 1-1-16,7-2-3 15,8-2-6-15,7 2-5 16,8-2-3-16,-2-1-2 16,2 0 0-16,-8 0-3 15,-10 3-7-15,-16 1-13 16,-15 2-34-16,-11 8-32 15,-15 3-47-15</inkml:trace>
  <inkml:trace contextRef="#ctx0" brushRef="#br0" timeOffset="6239.51">16773 14452 308 0,'-3'0'19'0,"1"0"41"0,1 0 11 15,1 0-36-15,0-1-6 16,1-1-1-16,4 0 2 15,2-4-7-15,4 1-2 16,7-3 0-16,5 1-3 16,7 2 0-16,9 0-4 15,4 2 1-15,8 1-3 16,4 2 2-16,0 2-4 16,-1-2-3-16,-2 0-4 15,-4 3-3-15,-9 0 0 16,-9-3-1-16,-9 0-18 15,-8 2-26-15,-8-2-44 16,-5 4-45-16</inkml:trace>
  <inkml:trace contextRef="#ctx0" brushRef="#br0" timeOffset="7131.4">17109 15586 535 0,'-14'10'43'0,"2"-4"-27"16,0-2 33-16,12 1-15 15,14-5-13-15,9-3-1 16,9-1-4-16,10-3-3 16,5-3-8-16,1 0-4 15,-3-1-1-15,-8 3 0 16,-7 2-7-16,-6 2-10 15,-11 2-14-15,-5 0-16 16,-4 4-14-16,-5 2-57 16,-7 5-125-16</inkml:trace>
  <inkml:trace contextRef="#ctx0" brushRef="#br0" timeOffset="7340.86">17085 15741 475 0,'-14'17'39'0,"10"-3"4"16,7-5 29-16,16 0-30 16,15-6-16-16,15-6 0 15,8-6-7-15,6-4-9 16,-4-1-9-16,-8 1-1 16,-6 3-8-16,-11 3-6 15,-8-1-21-15,-8 6-16 16,-7 0-42-16,-6 1-133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1489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3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55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800080"/>
                </a:solidFill>
              </a:rPr>
              <a:t>010111 </a:t>
            </a:r>
            <a:r>
              <a:rPr lang="zh-CN" altLang="en-US" sz="4400" dirty="0">
                <a:solidFill>
                  <a:srgbClr val="800080"/>
                </a:solidFill>
              </a:rPr>
              <a:t>状态序列</a:t>
            </a:r>
            <a:r>
              <a:rPr lang="en-US" altLang="zh-CN" sz="4400" dirty="0">
                <a:solidFill>
                  <a:srgbClr val="800080"/>
                </a:solidFill>
              </a:rPr>
              <a:t>:</a:t>
            </a:r>
            <a:r>
              <a:rPr lang="zh-CN" altLang="en-US" sz="4400" dirty="0">
                <a:solidFill>
                  <a:srgbClr val="800080"/>
                </a:solidFill>
              </a:rPr>
              <a:t> 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2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2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800080"/>
                </a:solidFill>
              </a:rPr>
              <a:t>101000 </a:t>
            </a:r>
            <a:r>
              <a:rPr lang="zh-CN" altLang="en-US" sz="4400" dirty="0">
                <a:solidFill>
                  <a:srgbClr val="800080"/>
                </a:solidFill>
              </a:rPr>
              <a:t>状态序列</a:t>
            </a:r>
            <a:r>
              <a:rPr lang="en-US" altLang="zh-CN" sz="4400" dirty="0">
                <a:solidFill>
                  <a:srgbClr val="800080"/>
                </a:solidFill>
              </a:rPr>
              <a:t>:</a:t>
            </a:r>
            <a:r>
              <a:rPr lang="zh-CN" altLang="en-US" sz="4400" dirty="0">
                <a:solidFill>
                  <a:srgbClr val="800080"/>
                </a:solidFill>
              </a:rPr>
              <a:t> 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3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2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400" dirty="0">
              <a:solidFill>
                <a:srgbClr val="800080"/>
              </a:solidFill>
            </a:endParaRPr>
          </a:p>
          <a:p>
            <a:pPr marL="742950" marR="0" indent="-7429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lain" startAt="10111"/>
              <a:tabLst/>
              <a:defRPr/>
            </a:pPr>
            <a:endParaRPr lang="en-US" altLang="zh-CN" sz="4400" baseline="-25000" dirty="0">
              <a:solidFill>
                <a:srgbClr val="80008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80008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8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3530055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3530055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2499767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）在状态</a:t>
            </a:r>
            <a:r>
              <a:rPr lang="en-US" altLang="zh-CN" dirty="0"/>
              <a:t>q</a:t>
            </a:r>
            <a:r>
              <a:rPr lang="zh-CN" altLang="en-US" dirty="0"/>
              <a:t>时，若看到符号</a:t>
            </a:r>
            <a:r>
              <a:rPr lang="en-US" altLang="zh-CN" dirty="0"/>
              <a:t>1</a:t>
            </a:r>
            <a:r>
              <a:rPr lang="zh-CN" altLang="en-US" dirty="0"/>
              <a:t>有两种可能的去向</a:t>
            </a:r>
            <a:r>
              <a:rPr lang="en-US" altLang="zh-CN" dirty="0" err="1"/>
              <a:t>q,r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）在状态</a:t>
            </a:r>
            <a:r>
              <a:rPr lang="en-US" altLang="zh-CN" dirty="0"/>
              <a:t>p</a:t>
            </a:r>
            <a:r>
              <a:rPr lang="zh-CN" altLang="en-US" dirty="0"/>
              <a:t>时，若看到符号</a:t>
            </a:r>
            <a:r>
              <a:rPr lang="en-US" altLang="zh-CN" dirty="0"/>
              <a:t>1</a:t>
            </a:r>
            <a:r>
              <a:rPr lang="zh-CN" altLang="en-US" dirty="0"/>
              <a:t>有两种可能的去向</a:t>
            </a:r>
            <a:r>
              <a:rPr lang="en-US" altLang="zh-CN" dirty="0" err="1"/>
              <a:t>p,q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919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644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45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3189739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存在一条路径到达终结状态，则</a:t>
            </a:r>
            <a:r>
              <a:rPr lang="en-US" altLang="zh-CN" dirty="0"/>
              <a:t>NFA</a:t>
            </a:r>
            <a:r>
              <a:rPr lang="zh-CN" altLang="en-US" dirty="0"/>
              <a:t>接受；想要表明</a:t>
            </a:r>
            <a:r>
              <a:rPr lang="en-US" altLang="zh-CN" dirty="0"/>
              <a:t>NFA</a:t>
            </a:r>
            <a:r>
              <a:rPr lang="zh-CN" altLang="en-US" dirty="0"/>
              <a:t>不接受，则必须表明符号串所诱导的所有路径都不能到达终结状态即可</a:t>
            </a:r>
          </a:p>
        </p:txBody>
      </p:sp>
    </p:spTree>
    <p:extLst>
      <p:ext uri="{BB962C8B-B14F-4D97-AF65-F5344CB8AC3E}">
        <p14:creationId xmlns:p14="http://schemas.microsoft.com/office/powerpoint/2010/main" val="3341054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3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EBNF</a:t>
            </a:r>
            <a:r>
              <a:rPr lang="zh-CN" altLang="en-US" dirty="0"/>
              <a:t>的用法可参见教材</a:t>
            </a:r>
            <a:r>
              <a:rPr lang="en-US" altLang="zh-CN" dirty="0"/>
              <a:t>P13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43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6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08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08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996063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73324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73324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1913863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altLang="zh-CN" baseline="0" dirty="0"/>
              <a:t> syntactical transformation,</a:t>
            </a:r>
            <a:r>
              <a:rPr lang="zh-CN" altLang="en-US" baseline="0" dirty="0"/>
              <a:t> </a:t>
            </a:r>
            <a:r>
              <a:rPr lang="en-US" altLang="zh-CN" baseline="0" dirty="0"/>
              <a:t>DFA</a:t>
            </a:r>
            <a:r>
              <a:rPr lang="zh-CN" altLang="en-US" baseline="0" dirty="0"/>
              <a:t>可以看成</a:t>
            </a:r>
            <a:r>
              <a:rPr lang="en-US" altLang="zh-CN" baseline="0" dirty="0"/>
              <a:t>NFA</a:t>
            </a:r>
            <a:r>
              <a:rPr lang="zh-CN" altLang="en-US" baseline="0" dirty="0"/>
              <a:t>的特例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218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把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1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12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变成 </a:t>
            </a:r>
            <a:r>
              <a:rPr lang="en-US" altLang="zh-CN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12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1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12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163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30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注意到这时候，构造出的</a:t>
            </a:r>
            <a:r>
              <a:rPr lang="en-US" altLang="zh-CN" dirty="0"/>
              <a:t>DFA</a:t>
            </a:r>
            <a:r>
              <a:rPr lang="zh-CN" altLang="en-US" dirty="0"/>
              <a:t>有很多冗余状态例如</a:t>
            </a:r>
            <a:r>
              <a:rPr lang="en-US" altLang="zh-CN" dirty="0"/>
              <a:t>{r},</a:t>
            </a:r>
            <a:r>
              <a:rPr lang="zh-CN" altLang="en-US" dirty="0"/>
              <a:t>这是因为它无法到达。因此蛮力法会有很多冗余状态，我们可以不把所有的子集合列出，而是从开始状态出发，逐步</a:t>
            </a:r>
            <a:r>
              <a:rPr lang="zh-CN" altLang="en-US" baseline="0" dirty="0"/>
              <a:t>去发现那些能到达的子集合，这样的方法，我称为逐步标记法。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47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注意到这时候，构造出的</a:t>
            </a:r>
            <a:r>
              <a:rPr lang="en-US" altLang="zh-CN" dirty="0"/>
              <a:t>DFA</a:t>
            </a:r>
            <a:r>
              <a:rPr lang="zh-CN" altLang="en-US" dirty="0"/>
              <a:t>有很多冗余状态例如</a:t>
            </a:r>
            <a:r>
              <a:rPr lang="en-US" altLang="zh-CN" dirty="0"/>
              <a:t>{r},</a:t>
            </a:r>
            <a:r>
              <a:rPr lang="zh-CN" altLang="en-US" dirty="0"/>
              <a:t>这是因为它无法到达。因此蛮力法会有很多冗余状态，我们可以不把所有的子集合列出，而是从开始状态出发，逐步</a:t>
            </a:r>
            <a:r>
              <a:rPr lang="zh-CN" altLang="en-US" baseline="0" dirty="0"/>
              <a:t>去发现那些能到达的子集合，这样的方法，我称为逐步标记法。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4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2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5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45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35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8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3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58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Line 1038"/>
          <p:cNvSpPr>
            <a:spLocks noChangeShapeType="1"/>
          </p:cNvSpPr>
          <p:nvPr/>
        </p:nvSpPr>
        <p:spPr bwMode="auto">
          <a:xfrm flipV="1">
            <a:off x="596265" y="965200"/>
            <a:ext cx="8395335" cy="1587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7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>
    <p:wipe dir="r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EF50-DA6F-4809-BDA5-32924E31858E}" type="datetimeFigureOut">
              <a:rPr lang="zh-CN" altLang="en-US" smtClean="0"/>
              <a:pPr/>
              <a:t>2024/10/6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0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2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4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6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8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8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3.bin"/><Relationship Id="rId4" Type="http://schemas.openxmlformats.org/officeDocument/2006/relationships/slide" Target="slide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emf"/><Relationship Id="rId4" Type="http://schemas.openxmlformats.org/officeDocument/2006/relationships/customXml" Target="../ink/ink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4" Type="http://schemas.openxmlformats.org/officeDocument/2006/relationships/slide" Target="slide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" Target="slide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0.bin"/><Relationship Id="rId4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" Target="slide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4.bin"/><Relationship Id="rId4" Type="http://schemas.openxmlformats.org/officeDocument/2006/relationships/slide" Target="slide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6.bin"/><Relationship Id="rId4" Type="http://schemas.openxmlformats.org/officeDocument/2006/relationships/slide" Target="slide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2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4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6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5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7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4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6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2966538" y="1513625"/>
            <a:ext cx="2926080" cy="8388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5400" dirty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882265" y="2773680"/>
            <a:ext cx="5374640" cy="30251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信息工程学院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计算机科学系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主讲：吴  昊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@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信工</a:t>
            </a: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213</a:t>
            </a:r>
            <a:endParaRPr lang="en-US" altLang="zh-CN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haowu@shmtu.edu.cn</a:t>
            </a:r>
            <a:endParaRPr lang="en-US" altLang="zh-CN" sz="36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395537" y="980728"/>
            <a:ext cx="8748464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</a:t>
            </a:r>
            <a:r>
              <a:rPr lang="en-US" altLang="zh-CN" b="0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PL/0</a:t>
            </a:r>
            <a:r>
              <a:rPr lang="zh-CN" altLang="en-US" dirty="0">
                <a:solidFill>
                  <a:srgbClr val="800080"/>
                </a:solidFill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单词类别（种别）的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EBNF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描述</a:t>
            </a:r>
            <a:r>
              <a:rPr lang="zh-CN" altLang="en-US" dirty="0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0113" y="260724"/>
            <a:ext cx="8209532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手动编写词法分析程序以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为例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036" y="6262378"/>
            <a:ext cx="732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 }</a:t>
            </a:r>
            <a:r>
              <a:rPr lang="zh-CN" altLang="en-US" sz="2800" dirty="0"/>
              <a:t>表示花括号中的成分可以重复</a:t>
            </a:r>
            <a:r>
              <a:rPr lang="en-US" altLang="zh-CN" sz="2800" dirty="0"/>
              <a:t>0</a:t>
            </a:r>
            <a:r>
              <a:rPr lang="zh-CN" altLang="en-US" sz="2800" dirty="0"/>
              <a:t>次或多次</a:t>
            </a:r>
          </a:p>
        </p:txBody>
      </p:sp>
      <p:sp>
        <p:nvSpPr>
          <p:cNvPr id="12" name="矩形 11"/>
          <p:cNvSpPr/>
          <p:nvPr/>
        </p:nvSpPr>
        <p:spPr>
          <a:xfrm>
            <a:off x="44947" y="2204864"/>
            <a:ext cx="9099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无符号整数</a:t>
            </a:r>
            <a:r>
              <a:rPr lang="en-US" altLang="zh-CN" sz="2800" dirty="0"/>
              <a:t>&gt;  ::=  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标识符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</a:t>
            </a:r>
            <a:r>
              <a:rPr lang="zh-CN" altLang="en-US" sz="2800" dirty="0"/>
              <a:t> </a:t>
            </a:r>
            <a:r>
              <a:rPr lang="en-US" altLang="zh-CN" sz="2800" dirty="0"/>
              <a:t>|</a:t>
            </a:r>
            <a:r>
              <a:rPr lang="zh-CN" altLang="en-US" sz="2800" dirty="0"/>
              <a:t> </a:t>
            </a: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保留字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</a:t>
            </a:r>
            <a:r>
              <a:rPr lang="en-US" altLang="zh-CN" sz="2800" dirty="0" err="1"/>
              <a:t>const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var</a:t>
            </a:r>
            <a:r>
              <a:rPr lang="zh-CN" altLang="en-US" sz="2800" dirty="0"/>
              <a:t> </a:t>
            </a:r>
            <a:r>
              <a:rPr lang="en-US" altLang="zh-CN" sz="2800" i="1" dirty="0"/>
              <a:t>|</a:t>
            </a:r>
            <a:r>
              <a:rPr lang="zh-CN" altLang="en-US" sz="2800" i="1" dirty="0"/>
              <a:t> </a:t>
            </a:r>
            <a:r>
              <a:rPr lang="en-US" altLang="zh-CN" sz="2800" dirty="0" err="1"/>
              <a:t>procedur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begin</a:t>
            </a:r>
            <a:r>
              <a:rPr lang="en-US" altLang="zh-CN" sz="2800" i="1" dirty="0" err="1"/>
              <a:t>|</a:t>
            </a:r>
            <a:r>
              <a:rPr lang="en-US" altLang="zh-CN" sz="2800" dirty="0" err="1"/>
              <a:t>end</a:t>
            </a:r>
            <a:r>
              <a:rPr lang="en-US" altLang="zh-CN" sz="2800" i="1" dirty="0"/>
              <a:t> </a:t>
            </a:r>
          </a:p>
          <a:p>
            <a:pPr>
              <a:buNone/>
            </a:pPr>
            <a:r>
              <a:rPr lang="en-US" altLang="zh-CN" sz="2800" i="1" dirty="0"/>
              <a:t>				| </a:t>
            </a:r>
            <a:r>
              <a:rPr lang="en-US" altLang="zh-CN" sz="2800" dirty="0"/>
              <a:t>odd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if</a:t>
            </a:r>
            <a:r>
              <a:rPr lang="en-US" altLang="zh-CN" sz="2800" i="1" dirty="0"/>
              <a:t> | </a:t>
            </a:r>
            <a:r>
              <a:rPr lang="en-US" altLang="zh-CN" sz="2800" dirty="0"/>
              <a:t>then</a:t>
            </a:r>
            <a:r>
              <a:rPr lang="en-US" altLang="zh-CN" sz="2800" i="1" dirty="0"/>
              <a:t> | </a:t>
            </a:r>
            <a:r>
              <a:rPr lang="en-US" altLang="zh-CN" sz="2800" dirty="0"/>
              <a:t>call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while</a:t>
            </a:r>
            <a:r>
              <a:rPr lang="en-US" altLang="zh-CN" sz="2800" i="1" dirty="0"/>
              <a:t> |</a:t>
            </a:r>
          </a:p>
          <a:p>
            <a:pPr>
              <a:buNone/>
            </a:pPr>
            <a:r>
              <a:rPr lang="en-US" altLang="zh-CN" sz="2800" i="1" dirty="0"/>
              <a:t>				</a:t>
            </a:r>
            <a:r>
              <a:rPr lang="en-US" altLang="zh-CN" sz="2800" dirty="0"/>
              <a:t>do</a:t>
            </a:r>
            <a:r>
              <a:rPr lang="en-US" altLang="zh-CN" sz="2800" i="1" dirty="0"/>
              <a:t> | </a:t>
            </a:r>
            <a:r>
              <a:rPr lang="en-US" altLang="zh-CN" sz="2800" dirty="0"/>
              <a:t>read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write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运算符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+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-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*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/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#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:=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界符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(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)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,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.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</a:t>
            </a:r>
            <a:r>
              <a:rPr lang="en-US" altLang="zh-CN" sz="2800" i="1" dirty="0"/>
              <a:t>a</a:t>
            </a:r>
            <a:r>
              <a:rPr lang="en-US" altLang="zh-CN" sz="2800" dirty="0"/>
              <a:t> | </a:t>
            </a:r>
            <a:r>
              <a:rPr lang="en-US" altLang="zh-CN" sz="2800" i="1" dirty="0"/>
              <a:t>b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X </a:t>
            </a:r>
            <a:r>
              <a:rPr lang="en-US" altLang="zh-CN" sz="2800" dirty="0"/>
              <a:t>|</a:t>
            </a:r>
            <a:r>
              <a:rPr lang="en-US" altLang="zh-CN" sz="2800" i="1" dirty="0"/>
              <a:t> Y </a:t>
            </a:r>
            <a:r>
              <a:rPr lang="en-US" altLang="zh-CN" sz="2800" dirty="0"/>
              <a:t>|</a:t>
            </a:r>
            <a:r>
              <a:rPr lang="en-US" altLang="zh-CN" sz="2800" i="1" dirty="0"/>
              <a:t> Z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0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8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9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3339568944"/>
      </p:ext>
    </p:extLst>
  </p:cSld>
  <p:clrMapOvr>
    <a:masterClrMapping/>
  </p:clrMapOvr>
  <p:transition spd="med" advClick="0"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Text Box 69"/>
          <p:cNvSpPr txBox="1"/>
          <p:nvPr/>
        </p:nvSpPr>
        <p:spPr>
          <a:xfrm>
            <a:off x="6429388" y="4071942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628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r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4821239" y="5597568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 Box 7"/>
          <p:cNvSpPr txBox="1"/>
          <p:nvPr/>
        </p:nvSpPr>
        <p:spPr>
          <a:xfrm>
            <a:off x="7112675" y="4929198"/>
            <a:ext cx="2031325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回溯！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4286248" y="3929066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2143108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071934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3922422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曲线连接符 18"/>
          <p:cNvCxnSpPr/>
          <p:nvPr/>
        </p:nvCxnSpPr>
        <p:spPr>
          <a:xfrm rot="16200000" flipH="1">
            <a:off x="4708241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 Box 69"/>
          <p:cNvSpPr txBox="1"/>
          <p:nvPr/>
        </p:nvSpPr>
        <p:spPr>
          <a:xfrm>
            <a:off x="2123728" y="400506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18" name="Text Box 69"/>
          <p:cNvSpPr txBox="1"/>
          <p:nvPr/>
        </p:nvSpPr>
        <p:spPr>
          <a:xfrm>
            <a:off x="2134643" y="4000503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4286248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071934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3922422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曲线连接符 18"/>
          <p:cNvCxnSpPr/>
          <p:nvPr/>
        </p:nvCxnSpPr>
        <p:spPr>
          <a:xfrm rot="16200000" flipH="1">
            <a:off x="4708241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786446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5572132" y="5560261"/>
            <a:ext cx="1588" cy="857256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6435743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071934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3922422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曲线连接符 18"/>
          <p:cNvCxnSpPr/>
          <p:nvPr/>
        </p:nvCxnSpPr>
        <p:spPr>
          <a:xfrm rot="16200000" flipH="1">
            <a:off x="4708241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786446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3702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r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5572132" y="5560261"/>
            <a:ext cx="1588" cy="857256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曲线连接符 25"/>
          <p:cNvCxnSpPr/>
          <p:nvPr/>
        </p:nvCxnSpPr>
        <p:spPr>
          <a:xfrm rot="5400000" flipH="1" flipV="1">
            <a:off x="6428594" y="5560261"/>
            <a:ext cx="1588" cy="857256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Text Box 38"/>
          <p:cNvSpPr txBox="1"/>
          <p:nvPr/>
        </p:nvSpPr>
        <p:spPr>
          <a:xfrm>
            <a:off x="7358082" y="4500570"/>
            <a:ext cx="963725" cy="120032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72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72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4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33" name="Group 24"/>
          <p:cNvGrpSpPr/>
          <p:nvPr/>
        </p:nvGrpSpPr>
        <p:grpSpPr>
          <a:xfrm>
            <a:off x="2428860" y="4643446"/>
            <a:ext cx="2411428" cy="512754"/>
            <a:chOff x="1689" y="2886"/>
            <a:chExt cx="1360" cy="272"/>
          </a:xfrm>
        </p:grpSpPr>
        <p:sp>
          <p:nvSpPr>
            <p:cNvPr id="34" name="Line 25"/>
            <p:cNvSpPr/>
            <p:nvPr/>
          </p:nvSpPr>
          <p:spPr>
            <a:xfrm>
              <a:off x="1689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6"/>
            <p:cNvSpPr/>
            <p:nvPr/>
          </p:nvSpPr>
          <p:spPr>
            <a:xfrm>
              <a:off x="1961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7"/>
            <p:cNvSpPr/>
            <p:nvPr/>
          </p:nvSpPr>
          <p:spPr>
            <a:xfrm>
              <a:off x="2233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8"/>
            <p:cNvSpPr/>
            <p:nvPr/>
          </p:nvSpPr>
          <p:spPr>
            <a:xfrm>
              <a:off x="2505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9"/>
            <p:cNvSpPr/>
            <p:nvPr/>
          </p:nvSpPr>
          <p:spPr>
            <a:xfrm>
              <a:off x="2777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0"/>
            <p:cNvSpPr/>
            <p:nvPr/>
          </p:nvSpPr>
          <p:spPr>
            <a:xfrm>
              <a:off x="3049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1"/>
            <p:cNvSpPr/>
            <p:nvPr/>
          </p:nvSpPr>
          <p:spPr>
            <a:xfrm>
              <a:off x="1689" y="2886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2"/>
            <p:cNvSpPr/>
            <p:nvPr/>
          </p:nvSpPr>
          <p:spPr>
            <a:xfrm>
              <a:off x="1689" y="3158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33"/>
            <p:cNvSpPr txBox="1"/>
            <p:nvPr/>
          </p:nvSpPr>
          <p:spPr>
            <a:xfrm>
              <a:off x="1734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" name="Text Box 34"/>
            <p:cNvSpPr txBox="1"/>
            <p:nvPr/>
          </p:nvSpPr>
          <p:spPr>
            <a:xfrm>
              <a:off x="2006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" name="Text Box 35"/>
            <p:cNvSpPr txBox="1"/>
            <p:nvPr/>
          </p:nvSpPr>
          <p:spPr>
            <a:xfrm>
              <a:off x="2278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2527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" name="Text Box 37"/>
            <p:cNvSpPr txBox="1"/>
            <p:nvPr/>
          </p:nvSpPr>
          <p:spPr>
            <a:xfrm>
              <a:off x="2799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47" name="Text Box 38"/>
          <p:cNvSpPr txBox="1"/>
          <p:nvPr/>
        </p:nvSpPr>
        <p:spPr>
          <a:xfrm>
            <a:off x="5214942" y="4500570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/>
          <p:nvPr/>
        </p:nvSpPr>
        <p:spPr>
          <a:xfrm>
            <a:off x="568523" y="260648"/>
            <a:ext cx="816356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写出下图</a:t>
            </a:r>
            <a:r>
              <a:rPr lang="en-US" altLang="zh-CN" sz="3600" dirty="0">
                <a:solidFill>
                  <a:srgbClr val="800080"/>
                </a:solidFill>
              </a:rPr>
              <a:t>NFA</a:t>
            </a:r>
            <a:r>
              <a:rPr lang="zh-CN" altLang="en-US" sz="3600" dirty="0">
                <a:solidFill>
                  <a:srgbClr val="800080"/>
                </a:solidFill>
              </a:rPr>
              <a:t>对应的转移表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15962"/>
              </p:ext>
            </p:extLst>
          </p:nvPr>
        </p:nvGraphicFramePr>
        <p:xfrm>
          <a:off x="551756" y="1185237"/>
          <a:ext cx="4963040" cy="149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87220" imgH="1077493" progId="Visio.Drawing.11">
                  <p:embed/>
                </p:oleObj>
              </mc:Choice>
              <mc:Fallback>
                <p:oleObj name="Visio" r:id="rId2" imgW="3587220" imgH="1077493" progId="Visio.Drawing.11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56" y="1185237"/>
                        <a:ext cx="4963040" cy="1493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0"/>
          <p:cNvSpPr txBox="1"/>
          <p:nvPr/>
        </p:nvSpPr>
        <p:spPr>
          <a:xfrm>
            <a:off x="6324600" y="18615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31"/>
          <p:cNvSpPr txBox="1"/>
          <p:nvPr/>
        </p:nvSpPr>
        <p:spPr>
          <a:xfrm>
            <a:off x="6324600" y="2318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32"/>
          <p:cNvSpPr txBox="1"/>
          <p:nvPr/>
        </p:nvSpPr>
        <p:spPr>
          <a:xfrm>
            <a:off x="6096000" y="277591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6" name="Line 33"/>
          <p:cNvSpPr/>
          <p:nvPr/>
        </p:nvSpPr>
        <p:spPr>
          <a:xfrm>
            <a:off x="5943600" y="1709112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4"/>
          <p:cNvSpPr/>
          <p:nvPr/>
        </p:nvSpPr>
        <p:spPr>
          <a:xfrm>
            <a:off x="5943600" y="1785312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/>
          <p:nvPr/>
        </p:nvSpPr>
        <p:spPr>
          <a:xfrm>
            <a:off x="6705600" y="1175712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6"/>
          <p:cNvSpPr/>
          <p:nvPr/>
        </p:nvSpPr>
        <p:spPr>
          <a:xfrm>
            <a:off x="6705600" y="1785312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/>
          <p:nvPr/>
        </p:nvSpPr>
        <p:spPr>
          <a:xfrm>
            <a:off x="6781800" y="1175712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/>
          <p:nvPr/>
        </p:nvSpPr>
        <p:spPr>
          <a:xfrm>
            <a:off x="6781800" y="1785312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/>
          <p:nvPr/>
        </p:nvSpPr>
        <p:spPr>
          <a:xfrm>
            <a:off x="7620000" y="1175712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0"/>
          <p:cNvSpPr/>
          <p:nvPr/>
        </p:nvSpPr>
        <p:spPr>
          <a:xfrm>
            <a:off x="7620000" y="1785312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1"/>
          <p:cNvSpPr txBox="1"/>
          <p:nvPr/>
        </p:nvSpPr>
        <p:spPr>
          <a:xfrm>
            <a:off x="7010400" y="1175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Line 42"/>
          <p:cNvSpPr/>
          <p:nvPr/>
        </p:nvSpPr>
        <p:spPr>
          <a:xfrm>
            <a:off x="6019800" y="216631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44"/>
          <p:cNvSpPr txBox="1"/>
          <p:nvPr/>
        </p:nvSpPr>
        <p:spPr>
          <a:xfrm>
            <a:off x="6780584" y="2318712"/>
            <a:ext cx="95976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8" name="Text Box 45"/>
          <p:cNvSpPr txBox="1"/>
          <p:nvPr/>
        </p:nvSpPr>
        <p:spPr>
          <a:xfrm>
            <a:off x="6934200" y="277591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6"/>
          <p:cNvSpPr txBox="1"/>
          <p:nvPr/>
        </p:nvSpPr>
        <p:spPr>
          <a:xfrm>
            <a:off x="7848599" y="2318712"/>
            <a:ext cx="88349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0" name="Text Box 47"/>
          <p:cNvSpPr txBox="1"/>
          <p:nvPr/>
        </p:nvSpPr>
        <p:spPr>
          <a:xfrm>
            <a:off x="7924800" y="277591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48"/>
          <p:cNvSpPr txBox="1"/>
          <p:nvPr/>
        </p:nvSpPr>
        <p:spPr>
          <a:xfrm>
            <a:off x="7924800" y="116618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49"/>
          <p:cNvSpPr txBox="1"/>
          <p:nvPr/>
        </p:nvSpPr>
        <p:spPr>
          <a:xfrm>
            <a:off x="7829872" y="186151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53" name="Text Box 45"/>
          <p:cNvSpPr txBox="1"/>
          <p:nvPr/>
        </p:nvSpPr>
        <p:spPr>
          <a:xfrm>
            <a:off x="6948264" y="1923598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7"/>
          <p:cNvSpPr txBox="1"/>
          <p:nvPr/>
        </p:nvSpPr>
        <p:spPr>
          <a:xfrm>
            <a:off x="568522" y="4132788"/>
            <a:ext cx="816356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该</a:t>
            </a:r>
            <a:r>
              <a:rPr lang="en-US" altLang="zh-CN" sz="3600" dirty="0">
                <a:solidFill>
                  <a:srgbClr val="800080"/>
                </a:solidFill>
              </a:rPr>
              <a:t>NFA</a:t>
            </a:r>
            <a:r>
              <a:rPr lang="zh-CN" altLang="en-US" sz="3600" dirty="0">
                <a:solidFill>
                  <a:srgbClr val="800080"/>
                </a:solidFill>
              </a:rPr>
              <a:t>是否接受下列符号串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   0101                         1010</a:t>
            </a:r>
          </a:p>
        </p:txBody>
      </p:sp>
    </p:spTree>
    <p:extLst>
      <p:ext uri="{BB962C8B-B14F-4D97-AF65-F5344CB8AC3E}">
        <p14:creationId xmlns:p14="http://schemas.microsoft.com/office/powerpoint/2010/main" val="251524683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819150" y="2647954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87496" imgH="1077468" progId="Visio.Drawing.11">
                  <p:embed/>
                </p:oleObj>
              </mc:Choice>
              <mc:Fallback>
                <p:oleObj r:id="rId3" imgW="3587496" imgH="1077468" progId="Visio.Drawing.11">
                  <p:embed/>
                  <p:pic>
                    <p:nvPicPr>
                      <p:cNvPr id="0" name="Picture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647954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5" action="ppaction://hlinksldjump"/>
          </p:cNvPr>
          <p:cNvSpPr txBox="1"/>
          <p:nvPr/>
        </p:nvSpPr>
        <p:spPr>
          <a:xfrm>
            <a:off x="846138" y="1124744"/>
            <a:ext cx="710565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用回溯法来模拟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的运行并不方便，更重要的是如何判断一个符号串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>
                <a:solidFill>
                  <a:srgbClr val="800080"/>
                </a:solidFill>
              </a:rPr>
              <a:t>被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接受呢？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56" name="Text Box 9"/>
          <p:cNvSpPr txBox="1"/>
          <p:nvPr/>
        </p:nvSpPr>
        <p:spPr>
          <a:xfrm>
            <a:off x="8368555" y="2955193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" name="Group 10"/>
          <p:cNvGrpSpPr/>
          <p:nvPr/>
        </p:nvGrpSpPr>
        <p:grpSpPr>
          <a:xfrm>
            <a:off x="5577715" y="3157537"/>
            <a:ext cx="2428892" cy="500066"/>
            <a:chOff x="3833" y="3430"/>
            <a:chExt cx="1360" cy="272"/>
          </a:xfrm>
        </p:grpSpPr>
        <p:sp>
          <p:nvSpPr>
            <p:cNvPr id="58" name="Line 11"/>
            <p:cNvSpPr/>
            <p:nvPr/>
          </p:nvSpPr>
          <p:spPr>
            <a:xfrm>
              <a:off x="383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2"/>
            <p:cNvSpPr/>
            <p:nvPr/>
          </p:nvSpPr>
          <p:spPr>
            <a:xfrm>
              <a:off x="4105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3"/>
            <p:cNvSpPr/>
            <p:nvPr/>
          </p:nvSpPr>
          <p:spPr>
            <a:xfrm>
              <a:off x="4377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4"/>
            <p:cNvSpPr/>
            <p:nvPr/>
          </p:nvSpPr>
          <p:spPr>
            <a:xfrm>
              <a:off x="4649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5"/>
            <p:cNvSpPr/>
            <p:nvPr/>
          </p:nvSpPr>
          <p:spPr>
            <a:xfrm>
              <a:off x="4921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6"/>
            <p:cNvSpPr/>
            <p:nvPr/>
          </p:nvSpPr>
          <p:spPr>
            <a:xfrm>
              <a:off x="519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7"/>
            <p:cNvSpPr/>
            <p:nvPr/>
          </p:nvSpPr>
          <p:spPr>
            <a:xfrm>
              <a:off x="3833" y="3430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8"/>
            <p:cNvSpPr/>
            <p:nvPr/>
          </p:nvSpPr>
          <p:spPr>
            <a:xfrm>
              <a:off x="3833" y="3702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9"/>
            <p:cNvSpPr txBox="1"/>
            <p:nvPr/>
          </p:nvSpPr>
          <p:spPr>
            <a:xfrm>
              <a:off x="3878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" name="Text Box 20"/>
            <p:cNvSpPr txBox="1"/>
            <p:nvPr/>
          </p:nvSpPr>
          <p:spPr>
            <a:xfrm>
              <a:off x="4150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Text Box 21"/>
            <p:cNvSpPr txBox="1"/>
            <p:nvPr/>
          </p:nvSpPr>
          <p:spPr>
            <a:xfrm>
              <a:off x="4422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" name="Text Box 22"/>
            <p:cNvSpPr txBox="1"/>
            <p:nvPr/>
          </p:nvSpPr>
          <p:spPr>
            <a:xfrm>
              <a:off x="4671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" name="Text Box 23"/>
            <p:cNvSpPr txBox="1"/>
            <p:nvPr/>
          </p:nvSpPr>
          <p:spPr>
            <a:xfrm>
              <a:off x="4943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71" name="Text Box 40">
            <a:hlinkClick r:id="rId5" action="ppaction://hlinksldjump"/>
          </p:cNvPr>
          <p:cNvSpPr txBox="1"/>
          <p:nvPr/>
        </p:nvSpPr>
        <p:spPr>
          <a:xfrm>
            <a:off x="357158" y="4214818"/>
            <a:ext cx="9001188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我们介绍一种方法：子集法：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在每一步记录下所有可能</a:t>
            </a:r>
            <a:r>
              <a:rPr lang="zh-CN" altLang="en-US" dirty="0">
                <a:solidFill>
                  <a:srgbClr val="800080"/>
                </a:solidFill>
              </a:rPr>
              <a:t>到达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的状态集合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 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每次读入一个符号，更新这个状态集合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读完所有符号后，看是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是否包含终结状态即可。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5914127" y="373214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5880523" y="4544392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5705872" y="1025062"/>
          <a:ext cx="2428892" cy="51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64845" imgH="377637" progId="Visio.Drawing.11">
                  <p:embed/>
                </p:oleObj>
              </mc:Choice>
              <mc:Fallback>
                <p:oleObj r:id="rId2" imgW="1764845" imgH="377637" progId="Visio.Drawing.11">
                  <p:embed/>
                  <p:pic>
                    <p:nvPicPr>
                      <p:cNvPr id="235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872" y="1025062"/>
                        <a:ext cx="2428892" cy="519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4" action="ppaction://hlinksldjump"/>
          </p:cNvPr>
          <p:cNvSpPr txBox="1"/>
          <p:nvPr/>
        </p:nvSpPr>
        <p:spPr>
          <a:xfrm>
            <a:off x="35496" y="-27384"/>
            <a:ext cx="710565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使用子集法来模拟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5705872" y="2053729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419328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419328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004048" y="2356568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5944142" y="2888208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419328" y="41419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0" name="Text Box 19"/>
          <p:cNvSpPr txBox="1"/>
          <p:nvPr/>
        </p:nvSpPr>
        <p:spPr>
          <a:xfrm>
            <a:off x="5419328" y="49713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1" name="Text Box 18"/>
          <p:cNvSpPr txBox="1"/>
          <p:nvPr/>
        </p:nvSpPr>
        <p:spPr>
          <a:xfrm>
            <a:off x="5427712" y="5763468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7453064" y="2855032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300664" y="372725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6633914" y="3690749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6581990" y="4544392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322393" y="4465194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Text Box 21"/>
          <p:cNvSpPr txBox="1"/>
          <p:nvPr/>
        </p:nvSpPr>
        <p:spPr>
          <a:xfrm>
            <a:off x="6530305" y="520217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21"/>
          <p:cNvSpPr txBox="1"/>
          <p:nvPr/>
        </p:nvSpPr>
        <p:spPr>
          <a:xfrm>
            <a:off x="7236296" y="5293347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24" name="Text Box 21"/>
          <p:cNvSpPr txBox="1"/>
          <p:nvPr/>
        </p:nvSpPr>
        <p:spPr>
          <a:xfrm>
            <a:off x="5809085" y="526373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Text Box 21"/>
          <p:cNvSpPr txBox="1"/>
          <p:nvPr/>
        </p:nvSpPr>
        <p:spPr>
          <a:xfrm>
            <a:off x="7233842" y="600593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Text Box 21"/>
          <p:cNvSpPr txBox="1"/>
          <p:nvPr/>
        </p:nvSpPr>
        <p:spPr>
          <a:xfrm>
            <a:off x="5796136" y="5999360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Text Box 38"/>
          <p:cNvSpPr txBox="1"/>
          <p:nvPr/>
        </p:nvSpPr>
        <p:spPr>
          <a:xfrm>
            <a:off x="8244408" y="836712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3"/>
          <p:cNvSpPr txBox="1"/>
          <p:nvPr/>
        </p:nvSpPr>
        <p:spPr>
          <a:xfrm>
            <a:off x="6444208" y="606662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467544" y="54868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87496" imgH="1077468" progId="Visio.Drawing.11">
                  <p:embed/>
                </p:oleObj>
              </mc:Choice>
              <mc:Fallback>
                <p:oleObj r:id="rId5" imgW="3587496" imgH="1077468" progId="Visio.Drawing.11">
                  <p:embed/>
                  <p:pic>
                    <p:nvPicPr>
                      <p:cNvPr id="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30"/>
          <p:cNvSpPr txBox="1"/>
          <p:nvPr/>
        </p:nvSpPr>
        <p:spPr>
          <a:xfrm>
            <a:off x="1197496" y="30442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1197496" y="3501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968896" y="39586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816496" y="28918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816496" y="29680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15784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15784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16546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16546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24928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24928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1883296" y="2358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892696" y="334900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1730896" y="30442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1730896" y="350140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18070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2721496" y="35014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27976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2797696" y="23488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2569096" y="304420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6619298" y="284581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189745" y="251539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129189" y="346876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221267" y="346035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056183" y="421396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6875426" y="419380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20"/>
          <p:cNvSpPr/>
          <p:nvPr/>
        </p:nvSpPr>
        <p:spPr>
          <a:xfrm>
            <a:off x="6019272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20"/>
          <p:cNvSpPr/>
          <p:nvPr/>
        </p:nvSpPr>
        <p:spPr>
          <a:xfrm>
            <a:off x="6143887" y="499328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20"/>
          <p:cNvSpPr/>
          <p:nvPr/>
        </p:nvSpPr>
        <p:spPr>
          <a:xfrm>
            <a:off x="6018634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20"/>
          <p:cNvSpPr/>
          <p:nvPr/>
        </p:nvSpPr>
        <p:spPr>
          <a:xfrm>
            <a:off x="6843463" y="585737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49113" y="6012577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82" grpId="0" animBg="1"/>
      <p:bldP spid="94" grpId="0" animBg="1"/>
      <p:bldP spid="95" grpId="0" animBg="1"/>
      <p:bldP spid="97" grpId="0" animBg="1"/>
      <p:bldP spid="107" grpId="0" animBg="1"/>
      <p:bldP spid="110" grpId="0" animBg="1"/>
      <p:bldP spid="111" grpId="0" animBg="1"/>
      <p:bldP spid="114" grpId="0" animBg="1"/>
      <p:bldP spid="117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56" grpId="0"/>
      <p:bldP spid="57" grpId="0" animBg="1"/>
      <p:bldP spid="80" grpId="0" animBg="1"/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5914127" y="373214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5880523" y="4544392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5" name="Text Box 40">
            <a:hlinkClick r:id="rId2" action="ppaction://hlinksldjump"/>
          </p:cNvPr>
          <p:cNvSpPr txBox="1"/>
          <p:nvPr/>
        </p:nvSpPr>
        <p:spPr>
          <a:xfrm>
            <a:off x="35496" y="-27384"/>
            <a:ext cx="910850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课堂练习：使用子集法来模拟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5705872" y="2053729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419328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419328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004048" y="2356568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5944142" y="2888208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419328" y="41419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0" name="Text Box 19"/>
          <p:cNvSpPr txBox="1"/>
          <p:nvPr/>
        </p:nvSpPr>
        <p:spPr>
          <a:xfrm>
            <a:off x="5419328" y="49713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1" name="Text Box 18"/>
          <p:cNvSpPr txBox="1"/>
          <p:nvPr/>
        </p:nvSpPr>
        <p:spPr>
          <a:xfrm>
            <a:off x="5427712" y="5763468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7453064" y="2855032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6572264" y="369235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358082" y="3643314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Text Box 21"/>
          <p:cNvSpPr txBox="1"/>
          <p:nvPr/>
        </p:nvSpPr>
        <p:spPr>
          <a:xfrm>
            <a:off x="5809085" y="526373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Text Box 21"/>
          <p:cNvSpPr txBox="1"/>
          <p:nvPr/>
        </p:nvSpPr>
        <p:spPr>
          <a:xfrm>
            <a:off x="7233842" y="6005935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27" name="Text Box 21"/>
          <p:cNvSpPr txBox="1"/>
          <p:nvPr/>
        </p:nvSpPr>
        <p:spPr>
          <a:xfrm>
            <a:off x="5796136" y="5999360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 Box 23"/>
          <p:cNvSpPr txBox="1"/>
          <p:nvPr/>
        </p:nvSpPr>
        <p:spPr>
          <a:xfrm>
            <a:off x="6547290" y="5919663"/>
            <a:ext cx="61699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baseline="-25000" dirty="0">
                <a:solidFill>
                  <a:srgbClr val="800080"/>
                </a:solidFill>
                <a:ea typeface="楷体_GB2312"/>
              </a:rPr>
              <a:t>q</a:t>
            </a:r>
          </a:p>
        </p:txBody>
      </p:sp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467544" y="54868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87496" imgH="1077468" progId="Visio.Drawing.11">
                  <p:embed/>
                </p:oleObj>
              </mc:Choice>
              <mc:Fallback>
                <p:oleObj r:id="rId3" imgW="3587496" imgH="1077468" progId="Visio.Drawing.11">
                  <p:embed/>
                  <p:pic>
                    <p:nvPicPr>
                      <p:cNvPr id="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30"/>
          <p:cNvSpPr txBox="1"/>
          <p:nvPr/>
        </p:nvSpPr>
        <p:spPr>
          <a:xfrm>
            <a:off x="1197496" y="30442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1197496" y="3501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968896" y="39586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816496" y="28918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816496" y="29680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15784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15784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16546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16546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24928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24928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1883296" y="2358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892696" y="334900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1730896" y="30442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1730896" y="350140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18070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2721496" y="35014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27976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2797696" y="23488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2569096" y="304420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6619298" y="284581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2800" i="1" baseline="-25000" dirty="0">
              <a:solidFill>
                <a:srgbClr val="800080"/>
              </a:solidFill>
              <a:ea typeface="楷体_GB2312"/>
            </a:endParaRPr>
          </a:p>
        </p:txBody>
      </p:sp>
      <p:sp>
        <p:nvSpPr>
          <p:cNvPr id="81" name="Line 20"/>
          <p:cNvSpPr/>
          <p:nvPr/>
        </p:nvSpPr>
        <p:spPr>
          <a:xfrm>
            <a:off x="6189745" y="251539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129189" y="346876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929454" y="3357562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056183" y="421396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20"/>
          <p:cNvSpPr/>
          <p:nvPr/>
        </p:nvSpPr>
        <p:spPr>
          <a:xfrm>
            <a:off x="6019272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20"/>
          <p:cNvSpPr/>
          <p:nvPr/>
        </p:nvSpPr>
        <p:spPr>
          <a:xfrm>
            <a:off x="6018634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20"/>
          <p:cNvSpPr/>
          <p:nvPr/>
        </p:nvSpPr>
        <p:spPr>
          <a:xfrm>
            <a:off x="6143861" y="5693812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" name="Group 10"/>
          <p:cNvGrpSpPr/>
          <p:nvPr/>
        </p:nvGrpSpPr>
        <p:grpSpPr>
          <a:xfrm>
            <a:off x="5577715" y="977878"/>
            <a:ext cx="2428892" cy="500066"/>
            <a:chOff x="3833" y="3430"/>
            <a:chExt cx="1360" cy="272"/>
          </a:xfrm>
        </p:grpSpPr>
        <p:sp>
          <p:nvSpPr>
            <p:cNvPr id="83" name="Line 11"/>
            <p:cNvSpPr/>
            <p:nvPr/>
          </p:nvSpPr>
          <p:spPr>
            <a:xfrm>
              <a:off x="383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2"/>
            <p:cNvSpPr/>
            <p:nvPr/>
          </p:nvSpPr>
          <p:spPr>
            <a:xfrm>
              <a:off x="4105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"/>
            <p:cNvSpPr/>
            <p:nvPr/>
          </p:nvSpPr>
          <p:spPr>
            <a:xfrm>
              <a:off x="4377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4"/>
            <p:cNvSpPr/>
            <p:nvPr/>
          </p:nvSpPr>
          <p:spPr>
            <a:xfrm>
              <a:off x="4649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5"/>
            <p:cNvSpPr/>
            <p:nvPr/>
          </p:nvSpPr>
          <p:spPr>
            <a:xfrm>
              <a:off x="4921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6"/>
            <p:cNvSpPr/>
            <p:nvPr/>
          </p:nvSpPr>
          <p:spPr>
            <a:xfrm>
              <a:off x="519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7"/>
            <p:cNvSpPr/>
            <p:nvPr/>
          </p:nvSpPr>
          <p:spPr>
            <a:xfrm>
              <a:off x="3833" y="3430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8"/>
            <p:cNvSpPr/>
            <p:nvPr/>
          </p:nvSpPr>
          <p:spPr>
            <a:xfrm>
              <a:off x="3833" y="3702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9"/>
            <p:cNvSpPr txBox="1"/>
            <p:nvPr/>
          </p:nvSpPr>
          <p:spPr>
            <a:xfrm>
              <a:off x="3878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Text Box 20"/>
            <p:cNvSpPr txBox="1"/>
            <p:nvPr/>
          </p:nvSpPr>
          <p:spPr>
            <a:xfrm>
              <a:off x="4150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" name="Text Box 21"/>
            <p:cNvSpPr txBox="1"/>
            <p:nvPr/>
          </p:nvSpPr>
          <p:spPr>
            <a:xfrm>
              <a:off x="4422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5" name="Text Box 22"/>
            <p:cNvSpPr txBox="1"/>
            <p:nvPr/>
          </p:nvSpPr>
          <p:spPr>
            <a:xfrm>
              <a:off x="4671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6" name="Text Box 23"/>
            <p:cNvSpPr txBox="1"/>
            <p:nvPr/>
          </p:nvSpPr>
          <p:spPr>
            <a:xfrm>
              <a:off x="4943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08" name="Text Box 9"/>
          <p:cNvSpPr txBox="1"/>
          <p:nvPr/>
        </p:nvSpPr>
        <p:spPr>
          <a:xfrm>
            <a:off x="8368555" y="620688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Text Box 21"/>
          <p:cNvSpPr txBox="1"/>
          <p:nvPr/>
        </p:nvSpPr>
        <p:spPr>
          <a:xfrm>
            <a:off x="6530305" y="5214950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03" name="Line 20"/>
          <p:cNvSpPr/>
          <p:nvPr/>
        </p:nvSpPr>
        <p:spPr>
          <a:xfrm>
            <a:off x="6286512" y="2500306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Text Box 21"/>
          <p:cNvSpPr txBox="1"/>
          <p:nvPr/>
        </p:nvSpPr>
        <p:spPr>
          <a:xfrm>
            <a:off x="6643702" y="2786058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Line 20"/>
          <p:cNvSpPr/>
          <p:nvPr/>
        </p:nvSpPr>
        <p:spPr>
          <a:xfrm>
            <a:off x="6215075" y="4143380"/>
            <a:ext cx="500066" cy="42862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Text Box 21"/>
          <p:cNvSpPr txBox="1"/>
          <p:nvPr/>
        </p:nvSpPr>
        <p:spPr>
          <a:xfrm>
            <a:off x="6581793" y="4429132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Text Box 23"/>
          <p:cNvSpPr txBox="1"/>
          <p:nvPr/>
        </p:nvSpPr>
        <p:spPr>
          <a:xfrm>
            <a:off x="7241150" y="454960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8" name="Line 20"/>
          <p:cNvSpPr/>
          <p:nvPr/>
        </p:nvSpPr>
        <p:spPr>
          <a:xfrm>
            <a:off x="6858016" y="5000636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Text Box 21"/>
          <p:cNvSpPr txBox="1"/>
          <p:nvPr/>
        </p:nvSpPr>
        <p:spPr>
          <a:xfrm>
            <a:off x="7296173" y="519179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82" grpId="0" animBg="1"/>
      <p:bldP spid="94" grpId="0" animBg="1"/>
      <p:bldP spid="95" grpId="0" animBg="1"/>
      <p:bldP spid="97" grpId="0" animBg="1"/>
      <p:bldP spid="107" grpId="0" animBg="1"/>
      <p:bldP spid="110" grpId="0" animBg="1"/>
      <p:bldP spid="111" grpId="0" animBg="1"/>
      <p:bldP spid="114" grpId="0" animBg="1"/>
      <p:bldP spid="117" grpId="0" animBg="1"/>
      <p:bldP spid="120" grpId="0" animBg="1"/>
      <p:bldP spid="124" grpId="0" animBg="1"/>
      <p:bldP spid="126" grpId="0" animBg="1"/>
      <p:bldP spid="127" grpId="0" animBg="1"/>
      <p:bldP spid="57" grpId="0" animBg="1"/>
      <p:bldP spid="80" grpId="0" animBg="1"/>
      <p:bldP spid="108" grpId="0"/>
      <p:bldP spid="109" grpId="0" animBg="1"/>
      <p:bldP spid="112" grpId="0" animBg="1"/>
      <p:bldP spid="122" grpId="0" animBg="1"/>
      <p:bldP spid="125" grpId="0" animBg="1"/>
      <p:bldP spid="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-36512" y="1196752"/>
            <a:ext cx="7489825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</a:t>
            </a:r>
            <a:r>
              <a:rPr lang="en-US" altLang="zh-CN" b="0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PL/0</a:t>
            </a:r>
            <a:r>
              <a:rPr lang="zh-CN" altLang="en-US" dirty="0">
                <a:solidFill>
                  <a:srgbClr val="800080"/>
                </a:solidFill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00113" y="260724"/>
            <a:ext cx="8209532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手动编写词法分析程序以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为例</a:t>
            </a:r>
          </a:p>
        </p:txBody>
      </p:sp>
      <p:sp>
        <p:nvSpPr>
          <p:cNvPr id="3" name="矩形 2"/>
          <p:cNvSpPr/>
          <p:nvPr/>
        </p:nvSpPr>
        <p:spPr>
          <a:xfrm>
            <a:off x="44947" y="2771050"/>
            <a:ext cx="9099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标识符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</a:t>
            </a:r>
            <a:r>
              <a:rPr lang="zh-CN" altLang="en-US" sz="2800" dirty="0"/>
              <a:t> </a:t>
            </a:r>
            <a:r>
              <a:rPr lang="en-US" altLang="zh-CN" sz="2800" dirty="0"/>
              <a:t>|</a:t>
            </a:r>
            <a:r>
              <a:rPr lang="zh-CN" altLang="en-US" sz="2800" dirty="0"/>
              <a:t> </a:t>
            </a: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无符号整数</a:t>
            </a:r>
            <a:r>
              <a:rPr lang="en-US" altLang="zh-CN" sz="2800" dirty="0"/>
              <a:t>&gt;  ::=  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保留字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</a:t>
            </a:r>
            <a:r>
              <a:rPr lang="en-US" altLang="zh-CN" sz="2800" dirty="0" err="1"/>
              <a:t>const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var</a:t>
            </a:r>
            <a:r>
              <a:rPr lang="zh-CN" altLang="en-US" sz="2800" dirty="0"/>
              <a:t> </a:t>
            </a:r>
            <a:r>
              <a:rPr lang="en-US" altLang="zh-CN" sz="2800" i="1" dirty="0"/>
              <a:t>|</a:t>
            </a:r>
            <a:r>
              <a:rPr lang="zh-CN" altLang="en-US" sz="2800" i="1" dirty="0"/>
              <a:t> </a:t>
            </a:r>
            <a:r>
              <a:rPr lang="en-US" altLang="zh-CN" sz="2800" dirty="0" err="1"/>
              <a:t>procedur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begin</a:t>
            </a:r>
            <a:r>
              <a:rPr lang="en-US" altLang="zh-CN" sz="2800" i="1" dirty="0" err="1"/>
              <a:t>|</a:t>
            </a:r>
            <a:r>
              <a:rPr lang="en-US" altLang="zh-CN" sz="2800" dirty="0" err="1"/>
              <a:t>end</a:t>
            </a:r>
            <a:r>
              <a:rPr lang="en-US" altLang="zh-CN" sz="2800" i="1" dirty="0"/>
              <a:t> </a:t>
            </a:r>
          </a:p>
          <a:p>
            <a:pPr>
              <a:buNone/>
            </a:pPr>
            <a:r>
              <a:rPr lang="en-US" altLang="zh-CN" sz="2800" i="1" dirty="0"/>
              <a:t>				| </a:t>
            </a:r>
            <a:r>
              <a:rPr lang="en-US" altLang="zh-CN" sz="2800" dirty="0"/>
              <a:t>odd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if</a:t>
            </a:r>
            <a:r>
              <a:rPr lang="en-US" altLang="zh-CN" sz="2800" i="1" dirty="0"/>
              <a:t> | </a:t>
            </a:r>
            <a:r>
              <a:rPr lang="en-US" altLang="zh-CN" sz="2800" dirty="0"/>
              <a:t>then</a:t>
            </a:r>
            <a:r>
              <a:rPr lang="en-US" altLang="zh-CN" sz="2800" i="1" dirty="0"/>
              <a:t> | </a:t>
            </a:r>
            <a:r>
              <a:rPr lang="en-US" altLang="zh-CN" sz="2800" dirty="0"/>
              <a:t>call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while</a:t>
            </a:r>
            <a:r>
              <a:rPr lang="en-US" altLang="zh-CN" sz="2800" i="1" dirty="0"/>
              <a:t> |</a:t>
            </a:r>
          </a:p>
          <a:p>
            <a:pPr>
              <a:buNone/>
            </a:pPr>
            <a:r>
              <a:rPr lang="en-US" altLang="zh-CN" sz="2800" i="1" dirty="0"/>
              <a:t>				</a:t>
            </a:r>
            <a:r>
              <a:rPr lang="en-US" altLang="zh-CN" sz="2800" dirty="0"/>
              <a:t>do</a:t>
            </a:r>
            <a:r>
              <a:rPr lang="en-US" altLang="zh-CN" sz="2800" i="1" dirty="0"/>
              <a:t> | </a:t>
            </a:r>
            <a:r>
              <a:rPr lang="en-US" altLang="zh-CN" sz="2800" dirty="0"/>
              <a:t>read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write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运算符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+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-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*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/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#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:=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界符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(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)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,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.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</a:t>
            </a:r>
            <a:r>
              <a:rPr lang="en-US" altLang="zh-CN" sz="2800" i="1" dirty="0"/>
              <a:t>a</a:t>
            </a:r>
            <a:r>
              <a:rPr lang="en-US" altLang="zh-CN" sz="2800" dirty="0"/>
              <a:t> | </a:t>
            </a:r>
            <a:r>
              <a:rPr lang="en-US" altLang="zh-CN" sz="2800" i="1" dirty="0"/>
              <a:t>b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X </a:t>
            </a:r>
            <a:r>
              <a:rPr lang="en-US" altLang="zh-CN" sz="2800" dirty="0"/>
              <a:t>|</a:t>
            </a:r>
            <a:r>
              <a:rPr lang="en-US" altLang="zh-CN" sz="2800" i="1" dirty="0"/>
              <a:t> Y </a:t>
            </a:r>
            <a:r>
              <a:rPr lang="en-US" altLang="zh-CN" sz="2800" dirty="0"/>
              <a:t>|</a:t>
            </a:r>
            <a:r>
              <a:rPr lang="en-US" altLang="zh-CN" sz="2800" i="1" dirty="0"/>
              <a:t> Z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0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8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9</a:t>
            </a:r>
            <a:endParaRPr lang="en-US" altLang="zh-CN" sz="2800" i="1" dirty="0"/>
          </a:p>
        </p:txBody>
      </p:sp>
      <p:sp>
        <p:nvSpPr>
          <p:cNvPr id="4" name="矩形 3"/>
          <p:cNvSpPr/>
          <p:nvPr/>
        </p:nvSpPr>
        <p:spPr bwMode="auto">
          <a:xfrm>
            <a:off x="44947" y="2492896"/>
            <a:ext cx="2366813" cy="28803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3217" y="2771050"/>
            <a:ext cx="2306535" cy="30789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1475582" y="1791922"/>
            <a:ext cx="4465636" cy="584775"/>
          </a:xfrm>
          <a:prstGeom prst="wedgeRectCallout">
            <a:avLst>
              <a:gd name="adj1" fmla="val -53371"/>
              <a:gd name="adj2" fmla="val 116860"/>
            </a:avLst>
          </a:prstGeom>
          <a:noFill/>
          <a:ln w="254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32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分别对</a:t>
            </a:r>
            <a:r>
              <a:rPr kumimoji="1" lang="en-US" altLang="zh-CN" sz="32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kumimoji="1" lang="zh-CN" altLang="en-US" sz="32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类单词</a:t>
            </a:r>
          </a:p>
        </p:txBody>
      </p:sp>
    </p:spTree>
    <p:extLst>
      <p:ext uri="{BB962C8B-B14F-4D97-AF65-F5344CB8AC3E}">
        <p14:creationId xmlns:p14="http://schemas.microsoft.com/office/powerpoint/2010/main" val="124169304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5914127" y="373214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5880523" y="4544392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5705872" y="2053729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419328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419328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004048" y="2356568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5944142" y="2888208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419328" y="41419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0" name="Text Box 19"/>
          <p:cNvSpPr txBox="1"/>
          <p:nvPr/>
        </p:nvSpPr>
        <p:spPr>
          <a:xfrm>
            <a:off x="5419328" y="49713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1" name="Text Box 18"/>
          <p:cNvSpPr txBox="1"/>
          <p:nvPr/>
        </p:nvSpPr>
        <p:spPr>
          <a:xfrm>
            <a:off x="5427712" y="5763468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7453064" y="2855032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300664" y="372725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6633914" y="3690749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6581990" y="4544392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322393" y="4465194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Text Box 21"/>
          <p:cNvSpPr txBox="1"/>
          <p:nvPr/>
        </p:nvSpPr>
        <p:spPr>
          <a:xfrm>
            <a:off x="6530305" y="520217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21"/>
          <p:cNvSpPr txBox="1"/>
          <p:nvPr/>
        </p:nvSpPr>
        <p:spPr>
          <a:xfrm>
            <a:off x="7236296" y="5293347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24" name="Text Box 21"/>
          <p:cNvSpPr txBox="1"/>
          <p:nvPr/>
        </p:nvSpPr>
        <p:spPr>
          <a:xfrm>
            <a:off x="5809085" y="526373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Text Box 21"/>
          <p:cNvSpPr txBox="1"/>
          <p:nvPr/>
        </p:nvSpPr>
        <p:spPr>
          <a:xfrm>
            <a:off x="7233842" y="600593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Text Box 21"/>
          <p:cNvSpPr txBox="1"/>
          <p:nvPr/>
        </p:nvSpPr>
        <p:spPr>
          <a:xfrm>
            <a:off x="5796136" y="5999360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 Box 23"/>
          <p:cNvSpPr txBox="1"/>
          <p:nvPr/>
        </p:nvSpPr>
        <p:spPr>
          <a:xfrm>
            <a:off x="6444208" y="606662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60" name="Text Box 30"/>
          <p:cNvSpPr txBox="1"/>
          <p:nvPr/>
        </p:nvSpPr>
        <p:spPr>
          <a:xfrm>
            <a:off x="6612361" y="74592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612361" y="120312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383761" y="166032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6231361" y="593520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6231361" y="669720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993361" y="601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993361" y="669720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7069561" y="601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7069561" y="669720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907761" y="601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907761" y="669720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7298161" y="6012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6307561" y="1050720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7145761" y="74592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7145761" y="120312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7221961" y="166032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8136361" y="120312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8212561" y="166032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8212561" y="5059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983961" y="74592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6619298" y="284581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189745" y="251539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129189" y="346876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221267" y="346035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056183" y="421396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6875426" y="419380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20"/>
          <p:cNvSpPr/>
          <p:nvPr/>
        </p:nvSpPr>
        <p:spPr>
          <a:xfrm>
            <a:off x="6019272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20"/>
          <p:cNvSpPr/>
          <p:nvPr/>
        </p:nvSpPr>
        <p:spPr>
          <a:xfrm>
            <a:off x="6143887" y="499328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20"/>
          <p:cNvSpPr/>
          <p:nvPr/>
        </p:nvSpPr>
        <p:spPr>
          <a:xfrm>
            <a:off x="6018634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20"/>
          <p:cNvSpPr/>
          <p:nvPr/>
        </p:nvSpPr>
        <p:spPr>
          <a:xfrm>
            <a:off x="6843463" y="585737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49113" y="6012577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65C96A-7FBA-4DD0-9BBC-C639B33513DF}"/>
              </a:ext>
            </a:extLst>
          </p:cNvPr>
          <p:cNvSpPr txBox="1"/>
          <p:nvPr/>
        </p:nvSpPr>
        <p:spPr>
          <a:xfrm>
            <a:off x="185939" y="-1655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子集法的核心概念： </a:t>
            </a:r>
            <a:endParaRPr lang="en-US" altLang="zh-CN" dirty="0"/>
          </a:p>
          <a:p>
            <a:r>
              <a:rPr lang="zh-CN" altLang="en-US" dirty="0">
                <a:solidFill>
                  <a:srgbClr val="800080"/>
                </a:solidFill>
              </a:rPr>
              <a:t>状态子</a:t>
            </a:r>
            <a:r>
              <a:rPr lang="zh-CN" altLang="zh-CN" dirty="0">
                <a:solidFill>
                  <a:srgbClr val="800080"/>
                </a:solidFill>
              </a:rPr>
              <a:t>集合上的迁移</a:t>
            </a:r>
            <a:endParaRPr lang="zh-CN" altLang="en-US" dirty="0"/>
          </a:p>
        </p:txBody>
      </p:sp>
      <p:sp>
        <p:nvSpPr>
          <p:cNvPr id="83" name="Line 20">
            <a:extLst>
              <a:ext uri="{FF2B5EF4-FFF2-40B4-BE49-F238E27FC236}">
                <a16:creationId xmlns:a16="http://schemas.microsoft.com/office/drawing/2014/main" id="{0F6FA886-C18E-49F2-8EE3-42D0B142510A}"/>
              </a:ext>
            </a:extLst>
          </p:cNvPr>
          <p:cNvSpPr/>
          <p:nvPr/>
        </p:nvSpPr>
        <p:spPr>
          <a:xfrm flipV="1">
            <a:off x="2989859" y="2362595"/>
            <a:ext cx="666328" cy="1205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E36F2207-5884-47EB-9E8B-0A7B514AA545}"/>
              </a:ext>
            </a:extLst>
          </p:cNvPr>
          <p:cNvSpPr txBox="1"/>
          <p:nvPr/>
        </p:nvSpPr>
        <p:spPr>
          <a:xfrm>
            <a:off x="3492143" y="2137790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D949D344-4510-45E1-9B05-814849149E89}"/>
              </a:ext>
            </a:extLst>
          </p:cNvPr>
          <p:cNvSpPr txBox="1"/>
          <p:nvPr/>
        </p:nvSpPr>
        <p:spPr>
          <a:xfrm>
            <a:off x="3492143" y="2957158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9" name="Text Box 6">
            <a:extLst>
              <a:ext uri="{FF2B5EF4-FFF2-40B4-BE49-F238E27FC236}">
                <a16:creationId xmlns:a16="http://schemas.microsoft.com/office/drawing/2014/main" id="{0B7A486A-F955-4A46-9858-5C81CD146EE3}"/>
              </a:ext>
            </a:extLst>
          </p:cNvPr>
          <p:cNvSpPr txBox="1"/>
          <p:nvPr/>
        </p:nvSpPr>
        <p:spPr>
          <a:xfrm>
            <a:off x="3377780" y="5269761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05" name="Text Box 6">
            <a:extLst>
              <a:ext uri="{FF2B5EF4-FFF2-40B4-BE49-F238E27FC236}">
                <a16:creationId xmlns:a16="http://schemas.microsoft.com/office/drawing/2014/main" id="{72D47598-4BD0-4E61-AC7C-394A37FF214A}"/>
              </a:ext>
            </a:extLst>
          </p:cNvPr>
          <p:cNvSpPr txBox="1"/>
          <p:nvPr/>
        </p:nvSpPr>
        <p:spPr>
          <a:xfrm>
            <a:off x="3445781" y="4575332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09" name="Text Box 6">
            <a:extLst>
              <a:ext uri="{FF2B5EF4-FFF2-40B4-BE49-F238E27FC236}">
                <a16:creationId xmlns:a16="http://schemas.microsoft.com/office/drawing/2014/main" id="{BC1D551A-3B09-4F59-BA5E-7AC42BF87CAA}"/>
              </a:ext>
            </a:extLst>
          </p:cNvPr>
          <p:cNvSpPr txBox="1"/>
          <p:nvPr/>
        </p:nvSpPr>
        <p:spPr>
          <a:xfrm>
            <a:off x="3377779" y="6025588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25" name="Text Box 6">
            <a:extLst>
              <a:ext uri="{FF2B5EF4-FFF2-40B4-BE49-F238E27FC236}">
                <a16:creationId xmlns:a16="http://schemas.microsoft.com/office/drawing/2014/main" id="{C0FD74B5-D628-4F34-99DB-9EDFC531BA95}"/>
              </a:ext>
            </a:extLst>
          </p:cNvPr>
          <p:cNvSpPr txBox="1"/>
          <p:nvPr/>
        </p:nvSpPr>
        <p:spPr>
          <a:xfrm>
            <a:off x="3367993" y="3776526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28" name="Text Box 18">
            <a:extLst>
              <a:ext uri="{FF2B5EF4-FFF2-40B4-BE49-F238E27FC236}">
                <a16:creationId xmlns:a16="http://schemas.microsoft.com/office/drawing/2014/main" id="{17587B11-5884-4DF2-BD17-6AC60A2690BD}"/>
              </a:ext>
            </a:extLst>
          </p:cNvPr>
          <p:cNvSpPr txBox="1"/>
          <p:nvPr/>
        </p:nvSpPr>
        <p:spPr>
          <a:xfrm>
            <a:off x="3306343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29" name="Text Box 19">
            <a:extLst>
              <a:ext uri="{FF2B5EF4-FFF2-40B4-BE49-F238E27FC236}">
                <a16:creationId xmlns:a16="http://schemas.microsoft.com/office/drawing/2014/main" id="{C7963210-7211-4B4C-B91F-70DE25654397}"/>
              </a:ext>
            </a:extLst>
          </p:cNvPr>
          <p:cNvSpPr txBox="1"/>
          <p:nvPr/>
        </p:nvSpPr>
        <p:spPr>
          <a:xfrm>
            <a:off x="3348681" y="3336325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C4933458-AD7D-4A92-9DBA-30F7218620FD}"/>
              </a:ext>
            </a:extLst>
          </p:cNvPr>
          <p:cNvSpPr txBox="1"/>
          <p:nvPr/>
        </p:nvSpPr>
        <p:spPr>
          <a:xfrm>
            <a:off x="3348681" y="4128413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18E8B08F-6AB8-4849-8DF9-1CD1F62D29B3}"/>
              </a:ext>
            </a:extLst>
          </p:cNvPr>
          <p:cNvSpPr txBox="1"/>
          <p:nvPr/>
        </p:nvSpPr>
        <p:spPr>
          <a:xfrm>
            <a:off x="3348681" y="4957832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2" name="Text Box 18">
            <a:extLst>
              <a:ext uri="{FF2B5EF4-FFF2-40B4-BE49-F238E27FC236}">
                <a16:creationId xmlns:a16="http://schemas.microsoft.com/office/drawing/2014/main" id="{12EF51A9-5843-433C-8806-7D5D31426874}"/>
              </a:ext>
            </a:extLst>
          </p:cNvPr>
          <p:cNvSpPr txBox="1"/>
          <p:nvPr/>
        </p:nvSpPr>
        <p:spPr>
          <a:xfrm>
            <a:off x="3355900" y="5749920"/>
            <a:ext cx="21407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3" name="Line 20">
            <a:extLst>
              <a:ext uri="{FF2B5EF4-FFF2-40B4-BE49-F238E27FC236}">
                <a16:creationId xmlns:a16="http://schemas.microsoft.com/office/drawing/2014/main" id="{50B88BC6-2DD9-4B88-98EB-F243F68C5FFD}"/>
              </a:ext>
            </a:extLst>
          </p:cNvPr>
          <p:cNvSpPr/>
          <p:nvPr/>
        </p:nvSpPr>
        <p:spPr>
          <a:xfrm>
            <a:off x="3906287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20">
            <a:extLst>
              <a:ext uri="{FF2B5EF4-FFF2-40B4-BE49-F238E27FC236}">
                <a16:creationId xmlns:a16="http://schemas.microsoft.com/office/drawing/2014/main" id="{6EEBE99A-F789-475E-ABE6-8769BBE96C6F}"/>
              </a:ext>
            </a:extLst>
          </p:cNvPr>
          <p:cNvSpPr/>
          <p:nvPr/>
        </p:nvSpPr>
        <p:spPr>
          <a:xfrm>
            <a:off x="3905649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20">
            <a:extLst>
              <a:ext uri="{FF2B5EF4-FFF2-40B4-BE49-F238E27FC236}">
                <a16:creationId xmlns:a16="http://schemas.microsoft.com/office/drawing/2014/main" id="{091F05E3-7569-432C-A8C5-CB2A459F9FE0}"/>
              </a:ext>
            </a:extLst>
          </p:cNvPr>
          <p:cNvSpPr/>
          <p:nvPr/>
        </p:nvSpPr>
        <p:spPr>
          <a:xfrm>
            <a:off x="3995936" y="259945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20">
            <a:extLst>
              <a:ext uri="{FF2B5EF4-FFF2-40B4-BE49-F238E27FC236}">
                <a16:creationId xmlns:a16="http://schemas.microsoft.com/office/drawing/2014/main" id="{16A7F3EC-D89D-4E2D-8BF4-F271A3C6E9A2}"/>
              </a:ext>
            </a:extLst>
          </p:cNvPr>
          <p:cNvSpPr/>
          <p:nvPr/>
        </p:nvSpPr>
        <p:spPr>
          <a:xfrm>
            <a:off x="3935380" y="355282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20">
            <a:extLst>
              <a:ext uri="{FF2B5EF4-FFF2-40B4-BE49-F238E27FC236}">
                <a16:creationId xmlns:a16="http://schemas.microsoft.com/office/drawing/2014/main" id="{D065DAB5-7956-4D29-BD25-57F328BA65D4}"/>
              </a:ext>
            </a:extLst>
          </p:cNvPr>
          <p:cNvSpPr/>
          <p:nvPr/>
        </p:nvSpPr>
        <p:spPr>
          <a:xfrm>
            <a:off x="3923928" y="429803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Text Box 6">
            <a:extLst>
              <a:ext uri="{FF2B5EF4-FFF2-40B4-BE49-F238E27FC236}">
                <a16:creationId xmlns:a16="http://schemas.microsoft.com/office/drawing/2014/main" id="{C6BA10A1-4944-4416-992E-6B3D32356056}"/>
              </a:ext>
            </a:extLst>
          </p:cNvPr>
          <p:cNvSpPr txBox="1"/>
          <p:nvPr/>
        </p:nvSpPr>
        <p:spPr>
          <a:xfrm>
            <a:off x="1198051" y="1120344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9" name="Line 20">
            <a:extLst>
              <a:ext uri="{FF2B5EF4-FFF2-40B4-BE49-F238E27FC236}">
                <a16:creationId xmlns:a16="http://schemas.microsoft.com/office/drawing/2014/main" id="{4EBBF452-787A-46FF-BA98-72F735EFFA6E}"/>
              </a:ext>
            </a:extLst>
          </p:cNvPr>
          <p:cNvSpPr/>
          <p:nvPr/>
        </p:nvSpPr>
        <p:spPr>
          <a:xfrm flipV="1">
            <a:off x="1723581" y="1351176"/>
            <a:ext cx="551686" cy="19606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Text Box 6">
            <a:extLst>
              <a:ext uri="{FF2B5EF4-FFF2-40B4-BE49-F238E27FC236}">
                <a16:creationId xmlns:a16="http://schemas.microsoft.com/office/drawing/2014/main" id="{0AD6B761-93F1-43AC-961D-0E4693FBB617}"/>
              </a:ext>
            </a:extLst>
          </p:cNvPr>
          <p:cNvSpPr txBox="1"/>
          <p:nvPr/>
        </p:nvSpPr>
        <p:spPr>
          <a:xfrm>
            <a:off x="2174332" y="1130146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S’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41" name="Text Box 18">
            <a:extLst>
              <a:ext uri="{FF2B5EF4-FFF2-40B4-BE49-F238E27FC236}">
                <a16:creationId xmlns:a16="http://schemas.microsoft.com/office/drawing/2014/main" id="{05397E5A-524E-4143-8068-874292C4A2DD}"/>
              </a:ext>
            </a:extLst>
          </p:cNvPr>
          <p:cNvSpPr txBox="1"/>
          <p:nvPr/>
        </p:nvSpPr>
        <p:spPr>
          <a:xfrm>
            <a:off x="1835696" y="836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2E4AB23E-D950-4198-A530-F92FD8E7F39E}"/>
              </a:ext>
            </a:extLst>
          </p:cNvPr>
          <p:cNvSpPr txBox="1"/>
          <p:nvPr/>
        </p:nvSpPr>
        <p:spPr>
          <a:xfrm>
            <a:off x="3236948" y="1174185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43" name="Text Box 6">
            <a:extLst>
              <a:ext uri="{FF2B5EF4-FFF2-40B4-BE49-F238E27FC236}">
                <a16:creationId xmlns:a16="http://schemas.microsoft.com/office/drawing/2014/main" id="{2F1FD7D4-7560-46D2-82AE-AF5CCDCC3CCB}"/>
              </a:ext>
            </a:extLst>
          </p:cNvPr>
          <p:cNvSpPr txBox="1"/>
          <p:nvPr/>
        </p:nvSpPr>
        <p:spPr>
          <a:xfrm>
            <a:off x="3160084" y="1130146"/>
            <a:ext cx="152633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S’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545E768-0C1A-4F74-B410-E4CB87AA2B2D}"/>
              </a:ext>
            </a:extLst>
          </p:cNvPr>
          <p:cNvSpPr txBox="1"/>
          <p:nvPr/>
        </p:nvSpPr>
        <p:spPr>
          <a:xfrm>
            <a:off x="1613181" y="2952502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D39E9F-A5D0-41BA-9B42-F93DB9CFE26F}"/>
              </a:ext>
            </a:extLst>
          </p:cNvPr>
          <p:cNvSpPr txBox="1"/>
          <p:nvPr/>
        </p:nvSpPr>
        <p:spPr>
          <a:xfrm>
            <a:off x="1685189" y="3776526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DB199E5-0D92-4051-B00F-B5F4A46555C3}"/>
              </a:ext>
            </a:extLst>
          </p:cNvPr>
          <p:cNvSpPr txBox="1"/>
          <p:nvPr/>
        </p:nvSpPr>
        <p:spPr>
          <a:xfrm>
            <a:off x="1672489" y="4566619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2F7F030-3553-40B5-AD6C-D96114039B73}"/>
              </a:ext>
            </a:extLst>
          </p:cNvPr>
          <p:cNvSpPr txBox="1"/>
          <p:nvPr/>
        </p:nvSpPr>
        <p:spPr>
          <a:xfrm>
            <a:off x="1672489" y="6038731"/>
            <a:ext cx="667263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5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FD21ED8-1963-4BC5-8142-8F0A9EAE835C}"/>
              </a:ext>
            </a:extLst>
          </p:cNvPr>
          <p:cNvSpPr txBox="1"/>
          <p:nvPr/>
        </p:nvSpPr>
        <p:spPr>
          <a:xfrm>
            <a:off x="1626848" y="5302675"/>
            <a:ext cx="784912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4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34506AA-EE98-4630-BFA4-572B7FDE613A}"/>
              </a:ext>
            </a:extLst>
          </p:cNvPr>
          <p:cNvSpPr txBox="1"/>
          <p:nvPr/>
        </p:nvSpPr>
        <p:spPr>
          <a:xfrm>
            <a:off x="1665777" y="2117310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0" name="Text Box 18">
            <a:extLst>
              <a:ext uri="{FF2B5EF4-FFF2-40B4-BE49-F238E27FC236}">
                <a16:creationId xmlns:a16="http://schemas.microsoft.com/office/drawing/2014/main" id="{87B421A6-7003-46B2-B07E-73832EBB9FBF}"/>
              </a:ext>
            </a:extLst>
          </p:cNvPr>
          <p:cNvSpPr txBox="1"/>
          <p:nvPr/>
        </p:nvSpPr>
        <p:spPr>
          <a:xfrm>
            <a:off x="1314872" y="251171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1" name="Line 20">
            <a:extLst>
              <a:ext uri="{FF2B5EF4-FFF2-40B4-BE49-F238E27FC236}">
                <a16:creationId xmlns:a16="http://schemas.microsoft.com/office/drawing/2014/main" id="{9B593834-F1A9-4199-8FE5-8B3EDAE5B4F3}"/>
              </a:ext>
            </a:extLst>
          </p:cNvPr>
          <p:cNvSpPr/>
          <p:nvPr/>
        </p:nvSpPr>
        <p:spPr>
          <a:xfrm>
            <a:off x="1968824" y="262538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19">
            <a:extLst>
              <a:ext uri="{FF2B5EF4-FFF2-40B4-BE49-F238E27FC236}">
                <a16:creationId xmlns:a16="http://schemas.microsoft.com/office/drawing/2014/main" id="{D55D36AF-E36D-48A0-A31E-07AEB21A5606}"/>
              </a:ext>
            </a:extLst>
          </p:cNvPr>
          <p:cNvSpPr txBox="1"/>
          <p:nvPr/>
        </p:nvSpPr>
        <p:spPr>
          <a:xfrm>
            <a:off x="1384757" y="3321991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3" name="Text Box 18">
            <a:extLst>
              <a:ext uri="{FF2B5EF4-FFF2-40B4-BE49-F238E27FC236}">
                <a16:creationId xmlns:a16="http://schemas.microsoft.com/office/drawing/2014/main" id="{9B5C593D-826C-4B81-ACE8-0FED2E8B0B06}"/>
              </a:ext>
            </a:extLst>
          </p:cNvPr>
          <p:cNvSpPr txBox="1"/>
          <p:nvPr/>
        </p:nvSpPr>
        <p:spPr>
          <a:xfrm>
            <a:off x="1384757" y="4114079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4" name="Text Box 19">
            <a:extLst>
              <a:ext uri="{FF2B5EF4-FFF2-40B4-BE49-F238E27FC236}">
                <a16:creationId xmlns:a16="http://schemas.microsoft.com/office/drawing/2014/main" id="{24F2A1C6-A97D-41B6-9C7F-D63DDD815FF9}"/>
              </a:ext>
            </a:extLst>
          </p:cNvPr>
          <p:cNvSpPr txBox="1"/>
          <p:nvPr/>
        </p:nvSpPr>
        <p:spPr>
          <a:xfrm>
            <a:off x="1384757" y="4943498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5" name="Text Box 18">
            <a:extLst>
              <a:ext uri="{FF2B5EF4-FFF2-40B4-BE49-F238E27FC236}">
                <a16:creationId xmlns:a16="http://schemas.microsoft.com/office/drawing/2014/main" id="{63B2AF77-FCDF-492A-A477-6EECD6A0523E}"/>
              </a:ext>
            </a:extLst>
          </p:cNvPr>
          <p:cNvSpPr txBox="1"/>
          <p:nvPr/>
        </p:nvSpPr>
        <p:spPr>
          <a:xfrm>
            <a:off x="1391976" y="5735586"/>
            <a:ext cx="21407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6" name="Line 20">
            <a:extLst>
              <a:ext uri="{FF2B5EF4-FFF2-40B4-BE49-F238E27FC236}">
                <a16:creationId xmlns:a16="http://schemas.microsoft.com/office/drawing/2014/main" id="{D1A8F4C8-F0FB-4DA0-8576-2DEC3C65E98B}"/>
              </a:ext>
            </a:extLst>
          </p:cNvPr>
          <p:cNvSpPr/>
          <p:nvPr/>
        </p:nvSpPr>
        <p:spPr>
          <a:xfrm>
            <a:off x="1836334" y="495873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Line 20">
            <a:extLst>
              <a:ext uri="{FF2B5EF4-FFF2-40B4-BE49-F238E27FC236}">
                <a16:creationId xmlns:a16="http://schemas.microsoft.com/office/drawing/2014/main" id="{6B2C701A-B304-42E1-A8AF-8EAA8AF1BA92}"/>
              </a:ext>
            </a:extLst>
          </p:cNvPr>
          <p:cNvSpPr/>
          <p:nvPr/>
        </p:nvSpPr>
        <p:spPr>
          <a:xfrm>
            <a:off x="1835696" y="569158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Line 20">
            <a:extLst>
              <a:ext uri="{FF2B5EF4-FFF2-40B4-BE49-F238E27FC236}">
                <a16:creationId xmlns:a16="http://schemas.microsoft.com/office/drawing/2014/main" id="{9FDB2934-226B-4887-9E08-3F68C923C697}"/>
              </a:ext>
            </a:extLst>
          </p:cNvPr>
          <p:cNvSpPr/>
          <p:nvPr/>
        </p:nvSpPr>
        <p:spPr>
          <a:xfrm>
            <a:off x="1865427" y="351827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20">
            <a:extLst>
              <a:ext uri="{FF2B5EF4-FFF2-40B4-BE49-F238E27FC236}">
                <a16:creationId xmlns:a16="http://schemas.microsoft.com/office/drawing/2014/main" id="{0DD521C4-43FA-4E43-ABFC-F16E08FE6CC7}"/>
              </a:ext>
            </a:extLst>
          </p:cNvPr>
          <p:cNvSpPr/>
          <p:nvPr/>
        </p:nvSpPr>
        <p:spPr>
          <a:xfrm>
            <a:off x="1853975" y="4263480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20">
            <a:extLst>
              <a:ext uri="{FF2B5EF4-FFF2-40B4-BE49-F238E27FC236}">
                <a16:creationId xmlns:a16="http://schemas.microsoft.com/office/drawing/2014/main" id="{60DFA6B9-BF27-4C42-8D02-0F424376810C}"/>
              </a:ext>
            </a:extLst>
          </p:cNvPr>
          <p:cNvSpPr/>
          <p:nvPr/>
        </p:nvSpPr>
        <p:spPr>
          <a:xfrm flipV="1">
            <a:off x="999449" y="2344514"/>
            <a:ext cx="666328" cy="1205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7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8" grpId="0" animBg="1"/>
      <p:bldP spid="89" grpId="0" animBg="1"/>
      <p:bldP spid="105" grpId="0" animBg="1"/>
      <p:bldP spid="109" grpId="0" animBg="1"/>
      <p:bldP spid="125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40" grpId="0" animBg="1"/>
      <p:bldP spid="141" grpId="0" animBg="1"/>
      <p:bldP spid="142" grpId="0" animBg="1"/>
      <p:bldP spid="1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0" grpId="0" animBg="1"/>
      <p:bldP spid="152" grpId="0" animBg="1"/>
      <p:bldP spid="153" grpId="0" animBg="1"/>
      <p:bldP spid="154" grpId="0" animBg="1"/>
      <p:bldP spid="15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6489966" y="4367724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6456362" y="5179976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6281711" y="2689313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995167" y="31213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995167" y="39854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579887" y="2992152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6519981" y="3523792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995167" y="477754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8028903" y="349061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876503" y="4362835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7209753" y="4326333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7157829" y="5179976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898232" y="5100778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0"/>
          <p:cNvSpPr txBox="1"/>
          <p:nvPr/>
        </p:nvSpPr>
        <p:spPr>
          <a:xfrm>
            <a:off x="6238056" y="10999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238056" y="1557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009456" y="20143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5857056" y="9475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5857056" y="10237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6190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6190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66952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66952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5334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5334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6923856" y="414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5933256" y="1404789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6771456" y="10999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6771456" y="1557189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68476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7762056" y="15571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78382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7838256" y="40466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609656" y="1099989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7195137" y="348140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765584" y="315097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705028" y="410434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797106" y="409594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632022" y="484955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7451265" y="482938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EAF6D6-AE43-9A44-07C7-FBFE4E655476}"/>
              </a:ext>
            </a:extLst>
          </p:cNvPr>
          <p:cNvGrpSpPr/>
          <p:nvPr/>
        </p:nvGrpSpPr>
        <p:grpSpPr>
          <a:xfrm>
            <a:off x="93215" y="620688"/>
            <a:ext cx="5486672" cy="2508379"/>
            <a:chOff x="93215" y="620688"/>
            <a:chExt cx="5486672" cy="2508379"/>
          </a:xfrm>
        </p:grpSpPr>
        <p:sp>
          <p:nvSpPr>
            <p:cNvPr id="103" name="Text Box 40">
              <a:hlinkClick r:id="rId3" action="ppaction://hlinksldjump"/>
            </p:cNvPr>
            <p:cNvSpPr txBox="1"/>
            <p:nvPr/>
          </p:nvSpPr>
          <p:spPr>
            <a:xfrm>
              <a:off x="93215" y="620688"/>
              <a:ext cx="5486672" cy="25083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zh-CN" altLang="zh-CN" dirty="0">
                  <a:solidFill>
                    <a:srgbClr val="800080"/>
                  </a:solidFill>
                </a:rPr>
                <a:t>可以定义集合上的迁移函数</a:t>
              </a:r>
              <a:r>
                <a:rPr lang="el-GR" altLang="zh-CN" dirty="0">
                  <a:solidFill>
                    <a:srgbClr val="800080"/>
                  </a:solidFill>
                </a:rPr>
                <a:t>Δ</a:t>
              </a:r>
              <a:r>
                <a:rPr lang="en-US" altLang="zh-CN" dirty="0">
                  <a:solidFill>
                    <a:srgbClr val="800080"/>
                  </a:solidFill>
                </a:rPr>
                <a:t>:</a:t>
              </a:r>
              <a:endParaRPr lang="en-US" altLang="zh-CN" dirty="0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en-US" altLang="zh-CN" dirty="0">
                  <a:solidFill>
                    <a:srgbClr val="800080"/>
                  </a:solidFill>
                </a:rPr>
                <a:t>(</a:t>
              </a:r>
              <a:r>
                <a:rPr lang="zh-CN" altLang="en-US" dirty="0">
                  <a:solidFill>
                    <a:srgbClr val="800080"/>
                  </a:solidFill>
                </a:rPr>
                <a:t>即</a:t>
              </a:r>
              <a:r>
                <a:rPr lang="zh-CN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集合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S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的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弧转换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)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定义为</a:t>
              </a:r>
            </a:p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   </a:t>
              </a:r>
              <a:r>
                <a:rPr lang="el-GR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Δ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i="1" dirty="0" err="1">
                  <a:solidFill>
                    <a:srgbClr val="800080"/>
                  </a:solidFill>
                  <a:latin typeface="Arial" panose="020B0604020202020204" pitchFamily="34" charset="0"/>
                </a:rPr>
                <a:t>S,a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) = 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i="1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' 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  <a:sym typeface="Symbol" panose="05050102010706020507" pitchFamily="18" charset="2"/>
                </a:rPr>
                <a:t>  </a:t>
              </a:r>
              <a:r>
                <a:rPr lang="en-US" altLang="zh-CN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 </a:t>
              </a:r>
              <a:r>
                <a:rPr lang="en-US" altLang="zh-CN" i="1" dirty="0">
                  <a:solidFill>
                    <a:srgbClr val="990099"/>
                  </a:solidFill>
                  <a:sym typeface="+mn-ea"/>
                </a:rPr>
                <a:t>(</a:t>
              </a:r>
              <a:r>
                <a:rPr lang="en-US" altLang="zh-CN" i="1" dirty="0" err="1">
                  <a:solidFill>
                    <a:srgbClr val="990099"/>
                  </a:solidFill>
                  <a:sym typeface="+mn-ea"/>
                </a:rPr>
                <a:t>q,a</a:t>
              </a:r>
              <a:r>
                <a:rPr lang="en-US" altLang="zh-CN" i="1" dirty="0">
                  <a:solidFill>
                    <a:srgbClr val="990099"/>
                  </a:solidFill>
                  <a:sym typeface="+mn-ea"/>
                </a:rPr>
                <a:t>) </a:t>
              </a:r>
              <a:endParaRPr lang="en-US" altLang="zh-CN" dirty="0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>
                <a:buClr>
                  <a:srgbClr val="800080"/>
                </a:buClr>
                <a:buNone/>
              </a:pPr>
              <a:endParaRPr lang="en-US" altLang="zh-CN" dirty="0">
                <a:solidFill>
                  <a:srgbClr val="990099"/>
                </a:solidFill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112" name="Text Box 8"/>
            <p:cNvSpPr txBox="1"/>
            <p:nvPr/>
          </p:nvSpPr>
          <p:spPr>
            <a:xfrm>
              <a:off x="2699791" y="2348880"/>
              <a:ext cx="636905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-43323" y="53251"/>
            <a:ext cx="7494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800080"/>
                </a:solidFill>
                <a:sym typeface="+mn-ea"/>
              </a:rPr>
              <a:t>对于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+mn-ea"/>
              </a:rPr>
              <a:t>FA</a:t>
            </a:r>
            <a:r>
              <a:rPr lang="en-US" altLang="zh-CN" i="1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= (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Q,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14109" y="3579538"/>
            <a:ext cx="344517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</a:rPr>
              <a:t>p,q</a:t>
            </a:r>
            <a:r>
              <a:rPr lang="en-US" altLang="zh-CN" i="1" dirty="0">
                <a:solidFill>
                  <a:srgbClr val="800080"/>
                </a:solidFill>
              </a:rPr>
              <a:t>},0</a:t>
            </a:r>
            <a:r>
              <a:rPr lang="en-US" altLang="zh-CN" dirty="0">
                <a:solidFill>
                  <a:srgbClr val="800080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(p,0)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(q,0)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={p}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{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r}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p,r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5689800" y="4437360"/>
              <a:ext cx="2152440" cy="12585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040" y="4431960"/>
                <a:ext cx="2165400" cy="12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19" grpId="0" animBg="1"/>
      <p:bldP spid="1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6489966" y="4367724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6456362" y="5179976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6281711" y="2689313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995167" y="31213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995167" y="39854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579887" y="2992152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6519981" y="3523792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995167" y="477754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8028903" y="349061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876503" y="4362835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7209753" y="4326333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7157829" y="5179976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898232" y="5100778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0"/>
          <p:cNvSpPr txBox="1"/>
          <p:nvPr/>
        </p:nvSpPr>
        <p:spPr>
          <a:xfrm>
            <a:off x="6238056" y="10999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238056" y="1557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009456" y="20143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5857056" y="9475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5857056" y="10237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6190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6190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66952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66952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5334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5334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6923856" y="414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5933256" y="1404789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6771456" y="10999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6771456" y="1557189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68476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7762056" y="15571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78382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7838256" y="40466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609656" y="1099989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7195137" y="348140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765584" y="315097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705028" y="410434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797106" y="409594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632022" y="484955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7451265" y="482938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40">
            <a:hlinkClick r:id="rId3" action="ppaction://hlinksldjump"/>
          </p:cNvPr>
          <p:cNvSpPr txBox="1"/>
          <p:nvPr/>
        </p:nvSpPr>
        <p:spPr>
          <a:xfrm>
            <a:off x="93215" y="620688"/>
            <a:ext cx="5486672" cy="25083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</a:rPr>
              <a:t>可以定义集合上的迁移函数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即</a:t>
            </a:r>
            <a:r>
              <a:rPr lang="zh-CN" altLang="zh-CN" dirty="0">
                <a:solidFill>
                  <a:srgbClr val="800080"/>
                </a:solidFill>
                <a:latin typeface="Arial" panose="020B0604020202020204" pitchFamily="34" charset="0"/>
              </a:rPr>
              <a:t>集合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弧转换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定义为</a:t>
            </a: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 </a:t>
            </a:r>
            <a:r>
              <a:rPr lang="el-GR" altLang="zh-CN" dirty="0">
                <a:solidFill>
                  <a:srgbClr val="800080"/>
                </a:solidFill>
                <a:latin typeface="Arial" panose="020B0604020202020204" pitchFamily="34" charset="0"/>
              </a:rPr>
              <a:t>Δ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solidFill>
                  <a:srgbClr val="800080"/>
                </a:solidFill>
                <a:latin typeface="Arial" panose="020B0604020202020204" pitchFamily="34" charset="0"/>
              </a:rPr>
              <a:t>S,a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 =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dirty="0">
                <a:solidFill>
                  <a:srgbClr val="990099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q,a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) 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12" name="Text Box 8"/>
          <p:cNvSpPr txBox="1"/>
          <p:nvPr/>
        </p:nvSpPr>
        <p:spPr>
          <a:xfrm>
            <a:off x="2699791" y="2348880"/>
            <a:ext cx="63690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</a:p>
        </p:txBody>
      </p:sp>
      <p:sp>
        <p:nvSpPr>
          <p:cNvPr id="2" name="矩形 1"/>
          <p:cNvSpPr/>
          <p:nvPr/>
        </p:nvSpPr>
        <p:spPr>
          <a:xfrm>
            <a:off x="-43323" y="53251"/>
            <a:ext cx="7494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800080"/>
                </a:solidFill>
                <a:sym typeface="+mn-ea"/>
              </a:rPr>
              <a:t>对于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+mn-ea"/>
              </a:rPr>
              <a:t>FA</a:t>
            </a:r>
            <a:r>
              <a:rPr lang="en-US" altLang="zh-CN" i="1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= (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Q,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540A9C-2DD9-4D16-AC63-3554511FC594}"/>
              </a:ext>
            </a:extLst>
          </p:cNvPr>
          <p:cNvSpPr/>
          <p:nvPr/>
        </p:nvSpPr>
        <p:spPr>
          <a:xfrm>
            <a:off x="93215" y="3039155"/>
            <a:ext cx="5570756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5000"/>
              </a:lnSpc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性质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</a:rPr>
              <a:t>,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∃</a:t>
            </a:r>
            <a:r>
              <a:rPr lang="en-US" altLang="zh-CN" i="1" dirty="0" err="1">
                <a:solidFill>
                  <a:srgbClr val="800080"/>
                </a:solidFill>
              </a:rPr>
              <a:t>q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，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q'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q,a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C6BA10A1-4944-4416-992E-6B3D32356056}"/>
              </a:ext>
            </a:extLst>
          </p:cNvPr>
          <p:cNvSpPr txBox="1"/>
          <p:nvPr/>
        </p:nvSpPr>
        <p:spPr>
          <a:xfrm>
            <a:off x="1750603" y="5838721"/>
            <a:ext cx="726571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endParaRPr lang="en-US" altLang="zh-CN" sz="4000" i="1" baseline="-25000" dirty="0">
              <a:solidFill>
                <a:srgbClr val="800080"/>
              </a:solidFill>
            </a:endParaRP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4EBBF452-787A-46FF-BA98-72F735EFFA6E}"/>
              </a:ext>
            </a:extLst>
          </p:cNvPr>
          <p:cNvSpPr/>
          <p:nvPr/>
        </p:nvSpPr>
        <p:spPr>
          <a:xfrm flipV="1">
            <a:off x="2276132" y="6154310"/>
            <a:ext cx="1431797" cy="19606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0AD6B761-93F1-43AC-961D-0E4693FBB617}"/>
              </a:ext>
            </a:extLst>
          </p:cNvPr>
          <p:cNvSpPr txBox="1"/>
          <p:nvPr/>
        </p:nvSpPr>
        <p:spPr>
          <a:xfrm>
            <a:off x="3488686" y="5800367"/>
            <a:ext cx="726571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S’</a:t>
            </a:r>
            <a:endParaRPr lang="en-US" altLang="zh-CN" sz="4000" i="1" baseline="-25000" dirty="0">
              <a:solidFill>
                <a:srgbClr val="800080"/>
              </a:solidFill>
            </a:endParaRP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05397E5A-524E-4143-8068-874292C4A2DD}"/>
              </a:ext>
            </a:extLst>
          </p:cNvPr>
          <p:cNvSpPr txBox="1"/>
          <p:nvPr/>
        </p:nvSpPr>
        <p:spPr>
          <a:xfrm>
            <a:off x="2870235" y="5486589"/>
            <a:ext cx="304800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en-US" altLang="zh-CN" sz="40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4047" y="4437112"/>
            <a:ext cx="6463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 rot="4838340">
            <a:off x="3616694" y="5469799"/>
            <a:ext cx="591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96521" y="4437112"/>
            <a:ext cx="4347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 rot="4838340">
            <a:off x="1923235" y="5469798"/>
            <a:ext cx="591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endParaRPr lang="zh-CN" altLang="en-US" dirty="0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4EBBF452-787A-46FF-BA98-72F735EFFA6E}"/>
              </a:ext>
            </a:extLst>
          </p:cNvPr>
          <p:cNvSpPr/>
          <p:nvPr/>
        </p:nvSpPr>
        <p:spPr>
          <a:xfrm flipV="1">
            <a:off x="2319809" y="5255953"/>
            <a:ext cx="1431797" cy="19606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05397E5A-524E-4143-8068-874292C4A2DD}"/>
              </a:ext>
            </a:extLst>
          </p:cNvPr>
          <p:cNvSpPr txBox="1"/>
          <p:nvPr/>
        </p:nvSpPr>
        <p:spPr>
          <a:xfrm>
            <a:off x="2913912" y="4588232"/>
            <a:ext cx="304800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en-US" altLang="zh-CN" sz="40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118" grpId="0" animBg="1"/>
      <p:bldP spid="120" grpId="0" animBg="1"/>
      <p:bldP spid="45" grpId="0" animBg="1"/>
      <p:bldP spid="47" grpId="0" animBg="1"/>
      <p:bldP spid="48" grpId="0" animBg="1"/>
      <p:bldP spid="3" grpId="0"/>
      <p:bldP spid="5" grpId="0"/>
      <p:bldP spid="6" grpId="0"/>
      <p:bldP spid="52" grpId="0"/>
      <p:bldP spid="5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6489966" y="4367724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6456362" y="5179976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6281711" y="2689313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995167" y="31213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995167" y="39854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579887" y="2992152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6519981" y="3523792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995167" y="477754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8028903" y="349061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876503" y="4362835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7209753" y="4326333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7157829" y="5179976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898232" y="5100778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0"/>
          <p:cNvSpPr txBox="1"/>
          <p:nvPr/>
        </p:nvSpPr>
        <p:spPr>
          <a:xfrm>
            <a:off x="6238056" y="10999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238056" y="1557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009456" y="20143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5857056" y="9475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5857056" y="10237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6190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6190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66952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66952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5334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5334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6923856" y="414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5933256" y="1404789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6771456" y="10999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6771456" y="1557189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68476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7762056" y="15571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78382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7838256" y="40466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609656" y="1099989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7195137" y="348140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765584" y="315097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705028" y="410434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797106" y="409594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632022" y="484955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7451265" y="482938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40">
            <a:hlinkClick r:id="rId3" action="ppaction://hlinksldjump"/>
          </p:cNvPr>
          <p:cNvSpPr txBox="1"/>
          <p:nvPr/>
        </p:nvSpPr>
        <p:spPr>
          <a:xfrm>
            <a:off x="93215" y="620688"/>
            <a:ext cx="5486672" cy="25083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</a:rPr>
              <a:t>可以定义集合上的迁移函数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即</a:t>
            </a:r>
            <a:r>
              <a:rPr lang="zh-CN" altLang="zh-CN" dirty="0">
                <a:solidFill>
                  <a:srgbClr val="800080"/>
                </a:solidFill>
                <a:latin typeface="Arial" panose="020B0604020202020204" pitchFamily="34" charset="0"/>
              </a:rPr>
              <a:t>集合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弧转换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定义为</a:t>
            </a: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 </a:t>
            </a:r>
            <a:r>
              <a:rPr lang="el-GR" altLang="zh-CN" dirty="0">
                <a:solidFill>
                  <a:srgbClr val="800080"/>
                </a:solidFill>
                <a:latin typeface="Arial" panose="020B0604020202020204" pitchFamily="34" charset="0"/>
              </a:rPr>
              <a:t>Δ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solidFill>
                  <a:srgbClr val="800080"/>
                </a:solidFill>
                <a:latin typeface="Arial" panose="020B0604020202020204" pitchFamily="34" charset="0"/>
              </a:rPr>
              <a:t>S,a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 =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dirty="0">
                <a:solidFill>
                  <a:srgbClr val="990099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q,a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) 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12" name="Text Box 8"/>
          <p:cNvSpPr txBox="1"/>
          <p:nvPr/>
        </p:nvSpPr>
        <p:spPr>
          <a:xfrm>
            <a:off x="2699791" y="2348880"/>
            <a:ext cx="63690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</a:p>
        </p:txBody>
      </p:sp>
      <p:sp>
        <p:nvSpPr>
          <p:cNvPr id="2" name="矩形 1"/>
          <p:cNvSpPr/>
          <p:nvPr/>
        </p:nvSpPr>
        <p:spPr>
          <a:xfrm>
            <a:off x="-43323" y="53251"/>
            <a:ext cx="7494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800080"/>
                </a:solidFill>
                <a:sym typeface="+mn-ea"/>
              </a:rPr>
              <a:t>对于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+mn-ea"/>
              </a:rPr>
              <a:t>FA</a:t>
            </a:r>
            <a:r>
              <a:rPr lang="en-US" altLang="zh-CN" i="1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= (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Q,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540A9C-2DD9-4D16-AC63-3554511FC594}"/>
              </a:ext>
            </a:extLst>
          </p:cNvPr>
          <p:cNvSpPr/>
          <p:nvPr/>
        </p:nvSpPr>
        <p:spPr>
          <a:xfrm>
            <a:off x="93215" y="3039155"/>
            <a:ext cx="557075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5000"/>
              </a:lnSpc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性质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</a:rPr>
              <a:t>,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∃</a:t>
            </a:r>
            <a:r>
              <a:rPr lang="en-US" altLang="zh-CN" i="1" dirty="0" err="1">
                <a:solidFill>
                  <a:srgbClr val="800080"/>
                </a:solidFill>
              </a:rPr>
              <a:t>q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，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q'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q,a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>
              <a:lnSpc>
                <a:spcPts val="5000"/>
              </a:lnSpc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注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若为了强调是某个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NFA 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的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zh-CN" altLang="en-US" dirty="0">
                <a:solidFill>
                  <a:srgbClr val="800080"/>
                </a:solidFill>
              </a:rPr>
              <a:t>，我们会加下标 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baseline="-25000" dirty="0">
                <a:solidFill>
                  <a:srgbClr val="800080"/>
                </a:solidFill>
                <a:sym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723051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3" name="Text Box 40">
            <a:hlinkClick r:id="rId3" action="ppaction://hlinksldjump"/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从状态子</a:t>
            </a:r>
            <a:r>
              <a:rPr lang="zh-CN" altLang="zh-CN" dirty="0">
                <a:solidFill>
                  <a:srgbClr val="800080"/>
                </a:solidFill>
                <a:sym typeface="+mn-ea"/>
              </a:rPr>
              <a:t>集合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迁移的角度来看子集法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35" y="1052736"/>
            <a:ext cx="3823483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开始子集为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={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212545" y="2235484"/>
            <a:ext cx="3405095" cy="206210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每一步，当看到符号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时，使用</a:t>
            </a:r>
            <a:r>
              <a:rPr lang="zh-CN" altLang="zh-CN" dirty="0">
                <a:solidFill>
                  <a:srgbClr val="800080"/>
                </a:solidFill>
                <a:sym typeface="+mn-ea"/>
              </a:rPr>
              <a:t>集合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的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弧转换得到新的子集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796" y="4681954"/>
            <a:ext cx="372958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当看完所有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个符号，若有</a:t>
            </a:r>
            <a:endParaRPr lang="en-US" altLang="zh-CN" dirty="0">
              <a:solidFill>
                <a:srgbClr val="800080"/>
              </a:solidFill>
              <a:sym typeface="+mn-ea"/>
            </a:endParaRPr>
          </a:p>
          <a:p>
            <a:pPr lvl="0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	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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,</a:t>
            </a:r>
          </a:p>
          <a:p>
            <a:pPr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  <a:sym typeface="+mn-ea"/>
              </a:rPr>
              <a:t>则接受，否则拒绝。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3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1" grpId="0"/>
      <p:bldP spid="12" grpId="0"/>
      <p:bldP spid="42" grpId="0"/>
      <p:bldP spid="43" grpId="0"/>
      <p:bldP spid="48" grpId="0"/>
      <p:bldP spid="7" grpId="0" animBg="1"/>
      <p:bldP spid="13" grpId="0" animBg="1"/>
      <p:bldP spid="14" grpId="0" animBg="1"/>
      <p:bldP spid="2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9" name="Text Box 21"/>
          <p:cNvSpPr txBox="1"/>
          <p:nvPr/>
        </p:nvSpPr>
        <p:spPr>
          <a:xfrm>
            <a:off x="1419053" y="294005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21"/>
          <p:cNvSpPr txBox="1"/>
          <p:nvPr/>
        </p:nvSpPr>
        <p:spPr>
          <a:xfrm>
            <a:off x="1385449" y="3752304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Text Box 6"/>
          <p:cNvSpPr txBox="1"/>
          <p:nvPr/>
        </p:nvSpPr>
        <p:spPr>
          <a:xfrm>
            <a:off x="1210798" y="1261641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8"/>
          <p:cNvSpPr txBox="1"/>
          <p:nvPr/>
        </p:nvSpPr>
        <p:spPr>
          <a:xfrm>
            <a:off x="924254" y="16936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19"/>
          <p:cNvSpPr txBox="1"/>
          <p:nvPr/>
        </p:nvSpPr>
        <p:spPr>
          <a:xfrm>
            <a:off x="924254" y="255778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20"/>
          <p:cNvSpPr/>
          <p:nvPr/>
        </p:nvSpPr>
        <p:spPr>
          <a:xfrm flipV="1">
            <a:off x="508974" y="1564480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1"/>
          <p:cNvSpPr txBox="1"/>
          <p:nvPr/>
        </p:nvSpPr>
        <p:spPr>
          <a:xfrm>
            <a:off x="1449068" y="2096120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 Box 18"/>
          <p:cNvSpPr txBox="1"/>
          <p:nvPr/>
        </p:nvSpPr>
        <p:spPr>
          <a:xfrm>
            <a:off x="924254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7" name="Text Box 19"/>
          <p:cNvSpPr txBox="1"/>
          <p:nvPr/>
        </p:nvSpPr>
        <p:spPr>
          <a:xfrm>
            <a:off x="924254" y="417929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18"/>
          <p:cNvSpPr txBox="1"/>
          <p:nvPr/>
        </p:nvSpPr>
        <p:spPr>
          <a:xfrm>
            <a:off x="932638" y="4971380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9" name="Text Box 23"/>
          <p:cNvSpPr txBox="1"/>
          <p:nvPr/>
        </p:nvSpPr>
        <p:spPr>
          <a:xfrm>
            <a:off x="2957990" y="2062944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0" name="Text Box 23"/>
          <p:cNvSpPr txBox="1"/>
          <p:nvPr/>
        </p:nvSpPr>
        <p:spPr>
          <a:xfrm>
            <a:off x="2805590" y="2935163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1" name="Text Box 21"/>
          <p:cNvSpPr txBox="1"/>
          <p:nvPr/>
        </p:nvSpPr>
        <p:spPr>
          <a:xfrm>
            <a:off x="2138840" y="2898661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21"/>
          <p:cNvSpPr txBox="1"/>
          <p:nvPr/>
        </p:nvSpPr>
        <p:spPr>
          <a:xfrm>
            <a:off x="2086916" y="3752304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3" name="Text Box 21"/>
          <p:cNvSpPr txBox="1"/>
          <p:nvPr/>
        </p:nvSpPr>
        <p:spPr>
          <a:xfrm>
            <a:off x="2827319" y="367310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21"/>
          <p:cNvSpPr txBox="1"/>
          <p:nvPr/>
        </p:nvSpPr>
        <p:spPr>
          <a:xfrm>
            <a:off x="2035231" y="441008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21"/>
          <p:cNvSpPr txBox="1"/>
          <p:nvPr/>
        </p:nvSpPr>
        <p:spPr>
          <a:xfrm>
            <a:off x="2741222" y="4501259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76" name="Text Box 21"/>
          <p:cNvSpPr txBox="1"/>
          <p:nvPr/>
        </p:nvSpPr>
        <p:spPr>
          <a:xfrm>
            <a:off x="1314011" y="447164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 Box 21"/>
          <p:cNvSpPr txBox="1"/>
          <p:nvPr/>
        </p:nvSpPr>
        <p:spPr>
          <a:xfrm>
            <a:off x="2738768" y="521384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1"/>
          <p:cNvSpPr txBox="1"/>
          <p:nvPr/>
        </p:nvSpPr>
        <p:spPr>
          <a:xfrm>
            <a:off x="1301062" y="5207272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Text Box 23"/>
          <p:cNvSpPr txBox="1"/>
          <p:nvPr/>
        </p:nvSpPr>
        <p:spPr>
          <a:xfrm>
            <a:off x="1949134" y="5274538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2124224" y="2053729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1694671" y="172330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0"/>
          <p:cNvSpPr/>
          <p:nvPr/>
        </p:nvSpPr>
        <p:spPr>
          <a:xfrm>
            <a:off x="1634115" y="267667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0"/>
          <p:cNvSpPr/>
          <p:nvPr/>
        </p:nvSpPr>
        <p:spPr>
          <a:xfrm>
            <a:off x="1726193" y="266827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0"/>
          <p:cNvSpPr/>
          <p:nvPr/>
        </p:nvSpPr>
        <p:spPr>
          <a:xfrm>
            <a:off x="1561109" y="342188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2380352" y="3401717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0"/>
          <p:cNvSpPr/>
          <p:nvPr/>
        </p:nvSpPr>
        <p:spPr>
          <a:xfrm>
            <a:off x="1524198" y="420119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0"/>
          <p:cNvSpPr/>
          <p:nvPr/>
        </p:nvSpPr>
        <p:spPr>
          <a:xfrm>
            <a:off x="1648813" y="420119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0"/>
          <p:cNvSpPr/>
          <p:nvPr/>
        </p:nvSpPr>
        <p:spPr>
          <a:xfrm>
            <a:off x="1523560" y="493404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0"/>
          <p:cNvSpPr/>
          <p:nvPr/>
        </p:nvSpPr>
        <p:spPr>
          <a:xfrm>
            <a:off x="2348389" y="506529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6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607AFADA-DADC-496D-A38D-2B12FC1B6B81}"/>
              </a:ext>
            </a:extLst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为什么子集法是正确的？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69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9" name="Text Box 21"/>
          <p:cNvSpPr txBox="1"/>
          <p:nvPr/>
        </p:nvSpPr>
        <p:spPr>
          <a:xfrm>
            <a:off x="1419053" y="294005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21"/>
          <p:cNvSpPr txBox="1"/>
          <p:nvPr/>
        </p:nvSpPr>
        <p:spPr>
          <a:xfrm>
            <a:off x="1385449" y="3752304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Text Box 6"/>
          <p:cNvSpPr txBox="1"/>
          <p:nvPr/>
        </p:nvSpPr>
        <p:spPr>
          <a:xfrm>
            <a:off x="1210798" y="1261641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8"/>
          <p:cNvSpPr txBox="1"/>
          <p:nvPr/>
        </p:nvSpPr>
        <p:spPr>
          <a:xfrm>
            <a:off x="924254" y="16936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19"/>
          <p:cNvSpPr txBox="1"/>
          <p:nvPr/>
        </p:nvSpPr>
        <p:spPr>
          <a:xfrm>
            <a:off x="924254" y="255778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20"/>
          <p:cNvSpPr/>
          <p:nvPr/>
        </p:nvSpPr>
        <p:spPr>
          <a:xfrm flipV="1">
            <a:off x="508974" y="1564480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1"/>
          <p:cNvSpPr txBox="1"/>
          <p:nvPr/>
        </p:nvSpPr>
        <p:spPr>
          <a:xfrm>
            <a:off x="1449068" y="2096120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 Box 18"/>
          <p:cNvSpPr txBox="1"/>
          <p:nvPr/>
        </p:nvSpPr>
        <p:spPr>
          <a:xfrm>
            <a:off x="924254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7" name="Text Box 19"/>
          <p:cNvSpPr txBox="1"/>
          <p:nvPr/>
        </p:nvSpPr>
        <p:spPr>
          <a:xfrm>
            <a:off x="924254" y="417929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18"/>
          <p:cNvSpPr txBox="1"/>
          <p:nvPr/>
        </p:nvSpPr>
        <p:spPr>
          <a:xfrm>
            <a:off x="932638" y="4971380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9" name="Text Box 23"/>
          <p:cNvSpPr txBox="1"/>
          <p:nvPr/>
        </p:nvSpPr>
        <p:spPr>
          <a:xfrm>
            <a:off x="2957990" y="2062944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0" name="Text Box 23"/>
          <p:cNvSpPr txBox="1"/>
          <p:nvPr/>
        </p:nvSpPr>
        <p:spPr>
          <a:xfrm>
            <a:off x="2805590" y="2935163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1" name="Text Box 21"/>
          <p:cNvSpPr txBox="1"/>
          <p:nvPr/>
        </p:nvSpPr>
        <p:spPr>
          <a:xfrm>
            <a:off x="2138840" y="2898661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21"/>
          <p:cNvSpPr txBox="1"/>
          <p:nvPr/>
        </p:nvSpPr>
        <p:spPr>
          <a:xfrm>
            <a:off x="2086916" y="3752304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3" name="Text Box 21"/>
          <p:cNvSpPr txBox="1"/>
          <p:nvPr/>
        </p:nvSpPr>
        <p:spPr>
          <a:xfrm>
            <a:off x="2827319" y="367310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21"/>
          <p:cNvSpPr txBox="1"/>
          <p:nvPr/>
        </p:nvSpPr>
        <p:spPr>
          <a:xfrm>
            <a:off x="2035231" y="441008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21"/>
          <p:cNvSpPr txBox="1"/>
          <p:nvPr/>
        </p:nvSpPr>
        <p:spPr>
          <a:xfrm>
            <a:off x="2741222" y="4501259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76" name="Text Box 21"/>
          <p:cNvSpPr txBox="1"/>
          <p:nvPr/>
        </p:nvSpPr>
        <p:spPr>
          <a:xfrm>
            <a:off x="1314011" y="447164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 Box 21"/>
          <p:cNvSpPr txBox="1"/>
          <p:nvPr/>
        </p:nvSpPr>
        <p:spPr>
          <a:xfrm>
            <a:off x="2738768" y="521384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1"/>
          <p:cNvSpPr txBox="1"/>
          <p:nvPr/>
        </p:nvSpPr>
        <p:spPr>
          <a:xfrm>
            <a:off x="1301062" y="5207272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Text Box 23"/>
          <p:cNvSpPr txBox="1"/>
          <p:nvPr/>
        </p:nvSpPr>
        <p:spPr>
          <a:xfrm>
            <a:off x="1949134" y="5274538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2124224" y="2053729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1694671" y="172330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0"/>
          <p:cNvSpPr/>
          <p:nvPr/>
        </p:nvSpPr>
        <p:spPr>
          <a:xfrm>
            <a:off x="1634115" y="267667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0"/>
          <p:cNvSpPr/>
          <p:nvPr/>
        </p:nvSpPr>
        <p:spPr>
          <a:xfrm>
            <a:off x="1726193" y="266827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0"/>
          <p:cNvSpPr/>
          <p:nvPr/>
        </p:nvSpPr>
        <p:spPr>
          <a:xfrm>
            <a:off x="1561109" y="342188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2380352" y="3401717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0"/>
          <p:cNvSpPr/>
          <p:nvPr/>
        </p:nvSpPr>
        <p:spPr>
          <a:xfrm>
            <a:off x="1524198" y="420119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0"/>
          <p:cNvSpPr/>
          <p:nvPr/>
        </p:nvSpPr>
        <p:spPr>
          <a:xfrm>
            <a:off x="1648813" y="420119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0"/>
          <p:cNvSpPr/>
          <p:nvPr/>
        </p:nvSpPr>
        <p:spPr>
          <a:xfrm>
            <a:off x="1523560" y="493404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0"/>
          <p:cNvSpPr/>
          <p:nvPr/>
        </p:nvSpPr>
        <p:spPr>
          <a:xfrm>
            <a:off x="2348389" y="506529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6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607AFADA-DADC-496D-A38D-2B12FC1B6B81}"/>
              </a:ext>
            </a:extLst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为什么子集法是正确的？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59832" y="5229200"/>
            <a:ext cx="1007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23" name="Text Box 40">
            <a:hlinkClick r:id="rId3" action="ppaction://hlinksldjump"/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为什么子集法是正确的？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09174" y="6102744"/>
            <a:ext cx="2303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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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5" name="右箭头 24"/>
          <p:cNvSpPr/>
          <p:nvPr/>
        </p:nvSpPr>
        <p:spPr bwMode="auto">
          <a:xfrm rot="10800000">
            <a:off x="2047176" y="6216756"/>
            <a:ext cx="3107312" cy="383648"/>
          </a:xfrm>
          <a:prstGeom prst="rightArrow">
            <a:avLst>
              <a:gd name="adj1" fmla="val 50000"/>
              <a:gd name="adj2" fmla="val 48556"/>
            </a:avLst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952" y="6122845"/>
            <a:ext cx="1688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 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86714" y="1988840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383773" y="5512876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386714" y="104167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84133" y="4644425"/>
            <a:ext cx="822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endParaRPr lang="zh-CN" altLang="en-US" dirty="0"/>
          </a:p>
        </p:txBody>
      </p:sp>
      <p:cxnSp>
        <p:nvCxnSpPr>
          <p:cNvPr id="31" name="曲线连接符 30"/>
          <p:cNvCxnSpPr/>
          <p:nvPr/>
        </p:nvCxnSpPr>
        <p:spPr>
          <a:xfrm rot="10800000" flipH="1" flipV="1">
            <a:off x="2227676" y="1401376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曲线连接符 31"/>
          <p:cNvCxnSpPr/>
          <p:nvPr/>
        </p:nvCxnSpPr>
        <p:spPr>
          <a:xfrm rot="10800000" flipH="1" flipV="1">
            <a:off x="2308883" y="2328631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曲线连接符 32"/>
          <p:cNvCxnSpPr/>
          <p:nvPr/>
        </p:nvCxnSpPr>
        <p:spPr>
          <a:xfrm rot="10800000" flipH="1" flipV="1">
            <a:off x="2320593" y="3992055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曲线连接符 33"/>
          <p:cNvCxnSpPr/>
          <p:nvPr/>
        </p:nvCxnSpPr>
        <p:spPr>
          <a:xfrm rot="10800000" flipH="1" flipV="1">
            <a:off x="2308884" y="4934664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矩形 34"/>
          <p:cNvSpPr/>
          <p:nvPr/>
        </p:nvSpPr>
        <p:spPr>
          <a:xfrm rot="5400000">
            <a:off x="2281184" y="340954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318080" y="154808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8080" y="2348880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115616" y="4170971"/>
            <a:ext cx="822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294903" y="5041572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 rot="5400000">
            <a:off x="1143188" y="336604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09239" y="5385759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46" name="矩形 45"/>
          <p:cNvSpPr/>
          <p:nvPr/>
        </p:nvSpPr>
        <p:spPr>
          <a:xfrm>
            <a:off x="3203330" y="4525376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47" name="矩形 46"/>
          <p:cNvSpPr/>
          <p:nvPr/>
        </p:nvSpPr>
        <p:spPr>
          <a:xfrm>
            <a:off x="3209239" y="1772816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49" name="矩形 48"/>
          <p:cNvSpPr/>
          <p:nvPr/>
        </p:nvSpPr>
        <p:spPr>
          <a:xfrm>
            <a:off x="3209239" y="928670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50" name="矩形 49"/>
          <p:cNvSpPr/>
          <p:nvPr/>
        </p:nvSpPr>
        <p:spPr>
          <a:xfrm>
            <a:off x="6467563" y="3378914"/>
            <a:ext cx="2190974" cy="206210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满足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</a:rPr>
              <a:t> 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</a:t>
            </a:r>
            <a:r>
              <a:rPr lang="en-US" altLang="zh-CN" i="1" dirty="0" err="1">
                <a:solidFill>
                  <a:srgbClr val="800080"/>
                </a:solidFill>
              </a:rPr>
              <a:t>q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，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q'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q,a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1" name="矩形 50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C18A0F5-8741-414D-84E6-DF2B519A55D0}"/>
              </a:ext>
            </a:extLst>
          </p:cNvPr>
          <p:cNvSpPr/>
          <p:nvPr/>
        </p:nvSpPr>
        <p:spPr>
          <a:xfrm>
            <a:off x="104824" y="1027686"/>
            <a:ext cx="1321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 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1016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/>
      <p:bldP spid="29" grpId="0"/>
      <p:bldP spid="30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6" grpId="0"/>
      <p:bldP spid="47" grpId="0"/>
      <p:bldP spid="49" grpId="0"/>
      <p:bldP spid="50" grpId="0" animBg="1"/>
      <p:bldP spid="5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5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6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7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8" name="Text Box 6"/>
          <p:cNvSpPr txBox="1"/>
          <p:nvPr/>
        </p:nvSpPr>
        <p:spPr>
          <a:xfrm>
            <a:off x="974725" y="2185988"/>
            <a:ext cx="7845425" cy="3690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en-US" altLang="zh-CN" sz="2800" i="1" dirty="0">
                <a:latin typeface="Arial" panose="020B0604020202020204" pitchFamily="34" charset="0"/>
              </a:rPr>
              <a:t>DFA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当且仅当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</a:p>
          <a:p>
            <a:pPr algn="just">
              <a:buFont typeface="Symbol" panose="050501020107060205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</a:t>
            </a:r>
            <a:r>
              <a:rPr lang="zh-CN" altLang="en-US" sz="2800" dirty="0">
                <a:latin typeface="Arial" panose="020B0604020202020204" pitchFamily="34" charset="0"/>
              </a:rPr>
              <a:t>也是某个 </a:t>
            </a:r>
            <a:r>
              <a:rPr lang="en-US" altLang="zh-CN" sz="2800" i="1" dirty="0">
                <a:latin typeface="Arial" panose="020B0604020202020204" pitchFamily="34" charset="0"/>
              </a:rPr>
              <a:t>NFA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algn="just"/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证明思路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800" dirty="0">
                <a:latin typeface="Arial" panose="020B0604020202020204" pitchFamily="34" charset="0"/>
              </a:rPr>
              <a:t>分两步证明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</a:t>
            </a:r>
            <a:r>
              <a:rPr lang="en-US" altLang="zh-CN" sz="2800" i="1" dirty="0">
                <a:latin typeface="Arial" panose="020B0604020202020204" pitchFamily="34" charset="0"/>
              </a:rPr>
              <a:t>(1) </a:t>
            </a:r>
            <a:r>
              <a:rPr lang="zh-CN" altLang="en-US" sz="2800" dirty="0">
                <a:latin typeface="Arial" panose="020B0604020202020204" pitchFamily="34" charset="0"/>
              </a:rPr>
              <a:t>设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en-US" altLang="zh-CN" sz="2800" i="1" dirty="0">
                <a:latin typeface="Arial" panose="020B0604020202020204" pitchFamily="34" charset="0"/>
              </a:rPr>
              <a:t>DFA  D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则存在一个</a:t>
            </a:r>
          </a:p>
          <a:p>
            <a:pPr algn="just"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    </a:t>
            </a:r>
            <a:r>
              <a:rPr lang="en-US" altLang="zh-CN" sz="2800" i="1" dirty="0">
                <a:latin typeface="Arial" panose="020B0604020202020204" pitchFamily="34" charset="0"/>
              </a:rPr>
              <a:t>NFA  N , </a:t>
            </a:r>
            <a:r>
              <a:rPr lang="zh-CN" altLang="en-US" sz="2800" dirty="0">
                <a:latin typeface="Arial" panose="020B0604020202020204" pitchFamily="34" charset="0"/>
              </a:rPr>
              <a:t>满足 </a:t>
            </a:r>
            <a:r>
              <a:rPr lang="en-US" altLang="zh-CN" sz="2800" i="1" dirty="0">
                <a:latin typeface="Arial" panose="020B0604020202020204" pitchFamily="34" charset="0"/>
              </a:rPr>
              <a:t>L(N) = L(D) = L;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000" dirty="0">
                <a:latin typeface="Arial" panose="020B0604020202020204" pitchFamily="34" charset="0"/>
              </a:rPr>
              <a:t> </a:t>
            </a:r>
          </a:p>
          <a:p>
            <a:pPr algn="just"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</a:t>
            </a:r>
            <a:r>
              <a:rPr lang="en-US" altLang="zh-CN" sz="2800" i="1" dirty="0">
                <a:latin typeface="Arial" panose="020B0604020202020204" pitchFamily="34" charset="0"/>
              </a:rPr>
              <a:t>(2) </a:t>
            </a:r>
            <a:r>
              <a:rPr lang="zh-CN" altLang="en-US" sz="2800" dirty="0">
                <a:latin typeface="Arial" panose="020B0604020202020204" pitchFamily="34" charset="0"/>
              </a:rPr>
              <a:t>设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en-US" altLang="zh-CN" sz="2800" i="1" dirty="0">
                <a:latin typeface="Arial" panose="020B0604020202020204" pitchFamily="34" charset="0"/>
              </a:rPr>
              <a:t>NFA  N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则存在一个</a:t>
            </a:r>
          </a:p>
          <a:p>
            <a:pPr algn="just"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    </a:t>
            </a:r>
            <a:r>
              <a:rPr lang="en-US" altLang="zh-CN" sz="2800" i="1" dirty="0">
                <a:latin typeface="Arial" panose="020B0604020202020204" pitchFamily="34" charset="0"/>
              </a:rPr>
              <a:t>DFA  D , </a:t>
            </a:r>
            <a:r>
              <a:rPr lang="zh-CN" altLang="en-US" sz="2800" dirty="0">
                <a:latin typeface="Arial" panose="020B0604020202020204" pitchFamily="34" charset="0"/>
              </a:rPr>
              <a:t>满足 </a:t>
            </a:r>
            <a:r>
              <a:rPr lang="en-US" altLang="zh-CN" sz="2800" i="1" dirty="0">
                <a:latin typeface="Arial" panose="020B0604020202020204" pitchFamily="34" charset="0"/>
              </a:rPr>
              <a:t>L(D) = L(N) = L;</a:t>
            </a:r>
          </a:p>
          <a:p>
            <a:pPr>
              <a:buNone/>
            </a:pP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9" name="Text Box 9">
            <a:hlinkClick r:id="rId2" action="ppaction://hlinksldjump"/>
          </p:cNvPr>
          <p:cNvSpPr txBox="1"/>
          <p:nvPr/>
        </p:nvSpPr>
        <p:spPr>
          <a:xfrm>
            <a:off x="684213" y="1268413"/>
            <a:ext cx="52562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的等价性</a:t>
            </a:r>
          </a:p>
        </p:txBody>
      </p:sp>
      <p:sp>
        <p:nvSpPr>
          <p:cNvPr id="8" name="Rectangle 11"/>
          <p:cNvSpPr/>
          <p:nvPr/>
        </p:nvSpPr>
        <p:spPr>
          <a:xfrm>
            <a:off x="420688" y="243204"/>
            <a:ext cx="7842885" cy="5355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800080"/>
                </a:solidFill>
              </a:rPr>
              <a:t>3.4.3 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转换为等价的</a:t>
            </a:r>
            <a:r>
              <a:rPr lang="en-US" altLang="zh-CN" i="1" dirty="0">
                <a:solidFill>
                  <a:srgbClr val="800080"/>
                </a:solidFill>
              </a:rPr>
              <a:t>DFA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9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>
            <a:hlinkClick r:id="" action="ppaction://hlinkshowjump?jump=nextslide"/>
          </p:cNvPr>
          <p:cNvSpPr/>
          <p:nvPr/>
        </p:nvSpPr>
        <p:spPr>
          <a:xfrm>
            <a:off x="8058803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59" name="AutoShape 3">
            <a:hlinkClick r:id="" action="ppaction://hlinkshowjump?jump=previousslide"/>
          </p:cNvPr>
          <p:cNvSpPr/>
          <p:nvPr/>
        </p:nvSpPr>
        <p:spPr>
          <a:xfrm>
            <a:off x="7754003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0" name="AutoShape 4">
            <a:hlinkClick r:id="" action="ppaction://hlinkshowjump?jump=firstslide"/>
          </p:cNvPr>
          <p:cNvSpPr/>
          <p:nvPr/>
        </p:nvSpPr>
        <p:spPr>
          <a:xfrm>
            <a:off x="7449203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1" name="AutoShape 5">
            <a:hlinkClick r:id="" action="ppaction://hlinkshowjump?jump=lastslide"/>
          </p:cNvPr>
          <p:cNvSpPr/>
          <p:nvPr/>
        </p:nvSpPr>
        <p:spPr>
          <a:xfrm>
            <a:off x="8363603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3" name="Text Box 8">
            <a:hlinkClick r:id="rId3" action="ppaction://hlinksldjump"/>
          </p:cNvPr>
          <p:cNvSpPr txBox="1"/>
          <p:nvPr/>
        </p:nvSpPr>
        <p:spPr>
          <a:xfrm>
            <a:off x="526453" y="0"/>
            <a:ext cx="58889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/>
              <a:t>(1)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812206"/>
            <a:ext cx="36372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= </a:t>
            </a:r>
          </a:p>
          <a:p>
            <a:pPr>
              <a:buNone/>
            </a:pPr>
            <a:r>
              <a:rPr lang="en-US" altLang="zh-CN" dirty="0"/>
              <a:t>	(</a:t>
            </a:r>
          </a:p>
          <a:p>
            <a:pPr>
              <a:buNone/>
            </a:pPr>
            <a:r>
              <a:rPr lang="en-US" altLang="zh-CN" i="1" dirty="0"/>
              <a:t>	Q,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ym typeface="Symbol" panose="05050102010706020507" pitchFamily="18" charset="2"/>
              </a:rPr>
              <a:t>D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q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F </a:t>
            </a:r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895" y="6076375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184482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NFA  N =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1960" y="6037873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L(N)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43808" y="6022400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2214546" y="3143248"/>
            <a:ext cx="1071570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5501" y="3860760"/>
            <a:ext cx="774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N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</p:txBody>
      </p:sp>
      <p:sp>
        <p:nvSpPr>
          <p:cNvPr id="20" name="圆角矩形标注 19"/>
          <p:cNvSpPr/>
          <p:nvPr/>
        </p:nvSpPr>
        <p:spPr bwMode="auto">
          <a:xfrm>
            <a:off x="6156176" y="2564904"/>
            <a:ext cx="1597827" cy="1295856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5940152" y="2326737"/>
            <a:ext cx="3096344" cy="2485787"/>
          </a:xfrm>
          <a:prstGeom prst="wedgeRoundRectCallout">
            <a:avLst>
              <a:gd name="adj1" fmla="val -78429"/>
              <a:gd name="adj2" fmla="val 23045"/>
              <a:gd name="adj3" fmla="val 16667"/>
            </a:avLst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对</a:t>
            </a:r>
            <a:r>
              <a:rPr lang="en-US" altLang="zh-CN" sz="2800" i="1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Q </a:t>
            </a:r>
            <a:r>
              <a:rPr lang="zh-CN" altLang="en-US" sz="2800" dirty="0"/>
              <a:t>和</a:t>
            </a:r>
            <a:r>
              <a:rPr lang="en-US" altLang="zh-CN" sz="2800" i="1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 </a:t>
            </a:r>
            <a:r>
              <a:rPr lang="en-US" altLang="zh-CN" sz="2800" i="1" dirty="0"/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若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p</a:t>
            </a:r>
            <a:r>
              <a:rPr lang="en-US" altLang="zh-CN" sz="2800" dirty="0"/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则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N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{p}</a:t>
            </a:r>
            <a:endParaRPr lang="en-US" altLang="zh-CN" sz="2800" dirty="0"/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若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</a:t>
            </a:r>
            <a:r>
              <a:rPr lang="zh-CN" altLang="en-US" sz="2800" dirty="0"/>
              <a:t>未定义</a:t>
            </a:r>
            <a:r>
              <a:rPr lang="en-US" altLang="zh-CN" sz="2800" dirty="0"/>
              <a:t>,</a:t>
            </a:r>
          </a:p>
          <a:p>
            <a:pPr marL="0" lvl="3" algn="just">
              <a:buClr>
                <a:srgbClr val="800080"/>
              </a:buClr>
              <a:buNone/>
            </a:pPr>
            <a:r>
              <a:rPr lang="zh-CN" altLang="en-US" sz="2800" dirty="0"/>
              <a:t>则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N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endParaRPr lang="en-US" altLang="zh-CN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1268760"/>
            <a:ext cx="50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 Box 8">
            <a:hlinkClick r:id="rId3" action="ppaction://hlinksldjump"/>
          </p:cNvPr>
          <p:cNvSpPr txBox="1"/>
          <p:nvPr/>
        </p:nvSpPr>
        <p:spPr>
          <a:xfrm>
            <a:off x="663319" y="1124744"/>
            <a:ext cx="390868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</a:rPr>
              <a:t>是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的特例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24172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6" grpId="0" animBg="1"/>
      <p:bldP spid="9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96167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827584" y="2276872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BA920B-2673-4C0F-9E67-56DD326EC433}"/>
              </a:ext>
            </a:extLst>
          </p:cNvPr>
          <p:cNvCxnSpPr>
            <a:cxnSpLocks/>
          </p:cNvCxnSpPr>
          <p:nvPr/>
        </p:nvCxnSpPr>
        <p:spPr>
          <a:xfrm>
            <a:off x="1115616" y="2423160"/>
            <a:ext cx="129984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/>
      <p:bldP spid="18" grpId="0"/>
      <p:bldP spid="19" grpId="0"/>
      <p:bldP spid="2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8440" y="1183387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NFA  N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N 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3" y="1186874"/>
            <a:ext cx="6512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</a:t>
            </a:r>
          </a:p>
          <a:p>
            <a:pPr>
              <a:buNone/>
            </a:pPr>
            <a:r>
              <a:rPr lang="en-US" altLang="zh-CN" i="1" dirty="0"/>
              <a:t>	= </a:t>
            </a:r>
            <a:r>
              <a:rPr lang="en-US" altLang="zh-CN" dirty="0"/>
              <a:t>(</a:t>
            </a:r>
          </a:p>
          <a:p>
            <a:pPr>
              <a:buNone/>
            </a:pPr>
            <a:r>
              <a:rPr lang="en-US" altLang="zh-CN" sz="2800" i="1" dirty="0"/>
              <a:t>	Q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 marL="0" lvl="3">
              <a:buNone/>
            </a:pPr>
            <a:r>
              <a:rPr lang="en-US" altLang="zh-CN" i="1" dirty="0">
                <a:sym typeface="Symbol" panose="05050102010706020507" pitchFamily="18" charset="2"/>
              </a:rPr>
              <a:t>	</a:t>
            </a: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 	q’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,</a:t>
            </a:r>
          </a:p>
          <a:p>
            <a:pPr marL="0" lvl="3">
              <a:buNone/>
            </a:pPr>
            <a:r>
              <a:rPr lang="en-US" altLang="zh-CN" i="1" dirty="0"/>
              <a:t>	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</a:t>
            </a:r>
            <a:r>
              <a:rPr lang="en-US" altLang="zh-CN" dirty="0"/>
              <a:t>	</a:t>
            </a:r>
          </a:p>
          <a:p>
            <a:pPr marL="0" lvl="3">
              <a:buNone/>
            </a:pPr>
            <a:r>
              <a:rPr lang="en-US" altLang="zh-CN" dirty="0"/>
              <a:t>         )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9898" y="5397347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L(N)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9577" y="5388689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91425" y="5373216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3190056" y="3068960"/>
            <a:ext cx="5774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D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2211696" y="2781498"/>
            <a:ext cx="571504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Text Box 10">
            <a:hlinkClick r:id="rId2" action="ppaction://hlinksldjump"/>
          </p:cNvPr>
          <p:cNvSpPr txBox="1"/>
          <p:nvPr/>
        </p:nvSpPr>
        <p:spPr>
          <a:xfrm>
            <a:off x="132157" y="188640"/>
            <a:ext cx="8137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/>
              <a:t>(2)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（子集构造法）</a:t>
            </a:r>
          </a:p>
        </p:txBody>
      </p:sp>
      <p:sp>
        <p:nvSpPr>
          <p:cNvPr id="2" name="TextBox 1"/>
          <p:cNvSpPr txBox="1"/>
          <p:nvPr/>
        </p:nvSpPr>
        <p:spPr>
          <a:xfrm rot="463783">
            <a:off x="4930977" y="2430323"/>
            <a:ext cx="7851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1500" dirty="0"/>
              <a:t>?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22109246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" grpId="0"/>
      <p:bldP spid="17" grpId="0" animBg="1"/>
      <p:bldP spid="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7" name="Text Box 10">
            <a:hlinkClick r:id="rId3" action="ppaction://hlinksldjump"/>
          </p:cNvPr>
          <p:cNvSpPr txBox="1"/>
          <p:nvPr/>
        </p:nvSpPr>
        <p:spPr>
          <a:xfrm>
            <a:off x="132157" y="188640"/>
            <a:ext cx="8137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/>
              <a:t>(2)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（子集构造法）</a:t>
            </a:r>
          </a:p>
        </p:txBody>
      </p:sp>
      <p:sp>
        <p:nvSpPr>
          <p:cNvPr id="12" name="Text Box 7"/>
          <p:cNvSpPr txBox="1"/>
          <p:nvPr/>
        </p:nvSpPr>
        <p:spPr>
          <a:xfrm>
            <a:off x="405844" y="1196752"/>
            <a:ext cx="8163567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/>
              <a:t>思路：在我们用子集法模拟</a:t>
            </a:r>
            <a:r>
              <a:rPr lang="en-US" altLang="zh-CN" sz="3600" dirty="0"/>
              <a:t>NFA</a:t>
            </a:r>
            <a:r>
              <a:rPr lang="zh-CN" altLang="en-US" sz="3600" dirty="0"/>
              <a:t>的运行时发现，</a:t>
            </a:r>
            <a:endParaRPr lang="en-US" altLang="zh-CN" sz="3600" dirty="0"/>
          </a:p>
          <a:p>
            <a:pPr marL="571500" indent="-571500" algn="just">
              <a:buClr>
                <a:srgbClr val="800080"/>
              </a:buClr>
              <a:buFont typeface="Wingdings" panose="05000000000000000000" pitchFamily="2" charset="2"/>
              <a:buChar char="Ø"/>
            </a:pPr>
            <a:r>
              <a:rPr lang="zh-CN" altLang="en-US" sz="3600" dirty="0"/>
              <a:t>开始的子集是</a:t>
            </a:r>
            <a:r>
              <a:rPr lang="en-US" altLang="zh-CN" sz="3600" dirty="0"/>
              <a:t>{</a:t>
            </a:r>
            <a:r>
              <a:rPr lang="en-US" altLang="zh-CN" sz="3600" i="1" dirty="0"/>
              <a:t>q</a:t>
            </a:r>
            <a:r>
              <a:rPr lang="en-US" altLang="zh-CN" sz="3600" i="1" baseline="-25000" dirty="0"/>
              <a:t>0 </a:t>
            </a:r>
            <a:r>
              <a:rPr lang="en-US" altLang="zh-CN" sz="3600" dirty="0"/>
              <a:t>}</a:t>
            </a:r>
          </a:p>
          <a:p>
            <a:pPr marL="571500" indent="-571500" algn="just">
              <a:buClr>
                <a:srgbClr val="800080"/>
              </a:buClr>
              <a:buFont typeface="Wingdings" panose="05000000000000000000" pitchFamily="2" charset="2"/>
              <a:buChar char="Ø"/>
            </a:pPr>
            <a:r>
              <a:rPr lang="zh-CN" altLang="en-US" sz="3600" dirty="0"/>
              <a:t>虽然对单独状态来说，可能迁移到的状态是一个集合（不确定性）</a:t>
            </a:r>
            <a:endParaRPr lang="en-US" altLang="zh-CN" sz="3600" dirty="0"/>
          </a:p>
          <a:p>
            <a:pPr algn="ctr">
              <a:buClr>
                <a:srgbClr val="800080"/>
              </a:buClr>
              <a:buNone/>
            </a:pPr>
            <a:r>
              <a:rPr lang="en-US" altLang="zh-CN" sz="3600" dirty="0"/>
              <a:t> </a:t>
            </a:r>
            <a:r>
              <a:rPr lang="zh-CN" altLang="en-US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 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:  Q 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3600" dirty="0"/>
              <a:t>但是如果从子集的角度，却是确定的！</a:t>
            </a:r>
            <a:endParaRPr lang="en-US" altLang="zh-CN" sz="3600" dirty="0"/>
          </a:p>
          <a:p>
            <a:pPr algn="ctr">
              <a:buClr>
                <a:srgbClr val="800080"/>
              </a:buClr>
              <a:buNone/>
            </a:pPr>
            <a:r>
              <a:rPr lang="el-GR" altLang="zh-CN" sz="3600" dirty="0">
                <a:solidFill>
                  <a:srgbClr val="800080"/>
                </a:solidFill>
              </a:rPr>
              <a:t>Δ </a:t>
            </a:r>
            <a:r>
              <a:rPr lang="en-US" altLang="zh-CN" sz="3600" dirty="0">
                <a:solidFill>
                  <a:srgbClr val="800080"/>
                </a:solidFill>
              </a:rPr>
              <a:t>: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i="1" baseline="300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i="1" baseline="300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r>
              <a:rPr lang="zh-CN" altLang="en-US" sz="3600" dirty="0"/>
              <a:t>            </a:t>
            </a:r>
            <a:endParaRPr lang="en-US" altLang="zh-CN" sz="3600" dirty="0"/>
          </a:p>
          <a:p>
            <a:pPr algn="ctr">
              <a:buClr>
                <a:srgbClr val="800080"/>
              </a:buClr>
              <a:buNone/>
            </a:pPr>
            <a:r>
              <a:rPr lang="el-GR" altLang="zh-CN" sz="3600" dirty="0">
                <a:solidFill>
                  <a:srgbClr val="800080"/>
                </a:solidFill>
              </a:rPr>
              <a:t>Δ</a:t>
            </a:r>
            <a:r>
              <a:rPr lang="en-US" altLang="zh-CN" sz="3600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</a:rPr>
              <a:t>S,a</a:t>
            </a:r>
            <a:r>
              <a:rPr lang="en-US" altLang="zh-CN" sz="3600" dirty="0">
                <a:solidFill>
                  <a:srgbClr val="800080"/>
                </a:solidFill>
              </a:rPr>
              <a:t>) = </a:t>
            </a:r>
            <a:r>
              <a:rPr lang="en-US" altLang="zh-CN" sz="3600" i="1" dirty="0">
                <a:solidFill>
                  <a:srgbClr val="800080"/>
                </a:solidFill>
              </a:rPr>
              <a:t>S’</a:t>
            </a:r>
            <a:r>
              <a:rPr lang="en-US" altLang="zh-CN" sz="3600" dirty="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217914" y="1277584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{p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6126246" y="1444891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6054807" y="2372146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5491607" y="2095111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78062" y="1240267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53" name="Text Box 40">
            <a:hlinkClick r:id="rId3" action="ppaction://hlinksldjump"/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59" name="Text Box 21"/>
          <p:cNvSpPr txBox="1"/>
          <p:nvPr/>
        </p:nvSpPr>
        <p:spPr>
          <a:xfrm>
            <a:off x="1419053" y="294005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21"/>
          <p:cNvSpPr txBox="1"/>
          <p:nvPr/>
        </p:nvSpPr>
        <p:spPr>
          <a:xfrm>
            <a:off x="1385449" y="3752304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Text Box 6"/>
          <p:cNvSpPr txBox="1"/>
          <p:nvPr/>
        </p:nvSpPr>
        <p:spPr>
          <a:xfrm>
            <a:off x="1210798" y="1261641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8"/>
          <p:cNvSpPr txBox="1"/>
          <p:nvPr/>
        </p:nvSpPr>
        <p:spPr>
          <a:xfrm>
            <a:off x="924254" y="16936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19"/>
          <p:cNvSpPr txBox="1"/>
          <p:nvPr/>
        </p:nvSpPr>
        <p:spPr>
          <a:xfrm>
            <a:off x="924254" y="255778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20"/>
          <p:cNvSpPr/>
          <p:nvPr/>
        </p:nvSpPr>
        <p:spPr>
          <a:xfrm flipV="1">
            <a:off x="508974" y="1564480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1"/>
          <p:cNvSpPr txBox="1"/>
          <p:nvPr/>
        </p:nvSpPr>
        <p:spPr>
          <a:xfrm>
            <a:off x="1449068" y="2096120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 Box 18"/>
          <p:cNvSpPr txBox="1"/>
          <p:nvPr/>
        </p:nvSpPr>
        <p:spPr>
          <a:xfrm>
            <a:off x="924254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7" name="Text Box 19"/>
          <p:cNvSpPr txBox="1"/>
          <p:nvPr/>
        </p:nvSpPr>
        <p:spPr>
          <a:xfrm>
            <a:off x="924254" y="417929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18"/>
          <p:cNvSpPr txBox="1"/>
          <p:nvPr/>
        </p:nvSpPr>
        <p:spPr>
          <a:xfrm>
            <a:off x="932638" y="4971380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9" name="Text Box 23"/>
          <p:cNvSpPr txBox="1"/>
          <p:nvPr/>
        </p:nvSpPr>
        <p:spPr>
          <a:xfrm>
            <a:off x="2957990" y="2062944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0" name="Text Box 23"/>
          <p:cNvSpPr txBox="1"/>
          <p:nvPr/>
        </p:nvSpPr>
        <p:spPr>
          <a:xfrm>
            <a:off x="2805590" y="2935163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1" name="Text Box 21"/>
          <p:cNvSpPr txBox="1"/>
          <p:nvPr/>
        </p:nvSpPr>
        <p:spPr>
          <a:xfrm>
            <a:off x="2138840" y="2898661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21"/>
          <p:cNvSpPr txBox="1"/>
          <p:nvPr/>
        </p:nvSpPr>
        <p:spPr>
          <a:xfrm>
            <a:off x="2086916" y="3752304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3" name="Text Box 21"/>
          <p:cNvSpPr txBox="1"/>
          <p:nvPr/>
        </p:nvSpPr>
        <p:spPr>
          <a:xfrm>
            <a:off x="2827319" y="367310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21"/>
          <p:cNvSpPr txBox="1"/>
          <p:nvPr/>
        </p:nvSpPr>
        <p:spPr>
          <a:xfrm>
            <a:off x="2035231" y="441008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21"/>
          <p:cNvSpPr txBox="1"/>
          <p:nvPr/>
        </p:nvSpPr>
        <p:spPr>
          <a:xfrm>
            <a:off x="2741222" y="4501259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76" name="Text Box 21"/>
          <p:cNvSpPr txBox="1"/>
          <p:nvPr/>
        </p:nvSpPr>
        <p:spPr>
          <a:xfrm>
            <a:off x="1314011" y="447164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 Box 21"/>
          <p:cNvSpPr txBox="1"/>
          <p:nvPr/>
        </p:nvSpPr>
        <p:spPr>
          <a:xfrm>
            <a:off x="2738768" y="521384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1"/>
          <p:cNvSpPr txBox="1"/>
          <p:nvPr/>
        </p:nvSpPr>
        <p:spPr>
          <a:xfrm>
            <a:off x="1301062" y="5207272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Text Box 23"/>
          <p:cNvSpPr txBox="1"/>
          <p:nvPr/>
        </p:nvSpPr>
        <p:spPr>
          <a:xfrm>
            <a:off x="1949134" y="5274538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2124224" y="2053729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1694671" y="172330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0"/>
          <p:cNvSpPr/>
          <p:nvPr/>
        </p:nvSpPr>
        <p:spPr>
          <a:xfrm>
            <a:off x="1634115" y="267667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0"/>
          <p:cNvSpPr/>
          <p:nvPr/>
        </p:nvSpPr>
        <p:spPr>
          <a:xfrm>
            <a:off x="1726193" y="266827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0"/>
          <p:cNvSpPr/>
          <p:nvPr/>
        </p:nvSpPr>
        <p:spPr>
          <a:xfrm>
            <a:off x="1561109" y="342188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2380352" y="3401717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0"/>
          <p:cNvSpPr/>
          <p:nvPr/>
        </p:nvSpPr>
        <p:spPr>
          <a:xfrm>
            <a:off x="1524198" y="420119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0"/>
          <p:cNvSpPr/>
          <p:nvPr/>
        </p:nvSpPr>
        <p:spPr>
          <a:xfrm>
            <a:off x="1648813" y="420119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0"/>
          <p:cNvSpPr/>
          <p:nvPr/>
        </p:nvSpPr>
        <p:spPr>
          <a:xfrm>
            <a:off x="1523560" y="493404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0"/>
          <p:cNvSpPr/>
          <p:nvPr/>
        </p:nvSpPr>
        <p:spPr>
          <a:xfrm>
            <a:off x="2348389" y="506529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983022" y="2136259"/>
            <a:ext cx="1954073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5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C36FAA9-21D4-401B-902A-CF8A6F07F41D}"/>
              </a:ext>
            </a:extLst>
          </p:cNvPr>
          <p:cNvSpPr/>
          <p:nvPr/>
        </p:nvSpPr>
        <p:spPr>
          <a:xfrm>
            <a:off x="5470769" y="286422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54" name="曲线连接符 2">
            <a:extLst>
              <a:ext uri="{FF2B5EF4-FFF2-40B4-BE49-F238E27FC236}">
                <a16:creationId xmlns:a16="http://schemas.microsoft.com/office/drawing/2014/main" id="{E29E0AC9-C5C1-4CCD-ADBC-D48273971FA2}"/>
              </a:ext>
            </a:extLst>
          </p:cNvPr>
          <p:cNvCxnSpPr>
            <a:cxnSpLocks/>
          </p:cNvCxnSpPr>
          <p:nvPr/>
        </p:nvCxnSpPr>
        <p:spPr>
          <a:xfrm flipH="1">
            <a:off x="6112973" y="3269964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E73F394-19C9-45D4-B507-E9E02B8C13A5}"/>
              </a:ext>
            </a:extLst>
          </p:cNvPr>
          <p:cNvSpPr/>
          <p:nvPr/>
        </p:nvSpPr>
        <p:spPr>
          <a:xfrm>
            <a:off x="5455575" y="372882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56" name="曲线连接符 2">
            <a:extLst>
              <a:ext uri="{FF2B5EF4-FFF2-40B4-BE49-F238E27FC236}">
                <a16:creationId xmlns:a16="http://schemas.microsoft.com/office/drawing/2014/main" id="{7A995AA1-5C2C-438D-AE84-3B25A55989AC}"/>
              </a:ext>
            </a:extLst>
          </p:cNvPr>
          <p:cNvCxnSpPr>
            <a:cxnSpLocks/>
          </p:cNvCxnSpPr>
          <p:nvPr/>
        </p:nvCxnSpPr>
        <p:spPr>
          <a:xfrm flipH="1">
            <a:off x="6191386" y="4031821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C11E1C4-75AB-405C-8682-BB4357883B8E}"/>
              </a:ext>
            </a:extLst>
          </p:cNvPr>
          <p:cNvSpPr/>
          <p:nvPr/>
        </p:nvSpPr>
        <p:spPr>
          <a:xfrm>
            <a:off x="5558571" y="4494832"/>
            <a:ext cx="611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4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398B7C-7ADA-45A4-A276-75EB322A5BD0}"/>
              </a:ext>
            </a:extLst>
          </p:cNvPr>
          <p:cNvSpPr/>
          <p:nvPr/>
        </p:nvSpPr>
        <p:spPr>
          <a:xfrm>
            <a:off x="5558571" y="5267815"/>
            <a:ext cx="611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5</a:t>
            </a:r>
            <a:endParaRPr lang="zh-CN" altLang="en-US" dirty="0"/>
          </a:p>
        </p:txBody>
      </p:sp>
      <p:cxnSp>
        <p:nvCxnSpPr>
          <p:cNvPr id="90" name="曲线连接符 2">
            <a:extLst>
              <a:ext uri="{FF2B5EF4-FFF2-40B4-BE49-F238E27FC236}">
                <a16:creationId xmlns:a16="http://schemas.microsoft.com/office/drawing/2014/main" id="{607E3E41-4239-4BB8-9FB6-E9F1C58E2925}"/>
              </a:ext>
            </a:extLst>
          </p:cNvPr>
          <p:cNvCxnSpPr>
            <a:cxnSpLocks/>
          </p:cNvCxnSpPr>
          <p:nvPr/>
        </p:nvCxnSpPr>
        <p:spPr>
          <a:xfrm flipH="1">
            <a:off x="6261600" y="4789014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Text Box 18">
            <a:extLst>
              <a:ext uri="{FF2B5EF4-FFF2-40B4-BE49-F238E27FC236}">
                <a16:creationId xmlns:a16="http://schemas.microsoft.com/office/drawing/2014/main" id="{B2A4B081-9791-4F3C-A268-42952CB4D667}"/>
              </a:ext>
            </a:extLst>
          </p:cNvPr>
          <p:cNvSpPr txBox="1"/>
          <p:nvPr/>
        </p:nvSpPr>
        <p:spPr>
          <a:xfrm>
            <a:off x="6502259" y="1718938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 Box 19">
            <a:extLst>
              <a:ext uri="{FF2B5EF4-FFF2-40B4-BE49-F238E27FC236}">
                <a16:creationId xmlns:a16="http://schemas.microsoft.com/office/drawing/2014/main" id="{3860DB84-381D-4010-9A09-C41DFC12C0E0}"/>
              </a:ext>
            </a:extLst>
          </p:cNvPr>
          <p:cNvSpPr txBox="1"/>
          <p:nvPr/>
        </p:nvSpPr>
        <p:spPr>
          <a:xfrm>
            <a:off x="6502259" y="258303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3" name="Text Box 18">
            <a:extLst>
              <a:ext uri="{FF2B5EF4-FFF2-40B4-BE49-F238E27FC236}">
                <a16:creationId xmlns:a16="http://schemas.microsoft.com/office/drawing/2014/main" id="{F33E4BA5-CBC9-4CC0-BA2C-C22C15266E9E}"/>
              </a:ext>
            </a:extLst>
          </p:cNvPr>
          <p:cNvSpPr txBox="1"/>
          <p:nvPr/>
        </p:nvSpPr>
        <p:spPr>
          <a:xfrm>
            <a:off x="6502259" y="337512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9">
            <a:extLst>
              <a:ext uri="{FF2B5EF4-FFF2-40B4-BE49-F238E27FC236}">
                <a16:creationId xmlns:a16="http://schemas.microsoft.com/office/drawing/2014/main" id="{6B98DCA5-4B86-40AC-B0C7-311E4A859F47}"/>
              </a:ext>
            </a:extLst>
          </p:cNvPr>
          <p:cNvSpPr txBox="1"/>
          <p:nvPr/>
        </p:nvSpPr>
        <p:spPr>
          <a:xfrm>
            <a:off x="6502259" y="420454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8">
            <a:extLst>
              <a:ext uri="{FF2B5EF4-FFF2-40B4-BE49-F238E27FC236}">
                <a16:creationId xmlns:a16="http://schemas.microsoft.com/office/drawing/2014/main" id="{709C83D7-E546-449F-998C-10CAC1ACF687}"/>
              </a:ext>
            </a:extLst>
          </p:cNvPr>
          <p:cNvSpPr txBox="1"/>
          <p:nvPr/>
        </p:nvSpPr>
        <p:spPr>
          <a:xfrm>
            <a:off x="6510643" y="4996629"/>
            <a:ext cx="296416" cy="4667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94D8C82-CCA4-42CB-93D0-8CBD649F63E0}"/>
              </a:ext>
            </a:extLst>
          </p:cNvPr>
          <p:cNvSpPr/>
          <p:nvPr/>
        </p:nvSpPr>
        <p:spPr>
          <a:xfrm>
            <a:off x="4206724" y="2064774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{p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97F2F0A-89A9-475E-BC15-52AD3D31D575}"/>
              </a:ext>
            </a:extLst>
          </p:cNvPr>
          <p:cNvSpPr/>
          <p:nvPr/>
        </p:nvSpPr>
        <p:spPr>
          <a:xfrm>
            <a:off x="3874792" y="3764231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p,r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6EB8B4D-4C5D-4545-8CD9-8CAEEE021CD7}"/>
              </a:ext>
            </a:extLst>
          </p:cNvPr>
          <p:cNvSpPr/>
          <p:nvPr/>
        </p:nvSpPr>
        <p:spPr>
          <a:xfrm>
            <a:off x="3851920" y="2868094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p,q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D6BD97-2044-437C-B8D2-E74BF7FE9D90}"/>
              </a:ext>
            </a:extLst>
          </p:cNvPr>
          <p:cNvSpPr/>
          <p:nvPr/>
        </p:nvSpPr>
        <p:spPr>
          <a:xfrm>
            <a:off x="3874792" y="4494831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p,q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CD56555-59EE-4328-920B-171D50B2D6D9}"/>
              </a:ext>
            </a:extLst>
          </p:cNvPr>
          <p:cNvSpPr/>
          <p:nvPr/>
        </p:nvSpPr>
        <p:spPr>
          <a:xfrm>
            <a:off x="3901839" y="5232339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err="1">
                <a:solidFill>
                  <a:srgbClr val="990099"/>
                </a:solidFill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990099"/>
                </a:solidFill>
                <a:sym typeface="Symbol" panose="05050102010706020507" pitchFamily="18" charset="2"/>
              </a:rPr>
              <a:t>,r</a:t>
            </a:r>
            <a:r>
              <a:rPr lang="en-US" altLang="zh-CN">
                <a:solidFill>
                  <a:srgbClr val="990099"/>
                </a:solidFill>
              </a:rPr>
              <a:t>}</a:t>
            </a:r>
            <a:r>
              <a:rPr lang="en-US" altLang="zh-CN" i="1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4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E01D25C8-68EC-4B4C-9AFC-64BC373130AA}"/>
              </a:ext>
            </a:extLst>
          </p:cNvPr>
          <p:cNvSpPr txBox="1"/>
          <p:nvPr/>
        </p:nvSpPr>
        <p:spPr>
          <a:xfrm>
            <a:off x="237956" y="6063090"/>
            <a:ext cx="9144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的一个状态子集合的后继状态子集合是确定唯一的</a:t>
            </a:r>
            <a:endParaRPr lang="zh-CN" altLang="zh-CN" sz="2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778901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321740" y="260648"/>
            <a:ext cx="8414490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我们要用子集法的思路将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zh-CN" altLang="en-US" sz="2800" i="1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转化为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首先等价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的输入符号集</a:t>
            </a:r>
            <a:r>
              <a:rPr lang="en-US" altLang="zh-CN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相同</a:t>
            </a:r>
            <a:endParaRPr lang="zh-CN" altLang="en-US" sz="2800" dirty="0"/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58886" y="3238212"/>
            <a:ext cx="53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zh-CN" altLang="en-US" sz="3600" dirty="0"/>
          </a:p>
        </p:txBody>
      </p:sp>
      <p:sp>
        <p:nvSpPr>
          <p:cNvPr id="8" name="任意多边形 7"/>
          <p:cNvSpPr/>
          <p:nvPr/>
        </p:nvSpPr>
        <p:spPr>
          <a:xfrm>
            <a:off x="838200" y="3246120"/>
            <a:ext cx="2773680" cy="914400"/>
          </a:xfrm>
          <a:custGeom>
            <a:avLst/>
            <a:gdLst>
              <a:gd name="connsiteX0" fmla="*/ 45720 w 2773680"/>
              <a:gd name="connsiteY0" fmla="*/ 76200 h 914400"/>
              <a:gd name="connsiteX1" fmla="*/ 701040 w 2773680"/>
              <a:gd name="connsiteY1" fmla="*/ 914400 h 914400"/>
              <a:gd name="connsiteX2" fmla="*/ 2773680 w 2773680"/>
              <a:gd name="connsiteY2" fmla="*/ 899160 h 914400"/>
              <a:gd name="connsiteX3" fmla="*/ 2758440 w 2773680"/>
              <a:gd name="connsiteY3" fmla="*/ 0 h 914400"/>
              <a:gd name="connsiteX4" fmla="*/ 30480 w 2773680"/>
              <a:gd name="connsiteY4" fmla="*/ 15240 h 914400"/>
              <a:gd name="connsiteX5" fmla="*/ 0 w 2773680"/>
              <a:gd name="connsiteY5" fmla="*/ 30480 h 914400"/>
              <a:gd name="connsiteX6" fmla="*/ 15240 w 2773680"/>
              <a:gd name="connsiteY6" fmla="*/ 30480 h 914400"/>
              <a:gd name="connsiteX7" fmla="*/ 45720 w 2773680"/>
              <a:gd name="connsiteY7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914400">
                <a:moveTo>
                  <a:pt x="45720" y="76200"/>
                </a:moveTo>
                <a:lnTo>
                  <a:pt x="701040" y="914400"/>
                </a:lnTo>
                <a:lnTo>
                  <a:pt x="2773680" y="899160"/>
                </a:lnTo>
                <a:lnTo>
                  <a:pt x="2758440" y="0"/>
                </a:lnTo>
                <a:lnTo>
                  <a:pt x="30480" y="15240"/>
                </a:lnTo>
                <a:lnTo>
                  <a:pt x="0" y="30480"/>
                </a:lnTo>
                <a:lnTo>
                  <a:pt x="15240" y="30480"/>
                </a:lnTo>
                <a:lnTo>
                  <a:pt x="45720" y="7620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5314568" y="2240235"/>
            <a:ext cx="2773680" cy="914400"/>
          </a:xfrm>
          <a:custGeom>
            <a:avLst/>
            <a:gdLst>
              <a:gd name="connsiteX0" fmla="*/ 45720 w 2773680"/>
              <a:gd name="connsiteY0" fmla="*/ 76200 h 914400"/>
              <a:gd name="connsiteX1" fmla="*/ 701040 w 2773680"/>
              <a:gd name="connsiteY1" fmla="*/ 914400 h 914400"/>
              <a:gd name="connsiteX2" fmla="*/ 2773680 w 2773680"/>
              <a:gd name="connsiteY2" fmla="*/ 899160 h 914400"/>
              <a:gd name="connsiteX3" fmla="*/ 2758440 w 2773680"/>
              <a:gd name="connsiteY3" fmla="*/ 0 h 914400"/>
              <a:gd name="connsiteX4" fmla="*/ 30480 w 2773680"/>
              <a:gd name="connsiteY4" fmla="*/ 15240 h 914400"/>
              <a:gd name="connsiteX5" fmla="*/ 0 w 2773680"/>
              <a:gd name="connsiteY5" fmla="*/ 30480 h 914400"/>
              <a:gd name="connsiteX6" fmla="*/ 15240 w 2773680"/>
              <a:gd name="connsiteY6" fmla="*/ 30480 h 914400"/>
              <a:gd name="connsiteX7" fmla="*/ 45720 w 2773680"/>
              <a:gd name="connsiteY7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914400">
                <a:moveTo>
                  <a:pt x="45720" y="76200"/>
                </a:moveTo>
                <a:lnTo>
                  <a:pt x="701040" y="914400"/>
                </a:lnTo>
                <a:lnTo>
                  <a:pt x="2773680" y="899160"/>
                </a:lnTo>
                <a:lnTo>
                  <a:pt x="2758440" y="0"/>
                </a:lnTo>
                <a:lnTo>
                  <a:pt x="30480" y="15240"/>
                </a:lnTo>
                <a:lnTo>
                  <a:pt x="0" y="30480"/>
                </a:lnTo>
                <a:lnTo>
                  <a:pt x="15240" y="30480"/>
                </a:lnTo>
                <a:lnTo>
                  <a:pt x="45720" y="7620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580112" y="2256844"/>
            <a:ext cx="53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02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" grpId="0" animBg="1"/>
      <p:bldP spid="80" grpId="0" animBg="1"/>
      <p:bldP spid="87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1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506831" y="675893"/>
            <a:ext cx="8430264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的所有的状态子集合组成的集合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	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就是其等价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的状态集合！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这样的集合恰好是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状态集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zh-CN" altLang="en-US" sz="2800" dirty="0">
                <a:solidFill>
                  <a:srgbClr val="800080"/>
                </a:solidFill>
              </a:rPr>
              <a:t>的幂集 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            2</a:t>
            </a:r>
            <a:r>
              <a:rPr lang="en-US" altLang="zh-CN" sz="2800" i="1" baseline="30000" dirty="0">
                <a:solidFill>
                  <a:srgbClr val="990099"/>
                </a:solidFill>
              </a:rPr>
              <a:t>Q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 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72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4695" y="3592155"/>
            <a:ext cx="539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baseline="30000" dirty="0">
                <a:solidFill>
                  <a:srgbClr val="990099"/>
                </a:solidFill>
              </a:rPr>
              <a:t>Q</a:t>
            </a:r>
            <a:endParaRPr lang="zh-CN" altLang="en-US" sz="4000" dirty="0"/>
          </a:p>
        </p:txBody>
      </p:sp>
      <p:sp>
        <p:nvSpPr>
          <p:cNvPr id="6" name="任意多边形 5"/>
          <p:cNvSpPr/>
          <p:nvPr/>
        </p:nvSpPr>
        <p:spPr>
          <a:xfrm>
            <a:off x="609600" y="3230880"/>
            <a:ext cx="929640" cy="2545080"/>
          </a:xfrm>
          <a:custGeom>
            <a:avLst/>
            <a:gdLst>
              <a:gd name="connsiteX0" fmla="*/ 0 w 929640"/>
              <a:gd name="connsiteY0" fmla="*/ 0 h 2545080"/>
              <a:gd name="connsiteX1" fmla="*/ 914400 w 929640"/>
              <a:gd name="connsiteY1" fmla="*/ 899160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2545080">
                <a:moveTo>
                  <a:pt x="0" y="0"/>
                </a:moveTo>
                <a:lnTo>
                  <a:pt x="914400" y="899160"/>
                </a:lnTo>
                <a:lnTo>
                  <a:pt x="929640" y="2545080"/>
                </a:lnTo>
                <a:lnTo>
                  <a:pt x="0" y="254508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796408" y="2608674"/>
            <a:ext cx="800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</a:rPr>
              <a:t>2</a:t>
            </a:r>
            <a:r>
              <a:rPr lang="en-US" altLang="zh-CN" sz="4000" i="1" baseline="30000" dirty="0">
                <a:solidFill>
                  <a:srgbClr val="990099"/>
                </a:solidFill>
              </a:rPr>
              <a:t>Q </a:t>
            </a:r>
            <a:endParaRPr lang="zh-CN" altLang="en-US" sz="4000" dirty="0"/>
          </a:p>
        </p:txBody>
      </p:sp>
      <p:sp>
        <p:nvSpPr>
          <p:cNvPr id="88" name="任意多边形 87"/>
          <p:cNvSpPr/>
          <p:nvPr/>
        </p:nvSpPr>
        <p:spPr>
          <a:xfrm>
            <a:off x="4788788" y="2510744"/>
            <a:ext cx="1455420" cy="4158615"/>
          </a:xfrm>
          <a:custGeom>
            <a:avLst/>
            <a:gdLst>
              <a:gd name="connsiteX0" fmla="*/ 0 w 929640"/>
              <a:gd name="connsiteY0" fmla="*/ 0 h 2545080"/>
              <a:gd name="connsiteX1" fmla="*/ 914400 w 929640"/>
              <a:gd name="connsiteY1" fmla="*/ 899160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  <a:gd name="connsiteX0" fmla="*/ 0 w 929640"/>
              <a:gd name="connsiteY0" fmla="*/ 0 h 2545080"/>
              <a:gd name="connsiteX1" fmla="*/ 924135 w 929640"/>
              <a:gd name="connsiteY1" fmla="*/ 533400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  <a:gd name="connsiteX0" fmla="*/ 0 w 929640"/>
              <a:gd name="connsiteY0" fmla="*/ 0 h 2545080"/>
              <a:gd name="connsiteX1" fmla="*/ 914401 w 929640"/>
              <a:gd name="connsiteY1" fmla="*/ 281573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  <a:gd name="connsiteX0" fmla="*/ 0 w 929640"/>
              <a:gd name="connsiteY0" fmla="*/ 0 h 2545080"/>
              <a:gd name="connsiteX1" fmla="*/ 914401 w 929640"/>
              <a:gd name="connsiteY1" fmla="*/ 346861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2545080">
                <a:moveTo>
                  <a:pt x="0" y="0"/>
                </a:moveTo>
                <a:lnTo>
                  <a:pt x="914401" y="346861"/>
                </a:lnTo>
                <a:lnTo>
                  <a:pt x="929640" y="2545080"/>
                </a:lnTo>
                <a:lnTo>
                  <a:pt x="0" y="254508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/>
      <p:bldP spid="6" grpId="0" animBg="1"/>
      <p:bldP spid="87" grpId="0"/>
      <p:bldP spid="8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506831" y="850716"/>
            <a:ext cx="8414490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的迁移函数</a:t>
            </a:r>
            <a:r>
              <a:rPr lang="en-US" altLang="zh-CN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是什么呢？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恰好是</a:t>
            </a:r>
            <a:r>
              <a:rPr lang="el-GR" altLang="zh-CN" sz="2800" dirty="0"/>
              <a:t>Δ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800" i="1" dirty="0"/>
              <a:t> :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7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B1F605E-CEAD-4140-8BFE-8B06BD85A56E}"/>
              </a:ext>
            </a:extLst>
          </p:cNvPr>
          <p:cNvSpPr txBox="1"/>
          <p:nvPr/>
        </p:nvSpPr>
        <p:spPr>
          <a:xfrm>
            <a:off x="7615808" y="329751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" name="Text Box 47">
            <a:extLst>
              <a:ext uri="{FF2B5EF4-FFF2-40B4-BE49-F238E27FC236}">
                <a16:creationId xmlns:a16="http://schemas.microsoft.com/office/drawing/2014/main" id="{EFC522E9-2F39-47C0-8883-BFCA84EB74DD}"/>
              </a:ext>
            </a:extLst>
          </p:cNvPr>
          <p:cNvSpPr txBox="1"/>
          <p:nvPr/>
        </p:nvSpPr>
        <p:spPr>
          <a:xfrm>
            <a:off x="6549008" y="33070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49">
            <a:extLst>
              <a:ext uri="{FF2B5EF4-FFF2-40B4-BE49-F238E27FC236}">
                <a16:creationId xmlns:a16="http://schemas.microsoft.com/office/drawing/2014/main" id="{02D4932B-FBAF-4253-BE31-DFCB91F51D9A}"/>
              </a:ext>
            </a:extLst>
          </p:cNvPr>
          <p:cNvSpPr txBox="1"/>
          <p:nvPr/>
        </p:nvSpPr>
        <p:spPr>
          <a:xfrm>
            <a:off x="6396607" y="4221436"/>
            <a:ext cx="6857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47322DD9-CDE9-4598-99CD-0DEE0D5DF22A}"/>
              </a:ext>
            </a:extLst>
          </p:cNvPr>
          <p:cNvSpPr txBox="1"/>
          <p:nvPr/>
        </p:nvSpPr>
        <p:spPr>
          <a:xfrm>
            <a:off x="7537204" y="422143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 }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20B39186-1DC6-4841-8F39-45CF95ECBF3E}"/>
              </a:ext>
            </a:extLst>
          </p:cNvPr>
          <p:cNvSpPr txBox="1"/>
          <p:nvPr/>
        </p:nvSpPr>
        <p:spPr>
          <a:xfrm>
            <a:off x="6549008" y="46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52">
            <a:extLst>
              <a:ext uri="{FF2B5EF4-FFF2-40B4-BE49-F238E27FC236}">
                <a16:creationId xmlns:a16="http://schemas.microsoft.com/office/drawing/2014/main" id="{78A0ED53-98C7-4335-9B36-0C3FE3253B11}"/>
              </a:ext>
            </a:extLst>
          </p:cNvPr>
          <p:cNvSpPr txBox="1"/>
          <p:nvPr/>
        </p:nvSpPr>
        <p:spPr>
          <a:xfrm>
            <a:off x="7615808" y="461196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2F44208D-17A5-4EB0-8F97-20F69768CF6E}"/>
              </a:ext>
            </a:extLst>
          </p:cNvPr>
          <p:cNvSpPr txBox="1"/>
          <p:nvPr/>
        </p:nvSpPr>
        <p:spPr>
          <a:xfrm>
            <a:off x="6396607" y="4992960"/>
            <a:ext cx="83596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8" name="Text Box 54">
            <a:extLst>
              <a:ext uri="{FF2B5EF4-FFF2-40B4-BE49-F238E27FC236}">
                <a16:creationId xmlns:a16="http://schemas.microsoft.com/office/drawing/2014/main" id="{ADEB655E-94F6-4441-9FCD-8A103816183A}"/>
              </a:ext>
            </a:extLst>
          </p:cNvPr>
          <p:cNvSpPr txBox="1"/>
          <p:nvPr/>
        </p:nvSpPr>
        <p:spPr>
          <a:xfrm>
            <a:off x="7387207" y="4992960"/>
            <a:ext cx="114523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9" name="Text Box 55">
            <a:extLst>
              <a:ext uri="{FF2B5EF4-FFF2-40B4-BE49-F238E27FC236}">
                <a16:creationId xmlns:a16="http://schemas.microsoft.com/office/drawing/2014/main" id="{D6D3D9CB-5E14-47CA-A887-9D5551D973EE}"/>
              </a:ext>
            </a:extLst>
          </p:cNvPr>
          <p:cNvSpPr txBox="1"/>
          <p:nvPr/>
        </p:nvSpPr>
        <p:spPr>
          <a:xfrm>
            <a:off x="6372200" y="5373960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</a:p>
        </p:txBody>
      </p:sp>
      <p:sp>
        <p:nvSpPr>
          <p:cNvPr id="81" name="Text Box 57">
            <a:extLst>
              <a:ext uri="{FF2B5EF4-FFF2-40B4-BE49-F238E27FC236}">
                <a16:creationId xmlns:a16="http://schemas.microsoft.com/office/drawing/2014/main" id="{35624BE0-E31C-48D0-A93E-4453865FDD27}"/>
              </a:ext>
            </a:extLst>
          </p:cNvPr>
          <p:cNvSpPr txBox="1"/>
          <p:nvPr/>
        </p:nvSpPr>
        <p:spPr>
          <a:xfrm>
            <a:off x="6396608" y="575496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82" name="Text Box 58">
            <a:extLst>
              <a:ext uri="{FF2B5EF4-FFF2-40B4-BE49-F238E27FC236}">
                <a16:creationId xmlns:a16="http://schemas.microsoft.com/office/drawing/2014/main" id="{ED03A58D-59CC-4F0A-BBE2-87C562F53D9F}"/>
              </a:ext>
            </a:extLst>
          </p:cNvPr>
          <p:cNvSpPr txBox="1"/>
          <p:nvPr/>
        </p:nvSpPr>
        <p:spPr>
          <a:xfrm>
            <a:off x="7546032" y="5754960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83" name="Text Box 59">
            <a:extLst>
              <a:ext uri="{FF2B5EF4-FFF2-40B4-BE49-F238E27FC236}">
                <a16:creationId xmlns:a16="http://schemas.microsoft.com/office/drawing/2014/main" id="{28DA8EF5-55A9-4F85-9A6E-3DE744A5B528}"/>
              </a:ext>
            </a:extLst>
          </p:cNvPr>
          <p:cNvSpPr txBox="1"/>
          <p:nvPr/>
        </p:nvSpPr>
        <p:spPr>
          <a:xfrm>
            <a:off x="6396607" y="6135960"/>
            <a:ext cx="87294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84" name="Text Box 60">
            <a:extLst>
              <a:ext uri="{FF2B5EF4-FFF2-40B4-BE49-F238E27FC236}">
                <a16:creationId xmlns:a16="http://schemas.microsoft.com/office/drawing/2014/main" id="{9F64C84E-419E-40B6-9391-267FC6130074}"/>
              </a:ext>
            </a:extLst>
          </p:cNvPr>
          <p:cNvSpPr txBox="1"/>
          <p:nvPr/>
        </p:nvSpPr>
        <p:spPr>
          <a:xfrm>
            <a:off x="7387207" y="6135960"/>
            <a:ext cx="114521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ABC41A2-1095-4CC8-88E4-918290D326AE}"/>
              </a:ext>
            </a:extLst>
          </p:cNvPr>
          <p:cNvGrpSpPr/>
          <p:nvPr/>
        </p:nvGrpSpPr>
        <p:grpSpPr>
          <a:xfrm>
            <a:off x="1293612" y="1864994"/>
            <a:ext cx="5774432" cy="648072"/>
            <a:chOff x="2638949" y="2888878"/>
            <a:chExt cx="7070576" cy="648072"/>
          </a:xfrm>
        </p:grpSpPr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79D53DAF-81AF-4F81-AC13-7DB8EADB84C1}"/>
                </a:ext>
              </a:extLst>
            </p:cNvPr>
            <p:cNvSpPr txBox="1"/>
            <p:nvPr/>
          </p:nvSpPr>
          <p:spPr>
            <a:xfrm>
              <a:off x="6932160" y="3262313"/>
              <a:ext cx="573088" cy="274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A459484-20AE-4A76-AAF7-2AA8E7537DFE}"/>
                </a:ext>
              </a:extLst>
            </p:cNvPr>
            <p:cNvSpPr/>
            <p:nvPr/>
          </p:nvSpPr>
          <p:spPr>
            <a:xfrm>
              <a:off x="2638949" y="2888878"/>
              <a:ext cx="70705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D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 =</a:t>
              </a:r>
              <a:r>
                <a:rPr lang="el-GR" altLang="zh-CN" dirty="0"/>
                <a:t>Δ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i="1" dirty="0"/>
                <a:t> 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)= </a:t>
              </a:r>
              <a:r>
                <a:rPr lang="en-US" altLang="zh-CN" dirty="0">
                  <a:sym typeface="Symbol" panose="05050102010706020507" pitchFamily="18" charset="2"/>
                </a:rPr>
                <a:t> </a:t>
              </a: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q,a</a:t>
              </a:r>
              <a:r>
                <a:rPr lang="en-US" altLang="zh-CN" i="1" dirty="0"/>
                <a:t>) ,</a:t>
              </a:r>
              <a:endParaRPr lang="zh-CN" altLang="en-US" dirty="0"/>
            </a:p>
          </p:txBody>
        </p:sp>
      </p:grpSp>
      <p:sp>
        <p:nvSpPr>
          <p:cNvPr id="2" name="Text Box 43">
            <a:extLst>
              <a:ext uri="{FF2B5EF4-FFF2-40B4-BE49-F238E27FC236}">
                <a16:creationId xmlns:a16="http://schemas.microsoft.com/office/drawing/2014/main" id="{1406696F-9690-4312-8594-10A1E41352B8}"/>
              </a:ext>
            </a:extLst>
          </p:cNvPr>
          <p:cNvSpPr txBox="1"/>
          <p:nvPr/>
        </p:nvSpPr>
        <p:spPr>
          <a:xfrm>
            <a:off x="6487616" y="371703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AB599DF9-0B59-431E-B3FE-76FDE9107E30}"/>
              </a:ext>
            </a:extLst>
          </p:cNvPr>
          <p:cNvSpPr txBox="1"/>
          <p:nvPr/>
        </p:nvSpPr>
        <p:spPr>
          <a:xfrm>
            <a:off x="7325816" y="371703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93" name="Text Box 55">
            <a:extLst>
              <a:ext uri="{FF2B5EF4-FFF2-40B4-BE49-F238E27FC236}">
                <a16:creationId xmlns:a16="http://schemas.microsoft.com/office/drawing/2014/main" id="{50FBE933-B331-42A3-B82E-BF7C1201AB80}"/>
              </a:ext>
            </a:extLst>
          </p:cNvPr>
          <p:cNvSpPr txBox="1"/>
          <p:nvPr/>
        </p:nvSpPr>
        <p:spPr>
          <a:xfrm>
            <a:off x="7419060" y="5373216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304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71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2" grpId="0" animBg="1"/>
      <p:bldP spid="4" grpId="0" animBg="1"/>
      <p:bldP spid="93" grpId="0" bldLvl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506831" y="850716"/>
            <a:ext cx="841449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的开始状态是什么呢？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若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的开始状态是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zh-CN" altLang="en-US" sz="2800" i="1" baseline="-25000" dirty="0">
                <a:solidFill>
                  <a:srgbClr val="990099"/>
                </a:solidFill>
              </a:rPr>
              <a:t>，</a:t>
            </a:r>
            <a:endParaRPr lang="en-US" altLang="zh-CN" sz="2800" i="1" baseline="-25000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的开始状态恰好是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{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}</a:t>
            </a:r>
            <a:r>
              <a:rPr lang="zh-CN" altLang="en-US" sz="2800" i="1" dirty="0">
                <a:sym typeface="+mn-ea"/>
              </a:rPr>
              <a:t>。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7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B1F605E-CEAD-4140-8BFE-8B06BD85A56E}"/>
              </a:ext>
            </a:extLst>
          </p:cNvPr>
          <p:cNvSpPr txBox="1"/>
          <p:nvPr/>
        </p:nvSpPr>
        <p:spPr>
          <a:xfrm>
            <a:off x="7615808" y="329751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" name="Text Box 47">
            <a:extLst>
              <a:ext uri="{FF2B5EF4-FFF2-40B4-BE49-F238E27FC236}">
                <a16:creationId xmlns:a16="http://schemas.microsoft.com/office/drawing/2014/main" id="{EFC522E9-2F39-47C0-8883-BFCA84EB74DD}"/>
              </a:ext>
            </a:extLst>
          </p:cNvPr>
          <p:cNvSpPr txBox="1"/>
          <p:nvPr/>
        </p:nvSpPr>
        <p:spPr>
          <a:xfrm>
            <a:off x="6549008" y="33070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49">
            <a:extLst>
              <a:ext uri="{FF2B5EF4-FFF2-40B4-BE49-F238E27FC236}">
                <a16:creationId xmlns:a16="http://schemas.microsoft.com/office/drawing/2014/main" id="{02D4932B-FBAF-4253-BE31-DFCB91F51D9A}"/>
              </a:ext>
            </a:extLst>
          </p:cNvPr>
          <p:cNvSpPr txBox="1"/>
          <p:nvPr/>
        </p:nvSpPr>
        <p:spPr>
          <a:xfrm>
            <a:off x="6396607" y="4221436"/>
            <a:ext cx="6857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47322DD9-CDE9-4598-99CD-0DEE0D5DF22A}"/>
              </a:ext>
            </a:extLst>
          </p:cNvPr>
          <p:cNvSpPr txBox="1"/>
          <p:nvPr/>
        </p:nvSpPr>
        <p:spPr>
          <a:xfrm>
            <a:off x="7537204" y="422143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 }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20B39186-1DC6-4841-8F39-45CF95ECBF3E}"/>
              </a:ext>
            </a:extLst>
          </p:cNvPr>
          <p:cNvSpPr txBox="1"/>
          <p:nvPr/>
        </p:nvSpPr>
        <p:spPr>
          <a:xfrm>
            <a:off x="6549008" y="46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52">
            <a:extLst>
              <a:ext uri="{FF2B5EF4-FFF2-40B4-BE49-F238E27FC236}">
                <a16:creationId xmlns:a16="http://schemas.microsoft.com/office/drawing/2014/main" id="{78A0ED53-98C7-4335-9B36-0C3FE3253B11}"/>
              </a:ext>
            </a:extLst>
          </p:cNvPr>
          <p:cNvSpPr txBox="1"/>
          <p:nvPr/>
        </p:nvSpPr>
        <p:spPr>
          <a:xfrm>
            <a:off x="7615808" y="461196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2F44208D-17A5-4EB0-8F97-20F69768CF6E}"/>
              </a:ext>
            </a:extLst>
          </p:cNvPr>
          <p:cNvSpPr txBox="1"/>
          <p:nvPr/>
        </p:nvSpPr>
        <p:spPr>
          <a:xfrm>
            <a:off x="6396607" y="4992960"/>
            <a:ext cx="83596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8" name="Text Box 54">
            <a:extLst>
              <a:ext uri="{FF2B5EF4-FFF2-40B4-BE49-F238E27FC236}">
                <a16:creationId xmlns:a16="http://schemas.microsoft.com/office/drawing/2014/main" id="{ADEB655E-94F6-4441-9FCD-8A103816183A}"/>
              </a:ext>
            </a:extLst>
          </p:cNvPr>
          <p:cNvSpPr txBox="1"/>
          <p:nvPr/>
        </p:nvSpPr>
        <p:spPr>
          <a:xfrm>
            <a:off x="7387207" y="4992960"/>
            <a:ext cx="114523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9" name="Text Box 55">
            <a:extLst>
              <a:ext uri="{FF2B5EF4-FFF2-40B4-BE49-F238E27FC236}">
                <a16:creationId xmlns:a16="http://schemas.microsoft.com/office/drawing/2014/main" id="{D6D3D9CB-5E14-47CA-A887-9D5551D973EE}"/>
              </a:ext>
            </a:extLst>
          </p:cNvPr>
          <p:cNvSpPr txBox="1"/>
          <p:nvPr/>
        </p:nvSpPr>
        <p:spPr>
          <a:xfrm>
            <a:off x="6372200" y="5373960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</a:p>
        </p:txBody>
      </p:sp>
      <p:sp>
        <p:nvSpPr>
          <p:cNvPr id="81" name="Text Box 57">
            <a:extLst>
              <a:ext uri="{FF2B5EF4-FFF2-40B4-BE49-F238E27FC236}">
                <a16:creationId xmlns:a16="http://schemas.microsoft.com/office/drawing/2014/main" id="{35624BE0-E31C-48D0-A93E-4453865FDD27}"/>
              </a:ext>
            </a:extLst>
          </p:cNvPr>
          <p:cNvSpPr txBox="1"/>
          <p:nvPr/>
        </p:nvSpPr>
        <p:spPr>
          <a:xfrm>
            <a:off x="6396608" y="575496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82" name="Text Box 58">
            <a:extLst>
              <a:ext uri="{FF2B5EF4-FFF2-40B4-BE49-F238E27FC236}">
                <a16:creationId xmlns:a16="http://schemas.microsoft.com/office/drawing/2014/main" id="{ED03A58D-59CC-4F0A-BBE2-87C562F53D9F}"/>
              </a:ext>
            </a:extLst>
          </p:cNvPr>
          <p:cNvSpPr txBox="1"/>
          <p:nvPr/>
        </p:nvSpPr>
        <p:spPr>
          <a:xfrm>
            <a:off x="7546032" y="5754960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83" name="Text Box 59">
            <a:extLst>
              <a:ext uri="{FF2B5EF4-FFF2-40B4-BE49-F238E27FC236}">
                <a16:creationId xmlns:a16="http://schemas.microsoft.com/office/drawing/2014/main" id="{28DA8EF5-55A9-4F85-9A6E-3DE744A5B528}"/>
              </a:ext>
            </a:extLst>
          </p:cNvPr>
          <p:cNvSpPr txBox="1"/>
          <p:nvPr/>
        </p:nvSpPr>
        <p:spPr>
          <a:xfrm>
            <a:off x="6396607" y="6135960"/>
            <a:ext cx="87294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84" name="Text Box 60">
            <a:extLst>
              <a:ext uri="{FF2B5EF4-FFF2-40B4-BE49-F238E27FC236}">
                <a16:creationId xmlns:a16="http://schemas.microsoft.com/office/drawing/2014/main" id="{9F64C84E-419E-40B6-9391-267FC6130074}"/>
              </a:ext>
            </a:extLst>
          </p:cNvPr>
          <p:cNvSpPr txBox="1"/>
          <p:nvPr/>
        </p:nvSpPr>
        <p:spPr>
          <a:xfrm>
            <a:off x="7387207" y="6135960"/>
            <a:ext cx="114521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Text Box 43">
            <a:extLst>
              <a:ext uri="{FF2B5EF4-FFF2-40B4-BE49-F238E27FC236}">
                <a16:creationId xmlns:a16="http://schemas.microsoft.com/office/drawing/2014/main" id="{1406696F-9690-4312-8594-10A1E41352B8}"/>
              </a:ext>
            </a:extLst>
          </p:cNvPr>
          <p:cNvSpPr txBox="1"/>
          <p:nvPr/>
        </p:nvSpPr>
        <p:spPr>
          <a:xfrm>
            <a:off x="6487616" y="371703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AB599DF9-0B59-431E-B3FE-76FDE9107E30}"/>
              </a:ext>
            </a:extLst>
          </p:cNvPr>
          <p:cNvSpPr txBox="1"/>
          <p:nvPr/>
        </p:nvSpPr>
        <p:spPr>
          <a:xfrm>
            <a:off x="7325816" y="371703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93" name="Text Box 55">
            <a:extLst>
              <a:ext uri="{FF2B5EF4-FFF2-40B4-BE49-F238E27FC236}">
                <a16:creationId xmlns:a16="http://schemas.microsoft.com/office/drawing/2014/main" id="{50FBE933-B331-42A3-B82E-BF7C1201AB80}"/>
              </a:ext>
            </a:extLst>
          </p:cNvPr>
          <p:cNvSpPr txBox="1"/>
          <p:nvPr/>
        </p:nvSpPr>
        <p:spPr>
          <a:xfrm>
            <a:off x="7419060" y="5373216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7682CDB0-3950-4F7C-A13E-672EB59B21FA}"/>
              </a:ext>
            </a:extLst>
          </p:cNvPr>
          <p:cNvSpPr/>
          <p:nvPr/>
        </p:nvSpPr>
        <p:spPr>
          <a:xfrm>
            <a:off x="5101208" y="40493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9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0" y="751480"/>
            <a:ext cx="936103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的终态集合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是什么呢？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若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的终态集合是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N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的终态集合为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=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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sz="2800" i="1" dirty="0"/>
          </a:p>
        </p:txBody>
      </p:sp>
      <p:sp>
        <p:nvSpPr>
          <p:cNvPr id="7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B1F605E-CEAD-4140-8BFE-8B06BD85A56E}"/>
              </a:ext>
            </a:extLst>
          </p:cNvPr>
          <p:cNvSpPr txBox="1"/>
          <p:nvPr/>
        </p:nvSpPr>
        <p:spPr>
          <a:xfrm>
            <a:off x="7615808" y="329751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" name="Text Box 47">
            <a:extLst>
              <a:ext uri="{FF2B5EF4-FFF2-40B4-BE49-F238E27FC236}">
                <a16:creationId xmlns:a16="http://schemas.microsoft.com/office/drawing/2014/main" id="{EFC522E9-2F39-47C0-8883-BFCA84EB74DD}"/>
              </a:ext>
            </a:extLst>
          </p:cNvPr>
          <p:cNvSpPr txBox="1"/>
          <p:nvPr/>
        </p:nvSpPr>
        <p:spPr>
          <a:xfrm>
            <a:off x="6549008" y="33070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49">
            <a:extLst>
              <a:ext uri="{FF2B5EF4-FFF2-40B4-BE49-F238E27FC236}">
                <a16:creationId xmlns:a16="http://schemas.microsoft.com/office/drawing/2014/main" id="{02D4932B-FBAF-4253-BE31-DFCB91F51D9A}"/>
              </a:ext>
            </a:extLst>
          </p:cNvPr>
          <p:cNvSpPr txBox="1"/>
          <p:nvPr/>
        </p:nvSpPr>
        <p:spPr>
          <a:xfrm>
            <a:off x="6396607" y="4221436"/>
            <a:ext cx="6857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47322DD9-CDE9-4598-99CD-0DEE0D5DF22A}"/>
              </a:ext>
            </a:extLst>
          </p:cNvPr>
          <p:cNvSpPr txBox="1"/>
          <p:nvPr/>
        </p:nvSpPr>
        <p:spPr>
          <a:xfrm>
            <a:off x="7537204" y="422143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 }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20B39186-1DC6-4841-8F39-45CF95ECBF3E}"/>
              </a:ext>
            </a:extLst>
          </p:cNvPr>
          <p:cNvSpPr txBox="1"/>
          <p:nvPr/>
        </p:nvSpPr>
        <p:spPr>
          <a:xfrm>
            <a:off x="6549008" y="46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52">
            <a:extLst>
              <a:ext uri="{FF2B5EF4-FFF2-40B4-BE49-F238E27FC236}">
                <a16:creationId xmlns:a16="http://schemas.microsoft.com/office/drawing/2014/main" id="{78A0ED53-98C7-4335-9B36-0C3FE3253B11}"/>
              </a:ext>
            </a:extLst>
          </p:cNvPr>
          <p:cNvSpPr txBox="1"/>
          <p:nvPr/>
        </p:nvSpPr>
        <p:spPr>
          <a:xfrm>
            <a:off x="7615808" y="461196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2F44208D-17A5-4EB0-8F97-20F69768CF6E}"/>
              </a:ext>
            </a:extLst>
          </p:cNvPr>
          <p:cNvSpPr txBox="1"/>
          <p:nvPr/>
        </p:nvSpPr>
        <p:spPr>
          <a:xfrm>
            <a:off x="6396607" y="4992960"/>
            <a:ext cx="83596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8" name="Text Box 54">
            <a:extLst>
              <a:ext uri="{FF2B5EF4-FFF2-40B4-BE49-F238E27FC236}">
                <a16:creationId xmlns:a16="http://schemas.microsoft.com/office/drawing/2014/main" id="{ADEB655E-94F6-4441-9FCD-8A103816183A}"/>
              </a:ext>
            </a:extLst>
          </p:cNvPr>
          <p:cNvSpPr txBox="1"/>
          <p:nvPr/>
        </p:nvSpPr>
        <p:spPr>
          <a:xfrm>
            <a:off x="7387207" y="4992960"/>
            <a:ext cx="114523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9" name="Text Box 55">
            <a:extLst>
              <a:ext uri="{FF2B5EF4-FFF2-40B4-BE49-F238E27FC236}">
                <a16:creationId xmlns:a16="http://schemas.microsoft.com/office/drawing/2014/main" id="{D6D3D9CB-5E14-47CA-A887-9D5551D973EE}"/>
              </a:ext>
            </a:extLst>
          </p:cNvPr>
          <p:cNvSpPr txBox="1"/>
          <p:nvPr/>
        </p:nvSpPr>
        <p:spPr>
          <a:xfrm>
            <a:off x="6372200" y="5373960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</a:p>
        </p:txBody>
      </p:sp>
      <p:sp>
        <p:nvSpPr>
          <p:cNvPr id="81" name="Text Box 57">
            <a:extLst>
              <a:ext uri="{FF2B5EF4-FFF2-40B4-BE49-F238E27FC236}">
                <a16:creationId xmlns:a16="http://schemas.microsoft.com/office/drawing/2014/main" id="{35624BE0-E31C-48D0-A93E-4453865FDD27}"/>
              </a:ext>
            </a:extLst>
          </p:cNvPr>
          <p:cNvSpPr txBox="1"/>
          <p:nvPr/>
        </p:nvSpPr>
        <p:spPr>
          <a:xfrm>
            <a:off x="6396608" y="575496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82" name="Text Box 58">
            <a:extLst>
              <a:ext uri="{FF2B5EF4-FFF2-40B4-BE49-F238E27FC236}">
                <a16:creationId xmlns:a16="http://schemas.microsoft.com/office/drawing/2014/main" id="{ED03A58D-59CC-4F0A-BBE2-87C562F53D9F}"/>
              </a:ext>
            </a:extLst>
          </p:cNvPr>
          <p:cNvSpPr txBox="1"/>
          <p:nvPr/>
        </p:nvSpPr>
        <p:spPr>
          <a:xfrm>
            <a:off x="7546032" y="5754960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83" name="Text Box 59">
            <a:extLst>
              <a:ext uri="{FF2B5EF4-FFF2-40B4-BE49-F238E27FC236}">
                <a16:creationId xmlns:a16="http://schemas.microsoft.com/office/drawing/2014/main" id="{28DA8EF5-55A9-4F85-9A6E-3DE744A5B528}"/>
              </a:ext>
            </a:extLst>
          </p:cNvPr>
          <p:cNvSpPr txBox="1"/>
          <p:nvPr/>
        </p:nvSpPr>
        <p:spPr>
          <a:xfrm>
            <a:off x="6396607" y="6135960"/>
            <a:ext cx="87294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84" name="Text Box 60">
            <a:extLst>
              <a:ext uri="{FF2B5EF4-FFF2-40B4-BE49-F238E27FC236}">
                <a16:creationId xmlns:a16="http://schemas.microsoft.com/office/drawing/2014/main" id="{9F64C84E-419E-40B6-9391-267FC6130074}"/>
              </a:ext>
            </a:extLst>
          </p:cNvPr>
          <p:cNvSpPr txBox="1"/>
          <p:nvPr/>
        </p:nvSpPr>
        <p:spPr>
          <a:xfrm>
            <a:off x="7387207" y="6135960"/>
            <a:ext cx="114521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Text Box 43">
            <a:extLst>
              <a:ext uri="{FF2B5EF4-FFF2-40B4-BE49-F238E27FC236}">
                <a16:creationId xmlns:a16="http://schemas.microsoft.com/office/drawing/2014/main" id="{1406696F-9690-4312-8594-10A1E41352B8}"/>
              </a:ext>
            </a:extLst>
          </p:cNvPr>
          <p:cNvSpPr txBox="1"/>
          <p:nvPr/>
        </p:nvSpPr>
        <p:spPr>
          <a:xfrm>
            <a:off x="6487616" y="371703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AB599DF9-0B59-431E-B3FE-76FDE9107E30}"/>
              </a:ext>
            </a:extLst>
          </p:cNvPr>
          <p:cNvSpPr txBox="1"/>
          <p:nvPr/>
        </p:nvSpPr>
        <p:spPr>
          <a:xfrm>
            <a:off x="7325816" y="371703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93" name="Text Box 55">
            <a:extLst>
              <a:ext uri="{FF2B5EF4-FFF2-40B4-BE49-F238E27FC236}">
                <a16:creationId xmlns:a16="http://schemas.microsoft.com/office/drawing/2014/main" id="{50FBE933-B331-42A3-B82E-BF7C1201AB80}"/>
              </a:ext>
            </a:extLst>
          </p:cNvPr>
          <p:cNvSpPr txBox="1"/>
          <p:nvPr/>
        </p:nvSpPr>
        <p:spPr>
          <a:xfrm>
            <a:off x="7419060" y="5373216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7682CDB0-3950-4F7C-A13E-672EB59B21FA}"/>
              </a:ext>
            </a:extLst>
          </p:cNvPr>
          <p:cNvSpPr/>
          <p:nvPr/>
        </p:nvSpPr>
        <p:spPr>
          <a:xfrm>
            <a:off x="5101208" y="40493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BE70E53-266E-4AEE-AF21-6C888050FFAD}"/>
              </a:ext>
            </a:extLst>
          </p:cNvPr>
          <p:cNvSpPr txBox="1"/>
          <p:nvPr/>
        </p:nvSpPr>
        <p:spPr>
          <a:xfrm>
            <a:off x="4748394" y="5314935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F381BA-F2D2-499F-A124-8CCB1448CC8F}"/>
              </a:ext>
            </a:extLst>
          </p:cNvPr>
          <p:cNvSpPr txBox="1"/>
          <p:nvPr/>
        </p:nvSpPr>
        <p:spPr>
          <a:xfrm>
            <a:off x="4716016" y="5652537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28F6C7-6D2C-4AEC-BEB6-CB61FECEFD1A}"/>
              </a:ext>
            </a:extLst>
          </p:cNvPr>
          <p:cNvSpPr txBox="1"/>
          <p:nvPr/>
        </p:nvSpPr>
        <p:spPr>
          <a:xfrm>
            <a:off x="4427984" y="6093296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76798AF-0C06-4578-8B0F-FF0AE21746CE}"/>
              </a:ext>
            </a:extLst>
          </p:cNvPr>
          <p:cNvSpPr txBox="1"/>
          <p:nvPr/>
        </p:nvSpPr>
        <p:spPr>
          <a:xfrm>
            <a:off x="5036859" y="4552934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9" grpId="0"/>
      <p:bldP spid="10" grpId="0"/>
      <p:bldP spid="8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10">
            <a:hlinkClick r:id="rId2" action="ppaction://hlinksldjump"/>
          </p:cNvPr>
          <p:cNvSpPr txBox="1"/>
          <p:nvPr/>
        </p:nvSpPr>
        <p:spPr>
          <a:xfrm>
            <a:off x="49621" y="239945"/>
            <a:ext cx="8137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（子集构造法）</a:t>
            </a:r>
          </a:p>
        </p:txBody>
      </p:sp>
      <p:sp>
        <p:nvSpPr>
          <p:cNvPr id="10" name="矩形 9"/>
          <p:cNvSpPr/>
          <p:nvPr/>
        </p:nvSpPr>
        <p:spPr>
          <a:xfrm>
            <a:off x="228440" y="1183387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NFA  N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N 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3" y="1186874"/>
            <a:ext cx="6512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</a:t>
            </a:r>
          </a:p>
          <a:p>
            <a:pPr>
              <a:buNone/>
            </a:pPr>
            <a:r>
              <a:rPr lang="en-US" altLang="zh-CN" i="1" dirty="0"/>
              <a:t>	= </a:t>
            </a:r>
            <a:r>
              <a:rPr lang="en-US" altLang="zh-CN" dirty="0"/>
              <a:t>(</a:t>
            </a:r>
          </a:p>
          <a:p>
            <a:pPr>
              <a:buNone/>
            </a:pPr>
            <a:r>
              <a:rPr lang="en-US" altLang="zh-CN" sz="2800" i="1" dirty="0"/>
              <a:t>	Q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 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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 marL="0" lvl="3">
              <a:buNone/>
            </a:pPr>
            <a:r>
              <a:rPr lang="en-US" altLang="zh-CN" i="1" dirty="0">
                <a:sym typeface="Symbol" panose="05050102010706020507" pitchFamily="18" charset="2"/>
              </a:rPr>
              <a:t>	</a:t>
            </a: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 	{q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},</a:t>
            </a:r>
          </a:p>
          <a:p>
            <a:pPr marL="0" lvl="3">
              <a:buNone/>
            </a:pPr>
            <a:r>
              <a:rPr lang="en-US" altLang="zh-CN" i="1" dirty="0"/>
              <a:t>	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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9898" y="5397347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L(N)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9577" y="5388689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91425" y="5373216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190056" y="3068960"/>
            <a:ext cx="5774432" cy="648072"/>
            <a:chOff x="2638949" y="2888878"/>
            <a:chExt cx="7070576" cy="648072"/>
          </a:xfrm>
        </p:grpSpPr>
        <p:sp>
          <p:nvSpPr>
            <p:cNvPr id="12" name="Text Box 8"/>
            <p:cNvSpPr txBox="1"/>
            <p:nvPr/>
          </p:nvSpPr>
          <p:spPr>
            <a:xfrm>
              <a:off x="6932160" y="3262313"/>
              <a:ext cx="573088" cy="274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638949" y="2888878"/>
              <a:ext cx="70705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D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 =</a:t>
              </a:r>
              <a:r>
                <a:rPr lang="el-GR" altLang="zh-CN" dirty="0"/>
                <a:t>Δ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i="1" dirty="0"/>
                <a:t> 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)= </a:t>
              </a:r>
              <a:r>
                <a:rPr lang="en-US" altLang="zh-CN" dirty="0">
                  <a:sym typeface="Symbol" panose="05050102010706020507" pitchFamily="18" charset="2"/>
                </a:rPr>
                <a:t> </a:t>
              </a: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q,a</a:t>
              </a:r>
              <a:r>
                <a:rPr lang="en-US" altLang="zh-CN" i="1" dirty="0"/>
                <a:t>) ,</a:t>
              </a:r>
              <a:endParaRPr lang="zh-CN" altLang="en-US" dirty="0"/>
            </a:p>
          </p:txBody>
        </p:sp>
      </p:grpSp>
      <p:sp>
        <p:nvSpPr>
          <p:cNvPr id="17" name="右箭头 16"/>
          <p:cNvSpPr/>
          <p:nvPr/>
        </p:nvSpPr>
        <p:spPr bwMode="auto">
          <a:xfrm>
            <a:off x="2211696" y="2781498"/>
            <a:ext cx="571504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41834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7197" y="1696025"/>
            <a:ext cx="87189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的子集构造法的具体算法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endParaRPr lang="en-US" altLang="zh-CN" i="1" dirty="0">
              <a:solidFill>
                <a:srgbClr val="990099"/>
              </a:solidFill>
              <a:sym typeface="+mn-ea"/>
            </a:endParaRPr>
          </a:p>
        </p:txBody>
      </p:sp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14"/>
          <p:cNvSpPr txBox="1"/>
          <p:nvPr/>
        </p:nvSpPr>
        <p:spPr>
          <a:xfrm>
            <a:off x="251520" y="2774005"/>
            <a:ext cx="889248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1.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蛮力构造法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zh-CN" altLang="en-US" dirty="0">
                <a:sym typeface="+mn-ea"/>
              </a:rPr>
              <a:t>列举出所有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 ,</a:t>
            </a:r>
            <a:r>
              <a:rPr lang="zh-CN" altLang="en-US" dirty="0">
                <a:sym typeface="Symbol" panose="05050102010706020507" pitchFamily="18" charset="2"/>
              </a:rPr>
              <a:t>再对每一个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求对应的状态转换表中的每一项</a:t>
            </a:r>
            <a:endParaRPr lang="en-US" altLang="zh-CN" i="1" dirty="0">
              <a:solidFill>
                <a:srgbClr val="99009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611691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750692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4536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36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4" grpId="0" animBg="1"/>
      <p:bldP spid="35" grpId="0"/>
      <p:bldP spid="3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6"/>
          <p:cNvSpPr txBox="1"/>
          <p:nvPr/>
        </p:nvSpPr>
        <p:spPr>
          <a:xfrm>
            <a:off x="1447800" y="18920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447800" y="2349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1219200" y="28064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5610" name="Line 9"/>
          <p:cNvSpPr/>
          <p:nvPr/>
        </p:nvSpPr>
        <p:spPr>
          <a:xfrm>
            <a:off x="1066800" y="17396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0"/>
          <p:cNvSpPr/>
          <p:nvPr/>
        </p:nvSpPr>
        <p:spPr>
          <a:xfrm>
            <a:off x="1066800" y="18158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1"/>
          <p:cNvSpPr/>
          <p:nvPr/>
        </p:nvSpPr>
        <p:spPr>
          <a:xfrm>
            <a:off x="18288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2"/>
          <p:cNvSpPr/>
          <p:nvPr/>
        </p:nvSpPr>
        <p:spPr>
          <a:xfrm>
            <a:off x="18288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3"/>
          <p:cNvSpPr/>
          <p:nvPr/>
        </p:nvSpPr>
        <p:spPr>
          <a:xfrm>
            <a:off x="19050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4"/>
          <p:cNvSpPr/>
          <p:nvPr/>
        </p:nvSpPr>
        <p:spPr>
          <a:xfrm>
            <a:off x="19050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>
            <a:off x="27432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6"/>
          <p:cNvSpPr/>
          <p:nvPr/>
        </p:nvSpPr>
        <p:spPr>
          <a:xfrm>
            <a:off x="27432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8" name="Text Box 17"/>
          <p:cNvSpPr txBox="1"/>
          <p:nvPr/>
        </p:nvSpPr>
        <p:spPr>
          <a:xfrm>
            <a:off x="2133600" y="1206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9" name="Line 18"/>
          <p:cNvSpPr/>
          <p:nvPr/>
        </p:nvSpPr>
        <p:spPr>
          <a:xfrm>
            <a:off x="1143000" y="2196877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0" name="Text Box 19"/>
          <p:cNvSpPr txBox="1"/>
          <p:nvPr/>
        </p:nvSpPr>
        <p:spPr>
          <a:xfrm>
            <a:off x="1981200" y="18920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1" name="Text Box 20"/>
          <p:cNvSpPr txBox="1"/>
          <p:nvPr/>
        </p:nvSpPr>
        <p:spPr>
          <a:xfrm>
            <a:off x="3048000" y="18920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2" name="Text Box 21"/>
          <p:cNvSpPr txBox="1"/>
          <p:nvPr/>
        </p:nvSpPr>
        <p:spPr>
          <a:xfrm>
            <a:off x="1981200" y="234927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23" name="Text Box 22"/>
          <p:cNvSpPr txBox="1"/>
          <p:nvPr/>
        </p:nvSpPr>
        <p:spPr>
          <a:xfrm>
            <a:off x="20574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4" name="Text Box 23"/>
          <p:cNvSpPr txBox="1"/>
          <p:nvPr/>
        </p:nvSpPr>
        <p:spPr>
          <a:xfrm>
            <a:off x="2819400" y="23397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5625" name="Text Box 24"/>
          <p:cNvSpPr txBox="1"/>
          <p:nvPr/>
        </p:nvSpPr>
        <p:spPr>
          <a:xfrm>
            <a:off x="30480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6" name="Text Box 25"/>
          <p:cNvSpPr txBox="1"/>
          <p:nvPr/>
        </p:nvSpPr>
        <p:spPr>
          <a:xfrm>
            <a:off x="3048000" y="119675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7" name="Line 26"/>
          <p:cNvSpPr/>
          <p:nvPr/>
        </p:nvSpPr>
        <p:spPr>
          <a:xfrm>
            <a:off x="4876800" y="1749202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7"/>
          <p:cNvSpPr/>
          <p:nvPr/>
        </p:nvSpPr>
        <p:spPr>
          <a:xfrm>
            <a:off x="4876800" y="1825402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8"/>
          <p:cNvSpPr/>
          <p:nvPr/>
        </p:nvSpPr>
        <p:spPr>
          <a:xfrm>
            <a:off x="64008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29"/>
          <p:cNvSpPr/>
          <p:nvPr/>
        </p:nvSpPr>
        <p:spPr>
          <a:xfrm>
            <a:off x="64008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30"/>
          <p:cNvSpPr/>
          <p:nvPr/>
        </p:nvSpPr>
        <p:spPr>
          <a:xfrm>
            <a:off x="64770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31"/>
          <p:cNvSpPr/>
          <p:nvPr/>
        </p:nvSpPr>
        <p:spPr>
          <a:xfrm>
            <a:off x="64770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3" name="Line 32"/>
          <p:cNvSpPr/>
          <p:nvPr/>
        </p:nvSpPr>
        <p:spPr>
          <a:xfrm>
            <a:off x="73914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4" name="Line 33"/>
          <p:cNvSpPr/>
          <p:nvPr/>
        </p:nvSpPr>
        <p:spPr>
          <a:xfrm>
            <a:off x="73914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5" name="Text Box 34"/>
          <p:cNvSpPr txBox="1"/>
          <p:nvPr/>
        </p:nvSpPr>
        <p:spPr>
          <a:xfrm>
            <a:off x="6705600" y="122532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6" name="Line 35"/>
          <p:cNvSpPr/>
          <p:nvPr/>
        </p:nvSpPr>
        <p:spPr>
          <a:xfrm>
            <a:off x="5257800" y="260645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96" name="Text Box 36"/>
          <p:cNvSpPr txBox="1"/>
          <p:nvPr/>
        </p:nvSpPr>
        <p:spPr>
          <a:xfrm>
            <a:off x="7772400" y="190160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97" name="Text Box 37"/>
          <p:cNvSpPr txBox="1"/>
          <p:nvPr/>
        </p:nvSpPr>
        <p:spPr>
          <a:xfrm>
            <a:off x="6553200" y="23683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39" name="Text Box 38"/>
          <p:cNvSpPr txBox="1"/>
          <p:nvPr/>
        </p:nvSpPr>
        <p:spPr>
          <a:xfrm>
            <a:off x="7772400" y="121580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0" name="Text Box 39"/>
          <p:cNvSpPr txBox="1"/>
          <p:nvPr/>
        </p:nvSpPr>
        <p:spPr>
          <a:xfrm>
            <a:off x="5867400" y="1920652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1" name="Text Box 40"/>
          <p:cNvSpPr txBox="1"/>
          <p:nvPr/>
        </p:nvSpPr>
        <p:spPr>
          <a:xfrm>
            <a:off x="5562600" y="237785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2" name="Text Box 41"/>
          <p:cNvSpPr txBox="1"/>
          <p:nvPr/>
        </p:nvSpPr>
        <p:spPr>
          <a:xfrm>
            <a:off x="5562600" y="282552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3" name="Text Box 42"/>
          <p:cNvSpPr txBox="1"/>
          <p:nvPr/>
        </p:nvSpPr>
        <p:spPr>
          <a:xfrm>
            <a:off x="5410200" y="3216052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5644" name="Text Box 43"/>
          <p:cNvSpPr txBox="1"/>
          <p:nvPr/>
        </p:nvSpPr>
        <p:spPr>
          <a:xfrm>
            <a:off x="5257800" y="359705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5645" name="Text Box 44"/>
          <p:cNvSpPr txBox="1"/>
          <p:nvPr/>
        </p:nvSpPr>
        <p:spPr>
          <a:xfrm>
            <a:off x="5105400" y="3978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6" name="Text Box 45"/>
          <p:cNvSpPr txBox="1"/>
          <p:nvPr/>
        </p:nvSpPr>
        <p:spPr>
          <a:xfrm>
            <a:off x="5105400" y="4359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7" name="Text Box 46"/>
          <p:cNvSpPr txBox="1"/>
          <p:nvPr/>
        </p:nvSpPr>
        <p:spPr>
          <a:xfrm>
            <a:off x="4800600" y="4730527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73807" name="Text Box 47"/>
          <p:cNvSpPr txBox="1"/>
          <p:nvPr/>
        </p:nvSpPr>
        <p:spPr>
          <a:xfrm>
            <a:off x="6705600" y="19111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8" name="Text Box 48"/>
          <p:cNvSpPr txBox="1"/>
          <p:nvPr/>
        </p:nvSpPr>
        <p:spPr>
          <a:xfrm>
            <a:off x="7772400" y="23683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9" name="Text Box 49"/>
          <p:cNvSpPr txBox="1"/>
          <p:nvPr/>
        </p:nvSpPr>
        <p:spPr>
          <a:xfrm>
            <a:off x="6553200" y="28255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0" name="Text Box 50"/>
          <p:cNvSpPr txBox="1"/>
          <p:nvPr/>
        </p:nvSpPr>
        <p:spPr>
          <a:xfrm>
            <a:off x="7543800" y="2825527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1" name="Text Box 51"/>
          <p:cNvSpPr txBox="1"/>
          <p:nvPr/>
        </p:nvSpPr>
        <p:spPr>
          <a:xfrm>
            <a:off x="6705600" y="32065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2" name="Text Box 52"/>
          <p:cNvSpPr txBox="1"/>
          <p:nvPr/>
        </p:nvSpPr>
        <p:spPr>
          <a:xfrm>
            <a:off x="7772400" y="3216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3" name="Text Box 53"/>
          <p:cNvSpPr txBox="1"/>
          <p:nvPr/>
        </p:nvSpPr>
        <p:spPr>
          <a:xfrm>
            <a:off x="6553200" y="3597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4" name="Text Box 54"/>
          <p:cNvSpPr txBox="1"/>
          <p:nvPr/>
        </p:nvSpPr>
        <p:spPr>
          <a:xfrm>
            <a:off x="7543800" y="3597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5" name="Text Box 55"/>
          <p:cNvSpPr txBox="1"/>
          <p:nvPr/>
        </p:nvSpPr>
        <p:spPr>
          <a:xfrm>
            <a:off x="6553200" y="3978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6" name="Text Box 56"/>
          <p:cNvSpPr txBox="1"/>
          <p:nvPr/>
        </p:nvSpPr>
        <p:spPr>
          <a:xfrm>
            <a:off x="7772400" y="3978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7" name="Text Box 57"/>
          <p:cNvSpPr txBox="1"/>
          <p:nvPr/>
        </p:nvSpPr>
        <p:spPr>
          <a:xfrm>
            <a:off x="6553200" y="4359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8" name="Text Box 58"/>
          <p:cNvSpPr txBox="1"/>
          <p:nvPr/>
        </p:nvSpPr>
        <p:spPr>
          <a:xfrm>
            <a:off x="7543800" y="4359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9" name="Text Box 59"/>
          <p:cNvSpPr txBox="1"/>
          <p:nvPr/>
        </p:nvSpPr>
        <p:spPr>
          <a:xfrm>
            <a:off x="6553200" y="4740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20" name="Text Box 60"/>
          <p:cNvSpPr txBox="1"/>
          <p:nvPr/>
        </p:nvSpPr>
        <p:spPr>
          <a:xfrm>
            <a:off x="7543800" y="4740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25663" name="Text Box 64">
            <a:hlinkClick r:id="rId3" action="ppaction://hlinksldjump"/>
          </p:cNvPr>
          <p:cNvSpPr txBox="1"/>
          <p:nvPr/>
        </p:nvSpPr>
        <p:spPr>
          <a:xfrm>
            <a:off x="560541" y="212438"/>
            <a:ext cx="640714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子集构造法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蛮力法练习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422235" y="5661248"/>
            <a:ext cx="5774432" cy="648072"/>
            <a:chOff x="2638949" y="2888878"/>
            <a:chExt cx="7070576" cy="648072"/>
          </a:xfrm>
        </p:grpSpPr>
        <p:sp>
          <p:nvSpPr>
            <p:cNvPr id="62" name="Text Box 8"/>
            <p:cNvSpPr txBox="1"/>
            <p:nvPr/>
          </p:nvSpPr>
          <p:spPr>
            <a:xfrm>
              <a:off x="6932160" y="3262313"/>
              <a:ext cx="573088" cy="274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638949" y="2888878"/>
              <a:ext cx="70705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D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 =</a:t>
              </a:r>
              <a:r>
                <a:rPr lang="el-GR" altLang="zh-CN" dirty="0"/>
                <a:t>Δ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i="1" dirty="0"/>
                <a:t> 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)= </a:t>
              </a:r>
              <a:r>
                <a:rPr lang="en-US" altLang="zh-CN" dirty="0">
                  <a:sym typeface="Symbol" panose="05050102010706020507" pitchFamily="18" charset="2"/>
                </a:rPr>
                <a:t> </a:t>
              </a: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q,a</a:t>
              </a:r>
              <a:r>
                <a:rPr lang="en-US" altLang="zh-CN" i="1" dirty="0"/>
                <a:t>) ,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6" grpId="0" bldLvl="0" animBg="1"/>
      <p:bldP spid="373797" grpId="0" bldLvl="0" animBg="1"/>
      <p:bldP spid="373807" grpId="0" bldLvl="0" animBg="1"/>
      <p:bldP spid="373808" grpId="0" bldLvl="0" animBg="1"/>
      <p:bldP spid="373809" grpId="0" bldLvl="0" animBg="1"/>
      <p:bldP spid="373810" grpId="0" bldLvl="0" animBg="1"/>
      <p:bldP spid="373811" grpId="0" bldLvl="0" animBg="1"/>
      <p:bldP spid="373812" grpId="0" bldLvl="0" animBg="1"/>
      <p:bldP spid="373813" grpId="0" bldLvl="0" animBg="1"/>
      <p:bldP spid="373814" grpId="0" bldLvl="0" animBg="1"/>
      <p:bldP spid="373815" grpId="0" bldLvl="0" animBg="1"/>
      <p:bldP spid="373816" grpId="0" bldLvl="0" animBg="1"/>
      <p:bldP spid="373817" grpId="0" bldLvl="0" animBg="1"/>
      <p:bldP spid="373818" grpId="0" bldLvl="0" animBg="1"/>
      <p:bldP spid="373819" grpId="0" bldLvl="0" animBg="1"/>
      <p:bldP spid="373820" grpId="0" bldLvl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6"/>
          <p:cNvSpPr txBox="1"/>
          <p:nvPr/>
        </p:nvSpPr>
        <p:spPr>
          <a:xfrm>
            <a:off x="1447800" y="18920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447800" y="2349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1219200" y="28064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5610" name="Line 9"/>
          <p:cNvSpPr/>
          <p:nvPr/>
        </p:nvSpPr>
        <p:spPr>
          <a:xfrm>
            <a:off x="1066800" y="17396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0"/>
          <p:cNvSpPr/>
          <p:nvPr/>
        </p:nvSpPr>
        <p:spPr>
          <a:xfrm>
            <a:off x="1066800" y="18158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1"/>
          <p:cNvSpPr/>
          <p:nvPr/>
        </p:nvSpPr>
        <p:spPr>
          <a:xfrm>
            <a:off x="18288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2"/>
          <p:cNvSpPr/>
          <p:nvPr/>
        </p:nvSpPr>
        <p:spPr>
          <a:xfrm>
            <a:off x="18288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3"/>
          <p:cNvSpPr/>
          <p:nvPr/>
        </p:nvSpPr>
        <p:spPr>
          <a:xfrm>
            <a:off x="19050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4"/>
          <p:cNvSpPr/>
          <p:nvPr/>
        </p:nvSpPr>
        <p:spPr>
          <a:xfrm>
            <a:off x="19050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>
            <a:off x="27432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6"/>
          <p:cNvSpPr/>
          <p:nvPr/>
        </p:nvSpPr>
        <p:spPr>
          <a:xfrm>
            <a:off x="27432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8" name="Text Box 17"/>
          <p:cNvSpPr txBox="1"/>
          <p:nvPr/>
        </p:nvSpPr>
        <p:spPr>
          <a:xfrm>
            <a:off x="2133600" y="1206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9" name="Line 18"/>
          <p:cNvSpPr/>
          <p:nvPr/>
        </p:nvSpPr>
        <p:spPr>
          <a:xfrm>
            <a:off x="1143000" y="2196877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0" name="Text Box 19"/>
          <p:cNvSpPr txBox="1"/>
          <p:nvPr/>
        </p:nvSpPr>
        <p:spPr>
          <a:xfrm>
            <a:off x="1981200" y="18920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1" name="Text Box 20"/>
          <p:cNvSpPr txBox="1"/>
          <p:nvPr/>
        </p:nvSpPr>
        <p:spPr>
          <a:xfrm>
            <a:off x="3048000" y="18920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2" name="Text Box 21"/>
          <p:cNvSpPr txBox="1"/>
          <p:nvPr/>
        </p:nvSpPr>
        <p:spPr>
          <a:xfrm>
            <a:off x="1981200" y="234927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23" name="Text Box 22"/>
          <p:cNvSpPr txBox="1"/>
          <p:nvPr/>
        </p:nvSpPr>
        <p:spPr>
          <a:xfrm>
            <a:off x="20574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4" name="Text Box 23"/>
          <p:cNvSpPr txBox="1"/>
          <p:nvPr/>
        </p:nvSpPr>
        <p:spPr>
          <a:xfrm>
            <a:off x="2819400" y="23397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5625" name="Text Box 24"/>
          <p:cNvSpPr txBox="1"/>
          <p:nvPr/>
        </p:nvSpPr>
        <p:spPr>
          <a:xfrm>
            <a:off x="30480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6" name="Text Box 25"/>
          <p:cNvSpPr txBox="1"/>
          <p:nvPr/>
        </p:nvSpPr>
        <p:spPr>
          <a:xfrm>
            <a:off x="3048000" y="119675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7" name="Line 26"/>
          <p:cNvSpPr/>
          <p:nvPr/>
        </p:nvSpPr>
        <p:spPr>
          <a:xfrm>
            <a:off x="4876800" y="1749202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7"/>
          <p:cNvSpPr/>
          <p:nvPr/>
        </p:nvSpPr>
        <p:spPr>
          <a:xfrm>
            <a:off x="4876800" y="1825402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8"/>
          <p:cNvSpPr/>
          <p:nvPr/>
        </p:nvSpPr>
        <p:spPr>
          <a:xfrm>
            <a:off x="64008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29"/>
          <p:cNvSpPr/>
          <p:nvPr/>
        </p:nvSpPr>
        <p:spPr>
          <a:xfrm>
            <a:off x="64008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30"/>
          <p:cNvSpPr/>
          <p:nvPr/>
        </p:nvSpPr>
        <p:spPr>
          <a:xfrm>
            <a:off x="64770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31"/>
          <p:cNvSpPr/>
          <p:nvPr/>
        </p:nvSpPr>
        <p:spPr>
          <a:xfrm>
            <a:off x="64770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3" name="Line 32"/>
          <p:cNvSpPr/>
          <p:nvPr/>
        </p:nvSpPr>
        <p:spPr>
          <a:xfrm>
            <a:off x="73914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4" name="Line 33"/>
          <p:cNvSpPr/>
          <p:nvPr/>
        </p:nvSpPr>
        <p:spPr>
          <a:xfrm>
            <a:off x="73914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5" name="Text Box 34"/>
          <p:cNvSpPr txBox="1"/>
          <p:nvPr/>
        </p:nvSpPr>
        <p:spPr>
          <a:xfrm>
            <a:off x="6705600" y="122532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6" name="Line 35"/>
          <p:cNvSpPr/>
          <p:nvPr/>
        </p:nvSpPr>
        <p:spPr>
          <a:xfrm>
            <a:off x="5257800" y="260645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96" name="Text Box 36"/>
          <p:cNvSpPr txBox="1"/>
          <p:nvPr/>
        </p:nvSpPr>
        <p:spPr>
          <a:xfrm>
            <a:off x="7772400" y="190160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97" name="Text Box 37"/>
          <p:cNvSpPr txBox="1"/>
          <p:nvPr/>
        </p:nvSpPr>
        <p:spPr>
          <a:xfrm>
            <a:off x="6553200" y="23683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39" name="Text Box 38"/>
          <p:cNvSpPr txBox="1"/>
          <p:nvPr/>
        </p:nvSpPr>
        <p:spPr>
          <a:xfrm>
            <a:off x="7772400" y="121580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0" name="Text Box 39"/>
          <p:cNvSpPr txBox="1"/>
          <p:nvPr/>
        </p:nvSpPr>
        <p:spPr>
          <a:xfrm>
            <a:off x="5867400" y="1920652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1" name="Text Box 40"/>
          <p:cNvSpPr txBox="1"/>
          <p:nvPr/>
        </p:nvSpPr>
        <p:spPr>
          <a:xfrm>
            <a:off x="5562600" y="237785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2" name="Text Box 41"/>
          <p:cNvSpPr txBox="1"/>
          <p:nvPr/>
        </p:nvSpPr>
        <p:spPr>
          <a:xfrm>
            <a:off x="5562600" y="282552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3" name="Text Box 42"/>
          <p:cNvSpPr txBox="1"/>
          <p:nvPr/>
        </p:nvSpPr>
        <p:spPr>
          <a:xfrm>
            <a:off x="5410200" y="3216052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5644" name="Text Box 43"/>
          <p:cNvSpPr txBox="1"/>
          <p:nvPr/>
        </p:nvSpPr>
        <p:spPr>
          <a:xfrm>
            <a:off x="5257800" y="359705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5645" name="Text Box 44"/>
          <p:cNvSpPr txBox="1"/>
          <p:nvPr/>
        </p:nvSpPr>
        <p:spPr>
          <a:xfrm>
            <a:off x="5105400" y="3978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6" name="Text Box 45"/>
          <p:cNvSpPr txBox="1"/>
          <p:nvPr/>
        </p:nvSpPr>
        <p:spPr>
          <a:xfrm>
            <a:off x="5105400" y="4359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7" name="Text Box 46"/>
          <p:cNvSpPr txBox="1"/>
          <p:nvPr/>
        </p:nvSpPr>
        <p:spPr>
          <a:xfrm>
            <a:off x="4800600" y="4730527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73807" name="Text Box 47"/>
          <p:cNvSpPr txBox="1"/>
          <p:nvPr/>
        </p:nvSpPr>
        <p:spPr>
          <a:xfrm>
            <a:off x="6705600" y="19111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8" name="Text Box 48"/>
          <p:cNvSpPr txBox="1"/>
          <p:nvPr/>
        </p:nvSpPr>
        <p:spPr>
          <a:xfrm>
            <a:off x="7772400" y="23683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9" name="Text Box 49"/>
          <p:cNvSpPr txBox="1"/>
          <p:nvPr/>
        </p:nvSpPr>
        <p:spPr>
          <a:xfrm>
            <a:off x="6553200" y="28255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0" name="Text Box 50"/>
          <p:cNvSpPr txBox="1"/>
          <p:nvPr/>
        </p:nvSpPr>
        <p:spPr>
          <a:xfrm>
            <a:off x="7543800" y="2825527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1" name="Text Box 51"/>
          <p:cNvSpPr txBox="1"/>
          <p:nvPr/>
        </p:nvSpPr>
        <p:spPr>
          <a:xfrm>
            <a:off x="6705600" y="32065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2" name="Text Box 52"/>
          <p:cNvSpPr txBox="1"/>
          <p:nvPr/>
        </p:nvSpPr>
        <p:spPr>
          <a:xfrm>
            <a:off x="7772400" y="3216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3" name="Text Box 53"/>
          <p:cNvSpPr txBox="1"/>
          <p:nvPr/>
        </p:nvSpPr>
        <p:spPr>
          <a:xfrm>
            <a:off x="6553200" y="3597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4" name="Text Box 54"/>
          <p:cNvSpPr txBox="1"/>
          <p:nvPr/>
        </p:nvSpPr>
        <p:spPr>
          <a:xfrm>
            <a:off x="7543800" y="3597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5" name="Text Box 55"/>
          <p:cNvSpPr txBox="1"/>
          <p:nvPr/>
        </p:nvSpPr>
        <p:spPr>
          <a:xfrm>
            <a:off x="6553200" y="3978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6" name="Text Box 56"/>
          <p:cNvSpPr txBox="1"/>
          <p:nvPr/>
        </p:nvSpPr>
        <p:spPr>
          <a:xfrm>
            <a:off x="7772400" y="3978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7" name="Text Box 57"/>
          <p:cNvSpPr txBox="1"/>
          <p:nvPr/>
        </p:nvSpPr>
        <p:spPr>
          <a:xfrm>
            <a:off x="6553200" y="4359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8" name="Text Box 58"/>
          <p:cNvSpPr txBox="1"/>
          <p:nvPr/>
        </p:nvSpPr>
        <p:spPr>
          <a:xfrm>
            <a:off x="7543800" y="4359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9" name="Text Box 59"/>
          <p:cNvSpPr txBox="1"/>
          <p:nvPr/>
        </p:nvSpPr>
        <p:spPr>
          <a:xfrm>
            <a:off x="6553200" y="4740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20" name="Text Box 60"/>
          <p:cNvSpPr txBox="1"/>
          <p:nvPr/>
        </p:nvSpPr>
        <p:spPr>
          <a:xfrm>
            <a:off x="7543800" y="4740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graphicFrame>
        <p:nvGraphicFramePr>
          <p:cNvPr id="37382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31064"/>
              </p:ext>
            </p:extLst>
          </p:nvPr>
        </p:nvGraphicFramePr>
        <p:xfrm>
          <a:off x="609600" y="3439890"/>
          <a:ext cx="41878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06952" imgH="1857756" progId="Visio.Drawing.11">
                  <p:embed/>
                </p:oleObj>
              </mc:Choice>
              <mc:Fallback>
                <p:oleObj r:id="rId3" imgW="3806952" imgH="18577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39890"/>
                        <a:ext cx="41878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22" name="Text Box 62"/>
          <p:cNvSpPr txBox="1"/>
          <p:nvPr/>
        </p:nvSpPr>
        <p:spPr>
          <a:xfrm>
            <a:off x="1600200" y="3654202"/>
            <a:ext cx="2286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63" name="Text Box 64">
            <a:hlinkClick r:id="rId5" action="ppaction://hlinksldjump"/>
          </p:cNvPr>
          <p:cNvSpPr txBox="1"/>
          <p:nvPr/>
        </p:nvSpPr>
        <p:spPr>
          <a:xfrm>
            <a:off x="560541" y="212438"/>
            <a:ext cx="640714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子集构造法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蛮力法练习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C8565B-B273-4A42-BD99-AC95FAD8923B}"/>
              </a:ext>
            </a:extLst>
          </p:cNvPr>
          <p:cNvSpPr txBox="1"/>
          <p:nvPr/>
        </p:nvSpPr>
        <p:spPr>
          <a:xfrm>
            <a:off x="370608" y="5485889"/>
            <a:ext cx="7694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蛮力法缺点：没有忽略冗余状态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有用的状态首先必须是开始状态可达的状态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957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22" grpId="0" bldLvl="0" animBg="1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57823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217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  <p:bldP spid="21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36241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69633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12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  <p:bldP spid="21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91374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69633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67824" y="1077697"/>
            <a:ext cx="118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zh-CN" altLang="en-US" dirty="0"/>
              <a:t>接受</a:t>
            </a:r>
          </a:p>
        </p:txBody>
      </p:sp>
    </p:spTree>
    <p:extLst>
      <p:ext uri="{BB962C8B-B14F-4D97-AF65-F5344CB8AC3E}">
        <p14:creationId xmlns:p14="http://schemas.microsoft.com/office/powerpoint/2010/main" val="20282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79718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827584" y="2276872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BA920B-2673-4C0F-9E67-56DD326EC433}"/>
              </a:ext>
            </a:extLst>
          </p:cNvPr>
          <p:cNvCxnSpPr>
            <a:cxnSpLocks/>
          </p:cNvCxnSpPr>
          <p:nvPr/>
        </p:nvCxnSpPr>
        <p:spPr>
          <a:xfrm>
            <a:off x="1115616" y="2423160"/>
            <a:ext cx="129984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92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7160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4536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7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0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60874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217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4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7" name="Rectangle 11"/>
          <p:cNvSpPr/>
          <p:nvPr/>
        </p:nvSpPr>
        <p:spPr>
          <a:xfrm>
            <a:off x="1436688" y="233680"/>
            <a:ext cx="63357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第三章 词法分析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20414" y="1484784"/>
            <a:ext cx="9143041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本章核心内容</a:t>
            </a: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词法分析程序的设计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单词的形式化描述工具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</a:t>
            </a:r>
            <a:r>
              <a:rPr lang="zh-CN" altLang="en-US" sz="3600" dirty="0">
                <a:solidFill>
                  <a:srgbClr val="800080"/>
                </a:solidFill>
              </a:rPr>
              <a:t>识别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工具</a:t>
            </a:r>
            <a:r>
              <a:rPr lang="en-US" altLang="zh-CN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有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穷自动机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正规文法、正规式和有穷自动机的等价性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1311231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5480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69633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72502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9731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39472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3511651" y="223981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40035"/>
            <a:ext cx="113898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47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046 L -0.04965 0.04768 C -0.06007 0.05833 -0.07552 0.06435 -0.09184 0.06435 C -0.11024 0.06435 -0.125 0.05833 -0.13542 0.04768 L -0.18472 0.00046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48750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9731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795856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39472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2" y="1640034"/>
            <a:ext cx="1138986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EF36D0-DA7D-4C8D-A46D-4EE019FE7930}"/>
              </a:ext>
            </a:extLst>
          </p:cNvPr>
          <p:cNvCxnSpPr>
            <a:cxnSpLocks/>
          </p:cNvCxnSpPr>
          <p:nvPr/>
        </p:nvCxnSpPr>
        <p:spPr>
          <a:xfrm>
            <a:off x="948690" y="3839179"/>
            <a:ext cx="139106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AA85E9-71DC-42DB-894B-F5CB8FD83188}"/>
              </a:ext>
            </a:extLst>
          </p:cNvPr>
          <p:cNvCxnSpPr>
            <a:cxnSpLocks/>
          </p:cNvCxnSpPr>
          <p:nvPr/>
        </p:nvCxnSpPr>
        <p:spPr>
          <a:xfrm>
            <a:off x="900911" y="2636912"/>
            <a:ext cx="47779" cy="12022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1565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422994" y="1032868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533655" y="371248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780491" y="1034598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40034"/>
            <a:ext cx="113898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EF36D0-DA7D-4C8D-A46D-4EE019FE7930}"/>
              </a:ext>
            </a:extLst>
          </p:cNvPr>
          <p:cNvCxnSpPr>
            <a:cxnSpLocks/>
          </p:cNvCxnSpPr>
          <p:nvPr/>
        </p:nvCxnSpPr>
        <p:spPr>
          <a:xfrm>
            <a:off x="2716669" y="3839179"/>
            <a:ext cx="139106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9941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819523" y="102271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4174428" y="3682533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217934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28800"/>
            <a:ext cx="110919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0F0C5E-E12F-41A4-9F2E-E6E16B75DDCC}"/>
              </a:ext>
            </a:extLst>
          </p:cNvPr>
          <p:cNvCxnSpPr>
            <a:cxnSpLocks/>
          </p:cNvCxnSpPr>
          <p:nvPr/>
        </p:nvCxnSpPr>
        <p:spPr>
          <a:xfrm>
            <a:off x="971600" y="3282476"/>
            <a:ext cx="142292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B17BBD-0F6C-49FE-B801-3D7A979A75DF}"/>
              </a:ext>
            </a:extLst>
          </p:cNvPr>
          <p:cNvCxnSpPr>
            <a:cxnSpLocks/>
          </p:cNvCxnSpPr>
          <p:nvPr/>
        </p:nvCxnSpPr>
        <p:spPr>
          <a:xfrm>
            <a:off x="900911" y="2636912"/>
            <a:ext cx="0" cy="7128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37118 -0.2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95105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222530" y="1044024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3140299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600029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40035"/>
            <a:ext cx="110919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29" name="文本框 23">
            <a:extLst>
              <a:ext uri="{FF2B5EF4-FFF2-40B4-BE49-F238E27FC236}">
                <a16:creationId xmlns:a16="http://schemas.microsoft.com/office/drawing/2014/main" id="{4F30B257-3730-4903-9E43-7AA62AD91B90}"/>
              </a:ext>
            </a:extLst>
          </p:cNvPr>
          <p:cNvSpPr txBox="1"/>
          <p:nvPr/>
        </p:nvSpPr>
        <p:spPr>
          <a:xfrm>
            <a:off x="3705044" y="2651920"/>
            <a:ext cx="260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F571795-F023-47C4-A7F7-3BBC1D3D4137}"/>
              </a:ext>
            </a:extLst>
          </p:cNvPr>
          <p:cNvSpPr txBox="1"/>
          <p:nvPr/>
        </p:nvSpPr>
        <p:spPr>
          <a:xfrm>
            <a:off x="5110160" y="2728222"/>
            <a:ext cx="45788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17691 -0.126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9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73603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222530" y="1044024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795856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600029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2" y="1640034"/>
            <a:ext cx="108012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F571795-F023-47C4-A7F7-3BBC1D3D4137}"/>
              </a:ext>
            </a:extLst>
          </p:cNvPr>
          <p:cNvSpPr txBox="1"/>
          <p:nvPr/>
        </p:nvSpPr>
        <p:spPr>
          <a:xfrm>
            <a:off x="5110160" y="2728222"/>
            <a:ext cx="45788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</a:t>
            </a:r>
            <a:endParaRPr lang="zh-CN" altLang="en-US" dirty="0">
              <a:solidFill>
                <a:srgbClr val="800080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BC6649C-F6FD-4382-BD0A-D1DBA24F8A88}"/>
              </a:ext>
            </a:extLst>
          </p:cNvPr>
          <p:cNvCxnSpPr>
            <a:cxnSpLocks/>
          </p:cNvCxnSpPr>
          <p:nvPr/>
        </p:nvCxnSpPr>
        <p:spPr>
          <a:xfrm>
            <a:off x="937756" y="6678071"/>
            <a:ext cx="306202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8E855A9-8384-4179-B98E-072D9A1F8FD8}"/>
              </a:ext>
            </a:extLst>
          </p:cNvPr>
          <p:cNvCxnSpPr>
            <a:cxnSpLocks/>
          </p:cNvCxnSpPr>
          <p:nvPr/>
        </p:nvCxnSpPr>
        <p:spPr>
          <a:xfrm>
            <a:off x="900911" y="2636912"/>
            <a:ext cx="36845" cy="40411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345335" y="6093296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08988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4139952" y="6520799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600029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2" y="1640034"/>
            <a:ext cx="108012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F571795-F023-47C4-A7F7-3BBC1D3D4137}"/>
              </a:ext>
            </a:extLst>
          </p:cNvPr>
          <p:cNvSpPr txBox="1"/>
          <p:nvPr/>
        </p:nvSpPr>
        <p:spPr>
          <a:xfrm>
            <a:off x="5110160" y="2728222"/>
            <a:ext cx="45788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35" name="文本框 30">
            <a:extLst>
              <a:ext uri="{FF2B5EF4-FFF2-40B4-BE49-F238E27FC236}">
                <a16:creationId xmlns:a16="http://schemas.microsoft.com/office/drawing/2014/main" id="{EAD10038-B982-4F8E-A502-F9709B693B36}"/>
              </a:ext>
            </a:extLst>
          </p:cNvPr>
          <p:cNvSpPr txBox="1"/>
          <p:nvPr/>
        </p:nvSpPr>
        <p:spPr>
          <a:xfrm>
            <a:off x="5732563" y="6244868"/>
            <a:ext cx="38878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5335" y="6093296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36736 -0.619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8" y="-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900113" y="1341438"/>
            <a:ext cx="7489825" cy="731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技术细节需要注意的地方</a:t>
            </a:r>
            <a:r>
              <a:rPr lang="zh-CN" altLang="en-US" dirty="0"/>
              <a:t> </a:t>
            </a: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00" dirty="0">
              <a:latin typeface="楷体_GB2312" pitchFamily="49" charset="-122"/>
            </a:endParaRP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755650" y="1916113"/>
            <a:ext cx="8136830" cy="37548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</a:rPr>
              <a:t>如何区分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标识符</a:t>
            </a:r>
            <a:r>
              <a:rPr lang="zh-CN" altLang="en-US" sz="2800" dirty="0">
                <a:latin typeface="楷体_GB2312" pitchFamily="49" charset="-122"/>
              </a:rPr>
              <a:t>与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保留字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预设一个保留字表，通过查表来确定是否保留字</a:t>
            </a:r>
            <a:endParaRPr lang="zh-CN" altLang="en-US" sz="2400" dirty="0"/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字符退还</a:t>
            </a:r>
            <a:r>
              <a:rPr lang="zh-CN" altLang="en-US" dirty="0"/>
              <a:t>  </a:t>
            </a:r>
            <a:endParaRPr lang="zh-CN" altLang="en-US" sz="28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在识别的单词时，要注意到可能需要进行字符退还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/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例</a:t>
            </a:r>
            <a:r>
              <a:rPr lang="en-US" altLang="zh-CN" sz="2400" dirty="0">
                <a:latin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</a:rPr>
              <a:t>在读取字符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后，若下一字符不是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=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，则识别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的单词是小于号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，但要退还这个非 </a:t>
            </a:r>
            <a:r>
              <a:rPr lang="en-US" altLang="zh-CN" sz="2400" dirty="0">
                <a:latin typeface="楷体_GB2312" pitchFamily="49" charset="-122"/>
              </a:rPr>
              <a:t>&lt; </a:t>
            </a:r>
            <a:r>
              <a:rPr lang="zh-CN" altLang="en-US" sz="2400" dirty="0">
                <a:latin typeface="楷体_GB2312" pitchFamily="49" charset="-122"/>
              </a:rPr>
              <a:t>字符，以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保证下一次仍读到那个非 </a:t>
            </a:r>
            <a:r>
              <a:rPr lang="en-US" altLang="zh-CN" sz="2400" dirty="0">
                <a:latin typeface="楷体_GB2312" pitchFamily="49" charset="-122"/>
              </a:rPr>
              <a:t>&lt; </a:t>
            </a:r>
            <a:r>
              <a:rPr lang="zh-CN" altLang="en-US" sz="2400" dirty="0">
                <a:latin typeface="楷体_GB2312" pitchFamily="49" charset="-122"/>
              </a:rPr>
              <a:t>字符</a:t>
            </a:r>
            <a:r>
              <a:rPr lang="zh-CN" altLang="en-US" dirty="0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0113" y="260724"/>
            <a:ext cx="8209532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手动编写词法分析程序以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739701683"/>
      </p:ext>
    </p:extLst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0"/>
            <a:ext cx="821535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词法分析程序的实现方式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2.</a:t>
            </a:r>
            <a:r>
              <a:rPr lang="zh-CN" altLang="en-US" dirty="0">
                <a:solidFill>
                  <a:srgbClr val="800080"/>
                </a:solidFill>
              </a:rPr>
              <a:t>词法分析程序的自动构造</a:t>
            </a:r>
          </a:p>
        </p:txBody>
      </p:sp>
      <p:sp>
        <p:nvSpPr>
          <p:cNvPr id="11" name="矩形 10"/>
          <p:cNvSpPr/>
          <p:nvPr/>
        </p:nvSpPr>
        <p:spPr>
          <a:xfrm>
            <a:off x="3108480" y="1357298"/>
            <a:ext cx="3892412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每种单词的词法规则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5786446" y="2000240"/>
            <a:ext cx="357190" cy="1683982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1"/>
            <a:endParaRPr kumimoji="1" lang="zh-CN" altLang="en-US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4876" y="4857760"/>
            <a:ext cx="1928826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分词程序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4612" y="3684222"/>
            <a:ext cx="4357718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识别单个单词的状态机</a:t>
            </a:r>
          </a:p>
        </p:txBody>
      </p:sp>
      <p:sp>
        <p:nvSpPr>
          <p:cNvPr id="17" name="矩形 16"/>
          <p:cNvSpPr/>
          <p:nvPr/>
        </p:nvSpPr>
        <p:spPr>
          <a:xfrm>
            <a:off x="1142976" y="135729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手工设计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 bwMode="auto">
          <a:xfrm>
            <a:off x="5822164" y="4365104"/>
            <a:ext cx="321471" cy="421218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9963" y="365741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自动构造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4282" y="5857892"/>
            <a:ext cx="775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词法分析程序的自动构造工具有 </a:t>
            </a:r>
            <a:r>
              <a:rPr lang="en-US" altLang="zh-CN" dirty="0" err="1">
                <a:solidFill>
                  <a:srgbClr val="800080"/>
                </a:solidFill>
              </a:rPr>
              <a:t>lex</a:t>
            </a:r>
            <a:r>
              <a:rPr lang="zh-CN" altLang="en-US" dirty="0">
                <a:solidFill>
                  <a:srgbClr val="800080"/>
                </a:solidFill>
              </a:rPr>
              <a:t>、</a:t>
            </a:r>
            <a:r>
              <a:rPr lang="en-US" altLang="zh-CN" dirty="0">
                <a:solidFill>
                  <a:srgbClr val="800080"/>
                </a:solidFill>
              </a:rPr>
              <a:t>flex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2071670" y="2924944"/>
            <a:ext cx="642942" cy="2432882"/>
          </a:xfrm>
          <a:prstGeom prst="leftBrace">
            <a:avLst>
              <a:gd name="adj1" fmla="val 25867"/>
              <a:gd name="adj2" fmla="val 50000"/>
            </a:avLst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80248" y="1053086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8843" y="1576306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03056" y="3501655"/>
            <a:ext cx="1891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有限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 algn="ctr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</p:spTree>
    <p:extLst>
      <p:ext uri="{BB962C8B-B14F-4D97-AF65-F5344CB8AC3E}">
        <p14:creationId xmlns:p14="http://schemas.microsoft.com/office/powerpoint/2010/main" val="805993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 animBg="1"/>
      <p:bldP spid="12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071670" y="3415729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词法分析程序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29977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源程序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1500166" y="377291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01613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字符的序列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929190" y="3415729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语法分析程序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7072330" y="3844357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3834" y="3487167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8596" y="1071546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3.1.1 </a:t>
            </a:r>
            <a:r>
              <a:rPr lang="zh-CN" altLang="en-US" dirty="0">
                <a:solidFill>
                  <a:srgbClr val="800080"/>
                </a:solidFill>
              </a:rPr>
              <a:t>词法分析程序和语法分析程序接口方式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0" y="214290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4214810" y="377291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744" y="2487035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单词的序列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4D0A7A-8423-1C56-8AA0-28B3A1AFA442}"/>
              </a:ext>
            </a:extLst>
          </p:cNvPr>
          <p:cNvSpPr/>
          <p:nvPr/>
        </p:nvSpPr>
        <p:spPr>
          <a:xfrm>
            <a:off x="2264596" y="5532327"/>
            <a:ext cx="3900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需扫描源程序多遍</a:t>
            </a:r>
          </a:p>
        </p:txBody>
      </p:sp>
    </p:spTree>
    <p:extLst>
      <p:ext uri="{BB962C8B-B14F-4D97-AF65-F5344CB8AC3E}">
        <p14:creationId xmlns:p14="http://schemas.microsoft.com/office/powerpoint/2010/main" val="40270862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03652" y="646162"/>
            <a:ext cx="8732844" cy="1270669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r>
              <a:rPr lang="en-US" altLang="zh-CN" dirty="0"/>
              <a:t>		 </a:t>
            </a:r>
            <a:r>
              <a:rPr lang="zh-CN" altLang="en-US" dirty="0">
                <a:solidFill>
                  <a:srgbClr val="FF0000"/>
                </a:solidFill>
              </a:rPr>
              <a:t>描述词法的工具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9102" y="2387443"/>
            <a:ext cx="8667393" cy="4320480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		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197" y="1025520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6600" y="1111845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82494" y="569939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  <p:cxnSp>
        <p:nvCxnSpPr>
          <p:cNvPr id="51" name="直接箭头连接符 50"/>
          <p:cNvCxnSpPr>
            <a:cxnSpLocks/>
          </p:cNvCxnSpPr>
          <p:nvPr/>
        </p:nvCxnSpPr>
        <p:spPr bwMode="auto">
          <a:xfrm flipH="1">
            <a:off x="7606565" y="1340768"/>
            <a:ext cx="9309" cy="3666143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TextBox 54"/>
          <p:cNvSpPr txBox="1"/>
          <p:nvPr/>
        </p:nvSpPr>
        <p:spPr>
          <a:xfrm>
            <a:off x="372213" y="2451880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带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</a:rPr>
              <a:t>转移的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8596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5A48987B-AD8C-4506-8C32-1E45BEE56037}"/>
              </a:ext>
            </a:extLst>
          </p:cNvPr>
          <p:cNvSpPr txBox="1"/>
          <p:nvPr/>
        </p:nvSpPr>
        <p:spPr>
          <a:xfrm>
            <a:off x="608263" y="543778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确定有限自动机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03AFEC-C193-4C47-A656-A6D066896FC7}"/>
              </a:ext>
            </a:extLst>
          </p:cNvPr>
          <p:cNvSpPr txBox="1"/>
          <p:nvPr/>
        </p:nvSpPr>
        <p:spPr>
          <a:xfrm>
            <a:off x="6027199" y="4943446"/>
            <a:ext cx="463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识别单词的工具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221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8" grpId="0"/>
      <p:bldP spid="49" grpId="0"/>
      <p:bldP spid="50" grpId="0"/>
      <p:bldP spid="55" grpId="0"/>
      <p:bldP spid="56" grpId="0"/>
      <p:bldP spid="18" grpId="0" animBg="1"/>
      <p:bldP spid="19" grpId="0" animBg="1"/>
      <p:bldP spid="20" grpId="0" animBg="1"/>
      <p:bldP spid="23" grpId="0" animBg="1"/>
      <p:bldP spid="24" grpId="0" animBg="1"/>
      <p:bldP spid="27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C2F355F-7009-5D2B-3337-19D5739F0C56}"/>
              </a:ext>
            </a:extLst>
          </p:cNvPr>
          <p:cNvSpPr/>
          <p:nvPr/>
        </p:nvSpPr>
        <p:spPr bwMode="auto">
          <a:xfrm>
            <a:off x="1857356" y="648004"/>
            <a:ext cx="4370828" cy="15057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C302A594-4C3C-5134-4E7F-B61DD40E6C4D}"/>
              </a:ext>
            </a:extLst>
          </p:cNvPr>
          <p:cNvSpPr txBox="1"/>
          <p:nvPr/>
        </p:nvSpPr>
        <p:spPr>
          <a:xfrm>
            <a:off x="538006" y="932620"/>
            <a:ext cx="131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3.3</a:t>
            </a:r>
            <a:r>
              <a:rPr lang="zh-CN" altLang="en-US" dirty="0"/>
              <a:t>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CF5C11-13C3-EABD-E637-DC9B922C1A0F}"/>
              </a:ext>
            </a:extLst>
          </p:cNvPr>
          <p:cNvSpPr/>
          <p:nvPr/>
        </p:nvSpPr>
        <p:spPr bwMode="auto">
          <a:xfrm>
            <a:off x="1885314" y="2371871"/>
            <a:ext cx="4483213" cy="43516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52DA3E51-E6A4-B427-5234-6230562D513C}"/>
              </a:ext>
            </a:extLst>
          </p:cNvPr>
          <p:cNvSpPr txBox="1"/>
          <p:nvPr/>
        </p:nvSpPr>
        <p:spPr>
          <a:xfrm>
            <a:off x="467544" y="3586319"/>
            <a:ext cx="14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3.4</a:t>
            </a:r>
            <a:r>
              <a:rPr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20685732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109FC-BE93-4AE2-AAA8-8DF8C5AF472C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2761603" y="1568542"/>
            <a:ext cx="1637356" cy="1185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66808B-5E69-4570-9A20-DA3272D20E6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 bwMode="auto">
          <a:xfrm>
            <a:off x="2311905" y="1522255"/>
            <a:ext cx="1870320" cy="14861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70784-0B7E-4068-805F-33705945E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5470" y="1511624"/>
            <a:ext cx="89481" cy="11613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8A302-59AE-4112-BA57-C1BC1C6BE337}"/>
              </a:ext>
            </a:extLst>
          </p:cNvPr>
          <p:cNvCxnSpPr>
            <a:cxnSpLocks/>
            <a:stCxn id="24" idx="5"/>
          </p:cNvCxnSpPr>
          <p:nvPr/>
        </p:nvCxnSpPr>
        <p:spPr bwMode="auto">
          <a:xfrm flipH="1">
            <a:off x="5240529" y="1511624"/>
            <a:ext cx="90476" cy="1213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" name="TextBox 23">
            <a:extLst>
              <a:ext uri="{FF2B5EF4-FFF2-40B4-BE49-F238E27FC236}">
                <a16:creationId xmlns:a16="http://schemas.microsoft.com/office/drawing/2014/main" id="{E08AF353-2E44-A53B-A058-994F50D1D64B}"/>
              </a:ext>
            </a:extLst>
          </p:cNvPr>
          <p:cNvSpPr txBox="1"/>
          <p:nvPr/>
        </p:nvSpPr>
        <p:spPr>
          <a:xfrm>
            <a:off x="6311810" y="2399538"/>
            <a:ext cx="1260586" cy="60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3.5</a:t>
            </a:r>
            <a:r>
              <a:rPr lang="zh-CN" altLang="en-US" dirty="0"/>
              <a:t>节</a:t>
            </a: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C1D9F5AA-AD36-845E-CB3D-253C793C89BE}"/>
              </a:ext>
            </a:extLst>
          </p:cNvPr>
          <p:cNvSpPr txBox="1"/>
          <p:nvPr/>
        </p:nvSpPr>
        <p:spPr>
          <a:xfrm>
            <a:off x="1214414" y="2428868"/>
            <a:ext cx="1260586" cy="60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3.6</a:t>
            </a:r>
            <a:r>
              <a:rPr lang="zh-CN" altLang="en-US" dirty="0"/>
              <a:t>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C10F331-5B07-BCD7-093E-0C518ACAB427}"/>
              </a:ext>
            </a:extLst>
          </p:cNvPr>
          <p:cNvSpPr/>
          <p:nvPr/>
        </p:nvSpPr>
        <p:spPr bwMode="auto">
          <a:xfrm rot="18027473">
            <a:off x="3028628" y="28888"/>
            <a:ext cx="1753939" cy="42934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13378E-1F2A-8B5E-E947-0B6922FF98FA}"/>
              </a:ext>
            </a:extLst>
          </p:cNvPr>
          <p:cNvSpPr/>
          <p:nvPr/>
        </p:nvSpPr>
        <p:spPr bwMode="auto">
          <a:xfrm>
            <a:off x="4126733" y="648004"/>
            <a:ext cx="1637356" cy="30690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448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109FC-BE93-4AE2-AAA8-8DF8C5AF472C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2761603" y="1568542"/>
            <a:ext cx="1637356" cy="1185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66808B-5E69-4570-9A20-DA3272D20E6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 bwMode="auto">
          <a:xfrm>
            <a:off x="2311905" y="1522255"/>
            <a:ext cx="1870320" cy="14861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70784-0B7E-4068-805F-33705945E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5470" y="1511624"/>
            <a:ext cx="89481" cy="11613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8A302-59AE-4112-BA57-C1BC1C6BE337}"/>
              </a:ext>
            </a:extLst>
          </p:cNvPr>
          <p:cNvCxnSpPr>
            <a:cxnSpLocks/>
            <a:stCxn id="24" idx="5"/>
          </p:cNvCxnSpPr>
          <p:nvPr/>
        </p:nvCxnSpPr>
        <p:spPr bwMode="auto">
          <a:xfrm flipH="1">
            <a:off x="5240529" y="1511624"/>
            <a:ext cx="90476" cy="1213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TextBox 46">
            <a:extLst>
              <a:ext uri="{FF2B5EF4-FFF2-40B4-BE49-F238E27FC236}">
                <a16:creationId xmlns:a16="http://schemas.microsoft.com/office/drawing/2014/main" id="{697E6C54-2DED-3305-0758-7B656FD45FE8}"/>
              </a:ext>
            </a:extLst>
          </p:cNvPr>
          <p:cNvSpPr txBox="1"/>
          <p:nvPr/>
        </p:nvSpPr>
        <p:spPr>
          <a:xfrm>
            <a:off x="303652" y="646162"/>
            <a:ext cx="8732844" cy="1270669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r>
              <a:rPr lang="en-US" altLang="zh-CN" dirty="0"/>
              <a:t>		 </a:t>
            </a:r>
            <a:r>
              <a:rPr lang="zh-CN" altLang="en-US" dirty="0">
                <a:solidFill>
                  <a:srgbClr val="FF0000"/>
                </a:solidFill>
              </a:rPr>
              <a:t>描述词法的工具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5879D3D-A2B4-0902-23A9-ECE60B11AA0E}"/>
              </a:ext>
            </a:extLst>
          </p:cNvPr>
          <p:cNvSpPr txBox="1"/>
          <p:nvPr/>
        </p:nvSpPr>
        <p:spPr>
          <a:xfrm>
            <a:off x="369102" y="2387443"/>
            <a:ext cx="8667393" cy="4320480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		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0232ABB-AD3B-3AB7-02E7-1B343622F181}"/>
              </a:ext>
            </a:extLst>
          </p:cNvPr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0" name="TextBox 47">
            <a:extLst>
              <a:ext uri="{FF2B5EF4-FFF2-40B4-BE49-F238E27FC236}">
                <a16:creationId xmlns:a16="http://schemas.microsoft.com/office/drawing/2014/main" id="{8F04D597-EC18-96F1-53EF-E0A4E7DDD70C}"/>
              </a:ext>
            </a:extLst>
          </p:cNvPr>
          <p:cNvSpPr txBox="1"/>
          <p:nvPr/>
        </p:nvSpPr>
        <p:spPr>
          <a:xfrm>
            <a:off x="473197" y="1025520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4A2A763D-A5B3-E997-31F1-82ADE0A132F1}"/>
              </a:ext>
            </a:extLst>
          </p:cNvPr>
          <p:cNvSpPr txBox="1"/>
          <p:nvPr/>
        </p:nvSpPr>
        <p:spPr>
          <a:xfrm>
            <a:off x="6326600" y="1111845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12" name="TextBox 49">
            <a:extLst>
              <a:ext uri="{FF2B5EF4-FFF2-40B4-BE49-F238E27FC236}">
                <a16:creationId xmlns:a16="http://schemas.microsoft.com/office/drawing/2014/main" id="{4EB26E30-59BC-4EA2-A3DB-850E9A479CF6}"/>
              </a:ext>
            </a:extLst>
          </p:cNvPr>
          <p:cNvSpPr txBox="1"/>
          <p:nvPr/>
        </p:nvSpPr>
        <p:spPr>
          <a:xfrm>
            <a:off x="6682494" y="569939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DD8BC7-EAEA-9406-A145-7957E680E1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5" y="1340768"/>
            <a:ext cx="9309" cy="3666143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TextBox 54">
            <a:extLst>
              <a:ext uri="{FF2B5EF4-FFF2-40B4-BE49-F238E27FC236}">
                <a16:creationId xmlns:a16="http://schemas.microsoft.com/office/drawing/2014/main" id="{BC95953D-46F4-DC3E-4108-2590BE73B8C5}"/>
              </a:ext>
            </a:extLst>
          </p:cNvPr>
          <p:cNvSpPr txBox="1"/>
          <p:nvPr/>
        </p:nvSpPr>
        <p:spPr>
          <a:xfrm>
            <a:off x="372213" y="2451880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带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</a:rPr>
              <a:t>转移的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C4C76400-2CEA-6386-53F8-CE6239A9B291}"/>
              </a:ext>
            </a:extLst>
          </p:cNvPr>
          <p:cNvSpPr txBox="1"/>
          <p:nvPr/>
        </p:nvSpPr>
        <p:spPr>
          <a:xfrm>
            <a:off x="428596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B6E1D274-CD58-E26A-F56D-C9584E75E48A}"/>
              </a:ext>
            </a:extLst>
          </p:cNvPr>
          <p:cNvSpPr txBox="1"/>
          <p:nvPr/>
        </p:nvSpPr>
        <p:spPr>
          <a:xfrm>
            <a:off x="608263" y="543778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确定有限自动机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72411-189B-09F4-1604-20F2217E8588}"/>
              </a:ext>
            </a:extLst>
          </p:cNvPr>
          <p:cNvSpPr txBox="1"/>
          <p:nvPr/>
        </p:nvSpPr>
        <p:spPr>
          <a:xfrm>
            <a:off x="6027199" y="4943446"/>
            <a:ext cx="463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识别单词的工具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37A54E-F63E-0D46-1373-81C683E1EC2F}"/>
              </a:ext>
            </a:extLst>
          </p:cNvPr>
          <p:cNvSpPr/>
          <p:nvPr/>
        </p:nvSpPr>
        <p:spPr bwMode="auto">
          <a:xfrm>
            <a:off x="3826085" y="648003"/>
            <a:ext cx="1985702" cy="60599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055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正规文法即</a:t>
            </a:r>
            <a:r>
              <a:rPr lang="en-US" altLang="zh-CN" sz="3600" i="1" dirty="0">
                <a:solidFill>
                  <a:srgbClr val="800080"/>
                </a:solidFill>
              </a:rPr>
              <a:t>3 </a:t>
            </a:r>
            <a:r>
              <a:rPr lang="zh-CN" altLang="en-US" sz="3600" dirty="0">
                <a:solidFill>
                  <a:srgbClr val="800080"/>
                </a:solidFill>
              </a:rPr>
              <a:t>型文法</a:t>
            </a:r>
            <a:r>
              <a:rPr lang="zh-CN" altLang="en-US" sz="3600" dirty="0"/>
              <a:t> </a:t>
            </a:r>
            <a:r>
              <a:rPr lang="en-US" altLang="zh-CN" sz="3600" i="1" dirty="0"/>
              <a:t>G</a:t>
            </a:r>
            <a:r>
              <a:rPr lang="en-US" altLang="zh-CN" sz="3600" dirty="0"/>
              <a:t> = (</a:t>
            </a:r>
            <a:r>
              <a:rPr lang="en-US" altLang="zh-CN" sz="3600" i="1" dirty="0"/>
              <a:t>V</a:t>
            </a:r>
            <a:r>
              <a:rPr lang="en-US" altLang="zh-CN" sz="3600" i="1" baseline="-25000" dirty="0"/>
              <a:t>N</a:t>
            </a:r>
            <a:r>
              <a:rPr lang="en-US" altLang="zh-CN" sz="3600" i="1" dirty="0"/>
              <a:t>,</a:t>
            </a:r>
            <a:r>
              <a:rPr lang="en-US" altLang="zh-CN" sz="3600" dirty="0"/>
              <a:t> </a:t>
            </a:r>
            <a:r>
              <a:rPr lang="en-US" altLang="zh-CN" sz="3600" i="1" dirty="0"/>
              <a:t>V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3600" i="1" dirty="0"/>
              <a:t>, </a:t>
            </a:r>
            <a:r>
              <a:rPr lang="en-US" altLang="zh-CN" sz="3600" i="1" dirty="0">
                <a:sym typeface="Symbol" panose="05050102010706020507" pitchFamily="18" charset="2"/>
              </a:rPr>
              <a:t>P</a:t>
            </a:r>
            <a:r>
              <a:rPr lang="en-US" altLang="zh-CN" sz="3600" i="1" dirty="0"/>
              <a:t> , S </a:t>
            </a:r>
            <a:r>
              <a:rPr lang="en-US" altLang="zh-CN" sz="3600" dirty="0"/>
              <a:t>) </a:t>
            </a:r>
            <a:r>
              <a:rPr lang="zh-CN" altLang="en-US" sz="3600" dirty="0"/>
              <a:t>的产生式形如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               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dirty="0"/>
              <a:t>或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i="1" dirty="0">
                <a:sym typeface="Symbol" panose="05050102010706020507" pitchFamily="18" charset="2"/>
              </a:rPr>
              <a:t>,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   </a:t>
            </a:r>
            <a:r>
              <a:rPr lang="zh-CN" altLang="en-US" sz="3600" dirty="0"/>
              <a:t>其中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A, B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36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sz="3600" dirty="0"/>
              <a:t>，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dirty="0" err="1">
                <a:solidFill>
                  <a:srgbClr val="800080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3600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600" b="0" dirty="0">
                <a:solidFill>
                  <a:srgbClr val="80008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3600" b="0" dirty="0">
                <a:solidFill>
                  <a:srgbClr val="800080"/>
                </a:solidFill>
                <a:sym typeface="Symbol" panose="05050102010706020507" pitchFamily="18" charset="2"/>
              </a:rPr>
              <a:t>}</a:t>
            </a:r>
            <a:r>
              <a:rPr lang="en-US" altLang="zh-CN" sz="3600" dirty="0"/>
              <a:t>.</a:t>
            </a:r>
            <a:r>
              <a:rPr lang="en-US" altLang="zh-CN" sz="3600" dirty="0">
                <a:latin typeface="楷体_GB2312" pitchFamily="49" charset="-122"/>
              </a:rPr>
              <a:t> </a:t>
            </a:r>
            <a:endParaRPr lang="en-US" altLang="zh-CN" sz="3600" dirty="0"/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由正规文法生成的语言，称为正规语言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(regular language),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又称为正规集</a:t>
            </a:r>
          </a:p>
        </p:txBody>
      </p:sp>
    </p:spTree>
    <p:extLst>
      <p:ext uri="{BB962C8B-B14F-4D97-AF65-F5344CB8AC3E}">
        <p14:creationId xmlns:p14="http://schemas.microsoft.com/office/powerpoint/2010/main" val="188762293"/>
      </p:ext>
    </p:extLst>
  </p:cSld>
  <p:clrMapOvr>
    <a:masterClrMapping/>
  </p:clrMapOvr>
  <p:transition spd="med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142984"/>
            <a:ext cx="900176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例如程序语言中几类单词可以用以下规则描述：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&lt;</a:t>
            </a:r>
            <a:r>
              <a:rPr lang="zh-CN" altLang="en-US" dirty="0">
                <a:solidFill>
                  <a:srgbClr val="800080"/>
                </a:solidFill>
              </a:rPr>
              <a:t>标识符</a:t>
            </a:r>
            <a:r>
              <a:rPr lang="en-US" altLang="zh-CN" dirty="0">
                <a:solidFill>
                  <a:srgbClr val="800080"/>
                </a:solidFill>
              </a:rPr>
              <a:t>&gt;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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l|l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l|d|l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无符号整数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d|d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无符号整数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运算符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+|-|</a:t>
            </a:r>
            <a:r>
              <a:rPr lang="zh-CN" altLang="en-US" i="1" dirty="0">
                <a:solidFill>
                  <a:srgbClr val="800080"/>
                </a:solidFill>
                <a:latin typeface="+mn-ea"/>
                <a:ea typeface="+mn-ea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|/ |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等号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=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界符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 , | ; | ( | ) |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其中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a~z,A~Z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英文字母，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0~9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68" y="3058539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…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0184" y="405867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…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844" y="5214950"/>
            <a:ext cx="8858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关键字也是一种单词，一般由字母组成，并且是有穷个，可以单独列出来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920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2240" y="332656"/>
            <a:ext cx="8894256" cy="5386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3.1 </a:t>
            </a:r>
            <a:r>
              <a:rPr lang="zh-CN" altLang="en-US" dirty="0">
                <a:solidFill>
                  <a:srgbClr val="800080"/>
                </a:solidFill>
              </a:rPr>
              <a:t>对于无符号实数，可使用下面的正规文法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</a:rPr>
              <a:t>无符号数</a:t>
            </a:r>
            <a:r>
              <a:rPr lang="en-US" altLang="zh-CN" sz="2400" dirty="0">
                <a:solidFill>
                  <a:srgbClr val="800080"/>
                </a:solidFill>
              </a:rPr>
              <a:t>&gt;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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&gt;|.&lt;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|.&lt;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&gt;e 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|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d&lt;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&gt;|+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 |-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 d&lt;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d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6464" y="2625257"/>
            <a:ext cx="3143240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G[F]: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  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| .X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|.X|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 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d|dX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 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'|+Z |-Z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 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’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Z’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E8D2B-CC92-464A-8CF3-A014A744A1EF}"/>
              </a:ext>
            </a:extLst>
          </p:cNvPr>
          <p:cNvSpPr txBox="1"/>
          <p:nvPr/>
        </p:nvSpPr>
        <p:spPr>
          <a:xfrm>
            <a:off x="827584" y="1124744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CBAC43-11B5-47E1-8A6F-8E378FA1FE7A}"/>
              </a:ext>
            </a:extLst>
          </p:cNvPr>
          <p:cNvSpPr txBox="1"/>
          <p:nvPr/>
        </p:nvSpPr>
        <p:spPr>
          <a:xfrm>
            <a:off x="827584" y="1844824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F’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51B58E-75BE-4BA7-B7CB-15B33A039D8D}"/>
              </a:ext>
            </a:extLst>
          </p:cNvPr>
          <p:cNvSpPr txBox="1"/>
          <p:nvPr/>
        </p:nvSpPr>
        <p:spPr>
          <a:xfrm>
            <a:off x="816200" y="2564904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102E6E-EE49-4562-B19C-11FF02A3CFD2}"/>
              </a:ext>
            </a:extLst>
          </p:cNvPr>
          <p:cNvSpPr txBox="1"/>
          <p:nvPr/>
        </p:nvSpPr>
        <p:spPr>
          <a:xfrm>
            <a:off x="816200" y="3356992"/>
            <a:ext cx="515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27E475-09BF-473D-8712-5058CD298C97}"/>
              </a:ext>
            </a:extLst>
          </p:cNvPr>
          <p:cNvSpPr txBox="1"/>
          <p:nvPr/>
        </p:nvSpPr>
        <p:spPr>
          <a:xfrm>
            <a:off x="749952" y="4034776"/>
            <a:ext cx="515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5866CD-360F-4AC2-992C-840290102C25}"/>
              </a:ext>
            </a:extLst>
          </p:cNvPr>
          <p:cNvSpPr txBox="1"/>
          <p:nvPr/>
        </p:nvSpPr>
        <p:spPr>
          <a:xfrm>
            <a:off x="767096" y="4826864"/>
            <a:ext cx="481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514E5F-EAF4-4CC7-B105-9DC6162DEF8B}"/>
              </a:ext>
            </a:extLst>
          </p:cNvPr>
          <p:cNvSpPr txBox="1"/>
          <p:nvPr/>
        </p:nvSpPr>
        <p:spPr>
          <a:xfrm>
            <a:off x="728328" y="5579912"/>
            <a:ext cx="515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Z’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64592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3355869" y="116632"/>
            <a:ext cx="5544616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</a:rPr>
              <a:t>3.1</a:t>
            </a:r>
            <a:r>
              <a:rPr lang="zh-CN" altLang="en-US" sz="2800" dirty="0">
                <a:solidFill>
                  <a:srgbClr val="800080"/>
                </a:solidFill>
              </a:rPr>
              <a:t>文法所允许的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无符号浮点数举例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12.34e56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12.34e-56,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12.34e+56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12.34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12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 .34e-56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   .34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  e-56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116632"/>
            <a:ext cx="3143240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G[F]: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 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| .X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|.X|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 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d|dX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 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'|+Z |-Z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’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Z’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09332" y="457200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dd.dde+dd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178" y="4356393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720" y="3857628"/>
            <a:ext cx="8079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课堂练习</a:t>
            </a:r>
            <a:r>
              <a:rPr lang="en-US" altLang="zh-CN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写出下面推导的完整过程</a:t>
            </a:r>
            <a:endParaRPr lang="en-US" altLang="zh-CN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0430" y="4500570"/>
            <a:ext cx="5857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 思考正规文法推导有什么特点</a:t>
            </a:r>
            <a:endParaRPr lang="en-US" altLang="zh-CN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2046460"/>
      </p:ext>
    </p:extLst>
  </p:cSld>
  <p:clrMapOvr>
    <a:masterClrMapping/>
  </p:clrMapOvr>
  <p:transition spd="med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6632"/>
            <a:ext cx="3143240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G[F]: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 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| .X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|.X|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 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d|dX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 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'|+Z |-Z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’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Z’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139952" y="692696"/>
            <a:ext cx="576064" cy="5847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en-US" altLang="zh-CN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43388" y="23748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dd.dde+dd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6016" y="-54900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943" y="3917812"/>
            <a:ext cx="4572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用正规文法来描述词法相当繁琐，下面我们介绍一种更直观的设计方法：</a:t>
            </a:r>
            <a:r>
              <a:rPr lang="zh-CN" altLang="en-US" dirty="0">
                <a:solidFill>
                  <a:srgbClr val="FF0000"/>
                </a:solidFill>
              </a:rPr>
              <a:t>正规式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F37ACC-3FE3-4237-A9FD-27EB4E394B48}"/>
              </a:ext>
            </a:extLst>
          </p:cNvPr>
          <p:cNvSpPr txBox="1"/>
          <p:nvPr/>
        </p:nvSpPr>
        <p:spPr>
          <a:xfrm>
            <a:off x="4546888" y="692696"/>
            <a:ext cx="54498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ddF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dd.X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dd.dX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dd.ddX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dd.ddeE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dd.dde+Z</a:t>
            </a:r>
            <a:endParaRPr lang="en-US" altLang="zh-CN" sz="32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dd.dde+dZ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dd.dde+ddZ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dd.dde+dd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  <a:endParaRPr lang="en-US" altLang="zh-CN" sz="3200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8938573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正规式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11951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320"/>
              </a:lnSpc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正规式</a:t>
            </a:r>
            <a:r>
              <a:rPr lang="zh-CN" altLang="en-US" sz="3600" i="1" dirty="0">
                <a:solidFill>
                  <a:srgbClr val="800080"/>
                </a:solidFill>
              </a:rPr>
              <a:t>（</a:t>
            </a:r>
            <a:r>
              <a:rPr lang="en-US" altLang="zh-CN" sz="3600" i="1" dirty="0">
                <a:solidFill>
                  <a:srgbClr val="800080"/>
                </a:solidFill>
              </a:rPr>
              <a:t>regular </a:t>
            </a:r>
            <a:r>
              <a:rPr lang="en-US" altLang="zh-CN" sz="3600" i="1" dirty="0" err="1">
                <a:solidFill>
                  <a:srgbClr val="800080"/>
                </a:solidFill>
              </a:rPr>
              <a:t>expression,RE</a:t>
            </a:r>
            <a:r>
              <a:rPr lang="zh-CN" altLang="en-US" sz="3600" i="1" dirty="0">
                <a:solidFill>
                  <a:srgbClr val="800080"/>
                </a:solidFill>
              </a:rPr>
              <a:t>）</a:t>
            </a:r>
            <a:r>
              <a:rPr lang="zh-CN" altLang="en-US" sz="3600" dirty="0">
                <a:solidFill>
                  <a:srgbClr val="800080"/>
                </a:solidFill>
              </a:rPr>
              <a:t>也称正则表达式</a:t>
            </a:r>
            <a:r>
              <a:rPr lang="en-US" altLang="zh-CN" sz="3600" dirty="0">
                <a:solidFill>
                  <a:srgbClr val="800080"/>
                </a:solidFill>
              </a:rPr>
              <a:t>,</a:t>
            </a:r>
            <a:r>
              <a:rPr lang="zh-CN" altLang="en-US" sz="3600">
                <a:solidFill>
                  <a:srgbClr val="800080"/>
                </a:solidFill>
              </a:rPr>
              <a:t>是描述正规</a:t>
            </a:r>
            <a:r>
              <a:rPr lang="zh-CN" altLang="en-US" sz="3600" dirty="0">
                <a:solidFill>
                  <a:srgbClr val="800080"/>
                </a:solidFill>
              </a:rPr>
              <a:t>语言的有力工具。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809865"/>
            <a:ext cx="8735565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320"/>
              </a:lnSpc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正规式及其变种常常被使用于词法分析自动生成工具如</a:t>
            </a:r>
            <a:r>
              <a:rPr lang="en-US" altLang="zh-CN" sz="3600" dirty="0" err="1">
                <a:solidFill>
                  <a:srgbClr val="800080"/>
                </a:solidFill>
              </a:rPr>
              <a:t>lex</a:t>
            </a:r>
            <a:r>
              <a:rPr lang="zh-CN" altLang="en-US" sz="3600" dirty="0">
                <a:solidFill>
                  <a:srgbClr val="800080"/>
                </a:solidFill>
              </a:rPr>
              <a:t>当中，用于描述词法。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240" y="4178017"/>
            <a:ext cx="8665817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320"/>
              </a:lnSpc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正规式使用代数运算来描述如何构造一个正规语言。</a:t>
            </a:r>
          </a:p>
        </p:txBody>
      </p:sp>
    </p:spTree>
    <p:extLst>
      <p:ext uri="{BB962C8B-B14F-4D97-AF65-F5344CB8AC3E}">
        <p14:creationId xmlns:p14="http://schemas.microsoft.com/office/powerpoint/2010/main" val="1934053861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071670" y="3423352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词法分析程序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52842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源程序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1500166" y="3780542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3164" y="3987844"/>
            <a:ext cx="15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字符流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929190" y="3423352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语法分析程序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7072330" y="3851980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3834" y="3494790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8596" y="1071546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3.1.1 </a:t>
            </a:r>
            <a:r>
              <a:rPr lang="zh-CN" altLang="en-US" dirty="0">
                <a:solidFill>
                  <a:srgbClr val="800080"/>
                </a:solidFill>
              </a:rPr>
              <a:t>词法分析程序和语法分析程序接口方式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0" y="214290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4214810" y="3780542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9" idx="2"/>
            <a:endCxn id="5" idx="2"/>
          </p:cNvCxnSpPr>
          <p:nvPr/>
        </p:nvCxnSpPr>
        <p:spPr bwMode="auto">
          <a:xfrm rot="5400000">
            <a:off x="4464843" y="3071810"/>
            <a:ext cx="1588" cy="2857520"/>
          </a:xfrm>
          <a:prstGeom prst="curvedConnector3">
            <a:avLst>
              <a:gd name="adj1" fmla="val 41782003"/>
            </a:avLst>
          </a:prstGeom>
          <a:noFill/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2" name="TextBox 21"/>
          <p:cNvSpPr txBox="1"/>
          <p:nvPr/>
        </p:nvSpPr>
        <p:spPr>
          <a:xfrm>
            <a:off x="2714612" y="5209302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调用并请求：返回下一个单词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0298" y="2423220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返回：下一个单词</a:t>
            </a:r>
          </a:p>
        </p:txBody>
      </p:sp>
      <p:sp>
        <p:nvSpPr>
          <p:cNvPr id="24" name="矩形 23"/>
          <p:cNvSpPr/>
          <p:nvPr/>
        </p:nvSpPr>
        <p:spPr>
          <a:xfrm>
            <a:off x="500034" y="1643050"/>
            <a:ext cx="2723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单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遍模式：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731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/>
          <p:nvPr/>
        </p:nvSpPr>
        <p:spPr>
          <a:xfrm>
            <a:off x="251520" y="177138"/>
            <a:ext cx="8892480" cy="66633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/>
              <a:t>用代数的方法</a:t>
            </a:r>
            <a:r>
              <a:rPr lang="zh-CN" altLang="en-US" dirty="0">
                <a:solidFill>
                  <a:srgbClr val="800080"/>
                </a:solidFill>
              </a:rPr>
              <a:t>表示正规语言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用作用于语言上的三种代数运算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</a:t>
            </a:r>
            <a:r>
              <a:rPr lang="en-US" altLang="zh-CN" dirty="0">
                <a:solidFill>
                  <a:srgbClr val="800080"/>
                </a:solidFill>
              </a:rPr>
              <a:t>|</a:t>
            </a:r>
            <a:r>
              <a:rPr lang="zh-CN" altLang="en-US" dirty="0"/>
              <a:t>（</a:t>
            </a:r>
            <a:r>
              <a:rPr lang="en-US" altLang="zh-CN" i="1" dirty="0"/>
              <a:t>union</a:t>
            </a:r>
            <a:r>
              <a:rPr lang="zh-CN" altLang="en-US" dirty="0"/>
              <a:t>）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</a:t>
            </a:r>
            <a:r>
              <a:rPr lang="en-US" altLang="zh-CN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连接</a:t>
            </a:r>
            <a:r>
              <a:rPr lang="zh-CN" altLang="en-US" dirty="0"/>
              <a:t>（</a:t>
            </a:r>
            <a:r>
              <a:rPr lang="en-US" altLang="zh-CN" i="1" dirty="0"/>
              <a:t>concatenation</a:t>
            </a:r>
            <a:r>
              <a:rPr lang="zh-CN" altLang="en-US" dirty="0"/>
              <a:t>）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dirty="0"/>
              <a:t>（星）</a:t>
            </a:r>
            <a:r>
              <a:rPr lang="zh-CN" altLang="en-US" dirty="0">
                <a:solidFill>
                  <a:srgbClr val="800080"/>
                </a:solidFill>
              </a:rPr>
              <a:t>闭包</a:t>
            </a:r>
            <a:r>
              <a:rPr lang="zh-CN" altLang="en-US" dirty="0"/>
              <a:t>（</a:t>
            </a:r>
            <a:r>
              <a:rPr lang="en-US" altLang="zh-CN" i="1" dirty="0"/>
              <a:t>closure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来表示一个语言。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类似于代数表达式来表示一个函数，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正规式用一个式子来表示正规语言，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例如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		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(0</a:t>
            </a:r>
            <a:r>
              <a:rPr lang="en-US" altLang="zh-CN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1)* | (1</a:t>
            </a:r>
            <a:r>
              <a:rPr lang="en-US" altLang="zh-CN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0)*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正规式也有语法和语义：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其语法描述了如何构造一个合法的正规式，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其语义告诉我们了一个合法正规式的语言是什么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endParaRPr lang="zh-CN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251520" y="476672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语言上的运算</a:t>
            </a:r>
          </a:p>
        </p:txBody>
      </p:sp>
      <p:sp>
        <p:nvSpPr>
          <p:cNvPr id="11271" name="Text Box 14"/>
          <p:cNvSpPr txBox="1"/>
          <p:nvPr/>
        </p:nvSpPr>
        <p:spPr>
          <a:xfrm>
            <a:off x="505520" y="1272009"/>
            <a:ext cx="7632700" cy="43694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的并，对应 “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”</a:t>
            </a:r>
            <a:r>
              <a:rPr lang="zh-CN" altLang="en-US" sz="2800" i="1" dirty="0">
                <a:solidFill>
                  <a:srgbClr val="990099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运算</a:t>
            </a:r>
            <a:endParaRPr lang="zh-CN" altLang="en-US" sz="2800" i="1" dirty="0">
              <a:solidFill>
                <a:srgbClr val="990099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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连接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closure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*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=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…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i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0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,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其中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L,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LL, …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L</a:t>
            </a:r>
            <a:r>
              <a:rPr lang="en-US" altLang="zh-CN" sz="2800" baseline="30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L</a:t>
            </a:r>
            <a:r>
              <a:rPr lang="en-US" altLang="zh-CN" sz="2800" baseline="30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n-1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589869"/>
      </p:ext>
    </p:extLst>
  </p:cSld>
  <p:clrMapOvr>
    <a:masterClrMapping/>
  </p:clrMapOvr>
  <p:transition spd="med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1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2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3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4" name="Text Box 6"/>
          <p:cNvSpPr txBox="1"/>
          <p:nvPr/>
        </p:nvSpPr>
        <p:spPr>
          <a:xfrm>
            <a:off x="286893" y="333855"/>
            <a:ext cx="8274495" cy="32008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下面我们形式化的定义正规语言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语法 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注意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/>
              <a:t>不同应用有所不同，但都含有上述三种代数运算的表示形式；为方便起见，通常还需要引入一些助记符</a:t>
            </a:r>
            <a:r>
              <a:rPr lang="en-US" altLang="zh-CN" dirty="0"/>
              <a:t>.)</a:t>
            </a:r>
          </a:p>
          <a:p>
            <a:pPr>
              <a:buClr>
                <a:srgbClr val="800080"/>
              </a:buClr>
              <a:buNone/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39552" y="3534731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/>
              <a:t>设语言的字母表为</a:t>
            </a:r>
            <a:r>
              <a:rPr lang="el-GR" altLang="zh-CN" i="1" dirty="0">
                <a:solidFill>
                  <a:srgbClr val="800080"/>
                </a:solidFill>
              </a:rPr>
              <a:t>Σ</a:t>
            </a:r>
            <a:r>
              <a:rPr lang="zh-CN" altLang="en-US" i="1" dirty="0">
                <a:solidFill>
                  <a:srgbClr val="800080"/>
                </a:solidFill>
              </a:rPr>
              <a:t>，</a:t>
            </a:r>
            <a:endParaRPr lang="en-US" altLang="zh-CN" i="1" dirty="0">
              <a:solidFill>
                <a:srgbClr val="80008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484" y="4365104"/>
            <a:ext cx="6627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/>
              <a:t>辅助字母表为 </a:t>
            </a:r>
            <a:r>
              <a:rPr lang="el-GR" altLang="zh-CN" i="1" dirty="0">
                <a:solidFill>
                  <a:srgbClr val="990099"/>
                </a:solidFill>
              </a:rPr>
              <a:t>Σ</a:t>
            </a:r>
            <a:r>
              <a:rPr lang="en-US" altLang="zh-CN" i="1" dirty="0">
                <a:solidFill>
                  <a:srgbClr val="990099"/>
                </a:solidFill>
              </a:rPr>
              <a:t>’={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,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 ,|,</a:t>
            </a:r>
            <a:r>
              <a:rPr lang="en-US" altLang="zh-CN" dirty="0">
                <a:solidFill>
                  <a:srgbClr val="990099"/>
                </a:solidFill>
                <a:ea typeface="Arial" panose="020B0604020202020204" pitchFamily="34" charset="0"/>
                <a:sym typeface="+mn-ea"/>
              </a:rPr>
              <a:t> •,</a:t>
            </a: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*,(,)</a:t>
            </a:r>
            <a:r>
              <a:rPr lang="en-US" altLang="zh-CN" i="1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Text Box 6"/>
          <p:cNvSpPr txBox="1"/>
          <p:nvPr/>
        </p:nvSpPr>
        <p:spPr>
          <a:xfrm>
            <a:off x="71406" y="571480"/>
            <a:ext cx="8675687" cy="8925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定义</a:t>
            </a:r>
            <a:r>
              <a:rPr lang="zh-CN" altLang="en-US" sz="2800" dirty="0">
                <a:latin typeface="Arial" panose="020B0604020202020204" pitchFamily="34" charset="0"/>
              </a:rPr>
              <a:t>及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解释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algn="just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设正规表达式</a:t>
            </a:r>
            <a:r>
              <a:rPr lang="en-US" altLang="zh-CN" sz="2000" i="1" dirty="0">
                <a:solidFill>
                  <a:srgbClr val="990099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代表的语言为</a:t>
            </a:r>
            <a:r>
              <a:rPr lang="en-US" altLang="zh-CN" sz="2400" i="1" dirty="0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sz="2000" i="1" dirty="0">
                <a:solidFill>
                  <a:srgbClr val="990099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400" i="1" dirty="0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</a:rPr>
              <a:t>归纳定义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</a:t>
            </a:r>
            <a:r>
              <a:rPr lang="zh-CN" altLang="en-US" sz="2400" dirty="0">
                <a:latin typeface="Arial" panose="020B0604020202020204" pitchFamily="34" charset="0"/>
              </a:rPr>
              <a:t>如下：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97319" name="Rectangle 7"/>
          <p:cNvSpPr/>
          <p:nvPr/>
        </p:nvSpPr>
        <p:spPr>
          <a:xfrm>
            <a:off x="60299" y="2757486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归纳</a:t>
            </a:r>
          </a:p>
        </p:txBody>
      </p:sp>
      <p:sp>
        <p:nvSpPr>
          <p:cNvPr id="397320" name="Rectangle 8"/>
          <p:cNvSpPr/>
          <p:nvPr/>
        </p:nvSpPr>
        <p:spPr>
          <a:xfrm>
            <a:off x="101804" y="1785926"/>
            <a:ext cx="69342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 </a:t>
            </a:r>
            <a:r>
              <a:rPr lang="en-US" altLang="zh-CN" sz="2400" i="1" dirty="0">
                <a:solidFill>
                  <a:srgbClr val="990099"/>
                </a:solidFill>
                <a:sym typeface="Symbol" panose="05050102010706020507"/>
              </a:rPr>
              <a:t>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为正规表达式，且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L() = {}</a:t>
            </a:r>
            <a:r>
              <a:rPr lang="zh-CN" alt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、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sz="2400" i="1" dirty="0">
                <a:solidFill>
                  <a:srgbClr val="990099"/>
                </a:solidFill>
                <a:sym typeface="Symbol" panose="05050102010706020507"/>
              </a:rPr>
              <a:t>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990099"/>
                </a:solidFill>
                <a:sym typeface="Symbol" panose="05050102010706020507"/>
              </a:rPr>
              <a:t></a:t>
            </a:r>
            <a:endParaRPr lang="en-US" altLang="zh-CN" sz="2400" i="1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97321" name="Rectangle 9"/>
          <p:cNvSpPr/>
          <p:nvPr/>
        </p:nvSpPr>
        <p:spPr>
          <a:xfrm>
            <a:off x="101804" y="2219019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</a:t>
            </a:r>
            <a:r>
              <a:rPr lang="en-US" altLang="zh-CN" sz="2400" i="1" dirty="0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为任一字符，则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且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L(a) = {a}</a:t>
            </a:r>
          </a:p>
        </p:txBody>
      </p:sp>
      <p:sp>
        <p:nvSpPr>
          <p:cNvPr id="397323" name="Rectangle 11"/>
          <p:cNvSpPr/>
          <p:nvPr/>
        </p:nvSpPr>
        <p:spPr>
          <a:xfrm>
            <a:off x="-612576" y="3214686"/>
            <a:ext cx="76485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1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97324" name="Rectangle 12"/>
          <p:cNvSpPr/>
          <p:nvPr/>
        </p:nvSpPr>
        <p:spPr>
          <a:xfrm>
            <a:off x="-612576" y="4169639"/>
            <a:ext cx="8853518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2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0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0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97325" name="Rectangle 13"/>
          <p:cNvSpPr/>
          <p:nvPr/>
        </p:nvSpPr>
        <p:spPr>
          <a:xfrm>
            <a:off x="71406" y="1400164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基础</a:t>
            </a:r>
          </a:p>
        </p:txBody>
      </p:sp>
      <p:sp>
        <p:nvSpPr>
          <p:cNvPr id="397326" name="Rectangle 14"/>
          <p:cNvSpPr/>
          <p:nvPr/>
        </p:nvSpPr>
        <p:spPr>
          <a:xfrm>
            <a:off x="-612576" y="5026895"/>
            <a:ext cx="83820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3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E*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E*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(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</a:p>
        </p:txBody>
      </p:sp>
      <p:sp>
        <p:nvSpPr>
          <p:cNvPr id="397327" name="Rectangle 15"/>
          <p:cNvSpPr/>
          <p:nvPr/>
        </p:nvSpPr>
        <p:spPr>
          <a:xfrm>
            <a:off x="-612576" y="5955589"/>
            <a:ext cx="921074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4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9888" name="Text Box 17"/>
          <p:cNvSpPr txBox="1"/>
          <p:nvPr/>
        </p:nvSpPr>
        <p:spPr>
          <a:xfrm>
            <a:off x="-32" y="0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正规表达式</a:t>
            </a: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regular expression</a:t>
            </a: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6DE039-978B-44DC-9C87-7F8A1B818C88}"/>
              </a:ext>
            </a:extLst>
          </p:cNvPr>
          <p:cNvSpPr txBox="1"/>
          <p:nvPr/>
        </p:nvSpPr>
        <p:spPr>
          <a:xfrm>
            <a:off x="7450591" y="2198949"/>
            <a:ext cx="1554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L(b) = {b}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D1FE36-2154-49F6-995E-B287D848278E}"/>
              </a:ext>
            </a:extLst>
          </p:cNvPr>
          <p:cNvSpPr txBox="1"/>
          <p:nvPr/>
        </p:nvSpPr>
        <p:spPr>
          <a:xfrm>
            <a:off x="5133257" y="3632759"/>
            <a:ext cx="38515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L(a)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L(b)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a,b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E59812-710B-4689-A814-90AD94E9341A}"/>
              </a:ext>
            </a:extLst>
          </p:cNvPr>
          <p:cNvSpPr txBox="1"/>
          <p:nvPr/>
        </p:nvSpPr>
        <p:spPr>
          <a:xfrm>
            <a:off x="5161449" y="4604904"/>
            <a:ext cx="40027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L(a</a:t>
            </a:r>
            <a:r>
              <a:rPr lang="en-US" altLang="zh-CN" sz="24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4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b) = L(a)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sz="24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L(b)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{ab}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672304-73C1-4292-99BF-C52AAAA83EFA}"/>
              </a:ext>
            </a:extLst>
          </p:cNvPr>
          <p:cNvSpPr txBox="1"/>
          <p:nvPr/>
        </p:nvSpPr>
        <p:spPr>
          <a:xfrm>
            <a:off x="6082382" y="5453152"/>
            <a:ext cx="23060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L(a*)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a}*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855A59-8FCF-44A0-9742-B6AFD644D02B}"/>
              </a:ext>
            </a:extLst>
          </p:cNvPr>
          <p:cNvSpPr txBox="1"/>
          <p:nvPr/>
        </p:nvSpPr>
        <p:spPr>
          <a:xfrm>
            <a:off x="5471592" y="6340049"/>
            <a:ext cx="3672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L((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)) = L(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a,b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69292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9" grpId="0"/>
      <p:bldP spid="397320" grpId="0"/>
      <p:bldP spid="397321" grpId="0"/>
      <p:bldP spid="397323" grpId="0"/>
      <p:bldP spid="397324" grpId="0"/>
      <p:bldP spid="397325" grpId="0"/>
      <p:bldP spid="397326" grpId="0"/>
      <p:bldP spid="397327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正规式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需要注意的地方：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其中</a:t>
            </a:r>
            <a:r>
              <a:rPr lang="en-US" altLang="zh-CN" sz="3600" dirty="0">
                <a:solidFill>
                  <a:srgbClr val="800080"/>
                </a:solidFill>
              </a:rPr>
              <a:t>| </a:t>
            </a:r>
            <a:r>
              <a:rPr lang="zh-CN" altLang="en-US" sz="3600" dirty="0">
                <a:solidFill>
                  <a:srgbClr val="800080"/>
                </a:solidFill>
              </a:rPr>
              <a:t>读作</a:t>
            </a:r>
            <a:r>
              <a:rPr lang="en-US" altLang="zh-CN" sz="3600">
                <a:solidFill>
                  <a:srgbClr val="800080"/>
                </a:solidFill>
              </a:rPr>
              <a:t>'</a:t>
            </a:r>
            <a:r>
              <a:rPr lang="zh-CN" altLang="en-US" sz="3600">
                <a:solidFill>
                  <a:srgbClr val="800080"/>
                </a:solidFill>
              </a:rPr>
              <a:t>或</a:t>
            </a:r>
            <a:r>
              <a:rPr lang="en-US" altLang="zh-CN" sz="3600" dirty="0">
                <a:solidFill>
                  <a:srgbClr val="800080"/>
                </a:solidFill>
              </a:rPr>
              <a:t>'</a:t>
            </a:r>
            <a:r>
              <a:rPr lang="zh-CN" altLang="en-US" sz="3600" dirty="0">
                <a:solidFill>
                  <a:srgbClr val="800080"/>
                </a:solidFill>
              </a:rPr>
              <a:t>，*为闭包（表示任意有限次的自身连接）。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在不导致混淆的时候，括号可以省略。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同样的，在不导致混淆的时候，</a:t>
            </a: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zh-CN" altLang="en-US" sz="36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可以省略。</a:t>
            </a:r>
            <a:r>
              <a:rPr lang="en-US" altLang="zh-CN" sz="36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6294"/>
      </p:ext>
    </p:extLst>
  </p:cSld>
  <p:clrMapOvr>
    <a:masterClrMapping/>
  </p:clrMapOvr>
  <p:transition spd="med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89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2" name="Text Box 6"/>
          <p:cNvSpPr txBox="1"/>
          <p:nvPr/>
        </p:nvSpPr>
        <p:spPr>
          <a:xfrm>
            <a:off x="1403350" y="2636838"/>
            <a:ext cx="6624638" cy="32932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算符优先级（</a:t>
            </a:r>
            <a:r>
              <a:rPr lang="en-US" altLang="zh-CN" i="1" dirty="0">
                <a:latin typeface="Arial" panose="020B0604020202020204" pitchFamily="34" charset="0"/>
              </a:rPr>
              <a:t>precedence</a:t>
            </a:r>
            <a:r>
              <a:rPr lang="zh-CN" altLang="en-US" dirty="0">
                <a:latin typeface="Arial" panose="020B0604020202020204" pitchFamily="34" charset="0"/>
              </a:rPr>
              <a:t>）依次为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Arial" panose="020B0604020202020204" pitchFamily="34" charset="0"/>
              </a:rPr>
              <a:t>（ </a:t>
            </a:r>
            <a:r>
              <a:rPr lang="en-US" altLang="zh-CN" sz="2800" i="1" dirty="0">
                <a:latin typeface="Arial" panose="020B0604020202020204" pitchFamily="34" charset="0"/>
              </a:rPr>
              <a:t>closure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连接</a:t>
            </a: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i="1" dirty="0">
                <a:latin typeface="Arial" panose="020B0604020202020204" pitchFamily="34" charset="0"/>
              </a:rPr>
              <a:t>concatenation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Arial" panose="020B0604020202020204" pitchFamily="34" charset="0"/>
              </a:rPr>
              <a:t>（ </a:t>
            </a:r>
            <a:r>
              <a:rPr lang="en-US" altLang="zh-CN" sz="2800" i="1" dirty="0">
                <a:latin typeface="Arial" panose="020B0604020202020204" pitchFamily="34" charset="0"/>
              </a:rPr>
              <a:t>union 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  <a:endParaRPr lang="en-US" altLang="zh-CN" sz="2800" dirty="0"/>
          </a:p>
          <a:p>
            <a:pPr lvl="1">
              <a:buClr>
                <a:srgbClr val="800080"/>
              </a:buClr>
              <a:buNone/>
            </a:pPr>
            <a:r>
              <a:rPr lang="zh-CN" altLang="en-US" sz="3600" dirty="0"/>
              <a:t>三个算符都是左结合</a:t>
            </a: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80903" name="Text Box 8"/>
          <p:cNvSpPr txBox="1"/>
          <p:nvPr/>
        </p:nvSpPr>
        <p:spPr>
          <a:xfrm>
            <a:off x="755650" y="1844675"/>
            <a:ext cx="66246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38076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178435" y="974006"/>
            <a:ext cx="868807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990099"/>
                </a:solidFill>
                <a:latin typeface="Arial" panose="020B0604020202020204" pitchFamily="34" charset="0"/>
              </a:rPr>
              <a:t>正规式                               正规集</a:t>
            </a:r>
          </a:p>
        </p:txBody>
      </p:sp>
      <p:sp>
        <p:nvSpPr>
          <p:cNvPr id="81930" name="Text Box 11"/>
          <p:cNvSpPr txBox="1"/>
          <p:nvPr/>
        </p:nvSpPr>
        <p:spPr>
          <a:xfrm>
            <a:off x="971550" y="332656"/>
            <a:ext cx="55372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3.2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正规表达式举例 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1"/>
          <p:cNvSpPr txBox="1"/>
          <p:nvPr/>
        </p:nvSpPr>
        <p:spPr>
          <a:xfrm>
            <a:off x="-4445" y="1700808"/>
            <a:ext cx="8954770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	</a:t>
            </a: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a					 {a}		</a:t>
            </a:r>
          </a:p>
          <a:p>
            <a:pPr algn="l">
              <a:buNone/>
            </a:pP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     a|b     				        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{a,b}</a:t>
            </a: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  <a:p>
            <a:pPr algn="l">
              <a:buNone/>
            </a:pP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       ab					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{ab}</a:t>
            </a:r>
          </a:p>
          <a:p>
            <a:pPr algn="l">
              <a:buNone/>
            </a:pP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  (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a|b)(a|b) 			 {aa,ab,bb,ba}</a:t>
            </a:r>
          </a:p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       a* 				 ,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a,aa,aaa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, …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 </a:t>
            </a:r>
          </a:p>
          <a:p>
            <a:pPr>
              <a:buNone/>
            </a:pPr>
            <a:r>
              <a:rPr lang="en-US" altLang="zh-CN" sz="2800" b="0" i="1" dirty="0">
                <a:solidFill>
                  <a:srgbClr val="800080"/>
                </a:solidFill>
                <a:sym typeface="+mn-ea"/>
              </a:rPr>
              <a:t>					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任意个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的串（包括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）</a:t>
            </a:r>
          </a:p>
          <a:p>
            <a:pPr algn="l">
              <a:buNone/>
            </a:pPr>
            <a:r>
              <a:rPr lang="zh-CN" altLang="en-US" sz="2800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(a|b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)*                        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所有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a,b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组成的串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（包括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olidFill>
                  <a:srgbClr val="800080"/>
                </a:solidFill>
                <a:sym typeface="+mn-ea"/>
              </a:rPr>
              <a:t>）</a:t>
            </a:r>
          </a:p>
          <a:p>
            <a:pPr algn="l">
              <a:buNone/>
            </a:pPr>
            <a:r>
              <a:rPr lang="zh-CN" altLang="en-US" sz="2800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(a|b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)*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(aa|bb)(a|b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)*        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所有包含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aa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的串</a:t>
            </a:r>
          </a:p>
          <a:p>
            <a:pPr algn="l">
              <a:buNone/>
            </a:pPr>
            <a:endParaRPr lang="zh-CN" altLang="en-US" sz="2800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25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/>
          <p:nvPr/>
        </p:nvSpPr>
        <p:spPr>
          <a:xfrm>
            <a:off x="827584" y="19608"/>
            <a:ext cx="55372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360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3600">
                <a:solidFill>
                  <a:srgbClr val="800080"/>
                </a:solidFill>
                <a:latin typeface="Arial" panose="020B0604020202020204" pitchFamily="34" charset="0"/>
              </a:rPr>
              <a:t>正规表达式举例 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11"/>
          <p:cNvSpPr txBox="1"/>
          <p:nvPr/>
        </p:nvSpPr>
        <p:spPr>
          <a:xfrm>
            <a:off x="1112668" y="1628800"/>
            <a:ext cx="7488832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标识符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标识符是由字母开头后面接</a:t>
            </a:r>
            <a:r>
              <a:rPr lang="en-US" altLang="zh-CN" sz="3600" dirty="0">
                <a:solidFill>
                  <a:srgbClr val="800080"/>
                </a:solidFill>
              </a:rPr>
              <a:t>n≥0</a:t>
            </a:r>
            <a:r>
              <a:rPr lang="zh-CN" altLang="en-US" sz="3600" dirty="0">
                <a:solidFill>
                  <a:srgbClr val="800080"/>
                </a:solidFill>
              </a:rPr>
              <a:t>个字母数字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11"/>
          <p:cNvSpPr txBox="1"/>
          <p:nvPr/>
        </p:nvSpPr>
        <p:spPr>
          <a:xfrm>
            <a:off x="1187624" y="4437112"/>
            <a:ext cx="7488832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整数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整数是由</a:t>
            </a:r>
            <a:r>
              <a:rPr lang="en-US" altLang="zh-CN" sz="3600" dirty="0">
                <a:solidFill>
                  <a:srgbClr val="800080"/>
                </a:solidFill>
              </a:rPr>
              <a:t>n≥1</a:t>
            </a:r>
            <a:r>
              <a:rPr lang="zh-CN" altLang="en-US" sz="3600" dirty="0">
                <a:solidFill>
                  <a:srgbClr val="800080"/>
                </a:solidFill>
              </a:rPr>
              <a:t>个数字组成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839614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l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a~z,A~Z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英文字母，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0~9</a:t>
            </a:r>
          </a:p>
        </p:txBody>
      </p:sp>
      <p:sp>
        <p:nvSpPr>
          <p:cNvPr id="6" name="矩形 5"/>
          <p:cNvSpPr/>
          <p:nvPr/>
        </p:nvSpPr>
        <p:spPr>
          <a:xfrm>
            <a:off x="3285234" y="1772816"/>
            <a:ext cx="157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l</a:t>
            </a:r>
            <a:r>
              <a:rPr lang="zh-CN" altLang="en-US" sz="3600" i="1" dirty="0">
                <a:solidFill>
                  <a:srgbClr val="800080"/>
                </a:solidFill>
              </a:rPr>
              <a:t> </a:t>
            </a:r>
            <a:r>
              <a:rPr lang="en-US" altLang="zh-CN" sz="3600" i="1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</a:rPr>
              <a:t>l|d</a:t>
            </a:r>
            <a:r>
              <a:rPr lang="en-US" altLang="zh-CN" sz="3600" i="1" dirty="0">
                <a:solidFill>
                  <a:srgbClr val="800080"/>
                </a:solidFill>
              </a:rPr>
              <a:t>)*</a:t>
            </a:r>
            <a:endParaRPr lang="zh-CN" altLang="en-US" i="1" dirty="0"/>
          </a:p>
        </p:txBody>
      </p:sp>
      <p:sp>
        <p:nvSpPr>
          <p:cNvPr id="7" name="矩形 6"/>
          <p:cNvSpPr/>
          <p:nvPr/>
        </p:nvSpPr>
        <p:spPr>
          <a:xfrm>
            <a:off x="2735796" y="4654877"/>
            <a:ext cx="104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dd</a:t>
            </a:r>
            <a:r>
              <a:rPr lang="en-US" altLang="zh-CN" sz="3600" i="1" dirty="0">
                <a:solidFill>
                  <a:srgbClr val="800080"/>
                </a:solidFill>
              </a:rPr>
              <a:t>*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1052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2240" y="142852"/>
            <a:ext cx="900176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3.3  </a:t>
            </a:r>
            <a:r>
              <a:rPr lang="zh-CN" altLang="en-US" dirty="0">
                <a:solidFill>
                  <a:srgbClr val="800080"/>
                </a:solidFill>
              </a:rPr>
              <a:t>令</a:t>
            </a:r>
            <a:r>
              <a:rPr lang="el-GR" altLang="zh-CN" i="1" dirty="0">
                <a:solidFill>
                  <a:srgbClr val="800080"/>
                </a:solidFill>
              </a:rPr>
              <a:t>Σ</a:t>
            </a:r>
            <a:r>
              <a:rPr lang="en-US" altLang="zh-CN" i="1" dirty="0">
                <a:solidFill>
                  <a:srgbClr val="800080"/>
                </a:solidFill>
              </a:rPr>
              <a:t> ={d , . ,e,+,-} </a:t>
            </a:r>
            <a:r>
              <a:rPr lang="zh-CN" altLang="en-US" dirty="0">
                <a:solidFill>
                  <a:srgbClr val="800080"/>
                </a:solidFill>
              </a:rPr>
              <a:t>则</a:t>
            </a:r>
            <a:r>
              <a:rPr lang="el-GR" altLang="zh-CN" i="1" dirty="0">
                <a:solidFill>
                  <a:srgbClr val="800080"/>
                </a:solidFill>
              </a:rPr>
              <a:t>Σ</a:t>
            </a:r>
            <a:r>
              <a:rPr lang="zh-CN" altLang="en-US" dirty="0">
                <a:solidFill>
                  <a:srgbClr val="800080"/>
                </a:solidFill>
              </a:rPr>
              <a:t>上的正规式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	</a:t>
            </a:r>
            <a:r>
              <a:rPr lang="en-US" altLang="zh-CN" i="1" dirty="0">
                <a:solidFill>
                  <a:srgbClr val="800080"/>
                </a:solidFill>
              </a:rPr>
              <a:t>d*(.</a:t>
            </a:r>
            <a:r>
              <a:rPr lang="en-US" altLang="zh-CN" i="1" dirty="0" err="1">
                <a:solidFill>
                  <a:srgbClr val="800080"/>
                </a:solidFill>
              </a:rPr>
              <a:t>dd</a:t>
            </a:r>
            <a:r>
              <a:rPr lang="en-US" altLang="zh-CN" i="1" dirty="0">
                <a:solidFill>
                  <a:srgbClr val="800080"/>
                </a:solidFill>
              </a:rPr>
              <a:t>*|</a:t>
            </a:r>
            <a:r>
              <a:rPr lang="el-GR" altLang="zh-CN" i="1" dirty="0">
                <a:solidFill>
                  <a:srgbClr val="800080"/>
                </a:solidFill>
              </a:rPr>
              <a:t>ε</a:t>
            </a:r>
            <a:r>
              <a:rPr lang="en-US" altLang="zh-CN" i="1" dirty="0">
                <a:solidFill>
                  <a:srgbClr val="800080"/>
                </a:solidFill>
              </a:rPr>
              <a:t>)(e(+|-|</a:t>
            </a:r>
            <a:r>
              <a:rPr lang="el-GR" altLang="zh-CN" i="1" dirty="0">
                <a:solidFill>
                  <a:srgbClr val="800080"/>
                </a:solidFill>
              </a:rPr>
              <a:t>ε</a:t>
            </a:r>
            <a:r>
              <a:rPr lang="en-US" altLang="zh-CN" i="1" dirty="0">
                <a:solidFill>
                  <a:srgbClr val="800080"/>
                </a:solidFill>
              </a:rPr>
              <a:t>)</a:t>
            </a:r>
            <a:r>
              <a:rPr lang="en-US" altLang="zh-CN" i="1" dirty="0" err="1">
                <a:solidFill>
                  <a:srgbClr val="800080"/>
                </a:solidFill>
              </a:rPr>
              <a:t>dd</a:t>
            </a:r>
            <a:r>
              <a:rPr lang="en-US" altLang="zh-CN" i="1" dirty="0">
                <a:solidFill>
                  <a:srgbClr val="800080"/>
                </a:solidFill>
              </a:rPr>
              <a:t>*|</a:t>
            </a:r>
            <a:r>
              <a:rPr lang="el-GR" altLang="zh-CN" i="1" dirty="0">
                <a:solidFill>
                  <a:srgbClr val="800080"/>
                </a:solidFill>
              </a:rPr>
              <a:t>ε</a:t>
            </a:r>
            <a:r>
              <a:rPr lang="en-US" altLang="zh-CN" i="1" dirty="0">
                <a:solidFill>
                  <a:srgbClr val="800080"/>
                </a:solidFill>
              </a:rPr>
              <a:t>)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表示的是无符号实数。其中</a:t>
            </a:r>
            <a:r>
              <a:rPr lang="en-US" altLang="zh-CN" dirty="0">
                <a:solidFill>
                  <a:srgbClr val="800080"/>
                </a:solidFill>
              </a:rPr>
              <a:t>d</a:t>
            </a:r>
            <a:r>
              <a:rPr lang="zh-CN" altLang="en-US" dirty="0">
                <a:solidFill>
                  <a:srgbClr val="800080"/>
                </a:solidFill>
              </a:rPr>
              <a:t>为</a:t>
            </a:r>
            <a:r>
              <a:rPr lang="en-US" altLang="zh-CN" dirty="0">
                <a:solidFill>
                  <a:srgbClr val="800080"/>
                </a:solidFill>
              </a:rPr>
              <a:t>0~9</a:t>
            </a:r>
            <a:r>
              <a:rPr lang="zh-CN" altLang="en-US" dirty="0">
                <a:solidFill>
                  <a:srgbClr val="800080"/>
                </a:solidFill>
              </a:rPr>
              <a:t>的数字。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该正规式的语言等价于例</a:t>
            </a:r>
            <a:r>
              <a:rPr lang="en-US" altLang="zh-CN" dirty="0">
                <a:solidFill>
                  <a:srgbClr val="800080"/>
                </a:solidFill>
              </a:rPr>
              <a:t>3.1</a:t>
            </a:r>
            <a:r>
              <a:rPr lang="zh-CN" altLang="en-US" dirty="0">
                <a:solidFill>
                  <a:srgbClr val="800080"/>
                </a:solidFill>
              </a:rPr>
              <a:t>的文法。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2" y="3648678"/>
            <a:ext cx="792961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5400" i="1" dirty="0">
                <a:solidFill>
                  <a:srgbClr val="800080"/>
                </a:solidFill>
              </a:rPr>
              <a:t>d* (.</a:t>
            </a:r>
            <a:r>
              <a:rPr lang="en-US" altLang="zh-CN" sz="5400" i="1" dirty="0" err="1">
                <a:solidFill>
                  <a:srgbClr val="800080"/>
                </a:solidFill>
              </a:rPr>
              <a:t>dd</a:t>
            </a:r>
            <a:r>
              <a:rPr lang="en-US" altLang="zh-CN" sz="5400" i="1" dirty="0">
                <a:solidFill>
                  <a:srgbClr val="800080"/>
                </a:solidFill>
              </a:rPr>
              <a:t>*|</a:t>
            </a:r>
            <a:r>
              <a:rPr lang="el-GR" altLang="zh-CN" sz="5400" i="1" dirty="0">
                <a:solidFill>
                  <a:srgbClr val="800080"/>
                </a:solidFill>
              </a:rPr>
              <a:t>ε</a:t>
            </a:r>
            <a:r>
              <a:rPr lang="en-US" altLang="zh-CN" sz="5400" i="1" dirty="0">
                <a:solidFill>
                  <a:srgbClr val="800080"/>
                </a:solidFill>
              </a:rPr>
              <a:t>)(e(+|-|</a:t>
            </a:r>
            <a:r>
              <a:rPr lang="el-GR" altLang="zh-CN" sz="5400" i="1" dirty="0">
                <a:solidFill>
                  <a:srgbClr val="800080"/>
                </a:solidFill>
              </a:rPr>
              <a:t>ε</a:t>
            </a:r>
            <a:r>
              <a:rPr lang="en-US" altLang="zh-CN" sz="5400" i="1" dirty="0">
                <a:solidFill>
                  <a:srgbClr val="800080"/>
                </a:solidFill>
              </a:rPr>
              <a:t>)</a:t>
            </a:r>
            <a:r>
              <a:rPr lang="en-US" altLang="zh-CN" sz="5400" i="1" dirty="0" err="1">
                <a:solidFill>
                  <a:srgbClr val="800080"/>
                </a:solidFill>
              </a:rPr>
              <a:t>dd</a:t>
            </a:r>
            <a:r>
              <a:rPr lang="en-US" altLang="zh-CN" sz="5400" i="1" dirty="0">
                <a:solidFill>
                  <a:srgbClr val="800080"/>
                </a:solidFill>
              </a:rPr>
              <a:t>*|</a:t>
            </a:r>
            <a:r>
              <a:rPr lang="el-GR" altLang="zh-CN" sz="5400" i="1" dirty="0">
                <a:solidFill>
                  <a:srgbClr val="800080"/>
                </a:solidFill>
              </a:rPr>
              <a:t>ε</a:t>
            </a:r>
            <a:r>
              <a:rPr lang="en-US" altLang="zh-CN" sz="5400" i="1" dirty="0">
                <a:solidFill>
                  <a:srgbClr val="800080"/>
                </a:solidFill>
              </a:rPr>
              <a:t>)</a:t>
            </a:r>
          </a:p>
        </p:txBody>
      </p:sp>
      <p:sp>
        <p:nvSpPr>
          <p:cNvPr id="8" name="左大括号 7"/>
          <p:cNvSpPr/>
          <p:nvPr/>
        </p:nvSpPr>
        <p:spPr>
          <a:xfrm rot="5400000">
            <a:off x="1214414" y="3220050"/>
            <a:ext cx="357190" cy="642942"/>
          </a:xfrm>
          <a:prstGeom prst="leftBrace">
            <a:avLst>
              <a:gd name="adj1" fmla="val 0"/>
              <a:gd name="adj2" fmla="val 50000"/>
            </a:avLst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7158" y="257174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整数部分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 rot="5400000">
            <a:off x="2928926" y="2500306"/>
            <a:ext cx="357190" cy="2071702"/>
          </a:xfrm>
          <a:prstGeom prst="leftBrace">
            <a:avLst>
              <a:gd name="adj1" fmla="val 0"/>
              <a:gd name="adj2" fmla="val 50000"/>
            </a:avLst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85984" y="257174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小数部分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 rot="5400000">
            <a:off x="6215074" y="1500174"/>
            <a:ext cx="357190" cy="4071966"/>
          </a:xfrm>
          <a:prstGeom prst="leftBrace">
            <a:avLst>
              <a:gd name="adj1" fmla="val 0"/>
              <a:gd name="adj2" fmla="val 50000"/>
            </a:avLst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72066" y="257174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指数部分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05574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/>
          <p:nvPr/>
        </p:nvSpPr>
        <p:spPr>
          <a:xfrm>
            <a:off x="142240" y="1268760"/>
            <a:ext cx="8894256" cy="821763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3.1 </a:t>
            </a:r>
            <a:r>
              <a:rPr lang="zh-CN" altLang="en-US" dirty="0">
                <a:solidFill>
                  <a:srgbClr val="800080"/>
                </a:solidFill>
              </a:rPr>
              <a:t>无符号实数的正规文法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</a:rPr>
              <a:t>无符号数</a:t>
            </a:r>
            <a:r>
              <a:rPr lang="en-US" altLang="zh-CN" sz="2800" dirty="0">
                <a:solidFill>
                  <a:srgbClr val="800080"/>
                </a:solidFill>
              </a:rPr>
              <a:t>&gt;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&gt;|.&lt;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&gt;e 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|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d&lt;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&gt;|+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 |-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 d&lt;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d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251520" y="188640"/>
            <a:ext cx="9001760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比较正规文法和正规表达式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5696" y="1772816"/>
            <a:ext cx="5976664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4000" dirty="0">
                <a:solidFill>
                  <a:srgbClr val="800080"/>
                </a:solidFill>
              </a:rPr>
              <a:t>例</a:t>
            </a:r>
            <a:r>
              <a:rPr lang="en-US" altLang="zh-CN" sz="4000" dirty="0">
                <a:solidFill>
                  <a:srgbClr val="800080"/>
                </a:solidFill>
              </a:rPr>
              <a:t>3.3 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4000" i="1" dirty="0">
                <a:solidFill>
                  <a:srgbClr val="800080"/>
                </a:solidFill>
              </a:rPr>
              <a:t>d*(.</a:t>
            </a:r>
            <a:r>
              <a:rPr lang="en-US" altLang="zh-CN" sz="4000" i="1" dirty="0" err="1">
                <a:solidFill>
                  <a:srgbClr val="800080"/>
                </a:solidFill>
              </a:rPr>
              <a:t>dd</a:t>
            </a:r>
            <a:r>
              <a:rPr lang="en-US" altLang="zh-CN" sz="4000" i="1" dirty="0">
                <a:solidFill>
                  <a:srgbClr val="800080"/>
                </a:solidFill>
              </a:rPr>
              <a:t>*|</a:t>
            </a:r>
            <a:r>
              <a:rPr lang="el-GR" altLang="zh-CN" sz="4000" i="1" dirty="0">
                <a:solidFill>
                  <a:srgbClr val="800080"/>
                </a:solidFill>
              </a:rPr>
              <a:t>ε</a:t>
            </a:r>
            <a:r>
              <a:rPr lang="en-US" altLang="zh-CN" sz="4000" i="1" dirty="0">
                <a:solidFill>
                  <a:srgbClr val="800080"/>
                </a:solidFill>
              </a:rPr>
              <a:t>)(e(+|-|</a:t>
            </a:r>
            <a:r>
              <a:rPr lang="el-GR" altLang="zh-CN" sz="4000" i="1" dirty="0">
                <a:solidFill>
                  <a:srgbClr val="800080"/>
                </a:solidFill>
              </a:rPr>
              <a:t>ε</a:t>
            </a:r>
            <a:r>
              <a:rPr lang="en-US" altLang="zh-CN" sz="4000" i="1" dirty="0">
                <a:solidFill>
                  <a:srgbClr val="800080"/>
                </a:solidFill>
              </a:rPr>
              <a:t>)</a:t>
            </a:r>
            <a:r>
              <a:rPr lang="en-US" altLang="zh-CN" sz="4000" i="1" dirty="0" err="1">
                <a:solidFill>
                  <a:srgbClr val="800080"/>
                </a:solidFill>
              </a:rPr>
              <a:t>dd</a:t>
            </a:r>
            <a:r>
              <a:rPr lang="en-US" altLang="zh-CN" sz="4000" i="1" dirty="0">
                <a:solidFill>
                  <a:srgbClr val="800080"/>
                </a:solidFill>
              </a:rPr>
              <a:t>*|</a:t>
            </a:r>
            <a:r>
              <a:rPr lang="el-GR" altLang="zh-CN" sz="4000" i="1" dirty="0">
                <a:solidFill>
                  <a:srgbClr val="800080"/>
                </a:solidFill>
              </a:rPr>
              <a:t>ε</a:t>
            </a:r>
            <a:r>
              <a:rPr lang="en-US" altLang="zh-CN" sz="4000" i="1" dirty="0">
                <a:solidFill>
                  <a:srgbClr val="80008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20328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071770" y="3772919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词法分析程序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3487167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源程序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2500266" y="413010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01613"/>
            <a:ext cx="15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字符流</a:t>
            </a:r>
          </a:p>
        </p:txBody>
      </p:sp>
      <p:sp>
        <p:nvSpPr>
          <p:cNvPr id="13" name="矩形 12"/>
          <p:cNvSpPr/>
          <p:nvPr/>
        </p:nvSpPr>
        <p:spPr>
          <a:xfrm>
            <a:off x="428596" y="1071546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词法分析程序</a:t>
            </a:r>
            <a:r>
              <a:rPr lang="zh-CN" altLang="en-US" b="0" dirty="0"/>
              <a:t>（</a:t>
            </a:r>
            <a:r>
              <a:rPr lang="en-US" altLang="zh-CN" b="0" i="1" dirty="0"/>
              <a:t>Lexical</a:t>
            </a:r>
            <a:r>
              <a:rPr lang="en-US" altLang="zh-CN" b="0" dirty="0"/>
              <a:t> </a:t>
            </a:r>
            <a:r>
              <a:rPr lang="en-US" altLang="zh-CN" b="0" i="1" dirty="0"/>
              <a:t>Analyzer</a:t>
            </a:r>
            <a:r>
              <a:rPr lang="zh-CN" altLang="en-US" b="0" dirty="0"/>
              <a:t>）</a:t>
            </a:r>
            <a:r>
              <a:rPr lang="zh-CN" altLang="en-US" dirty="0"/>
              <a:t>的作用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0" y="214290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5214910" y="413010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9190" y="3143248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返回：下一个单词记录</a:t>
            </a:r>
          </a:p>
        </p:txBody>
      </p:sp>
      <p:sp>
        <p:nvSpPr>
          <p:cNvPr id="17" name="矩形 16"/>
          <p:cNvSpPr/>
          <p:nvPr/>
        </p:nvSpPr>
        <p:spPr>
          <a:xfrm>
            <a:off x="285720" y="1785926"/>
            <a:ext cx="7572428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从左至右扫描构成源程序的字符流</a:t>
            </a:r>
            <a:endParaRPr lang="zh-CN" altLang="en-US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5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  识别出有词法意义的</a:t>
            </a:r>
            <a:r>
              <a:rPr lang="zh-CN" altLang="en-US" dirty="0">
                <a:solidFill>
                  <a:srgbClr val="800080"/>
                </a:solidFill>
              </a:rPr>
              <a:t>单词</a:t>
            </a:r>
            <a:endParaRPr lang="zh-CN" altLang="en-US" b="0" dirty="0"/>
          </a:p>
        </p:txBody>
      </p:sp>
      <p:sp>
        <p:nvSpPr>
          <p:cNvPr id="19" name="矩形 18"/>
          <p:cNvSpPr/>
          <p:nvPr/>
        </p:nvSpPr>
        <p:spPr>
          <a:xfrm>
            <a:off x="5072066" y="4572008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或报告词法</a:t>
            </a:r>
            <a:r>
              <a:rPr lang="zh-CN" altLang="en-US" dirty="0">
                <a:solidFill>
                  <a:srgbClr val="800080"/>
                </a:solidFill>
              </a:rPr>
              <a:t>错误信息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-71502" y="5357826"/>
            <a:ext cx="92155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其他任务 ：</a:t>
            </a:r>
            <a:r>
              <a:rPr lang="zh-CN" altLang="en-US" sz="2800" dirty="0">
                <a:latin typeface="楷体_GB2312" pitchFamily="49" charset="-122"/>
              </a:rPr>
              <a:t>滤掉空格，跳过注释、换行符，</a:t>
            </a:r>
            <a:endParaRPr lang="en-US" altLang="zh-CN" sz="2800" dirty="0">
              <a:latin typeface="楷体_GB2312" pitchFamily="49" charset="-122"/>
            </a:endParaRPr>
          </a:p>
          <a:p>
            <a:pPr lvl="6">
              <a:buClr>
                <a:srgbClr val="800080"/>
              </a:buClr>
              <a:buNone/>
            </a:pPr>
            <a:r>
              <a:rPr lang="zh-CN" altLang="en-US" sz="2800" dirty="0">
                <a:latin typeface="楷体_GB2312" pitchFamily="49" charset="-122"/>
              </a:rPr>
              <a:t>追踪换行标志，复制出错源程序，</a:t>
            </a:r>
            <a:r>
              <a:rPr lang="en-US" altLang="zh-CN" sz="2800" dirty="0">
                <a:latin typeface="Arial" panose="020B0604020202020204"/>
              </a:rPr>
              <a:t>……</a:t>
            </a:r>
          </a:p>
          <a:p>
            <a:pPr lvl="6"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/>
              </a:rPr>
              <a:t>访问符号表</a:t>
            </a:r>
            <a:endParaRPr lang="en-US" altLang="zh-CN" sz="28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00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108557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142844" y="1142984"/>
            <a:ext cx="9001156" cy="1969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设计表示如下语言的正规表达式：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该语言中的每个字符串由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交替的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构成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或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每个字符串中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0</a:t>
            </a:r>
            <a:r>
              <a:rPr lang="zh-CN" altLang="en-US" sz="2800" dirty="0"/>
              <a:t>不相邻，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不相邻，可以包含空串</a:t>
            </a:r>
          </a:p>
        </p:txBody>
      </p:sp>
      <p:sp>
        <p:nvSpPr>
          <p:cNvPr id="399367" name="Text Box 7"/>
          <p:cNvSpPr txBox="1"/>
          <p:nvPr/>
        </p:nvSpPr>
        <p:spPr>
          <a:xfrm>
            <a:off x="571472" y="3143248"/>
            <a:ext cx="8143932" cy="6155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(01)* | (10)* |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0(10)* |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1(01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)*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399368" name="Text Box 8"/>
          <p:cNvSpPr txBox="1"/>
          <p:nvPr/>
        </p:nvSpPr>
        <p:spPr>
          <a:xfrm>
            <a:off x="428596" y="3939896"/>
            <a:ext cx="7993063" cy="7694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( | 1) (01)* ( | 0)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399369" name="Text Box 9"/>
          <p:cNvSpPr txBox="1"/>
          <p:nvPr/>
        </p:nvSpPr>
        <p:spPr>
          <a:xfrm>
            <a:off x="571472" y="4797152"/>
            <a:ext cx="7993063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( | 0) (10)* ( | 1)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81930" name="Text Box 11"/>
          <p:cNvSpPr txBox="1"/>
          <p:nvPr/>
        </p:nvSpPr>
        <p:spPr>
          <a:xfrm>
            <a:off x="571472" y="142852"/>
            <a:ext cx="561667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课堂练习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</a:t>
            </a:r>
            <a:r>
              <a:rPr lang="zh-CN" altLang="en-US" sz="3600" dirty="0">
                <a:solidFill>
                  <a:srgbClr val="800080"/>
                </a:solidFill>
              </a:rPr>
              <a:t>设计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7" grpId="0"/>
      <p:bldP spid="399368" grpId="0"/>
      <p:bldP spid="3993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B28C51-E37E-4523-938D-6023DB3B2F52}"/>
              </a:ext>
            </a:extLst>
          </p:cNvPr>
          <p:cNvSpPr txBox="1"/>
          <p:nvPr/>
        </p:nvSpPr>
        <p:spPr>
          <a:xfrm>
            <a:off x="107504" y="116632"/>
            <a:ext cx="8712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Arial" panose="020B0604020202020204" pitchFamily="34" charset="0"/>
              </a:rPr>
              <a:t>该语言中的每个字符串由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交替的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i="1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</a:rPr>
              <a:t>构成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BAA252-15D4-431C-8BF5-5C304C042C08}"/>
              </a:ext>
            </a:extLst>
          </p:cNvPr>
          <p:cNvSpPr txBox="1"/>
          <p:nvPr/>
        </p:nvSpPr>
        <p:spPr>
          <a:xfrm>
            <a:off x="118968" y="764704"/>
            <a:ext cx="243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分类讨论法：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475F15-77C1-467B-AB27-F6A7921DD0C3}"/>
              </a:ext>
            </a:extLst>
          </p:cNvPr>
          <p:cNvSpPr txBox="1"/>
          <p:nvPr/>
        </p:nvSpPr>
        <p:spPr>
          <a:xfrm>
            <a:off x="179512" y="1484784"/>
            <a:ext cx="77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将字符串分成</a:t>
            </a:r>
            <a:r>
              <a:rPr lang="en-US" altLang="zh-CN" dirty="0"/>
              <a:t>2</a:t>
            </a:r>
            <a:r>
              <a:rPr lang="zh-CN" altLang="en-US" dirty="0"/>
              <a:t>类情况，即长度为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B1B0F2-BDE5-4BF6-A9E7-01B6117B9644}"/>
              </a:ext>
            </a:extLst>
          </p:cNvPr>
          <p:cNvSpPr txBox="1"/>
          <p:nvPr/>
        </p:nvSpPr>
        <p:spPr>
          <a:xfrm>
            <a:off x="533812" y="2602351"/>
            <a:ext cx="102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偶数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65B6B-0F86-422D-8ACF-32BCE8632A75}"/>
              </a:ext>
            </a:extLst>
          </p:cNvPr>
          <p:cNvSpPr txBox="1"/>
          <p:nvPr/>
        </p:nvSpPr>
        <p:spPr>
          <a:xfrm>
            <a:off x="533812" y="4157339"/>
            <a:ext cx="102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奇数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980034AF-83BC-4CD1-A1BE-2C3D2E53C81D}"/>
              </a:ext>
            </a:extLst>
          </p:cNvPr>
          <p:cNvSpPr/>
          <p:nvPr/>
        </p:nvSpPr>
        <p:spPr>
          <a:xfrm>
            <a:off x="1690046" y="2403465"/>
            <a:ext cx="584082" cy="1025535"/>
          </a:xfrm>
          <a:prstGeom prst="leftBrace">
            <a:avLst>
              <a:gd name="adj1" fmla="val 8333"/>
              <a:gd name="adj2" fmla="val 49278"/>
            </a:avLst>
          </a:prstGeom>
          <a:ln w="381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31050-7DFF-409F-AC84-18FA5B958FE5}"/>
              </a:ext>
            </a:extLst>
          </p:cNvPr>
          <p:cNvSpPr txBox="1"/>
          <p:nvPr/>
        </p:nvSpPr>
        <p:spPr>
          <a:xfrm>
            <a:off x="2563585" y="2111077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49C89B-7B92-48E6-A668-2CEE87E2E6E8}"/>
              </a:ext>
            </a:extLst>
          </p:cNvPr>
          <p:cNvSpPr txBox="1"/>
          <p:nvPr/>
        </p:nvSpPr>
        <p:spPr>
          <a:xfrm>
            <a:off x="2548968" y="3013739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开头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EEB112-DC02-484E-AAC2-F3F128C7F242}"/>
              </a:ext>
            </a:extLst>
          </p:cNvPr>
          <p:cNvSpPr txBox="1"/>
          <p:nvPr/>
        </p:nvSpPr>
        <p:spPr>
          <a:xfrm>
            <a:off x="872745" y="5532634"/>
            <a:ext cx="77048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(01)* | (10)* | </a:t>
            </a: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0(10)* |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1(01</a:t>
            </a: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)*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2B6A5F-0DA7-4EB1-9971-F1286A9066E7}"/>
              </a:ext>
            </a:extLst>
          </p:cNvPr>
          <p:cNvSpPr txBox="1"/>
          <p:nvPr/>
        </p:nvSpPr>
        <p:spPr>
          <a:xfrm>
            <a:off x="5076057" y="2116836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010101……01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BD6693-EF9F-44C7-9C28-463FDECBAC96}"/>
              </a:ext>
            </a:extLst>
          </p:cNvPr>
          <p:cNvSpPr txBox="1"/>
          <p:nvPr/>
        </p:nvSpPr>
        <p:spPr>
          <a:xfrm>
            <a:off x="5004048" y="2055923"/>
            <a:ext cx="3573552" cy="58477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(01)*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7D100A-F74D-4DC3-94FA-5BF4898C13DC}"/>
              </a:ext>
            </a:extLst>
          </p:cNvPr>
          <p:cNvSpPr txBox="1"/>
          <p:nvPr/>
        </p:nvSpPr>
        <p:spPr>
          <a:xfrm>
            <a:off x="6157810" y="283930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(10)* </a:t>
            </a:r>
            <a:endParaRPr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424C2DC-2697-4A5E-9DB5-135C3FCE2DF6}"/>
              </a:ext>
            </a:extLst>
          </p:cNvPr>
          <p:cNvSpPr/>
          <p:nvPr/>
        </p:nvSpPr>
        <p:spPr>
          <a:xfrm>
            <a:off x="1704663" y="4003679"/>
            <a:ext cx="584082" cy="1025535"/>
          </a:xfrm>
          <a:prstGeom prst="leftBrace">
            <a:avLst>
              <a:gd name="adj1" fmla="val 8333"/>
              <a:gd name="adj2" fmla="val 49278"/>
            </a:avLst>
          </a:prstGeom>
          <a:ln w="381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9C393B-CD26-44FF-8334-335418FDBE18}"/>
              </a:ext>
            </a:extLst>
          </p:cNvPr>
          <p:cNvSpPr txBox="1"/>
          <p:nvPr/>
        </p:nvSpPr>
        <p:spPr>
          <a:xfrm>
            <a:off x="2578202" y="3711291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615627-08B4-46E9-9BD3-296109886F9A}"/>
              </a:ext>
            </a:extLst>
          </p:cNvPr>
          <p:cNvSpPr txBox="1"/>
          <p:nvPr/>
        </p:nvSpPr>
        <p:spPr>
          <a:xfrm>
            <a:off x="2563585" y="4613953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开头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F80FED-80ED-48F1-AAC6-F72CFAE8B0D3}"/>
              </a:ext>
            </a:extLst>
          </p:cNvPr>
          <p:cNvSpPr txBox="1"/>
          <p:nvPr/>
        </p:nvSpPr>
        <p:spPr>
          <a:xfrm>
            <a:off x="5940152" y="3711290"/>
            <a:ext cx="504056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 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86FFD5-6200-42E5-821C-730AB0F81063}"/>
              </a:ext>
            </a:extLst>
          </p:cNvPr>
          <p:cNvSpPr txBox="1"/>
          <p:nvPr/>
        </p:nvSpPr>
        <p:spPr>
          <a:xfrm>
            <a:off x="6192180" y="3708321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(10)*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F154C7-EF47-4BA9-9635-D9F4C2E6B98C}"/>
              </a:ext>
            </a:extLst>
          </p:cNvPr>
          <p:cNvSpPr txBox="1"/>
          <p:nvPr/>
        </p:nvSpPr>
        <p:spPr>
          <a:xfrm>
            <a:off x="5868144" y="4554768"/>
            <a:ext cx="1571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1(01</a:t>
            </a: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)*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6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2" grpId="0" animBg="1"/>
      <p:bldP spid="9" grpId="0"/>
      <p:bldP spid="10" grpId="0"/>
      <p:bldP spid="11" grpId="0"/>
      <p:bldP spid="18" grpId="0"/>
      <p:bldP spid="17" grpId="0" animBg="1"/>
      <p:bldP spid="21" grpId="0"/>
      <p:bldP spid="22" grpId="0" animBg="1"/>
      <p:bldP spid="23" grpId="0"/>
      <p:bldP spid="24" grpId="0"/>
      <p:bldP spid="25" grpId="0"/>
      <p:bldP spid="26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B28C51-E37E-4523-938D-6023DB3B2F52}"/>
              </a:ext>
            </a:extLst>
          </p:cNvPr>
          <p:cNvSpPr txBox="1"/>
          <p:nvPr/>
        </p:nvSpPr>
        <p:spPr>
          <a:xfrm>
            <a:off x="107504" y="116632"/>
            <a:ext cx="8712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Arial" panose="020B0604020202020204" pitchFamily="34" charset="0"/>
              </a:rPr>
              <a:t>该语言中的每个字符串由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交替的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i="1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</a:rPr>
              <a:t>构成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12026A-C833-43F6-97F7-02BF8644B8CE}"/>
              </a:ext>
            </a:extLst>
          </p:cNvPr>
          <p:cNvSpPr txBox="1"/>
          <p:nvPr/>
        </p:nvSpPr>
        <p:spPr>
          <a:xfrm>
            <a:off x="118968" y="764704"/>
            <a:ext cx="3012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分模块设计法：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937D5-C66F-4ED3-9FCA-86404755031F}"/>
              </a:ext>
            </a:extLst>
          </p:cNvPr>
          <p:cNvSpPr txBox="1"/>
          <p:nvPr/>
        </p:nvSpPr>
        <p:spPr>
          <a:xfrm>
            <a:off x="3598536" y="2393084"/>
            <a:ext cx="855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01</a:t>
            </a:r>
            <a:endParaRPr lang="zh-CN" altLang="en-US" sz="4000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B0BAA83-0031-4E7A-8252-53EA18977203}"/>
              </a:ext>
            </a:extLst>
          </p:cNvPr>
          <p:cNvSpPr txBox="1"/>
          <p:nvPr/>
        </p:nvSpPr>
        <p:spPr>
          <a:xfrm>
            <a:off x="1567275" y="4001139"/>
            <a:ext cx="484624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( | 0) (10)* ( | 1)</a:t>
            </a:r>
            <a:endParaRPr lang="en-US" altLang="zh-CN" sz="4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9C293-59F2-4D2D-B432-74B8B5B556B5}"/>
              </a:ext>
            </a:extLst>
          </p:cNvPr>
          <p:cNvSpPr txBox="1"/>
          <p:nvPr/>
        </p:nvSpPr>
        <p:spPr>
          <a:xfrm>
            <a:off x="3450334" y="2393084"/>
            <a:ext cx="1368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    )* </a:t>
            </a:r>
            <a:endParaRPr lang="zh-CN" altLang="en-US" sz="4000" dirty="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91E01197-1B66-4898-8A7E-C5A1E7F78672}"/>
              </a:ext>
            </a:extLst>
          </p:cNvPr>
          <p:cNvSpPr txBox="1"/>
          <p:nvPr/>
        </p:nvSpPr>
        <p:spPr>
          <a:xfrm>
            <a:off x="1645776" y="2263821"/>
            <a:ext cx="1048476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72627B-C0F5-4E0D-8139-0242C4D5A1C2}"/>
              </a:ext>
            </a:extLst>
          </p:cNvPr>
          <p:cNvSpPr txBox="1"/>
          <p:nvPr/>
        </p:nvSpPr>
        <p:spPr>
          <a:xfrm>
            <a:off x="2673229" y="2417709"/>
            <a:ext cx="777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1</a:t>
            </a:r>
            <a:endParaRPr lang="zh-CN" altLang="en-US" sz="4000" dirty="0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CFB2700C-03C7-461C-8420-FFFDA732FC8C}"/>
              </a:ext>
            </a:extLst>
          </p:cNvPr>
          <p:cNvSpPr txBox="1"/>
          <p:nvPr/>
        </p:nvSpPr>
        <p:spPr>
          <a:xfrm>
            <a:off x="1398107" y="2271667"/>
            <a:ext cx="2283235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        )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1F2BCFEF-C3D8-4C9D-A657-315D1E8671C2}"/>
              </a:ext>
            </a:extLst>
          </p:cNvPr>
          <p:cNvSpPr txBox="1"/>
          <p:nvPr/>
        </p:nvSpPr>
        <p:spPr>
          <a:xfrm>
            <a:off x="4206419" y="2239196"/>
            <a:ext cx="1048476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FCD0C4-CA92-4B76-890A-0299102A0B05}"/>
              </a:ext>
            </a:extLst>
          </p:cNvPr>
          <p:cNvSpPr txBox="1"/>
          <p:nvPr/>
        </p:nvSpPr>
        <p:spPr>
          <a:xfrm>
            <a:off x="5220072" y="2407257"/>
            <a:ext cx="777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0</a:t>
            </a:r>
            <a:endParaRPr lang="zh-CN" altLang="en-US" sz="4000" dirty="0"/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1B6BFCAE-C1CA-4653-8D48-01EFBDA3377C}"/>
              </a:ext>
            </a:extLst>
          </p:cNvPr>
          <p:cNvSpPr txBox="1"/>
          <p:nvPr/>
        </p:nvSpPr>
        <p:spPr>
          <a:xfrm>
            <a:off x="3990395" y="2225023"/>
            <a:ext cx="2283235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        )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142240" y="1087755"/>
            <a:ext cx="878713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正规式的等价性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若两个正规式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所表示的正规集相同，则称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等价，记作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=e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2 </a:t>
            </a:r>
          </a:p>
          <a:p>
            <a:pPr>
              <a:buClr>
                <a:srgbClr val="800080"/>
              </a:buClr>
            </a:pPr>
            <a:r>
              <a:rPr lang="zh-CN" altLang="en-US" sz="3600" i="1" dirty="0">
                <a:solidFill>
                  <a:srgbClr val="800080"/>
                </a:solidFill>
              </a:rPr>
              <a:t>例如</a:t>
            </a:r>
            <a:endParaRPr lang="en-US" altLang="zh-CN" sz="3600" i="1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	</a:t>
            </a:r>
            <a:r>
              <a:rPr lang="en-US" altLang="zh-CN" sz="3600" i="1" dirty="0" err="1">
                <a:solidFill>
                  <a:srgbClr val="800080"/>
                </a:solidFill>
              </a:rPr>
              <a:t>a|b</a:t>
            </a:r>
            <a:r>
              <a:rPr lang="en-US" altLang="zh-CN" sz="3600" i="1" dirty="0">
                <a:solidFill>
                  <a:srgbClr val="800080"/>
                </a:solidFill>
              </a:rPr>
              <a:t> =</a:t>
            </a:r>
            <a:r>
              <a:rPr lang="en-US" altLang="zh-CN" sz="3600" i="1" dirty="0" err="1">
                <a:solidFill>
                  <a:srgbClr val="800080"/>
                </a:solidFill>
              </a:rPr>
              <a:t>b|a</a:t>
            </a:r>
            <a:endParaRPr lang="en-US" altLang="zh-CN" sz="3600" i="1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800080"/>
              </a:solidFill>
              <a:uFillTx/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	b(ab)* =(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ba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)*b</a:t>
            </a:r>
          </a:p>
          <a:p>
            <a:pPr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      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a|b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  = (a*b*)*</a:t>
            </a:r>
            <a:endParaRPr lang="zh-CN" altLang="en-US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960D9-7022-4A14-B5D7-99894D6033AC}"/>
              </a:ext>
            </a:extLst>
          </p:cNvPr>
          <p:cNvSpPr txBox="1"/>
          <p:nvPr/>
        </p:nvSpPr>
        <p:spPr>
          <a:xfrm>
            <a:off x="4572000" y="3257579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{</a:t>
            </a:r>
            <a:r>
              <a:rPr lang="en-US" altLang="zh-CN" sz="3600" i="1" dirty="0" err="1">
                <a:solidFill>
                  <a:srgbClr val="800080"/>
                </a:solidFill>
              </a:rPr>
              <a:t>a,b</a:t>
            </a:r>
            <a:r>
              <a:rPr lang="en-US" altLang="zh-CN" sz="3600" i="1" dirty="0">
                <a:solidFill>
                  <a:srgbClr val="800080"/>
                </a:solidFill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A26A2-7092-49B1-99BC-9FD2E37E1585}"/>
              </a:ext>
            </a:extLst>
          </p:cNvPr>
          <p:cNvSpPr txBox="1"/>
          <p:nvPr/>
        </p:nvSpPr>
        <p:spPr>
          <a:xfrm>
            <a:off x="4637128" y="4046179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b</a:t>
            </a:r>
            <a:r>
              <a:rPr lang="en-US" altLang="zh-CN" sz="3600" i="1" dirty="0" err="1">
                <a:solidFill>
                  <a:srgbClr val="FF0000"/>
                </a:solidFill>
              </a:rPr>
              <a:t>ababab</a:t>
            </a:r>
            <a:endParaRPr lang="en-US" altLang="zh-CN" sz="3600" i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CEBE34-3422-457C-BC24-67E1166378F5}"/>
              </a:ext>
            </a:extLst>
          </p:cNvPr>
          <p:cNvSpPr txBox="1"/>
          <p:nvPr/>
        </p:nvSpPr>
        <p:spPr>
          <a:xfrm>
            <a:off x="4582264" y="4638803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FF0000"/>
                </a:solidFill>
              </a:rPr>
              <a:t>bababa</a:t>
            </a:r>
            <a:r>
              <a:rPr lang="en-US" altLang="zh-CN" sz="3600" i="1" dirty="0" err="1">
                <a:solidFill>
                  <a:srgbClr val="800080"/>
                </a:solidFill>
              </a:rPr>
              <a:t>b</a:t>
            </a:r>
            <a:endParaRPr lang="en-US" altLang="zh-CN" sz="3600" i="1" dirty="0">
              <a:solidFill>
                <a:srgbClr val="80008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03F722-9166-4A40-8838-C9B4CE3232CD}"/>
              </a:ext>
            </a:extLst>
          </p:cNvPr>
          <p:cNvSpPr txBox="1"/>
          <p:nvPr/>
        </p:nvSpPr>
        <p:spPr>
          <a:xfrm>
            <a:off x="4469817" y="5447079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{</a:t>
            </a:r>
            <a:r>
              <a:rPr lang="en-US" altLang="zh-CN" sz="3600" i="1" dirty="0" err="1">
                <a:solidFill>
                  <a:srgbClr val="800080"/>
                </a:solidFill>
              </a:rPr>
              <a:t>a,b</a:t>
            </a:r>
            <a:r>
              <a:rPr lang="en-US" altLang="zh-CN" sz="3600" i="1" dirty="0">
                <a:solidFill>
                  <a:srgbClr val="800080"/>
                </a:solidFill>
              </a:rPr>
              <a:t>}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 *</a:t>
            </a:r>
            <a:endParaRPr lang="zh-CN" altLang="en-US" sz="3600" i="1" dirty="0">
              <a:solidFill>
                <a:srgbClr val="800080"/>
              </a:solidFill>
              <a:sym typeface="+mn-ea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2240" y="1857364"/>
            <a:ext cx="9001760" cy="590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r|s</a:t>
            </a:r>
            <a:r>
              <a:rPr lang="en-US" altLang="zh-CN" sz="3600" i="1" dirty="0">
                <a:solidFill>
                  <a:srgbClr val="800080"/>
                </a:solidFill>
              </a:rPr>
              <a:t> =</a:t>
            </a:r>
            <a:r>
              <a:rPr lang="en-US" altLang="zh-CN" sz="3600" i="1" dirty="0" err="1">
                <a:solidFill>
                  <a:srgbClr val="800080"/>
                </a:solidFill>
              </a:rPr>
              <a:t>s|r</a:t>
            </a:r>
            <a:endParaRPr lang="zh-CN" altLang="en-US" sz="3600" dirty="0">
              <a:solidFill>
                <a:srgbClr val="800080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r|s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)|t = r|(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s|t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r|r</a:t>
            </a:r>
            <a:r>
              <a:rPr lang="en-US" altLang="zh-CN" sz="3600" i="1" dirty="0">
                <a:solidFill>
                  <a:srgbClr val="800080"/>
                </a:solidFill>
              </a:rPr>
              <a:t>=r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			</a:t>
            </a:r>
            <a:endParaRPr lang="zh-CN" altLang="en-US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</a:rPr>
              <a:t>rs</a:t>
            </a:r>
            <a:r>
              <a:rPr lang="en-US" altLang="zh-CN" sz="3600" i="1" dirty="0">
                <a:solidFill>
                  <a:srgbClr val="800080"/>
                </a:solidFill>
              </a:rPr>
              <a:t>)t = r(</a:t>
            </a:r>
            <a:r>
              <a:rPr lang="en-US" altLang="zh-CN" sz="3600" i="1" dirty="0" err="1">
                <a:solidFill>
                  <a:srgbClr val="800080"/>
                </a:solidFill>
              </a:rPr>
              <a:t>st</a:t>
            </a:r>
            <a:r>
              <a:rPr lang="en-US" altLang="zh-CN" sz="3600" i="1" dirty="0">
                <a:solidFill>
                  <a:srgbClr val="800080"/>
                </a:solidFill>
              </a:rPr>
              <a:t>) </a:t>
            </a:r>
            <a:r>
              <a:rPr lang="en-US" altLang="zh-CN" sz="3600" dirty="0">
                <a:solidFill>
                  <a:srgbClr val="800080"/>
                </a:solidFill>
              </a:rPr>
              <a:t>				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l-GR" altLang="zh-CN" sz="3600" i="1" dirty="0">
                <a:solidFill>
                  <a:srgbClr val="800080"/>
                </a:solidFill>
              </a:rPr>
              <a:t>ε</a:t>
            </a:r>
            <a:r>
              <a:rPr lang="en-US" altLang="zh-CN" sz="3600" i="1" dirty="0">
                <a:solidFill>
                  <a:srgbClr val="800080"/>
                </a:solidFill>
              </a:rPr>
              <a:t>r=r =r</a:t>
            </a:r>
            <a:r>
              <a:rPr lang="el-GR" altLang="zh-CN" sz="3600" i="1" dirty="0">
                <a:solidFill>
                  <a:srgbClr val="800080"/>
                </a:solidFill>
              </a:rPr>
              <a:t> ε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s|t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)=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rs|rt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,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s|t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)r =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sr|tr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		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			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71414"/>
            <a:ext cx="4643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80"/>
                </a:solidFill>
              </a:rPr>
              <a:t>正规式的代数性质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785794"/>
            <a:ext cx="8858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作用：证明正规式的等价性或进行化简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设</a:t>
            </a:r>
            <a:r>
              <a:rPr lang="en-US" altLang="zh-CN" sz="3600" i="1" dirty="0" err="1">
                <a:solidFill>
                  <a:srgbClr val="800080"/>
                </a:solidFill>
              </a:rPr>
              <a:t>r,s,t</a:t>
            </a:r>
            <a:r>
              <a:rPr lang="zh-CN" altLang="en-US" sz="3600" dirty="0">
                <a:solidFill>
                  <a:srgbClr val="800080"/>
                </a:solidFill>
              </a:rPr>
              <a:t>为正规式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0" y="2068289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|</a:t>
            </a:r>
            <a:r>
              <a:rPr lang="zh-CN" altLang="en-US" sz="3600" dirty="0">
                <a:solidFill>
                  <a:srgbClr val="800080"/>
                </a:solidFill>
              </a:rPr>
              <a:t>的交换律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0" y="2857496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|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的结合律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6578" y="4497181"/>
            <a:ext cx="2199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</a:rPr>
              <a:t>•</a:t>
            </a:r>
            <a:r>
              <a:rPr lang="zh-CN" altLang="en-US" sz="3600" dirty="0">
                <a:solidFill>
                  <a:srgbClr val="800080"/>
                </a:solidFill>
                <a:ea typeface="Arial" panose="020B0604020202020204" pitchFamily="34" charset="0"/>
              </a:rPr>
              <a:t>的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结合律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7358082" y="6072206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分配律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870073" y="5354437"/>
            <a:ext cx="4273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altLang="zh-CN" sz="3600" i="1" dirty="0">
                <a:solidFill>
                  <a:srgbClr val="800080"/>
                </a:solidFill>
              </a:rPr>
              <a:t>ε</a:t>
            </a:r>
            <a:r>
              <a:rPr lang="zh-CN" altLang="en-US" sz="3600" dirty="0">
                <a:solidFill>
                  <a:srgbClr val="800080"/>
                </a:solidFill>
              </a:rPr>
              <a:t>是连接</a:t>
            </a: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</a:rPr>
              <a:t>•</a:t>
            </a:r>
            <a:r>
              <a:rPr lang="zh-CN" altLang="en-US" sz="3600" dirty="0">
                <a:solidFill>
                  <a:srgbClr val="800080"/>
                </a:solidFill>
              </a:rPr>
              <a:t>的恒等元素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929454" y="3643314"/>
            <a:ext cx="2167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|</a:t>
            </a:r>
            <a:r>
              <a:rPr lang="zh-CN" altLang="en-US" sz="3600" dirty="0">
                <a:solidFill>
                  <a:srgbClr val="800080"/>
                </a:solidFill>
              </a:rPr>
              <a:t>的吸收律</a:t>
            </a:r>
            <a:endParaRPr lang="en-US" altLang="zh-CN" sz="3600" i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843010" cy="3046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一个正规语言可以用正规文法定义，也可用正规式定义。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对任意 一个正规文法，存在等价的正规式。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反之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对任意 一个正规式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存在等价的正规文法。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本节介绍正规文法和正规式的互相转换方法。</a:t>
            </a:r>
            <a:r>
              <a:rPr lang="zh-CN" altLang="en-US" dirty="0">
                <a:solidFill>
                  <a:srgbClr val="FF0000"/>
                </a:solidFill>
              </a:rPr>
              <a:t>（课后阅读）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2699791" y="4797152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125462" y="4788808"/>
            <a:ext cx="828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3431725" y="4906166"/>
            <a:ext cx="1828785" cy="8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" name="直接箭头连接符 10"/>
          <p:cNvCxnSpPr>
            <a:stCxn id="9" idx="3"/>
            <a:endCxn id="8" idx="5"/>
          </p:cNvCxnSpPr>
          <p:nvPr/>
        </p:nvCxnSpPr>
        <p:spPr bwMode="auto">
          <a:xfrm flipH="1">
            <a:off x="3418052" y="5403435"/>
            <a:ext cx="1828785" cy="8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对任意 一个正规式，存在等价的正规文法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(</a:t>
            </a:r>
            <a:r>
              <a:rPr lang="en-US" altLang="zh-CN" sz="3600" i="1" dirty="0">
                <a:solidFill>
                  <a:srgbClr val="990099"/>
                </a:solidFill>
                <a:sym typeface="+mn-ea"/>
              </a:rPr>
              <a:t>RE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RG)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。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Text Box 14"/>
          <p:cNvSpPr txBox="1"/>
          <p:nvPr/>
        </p:nvSpPr>
        <p:spPr>
          <a:xfrm>
            <a:off x="142240" y="2964815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方法：对于一个正规式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先写成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正规式产生式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的形式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      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然后利用转换规则递归的将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正规式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逐步分解转换为相应的文法表示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,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直到每个产生式都符合正规文法的要求。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2" name="Text Box 14"/>
          <p:cNvSpPr txBox="1"/>
          <p:nvPr/>
        </p:nvSpPr>
        <p:spPr>
          <a:xfrm>
            <a:off x="356870" y="1700808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表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3.1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正规文法和正规式的相互转换规则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zh-CN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  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xB,By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          A=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xy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  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xA|y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	</a:t>
            </a:r>
            <a:r>
              <a:rPr lang="en-US" altLang="zh-CN" sz="3600" i="1" dirty="0">
                <a:solidFill>
                  <a:srgbClr val="990099"/>
                </a:solidFill>
                <a:latin typeface="Arial"/>
                <a:ea typeface="华文行楷" pitchFamily="2" charset="-122"/>
                <a:cs typeface="Arial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    A=x</a:t>
            </a:r>
            <a:r>
              <a:rPr lang="en-US" altLang="zh-CN" sz="3600" i="1" baseline="30000" dirty="0">
                <a:solidFill>
                  <a:srgbClr val="990099"/>
                </a:solidFill>
                <a:uFillTx/>
                <a:latin typeface="+中文正文" charset="0"/>
                <a:ea typeface="+mn-ea"/>
                <a:sym typeface="Symbol" panose="05050102010706020507" pitchFamily="18" charset="2"/>
              </a:rPr>
              <a:t>*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y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  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xz,Ayz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		  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A=(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x|y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)z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3" name="左右箭头 2"/>
          <p:cNvSpPr/>
          <p:nvPr/>
        </p:nvSpPr>
        <p:spPr bwMode="auto">
          <a:xfrm>
            <a:off x="5940152" y="2996952"/>
            <a:ext cx="504056" cy="360040"/>
          </a:xfrm>
          <a:prstGeom prst="left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2330" y="2500306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zh-CN" sz="3600" dirty="0">
                <a:solidFill>
                  <a:srgbClr val="800080"/>
                </a:solidFill>
                <a:sym typeface="+mn-ea"/>
              </a:rPr>
              <a:t>正规式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14546" y="2500306"/>
            <a:ext cx="328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扩展的</a:t>
            </a:r>
            <a:r>
              <a:rPr lang="zh-CN" altLang="en-US" sz="3600" dirty="0">
                <a:solidFill>
                  <a:srgbClr val="800080"/>
                </a:solidFill>
              </a:rPr>
              <a:t>产生式</a:t>
            </a:r>
            <a:endParaRPr lang="zh-CN" altLang="zh-CN" sz="3600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304D40-2558-43E8-99E6-17E57206804F}"/>
              </a:ext>
            </a:extLst>
          </p:cNvPr>
          <p:cNvSpPr txBox="1"/>
          <p:nvPr/>
        </p:nvSpPr>
        <p:spPr>
          <a:xfrm>
            <a:off x="3135544" y="5517598"/>
            <a:ext cx="338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x,y,z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可为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正规式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312907" y="2333685"/>
            <a:ext cx="8787130" cy="45243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3.4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将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r=a(a|d)*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转换为正规文法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				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				</a:t>
            </a:r>
            <a:r>
              <a:rPr lang="zh-CN" altLang="zh-CN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(a|d)A,A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		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 </a:t>
            </a:r>
            <a:endParaRPr lang="en-US" altLang="zh-CN" sz="3600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,A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aA,A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d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	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 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8604"/>
            <a:ext cx="914406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1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xB,By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                A=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2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xA|y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</a:t>
            </a:r>
            <a:r>
              <a:rPr lang="en-US" altLang="zh-CN" sz="44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	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    A=x</a:t>
            </a:r>
            <a:r>
              <a:rPr lang="en-US" altLang="zh-CN" i="1" baseline="30000" dirty="0">
                <a:solidFill>
                  <a:srgbClr val="990099"/>
                </a:solidFill>
                <a:latin typeface="+中文正文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3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xz,Ayz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		            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A=(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)z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9" name="左右箭头 8"/>
          <p:cNvSpPr/>
          <p:nvPr/>
        </p:nvSpPr>
        <p:spPr bwMode="auto">
          <a:xfrm>
            <a:off x="5688124" y="945727"/>
            <a:ext cx="504056" cy="360040"/>
          </a:xfrm>
          <a:prstGeom prst="left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26295" y="2136835"/>
            <a:ext cx="878713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3.5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将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G[S] 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：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d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d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转换为正规式</a:t>
            </a:r>
          </a:p>
        </p:txBody>
      </p:sp>
      <p:sp>
        <p:nvSpPr>
          <p:cNvPr id="8" name="Text Box 14"/>
          <p:cNvSpPr txBox="1"/>
          <p:nvPr/>
        </p:nvSpPr>
        <p:spPr>
          <a:xfrm>
            <a:off x="14179" y="980728"/>
            <a:ext cx="878713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对任意 一个正规文法，存在等价的正规式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(</a:t>
            </a:r>
            <a:r>
              <a:rPr lang="en-US" altLang="zh-CN" sz="3600" i="1" dirty="0">
                <a:solidFill>
                  <a:srgbClr val="990099"/>
                </a:solidFill>
                <a:sym typeface="+mn-ea"/>
              </a:rPr>
              <a:t>RG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RE)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/>
        </p:nvSpPr>
        <p:spPr>
          <a:xfrm>
            <a:off x="0" y="71414"/>
            <a:ext cx="9224156" cy="5909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3.1.2 </a:t>
            </a:r>
            <a:r>
              <a:rPr lang="zh-CN" altLang="en-US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词法分析程序的输出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85720" y="642918"/>
            <a:ext cx="8458905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词法分析</a:t>
            </a:r>
            <a:r>
              <a:rPr lang="zh-CN" altLang="en-US" dirty="0">
                <a:solidFill>
                  <a:srgbClr val="990099"/>
                </a:solidFill>
              </a:rPr>
              <a:t>返回单词记录一般采用以下二元组</a:t>
            </a:r>
            <a:endParaRPr lang="en-US" altLang="zh-CN" dirty="0">
              <a:solidFill>
                <a:srgbClr val="990099"/>
              </a:solidFill>
            </a:endParaRPr>
          </a:p>
          <a:p>
            <a:pPr lvl="1">
              <a:buClr>
                <a:srgbClr val="800080"/>
              </a:buClr>
              <a:buNone/>
            </a:pPr>
            <a:r>
              <a:rPr lang="zh-CN" altLang="en-US" dirty="0"/>
              <a:t>（单词种类，单词自身的值）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714488"/>
            <a:ext cx="7929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单词一般可以分成下面几类：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标识符，用于表示各种名字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常量，例如</a:t>
            </a:r>
            <a:r>
              <a:rPr lang="en-US" altLang="zh-CN" dirty="0">
                <a:solidFill>
                  <a:srgbClr val="800080"/>
                </a:solidFill>
              </a:rPr>
              <a:t>25,3.14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dirty="0">
                <a:solidFill>
                  <a:srgbClr val="800080"/>
                </a:solidFill>
              </a:rPr>
              <a:t>”</a:t>
            </a:r>
            <a:r>
              <a:rPr lang="en-US" altLang="zh-CN" dirty="0" err="1">
                <a:solidFill>
                  <a:srgbClr val="800080"/>
                </a:solidFill>
              </a:rPr>
              <a:t>abc</a:t>
            </a:r>
            <a:r>
              <a:rPr lang="en-US" altLang="zh-CN" dirty="0">
                <a:solidFill>
                  <a:srgbClr val="800080"/>
                </a:solidFill>
              </a:rPr>
              <a:t>”</a:t>
            </a:r>
          </a:p>
          <a:p>
            <a:pPr marL="971550" lvl="1" indent="-514350">
              <a:buClr>
                <a:srgbClr val="800080"/>
              </a:buClr>
              <a:buFont typeface="Wingdings" panose="05000000000000000000" pitchFamily="2" charset="2"/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关键字（或称保留字）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运算符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界符，例如逗号，分号，括号等等</a:t>
            </a:r>
          </a:p>
        </p:txBody>
      </p:sp>
      <p:sp>
        <p:nvSpPr>
          <p:cNvPr id="9" name="矩形 8"/>
          <p:cNvSpPr/>
          <p:nvPr/>
        </p:nvSpPr>
        <p:spPr>
          <a:xfrm>
            <a:off x="285720" y="4859736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单词的类别可以用一个整型数或枚举类型来表示</a:t>
            </a:r>
            <a:r>
              <a:rPr lang="en-US" altLang="zh-CN" dirty="0">
                <a:solidFill>
                  <a:srgbClr val="990099"/>
                </a:solidFill>
              </a:rPr>
              <a:t>,</a:t>
            </a:r>
            <a:r>
              <a:rPr lang="zh-CN" altLang="en-US" dirty="0">
                <a:solidFill>
                  <a:srgbClr val="990099"/>
                </a:solidFill>
              </a:rPr>
              <a:t>例如标识符为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，常量为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zh-CN" altLang="en-US" dirty="0">
                <a:solidFill>
                  <a:srgbClr val="990099"/>
                </a:solidFill>
              </a:rPr>
              <a:t>，关键字为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，运算符为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zh-CN" altLang="en-US" dirty="0">
                <a:solidFill>
                  <a:srgbClr val="990099"/>
                </a:solidFill>
              </a:rPr>
              <a:t>，界符为</a:t>
            </a:r>
            <a:r>
              <a:rPr lang="en-US" altLang="zh-CN" dirty="0">
                <a:solidFill>
                  <a:srgbClr val="990099"/>
                </a:solidFill>
              </a:rPr>
              <a:t>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26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214026" y="1643050"/>
            <a:ext cx="8787130" cy="5078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先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将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G[S]</a:t>
            </a:r>
            <a:r>
              <a:rPr lang="zh-CN" altLang="en-US" sz="3600" i="1" dirty="0">
                <a:solidFill>
                  <a:srgbClr val="800080"/>
                </a:solidFill>
                <a:sym typeface="+mn-ea"/>
              </a:rPr>
              <a:t>简写为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 |a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aA|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A|a|d</a:t>
            </a:r>
          </a:p>
          <a:p>
            <a:pPr>
              <a:buClr>
                <a:srgbClr val="800080"/>
              </a:buClr>
              <a:buNone/>
            </a:pPr>
            <a:r>
              <a:rPr lang="zh-CN" altLang="zh-CN" sz="3600" i="1" dirty="0">
                <a:solidFill>
                  <a:srgbClr val="800080"/>
                </a:solidFill>
                <a:sym typeface="+mn-ea"/>
              </a:rPr>
              <a:t>先对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zh-CN" sz="3600" i="1" dirty="0">
                <a:solidFill>
                  <a:srgbClr val="800080"/>
                </a:solidFill>
                <a:sym typeface="+mn-ea"/>
              </a:rPr>
              <a:t>进行转换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A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aA|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</a:t>
            </a:r>
            <a:r>
              <a:rPr lang="zh-CN" altLang="en-US" sz="3600" i="1" dirty="0">
                <a:solidFill>
                  <a:srgbClr val="800080"/>
                </a:solidFill>
                <a:sym typeface="+mn-ea"/>
              </a:rPr>
              <a:t> 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(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d)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*(a|d)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(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d)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*(a|d)) |a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*</a:t>
            </a:r>
          </a:p>
        </p:txBody>
      </p:sp>
      <p:sp>
        <p:nvSpPr>
          <p:cNvPr id="2" name="矩形 1"/>
          <p:cNvSpPr/>
          <p:nvPr/>
        </p:nvSpPr>
        <p:spPr>
          <a:xfrm>
            <a:off x="3550410" y="3824156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由规则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可写为</a:t>
            </a:r>
          </a:p>
        </p:txBody>
      </p:sp>
      <p:sp>
        <p:nvSpPr>
          <p:cNvPr id="3" name="矩形 2"/>
          <p:cNvSpPr/>
          <p:nvPr/>
        </p:nvSpPr>
        <p:spPr>
          <a:xfrm>
            <a:off x="3554523" y="4385436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由规则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可写为</a:t>
            </a:r>
          </a:p>
        </p:txBody>
      </p:sp>
      <p:sp>
        <p:nvSpPr>
          <p:cNvPr id="4" name="矩形 3"/>
          <p:cNvSpPr/>
          <p:nvPr/>
        </p:nvSpPr>
        <p:spPr>
          <a:xfrm>
            <a:off x="3424585" y="4959759"/>
            <a:ext cx="4661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带入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S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的产生式中得到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-24"/>
            <a:ext cx="914406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1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xB,By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                A=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2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xA|y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</a:t>
            </a:r>
            <a:r>
              <a:rPr lang="en-US" altLang="zh-CN" sz="44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4400" i="1" dirty="0">
                <a:solidFill>
                  <a:srgbClr val="990099"/>
                </a:solidFill>
                <a:latin typeface="Arial"/>
                <a:ea typeface="华文行楷" pitchFamily="2" charset="-122"/>
                <a:cs typeface="Arial"/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    A=x</a:t>
            </a:r>
            <a:r>
              <a:rPr lang="en-US" altLang="zh-CN" i="1" baseline="30000" dirty="0">
                <a:solidFill>
                  <a:srgbClr val="990099"/>
                </a:solidFill>
                <a:latin typeface="+中文正文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3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xz,Ayz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		            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A=(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)z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4876" y="5497313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进一步化简得</a:t>
            </a:r>
          </a:p>
        </p:txBody>
      </p:sp>
      <p:sp>
        <p:nvSpPr>
          <p:cNvPr id="5" name="左右箭头 8">
            <a:extLst>
              <a:ext uri="{FF2B5EF4-FFF2-40B4-BE49-F238E27FC236}">
                <a16:creationId xmlns:a16="http://schemas.microsoft.com/office/drawing/2014/main" id="{979722CE-4635-47A8-A0C8-01C70290387A}"/>
              </a:ext>
            </a:extLst>
          </p:cNvPr>
          <p:cNvSpPr/>
          <p:nvPr/>
        </p:nvSpPr>
        <p:spPr bwMode="auto">
          <a:xfrm>
            <a:off x="5503484" y="697119"/>
            <a:ext cx="504056" cy="360040"/>
          </a:xfrm>
          <a:prstGeom prst="left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4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7" name="Rectangle 11"/>
          <p:cNvSpPr/>
          <p:nvPr/>
        </p:nvSpPr>
        <p:spPr>
          <a:xfrm>
            <a:off x="1436688" y="233680"/>
            <a:ext cx="63357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第三章 词法分析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20414" y="1484784"/>
            <a:ext cx="9143041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本章核心内容</a:t>
            </a: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词法分析程序的设计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单词的形式化描述工具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</a:t>
            </a:r>
            <a:r>
              <a:rPr lang="zh-CN" altLang="en-US" sz="3600" dirty="0">
                <a:solidFill>
                  <a:srgbClr val="800080"/>
                </a:solidFill>
              </a:rPr>
              <a:t>识别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工具</a:t>
            </a:r>
            <a:r>
              <a:rPr lang="en-US" altLang="zh-CN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有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穷自动机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正规文法、正规式和有穷自动机的等价性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1475960"/>
      </p:ext>
    </p:extLst>
  </p:cSld>
  <p:clrMapOvr>
    <a:masterClrMapping/>
  </p:clrMapOvr>
  <p:transition spd="med"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109FC-BE93-4AE2-AAA8-8DF8C5AF472C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2761603" y="1568542"/>
            <a:ext cx="1637356" cy="1185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66808B-5E69-4570-9A20-DA3272D20E6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 bwMode="auto">
          <a:xfrm>
            <a:off x="2311905" y="1522255"/>
            <a:ext cx="1870320" cy="14861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70784-0B7E-4068-805F-33705945E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5470" y="1511624"/>
            <a:ext cx="89481" cy="11613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8A302-59AE-4112-BA57-C1BC1C6BE337}"/>
              </a:ext>
            </a:extLst>
          </p:cNvPr>
          <p:cNvCxnSpPr>
            <a:cxnSpLocks/>
            <a:stCxn id="24" idx="5"/>
          </p:cNvCxnSpPr>
          <p:nvPr/>
        </p:nvCxnSpPr>
        <p:spPr bwMode="auto">
          <a:xfrm flipH="1">
            <a:off x="5240529" y="1511624"/>
            <a:ext cx="90476" cy="1213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TextBox 46">
            <a:extLst>
              <a:ext uri="{FF2B5EF4-FFF2-40B4-BE49-F238E27FC236}">
                <a16:creationId xmlns:a16="http://schemas.microsoft.com/office/drawing/2014/main" id="{697E6C54-2DED-3305-0758-7B656FD45FE8}"/>
              </a:ext>
            </a:extLst>
          </p:cNvPr>
          <p:cNvSpPr txBox="1"/>
          <p:nvPr/>
        </p:nvSpPr>
        <p:spPr>
          <a:xfrm>
            <a:off x="303652" y="646162"/>
            <a:ext cx="8732844" cy="1270669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r>
              <a:rPr lang="en-US" altLang="zh-CN" dirty="0"/>
              <a:t>		 </a:t>
            </a:r>
            <a:r>
              <a:rPr lang="zh-CN" altLang="en-US" dirty="0">
                <a:solidFill>
                  <a:srgbClr val="FF0000"/>
                </a:solidFill>
              </a:rPr>
              <a:t>描述词法的工具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5879D3D-A2B4-0902-23A9-ECE60B11AA0E}"/>
              </a:ext>
            </a:extLst>
          </p:cNvPr>
          <p:cNvSpPr txBox="1"/>
          <p:nvPr/>
        </p:nvSpPr>
        <p:spPr>
          <a:xfrm>
            <a:off x="369102" y="2387443"/>
            <a:ext cx="8667393" cy="4320480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		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0232ABB-AD3B-3AB7-02E7-1B343622F181}"/>
              </a:ext>
            </a:extLst>
          </p:cNvPr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0" name="TextBox 47">
            <a:extLst>
              <a:ext uri="{FF2B5EF4-FFF2-40B4-BE49-F238E27FC236}">
                <a16:creationId xmlns:a16="http://schemas.microsoft.com/office/drawing/2014/main" id="{8F04D597-EC18-96F1-53EF-E0A4E7DDD70C}"/>
              </a:ext>
            </a:extLst>
          </p:cNvPr>
          <p:cNvSpPr txBox="1"/>
          <p:nvPr/>
        </p:nvSpPr>
        <p:spPr>
          <a:xfrm>
            <a:off x="473197" y="1025520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4A2A763D-A5B3-E997-31F1-82ADE0A132F1}"/>
              </a:ext>
            </a:extLst>
          </p:cNvPr>
          <p:cNvSpPr txBox="1"/>
          <p:nvPr/>
        </p:nvSpPr>
        <p:spPr>
          <a:xfrm>
            <a:off x="6326600" y="1111845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12" name="TextBox 49">
            <a:extLst>
              <a:ext uri="{FF2B5EF4-FFF2-40B4-BE49-F238E27FC236}">
                <a16:creationId xmlns:a16="http://schemas.microsoft.com/office/drawing/2014/main" id="{4EB26E30-59BC-4EA2-A3DB-850E9A479CF6}"/>
              </a:ext>
            </a:extLst>
          </p:cNvPr>
          <p:cNvSpPr txBox="1"/>
          <p:nvPr/>
        </p:nvSpPr>
        <p:spPr>
          <a:xfrm>
            <a:off x="6682494" y="569939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DD8BC7-EAEA-9406-A145-7957E680E1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5" y="1340768"/>
            <a:ext cx="9309" cy="3666143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TextBox 54">
            <a:extLst>
              <a:ext uri="{FF2B5EF4-FFF2-40B4-BE49-F238E27FC236}">
                <a16:creationId xmlns:a16="http://schemas.microsoft.com/office/drawing/2014/main" id="{BC95953D-46F4-DC3E-4108-2590BE73B8C5}"/>
              </a:ext>
            </a:extLst>
          </p:cNvPr>
          <p:cNvSpPr txBox="1"/>
          <p:nvPr/>
        </p:nvSpPr>
        <p:spPr>
          <a:xfrm>
            <a:off x="372213" y="2451880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带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</a:rPr>
              <a:t>转移的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C4C76400-2CEA-6386-53F8-CE6239A9B291}"/>
              </a:ext>
            </a:extLst>
          </p:cNvPr>
          <p:cNvSpPr txBox="1"/>
          <p:nvPr/>
        </p:nvSpPr>
        <p:spPr>
          <a:xfrm>
            <a:off x="428596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B6E1D274-CD58-E26A-F56D-C9584E75E48A}"/>
              </a:ext>
            </a:extLst>
          </p:cNvPr>
          <p:cNvSpPr txBox="1"/>
          <p:nvPr/>
        </p:nvSpPr>
        <p:spPr>
          <a:xfrm>
            <a:off x="608263" y="543778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确定有限自动机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72411-189B-09F4-1604-20F2217E8588}"/>
              </a:ext>
            </a:extLst>
          </p:cNvPr>
          <p:cNvSpPr txBox="1"/>
          <p:nvPr/>
        </p:nvSpPr>
        <p:spPr>
          <a:xfrm>
            <a:off x="6027199" y="4943446"/>
            <a:ext cx="463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识别单词的工具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37A54E-F63E-0D46-1373-81C683E1EC2F}"/>
              </a:ext>
            </a:extLst>
          </p:cNvPr>
          <p:cNvSpPr/>
          <p:nvPr/>
        </p:nvSpPr>
        <p:spPr bwMode="auto">
          <a:xfrm>
            <a:off x="3826085" y="648003"/>
            <a:ext cx="1985702" cy="60599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367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有穷自动机</a:t>
            </a:r>
            <a:endParaRPr lang="en-US" altLang="zh-CN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112357" y="1212707"/>
            <a:ext cx="914552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有穷自动机</a:t>
            </a:r>
            <a:r>
              <a:rPr lang="en-US" altLang="zh-CN" sz="3600" dirty="0">
                <a:solidFill>
                  <a:srgbClr val="800080"/>
                </a:solidFill>
              </a:rPr>
              <a:t>(finite automata)</a:t>
            </a:r>
            <a:r>
              <a:rPr lang="zh-CN" altLang="en-US" sz="3600" dirty="0">
                <a:solidFill>
                  <a:srgbClr val="800080"/>
                </a:solidFill>
              </a:rPr>
              <a:t>也称有限自动机，是一种能识别正规语言的装置。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有穷自动机理论是词法分析自动化的理论基础。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有穷自动机分为两类：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1.</a:t>
            </a:r>
            <a:r>
              <a:rPr lang="zh-CN" altLang="en-US" sz="3600" dirty="0">
                <a:solidFill>
                  <a:srgbClr val="800080"/>
                </a:solidFill>
              </a:rPr>
              <a:t>确定的有穷自动机（</a:t>
            </a:r>
            <a:r>
              <a:rPr lang="en-US" altLang="zh-CN" sz="3600" dirty="0">
                <a:solidFill>
                  <a:srgbClr val="800080"/>
                </a:solidFill>
              </a:rPr>
              <a:t>Deterministic Finite </a:t>
            </a:r>
            <a:r>
              <a:rPr lang="en-US" altLang="zh-CN" sz="3600" dirty="0" err="1">
                <a:solidFill>
                  <a:srgbClr val="800080"/>
                </a:solidFill>
              </a:rPr>
              <a:t>Automata,DFA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2.</a:t>
            </a:r>
            <a:r>
              <a:rPr lang="zh-CN" altLang="en-US" sz="3600" dirty="0">
                <a:solidFill>
                  <a:srgbClr val="800080"/>
                </a:solidFill>
              </a:rPr>
              <a:t>非确定的有穷自动机（</a:t>
            </a:r>
            <a:r>
              <a:rPr lang="en-US" altLang="zh-CN" sz="3600" dirty="0">
                <a:solidFill>
                  <a:srgbClr val="800080"/>
                </a:solidFill>
              </a:rPr>
              <a:t>Nondeterministic Finite </a:t>
            </a:r>
            <a:r>
              <a:rPr lang="en-US" altLang="zh-CN" sz="3600" dirty="0" err="1">
                <a:solidFill>
                  <a:srgbClr val="800080"/>
                </a:solidFill>
              </a:rPr>
              <a:t>Automata,NFA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确定的有穷自动机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(DFA)</a:t>
            </a:r>
          </a:p>
        </p:txBody>
      </p:sp>
      <p:sp>
        <p:nvSpPr>
          <p:cNvPr id="8" name="AutoShape 5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AutoShape 6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AutoShape 7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AutoShape 8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00113" y="1554163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有限自动机的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五要素</a:t>
            </a:r>
          </a:p>
        </p:txBody>
      </p:sp>
      <p:sp>
        <p:nvSpPr>
          <p:cNvPr id="13" name="Text Box 11"/>
          <p:cNvSpPr txBox="1"/>
          <p:nvPr/>
        </p:nvSpPr>
        <p:spPr>
          <a:xfrm>
            <a:off x="683568" y="2781299"/>
            <a:ext cx="3531242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有限状态集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Q</a:t>
            </a:r>
            <a:endParaRPr lang="zh-CN" altLang="en-US" sz="2800" i="1" baseline="-250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有限输入符号集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转移函数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一个开始状态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一个终态集合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5441950" y="29241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" name="Text Box 13"/>
          <p:cNvSpPr txBox="1"/>
          <p:nvPr/>
        </p:nvSpPr>
        <p:spPr>
          <a:xfrm>
            <a:off x="7499350" y="29241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" name="Text Box 14"/>
          <p:cNvSpPr txBox="1"/>
          <p:nvPr/>
        </p:nvSpPr>
        <p:spPr>
          <a:xfrm>
            <a:off x="5441950" y="49815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" name="Text Box 15"/>
          <p:cNvSpPr txBox="1"/>
          <p:nvPr/>
        </p:nvSpPr>
        <p:spPr>
          <a:xfrm>
            <a:off x="7499350" y="49815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4356100" y="260985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4210" imgH="2543556" progId="Visio.Drawing.11">
                  <p:embed/>
                </p:oleObj>
              </mc:Choice>
              <mc:Fallback>
                <p:oleObj r:id="rId2" imgW="3204210" imgH="2543556" progId="Visio.Drawing.11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0985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7" name="Text Box 25"/>
          <p:cNvSpPr txBox="1"/>
          <p:nvPr/>
        </p:nvSpPr>
        <p:spPr>
          <a:xfrm>
            <a:off x="754910" y="2026583"/>
            <a:ext cx="2819400" cy="25545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有限状态集</a:t>
            </a:r>
            <a:endParaRPr lang="zh-CN" altLang="en-US" sz="2400" i="1" baseline="-250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有限输入符号集</a:t>
            </a: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转移函数</a:t>
            </a: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一个开始状态</a:t>
            </a: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一个终态集合</a:t>
            </a:r>
          </a:p>
        </p:txBody>
      </p:sp>
      <p:sp>
        <p:nvSpPr>
          <p:cNvPr id="62471" name="Text Box 26"/>
          <p:cNvSpPr txBox="1"/>
          <p:nvPr/>
        </p:nvSpPr>
        <p:spPr>
          <a:xfrm>
            <a:off x="450110" y="1031221"/>
            <a:ext cx="813435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zh-CN" altLang="en-US" sz="2400" dirty="0">
                <a:latin typeface="Arial" panose="020B0604020202020204" pitchFamily="34" charset="0"/>
              </a:rPr>
              <a:t>一个确定有限状态自动机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</a:rPr>
              <a:t>(deterministic finite </a:t>
            </a:r>
          </a:p>
          <a:p>
            <a:pPr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automata) </a:t>
            </a:r>
            <a:r>
              <a:rPr lang="zh-CN" altLang="en-US" sz="2400" dirty="0">
                <a:latin typeface="Arial" panose="020B0604020202020204" pitchFamily="34" charset="0"/>
              </a:rPr>
              <a:t>是一个五元组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= (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Q,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F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421910" y="1886883"/>
            <a:ext cx="1371600" cy="381000"/>
            <a:chOff x="2448" y="1968"/>
            <a:chExt cx="864" cy="240"/>
          </a:xfrm>
        </p:grpSpPr>
        <p:sp>
          <p:nvSpPr>
            <p:cNvPr id="62488" name="Line 28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Line 29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3421910" y="1886883"/>
            <a:ext cx="1752600" cy="914400"/>
            <a:chOff x="2880" y="1968"/>
            <a:chExt cx="1056" cy="576"/>
          </a:xfrm>
        </p:grpSpPr>
        <p:sp>
          <p:nvSpPr>
            <p:cNvPr id="62486" name="Line 31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Line 32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421910" y="1886883"/>
            <a:ext cx="2057400" cy="1447800"/>
            <a:chOff x="2880" y="1968"/>
            <a:chExt cx="1056" cy="576"/>
          </a:xfrm>
        </p:grpSpPr>
        <p:sp>
          <p:nvSpPr>
            <p:cNvPr id="62484" name="Line 34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35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3421910" y="1886883"/>
            <a:ext cx="2438400" cy="1905000"/>
            <a:chOff x="2880" y="1968"/>
            <a:chExt cx="1056" cy="576"/>
          </a:xfrm>
        </p:grpSpPr>
        <p:sp>
          <p:nvSpPr>
            <p:cNvPr id="62482" name="Line 37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38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/>
          <p:nvPr/>
        </p:nvGrpSpPr>
        <p:grpSpPr>
          <a:xfrm>
            <a:off x="3421910" y="1886883"/>
            <a:ext cx="2895600" cy="2514600"/>
            <a:chOff x="2880" y="1968"/>
            <a:chExt cx="1056" cy="576"/>
          </a:xfrm>
        </p:grpSpPr>
        <p:sp>
          <p:nvSpPr>
            <p:cNvPr id="62480" name="Line 40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41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2554" name="Text Box 42"/>
          <p:cNvSpPr txBox="1"/>
          <p:nvPr/>
        </p:nvSpPr>
        <p:spPr>
          <a:xfrm>
            <a:off x="6546110" y="2852936"/>
            <a:ext cx="2209800" cy="1508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 :  Q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F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62478" name="Text Box 43">
            <a:hlinkClick r:id="rId2" action="ppaction://hlinksldjump"/>
          </p:cNvPr>
          <p:cNvSpPr txBox="1"/>
          <p:nvPr/>
        </p:nvSpPr>
        <p:spPr>
          <a:xfrm>
            <a:off x="990600" y="221210"/>
            <a:ext cx="568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确定有限自动机的形式定义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7F7533-EAD2-4B52-A03F-73D247E0C030}"/>
              </a:ext>
            </a:extLst>
          </p:cNvPr>
          <p:cNvSpPr txBox="1"/>
          <p:nvPr/>
        </p:nvSpPr>
        <p:spPr>
          <a:xfrm>
            <a:off x="2583710" y="450912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 :  Q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   (q,  a) =  q’</a:t>
            </a:r>
            <a:endParaRPr lang="en-US" altLang="zh-CN" sz="28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12C39B-F149-420B-B85C-53BA23DED8B1}"/>
              </a:ext>
            </a:extLst>
          </p:cNvPr>
          <p:cNvSpPr txBox="1"/>
          <p:nvPr/>
        </p:nvSpPr>
        <p:spPr>
          <a:xfrm>
            <a:off x="2983454" y="5409590"/>
            <a:ext cx="629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3B6DD6-70B8-4E23-9AC8-35149BB80925}"/>
              </a:ext>
            </a:extLst>
          </p:cNvPr>
          <p:cNvCxnSpPr/>
          <p:nvPr/>
        </p:nvCxnSpPr>
        <p:spPr bwMode="auto">
          <a:xfrm>
            <a:off x="3497932" y="5735389"/>
            <a:ext cx="876300" cy="0"/>
          </a:xfrm>
          <a:prstGeom prst="straightConnector1">
            <a:avLst/>
          </a:prstGeom>
          <a:noFill/>
          <a:ln w="50800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1CD925A-69EA-4D9F-9BDE-4FE8296CF6DD}"/>
              </a:ext>
            </a:extLst>
          </p:cNvPr>
          <p:cNvSpPr txBox="1"/>
          <p:nvPr/>
        </p:nvSpPr>
        <p:spPr>
          <a:xfrm>
            <a:off x="4374232" y="5419246"/>
            <a:ext cx="629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F3E166-EB7B-46D8-8A4D-15C3524BC254}"/>
              </a:ext>
            </a:extLst>
          </p:cNvPr>
          <p:cNvSpPr txBox="1"/>
          <p:nvPr/>
        </p:nvSpPr>
        <p:spPr>
          <a:xfrm>
            <a:off x="3767455" y="5229200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D9B14E-0ABE-4C58-B7E8-60E479755DB8}"/>
              </a:ext>
            </a:extLst>
          </p:cNvPr>
          <p:cNvSpPr txBox="1"/>
          <p:nvPr/>
        </p:nvSpPr>
        <p:spPr>
          <a:xfrm>
            <a:off x="866641" y="5676753"/>
            <a:ext cx="7410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/>
              <a:t>在这条边中，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称</a:t>
            </a:r>
            <a:r>
              <a:rPr lang="en-US" altLang="zh-CN" sz="2400" dirty="0"/>
              <a:t>q</a:t>
            </a:r>
            <a:r>
              <a:rPr lang="zh-CN" altLang="en-US" sz="2400" dirty="0"/>
              <a:t>为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q’ 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前趋，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’</a:t>
            </a:r>
            <a:r>
              <a:rPr lang="zh-CN" altLang="en-US" sz="2400" dirty="0"/>
              <a:t>为</a:t>
            </a:r>
            <a:r>
              <a:rPr lang="en-US" altLang="zh-CN" sz="2400" dirty="0"/>
              <a:t>(q</a:t>
            </a:r>
            <a:r>
              <a:rPr lang="zh-CN" altLang="en-US" sz="2400" dirty="0"/>
              <a:t>的</a:t>
            </a:r>
            <a:r>
              <a:rPr lang="en-US" altLang="zh-CN" sz="2400" dirty="0"/>
              <a:t>)</a:t>
            </a:r>
            <a:r>
              <a:rPr lang="zh-CN" altLang="en-US" sz="2400" dirty="0"/>
              <a:t>后继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7" grpId="0"/>
      <p:bldP spid="192554" grpId="0"/>
      <p:bldP spid="26" grpId="0"/>
      <p:bldP spid="28" grpId="0"/>
      <p:bldP spid="32" grpId="0"/>
      <p:bldP spid="34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9" name="Text Box 49"/>
          <p:cNvSpPr txBox="1"/>
          <p:nvPr/>
        </p:nvSpPr>
        <p:spPr>
          <a:xfrm>
            <a:off x="4643438" y="2397125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 = {0, 1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F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  <p:sp>
        <p:nvSpPr>
          <p:cNvPr id="3080" name="Text Box 50"/>
          <p:cNvSpPr txBox="1"/>
          <p:nvPr/>
        </p:nvSpPr>
        <p:spPr>
          <a:xfrm>
            <a:off x="1447800" y="29225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81" name="Text Box 51"/>
          <p:cNvSpPr txBox="1"/>
          <p:nvPr/>
        </p:nvSpPr>
        <p:spPr>
          <a:xfrm>
            <a:off x="3505200" y="29225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82" name="Text Box 52"/>
          <p:cNvSpPr txBox="1"/>
          <p:nvPr/>
        </p:nvSpPr>
        <p:spPr>
          <a:xfrm>
            <a:off x="1447800" y="49799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83" name="Text Box 53"/>
          <p:cNvSpPr txBox="1"/>
          <p:nvPr/>
        </p:nvSpPr>
        <p:spPr>
          <a:xfrm>
            <a:off x="3505200" y="49799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3074" name="Object 54"/>
          <p:cNvGraphicFramePr>
            <a:graphicFrameLocks noChangeAspect="1"/>
          </p:cNvGraphicFramePr>
          <p:nvPr/>
        </p:nvGraphicFramePr>
        <p:xfrm>
          <a:off x="3810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4210" imgH="2543556" progId="Visio.Drawing.11">
                  <p:embed/>
                </p:oleObj>
              </mc:Choice>
              <mc:Fallback>
                <p:oleObj r:id="rId2" imgW="3204210" imgH="2543556" progId="Visio.Drawing.11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55">
            <a:hlinkClick r:id="rId4" action="ppaction://hlinksldjump"/>
          </p:cNvPr>
          <p:cNvSpPr txBox="1"/>
          <p:nvPr/>
        </p:nvSpPr>
        <p:spPr>
          <a:xfrm>
            <a:off x="827088" y="1336675"/>
            <a:ext cx="4321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转移图表示的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1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2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3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4" name="Text Box 6"/>
          <p:cNvSpPr txBox="1"/>
          <p:nvPr/>
        </p:nvSpPr>
        <p:spPr>
          <a:xfrm>
            <a:off x="1600200" y="335280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495" name="Text Box 7"/>
          <p:cNvSpPr txBox="1"/>
          <p:nvPr/>
        </p:nvSpPr>
        <p:spPr>
          <a:xfrm>
            <a:off x="1752600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496" name="Text Box 8"/>
          <p:cNvSpPr txBox="1"/>
          <p:nvPr/>
        </p:nvSpPr>
        <p:spPr>
          <a:xfrm>
            <a:off x="1752600" y="45720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497" name="Text Box 9"/>
          <p:cNvSpPr txBox="1"/>
          <p:nvPr/>
        </p:nvSpPr>
        <p:spPr>
          <a:xfrm>
            <a:off x="1600200" y="518160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498" name="Line 10"/>
          <p:cNvSpPr/>
          <p:nvPr/>
        </p:nvSpPr>
        <p:spPr>
          <a:xfrm>
            <a:off x="1143000" y="32004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11"/>
          <p:cNvSpPr/>
          <p:nvPr/>
        </p:nvSpPr>
        <p:spPr>
          <a:xfrm>
            <a:off x="1143000" y="32766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0" name="Line 12"/>
          <p:cNvSpPr/>
          <p:nvPr/>
        </p:nvSpPr>
        <p:spPr>
          <a:xfrm>
            <a:off x="2362200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1" name="Line 13"/>
          <p:cNvSpPr/>
          <p:nvPr/>
        </p:nvSpPr>
        <p:spPr>
          <a:xfrm>
            <a:off x="2362200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2" name="Line 14"/>
          <p:cNvSpPr/>
          <p:nvPr/>
        </p:nvSpPr>
        <p:spPr>
          <a:xfrm>
            <a:off x="2438400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3" name="Line 15"/>
          <p:cNvSpPr/>
          <p:nvPr/>
        </p:nvSpPr>
        <p:spPr>
          <a:xfrm>
            <a:off x="2438400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4" name="Line 16"/>
          <p:cNvSpPr/>
          <p:nvPr/>
        </p:nvSpPr>
        <p:spPr>
          <a:xfrm>
            <a:off x="3200400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17"/>
          <p:cNvSpPr/>
          <p:nvPr/>
        </p:nvSpPr>
        <p:spPr>
          <a:xfrm>
            <a:off x="3200400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6" name="Text Box 18"/>
          <p:cNvSpPr txBox="1"/>
          <p:nvPr/>
        </p:nvSpPr>
        <p:spPr>
          <a:xfrm>
            <a:off x="2667000" y="266700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7" name="Text Box 19"/>
          <p:cNvSpPr txBox="1"/>
          <p:nvPr/>
        </p:nvSpPr>
        <p:spPr>
          <a:xfrm>
            <a:off x="3429000" y="266700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8" name="Line 20"/>
          <p:cNvSpPr/>
          <p:nvPr/>
        </p:nvSpPr>
        <p:spPr>
          <a:xfrm>
            <a:off x="1295400" y="3657600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9" name="Text Box 21"/>
          <p:cNvSpPr txBox="1"/>
          <p:nvPr/>
        </p:nvSpPr>
        <p:spPr>
          <a:xfrm>
            <a:off x="2590800" y="33528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0" name="Text Box 22"/>
          <p:cNvSpPr txBox="1"/>
          <p:nvPr/>
        </p:nvSpPr>
        <p:spPr>
          <a:xfrm>
            <a:off x="3429000" y="33528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11" name="Text Box 23"/>
          <p:cNvSpPr txBox="1"/>
          <p:nvPr/>
        </p:nvSpPr>
        <p:spPr>
          <a:xfrm>
            <a:off x="2590800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512" name="Text Box 24"/>
          <p:cNvSpPr txBox="1"/>
          <p:nvPr/>
        </p:nvSpPr>
        <p:spPr>
          <a:xfrm>
            <a:off x="3429000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13" name="Text Box 25"/>
          <p:cNvSpPr txBox="1"/>
          <p:nvPr/>
        </p:nvSpPr>
        <p:spPr>
          <a:xfrm>
            <a:off x="2590800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14" name="Text Box 26"/>
          <p:cNvSpPr txBox="1"/>
          <p:nvPr/>
        </p:nvSpPr>
        <p:spPr>
          <a:xfrm>
            <a:off x="3429000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515" name="Text Box 27"/>
          <p:cNvSpPr txBox="1"/>
          <p:nvPr/>
        </p:nvSpPr>
        <p:spPr>
          <a:xfrm>
            <a:off x="2590800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16" name="Text Box 28"/>
          <p:cNvSpPr txBox="1"/>
          <p:nvPr/>
        </p:nvSpPr>
        <p:spPr>
          <a:xfrm>
            <a:off x="3429000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8" name="Text Box 31">
            <a:hlinkClick r:id="rId2" action="ppaction://hlinksldjump"/>
          </p:cNvPr>
          <p:cNvSpPr txBox="1"/>
          <p:nvPr/>
        </p:nvSpPr>
        <p:spPr>
          <a:xfrm>
            <a:off x="827088" y="1336675"/>
            <a:ext cx="755491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转移表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矩阵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表示的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" name="Text Box 49"/>
          <p:cNvSpPr txBox="1"/>
          <p:nvPr/>
        </p:nvSpPr>
        <p:spPr>
          <a:xfrm>
            <a:off x="4643438" y="2397125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 = {0, 1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F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71" name="Picture 167" descr="D:\2017.9 编译原理\我的课件\3\图片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26" y="2090752"/>
            <a:ext cx="4298950" cy="3409950"/>
          </a:xfrm>
          <a:prstGeom prst="rect">
            <a:avLst/>
          </a:prstGeom>
          <a:noFill/>
        </p:spPr>
      </p:pic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Text Box 50"/>
          <p:cNvSpPr txBox="1"/>
          <p:nvPr/>
        </p:nvSpPr>
        <p:spPr>
          <a:xfrm>
            <a:off x="971600" y="3409836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4" name="Text Box 55">
            <a:hlinkClick r:id="rId3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3.6</a:t>
            </a:r>
            <a:endParaRPr lang="en-US" altLang="zh-CN" i="1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50"/>
          <p:cNvSpPr txBox="1"/>
          <p:nvPr/>
        </p:nvSpPr>
        <p:spPr>
          <a:xfrm>
            <a:off x="2411760" y="2400820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50"/>
          <p:cNvSpPr txBox="1"/>
          <p:nvPr/>
        </p:nvSpPr>
        <p:spPr>
          <a:xfrm>
            <a:off x="2411760" y="45811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50"/>
          <p:cNvSpPr txBox="1"/>
          <p:nvPr/>
        </p:nvSpPr>
        <p:spPr>
          <a:xfrm>
            <a:off x="3923928" y="3429000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49"/>
          <p:cNvSpPr txBox="1"/>
          <p:nvPr/>
        </p:nvSpPr>
        <p:spPr>
          <a:xfrm>
            <a:off x="4786314" y="2357430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, U , V , 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 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V, 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442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4" name="Text Box 55">
            <a:hlinkClick r:id="rId2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3.6</a:t>
            </a:r>
            <a:endParaRPr lang="en-US" altLang="zh-CN" i="1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6"/>
          <p:cNvSpPr txBox="1"/>
          <p:nvPr/>
        </p:nvSpPr>
        <p:spPr>
          <a:xfrm>
            <a:off x="1569887" y="3357860"/>
            <a:ext cx="6096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7"/>
          <p:cNvSpPr txBox="1"/>
          <p:nvPr/>
        </p:nvSpPr>
        <p:spPr>
          <a:xfrm>
            <a:off x="1509192" y="396240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8"/>
          <p:cNvSpPr txBox="1"/>
          <p:nvPr/>
        </p:nvSpPr>
        <p:spPr>
          <a:xfrm>
            <a:off x="1509192" y="45720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9"/>
          <p:cNvSpPr txBox="1"/>
          <p:nvPr/>
        </p:nvSpPr>
        <p:spPr>
          <a:xfrm>
            <a:off x="1356792" y="518160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10"/>
          <p:cNvSpPr/>
          <p:nvPr/>
        </p:nvSpPr>
        <p:spPr>
          <a:xfrm>
            <a:off x="899592" y="32004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1"/>
          <p:cNvSpPr/>
          <p:nvPr/>
        </p:nvSpPr>
        <p:spPr>
          <a:xfrm>
            <a:off x="899592" y="32766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"/>
          <p:cNvSpPr/>
          <p:nvPr/>
        </p:nvSpPr>
        <p:spPr>
          <a:xfrm>
            <a:off x="2118792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3"/>
          <p:cNvSpPr/>
          <p:nvPr/>
        </p:nvSpPr>
        <p:spPr>
          <a:xfrm>
            <a:off x="2118792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4"/>
          <p:cNvSpPr/>
          <p:nvPr/>
        </p:nvSpPr>
        <p:spPr>
          <a:xfrm>
            <a:off x="2194992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5"/>
          <p:cNvSpPr/>
          <p:nvPr/>
        </p:nvSpPr>
        <p:spPr>
          <a:xfrm>
            <a:off x="2194992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6"/>
          <p:cNvSpPr/>
          <p:nvPr/>
        </p:nvSpPr>
        <p:spPr>
          <a:xfrm>
            <a:off x="2956992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"/>
          <p:cNvSpPr/>
          <p:nvPr/>
        </p:nvSpPr>
        <p:spPr>
          <a:xfrm>
            <a:off x="2956992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18"/>
          <p:cNvSpPr txBox="1"/>
          <p:nvPr/>
        </p:nvSpPr>
        <p:spPr>
          <a:xfrm>
            <a:off x="2423592" y="2667000"/>
            <a:ext cx="3048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19"/>
          <p:cNvSpPr txBox="1"/>
          <p:nvPr/>
        </p:nvSpPr>
        <p:spPr>
          <a:xfrm>
            <a:off x="3185592" y="2667000"/>
            <a:ext cx="3048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20"/>
          <p:cNvSpPr/>
          <p:nvPr/>
        </p:nvSpPr>
        <p:spPr>
          <a:xfrm>
            <a:off x="1051992" y="3657600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21"/>
          <p:cNvSpPr txBox="1"/>
          <p:nvPr/>
        </p:nvSpPr>
        <p:spPr>
          <a:xfrm>
            <a:off x="2347392" y="335280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22"/>
          <p:cNvSpPr txBox="1"/>
          <p:nvPr/>
        </p:nvSpPr>
        <p:spPr>
          <a:xfrm>
            <a:off x="3185592" y="335280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23"/>
          <p:cNvSpPr txBox="1"/>
          <p:nvPr/>
        </p:nvSpPr>
        <p:spPr>
          <a:xfrm>
            <a:off x="2347392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4"/>
          <p:cNvSpPr txBox="1"/>
          <p:nvPr/>
        </p:nvSpPr>
        <p:spPr>
          <a:xfrm>
            <a:off x="3185592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25"/>
          <p:cNvSpPr txBox="1"/>
          <p:nvPr/>
        </p:nvSpPr>
        <p:spPr>
          <a:xfrm>
            <a:off x="2347392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26"/>
          <p:cNvSpPr txBox="1"/>
          <p:nvPr/>
        </p:nvSpPr>
        <p:spPr>
          <a:xfrm>
            <a:off x="3185592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27"/>
          <p:cNvSpPr txBox="1"/>
          <p:nvPr/>
        </p:nvSpPr>
        <p:spPr>
          <a:xfrm>
            <a:off x="2347392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28"/>
          <p:cNvSpPr txBox="1"/>
          <p:nvPr/>
        </p:nvSpPr>
        <p:spPr>
          <a:xfrm>
            <a:off x="3185592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49"/>
          <p:cNvSpPr txBox="1"/>
          <p:nvPr/>
        </p:nvSpPr>
        <p:spPr>
          <a:xfrm>
            <a:off x="4786314" y="2357430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, U , V , 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 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V, 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2183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892971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对于单词的值有两种处理方式：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800080"/>
                </a:solidFill>
              </a:rPr>
              <a:t>对于简单的单词，例如常量，可以直接返回它们自身具体值。例如対于常量</a:t>
            </a:r>
            <a:r>
              <a:rPr lang="en-US" altLang="zh-CN" dirty="0">
                <a:solidFill>
                  <a:srgbClr val="800080"/>
                </a:solidFill>
              </a:rPr>
              <a:t>5</a:t>
            </a:r>
            <a:r>
              <a:rPr lang="zh-CN" altLang="en-US" dirty="0">
                <a:solidFill>
                  <a:srgbClr val="800080"/>
                </a:solidFill>
              </a:rPr>
              <a:t>，返回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</a:t>
            </a:r>
            <a:r>
              <a:rPr lang="en-US" altLang="zh-CN" dirty="0">
                <a:latin typeface="楷体_GB2312" pitchFamily="49" charset="-122"/>
              </a:rPr>
              <a:t>       (2,  “5")</a:t>
            </a:r>
            <a:r>
              <a:rPr lang="zh-CN" altLang="en-US" dirty="0">
                <a:latin typeface="楷体_GB2312" pitchFamily="49" charset="-122"/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800080"/>
                </a:solidFill>
              </a:rPr>
              <a:t>对于复杂的单词，例如标识符，相关属性值较多，可以放在符号表中，在二元组中的值处用一个指针指向符号表中的具体信息即：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标识符，指向该标识符所在符号表中位置的指针</a:t>
            </a:r>
            <a:r>
              <a:rPr lang="en-US" altLang="zh-CN" dirty="0">
                <a:solidFill>
                  <a:srgbClr val="800080"/>
                </a:solidFill>
              </a:rPr>
              <a:t>)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例如対于标识符</a:t>
            </a:r>
            <a:r>
              <a:rPr lang="en-US" altLang="zh-CN" dirty="0" err="1">
                <a:solidFill>
                  <a:srgbClr val="800080"/>
                </a:solidFill>
              </a:rPr>
              <a:t>i</a:t>
            </a:r>
            <a:r>
              <a:rPr lang="zh-CN" altLang="en-US" dirty="0">
                <a:solidFill>
                  <a:srgbClr val="800080"/>
                </a:solidFill>
              </a:rPr>
              <a:t>，返回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</a:t>
            </a:r>
            <a:r>
              <a:rPr lang="en-US" altLang="zh-CN" dirty="0">
                <a:latin typeface="楷体_GB2312" pitchFamily="49" charset="-122"/>
              </a:rPr>
              <a:t> 	  (1,  </a:t>
            </a:r>
            <a:r>
              <a:rPr lang="zh-CN" altLang="en-US" dirty="0">
                <a:latin typeface="楷体_GB2312" pitchFamily="49" charset="-122"/>
              </a:rPr>
              <a:t>指向</a:t>
            </a:r>
            <a:r>
              <a:rPr lang="en-US" altLang="zh-CN" dirty="0" err="1">
                <a:latin typeface="楷体_GB2312" pitchFamily="49" charset="-122"/>
              </a:rPr>
              <a:t>i</a:t>
            </a:r>
            <a:r>
              <a:rPr lang="zh-CN" altLang="en-US" dirty="0">
                <a:latin typeface="楷体_GB2312" pitchFamily="49" charset="-122"/>
              </a:rPr>
              <a:t>的符号表入口</a:t>
            </a:r>
            <a:r>
              <a:rPr lang="en-US" altLang="zh-CN" dirty="0">
                <a:latin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44" y="5572140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标识符为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，常量为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zh-CN" altLang="en-US" dirty="0">
                <a:solidFill>
                  <a:srgbClr val="990099"/>
                </a:solidFill>
              </a:rPr>
              <a:t>，关键字为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，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运算符为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zh-CN" altLang="en-US" dirty="0">
                <a:solidFill>
                  <a:srgbClr val="990099"/>
                </a:solidFill>
              </a:rPr>
              <a:t>，界符为</a:t>
            </a:r>
            <a:r>
              <a:rPr lang="en-US" altLang="zh-CN" dirty="0">
                <a:solidFill>
                  <a:srgbClr val="990099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16574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7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06" name="Text Box 8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107" name="Text Box 9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7923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1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109" name="Text Box 14">
            <a:hlinkClick r:id="rId4" action="ppaction://hlinksldjump"/>
          </p:cNvPr>
          <p:cNvSpPr txBox="1"/>
          <p:nvPr/>
        </p:nvSpPr>
        <p:spPr>
          <a:xfrm>
            <a:off x="539552" y="1052736"/>
            <a:ext cx="878497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515001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643042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925139"/>
      </p:ext>
    </p:extLst>
  </p:cSld>
  <p:clrMapOvr>
    <a:masterClrMapping/>
  </p:clrMapOvr>
  <p:transition spd="med" advClick="0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>
            <a:hlinkClick r:id="" action="ppaction://hlinkshowjump?jump=nextslide"/>
          </p:cNvPr>
          <p:cNvSpPr/>
          <p:nvPr/>
        </p:nvSpPr>
        <p:spPr>
          <a:xfrm>
            <a:off x="8382000" y="6196236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AutoShape 3">
            <a:hlinkClick r:id="" action="ppaction://hlinkshowjump?jump=previousslide"/>
          </p:cNvPr>
          <p:cNvSpPr/>
          <p:nvPr/>
        </p:nvSpPr>
        <p:spPr>
          <a:xfrm>
            <a:off x="8077200" y="6196236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AutoShape 4">
            <a:hlinkClick r:id="" action="ppaction://hlinkshowjump?jump=firstslide"/>
          </p:cNvPr>
          <p:cNvSpPr/>
          <p:nvPr/>
        </p:nvSpPr>
        <p:spPr>
          <a:xfrm>
            <a:off x="7772400" y="6196236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AutoShape 5">
            <a:hlinkClick r:id="" action="ppaction://hlinkshowjump?jump=lastslide"/>
          </p:cNvPr>
          <p:cNvSpPr/>
          <p:nvPr/>
        </p:nvSpPr>
        <p:spPr>
          <a:xfrm>
            <a:off x="8686800" y="6196236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9" name="Text Box 7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93229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9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31" name="Text Box 10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33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39669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矩形 17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59176"/>
      </p:ext>
    </p:extLst>
  </p:cSld>
  <p:clrMapOvr>
    <a:masterClrMapping/>
  </p:clrMapOvr>
  <p:transition spd="med" advClick="0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>
            <a:hlinkClick r:id="" action="ppaction://hlinkshowjump?jump=nextslide"/>
          </p:cNvPr>
          <p:cNvSpPr/>
          <p:nvPr/>
        </p:nvSpPr>
        <p:spPr>
          <a:xfrm>
            <a:off x="8382000" y="6196236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AutoShape 3">
            <a:hlinkClick r:id="" action="ppaction://hlinkshowjump?jump=previousslide"/>
          </p:cNvPr>
          <p:cNvSpPr/>
          <p:nvPr/>
        </p:nvSpPr>
        <p:spPr>
          <a:xfrm>
            <a:off x="8077200" y="6196236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AutoShape 4">
            <a:hlinkClick r:id="" action="ppaction://hlinkshowjump?jump=firstslide"/>
          </p:cNvPr>
          <p:cNvSpPr/>
          <p:nvPr/>
        </p:nvSpPr>
        <p:spPr>
          <a:xfrm>
            <a:off x="7772400" y="6196236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AutoShape 5">
            <a:hlinkClick r:id="" action="ppaction://hlinkshowjump?jump=lastslide"/>
          </p:cNvPr>
          <p:cNvSpPr/>
          <p:nvPr/>
        </p:nvSpPr>
        <p:spPr>
          <a:xfrm>
            <a:off x="8686800" y="6196236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9" name="Text Box 7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94220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3550" imgH="2543175" progId="Visio.Drawing.11">
                  <p:embed/>
                </p:oleObj>
              </mc:Choice>
              <mc:Fallback>
                <p:oleObj name="Visio" r:id="rId2" imgW="3203550" imgH="254317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9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31" name="Text Box 10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33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676730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矩形 17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858279"/>
      </p:ext>
    </p:extLst>
  </p:cSld>
  <p:clrMapOvr>
    <a:masterClrMapping/>
  </p:clrMapOvr>
  <p:transition spd="med" advClick="0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>
            <a:hlinkClick r:id="" action="ppaction://hlinkshowjump?jump=nextslide"/>
          </p:cNvPr>
          <p:cNvSpPr/>
          <p:nvPr/>
        </p:nvSpPr>
        <p:spPr>
          <a:xfrm>
            <a:off x="8382000" y="6196236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9" name="AutoShape 3">
            <a:hlinkClick r:id="" action="ppaction://hlinkshowjump?jump=previousslide"/>
          </p:cNvPr>
          <p:cNvSpPr/>
          <p:nvPr/>
        </p:nvSpPr>
        <p:spPr>
          <a:xfrm>
            <a:off x="8077200" y="6196236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AutoShape 4">
            <a:hlinkClick r:id="" action="ppaction://hlinkshowjump?jump=firstslide"/>
          </p:cNvPr>
          <p:cNvSpPr/>
          <p:nvPr/>
        </p:nvSpPr>
        <p:spPr>
          <a:xfrm>
            <a:off x="7772400" y="6196236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1" name="AutoShape 5">
            <a:hlinkClick r:id="" action="ppaction://hlinkshowjump?jump=lastslide"/>
          </p:cNvPr>
          <p:cNvSpPr/>
          <p:nvPr/>
        </p:nvSpPr>
        <p:spPr>
          <a:xfrm>
            <a:off x="8686800" y="6196236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2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09745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8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54" name="Text Box 9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55" name="Text Box 10"/>
          <p:cNvSpPr txBox="1"/>
          <p:nvPr/>
        </p:nvSpPr>
        <p:spPr>
          <a:xfrm>
            <a:off x="4157464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157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42683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148366"/>
      </p:ext>
    </p:extLst>
  </p:cSld>
  <p:clrMapOvr>
    <a:masterClrMapping/>
  </p:clrMapOvr>
  <p:transition spd="med" advClick="0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6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177" name="Text Box 7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52920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9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79" name="Text Box 10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181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07871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矩形 19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1" name="曲线连接符 20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08481544"/>
      </p:ext>
    </p:extLst>
  </p:cSld>
  <p:clrMapOvr>
    <a:masterClrMapping/>
  </p:clrMapOvr>
  <p:transition spd="med" advClick="0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1" name="Text Box 8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202" name="Text Box 9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03" name="Text Box 10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8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75486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205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99223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矩形 19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1" name="曲线连接符 20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5875851"/>
      </p:ext>
    </p:extLst>
  </p:cSld>
  <p:clrMapOvr>
    <a:masterClrMapping/>
  </p:clrMapOvr>
  <p:transition spd="med" advClick="0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ext Box 8"/>
          <p:cNvSpPr txBox="1"/>
          <p:nvPr/>
        </p:nvSpPr>
        <p:spPr>
          <a:xfrm>
            <a:off x="4164281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26" name="Text Box 9"/>
          <p:cNvSpPr txBox="1"/>
          <p:nvPr/>
        </p:nvSpPr>
        <p:spPr>
          <a:xfrm>
            <a:off x="4164281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92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82992"/>
              </p:ext>
            </p:extLst>
          </p:nvPr>
        </p:nvGraphicFramePr>
        <p:xfrm>
          <a:off x="1040081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81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/>
          <p:nvPr/>
        </p:nvSpPr>
        <p:spPr>
          <a:xfrm>
            <a:off x="2110056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28" name="Text Box 12"/>
          <p:cNvSpPr txBox="1"/>
          <p:nvPr/>
        </p:nvSpPr>
        <p:spPr>
          <a:xfrm>
            <a:off x="2130694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229" name="Text Box 14">
            <a:hlinkClick r:id="rId4" action="ppaction://hlinksldjump"/>
          </p:cNvPr>
          <p:cNvSpPr txBox="1"/>
          <p:nvPr/>
        </p:nvSpPr>
        <p:spPr>
          <a:xfrm>
            <a:off x="833905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18465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矩形 23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5" name="曲线连接符 24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7" name="曲线连接符 26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矩形 27"/>
          <p:cNvSpPr/>
          <p:nvPr/>
        </p:nvSpPr>
        <p:spPr>
          <a:xfrm>
            <a:off x="5576122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9" name="曲线连接符 28"/>
          <p:cNvCxnSpPr/>
          <p:nvPr/>
        </p:nvCxnSpPr>
        <p:spPr>
          <a:xfrm rot="5400000" flipH="1" flipV="1">
            <a:off x="5468171" y="5548454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31670335"/>
      </p:ext>
    </p:extLst>
  </p:cSld>
  <p:clrMapOvr>
    <a:masterClrMapping/>
  </p:clrMapOvr>
  <p:transition spd="med" advClick="0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8"/>
          <p:cNvSpPr txBox="1"/>
          <p:nvPr/>
        </p:nvSpPr>
        <p:spPr>
          <a:xfrm>
            <a:off x="4126283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102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63137"/>
              </p:ext>
            </p:extLst>
          </p:nvPr>
        </p:nvGraphicFramePr>
        <p:xfrm>
          <a:off x="1040400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400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/>
          <p:nvPr/>
        </p:nvSpPr>
        <p:spPr>
          <a:xfrm>
            <a:off x="2072058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251" name="Text Box 11"/>
          <p:cNvSpPr txBox="1"/>
          <p:nvPr/>
        </p:nvSpPr>
        <p:spPr>
          <a:xfrm>
            <a:off x="2067296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252" name="Text Box 12"/>
          <p:cNvSpPr txBox="1"/>
          <p:nvPr/>
        </p:nvSpPr>
        <p:spPr>
          <a:xfrm>
            <a:off x="4126283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253" name="Text Box 13"/>
          <p:cNvSpPr txBox="1"/>
          <p:nvPr/>
        </p:nvSpPr>
        <p:spPr>
          <a:xfrm>
            <a:off x="5258173" y="4040916"/>
            <a:ext cx="1927131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000" dirty="0">
                <a:solidFill>
                  <a:srgbClr val="800080"/>
                </a:solidFill>
              </a:rPr>
              <a:t>接受</a:t>
            </a:r>
            <a:r>
              <a:rPr lang="en-US" altLang="zh-CN" sz="66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66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4" name="Text Box 15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8317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7" name="曲线连接符 16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矩形 17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2" name="曲线连接符 21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矩形 22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4" name="曲线连接符 23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矩形 24"/>
          <p:cNvSpPr/>
          <p:nvPr/>
        </p:nvSpPr>
        <p:spPr>
          <a:xfrm>
            <a:off x="5576122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6" name="曲线连接符 25"/>
          <p:cNvCxnSpPr/>
          <p:nvPr/>
        </p:nvCxnSpPr>
        <p:spPr>
          <a:xfrm rot="5400000" flipH="1" flipV="1">
            <a:off x="5468171" y="5548454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矩形 26"/>
          <p:cNvSpPr/>
          <p:nvPr/>
        </p:nvSpPr>
        <p:spPr>
          <a:xfrm>
            <a:off x="6288220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28" name="曲线连接符 27"/>
          <p:cNvCxnSpPr>
            <a:endCxn id="27" idx="0"/>
          </p:cNvCxnSpPr>
          <p:nvPr/>
        </p:nvCxnSpPr>
        <p:spPr>
          <a:xfrm rot="5400000" flipH="1" flipV="1">
            <a:off x="6224540" y="5583379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62940692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7"/>
          <p:cNvSpPr txBox="1"/>
          <p:nvPr/>
        </p:nvSpPr>
        <p:spPr>
          <a:xfrm>
            <a:off x="3797300" y="1485504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346" name="Text Box 8"/>
          <p:cNvSpPr txBox="1"/>
          <p:nvPr/>
        </p:nvSpPr>
        <p:spPr>
          <a:xfrm>
            <a:off x="1739900" y="3542904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347" name="Text Box 9"/>
          <p:cNvSpPr txBox="1"/>
          <p:nvPr/>
        </p:nvSpPr>
        <p:spPr>
          <a:xfrm>
            <a:off x="3797300" y="3542904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87857"/>
              </p:ext>
            </p:extLst>
          </p:nvPr>
        </p:nvGraphicFramePr>
        <p:xfrm>
          <a:off x="673100" y="1153716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53716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1"/>
          <p:cNvSpPr txBox="1"/>
          <p:nvPr/>
        </p:nvSpPr>
        <p:spPr>
          <a:xfrm>
            <a:off x="1743075" y="146327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349" name="Text Box 14">
            <a:hlinkClick r:id="rId4" action="ppaction://hlinksldjump"/>
          </p:cNvPr>
          <p:cNvSpPr txBox="1"/>
          <p:nvPr/>
        </p:nvSpPr>
        <p:spPr>
          <a:xfrm>
            <a:off x="827088" y="18526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76061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4318" imgH="377291" progId="Visio.Drawing.11">
                  <p:embed/>
                </p:oleObj>
              </mc:Choice>
              <mc:Fallback>
                <p:oleObj r:id="rId5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73322"/>
      </p:ext>
    </p:extLst>
  </p:cSld>
  <p:clrMapOvr>
    <a:masterClrMapping/>
  </p:clrMapOvr>
  <p:transition spd="med" advClick="0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8"/>
          <p:cNvSpPr txBox="1"/>
          <p:nvPr/>
        </p:nvSpPr>
        <p:spPr>
          <a:xfrm>
            <a:off x="17399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370" name="Text Box 9"/>
          <p:cNvSpPr txBox="1"/>
          <p:nvPr/>
        </p:nvSpPr>
        <p:spPr>
          <a:xfrm>
            <a:off x="37973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53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05873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372" name="Text Box 12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352885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758953"/>
      </p:ext>
    </p:extLst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01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990099"/>
                </a:solidFill>
              </a:rPr>
              <a:t>例：</a:t>
            </a:r>
            <a:r>
              <a:rPr lang="en-US" altLang="zh-CN" b="0" dirty="0">
                <a:solidFill>
                  <a:srgbClr val="990099"/>
                </a:solidFill>
              </a:rPr>
              <a:t>PL/0</a:t>
            </a:r>
            <a:r>
              <a:rPr lang="zh-CN" altLang="en-US" dirty="0">
                <a:solidFill>
                  <a:srgbClr val="990099"/>
                </a:solidFill>
              </a:rPr>
              <a:t>程序文本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b="0" dirty="0">
                <a:solidFill>
                  <a:srgbClr val="990099"/>
                </a:solidFill>
              </a:rPr>
              <a:t>              if </a:t>
            </a:r>
            <a:r>
              <a:rPr lang="en-US" altLang="zh-CN" b="0" dirty="0" err="1">
                <a:solidFill>
                  <a:srgbClr val="990099"/>
                </a:solidFill>
              </a:rPr>
              <a:t>i</a:t>
            </a:r>
            <a:r>
              <a:rPr lang="en-US" altLang="zh-CN" b="0" dirty="0">
                <a:solidFill>
                  <a:srgbClr val="990099"/>
                </a:solidFill>
              </a:rPr>
              <a:t>=5 then x := y;</a:t>
            </a:r>
            <a:r>
              <a:rPr lang="zh-CN" altLang="en-US" dirty="0">
                <a:solidFill>
                  <a:srgbClr val="800080"/>
                </a:solidFill>
              </a:rPr>
              <a:t>的词法分析结果如下：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142984"/>
            <a:ext cx="9144000" cy="43577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关键字</a:t>
            </a:r>
            <a:r>
              <a:rPr lang="en-US" altLang="zh-CN" sz="2800" dirty="0">
                <a:latin typeface="楷体_GB2312" pitchFamily="49" charset="-122"/>
              </a:rPr>
              <a:t>	if			(3,  “if")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en-US" altLang="zh-CN" sz="2800" dirty="0" err="1">
                <a:latin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</a:rPr>
              <a:t>			(1,  </a:t>
            </a:r>
            <a:r>
              <a:rPr lang="zh-CN" altLang="en-US" sz="2800" dirty="0">
                <a:latin typeface="楷体_GB2312" pitchFamily="49" charset="-122"/>
              </a:rPr>
              <a:t>指向</a:t>
            </a:r>
            <a:r>
              <a:rPr lang="en-US" altLang="zh-CN" sz="2800" dirty="0" err="1">
                <a:latin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</a:rPr>
              <a:t>的符号表入口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等号</a:t>
            </a:r>
            <a:r>
              <a:rPr lang="en-US" altLang="zh-CN" sz="2800" dirty="0">
                <a:latin typeface="楷体_GB2312" pitchFamily="49" charset="-122"/>
              </a:rPr>
              <a:t>	=			(4,  “=")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常量</a:t>
            </a:r>
            <a:r>
              <a:rPr lang="en-US" altLang="zh-CN" sz="2800" dirty="0">
                <a:latin typeface="楷体_GB2312" pitchFamily="49" charset="-122"/>
              </a:rPr>
              <a:t>	5			(2,  “5")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关键字</a:t>
            </a:r>
            <a:r>
              <a:rPr lang="en-US" altLang="zh-CN" sz="2800" dirty="0">
                <a:latin typeface="楷体_GB2312" pitchFamily="49" charset="-122"/>
              </a:rPr>
              <a:t>	then			(3,  “then")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  <a:r>
              <a:rPr lang="en-US" altLang="zh-CN" sz="2800" dirty="0">
                <a:latin typeface="楷体_GB2312" pitchFamily="49" charset="-122"/>
              </a:rPr>
              <a:t>	x			(1,  </a:t>
            </a:r>
            <a:r>
              <a:rPr lang="zh-CN" altLang="en-US" sz="2800" dirty="0">
                <a:latin typeface="楷体_GB2312" pitchFamily="49" charset="-122"/>
              </a:rPr>
              <a:t>指向</a:t>
            </a:r>
            <a:r>
              <a:rPr lang="en-US" altLang="zh-CN" sz="2800" dirty="0">
                <a:latin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</a:rPr>
              <a:t>的符号表入口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赋值号 </a:t>
            </a:r>
            <a:r>
              <a:rPr lang="en-US" altLang="zh-CN" sz="2800" dirty="0">
                <a:latin typeface="楷体_GB2312" pitchFamily="49" charset="-122"/>
              </a:rPr>
              <a:t>:=			(4,  “:=")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  <a:r>
              <a:rPr lang="en-US" altLang="zh-CN" sz="2800" dirty="0">
                <a:latin typeface="楷体_GB2312" pitchFamily="49" charset="-122"/>
              </a:rPr>
              <a:t>	y			(1,  </a:t>
            </a:r>
            <a:r>
              <a:rPr lang="zh-CN" altLang="en-US" sz="2800" dirty="0">
                <a:latin typeface="楷体_GB2312" pitchFamily="49" charset="-122"/>
              </a:rPr>
              <a:t>指向</a:t>
            </a:r>
            <a:r>
              <a:rPr lang="en-US" altLang="zh-CN" sz="2800" dirty="0">
                <a:latin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</a:rPr>
              <a:t>的符号表入口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分号</a:t>
            </a:r>
            <a:r>
              <a:rPr lang="en-US" altLang="zh-CN" sz="2800" dirty="0">
                <a:latin typeface="楷体_GB2312" pitchFamily="49" charset="-122"/>
              </a:rPr>
              <a:t>	;			(5,  “;")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400" b="0" dirty="0">
              <a:latin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44" y="5572140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标识符为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，常量为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zh-CN" altLang="en-US" dirty="0">
                <a:solidFill>
                  <a:srgbClr val="990099"/>
                </a:solidFill>
              </a:rPr>
              <a:t>，关键字为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，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运算符为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zh-CN" altLang="en-US" dirty="0">
                <a:solidFill>
                  <a:srgbClr val="990099"/>
                </a:solidFill>
              </a:rPr>
              <a:t>，界符为</a:t>
            </a:r>
            <a:r>
              <a:rPr lang="en-US" altLang="zh-CN" dirty="0">
                <a:solidFill>
                  <a:srgbClr val="990099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22167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3" name="Text Box 8"/>
          <p:cNvSpPr txBox="1"/>
          <p:nvPr/>
        </p:nvSpPr>
        <p:spPr>
          <a:xfrm>
            <a:off x="17399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638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377098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395" name="Text Box 11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396" name="Text Box 12"/>
          <p:cNvSpPr txBox="1"/>
          <p:nvPr/>
        </p:nvSpPr>
        <p:spPr>
          <a:xfrm>
            <a:off x="3797300" y="35478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8" name="曲线连接符 17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840282"/>
      </p:ext>
    </p:extLst>
  </p:cSld>
  <p:clrMapOvr>
    <a:masterClrMapping/>
  </p:clrMapOvr>
  <p:transition spd="med" advClick="0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7" name="Text Box 8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18" name="Text Box 9"/>
          <p:cNvSpPr txBox="1"/>
          <p:nvPr/>
        </p:nvSpPr>
        <p:spPr>
          <a:xfrm>
            <a:off x="37973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24831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420" name="Text Box 12"/>
          <p:cNvSpPr txBox="1"/>
          <p:nvPr/>
        </p:nvSpPr>
        <p:spPr>
          <a:xfrm>
            <a:off x="1763713" y="35478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8" name="曲线连接符 17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矩形 18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479249"/>
      </p:ext>
    </p:extLst>
  </p:cSld>
  <p:clrMapOvr>
    <a:masterClrMapping/>
  </p:clrMapOvr>
  <p:transition spd="med" advClick="0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7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42" name="Text Box 8"/>
          <p:cNvSpPr txBox="1"/>
          <p:nvPr/>
        </p:nvSpPr>
        <p:spPr>
          <a:xfrm>
            <a:off x="17399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43" name="Text Box 9"/>
          <p:cNvSpPr txBox="1"/>
          <p:nvPr/>
        </p:nvSpPr>
        <p:spPr>
          <a:xfrm>
            <a:off x="37973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84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39529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1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8" name="曲线连接符 17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矩形 18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2" name="曲线连接符 21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242409"/>
      </p:ext>
    </p:extLst>
  </p:cSld>
  <p:clrMapOvr>
    <a:masterClrMapping/>
  </p:clrMapOvr>
  <p:transition spd="med" advClick="0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 Box 8"/>
          <p:cNvSpPr txBox="1"/>
          <p:nvPr/>
        </p:nvSpPr>
        <p:spPr>
          <a:xfrm>
            <a:off x="1739900" y="35592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466" name="Text Box 9"/>
          <p:cNvSpPr txBox="1"/>
          <p:nvPr/>
        </p:nvSpPr>
        <p:spPr>
          <a:xfrm>
            <a:off x="3797300" y="35592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94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91711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/>
          <p:nvPr/>
        </p:nvSpPr>
        <p:spPr>
          <a:xfrm>
            <a:off x="1743075" y="1479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468" name="Text Box 12"/>
          <p:cNvSpPr txBox="1"/>
          <p:nvPr/>
        </p:nvSpPr>
        <p:spPr>
          <a:xfrm>
            <a:off x="3797300" y="15018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矩形 19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1" name="曲线连接符 20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矩形 23"/>
          <p:cNvSpPr/>
          <p:nvPr/>
        </p:nvSpPr>
        <p:spPr>
          <a:xfrm>
            <a:off x="5576122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5" name="曲线连接符 24"/>
          <p:cNvCxnSpPr/>
          <p:nvPr/>
        </p:nvCxnSpPr>
        <p:spPr>
          <a:xfrm rot="5400000" flipH="1" flipV="1">
            <a:off x="5468171" y="5548454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/>
          <p:cNvSpPr txBox="1"/>
          <p:nvPr/>
        </p:nvSpPr>
        <p:spPr>
          <a:xfrm>
            <a:off x="5869632" y="3933056"/>
            <a:ext cx="1962397" cy="1015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拒绝</a:t>
            </a:r>
            <a:r>
              <a:rPr lang="en-US" altLang="zh-CN" sz="60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60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5132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/>
          <p:nvPr/>
        </p:nvSpPr>
        <p:spPr>
          <a:xfrm>
            <a:off x="568524" y="260648"/>
            <a:ext cx="816356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写出下图</a:t>
            </a:r>
            <a:r>
              <a:rPr lang="en-US" altLang="zh-CN" sz="3600" dirty="0">
                <a:solidFill>
                  <a:srgbClr val="800080"/>
                </a:solidFill>
              </a:rPr>
              <a:t>DFA</a:t>
            </a:r>
            <a:r>
              <a:rPr lang="zh-CN" altLang="en-US" sz="3600" dirty="0">
                <a:solidFill>
                  <a:srgbClr val="800080"/>
                </a:solidFill>
              </a:rPr>
              <a:t>对应的转移表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5507" y="1094180"/>
          <a:ext cx="380907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03550" imgH="2543175" progId="Visio.Drawing.11">
                  <p:embed/>
                </p:oleObj>
              </mc:Choice>
              <mc:Fallback>
                <p:oleObj name="Visio" r:id="rId3" imgW="3203550" imgH="2543175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07" y="1094180"/>
                        <a:ext cx="3809076" cy="3024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/>
          <p:nvPr/>
        </p:nvSpPr>
        <p:spPr>
          <a:xfrm>
            <a:off x="1481336" y="325441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" name="Text Box 7"/>
          <p:cNvSpPr txBox="1"/>
          <p:nvPr/>
        </p:nvSpPr>
        <p:spPr>
          <a:xfrm>
            <a:off x="3394720" y="33012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" name="Text Box 9"/>
          <p:cNvSpPr txBox="1"/>
          <p:nvPr/>
        </p:nvSpPr>
        <p:spPr>
          <a:xfrm>
            <a:off x="1484511" y="135705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" name="Text Box 10"/>
          <p:cNvSpPr txBox="1"/>
          <p:nvPr/>
        </p:nvSpPr>
        <p:spPr>
          <a:xfrm>
            <a:off x="3394720" y="1382211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" name="Text Box 6"/>
          <p:cNvSpPr txBox="1"/>
          <p:nvPr/>
        </p:nvSpPr>
        <p:spPr>
          <a:xfrm>
            <a:off x="5738192" y="160391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" name="Text Box 7"/>
          <p:cNvSpPr txBox="1"/>
          <p:nvPr/>
        </p:nvSpPr>
        <p:spPr>
          <a:xfrm>
            <a:off x="5682208" y="2213515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Text Box 8"/>
          <p:cNvSpPr txBox="1"/>
          <p:nvPr/>
        </p:nvSpPr>
        <p:spPr>
          <a:xfrm>
            <a:off x="5890592" y="28231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Text Box 9"/>
          <p:cNvSpPr txBox="1"/>
          <p:nvPr/>
        </p:nvSpPr>
        <p:spPr>
          <a:xfrm>
            <a:off x="5738192" y="343271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" name="Line 10"/>
          <p:cNvSpPr/>
          <p:nvPr/>
        </p:nvSpPr>
        <p:spPr>
          <a:xfrm>
            <a:off x="5280992" y="1451515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/>
          <p:nvPr/>
        </p:nvSpPr>
        <p:spPr>
          <a:xfrm>
            <a:off x="5280992" y="1527715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/>
          <p:nvPr/>
        </p:nvSpPr>
        <p:spPr>
          <a:xfrm>
            <a:off x="6500192" y="841915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/>
          <p:nvPr/>
        </p:nvSpPr>
        <p:spPr>
          <a:xfrm>
            <a:off x="6500192" y="1527715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/>
          <p:nvPr/>
        </p:nvSpPr>
        <p:spPr>
          <a:xfrm>
            <a:off x="6576392" y="841915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/>
          <p:nvPr/>
        </p:nvSpPr>
        <p:spPr>
          <a:xfrm>
            <a:off x="6576392" y="1527715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/>
          <p:nvPr/>
        </p:nvSpPr>
        <p:spPr>
          <a:xfrm>
            <a:off x="7338392" y="841915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/>
          <p:nvPr/>
        </p:nvSpPr>
        <p:spPr>
          <a:xfrm>
            <a:off x="7338392" y="1527715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8"/>
          <p:cNvSpPr txBox="1"/>
          <p:nvPr/>
        </p:nvSpPr>
        <p:spPr>
          <a:xfrm>
            <a:off x="6804992" y="91811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19"/>
          <p:cNvSpPr txBox="1"/>
          <p:nvPr/>
        </p:nvSpPr>
        <p:spPr>
          <a:xfrm>
            <a:off x="7566992" y="91811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20"/>
          <p:cNvSpPr/>
          <p:nvPr/>
        </p:nvSpPr>
        <p:spPr>
          <a:xfrm>
            <a:off x="5433392" y="190871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/>
          <p:nvPr/>
        </p:nvSpPr>
        <p:spPr>
          <a:xfrm>
            <a:off x="6728792" y="16039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" name="Text Box 22"/>
          <p:cNvSpPr txBox="1"/>
          <p:nvPr/>
        </p:nvSpPr>
        <p:spPr>
          <a:xfrm>
            <a:off x="7566992" y="16039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23"/>
          <p:cNvSpPr txBox="1"/>
          <p:nvPr/>
        </p:nvSpPr>
        <p:spPr>
          <a:xfrm>
            <a:off x="6728792" y="22135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6" name="Text Box 24"/>
          <p:cNvSpPr txBox="1"/>
          <p:nvPr/>
        </p:nvSpPr>
        <p:spPr>
          <a:xfrm>
            <a:off x="7566992" y="22135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" name="Text Box 25"/>
          <p:cNvSpPr txBox="1"/>
          <p:nvPr/>
        </p:nvSpPr>
        <p:spPr>
          <a:xfrm>
            <a:off x="6728792" y="28135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Text Box 26"/>
          <p:cNvSpPr txBox="1"/>
          <p:nvPr/>
        </p:nvSpPr>
        <p:spPr>
          <a:xfrm>
            <a:off x="7566992" y="28135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9" name="Text Box 27"/>
          <p:cNvSpPr txBox="1"/>
          <p:nvPr/>
        </p:nvSpPr>
        <p:spPr>
          <a:xfrm>
            <a:off x="6728792" y="34231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Text Box 28"/>
          <p:cNvSpPr txBox="1"/>
          <p:nvPr/>
        </p:nvSpPr>
        <p:spPr>
          <a:xfrm>
            <a:off x="7566992" y="34231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1" name="Text Box 7"/>
          <p:cNvSpPr txBox="1"/>
          <p:nvPr/>
        </p:nvSpPr>
        <p:spPr>
          <a:xfrm>
            <a:off x="323528" y="4136494"/>
            <a:ext cx="8163567" cy="208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该</a:t>
            </a:r>
            <a:r>
              <a:rPr lang="en-US" altLang="zh-CN" sz="3600" dirty="0">
                <a:solidFill>
                  <a:srgbClr val="800080"/>
                </a:solidFill>
              </a:rPr>
              <a:t>DFA</a:t>
            </a:r>
            <a:r>
              <a:rPr lang="zh-CN" altLang="en-US" sz="3600" dirty="0">
                <a:solidFill>
                  <a:srgbClr val="800080"/>
                </a:solidFill>
              </a:rPr>
              <a:t>是否接受下列符号串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marL="742950" indent="-742950">
              <a:spcBef>
                <a:spcPct val="30000"/>
              </a:spcBef>
              <a:buNone/>
              <a:defRPr/>
            </a:pPr>
            <a:r>
              <a:rPr lang="en-US" altLang="zh-CN" sz="3600" dirty="0">
                <a:solidFill>
                  <a:srgbClr val="800080"/>
                </a:solidFill>
              </a:rPr>
              <a:t>010111</a:t>
            </a:r>
            <a:endParaRPr lang="en-US" altLang="zh-CN" sz="3600" baseline="-25000" dirty="0">
              <a:solidFill>
                <a:srgbClr val="800080"/>
              </a:solidFill>
            </a:endParaRPr>
          </a:p>
          <a:p>
            <a:pPr marL="742950" indent="-742950">
              <a:spcBef>
                <a:spcPct val="30000"/>
              </a:spcBef>
              <a:buNone/>
              <a:defRPr/>
            </a:pPr>
            <a:r>
              <a:rPr lang="en-US" altLang="zh-CN" sz="3600" dirty="0">
                <a:solidFill>
                  <a:srgbClr val="800080"/>
                </a:solidFill>
              </a:rPr>
              <a:t>101000</a:t>
            </a:r>
            <a:endParaRPr lang="en-US" altLang="zh-CN" sz="3600" baseline="-25000" dirty="0">
              <a:solidFill>
                <a:srgbClr val="80008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86000" y="485776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80"/>
                </a:solidFill>
              </a:rPr>
              <a:t>路径</a:t>
            </a:r>
            <a:r>
              <a:rPr lang="en-US" altLang="zh-CN" sz="3600" dirty="0">
                <a:solidFill>
                  <a:srgbClr val="800080"/>
                </a:solidFill>
              </a:rPr>
              <a:t>:</a:t>
            </a:r>
            <a:r>
              <a:rPr lang="zh-CN" altLang="en-US" sz="3600" dirty="0">
                <a:solidFill>
                  <a:srgbClr val="800080"/>
                </a:solidFill>
              </a:rPr>
              <a:t> 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2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2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2357422" y="5500702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80"/>
                </a:solidFill>
              </a:rPr>
              <a:t>路径</a:t>
            </a:r>
            <a:r>
              <a:rPr lang="en-US" altLang="zh-CN" sz="3600" dirty="0">
                <a:solidFill>
                  <a:srgbClr val="800080"/>
                </a:solidFill>
              </a:rPr>
              <a:t>:</a:t>
            </a:r>
            <a:r>
              <a:rPr lang="zh-CN" altLang="en-US" sz="3600" dirty="0">
                <a:solidFill>
                  <a:srgbClr val="800080"/>
                </a:solidFill>
              </a:rPr>
              <a:t> 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3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2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313427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/>
          <p:cNvSpPr txBox="1"/>
          <p:nvPr/>
        </p:nvSpPr>
        <p:spPr>
          <a:xfrm>
            <a:off x="245440" y="72410"/>
            <a:ext cx="9007080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边上带标记的有向图中的路径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(path)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: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  </a:t>
            </a:r>
            <a:endParaRPr lang="en-US" altLang="zh-CN" sz="2800" dirty="0">
              <a:solidFill>
                <a:srgbClr val="800080"/>
              </a:solidFill>
              <a:sym typeface="Symbol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有向图中一组边的序列</a:t>
            </a:r>
            <a:endParaRPr lang="en-US" altLang="zh-CN" sz="2800" dirty="0">
              <a:solidFill>
                <a:srgbClr val="800080"/>
              </a:solidFill>
              <a:sym typeface="Symbol"/>
            </a:endParaRPr>
          </a:p>
          <a:p>
            <a:pPr lvl="0"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(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),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 …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(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), (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k+1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),…,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 (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，其中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0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路径中每一条边中的后继节点是下一条边的前驱节点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0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为了方便</a:t>
            </a:r>
            <a:r>
              <a:rPr lang="en-US" altLang="zh-CN" sz="2800" dirty="0">
                <a:solidFill>
                  <a:srgbClr val="800080"/>
                </a:solidFill>
              </a:rPr>
              <a:t>,</a:t>
            </a:r>
            <a:r>
              <a:rPr lang="zh-CN" altLang="en-US" sz="2800" dirty="0">
                <a:solidFill>
                  <a:srgbClr val="800080"/>
                </a:solidFill>
              </a:rPr>
              <a:t>将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 简记为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…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en-US" altLang="zh-CN" sz="2800" baseline="-250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0"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称为路径的起点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记作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start(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</a:p>
          <a:p>
            <a:pPr lvl="0">
              <a:buClr>
                <a:srgbClr val="800080"/>
              </a:buClr>
              <a:buNone/>
            </a:pP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称为路径的终点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记作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end(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endParaRPr lang="zh-CN" altLang="en-US" sz="2800" dirty="0">
              <a:solidFill>
                <a:srgbClr val="800080"/>
              </a:solidFill>
            </a:endParaRPr>
          </a:p>
          <a:p>
            <a:pPr lvl="0">
              <a:buClr>
                <a:srgbClr val="800080"/>
              </a:buClr>
              <a:buNone/>
            </a:pPr>
            <a:endParaRPr lang="zh-CN" altLang="en-US" dirty="0"/>
          </a:p>
        </p:txBody>
      </p:sp>
      <p:cxnSp>
        <p:nvCxnSpPr>
          <p:cNvPr id="18" name="曲线连接符 17"/>
          <p:cNvCxnSpPr>
            <a:cxnSpLocks/>
            <a:stCxn id="14" idx="0"/>
            <a:endCxn id="10" idx="0"/>
          </p:cNvCxnSpPr>
          <p:nvPr/>
        </p:nvCxnSpPr>
        <p:spPr>
          <a:xfrm rot="16200000" flipH="1">
            <a:off x="1332861" y="3281528"/>
            <a:ext cx="48390" cy="1214447"/>
          </a:xfrm>
          <a:prstGeom prst="curvedConnector3">
            <a:avLst>
              <a:gd name="adj1" fmla="val -47241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681991" y="3912946"/>
            <a:ext cx="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00635" y="386805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739004" y="389416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86768" y="366700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386455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545883" y="334807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117413" y="306896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53495" y="306896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135965" y="328991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435354" y="337841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843577" y="308223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95080" y="306896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349830" y="391214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772272" y="379662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20" name="Text Box 8">
            <a:hlinkClick r:id="rId3" action="ppaction://hlinksldjump"/>
          </p:cNvPr>
          <p:cNvSpPr txBox="1"/>
          <p:nvPr/>
        </p:nvSpPr>
        <p:spPr>
          <a:xfrm>
            <a:off x="245440" y="4690276"/>
            <a:ext cx="760256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路径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诱导出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)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的字符串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路径中每条边上的字符按其路径的顺序连接而成的字符串</a:t>
            </a:r>
            <a:endParaRPr lang="en-US" altLang="zh-CN" sz="2800" dirty="0">
              <a:solidFill>
                <a:srgbClr val="800080"/>
              </a:solidFill>
              <a:sym typeface="Symbol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记作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transcript(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)=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…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0780FE-C074-71DB-70C7-98DBC2147EE7}"/>
              </a:ext>
            </a:extLst>
          </p:cNvPr>
          <p:cNvSpPr/>
          <p:nvPr/>
        </p:nvSpPr>
        <p:spPr>
          <a:xfrm>
            <a:off x="2815987" y="3904458"/>
            <a:ext cx="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B052E3-1A18-F32E-AA1F-CBB0D4D751E0}"/>
              </a:ext>
            </a:extLst>
          </p:cNvPr>
          <p:cNvSpPr/>
          <p:nvPr/>
        </p:nvSpPr>
        <p:spPr>
          <a:xfrm>
            <a:off x="6602011" y="3884734"/>
            <a:ext cx="822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>
            <a:hlinkClick r:id="rId3" action="ppaction://hlinksldjump"/>
          </p:cNvPr>
          <p:cNvSpPr txBox="1"/>
          <p:nvPr/>
        </p:nvSpPr>
        <p:spPr>
          <a:xfrm>
            <a:off x="523694" y="1285860"/>
            <a:ext cx="7602564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定义记号：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⇝ q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当且仅当：在自动机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的带标记的有向图中存在一条路径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 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并满足下列条件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start(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p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end(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=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transcrpt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w = 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14" idx="0"/>
            <a:endCxn id="10" idx="0"/>
          </p:cNvCxnSpPr>
          <p:nvPr/>
        </p:nvCxnSpPr>
        <p:spPr>
          <a:xfrm rot="16200000" flipH="1">
            <a:off x="1425725" y="4980729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779743" y="561703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8387" y="557214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836756" y="559825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84520" y="5371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97" y="555886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643635" y="505216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215165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51247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233717" y="499400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533106" y="508250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941329" y="478632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92832" y="477305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447582" y="561623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870024" y="55007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BC2777-C5D0-8E5D-A2E8-95C6F6C78475}"/>
              </a:ext>
            </a:extLst>
          </p:cNvPr>
          <p:cNvSpPr txBox="1"/>
          <p:nvPr/>
        </p:nvSpPr>
        <p:spPr>
          <a:xfrm>
            <a:off x="28509" y="5557071"/>
            <a:ext cx="9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p=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FF4EB-4706-A857-5EEB-16B148DF07CE}"/>
              </a:ext>
            </a:extLst>
          </p:cNvPr>
          <p:cNvSpPr txBox="1"/>
          <p:nvPr/>
        </p:nvSpPr>
        <p:spPr>
          <a:xfrm>
            <a:off x="8289799" y="5580529"/>
            <a:ext cx="82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=q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08F38B-F986-C564-4D8C-AC0137DBFCB4}"/>
              </a:ext>
            </a:extLst>
          </p:cNvPr>
          <p:cNvSpPr/>
          <p:nvPr/>
        </p:nvSpPr>
        <p:spPr>
          <a:xfrm>
            <a:off x="3347864" y="1031453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/>
              <p14:cNvContentPartPr/>
              <p14:nvPr/>
            </p14:nvContentPartPr>
            <p14:xfrm>
              <a:off x="3137400" y="304560"/>
              <a:ext cx="1028160" cy="4982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2000" y="297360"/>
                <a:ext cx="104184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515637"/>
      </p:ext>
    </p:extLst>
  </p:cSld>
  <p:clrMapOvr>
    <a:masterClrMapping/>
  </p:clrMapOvr>
  <p:transition spd="med" advClick="0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>
            <a:hlinkClick r:id="rId3" action="ppaction://hlinksldjump"/>
          </p:cNvPr>
          <p:cNvSpPr txBox="1"/>
          <p:nvPr/>
        </p:nvSpPr>
        <p:spPr>
          <a:xfrm>
            <a:off x="523694" y="1285860"/>
            <a:ext cx="7602564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符号串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w=a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被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DFA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接受，当且仅当：在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的带标记的有向图中，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/>
              </a:rPr>
              <a:t> s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>
                <a:solidFill>
                  <a:srgbClr val="800080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>
                <a:solidFill>
                  <a:srgbClr val="990099"/>
                </a:solidFill>
                <a:sym typeface="Symbol" panose="05050102010706020507" pitchFamily="18" charset="2"/>
              </a:rPr>
              <a:t>⇝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zh-CN" altLang="en-US" dirty="0"/>
          </a:p>
          <a:p>
            <a:pPr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14" idx="0"/>
            <a:endCxn id="10" idx="0"/>
          </p:cNvCxnSpPr>
          <p:nvPr/>
        </p:nvCxnSpPr>
        <p:spPr>
          <a:xfrm rot="16200000" flipH="1">
            <a:off x="1425725" y="4980729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779743" y="561703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8387" y="557214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836756" y="559825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84520" y="5371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97" y="555886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643635" y="505216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215165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51247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233717" y="499400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533106" y="508250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941329" y="478632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92832" y="477305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447582" y="561623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870024" y="55007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BC2777-C5D0-8E5D-A2E8-95C6F6C78475}"/>
              </a:ext>
            </a:extLst>
          </p:cNvPr>
          <p:cNvSpPr txBox="1"/>
          <p:nvPr/>
        </p:nvSpPr>
        <p:spPr>
          <a:xfrm>
            <a:off x="-94060" y="5557071"/>
            <a:ext cx="9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FF4EB-4706-A857-5EEB-16B148DF07CE}"/>
              </a:ext>
            </a:extLst>
          </p:cNvPr>
          <p:cNvSpPr txBox="1"/>
          <p:nvPr/>
        </p:nvSpPr>
        <p:spPr>
          <a:xfrm>
            <a:off x="8289799" y="5549104"/>
            <a:ext cx="82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0C36DB-6DA6-A3D0-FDC3-6E0537A63AA5}"/>
              </a:ext>
            </a:extLst>
          </p:cNvPr>
          <p:cNvSpPr/>
          <p:nvPr/>
        </p:nvSpPr>
        <p:spPr>
          <a:xfrm>
            <a:off x="2555776" y="2024523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60915"/>
      </p:ext>
    </p:extLst>
  </p:cSld>
  <p:clrMapOvr>
    <a:masterClrMapping/>
  </p:clrMapOvr>
  <p:transition spd="med" advClick="0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2" name="Text Box 6"/>
          <p:cNvSpPr txBox="1"/>
          <p:nvPr/>
        </p:nvSpPr>
        <p:spPr>
          <a:xfrm>
            <a:off x="278360" y="1340768"/>
            <a:ext cx="8686128" cy="28777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latin typeface="Arial" panose="020B0604020202020204" pitchFamily="34" charset="0"/>
              </a:rPr>
              <a:t>DFA  D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 的语言：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sz="105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L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(D) =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/>
              </a:rPr>
              <a:t>s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⇝ s</a:t>
            </a:r>
            <a:r>
              <a:rPr lang="en-US" altLang="zh-CN" i="1" baseline="-25000" dirty="0"/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</a:t>
            </a:r>
          </a:p>
          <a:p>
            <a:pPr>
              <a:buNone/>
            </a:pPr>
            <a:endParaRPr lang="en-US" altLang="zh-CN" sz="1050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可以证明，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如果存在</a:t>
            </a:r>
            <a:r>
              <a:rPr lang="zh-CN" altLang="en-US" dirty="0">
                <a:latin typeface="Arial" panose="020B0604020202020204" pitchFamily="34" charset="0"/>
              </a:rPr>
              <a:t>一个 </a:t>
            </a:r>
            <a:r>
              <a:rPr lang="en-US" altLang="zh-CN" i="1" dirty="0">
                <a:latin typeface="Arial" panose="020B0604020202020204" pitchFamily="34" charset="0"/>
              </a:rPr>
              <a:t>DFA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latin typeface="Arial" panose="020B0604020202020204" pitchFamily="34" charset="0"/>
              </a:rPr>
              <a:t>     D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，满足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(D) 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则 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是一个正规语言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1050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395536" y="164519"/>
            <a:ext cx="64817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的语言</a:t>
            </a: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5E1CA-D3EB-DABC-3791-D226D2DA8130}"/>
              </a:ext>
            </a:extLst>
          </p:cNvPr>
          <p:cNvSpPr txBox="1"/>
          <p:nvPr/>
        </p:nvSpPr>
        <p:spPr>
          <a:xfrm>
            <a:off x="4860032" y="1772816"/>
            <a:ext cx="504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</p:spTree>
  </p:cSld>
  <p:clrMapOvr>
    <a:masterClrMapping/>
  </p:clrMapOvr>
  <p:transition spd="med" advClick="0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251519" y="1413062"/>
            <a:ext cx="7520881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从一个状态出发，当看到某个符号时，下一个状态是确定的。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下面介绍一种对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的扩展：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，即非确定的有穷自动机。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不确定性：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marL="457200" indent="-457200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在看到某个符号时，跳转到多个状态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marL="457200" indent="-457200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不读入符号也可以跳转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88640"/>
            <a:ext cx="4436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</a:rPr>
              <a:t>DFA </a:t>
            </a:r>
            <a:r>
              <a:rPr lang="zh-CN" altLang="en-US" dirty="0">
                <a:solidFill>
                  <a:srgbClr val="800080"/>
                </a:solidFill>
              </a:rPr>
              <a:t>的特点：确定性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7D10D85-3D57-4ADF-A367-201E89B4DF68}"/>
              </a:ext>
            </a:extLst>
          </p:cNvPr>
          <p:cNvSpPr/>
          <p:nvPr/>
        </p:nvSpPr>
        <p:spPr bwMode="auto">
          <a:xfrm>
            <a:off x="7537140" y="2272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E51BE0-234D-4817-B650-D0DAAC8FD2D6}"/>
              </a:ext>
            </a:extLst>
          </p:cNvPr>
          <p:cNvSpPr/>
          <p:nvPr/>
        </p:nvSpPr>
        <p:spPr bwMode="auto">
          <a:xfrm>
            <a:off x="7524328" y="413375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163D8F1-F875-4DC9-9C74-219D6AC533C2}"/>
              </a:ext>
            </a:extLst>
          </p:cNvPr>
          <p:cNvSpPr/>
          <p:nvPr/>
        </p:nvSpPr>
        <p:spPr bwMode="auto">
          <a:xfrm>
            <a:off x="7324413" y="3822872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85F450-71FB-4217-8200-98F7953F2DB1}"/>
              </a:ext>
            </a:extLst>
          </p:cNvPr>
          <p:cNvSpPr/>
          <p:nvPr/>
        </p:nvSpPr>
        <p:spPr bwMode="auto">
          <a:xfrm>
            <a:off x="7752493" y="5188036"/>
            <a:ext cx="828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16" name="曲线连接符 12">
            <a:extLst>
              <a:ext uri="{FF2B5EF4-FFF2-40B4-BE49-F238E27FC236}">
                <a16:creationId xmlns:a16="http://schemas.microsoft.com/office/drawing/2014/main" id="{34949C2A-7821-48FA-941E-56ABA4273C5E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rot="16200000" flipH="1">
            <a:off x="7501257" y="1696586"/>
            <a:ext cx="1139074" cy="12812"/>
          </a:xfrm>
          <a:prstGeom prst="curvedConnector3">
            <a:avLst>
              <a:gd name="adj1" fmla="val 50000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/>
        </p:nvSpPr>
        <p:spPr>
          <a:xfrm>
            <a:off x="0" y="260648"/>
            <a:ext cx="9224156" cy="6047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3.1.4 </a:t>
            </a:r>
            <a:r>
              <a:rPr lang="zh-CN" altLang="en-US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词法分析程序中如何识别单词</a:t>
            </a:r>
          </a:p>
        </p:txBody>
      </p:sp>
      <p:sp>
        <p:nvSpPr>
          <p:cNvPr id="9" name="矩形 8"/>
          <p:cNvSpPr/>
          <p:nvPr/>
        </p:nvSpPr>
        <p:spPr>
          <a:xfrm>
            <a:off x="500034" y="1142984"/>
            <a:ext cx="79296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词法分析程序的实现方式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1.</a:t>
            </a:r>
            <a:r>
              <a:rPr lang="zh-CN" altLang="en-US" dirty="0">
                <a:solidFill>
                  <a:srgbClr val="800080"/>
                </a:solidFill>
              </a:rPr>
              <a:t>手动编写词法分析程序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9792" y="2428868"/>
            <a:ext cx="5905784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手工设计</a:t>
            </a:r>
            <a:r>
              <a:rPr lang="zh-CN" altLang="en-US" dirty="0">
                <a:solidFill>
                  <a:srgbClr val="FF0000"/>
                </a:solidFill>
              </a:rPr>
              <a:t>每种单词的词法规则</a:t>
            </a:r>
          </a:p>
        </p:txBody>
      </p:sp>
      <p:sp>
        <p:nvSpPr>
          <p:cNvPr id="12" name="矩形 11"/>
          <p:cNvSpPr/>
          <p:nvPr/>
        </p:nvSpPr>
        <p:spPr>
          <a:xfrm>
            <a:off x="666850" y="3571876"/>
            <a:ext cx="6858048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手工设计出</a:t>
            </a:r>
            <a:r>
              <a:rPr lang="zh-CN" altLang="en-US" dirty="0">
                <a:solidFill>
                  <a:srgbClr val="FF0000"/>
                </a:solidFill>
              </a:rPr>
              <a:t>识别单个单词的状态机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5381758" y="3071810"/>
            <a:ext cx="214314" cy="357190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5381758" y="4286256"/>
            <a:ext cx="214314" cy="357190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2602" y="4857760"/>
            <a:ext cx="7075782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在此基础上手工编写出</a:t>
            </a:r>
            <a:r>
              <a:rPr lang="zh-CN" altLang="en-US">
                <a:solidFill>
                  <a:srgbClr val="FF0000"/>
                </a:solidFill>
              </a:rPr>
              <a:t>分词程序，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该程序通过模拟该状态机来识别单词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43372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7688"/>
              </p:ext>
            </p:extLst>
          </p:nvPr>
        </p:nvGraphicFramePr>
        <p:xfrm>
          <a:off x="1521768" y="1484784"/>
          <a:ext cx="55626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58896" imgH="1077468" progId="Visio.Drawing.11">
                  <p:embed/>
                </p:oleObj>
              </mc:Choice>
              <mc:Fallback>
                <p:oleObj r:id="rId3" imgW="3358896" imgH="1077468" progId="Visio.Drawing.11">
                  <p:embed/>
                  <p:pic>
                    <p:nvPicPr>
                      <p:cNvPr id="0" name="Picture 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68" y="1484784"/>
                        <a:ext cx="55626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9"/>
          <p:cNvSpPr txBox="1"/>
          <p:nvPr/>
        </p:nvSpPr>
        <p:spPr>
          <a:xfrm>
            <a:off x="683568" y="1637184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(1)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0389"/>
              </p:ext>
            </p:extLst>
          </p:nvPr>
        </p:nvGraphicFramePr>
        <p:xfrm>
          <a:off x="1521768" y="3683472"/>
          <a:ext cx="57150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87496" imgH="1077468" progId="Visio.Drawing.11">
                  <p:embed/>
                </p:oleObj>
              </mc:Choice>
              <mc:Fallback>
                <p:oleObj r:id="rId5" imgW="3587496" imgH="1077468" progId="Visio.Drawing.11">
                  <p:embed/>
                  <p:pic>
                    <p:nvPicPr>
                      <p:cNvPr id="0" name="Picture 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68" y="3683472"/>
                        <a:ext cx="57150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21"/>
          <p:cNvSpPr txBox="1"/>
          <p:nvPr/>
        </p:nvSpPr>
        <p:spPr>
          <a:xfrm>
            <a:off x="683568" y="3770784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(2)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21514" name="Text Box 22">
            <a:hlinkClick r:id="rId7" action="ppaction://hlinksldjump"/>
          </p:cNvPr>
          <p:cNvSpPr txBox="1"/>
          <p:nvPr/>
        </p:nvSpPr>
        <p:spPr>
          <a:xfrm>
            <a:off x="323528" y="188640"/>
            <a:ext cx="49688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非确定有限自动机举例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50" name="Text Box 6"/>
          <p:cNvSpPr txBox="1"/>
          <p:nvPr/>
        </p:nvSpPr>
        <p:spPr>
          <a:xfrm>
            <a:off x="990600" y="2768178"/>
            <a:ext cx="2743200" cy="25545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有限状态集</a:t>
            </a:r>
            <a:endParaRPr lang="zh-CN" altLang="en-US" sz="2400" i="1" baseline="-25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有限输入符号集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转移函数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一个开始状态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一个终态集合</a:t>
            </a:r>
            <a:endParaRPr lang="zh-CN" altLang="en-US" sz="1000" dirty="0">
              <a:latin typeface="楷体_GB2312" pitchFamily="49" charset="-122"/>
            </a:endParaRPr>
          </a:p>
        </p:txBody>
      </p:sp>
      <p:sp>
        <p:nvSpPr>
          <p:cNvPr id="66567" name="Text Box 7"/>
          <p:cNvSpPr txBox="1"/>
          <p:nvPr/>
        </p:nvSpPr>
        <p:spPr>
          <a:xfrm>
            <a:off x="685800" y="1772816"/>
            <a:ext cx="8062913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</a:rPr>
              <a:t>一个非确定有限状态自动机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NFA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nondeterministic</a:t>
            </a:r>
          </a:p>
          <a:p>
            <a:pP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finite automata) </a:t>
            </a:r>
            <a:r>
              <a:rPr lang="zh-CN" altLang="en-US" sz="2400" dirty="0">
                <a:latin typeface="Arial" panose="020B0604020202020204" pitchFamily="34" charset="0"/>
              </a:rPr>
              <a:t>是一个五元组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N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 = (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Q,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, F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.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3657600" y="2628478"/>
            <a:ext cx="2209800" cy="381000"/>
            <a:chOff x="2448" y="1968"/>
            <a:chExt cx="864" cy="240"/>
          </a:xfrm>
        </p:grpSpPr>
        <p:sp>
          <p:nvSpPr>
            <p:cNvPr id="66585" name="Line 9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Line 10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657600" y="2628478"/>
            <a:ext cx="2514600" cy="914400"/>
            <a:chOff x="2880" y="1968"/>
            <a:chExt cx="1056" cy="576"/>
          </a:xfrm>
        </p:grpSpPr>
        <p:sp>
          <p:nvSpPr>
            <p:cNvPr id="66583" name="Line 12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3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657600" y="2628478"/>
            <a:ext cx="2895600" cy="1447800"/>
            <a:chOff x="2880" y="1968"/>
            <a:chExt cx="1056" cy="576"/>
          </a:xfrm>
        </p:grpSpPr>
        <p:sp>
          <p:nvSpPr>
            <p:cNvPr id="66581" name="Line 15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16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3657600" y="2628478"/>
            <a:ext cx="3276600" cy="1905000"/>
            <a:chOff x="2880" y="1968"/>
            <a:chExt cx="1056" cy="576"/>
          </a:xfrm>
        </p:grpSpPr>
        <p:sp>
          <p:nvSpPr>
            <p:cNvPr id="66579" name="Line 18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19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3657600" y="2628478"/>
            <a:ext cx="3733800" cy="2514600"/>
            <a:chOff x="2880" y="1968"/>
            <a:chExt cx="1056" cy="576"/>
          </a:xfrm>
        </p:grpSpPr>
        <p:sp>
          <p:nvSpPr>
            <p:cNvPr id="66577" name="Line 21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22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4567" name="Text Box 23"/>
          <p:cNvSpPr txBox="1"/>
          <p:nvPr/>
        </p:nvSpPr>
        <p:spPr>
          <a:xfrm>
            <a:off x="7772400" y="4320753"/>
            <a:ext cx="1143000" cy="984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F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364568" name="Rectangle 24"/>
          <p:cNvSpPr/>
          <p:nvPr/>
        </p:nvSpPr>
        <p:spPr>
          <a:xfrm>
            <a:off x="990600" y="5371678"/>
            <a:ext cx="6247736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zh-CN" altLang="en-US" sz="28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800" i="1" dirty="0">
                <a:ea typeface="华文行楷" pitchFamily="2" charset="-122"/>
              </a:rPr>
              <a:t>DFA </a:t>
            </a:r>
            <a:r>
              <a:rPr lang="zh-CN" altLang="en-US" sz="2800" dirty="0">
                <a:latin typeface="楷体_GB2312" pitchFamily="49" charset="-122"/>
              </a:rPr>
              <a:t>唯一不同之处</a:t>
            </a: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 sz="28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 </a:t>
            </a:r>
            <a:r>
              <a:rPr lang="en-US" altLang="zh-CN" sz="28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:  Q </a:t>
            </a:r>
            <a:r>
              <a:rPr lang="en-US" altLang="zh-CN" sz="28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8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800" i="1" baseline="30000" dirty="0">
              <a:solidFill>
                <a:srgbClr val="FF0000"/>
              </a:solidFill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66575" name="Text Box 26">
            <a:hlinkClick r:id="rId2" action="ppaction://hlinksldjump"/>
          </p:cNvPr>
          <p:cNvSpPr txBox="1"/>
          <p:nvPr/>
        </p:nvSpPr>
        <p:spPr>
          <a:xfrm>
            <a:off x="815690" y="1096541"/>
            <a:ext cx="612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非确定有限自动机的形式定义</a:t>
            </a:r>
          </a:p>
        </p:txBody>
      </p:sp>
      <p:sp>
        <p:nvSpPr>
          <p:cNvPr id="27" name="Rectangle 11"/>
          <p:cNvSpPr/>
          <p:nvPr/>
        </p:nvSpPr>
        <p:spPr>
          <a:xfrm>
            <a:off x="1142365" y="243205"/>
            <a:ext cx="7842885" cy="6571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不确定的有穷自动机</a:t>
            </a:r>
            <a:r>
              <a:rPr lang="en-US" altLang="zh-CN" sz="4000" dirty="0">
                <a:solidFill>
                  <a:srgbClr val="800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4000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en-US" altLang="zh-CN" sz="4000" dirty="0">
                <a:solidFill>
                  <a:srgbClr val="800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</p:txBody>
      </p:sp>
      <p:cxnSp>
        <p:nvCxnSpPr>
          <p:cNvPr id="32" name="曲线连接符 12">
            <a:extLst>
              <a:ext uri="{FF2B5EF4-FFF2-40B4-BE49-F238E27FC236}">
                <a16:creationId xmlns:a16="http://schemas.microsoft.com/office/drawing/2014/main" id="{2798B2C5-9461-4B35-BA14-5D3B3DD46DA0}"/>
              </a:ext>
            </a:extLst>
          </p:cNvPr>
          <p:cNvCxnSpPr>
            <a:cxnSpLocks/>
          </p:cNvCxnSpPr>
          <p:nvPr/>
        </p:nvCxnSpPr>
        <p:spPr>
          <a:xfrm>
            <a:off x="5413526" y="6573334"/>
            <a:ext cx="1030682" cy="0"/>
          </a:xfrm>
          <a:prstGeom prst="straightConnector1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2FE78E2-F3B3-4D7D-9268-51F6D7265F97}"/>
              </a:ext>
            </a:extLst>
          </p:cNvPr>
          <p:cNvSpPr/>
          <p:nvPr/>
        </p:nvSpPr>
        <p:spPr>
          <a:xfrm>
            <a:off x="6381074" y="6226588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{s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</a:rPr>
              <a:t>,…,</a:t>
            </a:r>
            <a:r>
              <a:rPr lang="en-US" altLang="zh-CN" sz="2800" i="1" dirty="0" err="1">
                <a:solidFill>
                  <a:srgbClr val="800080"/>
                </a:solidFill>
              </a:rPr>
              <a:t>s</a:t>
            </a:r>
            <a:r>
              <a:rPr lang="en-US" altLang="zh-CN" sz="2800" i="1" baseline="-25000" dirty="0" err="1">
                <a:solidFill>
                  <a:srgbClr val="800080"/>
                </a:solidFill>
              </a:rPr>
              <a:t>k</a:t>
            </a:r>
            <a:r>
              <a:rPr lang="en-US" altLang="zh-CN" sz="2800" i="1" dirty="0">
                <a:solidFill>
                  <a:srgbClr val="800080"/>
                </a:solidFill>
              </a:rPr>
              <a:t>}</a:t>
            </a:r>
            <a:endParaRPr lang="zh-CN" altLang="en-US" sz="2800" i="1" dirty="0">
              <a:solidFill>
                <a:srgbClr val="80008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91DD64-5394-4438-A93F-BCC8E932B0CD}"/>
              </a:ext>
            </a:extLst>
          </p:cNvPr>
          <p:cNvSpPr/>
          <p:nvPr/>
        </p:nvSpPr>
        <p:spPr>
          <a:xfrm>
            <a:off x="5001362" y="6195967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D0BF05-2242-422D-BB34-31E69B9DE531}"/>
              </a:ext>
            </a:extLst>
          </p:cNvPr>
          <p:cNvSpPr/>
          <p:nvPr/>
        </p:nvSpPr>
        <p:spPr>
          <a:xfrm>
            <a:off x="5743884" y="603712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E318A2-A30F-411E-BED1-6C23160DDA24}"/>
              </a:ext>
            </a:extLst>
          </p:cNvPr>
          <p:cNvSpPr/>
          <p:nvPr/>
        </p:nvSpPr>
        <p:spPr>
          <a:xfrm rot="16695015">
            <a:off x="5038506" y="5815917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FAB0CC-7C79-4525-B6FC-044337F8965A}"/>
              </a:ext>
            </a:extLst>
          </p:cNvPr>
          <p:cNvSpPr/>
          <p:nvPr/>
        </p:nvSpPr>
        <p:spPr>
          <a:xfrm rot="16695015">
            <a:off x="5756294" y="5743909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C73F27-3986-4791-9EBD-84FC38326FBE}"/>
              </a:ext>
            </a:extLst>
          </p:cNvPr>
          <p:cNvSpPr/>
          <p:nvPr/>
        </p:nvSpPr>
        <p:spPr>
          <a:xfrm rot="14963443">
            <a:off x="6814794" y="5770061"/>
            <a:ext cx="432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96092A-34A5-4294-82C7-5B8868E6EB54}"/>
              </a:ext>
            </a:extLst>
          </p:cNvPr>
          <p:cNvSpPr txBox="1"/>
          <p:nvPr/>
        </p:nvSpPr>
        <p:spPr>
          <a:xfrm>
            <a:off x="8014594" y="619581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3944160" y="5171040"/>
              <a:ext cx="3047040" cy="28908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400" y="5164560"/>
                <a:ext cx="3060000" cy="30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/>
      <p:bldP spid="364567" grpId="0"/>
      <p:bldP spid="364568" grpId="1"/>
      <p:bldP spid="33" grpId="0"/>
      <p:bldP spid="34" grpId="0"/>
      <p:bldP spid="35" grpId="0"/>
      <p:bldP spid="36" grpId="0"/>
      <p:bldP spid="37" grpId="0"/>
      <p:bldP spid="38" grpId="0"/>
      <p:bldP spid="4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26673"/>
              </p:ext>
            </p:extLst>
          </p:nvPr>
        </p:nvGraphicFramePr>
        <p:xfrm>
          <a:off x="1295400" y="2286000"/>
          <a:ext cx="4191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58530" imgH="1077493" progId="Visio.Drawing.11">
                  <p:embed/>
                </p:oleObj>
              </mc:Choice>
              <mc:Fallback>
                <p:oleObj name="Visio" r:id="rId3" imgW="3358530" imgH="1077493" progId="Visio.Drawing.11">
                  <p:embed/>
                  <p:pic>
                    <p:nvPicPr>
                      <p:cNvPr id="0" name="Picture 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41910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7"/>
          <p:cNvSpPr txBox="1"/>
          <p:nvPr/>
        </p:nvSpPr>
        <p:spPr>
          <a:xfrm>
            <a:off x="838200" y="2438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(1)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1" name="Object 8"/>
          <p:cNvGraphicFramePr>
            <a:graphicFrameLocks noChangeAspect="1"/>
          </p:cNvGraphicFramePr>
          <p:nvPr/>
        </p:nvGraphicFramePr>
        <p:xfrm>
          <a:off x="1143000" y="434340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87496" imgH="1077468" progId="Visio.Drawing.11">
                  <p:embed/>
                </p:oleObj>
              </mc:Choice>
              <mc:Fallback>
                <p:oleObj r:id="rId5" imgW="3587496" imgH="1077468" progId="Visio.Drawing.11">
                  <p:embed/>
                  <p:pic>
                    <p:nvPicPr>
                      <p:cNvPr id="0" name="Picture 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/>
          <p:nvPr/>
        </p:nvSpPr>
        <p:spPr>
          <a:xfrm>
            <a:off x="838200" y="44767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(2)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22538" name="Text Box 10"/>
          <p:cNvSpPr txBox="1"/>
          <p:nvPr/>
        </p:nvSpPr>
        <p:spPr>
          <a:xfrm>
            <a:off x="6324600" y="282892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9" name="Text Box 11"/>
          <p:cNvSpPr txBox="1"/>
          <p:nvPr/>
        </p:nvSpPr>
        <p:spPr>
          <a:xfrm>
            <a:off x="6324600" y="328612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Text Box 12"/>
          <p:cNvSpPr txBox="1"/>
          <p:nvPr/>
        </p:nvSpPr>
        <p:spPr>
          <a:xfrm>
            <a:off x="6096000" y="374332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541" name="Line 13"/>
          <p:cNvSpPr/>
          <p:nvPr/>
        </p:nvSpPr>
        <p:spPr>
          <a:xfrm>
            <a:off x="5943600" y="267652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/>
          <p:nvPr/>
        </p:nvSpPr>
        <p:spPr>
          <a:xfrm>
            <a:off x="5943600" y="275272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/>
          <p:nvPr/>
        </p:nvSpPr>
        <p:spPr>
          <a:xfrm>
            <a:off x="6705600" y="214312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6"/>
          <p:cNvSpPr/>
          <p:nvPr/>
        </p:nvSpPr>
        <p:spPr>
          <a:xfrm>
            <a:off x="6705600" y="275272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7"/>
          <p:cNvSpPr/>
          <p:nvPr/>
        </p:nvSpPr>
        <p:spPr>
          <a:xfrm>
            <a:off x="6781800" y="214312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8"/>
          <p:cNvSpPr/>
          <p:nvPr/>
        </p:nvSpPr>
        <p:spPr>
          <a:xfrm>
            <a:off x="6781800" y="275272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9"/>
          <p:cNvSpPr/>
          <p:nvPr/>
        </p:nvSpPr>
        <p:spPr>
          <a:xfrm>
            <a:off x="7620000" y="214312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/>
          <p:nvPr/>
        </p:nvSpPr>
        <p:spPr>
          <a:xfrm>
            <a:off x="7620000" y="275272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1"/>
          <p:cNvSpPr txBox="1"/>
          <p:nvPr/>
        </p:nvSpPr>
        <p:spPr>
          <a:xfrm>
            <a:off x="7010400" y="214312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0" name="Line 22"/>
          <p:cNvSpPr/>
          <p:nvPr/>
        </p:nvSpPr>
        <p:spPr>
          <a:xfrm>
            <a:off x="6019800" y="313372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23"/>
          <p:cNvSpPr txBox="1"/>
          <p:nvPr/>
        </p:nvSpPr>
        <p:spPr>
          <a:xfrm>
            <a:off x="6858000" y="282892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2" name="Text Box 24"/>
          <p:cNvSpPr txBox="1"/>
          <p:nvPr/>
        </p:nvSpPr>
        <p:spPr>
          <a:xfrm>
            <a:off x="7924800" y="282892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3" name="Text Box 25"/>
          <p:cNvSpPr txBox="1"/>
          <p:nvPr/>
        </p:nvSpPr>
        <p:spPr>
          <a:xfrm>
            <a:off x="6858000" y="328612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2554" name="Text Box 26"/>
          <p:cNvSpPr txBox="1"/>
          <p:nvPr/>
        </p:nvSpPr>
        <p:spPr>
          <a:xfrm>
            <a:off x="6934200" y="374332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5" name="Text Box 27"/>
          <p:cNvSpPr txBox="1"/>
          <p:nvPr/>
        </p:nvSpPr>
        <p:spPr>
          <a:xfrm>
            <a:off x="7696200" y="328612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2556" name="Text Box 28"/>
          <p:cNvSpPr txBox="1"/>
          <p:nvPr/>
        </p:nvSpPr>
        <p:spPr>
          <a:xfrm>
            <a:off x="7924800" y="374332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7" name="Text Box 29"/>
          <p:cNvSpPr txBox="1"/>
          <p:nvPr/>
        </p:nvSpPr>
        <p:spPr>
          <a:xfrm>
            <a:off x="7924800" y="213360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8" name="Text Box 30"/>
          <p:cNvSpPr txBox="1"/>
          <p:nvPr/>
        </p:nvSpPr>
        <p:spPr>
          <a:xfrm>
            <a:off x="6324600" y="501967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9" name="Text Box 31"/>
          <p:cNvSpPr txBox="1"/>
          <p:nvPr/>
        </p:nvSpPr>
        <p:spPr>
          <a:xfrm>
            <a:off x="6324600" y="547687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60" name="Text Box 32"/>
          <p:cNvSpPr txBox="1"/>
          <p:nvPr/>
        </p:nvSpPr>
        <p:spPr>
          <a:xfrm>
            <a:off x="6096000" y="593407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561" name="Line 33"/>
          <p:cNvSpPr/>
          <p:nvPr/>
        </p:nvSpPr>
        <p:spPr>
          <a:xfrm>
            <a:off x="5943600" y="486727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34"/>
          <p:cNvSpPr/>
          <p:nvPr/>
        </p:nvSpPr>
        <p:spPr>
          <a:xfrm>
            <a:off x="5943600" y="494347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3" name="Line 35"/>
          <p:cNvSpPr/>
          <p:nvPr/>
        </p:nvSpPr>
        <p:spPr>
          <a:xfrm>
            <a:off x="6705600" y="433387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4" name="Line 36"/>
          <p:cNvSpPr/>
          <p:nvPr/>
        </p:nvSpPr>
        <p:spPr>
          <a:xfrm>
            <a:off x="6705600" y="494347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37"/>
          <p:cNvSpPr/>
          <p:nvPr/>
        </p:nvSpPr>
        <p:spPr>
          <a:xfrm>
            <a:off x="6781800" y="433387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6" name="Line 38"/>
          <p:cNvSpPr/>
          <p:nvPr/>
        </p:nvSpPr>
        <p:spPr>
          <a:xfrm>
            <a:off x="6781800" y="494347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7" name="Line 39"/>
          <p:cNvSpPr/>
          <p:nvPr/>
        </p:nvSpPr>
        <p:spPr>
          <a:xfrm>
            <a:off x="7620000" y="433387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8" name="Line 40"/>
          <p:cNvSpPr/>
          <p:nvPr/>
        </p:nvSpPr>
        <p:spPr>
          <a:xfrm>
            <a:off x="7620000" y="494347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9" name="Text Box 41"/>
          <p:cNvSpPr txBox="1"/>
          <p:nvPr/>
        </p:nvSpPr>
        <p:spPr>
          <a:xfrm>
            <a:off x="7010400" y="433387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0" name="Line 42"/>
          <p:cNvSpPr/>
          <p:nvPr/>
        </p:nvSpPr>
        <p:spPr>
          <a:xfrm>
            <a:off x="6019800" y="532447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71" name="Text Box 43"/>
          <p:cNvSpPr txBox="1"/>
          <p:nvPr/>
        </p:nvSpPr>
        <p:spPr>
          <a:xfrm>
            <a:off x="6858000" y="501967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2" name="Text Box 44"/>
          <p:cNvSpPr txBox="1"/>
          <p:nvPr/>
        </p:nvSpPr>
        <p:spPr>
          <a:xfrm>
            <a:off x="6858000" y="547687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2573" name="Text Box 45"/>
          <p:cNvSpPr txBox="1"/>
          <p:nvPr/>
        </p:nvSpPr>
        <p:spPr>
          <a:xfrm>
            <a:off x="6934200" y="593407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4" name="Text Box 46"/>
          <p:cNvSpPr txBox="1"/>
          <p:nvPr/>
        </p:nvSpPr>
        <p:spPr>
          <a:xfrm>
            <a:off x="7848600" y="547687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2575" name="Text Box 47"/>
          <p:cNvSpPr txBox="1"/>
          <p:nvPr/>
        </p:nvSpPr>
        <p:spPr>
          <a:xfrm>
            <a:off x="7924800" y="593407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6" name="Text Box 48"/>
          <p:cNvSpPr txBox="1"/>
          <p:nvPr/>
        </p:nvSpPr>
        <p:spPr>
          <a:xfrm>
            <a:off x="7924800" y="432435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7" name="Text Box 49"/>
          <p:cNvSpPr txBox="1"/>
          <p:nvPr/>
        </p:nvSpPr>
        <p:spPr>
          <a:xfrm>
            <a:off x="7696200" y="501967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2578" name="Text Box 51">
            <a:hlinkClick r:id="rId7" action="ppaction://hlinksldjump"/>
          </p:cNvPr>
          <p:cNvSpPr txBox="1"/>
          <p:nvPr/>
        </p:nvSpPr>
        <p:spPr>
          <a:xfrm>
            <a:off x="827088" y="1265238"/>
            <a:ext cx="612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转移图和转移表表示的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08310"/>
              </p:ext>
            </p:extLst>
          </p:nvPr>
        </p:nvGraphicFramePr>
        <p:xfrm>
          <a:off x="536046" y="2143116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3550" imgH="2543175" progId="Visio.Drawing.11">
                  <p:embed/>
                </p:oleObj>
              </mc:Choice>
              <mc:Fallback>
                <p:oleObj name="Visio" r:id="rId2" imgW="3203550" imgH="2543175" progId="Visio.Drawing.11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46" y="2143116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Text Box 50"/>
          <p:cNvSpPr txBox="1"/>
          <p:nvPr/>
        </p:nvSpPr>
        <p:spPr>
          <a:xfrm>
            <a:off x="1316997" y="26474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4" name="Text Box 55">
            <a:hlinkClick r:id="rId4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3.7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的例子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</a:p>
        </p:txBody>
      </p:sp>
      <p:sp>
        <p:nvSpPr>
          <p:cNvPr id="13" name="Text Box 50"/>
          <p:cNvSpPr txBox="1"/>
          <p:nvPr/>
        </p:nvSpPr>
        <p:spPr>
          <a:xfrm>
            <a:off x="2646382" y="26474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50"/>
          <p:cNvSpPr txBox="1"/>
          <p:nvPr/>
        </p:nvSpPr>
        <p:spPr>
          <a:xfrm>
            <a:off x="1306488" y="3645024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50"/>
          <p:cNvSpPr txBox="1"/>
          <p:nvPr/>
        </p:nvSpPr>
        <p:spPr>
          <a:xfrm>
            <a:off x="1306488" y="45811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49"/>
          <p:cNvSpPr txBox="1"/>
          <p:nvPr/>
        </p:nvSpPr>
        <p:spPr>
          <a:xfrm>
            <a:off x="4357686" y="2428868"/>
            <a:ext cx="4393058" cy="40318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  <a:ea typeface="+mj-ea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0 , 1 , 2 , 3, 4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{0,3}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{0,1}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 lvl="2"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	   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baseline="-25000" dirty="0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4, 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  <p:sp>
        <p:nvSpPr>
          <p:cNvPr id="16" name="Text Box 50"/>
          <p:cNvSpPr txBox="1"/>
          <p:nvPr/>
        </p:nvSpPr>
        <p:spPr>
          <a:xfrm>
            <a:off x="3754760" y="26474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88742"/>
      </p:ext>
    </p:extLst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4" name="Text Box 55">
            <a:hlinkClick r:id="rId3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3.7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的例子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</a:p>
        </p:txBody>
      </p:sp>
      <p:sp>
        <p:nvSpPr>
          <p:cNvPr id="18" name="Text Box 10"/>
          <p:cNvSpPr txBox="1"/>
          <p:nvPr/>
        </p:nvSpPr>
        <p:spPr>
          <a:xfrm>
            <a:off x="1352600" y="305598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11"/>
          <p:cNvSpPr txBox="1"/>
          <p:nvPr/>
        </p:nvSpPr>
        <p:spPr>
          <a:xfrm>
            <a:off x="1115616" y="4005064"/>
            <a:ext cx="6096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*2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12"/>
          <p:cNvSpPr txBox="1"/>
          <p:nvPr/>
        </p:nvSpPr>
        <p:spPr>
          <a:xfrm>
            <a:off x="1259632" y="4509120"/>
            <a:ext cx="36768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" name="Line 13"/>
          <p:cNvSpPr/>
          <p:nvPr/>
        </p:nvSpPr>
        <p:spPr>
          <a:xfrm>
            <a:off x="971600" y="290358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4"/>
          <p:cNvSpPr/>
          <p:nvPr/>
        </p:nvSpPr>
        <p:spPr>
          <a:xfrm>
            <a:off x="971600" y="297978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5"/>
          <p:cNvSpPr/>
          <p:nvPr/>
        </p:nvSpPr>
        <p:spPr>
          <a:xfrm>
            <a:off x="1733600" y="237018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7"/>
          <p:cNvSpPr/>
          <p:nvPr/>
        </p:nvSpPr>
        <p:spPr>
          <a:xfrm>
            <a:off x="1809800" y="237018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25216" y="2979787"/>
            <a:ext cx="84584" cy="2423046"/>
            <a:chOff x="1733600" y="2979787"/>
            <a:chExt cx="76200" cy="1447800"/>
          </a:xfrm>
        </p:grpSpPr>
        <p:sp>
          <p:nvSpPr>
            <p:cNvPr id="24" name="Line 16"/>
            <p:cNvSpPr/>
            <p:nvPr/>
          </p:nvSpPr>
          <p:spPr>
            <a:xfrm>
              <a:off x="1733600" y="2979787"/>
              <a:ext cx="0" cy="14478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"/>
            <p:cNvSpPr/>
            <p:nvPr/>
          </p:nvSpPr>
          <p:spPr>
            <a:xfrm>
              <a:off x="1809800" y="2979787"/>
              <a:ext cx="0" cy="14478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Line 19"/>
          <p:cNvSpPr/>
          <p:nvPr/>
        </p:nvSpPr>
        <p:spPr>
          <a:xfrm>
            <a:off x="2648000" y="237018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0"/>
          <p:cNvSpPr/>
          <p:nvPr/>
        </p:nvSpPr>
        <p:spPr>
          <a:xfrm>
            <a:off x="2648000" y="2979787"/>
            <a:ext cx="0" cy="2423046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1"/>
          <p:cNvSpPr txBox="1"/>
          <p:nvPr/>
        </p:nvSpPr>
        <p:spPr>
          <a:xfrm>
            <a:off x="2038400" y="237018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22"/>
          <p:cNvSpPr/>
          <p:nvPr/>
        </p:nvSpPr>
        <p:spPr>
          <a:xfrm>
            <a:off x="1047800" y="3360787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3"/>
          <p:cNvSpPr txBox="1"/>
          <p:nvPr/>
        </p:nvSpPr>
        <p:spPr>
          <a:xfrm>
            <a:off x="1886000" y="305598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{0,3}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24"/>
          <p:cNvSpPr txBox="1"/>
          <p:nvPr/>
        </p:nvSpPr>
        <p:spPr>
          <a:xfrm>
            <a:off x="2952800" y="3055987"/>
            <a:ext cx="6858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{0,1}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26"/>
          <p:cNvSpPr txBox="1"/>
          <p:nvPr/>
        </p:nvSpPr>
        <p:spPr>
          <a:xfrm>
            <a:off x="2958480" y="44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27"/>
          <p:cNvSpPr txBox="1"/>
          <p:nvPr/>
        </p:nvSpPr>
        <p:spPr>
          <a:xfrm>
            <a:off x="2945904" y="3513187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</a:p>
        </p:txBody>
      </p:sp>
      <p:sp>
        <p:nvSpPr>
          <p:cNvPr id="37" name="Text Box 29"/>
          <p:cNvSpPr txBox="1"/>
          <p:nvPr/>
        </p:nvSpPr>
        <p:spPr>
          <a:xfrm>
            <a:off x="2952800" y="236066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11"/>
          <p:cNvSpPr txBox="1"/>
          <p:nvPr/>
        </p:nvSpPr>
        <p:spPr>
          <a:xfrm>
            <a:off x="1331640" y="3522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12"/>
          <p:cNvSpPr txBox="1"/>
          <p:nvPr/>
        </p:nvSpPr>
        <p:spPr>
          <a:xfrm>
            <a:off x="1099592" y="4941168"/>
            <a:ext cx="52008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*4</a:t>
            </a:r>
          </a:p>
        </p:txBody>
      </p:sp>
      <p:sp>
        <p:nvSpPr>
          <p:cNvPr id="42" name="Text Box 26"/>
          <p:cNvSpPr txBox="1"/>
          <p:nvPr/>
        </p:nvSpPr>
        <p:spPr>
          <a:xfrm>
            <a:off x="2051720" y="3501008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27"/>
          <p:cNvSpPr txBox="1"/>
          <p:nvPr/>
        </p:nvSpPr>
        <p:spPr>
          <a:xfrm>
            <a:off x="2914700" y="3975447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</a:p>
        </p:txBody>
      </p:sp>
      <p:sp>
        <p:nvSpPr>
          <p:cNvPr id="44" name="Text Box 27"/>
          <p:cNvSpPr txBox="1"/>
          <p:nvPr/>
        </p:nvSpPr>
        <p:spPr>
          <a:xfrm>
            <a:off x="1907704" y="3975447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</a:p>
        </p:txBody>
      </p:sp>
      <p:sp>
        <p:nvSpPr>
          <p:cNvPr id="45" name="Text Box 27"/>
          <p:cNvSpPr txBox="1"/>
          <p:nvPr/>
        </p:nvSpPr>
        <p:spPr>
          <a:xfrm>
            <a:off x="1865784" y="4437112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</a:t>
            </a:r>
          </a:p>
        </p:txBody>
      </p:sp>
      <p:sp>
        <p:nvSpPr>
          <p:cNvPr id="46" name="Text Box 27"/>
          <p:cNvSpPr txBox="1"/>
          <p:nvPr/>
        </p:nvSpPr>
        <p:spPr>
          <a:xfrm>
            <a:off x="2873896" y="4911551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</a:t>
            </a:r>
          </a:p>
        </p:txBody>
      </p:sp>
      <p:sp>
        <p:nvSpPr>
          <p:cNvPr id="47" name="Text Box 27"/>
          <p:cNvSpPr txBox="1"/>
          <p:nvPr/>
        </p:nvSpPr>
        <p:spPr>
          <a:xfrm>
            <a:off x="1907704" y="4911551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</a:t>
            </a:r>
          </a:p>
        </p:txBody>
      </p:sp>
      <p:sp>
        <p:nvSpPr>
          <p:cNvPr id="36" name="Text Box 49"/>
          <p:cNvSpPr txBox="1"/>
          <p:nvPr/>
        </p:nvSpPr>
        <p:spPr>
          <a:xfrm>
            <a:off x="4357686" y="2428868"/>
            <a:ext cx="4393058" cy="40318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  <a:ea typeface="+mj-ea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0 , 1 , 2 , 3, 4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{0,3}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{0,1}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 lvl="2"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	   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baseline="-25000" dirty="0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4, 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214560"/>
      </p:ext>
    </p:extLst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>
            <a:hlinkClick r:id="rId3" action="ppaction://hlinksldjump"/>
          </p:cNvPr>
          <p:cNvSpPr txBox="1"/>
          <p:nvPr/>
        </p:nvSpPr>
        <p:spPr>
          <a:xfrm>
            <a:off x="523694" y="1285860"/>
            <a:ext cx="7602564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符号串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w=a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被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NFA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接受，当且仅当：在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NFA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的带标记的有向图中存在一条路径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 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并满足下列条件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start(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(2)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end(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(3)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transcript(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w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14" idx="0"/>
            <a:endCxn id="10" idx="0"/>
          </p:cNvCxnSpPr>
          <p:nvPr/>
        </p:nvCxnSpPr>
        <p:spPr>
          <a:xfrm rot="16200000" flipH="1">
            <a:off x="1425725" y="4980729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779743" y="561703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8387" y="557214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836756" y="559825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84520" y="5371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97" y="555886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643635" y="505216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215165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51247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233717" y="499400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533106" y="508250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941329" y="478632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92832" y="477305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447582" y="561623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870024" y="55007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BC2777-C5D0-8E5D-A2E8-95C6F6C78475}"/>
              </a:ext>
            </a:extLst>
          </p:cNvPr>
          <p:cNvSpPr txBox="1"/>
          <p:nvPr/>
        </p:nvSpPr>
        <p:spPr>
          <a:xfrm>
            <a:off x="-94060" y="5557071"/>
            <a:ext cx="9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FF4EB-4706-A857-5EEB-16B148DF07CE}"/>
              </a:ext>
            </a:extLst>
          </p:cNvPr>
          <p:cNvSpPr txBox="1"/>
          <p:nvPr/>
        </p:nvSpPr>
        <p:spPr>
          <a:xfrm>
            <a:off x="8289799" y="5549104"/>
            <a:ext cx="82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8557"/>
      </p:ext>
    </p:extLst>
  </p:cSld>
  <p:clrMapOvr>
    <a:masterClrMapping/>
  </p:clrMapOvr>
  <p:transition spd="med" advClick="0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2" name="Text Box 6"/>
          <p:cNvSpPr txBox="1"/>
          <p:nvPr/>
        </p:nvSpPr>
        <p:spPr>
          <a:xfrm>
            <a:off x="278360" y="1340768"/>
            <a:ext cx="8686128" cy="28777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latin typeface="Arial" panose="020B0604020202020204" pitchFamily="34" charset="0"/>
              </a:rPr>
              <a:t>NFA  N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 的语言：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sz="105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L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(N) =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/>
              </a:rPr>
              <a:t>s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⇝ s</a:t>
            </a:r>
            <a:r>
              <a:rPr lang="en-US" altLang="zh-CN" i="1" baseline="-25000" dirty="0"/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</a:t>
            </a:r>
          </a:p>
          <a:p>
            <a:pPr>
              <a:buNone/>
            </a:pPr>
            <a:endParaRPr lang="en-US" altLang="zh-CN" sz="1050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可以证明，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如果存在</a:t>
            </a:r>
            <a:r>
              <a:rPr lang="zh-CN" altLang="en-US" dirty="0">
                <a:latin typeface="Arial" panose="020B0604020202020204" pitchFamily="34" charset="0"/>
              </a:rPr>
              <a:t>一个 </a:t>
            </a:r>
            <a:r>
              <a:rPr lang="en-US" altLang="zh-CN" i="1" dirty="0">
                <a:latin typeface="Arial" panose="020B0604020202020204" pitchFamily="34" charset="0"/>
              </a:rPr>
              <a:t>NFA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latin typeface="Arial" panose="020B0604020202020204" pitchFamily="34" charset="0"/>
              </a:rPr>
              <a:t>    N</a:t>
            </a:r>
            <a:r>
              <a:rPr lang="en-US" altLang="zh-CN" dirty="0">
                <a:latin typeface="Arial" panose="020B0604020202020204" pitchFamily="34" charset="0"/>
              </a:rPr>
              <a:t>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，满足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(N) 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则 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是一个正规语言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1050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395536" y="164519"/>
            <a:ext cx="64817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的语言</a:t>
            </a: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FA2974-3122-6427-DA40-FDE272969E2B}"/>
              </a:ext>
            </a:extLst>
          </p:cNvPr>
          <p:cNvSpPr txBox="1"/>
          <p:nvPr/>
        </p:nvSpPr>
        <p:spPr>
          <a:xfrm>
            <a:off x="4860032" y="1772816"/>
            <a:ext cx="55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842524"/>
      </p:ext>
    </p:extLst>
  </p:cSld>
  <p:clrMapOvr>
    <a:masterClrMapping/>
  </p:clrMapOvr>
  <p:transition spd="med" advClick="0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2143108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4286248" y="3929066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Text Box 69"/>
          <p:cNvSpPr txBox="1"/>
          <p:nvPr/>
        </p:nvSpPr>
        <p:spPr>
          <a:xfrm>
            <a:off x="6429388" y="4071942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628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r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8" name="Text Box 7"/>
          <p:cNvSpPr txBox="1"/>
          <p:nvPr/>
        </p:nvSpPr>
        <p:spPr>
          <a:xfrm>
            <a:off x="7358082" y="5015810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4821239" y="5597568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rtlCol="0" anchor="t" anchorCtr="0" compatLnSpc="1"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None/>
          <a:defRPr kumimoji="1" sz="3200" b="1" i="1" u="none" strike="noStrike" cap="none" normalizeH="0" baseline="0" dirty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7888</TotalTime>
  <Words>10590</Words>
  <Application>Microsoft Office PowerPoint</Application>
  <PresentationFormat>全屏显示(4:3)</PresentationFormat>
  <Paragraphs>2224</Paragraphs>
  <Slides>131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131</vt:i4>
      </vt:variant>
    </vt:vector>
  </HeadingPairs>
  <TitlesOfParts>
    <vt:vector size="149" baseType="lpstr">
      <vt:lpstr>+中文正文</vt:lpstr>
      <vt:lpstr>仿宋</vt:lpstr>
      <vt:lpstr>黑体</vt:lpstr>
      <vt:lpstr>华文新魏</vt:lpstr>
      <vt:lpstr>华文行楷</vt:lpstr>
      <vt:lpstr>楷体</vt:lpstr>
      <vt:lpstr>楷体_GB2312</vt:lpstr>
      <vt:lpstr>宋体</vt:lpstr>
      <vt:lpstr>Arial</vt:lpstr>
      <vt:lpstr>Calibri</vt:lpstr>
      <vt:lpstr>Segoe Marker</vt:lpstr>
      <vt:lpstr>Symbol</vt:lpstr>
      <vt:lpstr>Times New Roman</vt:lpstr>
      <vt:lpstr>Wingdings</vt:lpstr>
      <vt:lpstr>Capsules</vt:lpstr>
      <vt:lpstr>自定义设计方案</vt:lpstr>
      <vt:lpstr>Visio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昊 吴</cp:lastModifiedBy>
  <cp:revision>2499</cp:revision>
  <dcterms:created xsi:type="dcterms:W3CDTF">2002-02-03T03:17:00Z</dcterms:created>
  <dcterms:modified xsi:type="dcterms:W3CDTF">2024-10-06T13:15:48Z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