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3.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4.xml" ContentType="application/inkml+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8"/>
  </p:notesMasterIdLst>
  <p:handoutMasterIdLst>
    <p:handoutMasterId r:id="rId159"/>
  </p:handoutMasterIdLst>
  <p:sldIdLst>
    <p:sldId id="849" r:id="rId3"/>
    <p:sldId id="1844" r:id="rId4"/>
    <p:sldId id="562" r:id="rId5"/>
    <p:sldId id="1498" r:id="rId6"/>
    <p:sldId id="1721" r:id="rId7"/>
    <p:sldId id="1504" r:id="rId8"/>
    <p:sldId id="1364" r:id="rId9"/>
    <p:sldId id="1546" r:id="rId10"/>
    <p:sldId id="1548" r:id="rId11"/>
    <p:sldId id="1549" r:id="rId12"/>
    <p:sldId id="1491" r:id="rId13"/>
    <p:sldId id="1550" r:id="rId14"/>
    <p:sldId id="1551" r:id="rId15"/>
    <p:sldId id="1552" r:id="rId16"/>
    <p:sldId id="1492" r:id="rId17"/>
    <p:sldId id="1553" r:id="rId18"/>
    <p:sldId id="1555" r:id="rId19"/>
    <p:sldId id="1556" r:id="rId20"/>
    <p:sldId id="1568" r:id="rId21"/>
    <p:sldId id="1903" r:id="rId22"/>
    <p:sldId id="1955" r:id="rId23"/>
    <p:sldId id="1726" r:id="rId24"/>
    <p:sldId id="1531" r:id="rId25"/>
    <p:sldId id="1727" r:id="rId26"/>
    <p:sldId id="1532" r:id="rId27"/>
    <p:sldId id="1561" r:id="rId28"/>
    <p:sldId id="1560" r:id="rId29"/>
    <p:sldId id="1563" r:id="rId30"/>
    <p:sldId id="1564" r:id="rId31"/>
    <p:sldId id="1493" r:id="rId32"/>
    <p:sldId id="1845" r:id="rId33"/>
    <p:sldId id="1566" r:id="rId34"/>
    <p:sldId id="1953" r:id="rId35"/>
    <p:sldId id="1509" r:id="rId36"/>
    <p:sldId id="1956" r:id="rId37"/>
    <p:sldId id="1767" r:id="rId38"/>
    <p:sldId id="1957" r:id="rId39"/>
    <p:sldId id="1842" r:id="rId40"/>
    <p:sldId id="1510" r:id="rId41"/>
    <p:sldId id="1511" r:id="rId42"/>
    <p:sldId id="1506" r:id="rId43"/>
    <p:sldId id="1535" r:id="rId44"/>
    <p:sldId id="1954" r:id="rId45"/>
    <p:sldId id="1768" r:id="rId46"/>
    <p:sldId id="1920" r:id="rId47"/>
    <p:sldId id="1967" r:id="rId48"/>
    <p:sldId id="1507" r:id="rId49"/>
    <p:sldId id="1901" r:id="rId50"/>
    <p:sldId id="1902" r:id="rId51"/>
    <p:sldId id="1958" r:id="rId52"/>
    <p:sldId id="1495" r:id="rId53"/>
    <p:sldId id="1850" r:id="rId54"/>
    <p:sldId id="1851" r:id="rId55"/>
    <p:sldId id="1852" r:id="rId56"/>
    <p:sldId id="1853" r:id="rId57"/>
    <p:sldId id="1854" r:id="rId58"/>
    <p:sldId id="1772" r:id="rId59"/>
    <p:sldId id="1773" r:id="rId60"/>
    <p:sldId id="1598" r:id="rId61"/>
    <p:sldId id="1751" r:id="rId62"/>
    <p:sldId id="1752" r:id="rId63"/>
    <p:sldId id="1969" r:id="rId64"/>
    <p:sldId id="1968" r:id="rId65"/>
    <p:sldId id="1905" r:id="rId66"/>
    <p:sldId id="1959" r:id="rId67"/>
    <p:sldId id="1960" r:id="rId68"/>
    <p:sldId id="1970" r:id="rId69"/>
    <p:sldId id="1753" r:id="rId70"/>
    <p:sldId id="1754" r:id="rId71"/>
    <p:sldId id="1961" r:id="rId72"/>
    <p:sldId id="1755" r:id="rId73"/>
    <p:sldId id="1756" r:id="rId74"/>
    <p:sldId id="1938" r:id="rId75"/>
    <p:sldId id="1939" r:id="rId76"/>
    <p:sldId id="1750" r:id="rId77"/>
    <p:sldId id="1803" r:id="rId78"/>
    <p:sldId id="1940" r:id="rId79"/>
    <p:sldId id="1780" r:id="rId80"/>
    <p:sldId id="1937" r:id="rId81"/>
    <p:sldId id="1870" r:id="rId82"/>
    <p:sldId id="1730" r:id="rId83"/>
    <p:sldId id="1815" r:id="rId84"/>
    <p:sldId id="1962" r:id="rId85"/>
    <p:sldId id="1784" r:id="rId86"/>
    <p:sldId id="1614" r:id="rId87"/>
    <p:sldId id="1869" r:id="rId88"/>
    <p:sldId id="1913" r:id="rId89"/>
    <p:sldId id="1914" r:id="rId90"/>
    <p:sldId id="1916" r:id="rId91"/>
    <p:sldId id="1917" r:id="rId92"/>
    <p:sldId id="1915" r:id="rId93"/>
    <p:sldId id="1876" r:id="rId94"/>
    <p:sldId id="1941" r:id="rId95"/>
    <p:sldId id="1942" r:id="rId96"/>
    <p:sldId id="1943" r:id="rId97"/>
    <p:sldId id="1944" r:id="rId98"/>
    <p:sldId id="1787" r:id="rId99"/>
    <p:sldId id="1945" r:id="rId100"/>
    <p:sldId id="1948" r:id="rId101"/>
    <p:sldId id="1949" r:id="rId102"/>
    <p:sldId id="1609" r:id="rId103"/>
    <p:sldId id="1610" r:id="rId104"/>
    <p:sldId id="1611" r:id="rId105"/>
    <p:sldId id="1966" r:id="rId106"/>
    <p:sldId id="1612" r:id="rId107"/>
    <p:sldId id="1657" r:id="rId108"/>
    <p:sldId id="1868" r:id="rId109"/>
    <p:sldId id="1952" r:id="rId110"/>
    <p:sldId id="1950" r:id="rId111"/>
    <p:sldId id="1951" r:id="rId112"/>
    <p:sldId id="1516" r:id="rId113"/>
    <p:sldId id="1623" r:id="rId114"/>
    <p:sldId id="1624" r:id="rId115"/>
    <p:sldId id="1627" r:id="rId116"/>
    <p:sldId id="1628" r:id="rId117"/>
    <p:sldId id="1629" r:id="rId118"/>
    <p:sldId id="1963" r:id="rId119"/>
    <p:sldId id="1632" r:id="rId120"/>
    <p:sldId id="1636" r:id="rId121"/>
    <p:sldId id="1637" r:id="rId122"/>
    <p:sldId id="1638" r:id="rId123"/>
    <p:sldId id="1635" r:id="rId124"/>
    <p:sldId id="1964" r:id="rId125"/>
    <p:sldId id="1518" r:id="rId126"/>
    <p:sldId id="1861" r:id="rId127"/>
    <p:sldId id="1640" r:id="rId128"/>
    <p:sldId id="1965" r:id="rId129"/>
    <p:sldId id="1643" r:id="rId130"/>
    <p:sldId id="1886" r:id="rId131"/>
    <p:sldId id="1704" r:id="rId132"/>
    <p:sldId id="1658" r:id="rId133"/>
    <p:sldId id="1659" r:id="rId134"/>
    <p:sldId id="1660" r:id="rId135"/>
    <p:sldId id="1661" r:id="rId136"/>
    <p:sldId id="1662" r:id="rId137"/>
    <p:sldId id="1701" r:id="rId138"/>
    <p:sldId id="1834" r:id="rId139"/>
    <p:sldId id="1860" r:id="rId140"/>
    <p:sldId id="1880" r:id="rId141"/>
    <p:sldId id="1879" r:id="rId142"/>
    <p:sldId id="1882" r:id="rId143"/>
    <p:sldId id="1883" r:id="rId144"/>
    <p:sldId id="1884" r:id="rId145"/>
    <p:sldId id="1885" r:id="rId146"/>
    <p:sldId id="1581" r:id="rId147"/>
    <p:sldId id="1738" r:id="rId148"/>
    <p:sldId id="1823" r:id="rId149"/>
    <p:sldId id="1580" r:id="rId150"/>
    <p:sldId id="1865" r:id="rId151"/>
    <p:sldId id="1866" r:id="rId152"/>
    <p:sldId id="1867" r:id="rId153"/>
    <p:sldId id="1820" r:id="rId154"/>
    <p:sldId id="1863" r:id="rId155"/>
    <p:sldId id="1765" r:id="rId156"/>
    <p:sldId id="1936" r:id="rId157"/>
  </p:sldIdLst>
  <p:sldSz cx="9144000" cy="6858000" type="screen4x3"/>
  <p:notesSz cx="6648450" cy="9782175"/>
  <p:defaultTextStyle>
    <a:defPPr>
      <a:defRPr lang="zh-CN"/>
    </a:defPPr>
    <a:lvl1pPr marL="0" lvl="0"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Font typeface="Wingdings" panose="05000000000000000000" pitchFamily="2" charset="2"/>
      <a:buChar char="²"/>
      <a:defRPr sz="3200" b="1" i="0" u="none" kern="1200" baseline="0">
        <a:solidFill>
          <a:srgbClr val="333399"/>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689">
          <p15:clr>
            <a:srgbClr val="A4A3A4"/>
          </p15:clr>
        </p15:guide>
        <p15:guide id="2" pos="2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800080"/>
    <a:srgbClr val="FF0000"/>
    <a:srgbClr val="990099"/>
    <a:srgbClr val="CC66FF"/>
    <a:srgbClr val="00FF00"/>
    <a:srgbClr val="800000"/>
    <a:srgbClr val="CC99FF"/>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02" autoAdjust="0"/>
    <p:restoredTop sz="90139" autoAdjust="0"/>
  </p:normalViewPr>
  <p:slideViewPr>
    <p:cSldViewPr showGuides="1">
      <p:cViewPr varScale="1">
        <p:scale>
          <a:sx n="70" d="100"/>
          <a:sy n="70" d="100"/>
        </p:scale>
        <p:origin x="1032" y="44"/>
      </p:cViewPr>
      <p:guideLst>
        <p:guide orient="horz" pos="2689"/>
        <p:guide pos="2852"/>
      </p:guideLst>
    </p:cSldViewPr>
  </p:slideViewPr>
  <p:outlineViewPr>
    <p:cViewPr>
      <p:scale>
        <a:sx n="33" d="100"/>
        <a:sy n="33" d="100"/>
      </p:scale>
      <p:origin x="236" y="1184"/>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767138" y="0"/>
            <a:ext cx="2881313" cy="48895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solidFill>
                  <a:schemeClr val="tx1"/>
                </a:solidFill>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solidFill>
                  <a:schemeClr val="tx1"/>
                </a:solidFill>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767138" y="9293225"/>
            <a:ext cx="2881313" cy="48895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b="0" strike="noStrike" noProof="1" dirty="0">
                <a:solidFill>
                  <a:schemeClr val="tx1"/>
                </a:solidFill>
                <a:latin typeface="Times New Roman" panose="02020603050405020304" pitchFamily="18" charset="0"/>
                <a:ea typeface="宋体" panose="02010600030101010101" pitchFamily="2" charset="-122"/>
                <a:cs typeface="+mn-cs"/>
              </a:rPr>
              <a:pPr lvl="0" algn="r" eaLnBrk="1" fontAlgn="base" hangingPunct="1">
                <a:buNone/>
              </a:pPr>
              <a:t>‹#›</a:t>
            </a:fld>
            <a:endParaRPr lang="en-US" altLang="zh-CN" sz="1200" b="0" strike="noStrike" noProof="1">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09170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2T02:31:20.929"/>
    </inkml:context>
    <inkml:brush xml:id="br0">
      <inkml:brushProperty name="width" value="0.05292" units="cm"/>
      <inkml:brushProperty name="height" value="0.05292" units="cm"/>
      <inkml:brushProperty name="color" value="#FF0000"/>
    </inkml:brush>
  </inkml:definitions>
  <inkml:trace contextRef="#ctx0" brushRef="#br0">19376 18503 444 0,'0'0'22'0,"0"0"-22"16,0 0-6-16,0 0 6 15,0 0 8-15,0 0 2 16,0 0 4-16,0 0-10 0,-6-4 6 15,6 4 6-15,6 2 2 16,5 8 0-16,2-4-16 16,3-2 4-16,3 2 14 15,10 1-4-15,4 0 0 16,8 1 10-16,6 4-22 16,5-2 4-16,4 0-8 15,7-3 0-15,3-2 0 16,7-2 4-16,3 0-4 15,0-2 0-15,3 3 8 16,0-2-6-16,-4-1-2 16,-8 6 0-16,-14-1 0 15,-14 1-2-15,-9 2 2 0,-14-3-6 16,-4-2-10 0,-8-3-14-16,-4-1-10 0,0 0-10 15,-10 0-16-15,-10-5-82 16,-4-4-101-16</inkml:trace>
  <inkml:trace contextRef="#ctx0" brushRef="#br0" timeOffset="431.9">19526 18674 482 0,'0'0'66'15,"0"0"-66"-15,0 0-70 16,0 0 46-16,0 0 24 16,85-28 4-16,-41 28 20 15,11 3 6-15,9 12 18 0,9 3 8 16,2 3-22-16,1-2-22 15,-3-2-12-15,-3-5 0 16,0-8-30-16,-11-4-40 16,-12 0 38-16,-10 0-40 15,-14-4-144-15</inkml:trace>
  <inkml:trace contextRef="#ctx0" brushRef="#br0" timeOffset="8815.34">3096 5712 238 0,'0'0'238'0,"0"0"-230"16,0 0 4-1,0 0 26-15,0 0-26 0,0 0 4 16,0 0-6 0,0 0 8-16,3-78 22 0,10 66 0 15,4 3-10-15,5 4-16 16,6 2-10-16,8 3-2 15,5 0 0-15,8 0 2 16,4 0-2-16,3 0 0 16,7 1-2-16,5-1 2 15,8 3 0-15,17 0 0 16,8 1 0-16,8 4 2 16,-3-2-4-16,-5 3 0 15,-11-2 0-15,-11-1 0 0,-10 1 0 16,-14-6 0-16,-12 1 0 15,-16-2 0-15,-9 2 0 16,-13 0-8-16,-5 1-66 16,-1 3-26-16,-24 6 18 15,-14 6-182-15</inkml:trace>
  <inkml:trace contextRef="#ctx0" brushRef="#br0" timeOffset="9490.56">2132 7095 142 0,'0'0'264'0,"0"0"-228"0,0 0 4 16,0 0 14-16,0 0-32 16,0 0 12-16,-52-30 4 15,52 28-18-15,11 0-12 16,20 1 8-16,12-1 22 15,11 2-8-15,13 0-18 16,6 0 2-16,6 0-2 16,-3-1-10-16,-9-1 0 15,-14 0 0-15,-12 0-2 16,-12 2 0-16,-12 0 0 16,-6 0 0-16,-5 0-20 15,-6 0-98-15,0 0-10 0,0 0-62 16</inkml:trace>
  <inkml:trace contextRef="#ctx0" brushRef="#br0" timeOffset="12283.5">2083 11211 376 0,'0'0'58'0,"0"0"38"16,0 0 4-16,0 0 16 15,0 0-40-15,0 0-34 16,0 0-24-16,-42-13-18 16,56 13-8-16,14 0 8 15,11 0 6-15,7 0-6 16,9 0-10-16,11 0-28 15,4 0-50-15,15 0-58 16,1-4-24-16,0 4-60 0</inkml:trace>
  <inkml:trace contextRef="#ctx0" brushRef="#br0" timeOffset="12985.82">6428 11069 566 0,'0'0'36'15,"0"0"32"-15,0 0-68 16,0 0 0-16,0 0 0 16,0 0 18-16,80 2 10 15,-16 5-18-15,6-5-8 16,2-2-2-16,-7 0-16 16,-8 0-32-16,-7 0-90 15,-9 5-124-15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6T11:43:02.986"/>
    </inkml:context>
    <inkml:brush xml:id="br0">
      <inkml:brushProperty name="width" value="0.05292" units="cm"/>
      <inkml:brushProperty name="height" value="0.05292" units="cm"/>
      <inkml:brushProperty name="color" value="#FF0000"/>
    </inkml:brush>
  </inkml:definitions>
  <inkml:trace contextRef="#ctx0" brushRef="#br0">7791 13604 45 0,'0'0'0'0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18T11:30:05.923"/>
    </inkml:context>
    <inkml:brush xml:id="br0">
      <inkml:brushProperty name="width" value="0.05292" units="cm"/>
      <inkml:brushProperty name="height" value="0.05292" units="cm"/>
      <inkml:brushProperty name="color" value="#FF0000"/>
    </inkml:brush>
  </inkml:definitions>
  <inkml:trace contextRef="#ctx0" brushRef="#br0">1465 7447 246 0,'0'0'106'0,"0"0"-40"0,0 0-14 16,0 0 8-16,0 0 2 16,0 0 2-16,0 0-14 15,0 0-6-15,-10 4-12 16,10-4-12-16,2 3 0 15,11 2 2-15,3 2 2 16,2 4 12-16,9 2-6 16,4 1-6-16,8-4-2 15,9 2-6-15,7-4 8 16,3-1-10-16,8-2-2 0,1-3 0 16,5 0-4-16,2-2 0 15,-4 0-4-15,-11 0 2 16,-6 0-4-16,-14 0 2 15,-12 0-2-15,-12 0-2 16,-9 2 2-16,-6-2-2 16,0 2-2-16,0 0-2 15,0-1 2-15,0 0-8 16,-8-1-38-16,2 0-52 16,3 0-50-16,3 0-76 15,0-8-326-15</inkml:trace>
  <inkml:trace contextRef="#ctx0" brushRef="#br0" timeOffset="827.69">3760 7383 318 0,'0'0'70'0,"0"0"-26"0,0 0 8 16,0 0 30-16,0 0-14 15,0 0 20-15,42 0-12 16,-8 3-22-16,8 8-2 16,12 6-14-16,7 1 6 15,4 1 4-15,8-6-18 16,-1-4-6-16,0-1-8 16,-8-5-2-16,-3 2-6 15,-10-3-6-15,-11-2 2 16,-10 0 0-16,-9 0-4 15,-11 0 0-15,-3 0 0 16,-5 0-6-16,-2 0-12 16,0 0-32-16,-10 6-106 15,-17 6-156-15</inkml:trace>
  <inkml:trace contextRef="#ctx0" brushRef="#br0" timeOffset="1539.38">1658 8857 390 0,'0'0'66'0,"0"0"58"15,0 0-18-15,0 0-12 16,0 0-56-16,0 0-6 16,41 20 34-16,-2-10-22 15,6-1-24-15,7-3-4 16,3-6-4-16,4 0-4 16,3-1-4-16,-4-10-4 15,-2 1-6-15,1 2-62 16,-7 4-80-16,1 4-116 15,-3 0-184-15</inkml:trace>
  <inkml:trace contextRef="#ctx0" brushRef="#br0" timeOffset="2205.25">3739 8822 520 0,'0'0'72'15,"0"0"8"-15,0 0 26 16,0 0-32-16,0 0-24 16,0 0-20-16,55 0 42 15,3 0-26-15,9 0-14 16,4 0-8-16,2 0-4 0,6 0-2 16,-6 0 0-16,-2 0-8 15,-8 0 0-15,-12 2 0 16,-12-1-8-16,-10 1-2 15,-15-2-2-15,-11 0 2 16,-3 1-26-16,0 1-36 16,-3 3-98-16,-16 4-200 15</inkml:trace>
  <inkml:trace contextRef="#ctx0" brushRef="#br0" timeOffset="4418.12">3836 7359 124 0,'0'0'0'16,"0"0"-4"-16,0 0-2 15,96 0-10-15,-55 0-37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1T02:42:13.388"/>
    </inkml:context>
    <inkml:brush xml:id="br0">
      <inkml:brushProperty name="width" value="0.05292" units="cm"/>
      <inkml:brushProperty name="height" value="0.05292" units="cm"/>
      <inkml:brushProperty name="color" value="#FF0000"/>
    </inkml:brush>
  </inkml:definitions>
  <inkml:trace contextRef="#ctx0" brushRef="#br0">10299 3397 600 0,'0'0'6'16,"0"0"-6"-16,0 0-2 15,0 0 2-15,0 0 12 0,0 0 12 16,0 0 14-16,25 0-16 16,-7-2-2-16,3-1 6 15,9-1-6-15,10-2 0 16,2 3-6-16,11-4 0 15,4 4 0-15,3-2-6 16,10 2 16-16,6-4 10 16,5 0-10-16,4-2-22 15,-1 1 4-15,3-3 6 16,7 0-4-16,9-3 0 16,5 2 0-16,5 1-4 15,3-1-4-15,-2 5 0 16,-2 3-2-16,-2 1 2 0,-2 1 2 15,-5 0-2 1,-3-2 0-16,1-2 0 16,-1 1 2-16,0-2-2 15,-6 4 6-15,-9 0-4 0,-11 3-2 16,-14 0-2-16,-12 0 2 16,-11 0 0-16,-13 0-4 15,-8 0 0-15,-8 0-8 16,-7 2-44-16,-1-1-40 15,0 2 0-15,0-1-40 16,-9 2-138-16</inkml:trace>
  <inkml:trace contextRef="#ctx0" brushRef="#br0" timeOffset="1083.32">17098 3415 682 0,'0'0'46'0,"0"0"6"15,0 0-14-15,0 0 26 16,0 0-8-16,0 0-32 16,74-16 22-16,-10 11-18 15,10 2-12-15,7 3-2 16,-1 0 10-16,0 1 14 15,0 8-18-15,-5-3-8 0,-5 0 4 16,-10-2-8-16,-11-2-6 16,-10 0 0-16,-11-2-2 15,-8 0 0-15,-11 0 0 16,-6 0 0-16,-3 0-24 16,0 0-18-16,-12 0-56 15,-8 0-168-15,-8 0-404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TextEdit="1"/>
          </p:cNvSpPr>
          <p:nvPr>
            <p:ph type="sldImg"/>
          </p:nvPr>
        </p:nvSpPr>
        <p:spPr>
          <a:xfrm>
            <a:off x="879475" y="733425"/>
            <a:ext cx="4889500" cy="3668713"/>
          </a:xfrm>
          <a:prstGeom prst="rect">
            <a:avLst/>
          </a:prstGeom>
          <a:noFill/>
          <a:ln w="9525" cap="flat" cmpd="sng">
            <a:solidFill>
              <a:srgbClr val="000000"/>
            </a:solidFill>
            <a:prstDash val="solid"/>
            <a:miter/>
            <a:headEnd type="none" w="med" len="med"/>
            <a:tailEnd type="none" w="med" len="med"/>
          </a:ln>
        </p:spPr>
      </p:sp>
    </p:spTree>
    <p:extLst>
      <p:ext uri="{BB962C8B-B14F-4D97-AF65-F5344CB8AC3E}">
        <p14:creationId xmlns:p14="http://schemas.microsoft.com/office/powerpoint/2010/main" val="1729651785"/>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926256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185887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26098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90608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dirty="0"/>
          </a:p>
        </p:txBody>
      </p:sp>
    </p:spTree>
    <p:extLst>
      <p:ext uri="{BB962C8B-B14F-4D97-AF65-F5344CB8AC3E}">
        <p14:creationId xmlns:p14="http://schemas.microsoft.com/office/powerpoint/2010/main" val="3681851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dirty="0"/>
          </a:p>
        </p:txBody>
      </p:sp>
    </p:spTree>
    <p:extLst>
      <p:ext uri="{BB962C8B-B14F-4D97-AF65-F5344CB8AC3E}">
        <p14:creationId xmlns:p14="http://schemas.microsoft.com/office/powerpoint/2010/main" val="3654988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793354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619513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619513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619513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61951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299975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45421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178539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24355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71235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1471486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1965195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3730562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147148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Tree>
  </p:cSld>
  <p:clrMapOvr>
    <a:masterClrMapping/>
  </p:clrMapOvr>
  <p:transition spd="med"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3185113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56095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4005033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2152302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187205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2070438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3165805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46501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advClick="0">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3619299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2419026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420927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transition spd="med"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spd="med"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transition spd="med"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spd="med"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spd="med"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4" name="Line 1038"/>
          <p:cNvSpPr>
            <a:spLocks noChangeShapeType="1"/>
          </p:cNvSpPr>
          <p:nvPr/>
        </p:nvSpPr>
        <p:spPr bwMode="auto">
          <a:xfrm flipV="1">
            <a:off x="596265" y="965200"/>
            <a:ext cx="8395335" cy="15875"/>
          </a:xfrm>
          <a:prstGeom prst="line">
            <a:avLst/>
          </a:prstGeom>
          <a:noFill/>
          <a:ln w="57150" cmpd="thinThick">
            <a:solidFill>
              <a:srgbClr val="800080"/>
            </a:solidFill>
            <a:round/>
            <a:headEnd type="none" w="sm" len="sm"/>
            <a:tailEnd type="none" w="sm" len="sm"/>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defRPr/>
            </a:pPr>
            <a:endParaRPr kumimoji="1" lang="zh-CN" altLang="en-US" sz="3200" b="1" i="0" u="none" strike="noStrike" kern="1200" cap="none" spc="0" normalizeH="0" baseline="0" noProof="0">
              <a:ln>
                <a:noFill/>
              </a:ln>
              <a:solidFill>
                <a:srgbClr val="333399"/>
              </a:solidFill>
              <a:effectLst/>
              <a:uLnTx/>
              <a:uFillTx/>
              <a:latin typeface="Arial" panose="020B0604020202020204" pitchFamily="34" charset="0"/>
              <a:ea typeface="楷体_GB2312" pitchFamily="49" charset="-122"/>
              <a:cs typeface="+mn-cs"/>
            </a:endParaRPr>
          </a:p>
        </p:txBody>
      </p:sp>
      <p:sp>
        <p:nvSpPr>
          <p:cNvPr id="5137" name="AutoShape 1041"/>
          <p:cNvSpPr>
            <a:spLocks noChangeArrowheads="1"/>
          </p:cNvSpPr>
          <p:nvPr/>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advClick="0">
    <p:wipe dir="r"/>
  </p:transition>
  <p:hf sldNum="0" hdr="0" ftr="0" dt="0"/>
  <p:txStyles>
    <p:titleStyle>
      <a:lvl1pPr algn="l" rtl="0" fontAlgn="base">
        <a:lnSpc>
          <a:spcPct val="90000"/>
        </a:lnSpc>
        <a:spcBef>
          <a:spcPct val="0"/>
        </a:spcBef>
        <a:spcAft>
          <a:spcPct val="0"/>
        </a:spcAft>
        <a:defRPr kumimoji="1" sz="3600" b="1">
          <a:solidFill>
            <a:schemeClr val="tx2"/>
          </a:solidFill>
          <a:latin typeface="+mj-lt"/>
          <a:ea typeface="+mj-ea"/>
          <a:cs typeface="+mj-cs"/>
        </a:defRPr>
      </a:lvl1pPr>
      <a:lvl2pPr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E209F-7C9E-41AC-ADDA-6D4AF4A75275}" type="datetimeFigureOut">
              <a:rPr lang="zh-CN" altLang="en-US" smtClean="0"/>
              <a:pPr/>
              <a:t>2024/11/5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65BE2-6E79-4510-BF2A-5D286CDE76CA}" type="slidenum">
              <a:rPr lang="zh-CN" altLang="en-US" smtClean="0"/>
              <a:pPr/>
              <a:t>‹#›</a:t>
            </a:fld>
            <a:endParaRPr lang="zh-CN" altLang="en-US"/>
          </a:p>
        </p:txBody>
      </p:sp>
    </p:spTree>
    <p:extLst>
      <p:ext uri="{BB962C8B-B14F-4D97-AF65-F5344CB8AC3E}">
        <p14:creationId xmlns:p14="http://schemas.microsoft.com/office/powerpoint/2010/main" val="3778067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4.xml"/><Relationship Id="rId1" Type="http://schemas.openxmlformats.org/officeDocument/2006/relationships/slideLayout" Target="../slideLayouts/slideLayout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1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2.bin"/><Relationship Id="rId1" Type="http://schemas.openxmlformats.org/officeDocument/2006/relationships/slideLayout" Target="../slideLayouts/slideLayout1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7">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3" name="AutoShape 8">
            <a:hlinkClick r:id="" action="ppaction://noaction"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8" name="Text Box 21"/>
          <p:cNvSpPr txBox="1">
            <a:spLocks noChangeArrowheads="1"/>
          </p:cNvSpPr>
          <p:nvPr/>
        </p:nvSpPr>
        <p:spPr bwMode="auto">
          <a:xfrm>
            <a:off x="2966538" y="1513625"/>
            <a:ext cx="2926080" cy="838835"/>
          </a:xfrm>
          <a:prstGeom prst="rect">
            <a:avLst/>
          </a:prstGeom>
          <a:noFill/>
          <a:ln w="9525" algn="ctr">
            <a:noFill/>
            <a:miter lim="800000"/>
          </a:ln>
        </p:spPr>
        <p:txBody>
          <a:bodyPr wrap="none">
            <a:spAutoFit/>
          </a:bodyPr>
          <a:lstStyle/>
          <a:p>
            <a:pPr>
              <a:lnSpc>
                <a:spcPct val="90000"/>
              </a:lnSpc>
              <a:buClrTx/>
              <a:buFontTx/>
              <a:buNone/>
            </a:pPr>
            <a:r>
              <a:rPr lang="zh-CN" altLang="en-US" sz="5400" dirty="0">
                <a:solidFill>
                  <a:srgbClr val="333399"/>
                </a:solidFill>
                <a:latin typeface="华文行楷" pitchFamily="2" charset="-122"/>
                <a:ea typeface="华文行楷" pitchFamily="2" charset="-122"/>
              </a:rPr>
              <a:t>编译原理</a:t>
            </a:r>
          </a:p>
        </p:txBody>
      </p:sp>
      <p:sp>
        <p:nvSpPr>
          <p:cNvPr id="10249" name="Text Box 22"/>
          <p:cNvSpPr txBox="1">
            <a:spLocks noChangeArrowheads="1"/>
          </p:cNvSpPr>
          <p:nvPr/>
        </p:nvSpPr>
        <p:spPr bwMode="auto">
          <a:xfrm>
            <a:off x="2882265" y="2773680"/>
            <a:ext cx="5374640" cy="3025140"/>
          </a:xfrm>
          <a:prstGeom prst="rect">
            <a:avLst/>
          </a:prstGeom>
          <a:noFill/>
          <a:ln w="9525" algn="ctr">
            <a:noFill/>
            <a:miter lim="800000"/>
          </a:ln>
        </p:spPr>
        <p:txBody>
          <a:bodyPr wrap="square">
            <a:spAutoFit/>
          </a:bodyPr>
          <a:lstStyle/>
          <a:p>
            <a:pPr algn="l">
              <a:lnSpc>
                <a:spcPct val="90000"/>
              </a:lnSpc>
              <a:buClrTx/>
              <a:buFontTx/>
              <a:buNone/>
            </a:pPr>
            <a:r>
              <a:rPr lang="zh-CN" altLang="en-US" sz="3600" dirty="0">
                <a:solidFill>
                  <a:srgbClr val="002060"/>
                </a:solidFill>
                <a:latin typeface="楷体_GB2312" pitchFamily="49" charset="-122"/>
                <a:sym typeface="+mn-ea"/>
              </a:rPr>
              <a:t>信息工程学院</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sym typeface="+mn-ea"/>
              </a:rPr>
              <a:t>计算机科学系</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sym typeface="+mn-ea"/>
              </a:rPr>
              <a:t>主讲：吴  昊</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en-US" altLang="zh-CN" sz="3600" dirty="0">
                <a:solidFill>
                  <a:srgbClr val="002060"/>
                </a:solidFill>
                <a:latin typeface="楷体_GB2312" pitchFamily="49" charset="-122"/>
                <a:sym typeface="+mn-ea"/>
              </a:rPr>
              <a:t>@</a:t>
            </a:r>
            <a:r>
              <a:rPr lang="zh-CN" altLang="en-US" sz="3600" dirty="0">
                <a:solidFill>
                  <a:srgbClr val="002060"/>
                </a:solidFill>
                <a:latin typeface="楷体_GB2312" pitchFamily="49" charset="-122"/>
                <a:sym typeface="+mn-ea"/>
              </a:rPr>
              <a:t>信工</a:t>
            </a:r>
            <a:r>
              <a:rPr lang="en-US" altLang="zh-CN" sz="3600" dirty="0">
                <a:solidFill>
                  <a:srgbClr val="002060"/>
                </a:solidFill>
                <a:latin typeface="楷体_GB2312" pitchFamily="49" charset="-122"/>
                <a:sym typeface="+mn-ea"/>
              </a:rPr>
              <a:t>213</a:t>
            </a:r>
            <a:endParaRPr lang="en-US" altLang="zh-CN"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en-US" altLang="zh-CN" sz="3600" dirty="0">
                <a:solidFill>
                  <a:srgbClr val="002060"/>
                </a:solidFill>
                <a:latin typeface="楷体_GB2312" pitchFamily="49" charset="-122"/>
                <a:sym typeface="+mn-ea"/>
              </a:rPr>
              <a:t>haowu@shmtu.edu.cn</a:t>
            </a:r>
            <a:endParaRPr lang="en-US" altLang="zh-CN" sz="3600" dirty="0">
              <a:solidFill>
                <a:srgbClr val="002060"/>
              </a:solidFill>
              <a:latin typeface="楷体_GB2312" pitchFamily="49" charset="-122"/>
              <a:ea typeface="楷体_GB2312" pitchFamily="49" charset="-122"/>
              <a:sym typeface="+mn-ea"/>
            </a:endParaRPr>
          </a:p>
          <a:p>
            <a:pPr>
              <a:lnSpc>
                <a:spcPct val="90000"/>
              </a:lnSpc>
              <a:buClrTx/>
              <a:buFontTx/>
              <a:buNone/>
            </a:pPr>
            <a:r>
              <a:rPr lang="en-US" altLang="zh-CN" sz="3200" b="0" i="1" dirty="0">
                <a:solidFill>
                  <a:srgbClr val="333399"/>
                </a:solidFill>
              </a:rPr>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114181" y="100647"/>
            <a:ext cx="3975735" cy="3308598"/>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qB</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cAd</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dB </a:t>
            </a:r>
          </a:p>
          <a:p>
            <a:pPr>
              <a:buNone/>
            </a:pPr>
            <a:r>
              <a:rPr lang="en-US" altLang="zh-CN" sz="2800" i="1" dirty="0">
                <a:ea typeface="华文行楷" pitchFamily="2" charset="-122"/>
                <a:sym typeface="Symbol" panose="05050102010706020507" pitchFamily="18" charset="2"/>
              </a:rPr>
              <a:t>	 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9685" y="3319145"/>
            <a:ext cx="4951725" cy="5509200"/>
          </a:xfrm>
          <a:prstGeom prst="rect">
            <a:avLst/>
          </a:prstGeom>
          <a:noFill/>
        </p:spPr>
        <p:txBody>
          <a:bodyPr wrap="square" rtlCol="0" anchor="t">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pcAd</a:t>
            </a:r>
            <a:r>
              <a:rPr lang="en-US" altLang="zh-CN" dirty="0" err="1">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pccAdd</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当前符号为</a:t>
            </a:r>
            <a:r>
              <a:rPr lang="en-US" altLang="zh-CN" i="1" dirty="0">
                <a:ea typeface="华文行楷" pitchFamily="2" charset="-122"/>
                <a:sym typeface="Symbol" panose="05050102010706020507" pitchFamily="18" charset="2"/>
              </a:rPr>
              <a:t>a</a:t>
            </a:r>
          </a:p>
          <a:p>
            <a:pPr>
              <a:buNone/>
            </a:pPr>
            <a:r>
              <a:rPr lang="zh-CN" altLang="en-US" dirty="0">
                <a:ea typeface="华文行楷" pitchFamily="2" charset="-122"/>
                <a:sym typeface="Symbol" panose="05050102010706020507" pitchFamily="18" charset="2"/>
              </a:rPr>
              <a:t>选择哪一个产生式？</a:t>
            </a:r>
            <a:endParaRPr lang="en-US" altLang="zh-CN"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A   a</a:t>
            </a:r>
          </a:p>
          <a:p>
            <a:pPr>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pcAd</a:t>
            </a:r>
            <a:r>
              <a:rPr lang="en-US" altLang="zh-CN" dirty="0" err="1">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pccAdd</a:t>
            </a:r>
            <a:endParaRPr lang="en-US" altLang="zh-CN" i="1"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			</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pccadd</a:t>
            </a:r>
            <a:endParaRPr lang="en-US" altLang="zh-CN" i="1" dirty="0">
              <a:ea typeface="华文行楷" pitchFamily="2" charset="-122"/>
              <a:sym typeface="Symbol" panose="05050102010706020507" pitchFamily="18" charset="2"/>
            </a:endParaRPr>
          </a:p>
          <a:p>
            <a:endParaRPr lang="zh-CN" altLang="en-US" dirty="0">
              <a:ea typeface="华文行楷" pitchFamily="2" charset="-122"/>
              <a:sym typeface="Symbol" panose="05050102010706020507" pitchFamily="18" charset="2"/>
            </a:endParaRPr>
          </a:p>
          <a:p>
            <a:pPr algn="l"/>
            <a:endParaRPr lang="en-US" altLang="zh-CN" dirty="0">
              <a:solidFill>
                <a:srgbClr val="800080"/>
              </a:solidFill>
              <a:sym typeface="Symbol" panose="05050102010706020507" pitchFamily="18" charset="2"/>
            </a:endParaRPr>
          </a:p>
          <a:p>
            <a:pPr algn="l">
              <a:buNone/>
            </a:pPr>
            <a:endParaRPr lang="zh-CN" altLang="en-US" i="1" dirty="0">
              <a:ea typeface="华文行楷" pitchFamily="2" charset="-122"/>
              <a:sym typeface="Symbol" panose="05050102010706020507" pitchFamily="18" charset="2"/>
            </a:endParaRPr>
          </a:p>
          <a:p>
            <a:endParaRPr lang="zh-CN" altLang="en-US" i="1" dirty="0"/>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6"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8"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19"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20"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22"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3"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
        <p:nvSpPr>
          <p:cNvPr id="24" name="Line 32"/>
          <p:cNvSpPr/>
          <p:nvPr/>
        </p:nvSpPr>
        <p:spPr>
          <a:xfrm flipH="1" flipV="1">
            <a:off x="6867525" y="3667760"/>
            <a:ext cx="289560" cy="484505"/>
          </a:xfrm>
          <a:prstGeom prst="line">
            <a:avLst/>
          </a:prstGeom>
          <a:ln w="38100" cap="flat" cmpd="sng">
            <a:solidFill>
              <a:srgbClr val="800080"/>
            </a:solidFill>
            <a:prstDash val="solid"/>
            <a:round/>
            <a:headEnd type="none" w="med" len="med"/>
            <a:tailEnd type="none" w="med" len="med"/>
          </a:ln>
        </p:spPr>
      </p:sp>
      <p:sp>
        <p:nvSpPr>
          <p:cNvPr id="25" name="Rectangle 23"/>
          <p:cNvSpPr/>
          <p:nvPr/>
        </p:nvSpPr>
        <p:spPr>
          <a:xfrm>
            <a:off x="6411699" y="406231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6" name="Rectangle 30"/>
          <p:cNvSpPr/>
          <p:nvPr/>
        </p:nvSpPr>
        <p:spPr>
          <a:xfrm>
            <a:off x="5981804" y="403120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7" name="Line 34"/>
          <p:cNvSpPr/>
          <p:nvPr/>
        </p:nvSpPr>
        <p:spPr>
          <a:xfrm flipV="1">
            <a:off x="6232525" y="3721735"/>
            <a:ext cx="254000" cy="340360"/>
          </a:xfrm>
          <a:prstGeom prst="line">
            <a:avLst/>
          </a:prstGeom>
          <a:ln w="38100" cap="flat" cmpd="sng">
            <a:solidFill>
              <a:srgbClr val="800080"/>
            </a:solidFill>
            <a:prstDash val="solid"/>
            <a:round/>
            <a:headEnd type="none" w="med" len="med"/>
            <a:tailEnd type="none" w="med" len="med"/>
          </a:ln>
        </p:spPr>
      </p:sp>
      <p:sp>
        <p:nvSpPr>
          <p:cNvPr id="28" name="Line 38"/>
          <p:cNvSpPr/>
          <p:nvPr/>
        </p:nvSpPr>
        <p:spPr>
          <a:xfrm flipV="1">
            <a:off x="6659245" y="3626485"/>
            <a:ext cx="6350" cy="454025"/>
          </a:xfrm>
          <a:prstGeom prst="line">
            <a:avLst/>
          </a:prstGeom>
          <a:ln w="38100" cap="flat" cmpd="sng">
            <a:solidFill>
              <a:srgbClr val="800080"/>
            </a:solidFill>
            <a:prstDash val="solid"/>
            <a:round/>
            <a:headEnd type="none" w="med" len="med"/>
            <a:tailEnd type="none" w="med" len="med"/>
          </a:ln>
        </p:spPr>
      </p:sp>
      <p:sp>
        <p:nvSpPr>
          <p:cNvPr id="29" name="Rectangle 30"/>
          <p:cNvSpPr/>
          <p:nvPr/>
        </p:nvSpPr>
        <p:spPr>
          <a:xfrm>
            <a:off x="6917159" y="3977863"/>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30" name="Line 34"/>
          <p:cNvSpPr/>
          <p:nvPr/>
        </p:nvSpPr>
        <p:spPr>
          <a:xfrm flipV="1">
            <a:off x="6014085" y="4561205"/>
            <a:ext cx="139700" cy="1271270"/>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rot="420000" flipV="1">
            <a:off x="7296150" y="3552190"/>
            <a:ext cx="81280" cy="2283460"/>
          </a:xfrm>
          <a:prstGeom prst="line">
            <a:avLst/>
          </a:prstGeom>
          <a:ln w="38100" cap="flat" cmpd="sng">
            <a:solidFill>
              <a:srgbClr val="800080"/>
            </a:solidFill>
            <a:prstDash val="sysDash"/>
            <a:round/>
            <a:headEnd type="none" w="med" len="med"/>
            <a:tailEnd type="none" w="med" len="med"/>
          </a:ln>
        </p:spPr>
      </p:sp>
      <p:sp>
        <p:nvSpPr>
          <p:cNvPr id="32" name="Line 34"/>
          <p:cNvSpPr/>
          <p:nvPr/>
        </p:nvSpPr>
        <p:spPr>
          <a:xfrm flipV="1">
            <a:off x="6884670" y="4466590"/>
            <a:ext cx="272415" cy="1271270"/>
          </a:xfrm>
          <a:prstGeom prst="line">
            <a:avLst/>
          </a:prstGeom>
          <a:ln w="38100" cap="flat" cmpd="sng">
            <a:solidFill>
              <a:srgbClr val="800080"/>
            </a:solidFill>
            <a:prstDash val="sysDash"/>
            <a:round/>
            <a:headEnd type="none" w="med" len="med"/>
            <a:tailEnd type="none" w="med" len="med"/>
          </a:ln>
        </p:spPr>
      </p:sp>
      <p:sp>
        <p:nvSpPr>
          <p:cNvPr id="33" name="Line 38"/>
          <p:cNvSpPr/>
          <p:nvPr/>
        </p:nvSpPr>
        <p:spPr>
          <a:xfrm flipV="1">
            <a:off x="6559550" y="4466590"/>
            <a:ext cx="71120" cy="497840"/>
          </a:xfrm>
          <a:prstGeom prst="line">
            <a:avLst/>
          </a:prstGeom>
          <a:ln w="38100" cap="flat" cmpd="sng">
            <a:solidFill>
              <a:srgbClr val="800080"/>
            </a:solidFill>
            <a:prstDash val="solid"/>
            <a:round/>
            <a:headEnd type="none" w="med" len="med"/>
            <a:tailEnd type="none" w="med" len="med"/>
          </a:ln>
        </p:spPr>
      </p:sp>
      <p:sp>
        <p:nvSpPr>
          <p:cNvPr id="35" name="Rectangle 30"/>
          <p:cNvSpPr/>
          <p:nvPr/>
        </p:nvSpPr>
        <p:spPr>
          <a:xfrm>
            <a:off x="6306289" y="481796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36" name="Line 34"/>
          <p:cNvSpPr/>
          <p:nvPr/>
        </p:nvSpPr>
        <p:spPr>
          <a:xfrm flipV="1">
            <a:off x="6427470" y="5218430"/>
            <a:ext cx="59055" cy="648335"/>
          </a:xfrm>
          <a:prstGeom prst="line">
            <a:avLst/>
          </a:prstGeom>
          <a:ln w="38100" cap="flat" cmpd="sng">
            <a:solidFill>
              <a:srgbClr val="800080"/>
            </a:solidFill>
            <a:prstDash val="sysDash"/>
            <a:round/>
            <a:headEnd type="none" w="med" len="med"/>
            <a:tailEnd type="none" w="med" len="med"/>
          </a:ln>
        </p:spPr>
      </p:sp>
    </p:spTree>
    <p:extLst>
      <p:ext uri="{BB962C8B-B14F-4D97-AF65-F5344CB8AC3E}">
        <p14:creationId xmlns:p14="http://schemas.microsoft.com/office/powerpoint/2010/main" val="35490301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552" y="0"/>
            <a:ext cx="3392556" cy="2308324"/>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 (E)</a:t>
            </a:r>
            <a:r>
              <a:rPr lang="en-US" altLang="zh-CN" sz="2800" i="1" dirty="0">
                <a:sym typeface="Symbol" panose="05050102010706020507" pitchFamily="18" charset="2"/>
              </a:rPr>
              <a:t>=</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FOLLOW(E’)=</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 =</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a:t>
            </a:r>
            <a:r>
              <a:rPr lang="en-US" altLang="zh-CN" sz="2800" i="1" dirty="0">
                <a:sym typeface="Symbol"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FOLLOW(F) =</a:t>
            </a:r>
          </a:p>
        </p:txBody>
      </p:sp>
      <p:sp>
        <p:nvSpPr>
          <p:cNvPr id="3" name="矩形 2"/>
          <p:cNvSpPr/>
          <p:nvPr/>
        </p:nvSpPr>
        <p:spPr>
          <a:xfrm>
            <a:off x="2641204" y="0"/>
            <a:ext cx="883575"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15" name="矩形 14"/>
          <p:cNvSpPr/>
          <p:nvPr/>
        </p:nvSpPr>
        <p:spPr bwMode="auto">
          <a:xfrm>
            <a:off x="3105492" y="356222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6" name="矩形 15"/>
          <p:cNvSpPr/>
          <p:nvPr/>
        </p:nvSpPr>
        <p:spPr bwMode="auto">
          <a:xfrm>
            <a:off x="3373325" y="484368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7" name="椭圆 16"/>
          <p:cNvSpPr/>
          <p:nvPr/>
        </p:nvSpPr>
        <p:spPr bwMode="auto">
          <a:xfrm>
            <a:off x="395536" y="3454081"/>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18" name="直接箭头连接符 17"/>
          <p:cNvCxnSpPr>
            <a:endCxn id="17" idx="4"/>
          </p:cNvCxnSpPr>
          <p:nvPr/>
        </p:nvCxnSpPr>
        <p:spPr bwMode="auto">
          <a:xfrm rot="16200000" flipV="1">
            <a:off x="638543" y="4426100"/>
            <a:ext cx="311013" cy="11585"/>
          </a:xfrm>
          <a:prstGeom prst="straightConnector1">
            <a:avLst/>
          </a:prstGeom>
          <a:noFill/>
          <a:ln w="28575" cap="flat" cmpd="sng" algn="ctr">
            <a:solidFill>
              <a:schemeClr val="tx1"/>
            </a:solidFill>
            <a:prstDash val="solid"/>
            <a:round/>
            <a:headEnd type="none" w="med" len="med"/>
            <a:tailEnd type="arrow"/>
          </a:ln>
        </p:spPr>
      </p:cxnSp>
      <p:sp>
        <p:nvSpPr>
          <p:cNvPr id="19" name="矩形 18"/>
          <p:cNvSpPr/>
          <p:nvPr/>
        </p:nvSpPr>
        <p:spPr bwMode="auto">
          <a:xfrm>
            <a:off x="19412" y="4587399"/>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0" name="矩形 19"/>
          <p:cNvSpPr/>
          <p:nvPr/>
        </p:nvSpPr>
        <p:spPr bwMode="auto">
          <a:xfrm>
            <a:off x="-24853" y="5874832"/>
            <a:ext cx="2552567"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1" name="直接箭头连接符 20"/>
          <p:cNvCxnSpPr>
            <a:stCxn id="20" idx="0"/>
            <a:endCxn id="19" idx="2"/>
          </p:cNvCxnSpPr>
          <p:nvPr/>
        </p:nvCxnSpPr>
        <p:spPr bwMode="auto">
          <a:xfrm flipH="1" flipV="1">
            <a:off x="1243548" y="5172174"/>
            <a:ext cx="7883" cy="702658"/>
          </a:xfrm>
          <a:prstGeom prst="straightConnector1">
            <a:avLst/>
          </a:prstGeom>
          <a:noFill/>
          <a:ln w="28575" cap="flat" cmpd="sng" algn="ctr">
            <a:solidFill>
              <a:schemeClr val="tx1"/>
            </a:solidFill>
            <a:prstDash val="solid"/>
            <a:round/>
            <a:headEnd type="none" w="med" len="med"/>
            <a:tailEnd type="arrow"/>
          </a:ln>
        </p:spPr>
      </p:cxnSp>
      <p:cxnSp>
        <p:nvCxnSpPr>
          <p:cNvPr id="22" name="直接箭头连接符 21"/>
          <p:cNvCxnSpPr>
            <a:stCxn id="15" idx="1"/>
            <a:endCxn id="19" idx="3"/>
          </p:cNvCxnSpPr>
          <p:nvPr/>
        </p:nvCxnSpPr>
        <p:spPr bwMode="auto">
          <a:xfrm flipH="1">
            <a:off x="2467684" y="3854613"/>
            <a:ext cx="637808" cy="1025174"/>
          </a:xfrm>
          <a:prstGeom prst="straightConnector1">
            <a:avLst/>
          </a:prstGeom>
          <a:noFill/>
          <a:ln w="28575" cap="flat" cmpd="sng" algn="ctr">
            <a:solidFill>
              <a:schemeClr val="tx1"/>
            </a:solidFill>
            <a:prstDash val="solid"/>
            <a:round/>
            <a:headEnd type="none" w="med" len="med"/>
            <a:tailEnd type="arrow"/>
          </a:ln>
        </p:spPr>
      </p:cxnSp>
      <p:cxnSp>
        <p:nvCxnSpPr>
          <p:cNvPr id="23" name="直接箭头连接符 22"/>
          <p:cNvCxnSpPr>
            <a:stCxn id="15" idx="2"/>
            <a:endCxn id="16" idx="0"/>
          </p:cNvCxnSpPr>
          <p:nvPr/>
        </p:nvCxnSpPr>
        <p:spPr bwMode="auto">
          <a:xfrm>
            <a:off x="4329628" y="4147000"/>
            <a:ext cx="15805" cy="696682"/>
          </a:xfrm>
          <a:prstGeom prst="straightConnector1">
            <a:avLst/>
          </a:prstGeom>
          <a:noFill/>
          <a:ln w="28575" cap="flat" cmpd="sng" algn="ctr">
            <a:solidFill>
              <a:schemeClr val="tx1"/>
            </a:solidFill>
            <a:prstDash val="solid"/>
            <a:round/>
            <a:headEnd type="none" w="med" len="med"/>
            <a:tailEnd type="arrow"/>
          </a:ln>
        </p:spPr>
      </p:cxnSp>
      <p:cxnSp>
        <p:nvCxnSpPr>
          <p:cNvPr id="24" name="直接箭头连接符 23"/>
          <p:cNvCxnSpPr>
            <a:endCxn id="20" idx="3"/>
          </p:cNvCxnSpPr>
          <p:nvPr/>
        </p:nvCxnSpPr>
        <p:spPr bwMode="auto">
          <a:xfrm flipH="1">
            <a:off x="2527714" y="4159236"/>
            <a:ext cx="845611" cy="2007984"/>
          </a:xfrm>
          <a:prstGeom prst="straightConnector1">
            <a:avLst/>
          </a:prstGeom>
          <a:noFill/>
          <a:ln w="28575" cap="flat" cmpd="sng" algn="ctr">
            <a:solidFill>
              <a:schemeClr val="tx1"/>
            </a:solidFill>
            <a:prstDash val="solid"/>
            <a:round/>
            <a:headEnd type="none" w="med" len="med"/>
            <a:tailEnd type="arrow"/>
          </a:ln>
        </p:spPr>
      </p:cxnSp>
      <p:sp>
        <p:nvSpPr>
          <p:cNvPr id="25" name="矩形 24"/>
          <p:cNvSpPr/>
          <p:nvPr/>
        </p:nvSpPr>
        <p:spPr bwMode="auto">
          <a:xfrm>
            <a:off x="6201836" y="2255284"/>
            <a:ext cx="2592288"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6" name="矩形 25"/>
          <p:cNvSpPr/>
          <p:nvPr/>
        </p:nvSpPr>
        <p:spPr bwMode="auto">
          <a:xfrm>
            <a:off x="6453864" y="4849658"/>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7" name="矩形 26"/>
          <p:cNvSpPr/>
          <p:nvPr/>
        </p:nvSpPr>
        <p:spPr bwMode="auto">
          <a:xfrm>
            <a:off x="6201836" y="357232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FOLLOW(F)</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8" name="直接箭头连接符 27"/>
          <p:cNvCxnSpPr/>
          <p:nvPr/>
        </p:nvCxnSpPr>
        <p:spPr bwMode="auto">
          <a:xfrm>
            <a:off x="7586863" y="5434433"/>
            <a:ext cx="15805" cy="442839"/>
          </a:xfrm>
          <a:prstGeom prst="straightConnector1">
            <a:avLst/>
          </a:prstGeom>
          <a:noFill/>
          <a:ln w="28575" cap="flat" cmpd="sng" algn="ctr">
            <a:solidFill>
              <a:schemeClr val="tx1"/>
            </a:solidFill>
            <a:prstDash val="solid"/>
            <a:round/>
            <a:headEnd type="none" w="med" len="med"/>
            <a:tailEnd type="arrow"/>
          </a:ln>
        </p:spPr>
      </p:cxnSp>
      <p:cxnSp>
        <p:nvCxnSpPr>
          <p:cNvPr id="29" name="直接箭头连接符 28"/>
          <p:cNvCxnSpPr/>
          <p:nvPr/>
        </p:nvCxnSpPr>
        <p:spPr bwMode="auto">
          <a:xfrm flipH="1">
            <a:off x="4689668" y="2428907"/>
            <a:ext cx="1496363" cy="1133318"/>
          </a:xfrm>
          <a:prstGeom prst="straightConnector1">
            <a:avLst/>
          </a:prstGeom>
          <a:noFill/>
          <a:ln w="28575" cap="flat" cmpd="sng" algn="ctr">
            <a:solidFill>
              <a:schemeClr val="tx1"/>
            </a:solidFill>
            <a:prstDash val="solid"/>
            <a:round/>
            <a:headEnd type="none" w="med" len="med"/>
            <a:tailEnd type="arrow"/>
          </a:ln>
        </p:spPr>
      </p:cxnSp>
      <p:cxnSp>
        <p:nvCxnSpPr>
          <p:cNvPr id="30" name="直接箭头连接符 29"/>
          <p:cNvCxnSpPr>
            <a:stCxn id="27" idx="1"/>
            <a:endCxn id="15" idx="3"/>
          </p:cNvCxnSpPr>
          <p:nvPr/>
        </p:nvCxnSpPr>
        <p:spPr bwMode="auto">
          <a:xfrm flipH="1" flipV="1">
            <a:off x="5553764" y="3854613"/>
            <a:ext cx="648072" cy="10099"/>
          </a:xfrm>
          <a:prstGeom prst="straightConnector1">
            <a:avLst/>
          </a:prstGeom>
          <a:noFill/>
          <a:ln w="28575" cap="flat" cmpd="sng" algn="ctr">
            <a:solidFill>
              <a:schemeClr val="tx1"/>
            </a:solidFill>
            <a:prstDash val="solid"/>
            <a:round/>
            <a:headEnd type="none" w="med" len="med"/>
            <a:tailEnd type="arrow"/>
          </a:ln>
        </p:spPr>
      </p:cxnSp>
      <p:cxnSp>
        <p:nvCxnSpPr>
          <p:cNvPr id="31" name="直接箭头连接符 30"/>
          <p:cNvCxnSpPr>
            <a:stCxn id="27" idx="0"/>
          </p:cNvCxnSpPr>
          <p:nvPr/>
        </p:nvCxnSpPr>
        <p:spPr bwMode="auto">
          <a:xfrm flipV="1">
            <a:off x="7425972" y="2840060"/>
            <a:ext cx="11817" cy="732264"/>
          </a:xfrm>
          <a:prstGeom prst="straightConnector1">
            <a:avLst/>
          </a:prstGeom>
          <a:noFill/>
          <a:ln w="28575" cap="flat" cmpd="sng" algn="ctr">
            <a:solidFill>
              <a:schemeClr val="tx1"/>
            </a:solidFill>
            <a:prstDash val="solid"/>
            <a:round/>
            <a:headEnd type="none" w="med" len="med"/>
            <a:tailEnd type="arrow"/>
          </a:ln>
        </p:spPr>
      </p:cxnSp>
      <p:cxnSp>
        <p:nvCxnSpPr>
          <p:cNvPr id="32" name="直接箭头连接符 31"/>
          <p:cNvCxnSpPr>
            <a:endCxn id="33" idx="4"/>
          </p:cNvCxnSpPr>
          <p:nvPr/>
        </p:nvCxnSpPr>
        <p:spPr bwMode="auto">
          <a:xfrm flipH="1" flipV="1">
            <a:off x="1703265" y="4251305"/>
            <a:ext cx="1" cy="318275"/>
          </a:xfrm>
          <a:prstGeom prst="straightConnector1">
            <a:avLst/>
          </a:prstGeom>
          <a:noFill/>
          <a:ln w="28575" cap="flat" cmpd="sng" algn="ctr">
            <a:solidFill>
              <a:schemeClr val="tx1"/>
            </a:solidFill>
            <a:prstDash val="solid"/>
            <a:round/>
            <a:headEnd type="none" w="med" len="med"/>
            <a:tailEnd type="arrow"/>
          </a:ln>
        </p:spPr>
      </p:cxnSp>
      <p:sp>
        <p:nvSpPr>
          <p:cNvPr id="33" name="椭圆 32"/>
          <p:cNvSpPr/>
          <p:nvPr/>
        </p:nvSpPr>
        <p:spPr bwMode="auto">
          <a:xfrm>
            <a:off x="1310545" y="3429000"/>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kumimoji="1" lang="en-US" altLang="zh-CN" dirty="0"/>
              <a:t> </a:t>
            </a:r>
            <a:r>
              <a:rPr lang="en-US" altLang="zh-CN" dirty="0"/>
              <a: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34" name="椭圆 33"/>
          <p:cNvSpPr/>
          <p:nvPr/>
        </p:nvSpPr>
        <p:spPr bwMode="auto">
          <a:xfrm>
            <a:off x="3952713" y="5877272"/>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kumimoji="1" lang="en-US" altLang="zh-CN" dirty="0"/>
              <a:t> </a:t>
            </a:r>
            <a:r>
              <a:rPr lang="en-US" altLang="zh-CN" dirty="0"/>
              <a: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35" name="椭圆 34"/>
          <p:cNvSpPr/>
          <p:nvPr/>
        </p:nvSpPr>
        <p:spPr bwMode="auto">
          <a:xfrm>
            <a:off x="7209948" y="5877272"/>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dirty="0">
                <a:solidFill>
                  <a:srgbClr val="800080"/>
                </a:solidFill>
                <a:sym typeface="Symbol" pitchFamily="18" charset="2"/>
              </a:rPr>
              <a:t> </a:t>
            </a:r>
            <a:r>
              <a:rPr lang="en-US" altLang="zh-CN" dirty="0">
                <a:sym typeface="Symbol" pitchFamily="18" charset="2"/>
              </a:rPr>
              <a:t></a:t>
            </a:r>
            <a:endParaRPr kumimoji="1" lang="zh-CN" altLang="en-US" sz="3200" b="1" i="0" u="none" strike="noStrike" cap="none" normalizeH="0" baseline="0" dirty="0">
              <a:ln>
                <a:noFill/>
              </a:ln>
              <a:effectLst/>
            </a:endParaRPr>
          </a:p>
        </p:txBody>
      </p:sp>
      <p:cxnSp>
        <p:nvCxnSpPr>
          <p:cNvPr id="36" name="直接箭头连接符 35"/>
          <p:cNvCxnSpPr/>
          <p:nvPr/>
        </p:nvCxnSpPr>
        <p:spPr bwMode="auto">
          <a:xfrm>
            <a:off x="7498072" y="4159236"/>
            <a:ext cx="15805" cy="696682"/>
          </a:xfrm>
          <a:prstGeom prst="straightConnector1">
            <a:avLst/>
          </a:prstGeom>
          <a:noFill/>
          <a:ln w="28575" cap="flat" cmpd="sng" algn="ctr">
            <a:solidFill>
              <a:schemeClr val="tx1"/>
            </a:solidFill>
            <a:prstDash val="solid"/>
            <a:round/>
            <a:headEnd type="none" w="med" len="med"/>
            <a:tailEnd type="arrow"/>
          </a:ln>
        </p:spPr>
      </p:cxnSp>
      <p:cxnSp>
        <p:nvCxnSpPr>
          <p:cNvPr id="37" name="直接箭头连接符 36"/>
          <p:cNvCxnSpPr>
            <a:stCxn id="16" idx="2"/>
          </p:cNvCxnSpPr>
          <p:nvPr/>
        </p:nvCxnSpPr>
        <p:spPr bwMode="auto">
          <a:xfrm>
            <a:off x="4345433" y="5428457"/>
            <a:ext cx="7902" cy="446375"/>
          </a:xfrm>
          <a:prstGeom prst="straightConnector1">
            <a:avLst/>
          </a:prstGeom>
          <a:noFill/>
          <a:ln w="28575" cap="flat" cmpd="sng" algn="ctr">
            <a:solidFill>
              <a:schemeClr val="tx1"/>
            </a:solidFill>
            <a:prstDash val="solid"/>
            <a:round/>
            <a:headEnd type="none" w="med" len="med"/>
            <a:tailEnd type="arrow"/>
          </a:ln>
        </p:spPr>
      </p:cxnSp>
      <p:sp>
        <p:nvSpPr>
          <p:cNvPr id="38" name="矩形 37"/>
          <p:cNvSpPr/>
          <p:nvPr/>
        </p:nvSpPr>
        <p:spPr>
          <a:xfrm>
            <a:off x="2634721" y="404664"/>
            <a:ext cx="883575"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39" name="矩形 38"/>
          <p:cNvSpPr/>
          <p:nvPr/>
        </p:nvSpPr>
        <p:spPr>
          <a:xfrm>
            <a:off x="2627784" y="817548"/>
            <a:ext cx="1192955"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40" name="矩形 39"/>
          <p:cNvSpPr/>
          <p:nvPr/>
        </p:nvSpPr>
        <p:spPr>
          <a:xfrm>
            <a:off x="2627784" y="1268760"/>
            <a:ext cx="1192955"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41" name="矩形 40"/>
          <p:cNvSpPr/>
          <p:nvPr/>
        </p:nvSpPr>
        <p:spPr>
          <a:xfrm>
            <a:off x="2627783" y="1695244"/>
            <a:ext cx="1471878"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43" name="矩形 42">
            <a:extLst>
              <a:ext uri="{FF2B5EF4-FFF2-40B4-BE49-F238E27FC236}">
                <a16:creationId xmlns:a16="http://schemas.microsoft.com/office/drawing/2014/main" id="{17FF0F82-1FBC-4845-AFBD-38E9FE4AAC60}"/>
              </a:ext>
            </a:extLst>
          </p:cNvPr>
          <p:cNvSpPr/>
          <p:nvPr/>
        </p:nvSpPr>
        <p:spPr>
          <a:xfrm>
            <a:off x="4521585" y="-35819"/>
            <a:ext cx="2411760" cy="1938992"/>
          </a:xfrm>
          <a:prstGeom prst="rect">
            <a:avLst/>
          </a:prstGeom>
          <a:solidFill>
            <a:schemeClr val="bg1"/>
          </a:solidFill>
        </p:spPr>
        <p:txBody>
          <a:bodyPr wrap="square">
            <a:spAutoFit/>
          </a:bodyPr>
          <a:lstStyle/>
          <a:p>
            <a:pPr lvl="1">
              <a:buClr>
                <a:srgbClr val="800080"/>
              </a:buClr>
              <a:buNone/>
            </a:pPr>
            <a:r>
              <a:rPr lang="en-US" altLang="zh-CN" sz="2400" i="1" dirty="0">
                <a:ea typeface="华文行楷" pitchFamily="2" charset="-122"/>
                <a:sym typeface="Symbol" panose="05050102010706020507" pitchFamily="18" charset="2"/>
              </a:rPr>
              <a:t>FIRST(E)	</a:t>
            </a:r>
            <a:r>
              <a:rPr lang="en-US" altLang="zh-CN" sz="2400" i="1" dirty="0">
                <a:sym typeface="Symbol" panose="05050102010706020507" pitchFamily="18" charset="2"/>
              </a:rPr>
              <a:t>=</a:t>
            </a:r>
            <a:r>
              <a:rPr lang="en-US" altLang="zh-CN" sz="2400" dirty="0">
                <a:sym typeface="Symbol" pitchFamily="18" charset="2"/>
              </a:rPr>
              <a:t> </a:t>
            </a:r>
            <a:endParaRPr lang="en-US" altLang="zh-CN"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FIRST(E’)	=</a:t>
            </a:r>
            <a:endParaRPr lang="en-US"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FIRST(T)	=</a:t>
            </a:r>
            <a:endParaRPr lang="en-US"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FIRST(T’)</a:t>
            </a:r>
            <a:r>
              <a:rPr lang="en-US" altLang="zh-CN" sz="2400" i="1" dirty="0">
                <a:sym typeface="Symbol" pitchFamily="18" charset="2"/>
              </a:rPr>
              <a:t> =</a:t>
            </a:r>
            <a:endParaRPr lang="en-US" altLang="zh-CN"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FIRST(F)	=</a:t>
            </a:r>
          </a:p>
        </p:txBody>
      </p:sp>
      <p:sp>
        <p:nvSpPr>
          <p:cNvPr id="42" name="矩形 41">
            <a:extLst>
              <a:ext uri="{FF2B5EF4-FFF2-40B4-BE49-F238E27FC236}">
                <a16:creationId xmlns:a16="http://schemas.microsoft.com/office/drawing/2014/main" id="{A54604A2-9917-44B1-AA15-D5601939E910}"/>
              </a:ext>
            </a:extLst>
          </p:cNvPr>
          <p:cNvSpPr/>
          <p:nvPr/>
        </p:nvSpPr>
        <p:spPr>
          <a:xfrm>
            <a:off x="6307997" y="-37956"/>
            <a:ext cx="2411760" cy="1938992"/>
          </a:xfrm>
          <a:prstGeom prst="rect">
            <a:avLst/>
          </a:prstGeom>
          <a:noFill/>
        </p:spPr>
        <p:txBody>
          <a:bodyPr wrap="square">
            <a:spAutoFit/>
          </a:bodyPr>
          <a:lstStyle/>
          <a:p>
            <a:pPr lvl="1">
              <a:buClr>
                <a:srgbClr val="800080"/>
              </a:buClr>
              <a:buNone/>
            </a:pPr>
            <a:r>
              <a:rPr lang="en-US" altLang="zh-CN" sz="2400" dirty="0">
                <a:ea typeface="华文行楷" pitchFamily="2" charset="-122"/>
                <a:sym typeface="Symbol" panose="05050102010706020507" pitchFamily="18" charset="2"/>
              </a:rPr>
              <a:t>{(,</a:t>
            </a:r>
            <a:r>
              <a:rPr lang="en-US" altLang="zh-CN" sz="2400" dirty="0"/>
              <a:t> </a:t>
            </a:r>
            <a:r>
              <a:rPr lang="en-US" altLang="zh-CN" sz="2400" dirty="0" err="1"/>
              <a:t>i</a:t>
            </a:r>
            <a:r>
              <a:rPr lang="en-US" altLang="zh-CN" sz="2400" dirty="0">
                <a:ea typeface="华文行楷" pitchFamily="2" charset="-122"/>
                <a:sym typeface="Symbol" panose="05050102010706020507" pitchFamily="18" charset="2"/>
              </a:rPr>
              <a:t>}</a:t>
            </a:r>
          </a:p>
          <a:p>
            <a:pPr lvl="1">
              <a:buClr>
                <a:srgbClr val="800080"/>
              </a:buClr>
              <a:buNone/>
            </a:pPr>
            <a:r>
              <a:rPr lang="en-US" altLang="zh-CN" sz="2400" dirty="0">
                <a:sym typeface="Symbol" pitchFamily="18" charset="2"/>
              </a:rPr>
              <a:t>{+</a:t>
            </a:r>
            <a:r>
              <a:rPr lang="en-US" altLang="zh-CN" sz="2400" dirty="0">
                <a:solidFill>
                  <a:srgbClr val="800080"/>
                </a:solidFill>
                <a:sym typeface="Symbol" pitchFamily="18" charset="2"/>
              </a:rPr>
              <a:t>,</a:t>
            </a:r>
            <a:r>
              <a:rPr lang="en-US" altLang="zh-CN" sz="2400" dirty="0">
                <a:ea typeface="华文行楷" pitchFamily="2" charset="-122"/>
                <a:sym typeface="Symbol" pitchFamily="18" charset="2"/>
              </a:rPr>
              <a:t> }</a:t>
            </a:r>
          </a:p>
          <a:p>
            <a:pPr lvl="1">
              <a:buClr>
                <a:srgbClr val="800080"/>
              </a:buClr>
              <a:buNone/>
            </a:pPr>
            <a:r>
              <a:rPr lang="en-US" altLang="zh-CN" sz="2400" dirty="0">
                <a:ea typeface="华文行楷" pitchFamily="2" charset="-122"/>
                <a:sym typeface="Symbol" pitchFamily="18" charset="2"/>
              </a:rPr>
              <a:t>{(,</a:t>
            </a:r>
            <a:r>
              <a:rPr lang="en-US" altLang="zh-CN" sz="2400" dirty="0"/>
              <a:t> </a:t>
            </a:r>
            <a:r>
              <a:rPr lang="en-US" altLang="zh-CN" sz="2400" dirty="0" err="1"/>
              <a:t>i</a:t>
            </a:r>
            <a:r>
              <a:rPr lang="en-US" altLang="zh-CN" sz="2400" dirty="0">
                <a:ea typeface="华文行楷" pitchFamily="2" charset="-122"/>
                <a:sym typeface="Symbol" panose="05050102010706020507" pitchFamily="18" charset="2"/>
              </a:rPr>
              <a:t>}</a:t>
            </a:r>
          </a:p>
          <a:p>
            <a:pPr lvl="1">
              <a:buClr>
                <a:srgbClr val="800080"/>
              </a:buClr>
              <a:buNone/>
            </a:pPr>
            <a:r>
              <a:rPr lang="en-US" altLang="zh-CN" sz="2400" dirty="0">
                <a:sym typeface="Symbol" pitchFamily="18" charset="2"/>
              </a:rPr>
              <a:t>{</a:t>
            </a:r>
            <a:r>
              <a:rPr lang="en-US" altLang="zh-CN" sz="2400" dirty="0">
                <a:solidFill>
                  <a:srgbClr val="800080"/>
                </a:solidFill>
                <a:sym typeface="Symbol" pitchFamily="18" charset="2"/>
              </a:rPr>
              <a:t>,</a:t>
            </a:r>
            <a:r>
              <a:rPr lang="en-US" altLang="zh-CN" sz="2400" dirty="0">
                <a:ea typeface="华文行楷" pitchFamily="2" charset="-122"/>
                <a:sym typeface="Symbol" pitchFamily="18" charset="2"/>
              </a:rPr>
              <a:t> }</a:t>
            </a:r>
          </a:p>
          <a:p>
            <a:pPr lvl="1">
              <a:buClr>
                <a:srgbClr val="800080"/>
              </a:buClr>
              <a:buNone/>
            </a:pPr>
            <a:r>
              <a:rPr lang="en-US" altLang="zh-CN" sz="2400" dirty="0">
                <a:ea typeface="华文行楷" pitchFamily="2" charset="-122"/>
                <a:sym typeface="Symbol" pitchFamily="18" charset="2"/>
              </a:rPr>
              <a:t>{(,</a:t>
            </a:r>
            <a:r>
              <a:rPr lang="en-US" altLang="zh-CN" sz="2400" dirty="0"/>
              <a:t> </a:t>
            </a:r>
            <a:r>
              <a:rPr lang="en-US" altLang="zh-CN" sz="2400" dirty="0" err="1"/>
              <a:t>i</a:t>
            </a:r>
            <a:r>
              <a:rPr lang="en-US" altLang="zh-CN" sz="2400" dirty="0">
                <a:ea typeface="华文行楷" pitchFamily="2" charset="-122"/>
                <a:sym typeface="Symbol" panose="05050102010706020507" pitchFamily="18" charset="2"/>
              </a:rPr>
              <a:t>}</a:t>
            </a:r>
          </a:p>
        </p:txBody>
      </p:sp>
    </p:spTree>
    <p:extLst>
      <p:ext uri="{BB962C8B-B14F-4D97-AF65-F5344CB8AC3E}">
        <p14:creationId xmlns:p14="http://schemas.microsoft.com/office/powerpoint/2010/main" val="222691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p:bldP spid="39" grpId="0"/>
      <p:bldP spid="40" grpId="0"/>
      <p:bldP spid="4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7544" y="155413"/>
            <a:ext cx="8308950" cy="584775"/>
          </a:xfrm>
          <a:prstGeom prst="rect">
            <a:avLst/>
          </a:prstGeom>
          <a:noFill/>
          <a:ln w="9525">
            <a:noFill/>
            <a:miter lim="800000"/>
            <a:headEnd/>
            <a:tailEnd/>
          </a:ln>
        </p:spPr>
        <p:txBody>
          <a:bodyPr wrap="square">
            <a:spAutoFit/>
          </a:bodyPr>
          <a:lstStyle/>
          <a:p>
            <a:r>
              <a:rPr lang="en-US" altLang="zh-CN" sz="3200" b="1" dirty="0">
                <a:solidFill>
                  <a:srgbClr val="800080"/>
                </a:solidFill>
                <a:latin typeface="楷体_GB2312" pitchFamily="49" charset="-122"/>
              </a:rPr>
              <a:t> </a:t>
            </a:r>
            <a:r>
              <a:rPr lang="zh-CN" altLang="en-US" dirty="0">
                <a:solidFill>
                  <a:srgbClr val="800080"/>
                </a:solidFill>
                <a:latin typeface="楷体_GB2312" pitchFamily="49" charset="-122"/>
              </a:rPr>
              <a:t>第四步，计算</a:t>
            </a:r>
            <a:r>
              <a:rPr lang="en-US" altLang="zh-CN" dirty="0">
                <a:solidFill>
                  <a:srgbClr val="800080"/>
                </a:solidFill>
                <a:latin typeface="楷体_GB2312" pitchFamily="49" charset="-122"/>
              </a:rPr>
              <a:t>SELECT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p:txBody>
      </p:sp>
      <p:sp>
        <p:nvSpPr>
          <p:cNvPr id="3" name="Rectangle 14"/>
          <p:cNvSpPr>
            <a:spLocks noChangeArrowheads="1"/>
          </p:cNvSpPr>
          <p:nvPr/>
        </p:nvSpPr>
        <p:spPr bwMode="auto">
          <a:xfrm>
            <a:off x="428596" y="1242373"/>
            <a:ext cx="8520657" cy="4401205"/>
          </a:xfrm>
          <a:prstGeom prst="rect">
            <a:avLst/>
          </a:prstGeom>
          <a:noFill/>
          <a:ln w="9525">
            <a:noFill/>
            <a:miter lim="800000"/>
            <a:headEnd/>
            <a:tailEnd/>
          </a:ln>
        </p:spPr>
        <p:txBody>
          <a:bodyPr wrap="square">
            <a:spAutoFit/>
          </a:bodyPr>
          <a:lstStyle/>
          <a:p>
            <a:pPr>
              <a:buNone/>
            </a:pPr>
            <a:r>
              <a:rPr lang="zh-CN" altLang="en-US" sz="2400" b="1" dirty="0"/>
              <a:t>设 </a:t>
            </a:r>
            <a:r>
              <a:rPr lang="en-US" altLang="zh-CN" sz="2400" b="1" i="1" dirty="0"/>
              <a:t>G</a:t>
            </a:r>
            <a:r>
              <a:rPr lang="en-US" altLang="zh-CN" sz="2400" b="1" dirty="0"/>
              <a:t> </a:t>
            </a:r>
            <a:r>
              <a:rPr lang="en-US" altLang="zh-CN" sz="2400" b="1" i="1" dirty="0"/>
              <a:t>=</a:t>
            </a:r>
            <a:r>
              <a:rPr lang="zh-CN" altLang="en-US" sz="2400" b="1" dirty="0"/>
              <a:t>（</a:t>
            </a:r>
            <a:r>
              <a:rPr lang="en-US" altLang="zh-CN" sz="2400" dirty="0"/>
              <a:t>V</a:t>
            </a:r>
            <a:r>
              <a:rPr lang="en-US" altLang="zh-CN" sz="2400" i="1" baseline="-25000" dirty="0"/>
              <a:t>N</a:t>
            </a:r>
            <a:r>
              <a:rPr lang="zh-CN" altLang="en-US" sz="2400" i="1" dirty="0"/>
              <a:t>，</a:t>
            </a:r>
            <a:r>
              <a:rPr lang="en-US" altLang="zh-CN" sz="2400" b="1" i="1" dirty="0"/>
              <a:t>V</a:t>
            </a:r>
            <a:r>
              <a:rPr lang="en-US" altLang="zh-CN" sz="2400" b="1" i="1" baseline="-25000" dirty="0"/>
              <a:t>T</a:t>
            </a:r>
            <a:r>
              <a:rPr lang="zh-CN" altLang="en-US" sz="2400" b="1" i="1" dirty="0"/>
              <a:t>，</a:t>
            </a:r>
            <a:r>
              <a:rPr lang="en-US" altLang="zh-CN" sz="2400" b="1" i="1" dirty="0"/>
              <a:t>P</a:t>
            </a:r>
            <a:r>
              <a:rPr lang="zh-CN" altLang="en-US" sz="2400" b="1" i="1" dirty="0"/>
              <a:t>，</a:t>
            </a:r>
            <a:r>
              <a:rPr lang="en-US" altLang="zh-CN" sz="2400" b="1" i="1" dirty="0"/>
              <a:t>S</a:t>
            </a:r>
            <a:r>
              <a:rPr lang="zh-CN" altLang="en-US" sz="2400" b="1" dirty="0"/>
              <a:t>）</a:t>
            </a:r>
            <a:r>
              <a:rPr lang="zh-CN" altLang="zh-CN" sz="2400" b="1" dirty="0"/>
              <a:t>是上下文无关文法。</a:t>
            </a:r>
            <a:endParaRPr lang="zh-CN" altLang="en-US" sz="2400" b="1" dirty="0"/>
          </a:p>
          <a:p>
            <a:pPr>
              <a:buNone/>
            </a:pPr>
            <a:r>
              <a:rPr lang="zh-CN" altLang="en-US" sz="2400" b="1" dirty="0"/>
              <a:t>对任何产生式 </a:t>
            </a:r>
            <a:r>
              <a:rPr lang="en-US" altLang="zh-CN" sz="2400" b="1" dirty="0"/>
              <a:t>A</a:t>
            </a:r>
            <a:r>
              <a:rPr lang="en-US" altLang="zh-CN" sz="2400" b="1" dirty="0">
                <a:sym typeface="Symbol" pitchFamily="18" charset="2"/>
              </a:rPr>
              <a:t></a:t>
            </a:r>
            <a:r>
              <a:rPr lang="en-US" altLang="zh-CN" sz="2400" b="1" dirty="0"/>
              <a:t>α</a:t>
            </a:r>
            <a:r>
              <a:rPr lang="en-US" altLang="zh-CN" sz="2400" b="1" dirty="0">
                <a:sym typeface="Symbol" pitchFamily="18" charset="2"/>
              </a:rPr>
              <a:t> </a:t>
            </a:r>
            <a:r>
              <a:rPr lang="en-US" altLang="zh-CN" sz="2400" b="1" i="1" dirty="0"/>
              <a:t>P</a:t>
            </a:r>
            <a:r>
              <a:rPr lang="zh-CN" altLang="en-US" sz="2400" b="1" dirty="0"/>
              <a:t>，其</a:t>
            </a:r>
            <a:r>
              <a:rPr lang="en-US" altLang="zh-CN" sz="2400" i="1" dirty="0"/>
              <a:t>SELECT </a:t>
            </a:r>
            <a:r>
              <a:rPr lang="en-US" altLang="zh-CN" sz="2400" b="1" dirty="0"/>
              <a:t>(A</a:t>
            </a:r>
            <a:r>
              <a:rPr lang="en-US" altLang="zh-CN" sz="2400" b="1" dirty="0">
                <a:sym typeface="Symbol" pitchFamily="18" charset="2"/>
              </a:rPr>
              <a:t></a:t>
            </a:r>
            <a:r>
              <a:rPr lang="en-US" altLang="zh-CN" sz="2400" b="1" dirty="0"/>
              <a:t>α) </a:t>
            </a:r>
            <a:r>
              <a:rPr lang="zh-CN" altLang="en-US" sz="2400" b="1" dirty="0"/>
              <a:t>定义为：</a:t>
            </a:r>
          </a:p>
          <a:p>
            <a:endParaRPr lang="zh-CN" altLang="en-US" sz="1000" b="1" dirty="0"/>
          </a:p>
          <a:p>
            <a:pPr>
              <a:buFont typeface="Symbol" pitchFamily="18" charset="2"/>
              <a:buChar char="-"/>
            </a:pPr>
            <a:r>
              <a:rPr lang="zh-CN" altLang="en-US" sz="2400" b="1" dirty="0"/>
              <a:t> 如果 </a:t>
            </a:r>
            <a:r>
              <a:rPr lang="zh-CN" altLang="en-US" sz="2400" b="1" dirty="0">
                <a:sym typeface="Symbol" pitchFamily="18" charset="2"/>
              </a:rPr>
              <a:t></a:t>
            </a:r>
            <a:r>
              <a:rPr lang="zh-CN" altLang="en-US" sz="2400" b="1" dirty="0"/>
              <a:t> </a:t>
            </a:r>
            <a:r>
              <a:rPr lang="zh-CN" altLang="en-US" sz="2400" b="1" dirty="0">
                <a:sym typeface="Symbol" pitchFamily="18" charset="2"/>
              </a:rPr>
              <a:t></a:t>
            </a:r>
            <a:r>
              <a:rPr lang="zh-CN" altLang="en-US" sz="2400" b="1" dirty="0"/>
              <a:t> </a:t>
            </a:r>
            <a:r>
              <a:rPr lang="en-US" altLang="zh-CN" sz="2400" b="1" i="1" dirty="0"/>
              <a:t>First</a:t>
            </a:r>
            <a:r>
              <a:rPr lang="en-US" altLang="zh-CN" sz="2400" b="1" dirty="0"/>
              <a:t>(α)</a:t>
            </a:r>
            <a:r>
              <a:rPr lang="zh-CN" altLang="en-US" sz="2400" b="1" dirty="0"/>
              <a:t>，那么 </a:t>
            </a:r>
          </a:p>
          <a:p>
            <a:pPr>
              <a:buFont typeface="Symbol" pitchFamily="18" charset="2"/>
              <a:buNone/>
            </a:pPr>
            <a:endParaRPr lang="zh-CN" altLang="en-US" sz="1000" b="1" dirty="0"/>
          </a:p>
          <a:p>
            <a:pPr>
              <a:buNone/>
            </a:pPr>
            <a:r>
              <a:rPr lang="zh-CN" altLang="en-US" sz="2400" b="1" i="1" dirty="0"/>
              <a:t>              </a:t>
            </a:r>
            <a:r>
              <a:rPr lang="en-US" altLang="zh-CN" sz="2400" i="1" dirty="0"/>
              <a:t>SELECT</a:t>
            </a:r>
            <a:r>
              <a:rPr lang="en-US" altLang="zh-CN" sz="2400" b="1" dirty="0"/>
              <a:t>(A</a:t>
            </a:r>
            <a:r>
              <a:rPr lang="en-US" altLang="zh-CN" sz="2400" b="1" dirty="0">
                <a:sym typeface="Symbol" pitchFamily="18" charset="2"/>
              </a:rPr>
              <a:t></a:t>
            </a:r>
            <a:r>
              <a:rPr lang="en-US" altLang="zh-CN" sz="2400" b="1" dirty="0"/>
              <a:t>α) = </a:t>
            </a:r>
            <a:r>
              <a:rPr lang="en-US" altLang="zh-CN" sz="2400" i="1" dirty="0"/>
              <a:t>FIRST</a:t>
            </a:r>
            <a:r>
              <a:rPr lang="en-US" altLang="zh-CN" sz="2400" b="1" dirty="0"/>
              <a:t>(α)</a:t>
            </a:r>
            <a:r>
              <a:rPr lang="zh-CN" altLang="en-US" sz="2400" b="1" dirty="0"/>
              <a:t>；</a:t>
            </a:r>
            <a:endParaRPr lang="zh-CN" altLang="en-US" sz="2800" b="1" dirty="0">
              <a:sym typeface="Symbol" pitchFamily="18" charset="2"/>
            </a:endParaRPr>
          </a:p>
          <a:p>
            <a:pPr>
              <a:buFont typeface="Symbol" pitchFamily="18" charset="2"/>
              <a:buNone/>
            </a:pPr>
            <a:endParaRPr lang="zh-CN" altLang="en-US" sz="1000" b="1" dirty="0"/>
          </a:p>
          <a:p>
            <a:pPr>
              <a:buFont typeface="Symbol" pitchFamily="18" charset="2"/>
              <a:buChar char="-"/>
            </a:pPr>
            <a:r>
              <a:rPr lang="zh-CN" altLang="en-US" sz="2400" b="1" dirty="0">
                <a:sym typeface="Symbol" pitchFamily="18" charset="2"/>
              </a:rPr>
              <a:t> 如果   </a:t>
            </a:r>
            <a:r>
              <a:rPr lang="en-US" altLang="zh-CN" sz="2400" b="1" i="1" dirty="0">
                <a:sym typeface="Symbol" pitchFamily="18" charset="2"/>
              </a:rPr>
              <a:t>First </a:t>
            </a:r>
            <a:r>
              <a:rPr lang="en-US" altLang="zh-CN" sz="2400" b="1" dirty="0">
                <a:sym typeface="Symbol" pitchFamily="18" charset="2"/>
              </a:rPr>
              <a:t>(</a:t>
            </a:r>
            <a:r>
              <a:rPr lang="en-US" altLang="zh-CN" sz="2400" b="1" dirty="0"/>
              <a:t>α</a:t>
            </a:r>
            <a:r>
              <a:rPr lang="en-US" altLang="zh-CN" sz="2400" b="1" dirty="0">
                <a:sym typeface="Symbol" pitchFamily="18" charset="2"/>
              </a:rPr>
              <a:t>)</a:t>
            </a:r>
            <a:r>
              <a:rPr lang="zh-CN" altLang="en-US" sz="2400" b="1" dirty="0">
                <a:sym typeface="Symbol" pitchFamily="18" charset="2"/>
              </a:rPr>
              <a:t>，那么</a:t>
            </a:r>
          </a:p>
          <a:p>
            <a:pPr>
              <a:buFont typeface="Symbol" pitchFamily="18" charset="2"/>
              <a:buNone/>
            </a:pPr>
            <a:r>
              <a:rPr lang="zh-CN" altLang="en-US" sz="1000" b="1" dirty="0">
                <a:sym typeface="Symbol" pitchFamily="18" charset="2"/>
              </a:rPr>
              <a:t> </a:t>
            </a:r>
          </a:p>
          <a:p>
            <a:pPr>
              <a:buNone/>
            </a:pPr>
            <a:r>
              <a:rPr lang="zh-CN" altLang="en-US" sz="2400" b="1" i="1" dirty="0">
                <a:sym typeface="Symbol" pitchFamily="18" charset="2"/>
              </a:rPr>
              <a:t>               </a:t>
            </a:r>
            <a:r>
              <a:rPr lang="en-US" altLang="zh-CN" sz="2400" i="1" dirty="0"/>
              <a:t>SELECT</a:t>
            </a:r>
            <a:r>
              <a:rPr lang="en-US" altLang="zh-CN" sz="2400" b="1" dirty="0">
                <a:sym typeface="Symbol" pitchFamily="18" charset="2"/>
              </a:rPr>
              <a:t>(</a:t>
            </a:r>
            <a:r>
              <a:rPr lang="en-US" altLang="zh-CN" sz="2400" b="1" dirty="0"/>
              <a:t>A</a:t>
            </a:r>
            <a:r>
              <a:rPr lang="en-US" altLang="zh-CN" sz="2400" b="1" dirty="0">
                <a:sym typeface="Symbol" pitchFamily="18" charset="2"/>
              </a:rPr>
              <a:t></a:t>
            </a:r>
            <a:r>
              <a:rPr lang="en-US" altLang="zh-CN" sz="2400" b="1" dirty="0"/>
              <a:t>α</a:t>
            </a:r>
            <a:r>
              <a:rPr lang="en-US" altLang="zh-CN" sz="2400" b="1" dirty="0">
                <a:sym typeface="Symbol" pitchFamily="18" charset="2"/>
              </a:rPr>
              <a:t>) = (FIRST(</a:t>
            </a:r>
            <a:r>
              <a:rPr lang="en-US" altLang="zh-CN" sz="2400" b="1" dirty="0"/>
              <a:t>α</a:t>
            </a:r>
            <a:r>
              <a:rPr lang="en-US" altLang="zh-CN" sz="2400" b="1" dirty="0">
                <a:sym typeface="Symbol" pitchFamily="18" charset="2"/>
              </a:rPr>
              <a:t>) – {} )  </a:t>
            </a:r>
            <a:r>
              <a:rPr lang="en-US" altLang="zh-CN" sz="2400" b="1" i="1" dirty="0">
                <a:sym typeface="Symbol" pitchFamily="18" charset="2"/>
              </a:rPr>
              <a:t>FOLLOW</a:t>
            </a:r>
            <a:r>
              <a:rPr lang="en-US" altLang="zh-CN" sz="2400" b="1" dirty="0">
                <a:sym typeface="Symbol" pitchFamily="18" charset="2"/>
              </a:rPr>
              <a:t>(</a:t>
            </a:r>
            <a:r>
              <a:rPr lang="en-US" altLang="zh-CN" sz="2400" b="1" i="1" dirty="0">
                <a:sym typeface="Symbol" pitchFamily="18" charset="2"/>
              </a:rPr>
              <a:t>A</a:t>
            </a:r>
            <a:r>
              <a:rPr lang="en-US" altLang="zh-CN" sz="2400" b="1" dirty="0">
                <a:sym typeface="Symbol" pitchFamily="18" charset="2"/>
              </a:rPr>
              <a:t>)</a:t>
            </a:r>
          </a:p>
          <a:p>
            <a:pPr>
              <a:buNone/>
            </a:pPr>
            <a:endParaRPr lang="en-US" altLang="zh-CN" sz="2400" dirty="0">
              <a:sym typeface="Symbol" pitchFamily="18" charset="2"/>
            </a:endParaRPr>
          </a:p>
          <a:p>
            <a:pPr>
              <a:buNone/>
            </a:pPr>
            <a:r>
              <a:rPr lang="zh-CN" altLang="en-US" sz="2400" dirty="0">
                <a:sym typeface="Symbol" pitchFamily="18" charset="2"/>
              </a:rPr>
              <a:t>即，如果</a:t>
            </a:r>
            <a:r>
              <a:rPr lang="en-US" altLang="zh-CN" sz="2400" i="1" dirty="0"/>
              <a:t>FIRST</a:t>
            </a:r>
            <a:r>
              <a:rPr lang="en-US" altLang="zh-CN" sz="2400" dirty="0"/>
              <a:t>(α)</a:t>
            </a:r>
            <a:r>
              <a:rPr lang="zh-CN" altLang="en-US" sz="2400" dirty="0"/>
              <a:t>中有</a:t>
            </a:r>
            <a:r>
              <a:rPr lang="zh-CN" altLang="en-US" sz="2400" dirty="0">
                <a:sym typeface="Symbol" pitchFamily="18" charset="2"/>
              </a:rPr>
              <a:t>，就用</a:t>
            </a:r>
            <a:r>
              <a:rPr lang="en-US" altLang="zh-CN" sz="2400" i="1" dirty="0">
                <a:sym typeface="Symbol" pitchFamily="18" charset="2"/>
              </a:rPr>
              <a:t>FOLLOW</a:t>
            </a:r>
            <a:r>
              <a:rPr lang="en-US" altLang="zh-CN" sz="2400" dirty="0">
                <a:sym typeface="Symbol" pitchFamily="18" charset="2"/>
              </a:rPr>
              <a:t>(</a:t>
            </a:r>
            <a:r>
              <a:rPr lang="en-US" altLang="zh-CN" sz="2400" i="1" dirty="0">
                <a:sym typeface="Symbol" pitchFamily="18" charset="2"/>
              </a:rPr>
              <a:t>A</a:t>
            </a:r>
            <a:r>
              <a:rPr lang="en-US" altLang="zh-CN" sz="2400" dirty="0">
                <a:sym typeface="Symbol" pitchFamily="18" charset="2"/>
              </a:rPr>
              <a:t>)</a:t>
            </a:r>
            <a:r>
              <a:rPr lang="zh-CN" altLang="en-US" sz="2400" dirty="0">
                <a:sym typeface="Symbol" pitchFamily="18" charset="2"/>
              </a:rPr>
              <a:t>中的元素替换</a:t>
            </a:r>
            <a:r>
              <a:rPr lang="en-US" altLang="zh-CN" sz="2400" i="1" dirty="0"/>
              <a:t>FIRST</a:t>
            </a:r>
            <a:r>
              <a:rPr lang="en-US" altLang="zh-CN" sz="2400" dirty="0"/>
              <a:t>(α)</a:t>
            </a:r>
            <a:r>
              <a:rPr lang="zh-CN" altLang="en-US" sz="2400" dirty="0"/>
              <a:t>中的</a:t>
            </a:r>
            <a:r>
              <a:rPr lang="zh-CN" altLang="en-US" sz="2400" dirty="0">
                <a:sym typeface="Symbol" pitchFamily="18" charset="2"/>
              </a:rPr>
              <a:t>就得到对应的</a:t>
            </a:r>
            <a:r>
              <a:rPr lang="en-US" altLang="zh-CN" sz="2400" i="1" dirty="0"/>
              <a:t>SELECT</a:t>
            </a:r>
            <a:r>
              <a:rPr lang="en-US" altLang="zh-CN" sz="2400" dirty="0">
                <a:sym typeface="Symbol" pitchFamily="18" charset="2"/>
              </a:rPr>
              <a:t>(</a:t>
            </a:r>
            <a:r>
              <a:rPr lang="en-US" altLang="zh-CN" sz="2400" dirty="0" err="1"/>
              <a:t>A</a:t>
            </a:r>
            <a:r>
              <a:rPr lang="en-US" altLang="zh-CN" sz="2400" dirty="0" err="1">
                <a:sym typeface="Symbol" pitchFamily="18" charset="2"/>
              </a:rPr>
              <a:t></a:t>
            </a:r>
            <a:r>
              <a:rPr lang="en-US" altLang="zh-CN" sz="2400" dirty="0" err="1"/>
              <a:t>α</a:t>
            </a:r>
            <a:r>
              <a:rPr lang="en-US" altLang="zh-CN" sz="2400" dirty="0">
                <a:sym typeface="Symbol" pitchFamily="18" charset="2"/>
              </a:rPr>
              <a:t>)</a:t>
            </a:r>
            <a:r>
              <a:rPr lang="zh-CN" altLang="en-US" sz="2400" dirty="0">
                <a:sym typeface="Symbol" pitchFamily="18" charset="2"/>
              </a:rPr>
              <a:t>。</a:t>
            </a:r>
            <a:endParaRPr lang="en-US" altLang="zh-CN" sz="2400" b="1" dirty="0">
              <a:sym typeface="Symbol" pitchFamily="18" charset="2"/>
            </a:endParaRPr>
          </a:p>
          <a:p>
            <a:pPr>
              <a:buNone/>
            </a:pPr>
            <a:r>
              <a:rPr lang="en-US" altLang="zh-CN" sz="2400" dirty="0">
                <a:sym typeface="Symbol" pitchFamily="18" charset="2"/>
              </a:rPr>
              <a:t> </a:t>
            </a:r>
          </a:p>
        </p:txBody>
      </p:sp>
    </p:spTree>
    <p:extLst>
      <p:ext uri="{BB962C8B-B14F-4D97-AF65-F5344CB8AC3E}">
        <p14:creationId xmlns:p14="http://schemas.microsoft.com/office/powerpoint/2010/main" val="229436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0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200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20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2000"/>
                                        <p:tgtEl>
                                          <p:spTgt spid="3">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142852"/>
            <a:ext cx="7949406" cy="1077218"/>
          </a:xfrm>
          <a:prstGeom prst="rect">
            <a:avLst/>
          </a:prstGeom>
          <a:noFill/>
          <a:ln w="9525">
            <a:noFill/>
            <a:miter lim="800000"/>
            <a:headEnd/>
            <a:tailEnd/>
          </a:ln>
        </p:spPr>
        <p:txBody>
          <a:bodyPr wrap="square">
            <a:spAutoFit/>
          </a:bodyPr>
          <a:lstStyle/>
          <a:p>
            <a:r>
              <a:rPr lang="en-US" altLang="zh-CN" sz="3200" b="1" dirty="0">
                <a:solidFill>
                  <a:srgbClr val="800080"/>
                </a:solidFill>
                <a:latin typeface="楷体_GB2312" pitchFamily="49" charset="-122"/>
              </a:rPr>
              <a:t> </a:t>
            </a:r>
            <a:r>
              <a:rPr lang="zh-CN" altLang="en-US" dirty="0">
                <a:solidFill>
                  <a:srgbClr val="800080"/>
                </a:solidFill>
                <a:latin typeface="楷体_GB2312" pitchFamily="49" charset="-122"/>
              </a:rPr>
              <a:t>第四步，计算</a:t>
            </a:r>
            <a:r>
              <a:rPr lang="en-US" altLang="zh-CN" dirty="0">
                <a:solidFill>
                  <a:srgbClr val="800080"/>
                </a:solidFill>
                <a:latin typeface="楷体_GB2312" pitchFamily="49" charset="-122"/>
              </a:rPr>
              <a:t>SELECT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a:p>
            <a:pPr>
              <a:buNone/>
            </a:pPr>
            <a:r>
              <a:rPr lang="zh-CN" altLang="en-US" dirty="0">
                <a:solidFill>
                  <a:srgbClr val="800080"/>
                </a:solidFill>
                <a:latin typeface="楷体_GB2312" pitchFamily="49" charset="-122"/>
              </a:rPr>
              <a:t>对例</a:t>
            </a:r>
            <a:r>
              <a:rPr lang="en-US" altLang="zh-CN" dirty="0">
                <a:solidFill>
                  <a:srgbClr val="800080"/>
                </a:solidFill>
                <a:latin typeface="楷体_GB2312" pitchFamily="49" charset="-122"/>
              </a:rPr>
              <a:t>4.5</a:t>
            </a:r>
            <a:r>
              <a:rPr lang="zh-CN" altLang="en-US" dirty="0">
                <a:solidFill>
                  <a:srgbClr val="800080"/>
                </a:solidFill>
                <a:latin typeface="楷体_GB2312" pitchFamily="49" charset="-122"/>
              </a:rPr>
              <a:t>文法，现已知：</a:t>
            </a:r>
            <a:endParaRPr lang="en-US" altLang="zh-CN" dirty="0">
              <a:solidFill>
                <a:srgbClr val="800080"/>
              </a:solidFill>
              <a:latin typeface="楷体_GB2312" pitchFamily="49" charset="-122"/>
            </a:endParaRPr>
          </a:p>
        </p:txBody>
      </p:sp>
      <p:graphicFrame>
        <p:nvGraphicFramePr>
          <p:cNvPr id="6" name="表格 5"/>
          <p:cNvGraphicFramePr>
            <a:graphicFrameLocks noGrp="1"/>
          </p:cNvGraphicFramePr>
          <p:nvPr/>
        </p:nvGraphicFramePr>
        <p:xfrm>
          <a:off x="571472" y="1357299"/>
          <a:ext cx="8358246" cy="3233741"/>
        </p:xfrm>
        <a:graphic>
          <a:graphicData uri="http://schemas.openxmlformats.org/drawingml/2006/table">
            <a:tbl>
              <a:tblPr firstRow="1" bandRow="1">
                <a:tableStyleId>{5940675A-B579-460E-94D1-54222C63F5DA}</a:tableStyleId>
              </a:tblPr>
              <a:tblGrid>
                <a:gridCol w="1759631">
                  <a:extLst>
                    <a:ext uri="{9D8B030D-6E8A-4147-A177-3AD203B41FA5}">
                      <a16:colId xmlns:a16="http://schemas.microsoft.com/office/drawing/2014/main" val="20000"/>
                    </a:ext>
                  </a:extLst>
                </a:gridCol>
                <a:gridCol w="2419492">
                  <a:extLst>
                    <a:ext uri="{9D8B030D-6E8A-4147-A177-3AD203B41FA5}">
                      <a16:colId xmlns:a16="http://schemas.microsoft.com/office/drawing/2014/main" val="20001"/>
                    </a:ext>
                  </a:extLst>
                </a:gridCol>
                <a:gridCol w="1745613">
                  <a:extLst>
                    <a:ext uri="{9D8B030D-6E8A-4147-A177-3AD203B41FA5}">
                      <a16:colId xmlns:a16="http://schemas.microsoft.com/office/drawing/2014/main" val="20002"/>
                    </a:ext>
                  </a:extLst>
                </a:gridCol>
                <a:gridCol w="2433510">
                  <a:extLst>
                    <a:ext uri="{9D8B030D-6E8A-4147-A177-3AD203B41FA5}">
                      <a16:colId xmlns:a16="http://schemas.microsoft.com/office/drawing/2014/main" val="20003"/>
                    </a:ext>
                  </a:extLst>
                </a:gridCol>
              </a:tblGrid>
              <a:tr h="642941">
                <a:tc>
                  <a:txBody>
                    <a:bodyPr/>
                    <a:lstStyle/>
                    <a:p>
                      <a:pPr algn="ct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非终结符</a:t>
                      </a:r>
                    </a:p>
                  </a:txBody>
                  <a:tcPr/>
                </a:tc>
                <a:tc>
                  <a:txBody>
                    <a:bodyPr/>
                    <a:lstStyle/>
                    <a:p>
                      <a:pPr algn="ct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是否推出空串</a:t>
                      </a:r>
                    </a:p>
                  </a:txBody>
                  <a:tcPr/>
                </a:tc>
                <a:tc>
                  <a:txBody>
                    <a:bodyPr/>
                    <a:lstStyle/>
                    <a:p>
                      <a:pPr algn="ct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FIRST</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FOLLOW</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extLst>
                  <a:ext uri="{0D108BD9-81ED-4DB2-BD59-A6C34878D82A}">
                    <a16:rowId xmlns:a16="http://schemas.microsoft.com/office/drawing/2014/main" val="10000"/>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zh-CN" altLang="en-US" sz="2800" b="1" i="0" u="none" kern="1200" baseline="0" dirty="0">
                          <a:solidFill>
                            <a:srgbClr val="333399"/>
                          </a:solidFill>
                          <a:latin typeface="楷体_GB2312" pitchFamily="49" charset="-122"/>
                          <a:ea typeface="楷体_GB2312" pitchFamily="49" charset="-122"/>
                          <a:cs typeface="+mn-cs"/>
                          <a:sym typeface="Symbol" panose="05050102010706020507" pitchFamily="18" charset="2"/>
                        </a:rPr>
                        <a:t>是</a:t>
                      </a:r>
                    </a:p>
                  </a:txBody>
                  <a:tcPr/>
                </a:tc>
                <a:tc>
                  <a:txBody>
                    <a:bodyPr/>
                    <a:lstStyle/>
                    <a:p>
                      <a:pPr marL="0" algn="ctr" defTabSz="914400" rtl="0" eaLnBrk="1" latinLnBrk="0" hangingPunct="1"/>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i="0" u="none" kern="1200" baseline="0" dirty="0">
                          <a:solidFill>
                            <a:srgbClr val="333399"/>
                          </a:solidFill>
                          <a:latin typeface="楷体_GB2312" pitchFamily="49" charset="-122"/>
                          <a:ea typeface="楷体_GB2312" pitchFamily="49" charset="-122"/>
                          <a:cs typeface="+mn-cs"/>
                          <a:sym typeface="Symbol" panose="05050102010706020507" pitchFamily="18" charset="2"/>
                        </a:rPr>
                        <a:t>是</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i="0" u="none" kern="1200" baseline="0" dirty="0">
                          <a:solidFill>
                            <a:srgbClr val="333399"/>
                          </a:solidFill>
                          <a:latin typeface="楷体_GB2312" pitchFamily="49" charset="-122"/>
                          <a:ea typeface="楷体_GB2312" pitchFamily="49" charset="-122"/>
                          <a:cs typeface="+mn-cs"/>
                          <a:sym typeface="Symbol" panose="05050102010706020507" pitchFamily="18" charset="2"/>
                        </a:rPr>
                        <a:t>是</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zh-CN" altLang="en-US" sz="2800" b="1" i="0" u="none" kern="1200" baseline="0" dirty="0">
                          <a:solidFill>
                            <a:srgbClr val="333399"/>
                          </a:solidFill>
                          <a:latin typeface="楷体_GB2312" pitchFamily="49" charset="-122"/>
                          <a:ea typeface="楷体_GB2312" pitchFamily="49" charset="-122"/>
                          <a:cs typeface="+mn-cs"/>
                          <a:sym typeface="Symbol" panose="05050102010706020507" pitchFamily="18" charset="2"/>
                        </a:rPr>
                        <a:t>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i="0" u="none" kern="1200" baseline="0" dirty="0">
                          <a:solidFill>
                            <a:srgbClr val="333399"/>
                          </a:solidFill>
                          <a:latin typeface="楷体_GB2312" pitchFamily="49" charset="-122"/>
                          <a:ea typeface="楷体_GB2312" pitchFamily="49" charset="-122"/>
                          <a:cs typeface="+mn-cs"/>
                          <a:sym typeface="Symbol" panose="05050102010706020507" pitchFamily="18" charset="2"/>
                        </a:rPr>
                        <a:t>否</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981816"/>
      </p:ext>
    </p:extLst>
  </p:cSld>
  <p:clrMapOvr>
    <a:masterClrMapping/>
  </p:clrMapOvr>
  <p:transition spd="med">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44" y="142852"/>
          <a:ext cx="4000528" cy="3963984"/>
        </p:xfrm>
        <a:graphic>
          <a:graphicData uri="http://schemas.openxmlformats.org/drawingml/2006/table">
            <a:tbl>
              <a:tblPr firstRow="1" bandRow="1">
                <a:tableStyleId>{5940675A-B579-460E-94D1-54222C63F5DA}</a:tableStyleId>
              </a:tblPr>
              <a:tblGrid>
                <a:gridCol w="2143139">
                  <a:extLst>
                    <a:ext uri="{9D8B030D-6E8A-4147-A177-3AD203B41FA5}">
                      <a16:colId xmlns:a16="http://schemas.microsoft.com/office/drawing/2014/main" val="20000"/>
                    </a:ext>
                  </a:extLst>
                </a:gridCol>
                <a:gridCol w="1857389">
                  <a:extLst>
                    <a:ext uri="{9D8B030D-6E8A-4147-A177-3AD203B41FA5}">
                      <a16:colId xmlns:a16="http://schemas.microsoft.com/office/drawing/2014/main" val="20001"/>
                    </a:ext>
                  </a:extLst>
                </a:gridCol>
              </a:tblGrid>
              <a:tr h="442158">
                <a:tc>
                  <a:txBody>
                    <a:bodyPr/>
                    <a:lstStyle/>
                    <a:p>
                      <a:pPr algn="ctr"/>
                      <a:r>
                        <a:rPr lang="en-US" altLang="zh-CN" sz="2400" b="1" baseline="0" dirty="0">
                          <a:solidFill>
                            <a:srgbClr val="800080"/>
                          </a:solidFill>
                        </a:rPr>
                        <a:t> </a:t>
                      </a:r>
                      <a:r>
                        <a:rPr lang="zh-CN" altLang="en-US" sz="2400" b="1" baseline="0" dirty="0">
                          <a:solidFill>
                            <a:srgbClr val="800080"/>
                          </a:solidFill>
                        </a:rPr>
                        <a:t>产生式右部</a:t>
                      </a:r>
                      <a:endParaRPr lang="zh-CN" altLang="en-US" sz="2400" b="1" dirty="0">
                        <a:solidFill>
                          <a:srgbClr val="800080"/>
                        </a:solidFill>
                      </a:endParaRPr>
                    </a:p>
                  </a:txBody>
                  <a:tcPr marL="0" marR="0" marT="0" marB="0"/>
                </a:tc>
                <a:tc>
                  <a:txBody>
                    <a:bodyPr/>
                    <a:lstStyle/>
                    <a:p>
                      <a:pPr algn="ctr"/>
                      <a:r>
                        <a:rPr lang="en-US" altLang="zh-CN" sz="2400" b="1" kern="1200" dirty="0">
                          <a:solidFill>
                            <a:srgbClr val="800080"/>
                          </a:solidFill>
                        </a:rPr>
                        <a:t>FIRST</a:t>
                      </a:r>
                      <a:r>
                        <a:rPr lang="zh-CN" altLang="en-US" sz="2400" b="1" kern="1200" dirty="0">
                          <a:solidFill>
                            <a:srgbClr val="800080"/>
                          </a:solidFill>
                        </a:rPr>
                        <a:t>集</a:t>
                      </a:r>
                      <a:endParaRPr lang="zh-CN" altLang="en-US" sz="2400" b="1" kern="1200" dirty="0">
                        <a:solidFill>
                          <a:srgbClr val="800080"/>
                        </a:solidFill>
                        <a:latin typeface="+mn-lt"/>
                        <a:ea typeface="+mn-ea"/>
                        <a:cs typeface="+mn-cs"/>
                      </a:endParaRPr>
                    </a:p>
                  </a:txBody>
                  <a:tcPr marL="0" marR="0" marT="0" marB="0"/>
                </a:tc>
                <a:extLst>
                  <a:ext uri="{0D108BD9-81ED-4DB2-BD59-A6C34878D82A}">
                    <a16:rowId xmlns:a16="http://schemas.microsoft.com/office/drawing/2014/main" val="10000"/>
                  </a:ext>
                </a:extLst>
              </a:tr>
              <a:tr h="442158">
                <a:tc>
                  <a:txBody>
                    <a:bodyPr/>
                    <a:lstStyle/>
                    <a:p>
                      <a:pPr algn="ctr"/>
                      <a:r>
                        <a:rPr lang="en-US" altLang="zh-CN" sz="2800" b="1" dirty="0">
                          <a:solidFill>
                            <a:srgbClr val="333399"/>
                          </a:solidFill>
                        </a:rPr>
                        <a:t> AB</a:t>
                      </a:r>
                      <a:endParaRPr lang="zh-CN" altLang="en-US" sz="2800" b="1" dirty="0">
                        <a:solidFill>
                          <a:srgbClr val="333399"/>
                        </a:solidFill>
                      </a:endParaRPr>
                    </a:p>
                  </a:txBody>
                  <a:tcPr marL="0" marR="0" marT="0" marB="0"/>
                </a:tc>
                <a:tc>
                  <a:txBody>
                    <a:bodyPr/>
                    <a:lstStyle/>
                    <a:p>
                      <a:pPr marL="0" algn="ctr" defTabSz="914400" rtl="0" eaLnBrk="1" latinLnBrk="0" hangingPunct="1"/>
                      <a:r>
                        <a:rPr lang="en-US" altLang="zh-CN" sz="2800" b="1" kern="1200" dirty="0">
                          <a:solidFill>
                            <a:srgbClr val="333399"/>
                          </a:solidFill>
                        </a:rPr>
                        <a:t>{</a:t>
                      </a:r>
                      <a:r>
                        <a:rPr lang="en-US" altLang="zh-CN" sz="2800" b="1" kern="1200" dirty="0" err="1">
                          <a:solidFill>
                            <a:srgbClr val="333399"/>
                          </a:solidFill>
                        </a:rPr>
                        <a:t>a,b</a:t>
                      </a:r>
                      <a:r>
                        <a:rPr lang="en-US" altLang="zh-CN" sz="2800" b="1" kern="1200" dirty="0">
                          <a:solidFill>
                            <a:srgbClr val="333399"/>
                          </a:solidFill>
                        </a:rPr>
                        <a:t>,</a:t>
                      </a:r>
                      <a:r>
                        <a:rPr lang="en-US" altLang="zh-CN" sz="2800" b="1" kern="1200" dirty="0">
                          <a:solidFill>
                            <a:srgbClr val="333399"/>
                          </a:solidFill>
                          <a:sym typeface="Symbol" pitchFamily="18" charset="2"/>
                        </a:rPr>
                        <a:t> </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1"/>
                  </a:ext>
                </a:extLst>
              </a:tr>
              <a:tr h="442158">
                <a:tc>
                  <a:txBody>
                    <a:bodyPr/>
                    <a:lstStyle/>
                    <a:p>
                      <a:pPr algn="ctr"/>
                      <a:r>
                        <a:rPr lang="en-US" altLang="zh-CN" sz="2800" b="1" dirty="0" err="1">
                          <a:solidFill>
                            <a:srgbClr val="333399"/>
                          </a:solidFill>
                        </a:rPr>
                        <a:t>bC</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{b}</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2"/>
                  </a:ext>
                </a:extLst>
              </a:tr>
              <a:tr h="442158">
                <a:tc>
                  <a:txBody>
                    <a:bodyPr/>
                    <a:lstStyle/>
                    <a:p>
                      <a:pPr algn="ctr"/>
                      <a:r>
                        <a:rPr lang="en-US" altLang="zh-CN" sz="2800" b="1" kern="1200" dirty="0">
                          <a:solidFill>
                            <a:srgbClr val="333399"/>
                          </a:solidFill>
                          <a:sym typeface="Symbol" pitchFamily="18" charset="2"/>
                        </a:rPr>
                        <a:t></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t>
                      </a:r>
                      <a:r>
                        <a:rPr lang="en-US" altLang="zh-CN" sz="2800" b="1" kern="1200" dirty="0">
                          <a:solidFill>
                            <a:srgbClr val="333399"/>
                          </a:solidFill>
                          <a:sym typeface="Symbol" pitchFamily="18" charset="2"/>
                        </a:rPr>
                        <a:t></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3"/>
                  </a:ext>
                </a:extLst>
              </a:tr>
              <a:tr h="442158">
                <a:tc>
                  <a:txBody>
                    <a:bodyPr/>
                    <a:lstStyle/>
                    <a:p>
                      <a:pPr algn="ctr"/>
                      <a:r>
                        <a:rPr lang="en-US" altLang="zh-CN" sz="2800" b="1" dirty="0">
                          <a:solidFill>
                            <a:srgbClr val="333399"/>
                          </a:solidFill>
                        </a:rPr>
                        <a:t>b</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{b}</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4"/>
                  </a:ext>
                </a:extLst>
              </a:tr>
              <a:tr h="442158">
                <a:tc>
                  <a:txBody>
                    <a:bodyPr/>
                    <a:lstStyle/>
                    <a:p>
                      <a:pPr algn="ctr"/>
                      <a:r>
                        <a:rPr lang="en-US" altLang="zh-CN" sz="2800" b="1" dirty="0" err="1">
                          <a:solidFill>
                            <a:srgbClr val="333399"/>
                          </a:solidFill>
                        </a:rPr>
                        <a:t>aD</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5"/>
                  </a:ext>
                </a:extLst>
              </a:tr>
              <a:tr h="442158">
                <a:tc>
                  <a:txBody>
                    <a:bodyPr/>
                    <a:lstStyle/>
                    <a:p>
                      <a:pPr algn="ctr"/>
                      <a:r>
                        <a:rPr lang="en-US" altLang="zh-CN" sz="2800" b="1" dirty="0">
                          <a:solidFill>
                            <a:srgbClr val="333399"/>
                          </a:solidFill>
                        </a:rPr>
                        <a:t>AD</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t>
                      </a:r>
                      <a:r>
                        <a:rPr lang="en-US" altLang="zh-CN" sz="2800" b="1" kern="1200" dirty="0" err="1">
                          <a:solidFill>
                            <a:srgbClr val="333399"/>
                          </a:solidFill>
                        </a:rPr>
                        <a:t>a,b,</a:t>
                      </a:r>
                      <a:r>
                        <a:rPr lang="en-US" altLang="zh-CN" sz="2800" b="1" kern="1200" dirty="0" err="1">
                          <a:solidFill>
                            <a:srgbClr val="333399"/>
                          </a:solidFill>
                          <a:sym typeface="Symbol" pitchFamily="18" charset="2"/>
                        </a:rPr>
                        <a:t>c</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6"/>
                  </a:ext>
                </a:extLst>
              </a:tr>
              <a:tr h="442158">
                <a:tc>
                  <a:txBody>
                    <a:bodyPr/>
                    <a:lstStyle/>
                    <a:p>
                      <a:pPr algn="ctr"/>
                      <a:r>
                        <a:rPr lang="en-US" altLang="zh-CN" sz="2800" b="1" dirty="0" err="1">
                          <a:solidFill>
                            <a:srgbClr val="333399"/>
                          </a:solidFill>
                        </a:rPr>
                        <a:t>aS</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7"/>
                  </a:ext>
                </a:extLst>
              </a:tr>
              <a:tr h="391828">
                <a:tc>
                  <a:txBody>
                    <a:bodyPr/>
                    <a:lstStyle/>
                    <a:p>
                      <a:pPr algn="ctr"/>
                      <a:r>
                        <a:rPr lang="en-US" altLang="zh-CN" sz="2800" b="1" dirty="0">
                          <a:solidFill>
                            <a:srgbClr val="333399"/>
                          </a:solidFill>
                        </a:rPr>
                        <a:t>c</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{c}</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8"/>
                  </a:ext>
                </a:extLst>
              </a:tr>
            </a:tbl>
          </a:graphicData>
        </a:graphic>
      </p:graphicFrame>
      <p:graphicFrame>
        <p:nvGraphicFramePr>
          <p:cNvPr id="3" name="表格 2"/>
          <p:cNvGraphicFramePr>
            <a:graphicFrameLocks noGrp="1"/>
          </p:cNvGraphicFramePr>
          <p:nvPr/>
        </p:nvGraphicFramePr>
        <p:xfrm>
          <a:off x="4355976" y="188640"/>
          <a:ext cx="4000528" cy="5699760"/>
        </p:xfrm>
        <a:graphic>
          <a:graphicData uri="http://schemas.openxmlformats.org/drawingml/2006/table">
            <a:tbl>
              <a:tblPr firstRow="1" bandRow="1">
                <a:tableStyleId>{5940675A-B579-460E-94D1-54222C63F5DA}</a:tableStyleId>
              </a:tblPr>
              <a:tblGrid>
                <a:gridCol w="2143140">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tblGrid>
              <a:tr h="401520">
                <a:tc>
                  <a:txBody>
                    <a:bodyPr/>
                    <a:lstStyle/>
                    <a:p>
                      <a:pPr algn="ctr"/>
                      <a:r>
                        <a:rPr lang="en-US" altLang="zh-CN" sz="2800" b="1" baseline="0" dirty="0">
                          <a:solidFill>
                            <a:srgbClr val="800080"/>
                          </a:solidFill>
                        </a:rPr>
                        <a:t> </a:t>
                      </a:r>
                      <a:r>
                        <a:rPr lang="zh-CN" altLang="en-US" sz="2800" b="1" baseline="0" dirty="0">
                          <a:solidFill>
                            <a:srgbClr val="800080"/>
                          </a:solidFill>
                        </a:rPr>
                        <a:t>产生式</a:t>
                      </a:r>
                      <a:endParaRPr lang="zh-CN" altLang="en-US" sz="2800" b="1" dirty="0">
                        <a:solidFill>
                          <a:srgbClr val="80008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800080"/>
                          </a:solidFill>
                        </a:rPr>
                        <a:t>SELECT</a:t>
                      </a:r>
                      <a:r>
                        <a:rPr lang="zh-CN" altLang="en-US" sz="2800" b="1" kern="1200" dirty="0">
                          <a:solidFill>
                            <a:srgbClr val="800080"/>
                          </a:solidFill>
                        </a:rPr>
                        <a:t>集</a:t>
                      </a:r>
                      <a:endParaRPr lang="zh-CN" altLang="en-US" sz="2800" b="1" kern="1200" dirty="0">
                        <a:solidFill>
                          <a:srgbClr val="800080"/>
                        </a:solidFill>
                        <a:latin typeface="+mn-lt"/>
                        <a:ea typeface="+mn-ea"/>
                        <a:cs typeface="+mn-cs"/>
                      </a:endParaRPr>
                    </a:p>
                  </a:txBody>
                  <a:tcPr/>
                </a:tc>
                <a:extLst>
                  <a:ext uri="{0D108BD9-81ED-4DB2-BD59-A6C34878D82A}">
                    <a16:rowId xmlns:a16="http://schemas.microsoft.com/office/drawing/2014/main" val="10000"/>
                  </a:ext>
                </a:extLst>
              </a:tr>
              <a:tr h="494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333399"/>
                          </a:solidFill>
                        </a:rPr>
                        <a:t> </a:t>
                      </a:r>
                      <a:r>
                        <a:rPr lang="en-US" altLang="zh-CN" sz="2800" b="1" kern="1200" dirty="0">
                          <a:solidFill>
                            <a:srgbClr val="333399"/>
                          </a:solidFill>
                          <a:latin typeface="+mn-lt"/>
                          <a:ea typeface="+mn-ea"/>
                          <a:cs typeface="+mn-cs"/>
                          <a:sym typeface="Symbol" panose="05050102010706020507" pitchFamily="18" charset="2"/>
                        </a:rPr>
                        <a:t>S </a:t>
                      </a:r>
                      <a:r>
                        <a:rPr lang="en-US" altLang="zh-CN" sz="2800" b="1" dirty="0">
                          <a:solidFill>
                            <a:srgbClr val="333399"/>
                          </a:solidFill>
                        </a:rPr>
                        <a:t>AB</a:t>
                      </a:r>
                      <a:endParaRPr lang="zh-CN" altLang="en-US" sz="2800" b="1" dirty="0">
                        <a:solidFill>
                          <a:srgbClr val="333399"/>
                        </a:solidFill>
                      </a:endParaRPr>
                    </a:p>
                  </a:txBody>
                  <a:tcPr/>
                </a:tc>
                <a:tc>
                  <a:txBody>
                    <a:bodyPr/>
                    <a:lstStyle/>
                    <a:p>
                      <a:pPr marL="0" algn="ctr" defTabSz="914400" rtl="0" eaLnBrk="1" latinLnBrk="0" hangingPunct="1"/>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1"/>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S </a:t>
                      </a:r>
                      <a:r>
                        <a:rPr lang="en-US" altLang="zh-CN" sz="2800" b="1" dirty="0" err="1">
                          <a:solidFill>
                            <a:srgbClr val="333399"/>
                          </a:solidFill>
                        </a:rPr>
                        <a:t>bC</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2"/>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A </a:t>
                      </a:r>
                      <a:r>
                        <a:rPr lang="en-US" altLang="zh-CN" sz="2800" b="1" kern="1200" dirty="0">
                          <a:solidFill>
                            <a:srgbClr val="333399"/>
                          </a:solidFill>
                          <a:sym typeface="Symbol" pitchFamily="18" charset="2"/>
                        </a:rPr>
                        <a:t></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3"/>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A </a:t>
                      </a:r>
                      <a:r>
                        <a:rPr lang="en-US" altLang="zh-CN" sz="2800" b="1" dirty="0">
                          <a:solidFill>
                            <a:srgbClr val="333399"/>
                          </a:solidFill>
                        </a:rPr>
                        <a:t>b</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4"/>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B  </a:t>
                      </a:r>
                      <a:r>
                        <a:rPr lang="zh-CN" altLang="en-US" sz="2800" b="1" kern="1200" dirty="0">
                          <a:solidFill>
                            <a:srgbClr val="333399"/>
                          </a:solidFill>
                          <a:latin typeface="+mn-lt"/>
                          <a:ea typeface="+mn-ea"/>
                          <a:cs typeface="+mn-cs"/>
                          <a:sym typeface="Symbol" panose="05050102010706020507" pitchFamily="18"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5"/>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B </a:t>
                      </a:r>
                      <a:r>
                        <a:rPr lang="en-US" altLang="zh-CN" sz="2800" b="1" dirty="0" err="1">
                          <a:solidFill>
                            <a:srgbClr val="333399"/>
                          </a:solidFill>
                        </a:rPr>
                        <a:t>aD</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6"/>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C </a:t>
                      </a:r>
                      <a:r>
                        <a:rPr lang="en-US" altLang="zh-CN" sz="2800" b="1" dirty="0">
                          <a:solidFill>
                            <a:srgbClr val="333399"/>
                          </a:solidFill>
                        </a:rPr>
                        <a:t>AD</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7"/>
                  </a:ext>
                </a:extLst>
              </a:tr>
              <a:tr h="494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sym typeface="Symbol" panose="05050102010706020507" pitchFamily="18" charset="2"/>
                        </a:rPr>
                        <a:t>C b</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8"/>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D </a:t>
                      </a:r>
                      <a:r>
                        <a:rPr lang="en-US" altLang="zh-CN" sz="2800" b="1" dirty="0" err="1">
                          <a:solidFill>
                            <a:srgbClr val="333399"/>
                          </a:solidFill>
                        </a:rPr>
                        <a:t>aS</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9"/>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D </a:t>
                      </a:r>
                      <a:r>
                        <a:rPr lang="en-US" altLang="zh-CN" sz="2800" b="1" dirty="0">
                          <a:solidFill>
                            <a:srgbClr val="333399"/>
                          </a:solidFill>
                        </a:rPr>
                        <a:t>c</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10"/>
                  </a:ext>
                </a:extLst>
              </a:tr>
            </a:tbl>
          </a:graphicData>
        </a:graphic>
      </p:graphicFrame>
      <p:graphicFrame>
        <p:nvGraphicFramePr>
          <p:cNvPr id="4" name="表格 3"/>
          <p:cNvGraphicFramePr>
            <a:graphicFrameLocks noGrp="1"/>
          </p:cNvGraphicFramePr>
          <p:nvPr/>
        </p:nvGraphicFramePr>
        <p:xfrm>
          <a:off x="142844" y="4377712"/>
          <a:ext cx="4059789" cy="2194560"/>
        </p:xfrm>
        <a:graphic>
          <a:graphicData uri="http://schemas.openxmlformats.org/drawingml/2006/table">
            <a:tbl>
              <a:tblPr firstRow="1" bandRow="1">
                <a:tableStyleId>{5940675A-B579-460E-94D1-54222C63F5DA}</a:tableStyleId>
              </a:tblPr>
              <a:tblGrid>
                <a:gridCol w="1703670">
                  <a:extLst>
                    <a:ext uri="{9D8B030D-6E8A-4147-A177-3AD203B41FA5}">
                      <a16:colId xmlns:a16="http://schemas.microsoft.com/office/drawing/2014/main" val="20000"/>
                    </a:ext>
                  </a:extLst>
                </a:gridCol>
                <a:gridCol w="2356119">
                  <a:extLst>
                    <a:ext uri="{9D8B030D-6E8A-4147-A177-3AD203B41FA5}">
                      <a16:colId xmlns:a16="http://schemas.microsoft.com/office/drawing/2014/main" val="20001"/>
                    </a:ext>
                  </a:extLst>
                </a:gridCol>
              </a:tblGrid>
              <a:tr h="123844">
                <a:tc>
                  <a:txBody>
                    <a:bodyPr/>
                    <a:lstStyle/>
                    <a:p>
                      <a:pPr algn="ctr"/>
                      <a:r>
                        <a:rPr lang="zh-CN" altLang="en-US"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非终结符</a:t>
                      </a: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FOLLOW</a:t>
                      </a:r>
                      <a:r>
                        <a:rPr lang="zh-CN" altLang="en-US"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marL="0" marR="0" marT="0" marB="0"/>
                </a:tc>
                <a:extLst>
                  <a:ext uri="{0D108BD9-81ED-4DB2-BD59-A6C34878D82A}">
                    <a16:rowId xmlns:a16="http://schemas.microsoft.com/office/drawing/2014/main" val="10000"/>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algn="ct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1"/>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4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2"/>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3"/>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4"/>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72635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44" y="142852"/>
          <a:ext cx="4000528" cy="3963984"/>
        </p:xfrm>
        <a:graphic>
          <a:graphicData uri="http://schemas.openxmlformats.org/drawingml/2006/table">
            <a:tbl>
              <a:tblPr firstRow="1" bandRow="1">
                <a:tableStyleId>{5940675A-B579-460E-94D1-54222C63F5DA}</a:tableStyleId>
              </a:tblPr>
              <a:tblGrid>
                <a:gridCol w="2143139">
                  <a:extLst>
                    <a:ext uri="{9D8B030D-6E8A-4147-A177-3AD203B41FA5}">
                      <a16:colId xmlns:a16="http://schemas.microsoft.com/office/drawing/2014/main" val="20000"/>
                    </a:ext>
                  </a:extLst>
                </a:gridCol>
                <a:gridCol w="1857389">
                  <a:extLst>
                    <a:ext uri="{9D8B030D-6E8A-4147-A177-3AD203B41FA5}">
                      <a16:colId xmlns:a16="http://schemas.microsoft.com/office/drawing/2014/main" val="20001"/>
                    </a:ext>
                  </a:extLst>
                </a:gridCol>
              </a:tblGrid>
              <a:tr h="442158">
                <a:tc>
                  <a:txBody>
                    <a:bodyPr/>
                    <a:lstStyle/>
                    <a:p>
                      <a:pPr algn="ctr"/>
                      <a:r>
                        <a:rPr lang="en-US" altLang="zh-CN" sz="2400" b="1" baseline="0" dirty="0">
                          <a:solidFill>
                            <a:srgbClr val="800080"/>
                          </a:solidFill>
                        </a:rPr>
                        <a:t> </a:t>
                      </a:r>
                      <a:r>
                        <a:rPr lang="zh-CN" altLang="en-US" sz="2400" b="1" baseline="0" dirty="0">
                          <a:solidFill>
                            <a:srgbClr val="800080"/>
                          </a:solidFill>
                        </a:rPr>
                        <a:t>产生式右部</a:t>
                      </a:r>
                      <a:endParaRPr lang="zh-CN" altLang="en-US" sz="2400" b="1" dirty="0">
                        <a:solidFill>
                          <a:srgbClr val="800080"/>
                        </a:solidFill>
                      </a:endParaRPr>
                    </a:p>
                  </a:txBody>
                  <a:tcPr marL="0" marR="0" marT="0" marB="0"/>
                </a:tc>
                <a:tc>
                  <a:txBody>
                    <a:bodyPr/>
                    <a:lstStyle/>
                    <a:p>
                      <a:pPr algn="ctr"/>
                      <a:r>
                        <a:rPr lang="en-US" altLang="zh-CN" sz="2400" b="1" kern="1200" dirty="0">
                          <a:solidFill>
                            <a:srgbClr val="800080"/>
                          </a:solidFill>
                        </a:rPr>
                        <a:t>FIRST</a:t>
                      </a:r>
                      <a:r>
                        <a:rPr lang="zh-CN" altLang="en-US" sz="2400" b="1" kern="1200" dirty="0">
                          <a:solidFill>
                            <a:srgbClr val="800080"/>
                          </a:solidFill>
                        </a:rPr>
                        <a:t>集</a:t>
                      </a:r>
                      <a:endParaRPr lang="zh-CN" altLang="en-US" sz="2400" b="1" kern="1200" dirty="0">
                        <a:solidFill>
                          <a:srgbClr val="800080"/>
                        </a:solidFill>
                        <a:latin typeface="+mn-lt"/>
                        <a:ea typeface="+mn-ea"/>
                        <a:cs typeface="+mn-cs"/>
                      </a:endParaRPr>
                    </a:p>
                  </a:txBody>
                  <a:tcPr marL="0" marR="0" marT="0" marB="0"/>
                </a:tc>
                <a:extLst>
                  <a:ext uri="{0D108BD9-81ED-4DB2-BD59-A6C34878D82A}">
                    <a16:rowId xmlns:a16="http://schemas.microsoft.com/office/drawing/2014/main" val="10000"/>
                  </a:ext>
                </a:extLst>
              </a:tr>
              <a:tr h="442158">
                <a:tc>
                  <a:txBody>
                    <a:bodyPr/>
                    <a:lstStyle/>
                    <a:p>
                      <a:pPr algn="ctr"/>
                      <a:r>
                        <a:rPr lang="en-US" altLang="zh-CN" sz="2800" b="1" dirty="0">
                          <a:solidFill>
                            <a:srgbClr val="333399"/>
                          </a:solidFill>
                        </a:rPr>
                        <a:t> AB</a:t>
                      </a:r>
                      <a:endParaRPr lang="zh-CN" altLang="en-US" sz="2800" b="1" dirty="0">
                        <a:solidFill>
                          <a:srgbClr val="333399"/>
                        </a:solidFill>
                      </a:endParaRPr>
                    </a:p>
                  </a:txBody>
                  <a:tcPr marL="0" marR="0" marT="0" marB="0"/>
                </a:tc>
                <a:tc>
                  <a:txBody>
                    <a:bodyPr/>
                    <a:lstStyle/>
                    <a:p>
                      <a:pPr marL="0" algn="ctr" defTabSz="914400" rtl="0" eaLnBrk="1" latinLnBrk="0" hangingPunct="1"/>
                      <a:r>
                        <a:rPr lang="en-US" altLang="zh-CN" sz="2800" b="1" kern="1200" dirty="0">
                          <a:solidFill>
                            <a:srgbClr val="333399"/>
                          </a:solidFill>
                        </a:rPr>
                        <a:t>{</a:t>
                      </a:r>
                      <a:r>
                        <a:rPr lang="en-US" altLang="zh-CN" sz="2800" b="1" kern="1200" dirty="0" err="1">
                          <a:solidFill>
                            <a:srgbClr val="333399"/>
                          </a:solidFill>
                        </a:rPr>
                        <a:t>a,b</a:t>
                      </a:r>
                      <a:r>
                        <a:rPr lang="en-US" altLang="zh-CN" sz="2800" b="1" kern="1200" dirty="0">
                          <a:solidFill>
                            <a:srgbClr val="333399"/>
                          </a:solidFill>
                        </a:rPr>
                        <a:t>,</a:t>
                      </a:r>
                      <a:r>
                        <a:rPr lang="en-US" altLang="zh-CN" sz="2800" b="1" kern="1200" dirty="0">
                          <a:solidFill>
                            <a:srgbClr val="333399"/>
                          </a:solidFill>
                          <a:sym typeface="Symbol" pitchFamily="18" charset="2"/>
                        </a:rPr>
                        <a:t> </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1"/>
                  </a:ext>
                </a:extLst>
              </a:tr>
              <a:tr h="442158">
                <a:tc>
                  <a:txBody>
                    <a:bodyPr/>
                    <a:lstStyle/>
                    <a:p>
                      <a:pPr algn="ctr"/>
                      <a:r>
                        <a:rPr lang="en-US" altLang="zh-CN" sz="2800" b="1" dirty="0" err="1">
                          <a:solidFill>
                            <a:srgbClr val="333399"/>
                          </a:solidFill>
                        </a:rPr>
                        <a:t>bC</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{b}</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2"/>
                  </a:ext>
                </a:extLst>
              </a:tr>
              <a:tr h="442158">
                <a:tc>
                  <a:txBody>
                    <a:bodyPr/>
                    <a:lstStyle/>
                    <a:p>
                      <a:pPr algn="ctr"/>
                      <a:r>
                        <a:rPr lang="en-US" altLang="zh-CN" sz="2800" b="1" kern="1200" dirty="0">
                          <a:solidFill>
                            <a:srgbClr val="333399"/>
                          </a:solidFill>
                          <a:sym typeface="Symbol" pitchFamily="18" charset="2"/>
                        </a:rPr>
                        <a:t></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t>
                      </a:r>
                      <a:r>
                        <a:rPr lang="en-US" altLang="zh-CN" sz="2800" b="1" kern="1200" dirty="0">
                          <a:solidFill>
                            <a:srgbClr val="333399"/>
                          </a:solidFill>
                          <a:sym typeface="Symbol" pitchFamily="18" charset="2"/>
                        </a:rPr>
                        <a:t></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3"/>
                  </a:ext>
                </a:extLst>
              </a:tr>
              <a:tr h="442158">
                <a:tc>
                  <a:txBody>
                    <a:bodyPr/>
                    <a:lstStyle/>
                    <a:p>
                      <a:pPr algn="ctr"/>
                      <a:r>
                        <a:rPr lang="en-US" altLang="zh-CN" sz="2800" b="1" dirty="0">
                          <a:solidFill>
                            <a:srgbClr val="333399"/>
                          </a:solidFill>
                        </a:rPr>
                        <a:t>b</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{b}</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4"/>
                  </a:ext>
                </a:extLst>
              </a:tr>
              <a:tr h="442158">
                <a:tc>
                  <a:txBody>
                    <a:bodyPr/>
                    <a:lstStyle/>
                    <a:p>
                      <a:pPr algn="ctr"/>
                      <a:r>
                        <a:rPr lang="en-US" altLang="zh-CN" sz="2800" b="1" dirty="0" err="1">
                          <a:solidFill>
                            <a:srgbClr val="333399"/>
                          </a:solidFill>
                        </a:rPr>
                        <a:t>aD</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5"/>
                  </a:ext>
                </a:extLst>
              </a:tr>
              <a:tr h="442158">
                <a:tc>
                  <a:txBody>
                    <a:bodyPr/>
                    <a:lstStyle/>
                    <a:p>
                      <a:pPr algn="ctr"/>
                      <a:r>
                        <a:rPr lang="en-US" altLang="zh-CN" sz="2800" b="1" dirty="0">
                          <a:solidFill>
                            <a:srgbClr val="333399"/>
                          </a:solidFill>
                        </a:rPr>
                        <a:t>AD</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t>
                      </a:r>
                      <a:r>
                        <a:rPr lang="en-US" altLang="zh-CN" sz="2800" b="1" kern="1200" dirty="0" err="1">
                          <a:solidFill>
                            <a:srgbClr val="333399"/>
                          </a:solidFill>
                        </a:rPr>
                        <a:t>a,b,</a:t>
                      </a:r>
                      <a:r>
                        <a:rPr lang="en-US" altLang="zh-CN" sz="2800" b="1" kern="1200" dirty="0" err="1">
                          <a:solidFill>
                            <a:srgbClr val="333399"/>
                          </a:solidFill>
                          <a:sym typeface="Symbol" pitchFamily="18" charset="2"/>
                        </a:rPr>
                        <a:t>c</a:t>
                      </a:r>
                      <a:r>
                        <a:rPr lang="en-US" altLang="zh-CN" sz="2800" b="1" kern="1200" dirty="0">
                          <a:solidFill>
                            <a:srgbClr val="333399"/>
                          </a:solidFill>
                        </a:rPr>
                        <a:t>}</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6"/>
                  </a:ext>
                </a:extLst>
              </a:tr>
              <a:tr h="442158">
                <a:tc>
                  <a:txBody>
                    <a:bodyPr/>
                    <a:lstStyle/>
                    <a:p>
                      <a:pPr algn="ctr"/>
                      <a:r>
                        <a:rPr lang="en-US" altLang="zh-CN" sz="2800" b="1" dirty="0" err="1">
                          <a:solidFill>
                            <a:srgbClr val="333399"/>
                          </a:solidFill>
                        </a:rPr>
                        <a:t>aS</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{a}</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7"/>
                  </a:ext>
                </a:extLst>
              </a:tr>
              <a:tr h="391828">
                <a:tc>
                  <a:txBody>
                    <a:bodyPr/>
                    <a:lstStyle/>
                    <a:p>
                      <a:pPr algn="ctr"/>
                      <a:r>
                        <a:rPr lang="en-US" altLang="zh-CN" sz="2800" b="1" dirty="0">
                          <a:solidFill>
                            <a:srgbClr val="333399"/>
                          </a:solidFill>
                        </a:rPr>
                        <a:t>c</a:t>
                      </a:r>
                      <a:endParaRPr lang="zh-CN" altLang="en-US" sz="2800" b="1" dirty="0">
                        <a:solidFill>
                          <a:srgbClr val="333399"/>
                        </a:solidFill>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rPr>
                        <a:t>{c}</a:t>
                      </a:r>
                      <a:endParaRPr lang="zh-CN" altLang="en-US" sz="2800" b="1" kern="1200" dirty="0">
                        <a:solidFill>
                          <a:srgbClr val="333399"/>
                        </a:solidFill>
                        <a:latin typeface="+mn-lt"/>
                        <a:ea typeface="+mn-ea"/>
                        <a:cs typeface="+mn-cs"/>
                      </a:endParaRPr>
                    </a:p>
                  </a:txBody>
                  <a:tcPr marL="0" marR="0" marT="0" marB="0"/>
                </a:tc>
                <a:extLst>
                  <a:ext uri="{0D108BD9-81ED-4DB2-BD59-A6C34878D82A}">
                    <a16:rowId xmlns:a16="http://schemas.microsoft.com/office/drawing/2014/main" val="10008"/>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260597831"/>
              </p:ext>
            </p:extLst>
          </p:nvPr>
        </p:nvGraphicFramePr>
        <p:xfrm>
          <a:off x="4355976" y="188640"/>
          <a:ext cx="4000528" cy="5699760"/>
        </p:xfrm>
        <a:graphic>
          <a:graphicData uri="http://schemas.openxmlformats.org/drawingml/2006/table">
            <a:tbl>
              <a:tblPr firstRow="1" bandRow="1">
                <a:tableStyleId>{5940675A-B579-460E-94D1-54222C63F5DA}</a:tableStyleId>
              </a:tblPr>
              <a:tblGrid>
                <a:gridCol w="2143140">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tblGrid>
              <a:tr h="401520">
                <a:tc>
                  <a:txBody>
                    <a:bodyPr/>
                    <a:lstStyle/>
                    <a:p>
                      <a:pPr algn="ctr"/>
                      <a:r>
                        <a:rPr lang="en-US" altLang="zh-CN" sz="2800" b="1" baseline="0" dirty="0">
                          <a:solidFill>
                            <a:srgbClr val="800080"/>
                          </a:solidFill>
                        </a:rPr>
                        <a:t> </a:t>
                      </a:r>
                      <a:r>
                        <a:rPr lang="zh-CN" altLang="en-US" sz="2800" b="1" baseline="0" dirty="0">
                          <a:solidFill>
                            <a:srgbClr val="800080"/>
                          </a:solidFill>
                        </a:rPr>
                        <a:t>产生式</a:t>
                      </a:r>
                      <a:endParaRPr lang="zh-CN" altLang="en-US" sz="2800" b="1" dirty="0">
                        <a:solidFill>
                          <a:srgbClr val="80008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800080"/>
                          </a:solidFill>
                        </a:rPr>
                        <a:t>SELECT</a:t>
                      </a:r>
                      <a:r>
                        <a:rPr lang="zh-CN" altLang="en-US" sz="2800" b="1" kern="1200" dirty="0">
                          <a:solidFill>
                            <a:srgbClr val="800080"/>
                          </a:solidFill>
                        </a:rPr>
                        <a:t>集</a:t>
                      </a:r>
                      <a:endParaRPr lang="zh-CN" altLang="en-US" sz="2800" b="1" kern="1200" dirty="0">
                        <a:solidFill>
                          <a:srgbClr val="800080"/>
                        </a:solidFill>
                        <a:latin typeface="+mn-lt"/>
                        <a:ea typeface="+mn-ea"/>
                        <a:cs typeface="+mn-cs"/>
                      </a:endParaRPr>
                    </a:p>
                  </a:txBody>
                  <a:tcPr/>
                </a:tc>
                <a:extLst>
                  <a:ext uri="{0D108BD9-81ED-4DB2-BD59-A6C34878D82A}">
                    <a16:rowId xmlns:a16="http://schemas.microsoft.com/office/drawing/2014/main" val="10000"/>
                  </a:ext>
                </a:extLst>
              </a:tr>
              <a:tr h="494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333399"/>
                          </a:solidFill>
                        </a:rPr>
                        <a:t> </a:t>
                      </a:r>
                      <a:r>
                        <a:rPr lang="en-US" altLang="zh-CN" sz="2800" b="1" kern="1200" dirty="0">
                          <a:solidFill>
                            <a:srgbClr val="333399"/>
                          </a:solidFill>
                          <a:latin typeface="+mn-lt"/>
                          <a:ea typeface="+mn-ea"/>
                          <a:cs typeface="+mn-cs"/>
                          <a:sym typeface="Symbol" panose="05050102010706020507" pitchFamily="18" charset="2"/>
                        </a:rPr>
                        <a:t>S </a:t>
                      </a:r>
                      <a:r>
                        <a:rPr lang="en-US" altLang="zh-CN" sz="2800" b="1" dirty="0">
                          <a:solidFill>
                            <a:srgbClr val="333399"/>
                          </a:solidFill>
                        </a:rPr>
                        <a:t>AB</a:t>
                      </a:r>
                      <a:endParaRPr lang="zh-CN" altLang="en-US" sz="2800" b="1" dirty="0">
                        <a:solidFill>
                          <a:srgbClr val="333399"/>
                        </a:solidFill>
                      </a:endParaRPr>
                    </a:p>
                  </a:txBody>
                  <a:tcPr/>
                </a:tc>
                <a:tc>
                  <a:txBody>
                    <a:bodyPr/>
                    <a:lstStyle/>
                    <a:p>
                      <a:pPr marL="0" algn="ctr" defTabSz="914400" rtl="0" eaLnBrk="1" latinLnBrk="0" hangingPunct="1"/>
                      <a:r>
                        <a:rPr lang="en-US" altLang="zh-CN" sz="2800" b="1" kern="1200" dirty="0" err="1">
                          <a:solidFill>
                            <a:srgbClr val="333399"/>
                          </a:solidFill>
                          <a:latin typeface="+mn-lt"/>
                          <a:ea typeface="+mn-ea"/>
                          <a:cs typeface="+mn-cs"/>
                        </a:rPr>
                        <a:t>a,b</a:t>
                      </a:r>
                      <a:r>
                        <a:rPr lang="en-US" altLang="zh-CN" sz="2800" b="1" kern="1200" dirty="0">
                          <a:solidFill>
                            <a:srgbClr val="333399"/>
                          </a:solidFill>
                          <a:latin typeface="+mn-lt"/>
                          <a:ea typeface="+mn-ea"/>
                          <a:cs typeface="+mn-cs"/>
                        </a:rPr>
                        <a:t>,#</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1"/>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S </a:t>
                      </a:r>
                      <a:r>
                        <a:rPr lang="en-US" altLang="zh-CN" sz="2800" b="1" dirty="0" err="1">
                          <a:solidFill>
                            <a:srgbClr val="333399"/>
                          </a:solidFill>
                        </a:rPr>
                        <a:t>bC</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333399"/>
                          </a:solidFill>
                          <a:latin typeface="+mn-lt"/>
                          <a:ea typeface="+mn-ea"/>
                          <a:cs typeface="+mn-cs"/>
                        </a:rPr>
                        <a:t>b</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2"/>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A </a:t>
                      </a:r>
                      <a:r>
                        <a:rPr lang="en-US" altLang="zh-CN" sz="2800" b="1" kern="1200" dirty="0">
                          <a:solidFill>
                            <a:srgbClr val="333399"/>
                          </a:solidFill>
                          <a:sym typeface="Symbol" pitchFamily="18" charset="2"/>
                        </a:rPr>
                        <a:t></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err="1">
                          <a:solidFill>
                            <a:srgbClr val="333399"/>
                          </a:solidFill>
                          <a:latin typeface="+mn-lt"/>
                          <a:ea typeface="+mn-ea"/>
                          <a:cs typeface="+mn-cs"/>
                        </a:rPr>
                        <a:t>a,c</a:t>
                      </a:r>
                      <a:r>
                        <a:rPr lang="en-US" altLang="zh-CN" sz="2800" b="1" kern="1200" dirty="0">
                          <a:solidFill>
                            <a:srgbClr val="333399"/>
                          </a:solidFill>
                          <a:latin typeface="+mn-lt"/>
                          <a:ea typeface="+mn-ea"/>
                          <a:cs typeface="+mn-cs"/>
                        </a:rPr>
                        <a:t>,#</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3"/>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A </a:t>
                      </a:r>
                      <a:r>
                        <a:rPr lang="en-US" altLang="zh-CN" sz="2800" b="1" dirty="0">
                          <a:solidFill>
                            <a:srgbClr val="333399"/>
                          </a:solidFill>
                        </a:rPr>
                        <a:t>b</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b</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4"/>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B  </a:t>
                      </a:r>
                      <a:r>
                        <a:rPr lang="zh-CN" altLang="en-US" sz="2800" b="1" kern="1200" dirty="0">
                          <a:solidFill>
                            <a:srgbClr val="333399"/>
                          </a:solidFill>
                          <a:latin typeface="+mn-lt"/>
                          <a:ea typeface="+mn-ea"/>
                          <a:cs typeface="+mn-cs"/>
                          <a:sym typeface="Symbol" panose="05050102010706020507" pitchFamily="18"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5"/>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B </a:t>
                      </a:r>
                      <a:r>
                        <a:rPr lang="en-US" altLang="zh-CN" sz="2800" b="1" dirty="0" err="1">
                          <a:solidFill>
                            <a:srgbClr val="333399"/>
                          </a:solidFill>
                        </a:rPr>
                        <a:t>aD</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a</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6"/>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C </a:t>
                      </a:r>
                      <a:r>
                        <a:rPr lang="en-US" altLang="zh-CN" sz="2800" b="1" dirty="0">
                          <a:solidFill>
                            <a:srgbClr val="333399"/>
                          </a:solidFill>
                        </a:rPr>
                        <a:t>AD</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err="1">
                          <a:solidFill>
                            <a:srgbClr val="333399"/>
                          </a:solidFill>
                          <a:latin typeface="+mn-lt"/>
                          <a:ea typeface="+mn-ea"/>
                          <a:cs typeface="+mn-cs"/>
                        </a:rPr>
                        <a:t>a,b,c</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7"/>
                  </a:ext>
                </a:extLst>
              </a:tr>
              <a:tr h="4945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sym typeface="Symbol" panose="05050102010706020507" pitchFamily="18" charset="2"/>
                        </a:rPr>
                        <a:t>C b</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b</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8"/>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D </a:t>
                      </a:r>
                      <a:r>
                        <a:rPr lang="en-US" altLang="zh-CN" sz="2800" b="1" dirty="0" err="1">
                          <a:solidFill>
                            <a:srgbClr val="333399"/>
                          </a:solidFill>
                        </a:rPr>
                        <a:t>aS</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a</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09"/>
                  </a:ext>
                </a:extLst>
              </a:tr>
              <a:tr h="494525">
                <a:tc>
                  <a:txBody>
                    <a:bodyPr/>
                    <a:lstStyle/>
                    <a:p>
                      <a:pPr algn="ctr"/>
                      <a:r>
                        <a:rPr lang="en-US" altLang="zh-CN" sz="2800" b="1" kern="1200" dirty="0">
                          <a:solidFill>
                            <a:srgbClr val="333399"/>
                          </a:solidFill>
                          <a:latin typeface="+mn-lt"/>
                          <a:ea typeface="+mn-ea"/>
                          <a:cs typeface="+mn-cs"/>
                          <a:sym typeface="Symbol" panose="05050102010706020507" pitchFamily="18" charset="2"/>
                        </a:rPr>
                        <a:t>D </a:t>
                      </a:r>
                      <a:r>
                        <a:rPr lang="en-US" altLang="zh-CN" sz="2800" b="1" dirty="0">
                          <a:solidFill>
                            <a:srgbClr val="333399"/>
                          </a:solidFill>
                        </a:rPr>
                        <a:t>c</a:t>
                      </a:r>
                      <a:endParaRPr lang="zh-CN" altLang="en-US" sz="2800" b="1" dirty="0">
                        <a:solidFill>
                          <a:srgbClr val="333399"/>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rgbClr val="333399"/>
                          </a:solidFill>
                          <a:latin typeface="+mn-lt"/>
                          <a:ea typeface="+mn-ea"/>
                          <a:cs typeface="+mn-cs"/>
                        </a:rPr>
                        <a:t>c</a:t>
                      </a:r>
                      <a:endParaRPr lang="zh-CN" altLang="en-US" sz="2800" b="1" kern="1200" dirty="0">
                        <a:solidFill>
                          <a:srgbClr val="333399"/>
                        </a:solidFill>
                        <a:latin typeface="+mn-lt"/>
                        <a:ea typeface="+mn-ea"/>
                        <a:cs typeface="+mn-cs"/>
                      </a:endParaRPr>
                    </a:p>
                  </a:txBody>
                  <a:tcPr/>
                </a:tc>
                <a:extLst>
                  <a:ext uri="{0D108BD9-81ED-4DB2-BD59-A6C34878D82A}">
                    <a16:rowId xmlns:a16="http://schemas.microsoft.com/office/drawing/2014/main" val="10010"/>
                  </a:ext>
                </a:extLst>
              </a:tr>
            </a:tbl>
          </a:graphicData>
        </a:graphic>
      </p:graphicFrame>
      <p:graphicFrame>
        <p:nvGraphicFramePr>
          <p:cNvPr id="4" name="表格 3"/>
          <p:cNvGraphicFramePr>
            <a:graphicFrameLocks noGrp="1"/>
          </p:cNvGraphicFramePr>
          <p:nvPr/>
        </p:nvGraphicFramePr>
        <p:xfrm>
          <a:off x="142844" y="4377712"/>
          <a:ext cx="4059789" cy="2194560"/>
        </p:xfrm>
        <a:graphic>
          <a:graphicData uri="http://schemas.openxmlformats.org/drawingml/2006/table">
            <a:tbl>
              <a:tblPr firstRow="1" bandRow="1">
                <a:tableStyleId>{5940675A-B579-460E-94D1-54222C63F5DA}</a:tableStyleId>
              </a:tblPr>
              <a:tblGrid>
                <a:gridCol w="1703670">
                  <a:extLst>
                    <a:ext uri="{9D8B030D-6E8A-4147-A177-3AD203B41FA5}">
                      <a16:colId xmlns:a16="http://schemas.microsoft.com/office/drawing/2014/main" val="20000"/>
                    </a:ext>
                  </a:extLst>
                </a:gridCol>
                <a:gridCol w="2356119">
                  <a:extLst>
                    <a:ext uri="{9D8B030D-6E8A-4147-A177-3AD203B41FA5}">
                      <a16:colId xmlns:a16="http://schemas.microsoft.com/office/drawing/2014/main" val="20001"/>
                    </a:ext>
                  </a:extLst>
                </a:gridCol>
              </a:tblGrid>
              <a:tr h="123844">
                <a:tc>
                  <a:txBody>
                    <a:bodyPr/>
                    <a:lstStyle/>
                    <a:p>
                      <a:pPr algn="ctr"/>
                      <a:r>
                        <a:rPr lang="zh-CN" altLang="en-US"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非终结符</a:t>
                      </a: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FOLLOW</a:t>
                      </a:r>
                      <a:r>
                        <a:rPr lang="zh-CN" altLang="en-US" sz="24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marL="0" marR="0" marT="0" marB="0"/>
                </a:tc>
                <a:extLst>
                  <a:ext uri="{0D108BD9-81ED-4DB2-BD59-A6C34878D82A}">
                    <a16:rowId xmlns:a16="http://schemas.microsoft.com/office/drawing/2014/main" val="10000"/>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algn="ct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1"/>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4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2"/>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3"/>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4"/>
                  </a:ext>
                </a:extLst>
              </a:tr>
              <a:tr h="343407">
                <a:tc>
                  <a:txBody>
                    <a:bodyPr/>
                    <a:lstStyle/>
                    <a:p>
                      <a:pPr algn="ctr"/>
                      <a:r>
                        <a:rPr lang="en-US" altLang="zh-CN"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24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4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9116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0"/>
            <a:ext cx="7949406" cy="584775"/>
          </a:xfrm>
          <a:prstGeom prst="rect">
            <a:avLst/>
          </a:prstGeom>
          <a:noFill/>
          <a:ln w="9525">
            <a:noFill/>
            <a:miter lim="800000"/>
            <a:headEnd/>
            <a:tailEnd/>
          </a:ln>
        </p:spPr>
        <p:txBody>
          <a:bodyPr wrap="square">
            <a:spAutoFit/>
          </a:bodyPr>
          <a:lstStyle/>
          <a:p>
            <a:r>
              <a:rPr lang="en-US" altLang="zh-CN" sz="3200" b="1" dirty="0">
                <a:solidFill>
                  <a:srgbClr val="800080"/>
                </a:solidFill>
                <a:latin typeface="楷体_GB2312" pitchFamily="49" charset="-122"/>
              </a:rPr>
              <a:t> </a:t>
            </a:r>
            <a:r>
              <a:rPr lang="zh-CN" altLang="en-US" dirty="0">
                <a:solidFill>
                  <a:srgbClr val="800080"/>
                </a:solidFill>
                <a:latin typeface="楷体_GB2312" pitchFamily="49" charset="-122"/>
              </a:rPr>
              <a:t>第四步，计算</a:t>
            </a:r>
            <a:r>
              <a:rPr lang="en-US" altLang="zh-CN" dirty="0">
                <a:solidFill>
                  <a:srgbClr val="800080"/>
                </a:solidFill>
                <a:latin typeface="楷体_GB2312" pitchFamily="49" charset="-122"/>
              </a:rPr>
              <a:t>SELECT</a:t>
            </a:r>
            <a:r>
              <a:rPr lang="zh-CN" altLang="en-US" dirty="0">
                <a:solidFill>
                  <a:srgbClr val="800080"/>
                </a:solidFill>
                <a:latin typeface="楷体_GB2312" pitchFamily="49" charset="-122"/>
              </a:rPr>
              <a:t>集合如下：</a:t>
            </a:r>
            <a:endParaRPr lang="en-US" altLang="zh-CN" i="1" dirty="0">
              <a:ea typeface="华文行楷" pitchFamily="2" charset="-122"/>
              <a:sym typeface="Symbol" panose="05050102010706020507" pitchFamily="18" charset="2"/>
            </a:endParaRPr>
          </a:p>
        </p:txBody>
      </p:sp>
      <p:sp>
        <p:nvSpPr>
          <p:cNvPr id="3" name="矩形 2"/>
          <p:cNvSpPr/>
          <p:nvPr/>
        </p:nvSpPr>
        <p:spPr>
          <a:xfrm>
            <a:off x="71406" y="733523"/>
            <a:ext cx="4176464" cy="3785652"/>
          </a:xfrm>
          <a:prstGeom prst="rect">
            <a:avLst/>
          </a:prstGeom>
        </p:spPr>
        <p:txBody>
          <a:bodyPr wrap="square">
            <a:spAutoFit/>
          </a:bodyPr>
          <a:lstStyle/>
          <a:p>
            <a:pPr>
              <a:buNone/>
            </a:pPr>
            <a:r>
              <a:rPr lang="en-US" altLang="zh-CN" sz="2400" i="1" dirty="0">
                <a:ea typeface="华文行楷" pitchFamily="2" charset="-122"/>
                <a:sym typeface="Symbol" panose="05050102010706020507" pitchFamily="18" charset="2"/>
              </a:rPr>
              <a:t>SELECT(S  AB)	=</a:t>
            </a:r>
          </a:p>
          <a:p>
            <a:pPr>
              <a:buNone/>
            </a:pPr>
            <a:r>
              <a:rPr lang="en-US" altLang="zh-CN" sz="2400" i="1" dirty="0">
                <a:ea typeface="华文行楷" pitchFamily="2" charset="-122"/>
                <a:sym typeface="Symbol" panose="05050102010706020507" pitchFamily="18" charset="2"/>
              </a:rPr>
              <a:t>SELECT(S  </a:t>
            </a:r>
            <a:r>
              <a:rPr lang="en-US" altLang="zh-CN" sz="2400" i="1" dirty="0" err="1">
                <a:ea typeface="华文行楷" pitchFamily="2" charset="-122"/>
                <a:sym typeface="Symbol" panose="05050102010706020507" pitchFamily="18" charset="2"/>
              </a:rPr>
              <a:t>bC</a:t>
            </a:r>
            <a:r>
              <a:rPr lang="en-US" altLang="zh-CN" sz="2400" i="1"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SELECT(A   </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	=</a:t>
            </a:r>
          </a:p>
          <a:p>
            <a:pPr>
              <a:buNone/>
            </a:pPr>
            <a:r>
              <a:rPr lang="en-US" altLang="zh-CN" sz="2400" i="1" dirty="0">
                <a:ea typeface="华文行楷" pitchFamily="2" charset="-122"/>
                <a:sym typeface="Symbol" panose="05050102010706020507" pitchFamily="18" charset="2"/>
              </a:rPr>
              <a:t>SELECT(A   b)	=</a:t>
            </a:r>
          </a:p>
          <a:p>
            <a:pPr>
              <a:buNone/>
            </a:pPr>
            <a:r>
              <a:rPr lang="en-US" altLang="zh-CN" sz="2400" i="1" dirty="0">
                <a:ea typeface="华文行楷" pitchFamily="2" charset="-122"/>
                <a:sym typeface="Symbol" panose="05050102010706020507" pitchFamily="18" charset="2"/>
              </a:rPr>
              <a:t>SELECT(B  </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SELECT(B  </a:t>
            </a:r>
            <a:r>
              <a:rPr lang="en-US" altLang="zh-CN" sz="2400" i="1" dirty="0" err="1">
                <a:ea typeface="华文行楷" pitchFamily="2" charset="-122"/>
                <a:sym typeface="Symbol" panose="05050102010706020507" pitchFamily="18" charset="2"/>
              </a:rPr>
              <a:t>aD</a:t>
            </a:r>
            <a:r>
              <a:rPr lang="en-US" altLang="zh-CN" sz="2400" i="1"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SELECT(C   AD)	=</a:t>
            </a:r>
          </a:p>
          <a:p>
            <a:pPr>
              <a:buNone/>
            </a:pPr>
            <a:r>
              <a:rPr lang="en-US" altLang="zh-CN" sz="2400" i="1" dirty="0">
                <a:ea typeface="华文行楷" pitchFamily="2" charset="-122"/>
                <a:sym typeface="Symbol" panose="05050102010706020507" pitchFamily="18" charset="2"/>
              </a:rPr>
              <a:t>SELECT(C   b)	=</a:t>
            </a:r>
          </a:p>
          <a:p>
            <a:pPr>
              <a:buNone/>
            </a:pPr>
            <a:r>
              <a:rPr lang="en-US" altLang="zh-CN" sz="2400" i="1" dirty="0">
                <a:ea typeface="华文行楷" pitchFamily="2" charset="-122"/>
                <a:sym typeface="Symbol" panose="05050102010706020507" pitchFamily="18" charset="2"/>
              </a:rPr>
              <a:t>SELECT(D  </a:t>
            </a:r>
            <a:r>
              <a:rPr lang="en-US" altLang="zh-CN" sz="2400" i="1" dirty="0" err="1">
                <a:ea typeface="华文行楷" pitchFamily="2" charset="-122"/>
                <a:sym typeface="Symbol" panose="05050102010706020507" pitchFamily="18" charset="2"/>
              </a:rPr>
              <a:t>aS</a:t>
            </a:r>
            <a:r>
              <a:rPr lang="en-US" altLang="zh-CN" sz="2400" i="1"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SELECT(D c)	=</a:t>
            </a:r>
          </a:p>
        </p:txBody>
      </p:sp>
      <p:sp>
        <p:nvSpPr>
          <p:cNvPr id="5" name="矩形 4"/>
          <p:cNvSpPr/>
          <p:nvPr/>
        </p:nvSpPr>
        <p:spPr>
          <a:xfrm>
            <a:off x="3311766" y="714356"/>
            <a:ext cx="5688632" cy="3785652"/>
          </a:xfrm>
          <a:prstGeom prst="rect">
            <a:avLst/>
          </a:prstGeom>
        </p:spPr>
        <p:txBody>
          <a:bodyPr wrap="square">
            <a:spAutoFit/>
          </a:bodyPr>
          <a:lstStyle/>
          <a:p>
            <a:pPr>
              <a:buNone/>
            </a:pPr>
            <a:r>
              <a:rPr lang="en-US" altLang="zh-CN" sz="2400" i="1" dirty="0">
                <a:ea typeface="华文行楷" pitchFamily="2" charset="-122"/>
                <a:sym typeface="Symbol" panose="05050102010706020507" pitchFamily="18" charset="2"/>
              </a:rPr>
              <a:t>(FIRST(AB)-{</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a:t>
            </a:r>
            <a:r>
              <a:rPr lang="en-US" altLang="zh-CN" sz="2400" dirty="0">
                <a:sym typeface="Symbol" pitchFamily="18" charset="2"/>
              </a:rPr>
              <a:t> FOLLOW(S)</a:t>
            </a:r>
            <a:r>
              <a:rPr lang="en-US" altLang="zh-CN" sz="2400" i="1" dirty="0">
                <a:ea typeface="华文行楷" pitchFamily="2" charset="-122"/>
                <a:sym typeface="Symbol" panose="05050102010706020507" pitchFamily="18" charset="2"/>
              </a:rPr>
              <a:t>={</a:t>
            </a:r>
            <a:r>
              <a:rPr lang="en-US" altLang="zh-CN" sz="2400" i="1" dirty="0" err="1">
                <a:ea typeface="华文行楷" pitchFamily="2" charset="-122"/>
                <a:sym typeface="Symbol" panose="05050102010706020507" pitchFamily="18" charset="2"/>
              </a:rPr>
              <a:t>a,b</a:t>
            </a:r>
            <a:r>
              <a:rPr lang="en-US" altLang="zh-CN" sz="2400" i="1" dirty="0">
                <a:ea typeface="华文行楷" pitchFamily="2" charset="-122"/>
                <a:sym typeface="Symbol" panose="05050102010706020507" pitchFamily="18" charset="2"/>
              </a:rPr>
              <a:t>,#}</a:t>
            </a:r>
          </a:p>
          <a:p>
            <a:pPr>
              <a:buNone/>
            </a:pPr>
            <a:r>
              <a:rPr lang="en-US" altLang="zh-CN" sz="2400" i="1" dirty="0">
                <a:ea typeface="华文行楷" pitchFamily="2" charset="-122"/>
                <a:sym typeface="Symbol" panose="05050102010706020507" pitchFamily="18" charset="2"/>
              </a:rPr>
              <a:t>FIRST(</a:t>
            </a:r>
            <a:r>
              <a:rPr lang="en-US" altLang="zh-CN" sz="2400" i="1" dirty="0" err="1">
                <a:ea typeface="华文行楷" pitchFamily="2" charset="-122"/>
                <a:sym typeface="Symbol" panose="05050102010706020507" pitchFamily="18" charset="2"/>
              </a:rPr>
              <a:t>bC</a:t>
            </a:r>
            <a:r>
              <a:rPr lang="en-US" altLang="zh-CN" sz="2400" i="1" dirty="0">
                <a:ea typeface="华文行楷" pitchFamily="2" charset="-122"/>
                <a:sym typeface="Symbol" panose="05050102010706020507" pitchFamily="18" charset="2"/>
              </a:rPr>
              <a:t>)	={b}</a:t>
            </a:r>
          </a:p>
          <a:p>
            <a:pPr>
              <a:buNone/>
            </a:pPr>
            <a:r>
              <a:rPr lang="en-US" altLang="zh-CN" sz="2400" i="1" dirty="0">
                <a:ea typeface="华文行楷" pitchFamily="2" charset="-122"/>
                <a:sym typeface="Symbol" panose="05050102010706020507" pitchFamily="18" charset="2"/>
              </a:rPr>
              <a:t>(FIRST(</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a:t>
            </a:r>
            <a:r>
              <a:rPr lang="en-US" altLang="zh-CN" sz="2400" dirty="0">
                <a:sym typeface="Symbol" pitchFamily="18" charset="2"/>
              </a:rPr>
              <a:t> FOLLOW(A)</a:t>
            </a:r>
            <a:r>
              <a:rPr lang="en-US" altLang="zh-CN" sz="2400" i="1" dirty="0">
                <a:ea typeface="华文行楷" pitchFamily="2" charset="-122"/>
                <a:sym typeface="Symbol" panose="05050102010706020507" pitchFamily="18" charset="2"/>
              </a:rPr>
              <a:t>={</a:t>
            </a:r>
            <a:r>
              <a:rPr lang="en-US" altLang="zh-CN" sz="2400" i="1" dirty="0" err="1">
                <a:ea typeface="华文行楷" pitchFamily="2" charset="-122"/>
                <a:sym typeface="Symbol" panose="05050102010706020507" pitchFamily="18" charset="2"/>
              </a:rPr>
              <a:t>a,c</a:t>
            </a:r>
            <a:r>
              <a:rPr lang="en-US" altLang="zh-CN" sz="2400" i="1" dirty="0">
                <a:ea typeface="华文行楷" pitchFamily="2" charset="-122"/>
                <a:sym typeface="Symbol" panose="05050102010706020507" pitchFamily="18" charset="2"/>
              </a:rPr>
              <a:t>,#}</a:t>
            </a:r>
          </a:p>
          <a:p>
            <a:pPr>
              <a:buNone/>
            </a:pPr>
            <a:r>
              <a:rPr lang="en-US" altLang="zh-CN" sz="2400" i="1" dirty="0">
                <a:ea typeface="华文行楷" pitchFamily="2" charset="-122"/>
                <a:sym typeface="Symbol" panose="05050102010706020507" pitchFamily="18" charset="2"/>
              </a:rPr>
              <a:t>FIRST(b)	={b}</a:t>
            </a:r>
          </a:p>
          <a:p>
            <a:pPr>
              <a:buNone/>
            </a:pPr>
            <a:r>
              <a:rPr lang="en-US" altLang="zh-CN" sz="2400" i="1" dirty="0">
                <a:ea typeface="华文行楷" pitchFamily="2" charset="-122"/>
                <a:sym typeface="Symbol" panose="05050102010706020507" pitchFamily="18" charset="2"/>
              </a:rPr>
              <a:t>(FIRST(</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a:t>
            </a:r>
            <a:r>
              <a:rPr lang="en-US" altLang="zh-CN" sz="2400" dirty="0">
                <a:sym typeface="Symbol" pitchFamily="18" charset="2"/>
              </a:rPr>
              <a:t> FOLLOW(B)</a:t>
            </a:r>
            <a:r>
              <a:rPr lang="en-US" altLang="zh-CN" sz="2400" i="1" dirty="0">
                <a:ea typeface="华文行楷" pitchFamily="2" charset="-122"/>
                <a:sym typeface="Symbol" panose="05050102010706020507" pitchFamily="18" charset="2"/>
              </a:rPr>
              <a:t>={#}</a:t>
            </a:r>
          </a:p>
          <a:p>
            <a:pPr>
              <a:buNone/>
            </a:pPr>
            <a:r>
              <a:rPr lang="en-US" altLang="zh-CN" sz="2400" i="1" dirty="0">
                <a:ea typeface="华文行楷" pitchFamily="2" charset="-122"/>
                <a:sym typeface="Symbol" panose="05050102010706020507" pitchFamily="18" charset="2"/>
              </a:rPr>
              <a:t>FIRST(</a:t>
            </a:r>
            <a:r>
              <a:rPr lang="en-US" altLang="zh-CN" sz="2400" i="1" dirty="0" err="1">
                <a:ea typeface="华文行楷" pitchFamily="2" charset="-122"/>
                <a:sym typeface="Symbol" panose="05050102010706020507" pitchFamily="18" charset="2"/>
              </a:rPr>
              <a:t>aD</a:t>
            </a:r>
            <a:r>
              <a:rPr lang="en-US" altLang="zh-CN" sz="2400" i="1" dirty="0">
                <a:ea typeface="华文行楷" pitchFamily="2" charset="-122"/>
                <a:sym typeface="Symbol" panose="05050102010706020507" pitchFamily="18" charset="2"/>
              </a:rPr>
              <a:t>)	={a}</a:t>
            </a:r>
          </a:p>
          <a:p>
            <a:pPr>
              <a:buNone/>
            </a:pPr>
            <a:r>
              <a:rPr lang="en-US" altLang="zh-CN" sz="2400" i="1" dirty="0">
                <a:ea typeface="华文行楷" pitchFamily="2" charset="-122"/>
                <a:sym typeface="Symbol" panose="05050102010706020507" pitchFamily="18" charset="2"/>
              </a:rPr>
              <a:t>FIRST(AD) 	={</a:t>
            </a:r>
            <a:r>
              <a:rPr lang="en-US" altLang="zh-CN" sz="2400" i="1" dirty="0" err="1">
                <a:ea typeface="华文行楷" pitchFamily="2" charset="-122"/>
                <a:sym typeface="Symbol" panose="05050102010706020507" pitchFamily="18" charset="2"/>
              </a:rPr>
              <a:t>a,b,c</a:t>
            </a:r>
            <a:r>
              <a:rPr lang="en-US" altLang="zh-CN" sz="2400" i="1" dirty="0">
                <a:ea typeface="华文行楷" pitchFamily="2" charset="-122"/>
                <a:sym typeface="Symbol" panose="05050102010706020507" pitchFamily="18" charset="2"/>
              </a:rPr>
              <a:t>}</a:t>
            </a:r>
          </a:p>
          <a:p>
            <a:pPr>
              <a:buNone/>
            </a:pPr>
            <a:r>
              <a:rPr lang="en-US" altLang="zh-CN" sz="2400" i="1" dirty="0">
                <a:ea typeface="华文行楷" pitchFamily="2" charset="-122"/>
                <a:sym typeface="Symbol" panose="05050102010706020507" pitchFamily="18" charset="2"/>
              </a:rPr>
              <a:t>FIRST( b)	={b}</a:t>
            </a:r>
          </a:p>
          <a:p>
            <a:pPr>
              <a:buNone/>
            </a:pPr>
            <a:r>
              <a:rPr lang="en-US" altLang="zh-CN" sz="2400" i="1" dirty="0">
                <a:ea typeface="华文行楷" pitchFamily="2" charset="-122"/>
                <a:sym typeface="Symbol" panose="05050102010706020507" pitchFamily="18" charset="2"/>
              </a:rPr>
              <a:t>FIRST(</a:t>
            </a:r>
            <a:r>
              <a:rPr lang="en-US" altLang="zh-CN" sz="2400" i="1" dirty="0" err="1">
                <a:ea typeface="华文行楷" pitchFamily="2" charset="-122"/>
                <a:sym typeface="Symbol" panose="05050102010706020507" pitchFamily="18" charset="2"/>
              </a:rPr>
              <a:t>aS</a:t>
            </a:r>
            <a:r>
              <a:rPr lang="en-US" altLang="zh-CN" sz="2400" i="1" dirty="0">
                <a:ea typeface="华文行楷" pitchFamily="2" charset="-122"/>
                <a:sym typeface="Symbol" panose="05050102010706020507" pitchFamily="18" charset="2"/>
              </a:rPr>
              <a:t>)	={a}</a:t>
            </a:r>
          </a:p>
          <a:p>
            <a:pPr>
              <a:buNone/>
            </a:pPr>
            <a:r>
              <a:rPr lang="en-US" altLang="zh-CN" sz="2400" i="1" dirty="0">
                <a:ea typeface="华文行楷" pitchFamily="2" charset="-122"/>
                <a:sym typeface="Symbol" panose="05050102010706020507" pitchFamily="18" charset="2"/>
              </a:rPr>
              <a:t>FIRST(c)	={c}</a:t>
            </a:r>
          </a:p>
        </p:txBody>
      </p:sp>
    </p:spTree>
    <p:extLst>
      <p:ext uri="{BB962C8B-B14F-4D97-AF65-F5344CB8AC3E}">
        <p14:creationId xmlns:p14="http://schemas.microsoft.com/office/powerpoint/2010/main" val="2989607831"/>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00034" y="214290"/>
            <a:ext cx="7949406" cy="584775"/>
          </a:xfrm>
          <a:prstGeom prst="rect">
            <a:avLst/>
          </a:prstGeom>
          <a:noFill/>
          <a:ln w="9525">
            <a:noFill/>
            <a:miter lim="800000"/>
            <a:headEnd/>
            <a:tailEnd/>
          </a:ln>
        </p:spPr>
        <p:txBody>
          <a:bodyPr wrap="square">
            <a:spAutoFit/>
          </a:bodyPr>
          <a:lstStyle/>
          <a:p>
            <a:r>
              <a:rPr lang="en-US" altLang="zh-CN" dirty="0">
                <a:solidFill>
                  <a:srgbClr val="800080"/>
                </a:solidFill>
                <a:sym typeface="Symbol" panose="05050102010706020507" pitchFamily="18" charset="2"/>
              </a:rPr>
              <a:t> </a:t>
            </a:r>
            <a:r>
              <a:rPr lang="zh-CN" altLang="en-US" dirty="0">
                <a:solidFill>
                  <a:srgbClr val="800080"/>
                </a:solidFill>
                <a:sym typeface="Symbol" panose="05050102010706020507" pitchFamily="18" charset="2"/>
              </a:rPr>
              <a:t>判断该文法是否为</a:t>
            </a:r>
            <a:r>
              <a:rPr lang="en-US" altLang="zh-CN" dirty="0">
                <a:solidFill>
                  <a:srgbClr val="800080"/>
                </a:solidFill>
                <a:sym typeface="Symbol" panose="05050102010706020507" pitchFamily="18" charset="2"/>
              </a:rPr>
              <a:t>LL(1)</a:t>
            </a:r>
            <a:r>
              <a:rPr lang="zh-CN" altLang="en-US" dirty="0">
                <a:solidFill>
                  <a:srgbClr val="800080"/>
                </a:solidFill>
                <a:sym typeface="Symbol" panose="05050102010706020507" pitchFamily="18" charset="2"/>
              </a:rPr>
              <a:t>文法</a:t>
            </a:r>
            <a:endParaRPr lang="en-US" altLang="zh-CN" i="1" dirty="0">
              <a:ea typeface="华文行楷" pitchFamily="2" charset="-122"/>
              <a:sym typeface="Symbol" panose="05050102010706020507" pitchFamily="18" charset="2"/>
            </a:endParaRPr>
          </a:p>
        </p:txBody>
      </p:sp>
      <p:sp>
        <p:nvSpPr>
          <p:cNvPr id="3" name="矩形 2"/>
          <p:cNvSpPr/>
          <p:nvPr/>
        </p:nvSpPr>
        <p:spPr>
          <a:xfrm>
            <a:off x="785786" y="1142985"/>
            <a:ext cx="6048672" cy="3785652"/>
          </a:xfrm>
          <a:prstGeom prst="rect">
            <a:avLst/>
          </a:prstGeom>
        </p:spPr>
        <p:txBody>
          <a:bodyPr wrap="square">
            <a:spAutoFit/>
          </a:bodyPr>
          <a:lstStyle/>
          <a:p>
            <a:pPr>
              <a:buNone/>
            </a:pPr>
            <a:r>
              <a:rPr lang="en-US" altLang="zh-CN" sz="2400" i="1" dirty="0">
                <a:ea typeface="华文行楷" pitchFamily="2" charset="-122"/>
                <a:sym typeface="Symbol" panose="05050102010706020507" pitchFamily="18" charset="2"/>
              </a:rPr>
              <a:t>SELECT(S  AB)</a:t>
            </a:r>
            <a:r>
              <a:rPr lang="en-US" altLang="zh-CN" sz="2400" dirty="0">
                <a:sym typeface="Symbol" pitchFamily="18" charset="2"/>
              </a:rPr>
              <a:t>  </a:t>
            </a:r>
            <a:r>
              <a:rPr lang="en-US" altLang="zh-CN" sz="2400" i="1" dirty="0">
                <a:ea typeface="华文行楷" pitchFamily="2" charset="-122"/>
                <a:sym typeface="Symbol" panose="05050102010706020507" pitchFamily="18" charset="2"/>
              </a:rPr>
              <a:t>SELECT(S  </a:t>
            </a:r>
            <a:r>
              <a:rPr lang="en-US" altLang="zh-CN" sz="2400" i="1" dirty="0" err="1">
                <a:ea typeface="华文行楷" pitchFamily="2" charset="-122"/>
                <a:sym typeface="Symbol" panose="05050102010706020507" pitchFamily="18" charset="2"/>
              </a:rPr>
              <a:t>bC</a:t>
            </a:r>
            <a:r>
              <a:rPr lang="en-US" altLang="zh-CN" sz="2400" i="1" dirty="0">
                <a:ea typeface="华文行楷" pitchFamily="2" charset="-122"/>
                <a:sym typeface="Symbol" panose="05050102010706020507" pitchFamily="18" charset="2"/>
              </a:rPr>
              <a:t>)</a:t>
            </a:r>
          </a:p>
          <a:p>
            <a:pPr>
              <a:buNone/>
            </a:pPr>
            <a:r>
              <a:rPr lang="en-US" altLang="zh-CN" sz="2400" i="1" dirty="0">
                <a:ea typeface="华文行楷" pitchFamily="2" charset="-122"/>
                <a:sym typeface="Symbol" panose="05050102010706020507" pitchFamily="18" charset="2"/>
              </a:rPr>
              <a:t>	={</a:t>
            </a:r>
            <a:r>
              <a:rPr lang="en-US" altLang="zh-CN" sz="2400" i="1" dirty="0" err="1">
                <a:ea typeface="华文行楷" pitchFamily="2" charset="-122"/>
                <a:sym typeface="Symbol" panose="05050102010706020507" pitchFamily="18" charset="2"/>
              </a:rPr>
              <a:t>a,b</a:t>
            </a:r>
            <a:r>
              <a:rPr lang="en-US" altLang="zh-CN" sz="2400" i="1" dirty="0">
                <a:ea typeface="华文行楷" pitchFamily="2" charset="-122"/>
                <a:sym typeface="Symbol" panose="05050102010706020507" pitchFamily="18" charset="2"/>
              </a:rPr>
              <a:t>,#}</a:t>
            </a:r>
            <a:r>
              <a:rPr lang="en-US" altLang="zh-CN" sz="2400" dirty="0">
                <a:sym typeface="Symbol" pitchFamily="18" charset="2"/>
              </a:rPr>
              <a:t> </a:t>
            </a:r>
            <a:r>
              <a:rPr lang="en-US" altLang="zh-CN" sz="2400" i="1" dirty="0">
                <a:ea typeface="华文行楷" pitchFamily="2" charset="-122"/>
                <a:sym typeface="Symbol" panose="05050102010706020507" pitchFamily="18" charset="2"/>
              </a:rPr>
              <a:t> {b} = {b} </a:t>
            </a:r>
            <a:r>
              <a:rPr lang="en-US" altLang="zh-CN" sz="2400" i="1" dirty="0">
                <a:solidFill>
                  <a:srgbClr val="FF0000"/>
                </a:solidFill>
                <a:ea typeface="华文行楷" pitchFamily="2" charset="-122"/>
                <a:sym typeface="Symbol" panose="05050102010706020507" pitchFamily="18" charset="2"/>
              </a:rPr>
              <a:t>≠</a:t>
            </a:r>
            <a:r>
              <a:rPr lang="en-US" altLang="zh-CN" sz="2400" dirty="0">
                <a:solidFill>
                  <a:srgbClr val="FF0000"/>
                </a:solidFill>
                <a:sym typeface="Symbol" pitchFamily="18" charset="2"/>
              </a:rPr>
              <a:t></a:t>
            </a:r>
            <a:endParaRPr lang="en-US" altLang="zh-CN" sz="2400" i="1" dirty="0">
              <a:solidFill>
                <a:srgbClr val="FF0000"/>
              </a:solidFill>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SELECT(A   </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 )</a:t>
            </a:r>
            <a:r>
              <a:rPr lang="en-US" altLang="zh-CN" sz="2400" dirty="0">
                <a:sym typeface="Symbol" pitchFamily="18" charset="2"/>
              </a:rPr>
              <a:t>  </a:t>
            </a:r>
            <a:r>
              <a:rPr lang="en-US" altLang="zh-CN" sz="2400" i="1" dirty="0">
                <a:ea typeface="华文行楷" pitchFamily="2" charset="-122"/>
                <a:sym typeface="Symbol" panose="05050102010706020507" pitchFamily="18" charset="2"/>
              </a:rPr>
              <a:t>SELECT(A   b)</a:t>
            </a:r>
          </a:p>
          <a:p>
            <a:pPr>
              <a:buNone/>
            </a:pPr>
            <a:r>
              <a:rPr lang="en-US" altLang="zh-CN" sz="2400" i="1" dirty="0">
                <a:ea typeface="华文行楷" pitchFamily="2" charset="-122"/>
                <a:sym typeface="Symbol" panose="05050102010706020507" pitchFamily="18" charset="2"/>
              </a:rPr>
              <a:t>	={</a:t>
            </a:r>
            <a:r>
              <a:rPr lang="en-US" altLang="zh-CN" sz="2400" i="1" dirty="0" err="1">
                <a:ea typeface="华文行楷" pitchFamily="2" charset="-122"/>
                <a:sym typeface="Symbol" panose="05050102010706020507" pitchFamily="18" charset="2"/>
              </a:rPr>
              <a:t>a,c</a:t>
            </a:r>
            <a:r>
              <a:rPr lang="en-US" altLang="zh-CN" sz="2400" i="1" dirty="0">
                <a:ea typeface="华文行楷" pitchFamily="2" charset="-122"/>
                <a:sym typeface="Symbol" panose="05050102010706020507" pitchFamily="18" charset="2"/>
              </a:rPr>
              <a:t>,#}</a:t>
            </a:r>
            <a:r>
              <a:rPr lang="en-US" altLang="zh-CN" sz="2400" dirty="0">
                <a:sym typeface="Symbol" pitchFamily="18" charset="2"/>
              </a:rPr>
              <a:t> </a:t>
            </a:r>
            <a:r>
              <a:rPr lang="en-US" altLang="zh-CN" sz="2400" i="1" dirty="0">
                <a:ea typeface="华文行楷" pitchFamily="2" charset="-122"/>
                <a:sym typeface="Symbol" panose="05050102010706020507" pitchFamily="18" charset="2"/>
              </a:rPr>
              <a:t> {b} = </a:t>
            </a:r>
            <a:r>
              <a:rPr lang="en-US" altLang="zh-CN" sz="2400" dirty="0">
                <a:sym typeface="Symbol" pitchFamily="18" charset="2"/>
              </a:rPr>
              <a:t></a:t>
            </a:r>
            <a:endParaRPr lang="en-US" altLang="zh-CN" sz="2400" i="1" dirty="0">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SELECT(B  </a:t>
            </a:r>
            <a:r>
              <a:rPr lang="zh-CN" altLang="en-US" sz="2400" i="1" dirty="0">
                <a:sym typeface="Symbol" panose="05050102010706020507" pitchFamily="18" charset="2"/>
              </a:rPr>
              <a:t></a:t>
            </a:r>
            <a:r>
              <a:rPr lang="en-US" altLang="zh-CN" sz="2400" i="1" dirty="0">
                <a:ea typeface="华文行楷" pitchFamily="2" charset="-122"/>
                <a:sym typeface="Symbol" panose="05050102010706020507" pitchFamily="18" charset="2"/>
              </a:rPr>
              <a:t>)</a:t>
            </a:r>
            <a:r>
              <a:rPr lang="en-US" altLang="zh-CN" sz="2400" dirty="0">
                <a:sym typeface="Symbol" pitchFamily="18" charset="2"/>
              </a:rPr>
              <a:t>  </a:t>
            </a:r>
            <a:r>
              <a:rPr lang="en-US" altLang="zh-CN" sz="2400" i="1" dirty="0">
                <a:ea typeface="华文行楷" pitchFamily="2" charset="-122"/>
                <a:sym typeface="Symbol" panose="05050102010706020507" pitchFamily="18" charset="2"/>
              </a:rPr>
              <a:t>SELECT(B  </a:t>
            </a:r>
            <a:r>
              <a:rPr lang="en-US" altLang="zh-CN" sz="2400" i="1" dirty="0" err="1">
                <a:ea typeface="华文行楷" pitchFamily="2" charset="-122"/>
                <a:sym typeface="Symbol" panose="05050102010706020507" pitchFamily="18" charset="2"/>
              </a:rPr>
              <a:t>aD</a:t>
            </a:r>
            <a:r>
              <a:rPr lang="en-US" altLang="zh-CN" sz="2400" i="1"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	={#}</a:t>
            </a:r>
            <a:r>
              <a:rPr lang="en-US" altLang="zh-CN" sz="2400" dirty="0">
                <a:sym typeface="Symbol" pitchFamily="18" charset="2"/>
              </a:rPr>
              <a:t></a:t>
            </a:r>
            <a:r>
              <a:rPr lang="en-US" altLang="zh-CN" sz="2400" i="1" dirty="0">
                <a:ea typeface="华文行楷" pitchFamily="2" charset="-122"/>
                <a:sym typeface="Symbol" panose="05050102010706020507" pitchFamily="18" charset="2"/>
              </a:rPr>
              <a:t>{a}</a:t>
            </a:r>
          </a:p>
          <a:p>
            <a:pPr>
              <a:buNone/>
            </a:pPr>
            <a:r>
              <a:rPr lang="en-US" altLang="zh-CN" sz="2400" i="1" dirty="0">
                <a:ea typeface="华文行楷" pitchFamily="2" charset="-122"/>
                <a:sym typeface="Symbol" panose="05050102010706020507" pitchFamily="18" charset="2"/>
              </a:rPr>
              <a:t>SELECT(C   AD)</a:t>
            </a:r>
            <a:r>
              <a:rPr lang="en-US" altLang="zh-CN" sz="2400" dirty="0">
                <a:sym typeface="Symbol" pitchFamily="18" charset="2"/>
              </a:rPr>
              <a:t>  </a:t>
            </a:r>
            <a:r>
              <a:rPr lang="en-US" altLang="zh-CN" sz="2400" i="1" dirty="0">
                <a:ea typeface="华文行楷" pitchFamily="2" charset="-122"/>
                <a:sym typeface="Symbol" panose="05050102010706020507" pitchFamily="18" charset="2"/>
              </a:rPr>
              <a:t>SELECT(C   b)	</a:t>
            </a:r>
          </a:p>
          <a:p>
            <a:pPr>
              <a:buNone/>
            </a:pPr>
            <a:r>
              <a:rPr lang="en-US" altLang="zh-CN" sz="2400" i="1" dirty="0">
                <a:ea typeface="华文行楷" pitchFamily="2" charset="-122"/>
                <a:sym typeface="Symbol" panose="05050102010706020507" pitchFamily="18" charset="2"/>
              </a:rPr>
              <a:t>	={</a:t>
            </a:r>
            <a:r>
              <a:rPr lang="en-US" altLang="zh-CN" sz="2400" i="1" dirty="0" err="1">
                <a:ea typeface="华文行楷" pitchFamily="2" charset="-122"/>
                <a:sym typeface="Symbol" panose="05050102010706020507" pitchFamily="18" charset="2"/>
              </a:rPr>
              <a:t>a,b,c</a:t>
            </a:r>
            <a:r>
              <a:rPr lang="en-US" altLang="zh-CN" sz="2400" i="1" dirty="0">
                <a:ea typeface="华文行楷" pitchFamily="2" charset="-122"/>
                <a:sym typeface="Symbol" panose="05050102010706020507" pitchFamily="18" charset="2"/>
              </a:rPr>
              <a:t>}</a:t>
            </a:r>
            <a:r>
              <a:rPr lang="en-US" altLang="zh-CN" sz="2400" dirty="0">
                <a:sym typeface="Symbol" pitchFamily="18" charset="2"/>
              </a:rPr>
              <a:t> </a:t>
            </a:r>
            <a:r>
              <a:rPr lang="en-US" altLang="zh-CN" sz="2400" i="1" dirty="0">
                <a:ea typeface="华文行楷" pitchFamily="2" charset="-122"/>
                <a:sym typeface="Symbol" panose="05050102010706020507" pitchFamily="18" charset="2"/>
              </a:rPr>
              <a:t> {b} = {b} </a:t>
            </a:r>
            <a:r>
              <a:rPr lang="en-US" altLang="zh-CN" sz="2400" i="1" dirty="0">
                <a:solidFill>
                  <a:srgbClr val="FF0000"/>
                </a:solidFill>
                <a:ea typeface="华文行楷" pitchFamily="2" charset="-122"/>
                <a:sym typeface="Symbol" panose="05050102010706020507" pitchFamily="18" charset="2"/>
              </a:rPr>
              <a:t>≠</a:t>
            </a:r>
            <a:r>
              <a:rPr lang="en-US" altLang="zh-CN" sz="2400" dirty="0">
                <a:solidFill>
                  <a:srgbClr val="FF0000"/>
                </a:solidFill>
                <a:sym typeface="Symbol" pitchFamily="18" charset="2"/>
              </a:rPr>
              <a:t></a:t>
            </a:r>
            <a:endParaRPr lang="en-US" altLang="zh-CN" sz="2400" i="1" dirty="0">
              <a:solidFill>
                <a:srgbClr val="FF0000"/>
              </a:solidFill>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SELECT(D  </a:t>
            </a:r>
            <a:r>
              <a:rPr lang="en-US" altLang="zh-CN" sz="2400" i="1" dirty="0" err="1">
                <a:ea typeface="华文行楷" pitchFamily="2" charset="-122"/>
                <a:sym typeface="Symbol" panose="05050102010706020507" pitchFamily="18" charset="2"/>
              </a:rPr>
              <a:t>aS</a:t>
            </a:r>
            <a:r>
              <a:rPr lang="en-US" altLang="zh-CN" sz="2400" i="1" dirty="0">
                <a:ea typeface="华文行楷" pitchFamily="2" charset="-122"/>
                <a:sym typeface="Symbol" panose="05050102010706020507" pitchFamily="18" charset="2"/>
              </a:rPr>
              <a:t>)</a:t>
            </a:r>
            <a:r>
              <a:rPr lang="en-US" altLang="zh-CN" sz="2400" dirty="0">
                <a:sym typeface="Symbol" pitchFamily="18" charset="2"/>
              </a:rPr>
              <a:t>  </a:t>
            </a:r>
            <a:r>
              <a:rPr lang="en-US" altLang="zh-CN" sz="2400" i="1" dirty="0">
                <a:ea typeface="华文行楷" pitchFamily="2" charset="-122"/>
                <a:sym typeface="Symbol" panose="05050102010706020507" pitchFamily="18" charset="2"/>
              </a:rPr>
              <a:t>SELECT(D c)	</a:t>
            </a:r>
          </a:p>
          <a:p>
            <a:pPr>
              <a:buNone/>
            </a:pPr>
            <a:r>
              <a:rPr lang="en-US" altLang="zh-CN" sz="2400" i="1" dirty="0">
                <a:ea typeface="华文行楷" pitchFamily="2" charset="-122"/>
                <a:sym typeface="Symbol" panose="05050102010706020507" pitchFamily="18" charset="2"/>
              </a:rPr>
              <a:t>	={a}</a:t>
            </a:r>
            <a:r>
              <a:rPr lang="en-US" altLang="zh-CN" sz="2400" i="1" dirty="0">
                <a:sym typeface="Symbol" pitchFamily="18" charset="2"/>
              </a:rPr>
              <a:t> {</a:t>
            </a:r>
            <a:r>
              <a:rPr lang="en-US" altLang="zh-CN" sz="2400" i="1" dirty="0">
                <a:ea typeface="华文行楷" pitchFamily="2" charset="-122"/>
                <a:sym typeface="Symbol" panose="05050102010706020507" pitchFamily="18" charset="2"/>
              </a:rPr>
              <a:t>c}</a:t>
            </a:r>
            <a:r>
              <a:rPr lang="en-US" altLang="zh-CN" sz="2400" dirty="0">
                <a:sym typeface="Symbol" pitchFamily="18" charset="2"/>
              </a:rPr>
              <a:t> =</a:t>
            </a:r>
            <a:endParaRPr lang="en-US" altLang="zh-CN" sz="2400" i="1" dirty="0">
              <a:ea typeface="华文行楷" pitchFamily="2" charset="-122"/>
              <a:sym typeface="Symbol" panose="05050102010706020507" pitchFamily="18" charset="2"/>
            </a:endParaRPr>
          </a:p>
        </p:txBody>
      </p:sp>
      <p:sp>
        <p:nvSpPr>
          <p:cNvPr id="4" name="矩形 3"/>
          <p:cNvSpPr/>
          <p:nvPr/>
        </p:nvSpPr>
        <p:spPr>
          <a:xfrm>
            <a:off x="755576" y="5000636"/>
            <a:ext cx="6624736" cy="584775"/>
          </a:xfrm>
          <a:prstGeom prst="rect">
            <a:avLst/>
          </a:prstGeom>
        </p:spPr>
        <p:txBody>
          <a:bodyPr wrap="square">
            <a:spAutoFit/>
          </a:bodyPr>
          <a:lstStyle/>
          <a:p>
            <a:pPr>
              <a:buNone/>
            </a:pPr>
            <a:r>
              <a:rPr lang="zh-CN" altLang="en-US" dirty="0">
                <a:solidFill>
                  <a:srgbClr val="800080"/>
                </a:solidFill>
                <a:sym typeface="Symbol" panose="05050102010706020507" pitchFamily="18" charset="2"/>
              </a:rPr>
              <a:t>判定结果：该文法不是</a:t>
            </a:r>
            <a:r>
              <a:rPr lang="en-US" altLang="zh-CN" dirty="0">
                <a:solidFill>
                  <a:srgbClr val="800080"/>
                </a:solidFill>
                <a:sym typeface="Symbol" panose="05050102010706020507" pitchFamily="18" charset="2"/>
              </a:rPr>
              <a:t>LL(1)</a:t>
            </a:r>
            <a:r>
              <a:rPr lang="zh-CN" altLang="en-US" dirty="0">
                <a:solidFill>
                  <a:srgbClr val="800080"/>
                </a:solidFill>
                <a:sym typeface="Symbol" panose="05050102010706020507" pitchFamily="18" charset="2"/>
              </a:rPr>
              <a:t>文法</a:t>
            </a:r>
            <a:endParaRPr lang="zh-CN" altLang="en-US" dirty="0"/>
          </a:p>
        </p:txBody>
      </p:sp>
    </p:spTree>
    <p:extLst>
      <p:ext uri="{BB962C8B-B14F-4D97-AF65-F5344CB8AC3E}">
        <p14:creationId xmlns:p14="http://schemas.microsoft.com/office/powerpoint/2010/main" val="14510725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1"/>
          <p:cNvSpPr>
            <a:spLocks noChangeArrowheads="1"/>
          </p:cNvSpPr>
          <p:nvPr/>
        </p:nvSpPr>
        <p:spPr bwMode="auto">
          <a:xfrm>
            <a:off x="214282" y="0"/>
            <a:ext cx="3607240" cy="4118605"/>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b="1" dirty="0"/>
              <a:t>练习</a:t>
            </a:r>
            <a:endParaRPr lang="en-US" altLang="zh-CN" sz="2800" b="1" dirty="0"/>
          </a:p>
          <a:p>
            <a:pPr marL="342900" indent="-342900">
              <a:spcBef>
                <a:spcPct val="20000"/>
              </a:spcBef>
              <a:buClr>
                <a:schemeClr val="tx1"/>
              </a:buClr>
              <a:buSzPct val="75000"/>
              <a:buNone/>
            </a:pPr>
            <a:r>
              <a:rPr lang="zh-CN" altLang="en-US" sz="2800" b="1" dirty="0"/>
              <a:t>继续处理文法</a:t>
            </a:r>
            <a:r>
              <a:rPr lang="zh-CN" altLang="en-US" sz="2800" dirty="0"/>
              <a:t> </a:t>
            </a:r>
            <a:r>
              <a:rPr lang="en-US" altLang="zh-CN" sz="2800" dirty="0"/>
              <a:t>G’[ E]:</a:t>
            </a: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p:txBody>
      </p:sp>
      <p:sp>
        <p:nvSpPr>
          <p:cNvPr id="7" name="矩形 6"/>
          <p:cNvSpPr/>
          <p:nvPr/>
        </p:nvSpPr>
        <p:spPr>
          <a:xfrm>
            <a:off x="3643306" y="4202392"/>
            <a:ext cx="5256584" cy="2308324"/>
          </a:xfrm>
          <a:prstGeom prst="rect">
            <a:avLst/>
          </a:prstGeom>
          <a:no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 (E) 	</a:t>
            </a:r>
            <a:r>
              <a:rPr lang="en-US" altLang="zh-CN" sz="2800" i="1" dirty="0">
                <a:sym typeface="Symbol" panose="05050102010706020507" pitchFamily="18" charset="2"/>
              </a:rPr>
              <a:t>=</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FOLLOW(E’ )	</a:t>
            </a:r>
            <a:r>
              <a:rPr lang="en-US" altLang="zh-CN" sz="2800" i="1" dirty="0">
                <a:sym typeface="Symbol" panose="05050102010706020507" pitchFamily="18" charset="2"/>
              </a:rPr>
              <a:t>=</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	=</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 	=</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FOLLOW(F)	=</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sym typeface="Symbol" pitchFamily="18" charset="2"/>
              </a:rPr>
              <a:t> </a:t>
            </a:r>
            <a:r>
              <a:rPr lang="en-US" altLang="zh-CN" dirty="0">
                <a:sym typeface="Symbol" pitchFamily="18" charset="2"/>
              </a:rPr>
              <a:t></a:t>
            </a:r>
            <a:r>
              <a:rPr lang="en-US" altLang="zh-CN" dirty="0">
                <a:ea typeface="华文行楷" pitchFamily="2" charset="-122"/>
                <a:sym typeface="Symbol" panose="05050102010706020507" pitchFamily="18" charset="2"/>
              </a:rPr>
              <a:t>}</a:t>
            </a:r>
            <a:endParaRPr lang="en-US" altLang="zh-CN" i="1" dirty="0">
              <a:ea typeface="华文行楷" pitchFamily="2" charset="-122"/>
              <a:sym typeface="Symbol" panose="05050102010706020507" pitchFamily="18" charset="2"/>
            </a:endParaRPr>
          </a:p>
        </p:txBody>
      </p:sp>
      <p:sp>
        <p:nvSpPr>
          <p:cNvPr id="9" name="Rectangle 11"/>
          <p:cNvSpPr>
            <a:spLocks noChangeArrowheads="1"/>
          </p:cNvSpPr>
          <p:nvPr/>
        </p:nvSpPr>
        <p:spPr bwMode="auto">
          <a:xfrm>
            <a:off x="4000496" y="33224"/>
            <a:ext cx="4500562" cy="4038718"/>
          </a:xfrm>
          <a:prstGeom prst="rect">
            <a:avLst/>
          </a:prstGeom>
          <a:noFill/>
          <a:ln w="9525">
            <a:noFill/>
            <a:miter lim="800000"/>
            <a:headEnd/>
            <a:tailEnd/>
          </a:ln>
        </p:spPr>
        <p:txBody>
          <a:bodyPr/>
          <a:lstStyle/>
          <a:p>
            <a:pPr marL="514350" indent="-514350">
              <a:spcBef>
                <a:spcPct val="20000"/>
              </a:spcBef>
              <a:buClr>
                <a:schemeClr val="tx1"/>
              </a:buClr>
              <a:buSzPct val="75000"/>
              <a:buFont typeface="+mj-ea"/>
              <a:buAutoNum type="circleNumDbPlain" startAt="4"/>
            </a:pPr>
            <a:r>
              <a:rPr lang="zh-CN" altLang="en-US" sz="2800" dirty="0"/>
              <a:t>求</a:t>
            </a:r>
            <a:r>
              <a:rPr lang="en-US" altLang="zh-CN" sz="2800" i="1" dirty="0">
                <a:ea typeface="华文行楷" pitchFamily="2" charset="-122"/>
                <a:sym typeface="Symbol" panose="05050102010706020507" pitchFamily="18" charset="2"/>
              </a:rPr>
              <a:t>SELECT</a:t>
            </a:r>
            <a:r>
              <a:rPr lang="zh-CN" altLang="en-US" sz="2800" dirty="0">
                <a:sym typeface="Symbol" panose="05050102010706020507" pitchFamily="18" charset="2"/>
              </a:rPr>
              <a:t>集</a:t>
            </a:r>
            <a:endParaRPr lang="en-US" altLang="zh-CN" sz="2800" dirty="0"/>
          </a:p>
          <a:p>
            <a:pPr marL="0" lvl="1">
              <a:buNone/>
            </a:pPr>
            <a:r>
              <a:rPr lang="en-US" altLang="zh-CN" sz="2800" i="1" dirty="0">
                <a:ea typeface="华文行楷" pitchFamily="2" charset="-122"/>
                <a:sym typeface="Symbol" panose="05050102010706020507" pitchFamily="18" charset="2"/>
              </a:rPr>
              <a:t>SELECT(</a:t>
            </a: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r>
              <a:rPr lang="en-US" altLang="zh-CN" sz="2800" i="1" dirty="0">
                <a:ea typeface="华文行楷" pitchFamily="2" charset="-122"/>
                <a:sym typeface="Symbol" panose="05050102010706020507" pitchFamily="18" charset="2"/>
              </a:rPr>
              <a:t>)	</a:t>
            </a:r>
          </a:p>
          <a:p>
            <a:pPr marL="0" lvl="1">
              <a:buNone/>
            </a:pPr>
            <a:r>
              <a:rPr lang="en-US" altLang="zh-CN" sz="2800" i="1" dirty="0">
                <a:ea typeface="华文行楷" pitchFamily="2" charset="-122"/>
                <a:sym typeface="Symbol" panose="05050102010706020507" pitchFamily="18" charset="2"/>
              </a:rPr>
              <a:t>SELECT(</a:t>
            </a:r>
            <a:r>
              <a:rPr lang="en-US" altLang="zh-CN" sz="2800" dirty="0">
                <a:solidFill>
                  <a:srgbClr val="FF0000"/>
                </a:solidFill>
              </a:rPr>
              <a:t>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i="1" dirty="0">
                <a:ea typeface="华文行楷" pitchFamily="2" charset="-122"/>
                <a:sym typeface="Symbol" panose="05050102010706020507" pitchFamily="18" charset="2"/>
              </a:rPr>
              <a:t>)	</a:t>
            </a:r>
          </a:p>
          <a:p>
            <a:pPr marL="0" lvl="1">
              <a:buNone/>
            </a:pPr>
            <a:r>
              <a:rPr lang="en-US" altLang="zh-CN" sz="2800" i="1" dirty="0">
                <a:ea typeface="华文行楷" pitchFamily="2" charset="-122"/>
                <a:sym typeface="Symbol" panose="05050102010706020507" pitchFamily="18" charset="2"/>
              </a:rPr>
              <a:t>SELECT(</a:t>
            </a:r>
            <a:r>
              <a:rPr lang="en-US" altLang="zh-CN" sz="2800" dirty="0">
                <a:solidFill>
                  <a:srgbClr val="FF0000"/>
                </a:solidFill>
              </a:rPr>
              <a:t>E’ </a:t>
            </a:r>
            <a:r>
              <a:rPr lang="en-US" altLang="zh-CN" sz="2800" dirty="0">
                <a:solidFill>
                  <a:srgbClr val="FF0000"/>
                </a:solidFill>
                <a:sym typeface="Symbol" pitchFamily="18" charset="2"/>
              </a:rPr>
              <a:t> </a:t>
            </a:r>
            <a:r>
              <a:rPr lang="en-US" altLang="zh-CN" sz="2800" i="1" dirty="0">
                <a:ea typeface="华文行楷" pitchFamily="2" charset="-122"/>
                <a:sym typeface="Symbol" panose="05050102010706020507" pitchFamily="18" charset="2"/>
              </a:rPr>
              <a:t>)		</a:t>
            </a:r>
          </a:p>
          <a:p>
            <a:pPr marL="0" lvl="1">
              <a:buNone/>
            </a:pPr>
            <a:r>
              <a:rPr lang="en-US" altLang="zh-CN" sz="2800" i="1" dirty="0">
                <a:ea typeface="华文行楷" pitchFamily="2" charset="-122"/>
                <a:sym typeface="Symbol" panose="05050102010706020507" pitchFamily="18" charset="2"/>
              </a:rPr>
              <a:t>SELECT(</a:t>
            </a:r>
            <a:r>
              <a:rPr lang="en-US" altLang="zh-CN" sz="2800" dirty="0">
                <a:solidFill>
                  <a:srgbClr val="800080"/>
                </a:solidFill>
              </a:rPr>
              <a:t>T </a:t>
            </a:r>
            <a:r>
              <a:rPr lang="en-US" altLang="zh-CN" sz="2800" dirty="0">
                <a:solidFill>
                  <a:srgbClr val="800080"/>
                </a:solidFill>
                <a:sym typeface="Symbol" pitchFamily="18" charset="2"/>
              </a:rPr>
              <a:t></a:t>
            </a:r>
            <a:r>
              <a:rPr lang="en-US" altLang="zh-CN" sz="2800" dirty="0">
                <a:solidFill>
                  <a:srgbClr val="800080"/>
                </a:solidFill>
              </a:rPr>
              <a:t> FT’ </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SELECT(</a:t>
            </a:r>
            <a:r>
              <a:rPr lang="en-US" altLang="zh-CN" sz="2800" dirty="0">
                <a:solidFill>
                  <a:srgbClr val="800080"/>
                </a:solidFill>
              </a:rPr>
              <a:t>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SELECT(</a:t>
            </a:r>
            <a:r>
              <a:rPr lang="en-US" altLang="zh-CN" sz="2800" dirty="0">
                <a:solidFill>
                  <a:srgbClr val="800080"/>
                </a:solidFill>
              </a:rPr>
              <a:t>T’</a:t>
            </a:r>
            <a:r>
              <a:rPr lang="en-US" altLang="zh-CN" sz="2800" dirty="0">
                <a:solidFill>
                  <a:srgbClr val="800080"/>
                </a:solidFill>
                <a:sym typeface="Symbol" pitchFamily="18" charset="2"/>
              </a:rPr>
              <a:t>  </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SELECT(</a:t>
            </a:r>
            <a:r>
              <a:rPr lang="en-US" altLang="zh-CN" sz="2800" dirty="0"/>
              <a:t>F </a:t>
            </a:r>
            <a:r>
              <a:rPr lang="en-US" altLang="zh-CN" sz="2800" dirty="0">
                <a:sym typeface="Symbol" pitchFamily="18" charset="2"/>
              </a:rPr>
              <a:t> </a:t>
            </a:r>
            <a:r>
              <a:rPr lang="en-US" altLang="zh-CN" sz="2800" dirty="0"/>
              <a:t>(E)</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SELECT(</a:t>
            </a:r>
            <a:r>
              <a:rPr lang="en-US" altLang="zh-CN" sz="2800" dirty="0"/>
              <a:t>F </a:t>
            </a:r>
            <a:r>
              <a:rPr lang="en-US" altLang="zh-CN" sz="2800" dirty="0">
                <a:sym typeface="Symbol" pitchFamily="18" charset="2"/>
              </a:rPr>
              <a:t> </a:t>
            </a:r>
            <a:r>
              <a:rPr lang="en-US" altLang="zh-CN" sz="2800" dirty="0" err="1"/>
              <a:t>i</a:t>
            </a:r>
            <a:r>
              <a:rPr lang="en-US" altLang="zh-CN" sz="2800" i="1" dirty="0">
                <a:ea typeface="华文行楷" pitchFamily="2" charset="-122"/>
                <a:sym typeface="Symbol" panose="05050102010706020507" pitchFamily="18" charset="2"/>
              </a:rPr>
              <a:t>)		</a:t>
            </a:r>
            <a:endParaRPr lang="zh-CN" altLang="en-US" sz="2800" dirty="0"/>
          </a:p>
        </p:txBody>
      </p:sp>
      <p:sp>
        <p:nvSpPr>
          <p:cNvPr id="6" name="矩形 5"/>
          <p:cNvSpPr/>
          <p:nvPr/>
        </p:nvSpPr>
        <p:spPr>
          <a:xfrm>
            <a:off x="-357222" y="3687901"/>
            <a:ext cx="4429156" cy="3170099"/>
          </a:xfrm>
          <a:prstGeom prst="rect">
            <a:avLst/>
          </a:prstGeom>
          <a:no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solidFill>
                  <a:srgbClr val="FF0000"/>
                </a:solidFill>
              </a:rPr>
              <a:t>TE’</a:t>
            </a:r>
            <a:r>
              <a:rPr lang="en-US" altLang="zh-CN" sz="2800" i="1" dirty="0">
                <a:ea typeface="华文行楷" pitchFamily="2" charset="-122"/>
                <a:sym typeface="Symbol" panose="05050102010706020507" pitchFamily="18" charset="2"/>
              </a:rPr>
              <a:t> )	</a:t>
            </a:r>
            <a:r>
              <a:rPr lang="en-US" altLang="zh-CN" sz="2800" i="1" dirty="0">
                <a:sym typeface="Symbol" panose="05050102010706020507" pitchFamily="18" charset="2"/>
              </a:rPr>
              <a:t>=</a:t>
            </a: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r>
              <a:rPr lang="en-US" altLang="zh-CN" sz="2800" dirty="0">
                <a:sym typeface="Symbol" panose="05050102010706020507"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solidFill>
                  <a:srgbClr val="FF0000"/>
                </a:solidFill>
                <a:sym typeface="Symbol" pitchFamily="18" charset="2"/>
              </a:rPr>
              <a:t> </a:t>
            </a:r>
            <a:r>
              <a:rPr lang="en-US" altLang="zh-CN" sz="2800" dirty="0">
                <a:solidFill>
                  <a:srgbClr val="FF0000"/>
                </a:solidFill>
              </a:rPr>
              <a:t>TE’</a:t>
            </a:r>
            <a:r>
              <a:rPr lang="en-US" altLang="zh-CN" sz="2800" i="1" dirty="0">
                <a:ea typeface="华文行楷" pitchFamily="2" charset="-122"/>
                <a:sym typeface="Symbol" panose="05050102010706020507" pitchFamily="18" charset="2"/>
              </a:rPr>
              <a:t>)	=</a:t>
            </a:r>
            <a:r>
              <a:rPr lang="en-US" altLang="zh-CN" sz="2800" dirty="0">
                <a:sym typeface="Symbol" pitchFamily="18" charset="2"/>
              </a:rPr>
              <a:t>{+</a:t>
            </a:r>
            <a:r>
              <a:rPr lang="en-US" altLang="zh-CN" sz="2800" dirty="0">
                <a:ea typeface="华文行楷" pitchFamily="2" charset="-122"/>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solidFill>
                  <a:srgbClr val="800080"/>
                </a:solidFill>
              </a:rPr>
              <a:t>FT’ </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solidFill>
                  <a:srgbClr val="800080"/>
                </a:solidFill>
                <a:sym typeface="Symbol" pitchFamily="18" charset="2"/>
              </a:rPr>
              <a:t> </a:t>
            </a:r>
            <a:r>
              <a:rPr lang="en-US" altLang="zh-CN" sz="2800" dirty="0">
                <a:solidFill>
                  <a:srgbClr val="800080"/>
                </a:solidFill>
              </a:rPr>
              <a:t>FT’</a:t>
            </a:r>
            <a:r>
              <a:rPr lang="en-US" altLang="zh-CN" sz="2800" i="1" dirty="0">
                <a:ea typeface="华文行楷" pitchFamily="2" charset="-122"/>
                <a:sym typeface="Symbol" panose="05050102010706020507" pitchFamily="18" charset="2"/>
              </a:rPr>
              <a:t> )</a:t>
            </a:r>
            <a:r>
              <a:rPr lang="en-US" altLang="zh-CN" sz="2800" dirty="0">
                <a:solidFill>
                  <a:srgbClr val="800080"/>
                </a:solidFill>
                <a:sym typeface="Symbol" pitchFamily="18" charset="2"/>
              </a:rPr>
              <a:t> </a:t>
            </a:r>
            <a:r>
              <a:rPr lang="en-US" altLang="zh-CN" sz="2800" i="1" dirty="0">
                <a:sym typeface="Symbol" pitchFamily="18" charset="2"/>
              </a:rPr>
              <a:t>=</a:t>
            </a:r>
            <a:r>
              <a:rPr lang="en-US" altLang="zh-CN" sz="2800" dirty="0">
                <a:sym typeface="Symbol" pitchFamily="18" charset="2"/>
              </a:rPr>
              <a:t>{</a:t>
            </a:r>
            <a:r>
              <a:rPr lang="en-US" altLang="zh-CN" sz="2800" dirty="0">
                <a:ea typeface="华文行楷" pitchFamily="2" charset="-122"/>
                <a:sym typeface="Symbol"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t>(E) </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sym typeface="Symbol" panose="05050102010706020507" pitchFamily="18" charset="2"/>
              </a:rPr>
              <a:t>i</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a:t>
            </a:r>
            <a:r>
              <a:rPr lang="en-US" altLang="zh-CN" sz="2800" dirty="0">
                <a:ea typeface="华文行楷" pitchFamily="2" charset="-122"/>
                <a:sym typeface="Symbol"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p>
        </p:txBody>
      </p:sp>
      <p:sp>
        <p:nvSpPr>
          <p:cNvPr id="8" name="矩形 7"/>
          <p:cNvSpPr/>
          <p:nvPr/>
        </p:nvSpPr>
        <p:spPr>
          <a:xfrm>
            <a:off x="7358082" y="480839"/>
            <a:ext cx="1428744" cy="3662541"/>
          </a:xfrm>
          <a:prstGeom prst="rect">
            <a:avLst/>
          </a:prstGeom>
        </p:spPr>
        <p:txBody>
          <a:bodyPr wrap="square">
            <a:spAutoFit/>
          </a:bodyPr>
          <a:lstStyle/>
          <a:p>
            <a:pPr marL="0" lvl="1">
              <a:buNone/>
            </a:pP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marL="0" lvl="1">
              <a:buNone/>
            </a:pPr>
            <a:r>
              <a:rPr lang="en-US" altLang="zh-CN" sz="2800" dirty="0">
                <a:sym typeface="Symbol" pitchFamily="18" charset="2"/>
              </a:rPr>
              <a:t>={+</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marL="0" lvl="1">
              <a:buNone/>
            </a:pP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marL="0" lvl="1">
              <a:buNone/>
            </a:pP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a:buNone/>
            </a:pPr>
            <a:r>
              <a:rPr lang="en-US" altLang="zh-CN" sz="2800" dirty="0">
                <a:sym typeface="Symbol" pitchFamily="18" charset="2"/>
              </a:rPr>
              <a:t>={</a:t>
            </a:r>
            <a:r>
              <a:rPr lang="en-US" altLang="zh-CN" sz="2800" dirty="0">
                <a:ea typeface="华文行楷" pitchFamily="2" charset="-122"/>
                <a:sym typeface="Symbol" pitchFamily="18" charset="2"/>
              </a:rPr>
              <a:t>}</a:t>
            </a:r>
            <a:endParaRPr lang="en-US" altLang="zh-CN" sz="2800" i="1" dirty="0">
              <a:ea typeface="华文行楷" pitchFamily="2" charset="-122"/>
              <a:sym typeface="Symbol" panose="05050102010706020507" pitchFamily="18" charset="2"/>
            </a:endParaRPr>
          </a:p>
          <a:p>
            <a:pPr>
              <a:buNone/>
            </a:pP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800" i="1" dirty="0">
              <a:ea typeface="华文行楷" pitchFamily="2" charset="-122"/>
              <a:sym typeface="Symbol" panose="05050102010706020507" pitchFamily="18" charset="2"/>
            </a:endParaRPr>
          </a:p>
          <a:p>
            <a:pPr>
              <a:buNone/>
            </a:pPr>
            <a:r>
              <a:rPr lang="en-US" altLang="zh-CN" sz="2800" dirty="0">
                <a:ea typeface="华文行楷" pitchFamily="2" charset="-122"/>
                <a:sym typeface="Symbol" panose="05050102010706020507" pitchFamily="18" charset="2"/>
              </a:rPr>
              <a:t>={(}</a:t>
            </a:r>
          </a:p>
          <a:p>
            <a:pPr>
              <a:buNone/>
            </a:pPr>
            <a:r>
              <a:rPr lang="en-US" altLang="zh-CN" sz="2800" dirty="0">
                <a:ea typeface="华文行楷" pitchFamily="2" charset="-122"/>
                <a:sym typeface="Symbol" panose="05050102010706020507" pitchFamily="18" charset="2"/>
              </a:rPr>
              <a:t>={</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zh-CN" altLang="en-US" sz="2800" dirty="0"/>
          </a:p>
        </p:txBody>
      </p:sp>
      <p:sp>
        <p:nvSpPr>
          <p:cNvPr id="10" name="TextBox 9"/>
          <p:cNvSpPr txBox="1"/>
          <p:nvPr/>
        </p:nvSpPr>
        <p:spPr>
          <a:xfrm>
            <a:off x="142844" y="0"/>
            <a:ext cx="3786214" cy="584775"/>
          </a:xfrm>
          <a:prstGeom prst="rect">
            <a:avLst/>
          </a:prstGeom>
          <a:solidFill>
            <a:schemeClr val="bg1"/>
          </a:solidFill>
        </p:spPr>
        <p:txBody>
          <a:bodyPr wrap="square" rtlCol="0">
            <a:spAutoFit/>
          </a:bodyPr>
          <a:lstStyle/>
          <a:p>
            <a:r>
              <a:rPr lang="zh-CN" altLang="en-US" dirty="0"/>
              <a:t>是否为</a:t>
            </a:r>
            <a:r>
              <a:rPr lang="en-US" altLang="zh-CN" dirty="0"/>
              <a:t>LL(1)</a:t>
            </a:r>
            <a:r>
              <a:rPr lang="zh-CN" altLang="en-US" dirty="0"/>
              <a:t>文法？</a:t>
            </a:r>
          </a:p>
        </p:txBody>
      </p:sp>
    </p:spTree>
    <p:extLst>
      <p:ext uri="{BB962C8B-B14F-4D97-AF65-F5344CB8AC3E}">
        <p14:creationId xmlns:p14="http://schemas.microsoft.com/office/powerpoint/2010/main" val="3264622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20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20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20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20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20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fade">
                                      <p:cBhvr>
                                        <p:cTn id="47" dur="2000"/>
                                        <p:tgtEl>
                                          <p:spTgt spid="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fade">
                                      <p:cBhvr>
                                        <p:cTn id="52" dur="2000"/>
                                        <p:tgtEl>
                                          <p:spTgt spid="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4"/>
          <p:cNvSpPr txBox="1"/>
          <p:nvPr/>
        </p:nvSpPr>
        <p:spPr>
          <a:xfrm>
            <a:off x="251520" y="866041"/>
            <a:ext cx="8712968" cy="5509200"/>
          </a:xfrm>
          <a:prstGeom prst="rect">
            <a:avLst/>
          </a:prstGeom>
          <a:noFill/>
          <a:ln w="9525">
            <a:noFill/>
          </a:ln>
        </p:spPr>
        <p:txBody>
          <a:bodyPr wrap="square" anchor="t">
            <a:spAutoFit/>
          </a:bodyPr>
          <a:lstStyle/>
          <a:p>
            <a:pPr algn="l">
              <a:buClr>
                <a:srgbClr val="800080"/>
              </a:buClr>
              <a:buNone/>
            </a:pPr>
            <a:r>
              <a:rPr lang="zh-CN" altLang="en-US" dirty="0">
                <a:solidFill>
                  <a:srgbClr val="800080"/>
                </a:solidFill>
              </a:rPr>
              <a:t>本章核心内容</a:t>
            </a:r>
            <a:endParaRPr lang="en-US" altLang="zh-CN" dirty="0">
              <a:solidFill>
                <a:srgbClr val="800080"/>
              </a:solidFill>
            </a:endParaRPr>
          </a:p>
          <a:p>
            <a:pPr algn="l">
              <a:buClr>
                <a:srgbClr val="800080"/>
              </a:buClr>
              <a:buNone/>
            </a:pPr>
            <a:r>
              <a:rPr lang="en-US" altLang="zh-CN" dirty="0">
                <a:solidFill>
                  <a:srgbClr val="800080"/>
                </a:solidFill>
              </a:rPr>
              <a:t>1.</a:t>
            </a:r>
            <a:r>
              <a:rPr lang="zh-CN" altLang="en-US" dirty="0">
                <a:solidFill>
                  <a:srgbClr val="800080"/>
                </a:solidFill>
              </a:rPr>
              <a:t>确定的自顶向下分析思想 </a:t>
            </a:r>
            <a:r>
              <a:rPr lang="en-US" altLang="zh-CN" dirty="0">
                <a:solidFill>
                  <a:srgbClr val="800080"/>
                </a:solidFill>
              </a:rPr>
              <a:t>	</a:t>
            </a: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分析的思想</a:t>
            </a:r>
            <a:endParaRPr lang="en-US" altLang="zh-CN" dirty="0">
              <a:solidFill>
                <a:srgbClr val="800080"/>
              </a:solidFill>
            </a:endParaRP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文法的定义</a:t>
            </a:r>
            <a:endParaRPr lang="en-US" altLang="zh-CN" dirty="0">
              <a:solidFill>
                <a:srgbClr val="800080"/>
              </a:solidFill>
            </a:endParaRPr>
          </a:p>
          <a:p>
            <a:pPr algn="l">
              <a:buClr>
                <a:srgbClr val="800080"/>
              </a:buClr>
              <a:buNone/>
            </a:pPr>
            <a:r>
              <a:rPr lang="en-US" altLang="zh-CN" dirty="0">
                <a:solidFill>
                  <a:srgbClr val="800080"/>
                </a:solidFill>
              </a:rPr>
              <a:t>2.LL(1)</a:t>
            </a:r>
            <a:r>
              <a:rPr lang="zh-CN" altLang="en-US" dirty="0">
                <a:solidFill>
                  <a:srgbClr val="800080"/>
                </a:solidFill>
              </a:rPr>
              <a:t>文法的具体判定方法</a:t>
            </a:r>
            <a:endParaRPr lang="en-US" altLang="zh-CN" dirty="0">
              <a:solidFill>
                <a:srgbClr val="800080"/>
              </a:solidFill>
            </a:endParaRPr>
          </a:p>
          <a:p>
            <a:pPr>
              <a:buClr>
                <a:srgbClr val="800080"/>
              </a:buClr>
              <a:buNone/>
            </a:pPr>
            <a:r>
              <a:rPr lang="en-US" altLang="zh-CN" dirty="0">
                <a:solidFill>
                  <a:srgbClr val="800080"/>
                </a:solidFill>
              </a:rPr>
              <a:t>3.</a:t>
            </a:r>
            <a:r>
              <a:rPr lang="zh-CN" altLang="en-US" dirty="0">
                <a:solidFill>
                  <a:srgbClr val="800080"/>
                </a:solidFill>
                <a:latin typeface="楷体_GB2312" pitchFamily="49" charset="-122"/>
              </a:rPr>
              <a:t>文法变换</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将某些非</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文法转为</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提取左公因子</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消除左递归</a:t>
            </a:r>
          </a:p>
          <a:p>
            <a:pPr algn="l">
              <a:buClr>
                <a:srgbClr val="800080"/>
              </a:buClr>
              <a:buNone/>
            </a:pPr>
            <a:r>
              <a:rPr lang="en-US" altLang="zh-CN" dirty="0">
                <a:solidFill>
                  <a:srgbClr val="800080"/>
                </a:solidFill>
              </a:rPr>
              <a:t>4.LL(1)</a:t>
            </a:r>
            <a:r>
              <a:rPr lang="zh-CN" altLang="en-US" dirty="0">
                <a:solidFill>
                  <a:srgbClr val="800080"/>
                </a:solidFill>
              </a:rPr>
              <a:t>的实现方式</a:t>
            </a:r>
            <a:endParaRPr lang="en-US" altLang="zh-CN" dirty="0">
              <a:solidFill>
                <a:srgbClr val="800080"/>
              </a:solidFill>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递归下降 </a:t>
            </a:r>
            <a:r>
              <a:rPr lang="en-US" altLang="zh-CN" dirty="0">
                <a:solidFill>
                  <a:srgbClr val="800080"/>
                </a:solidFill>
              </a:rPr>
              <a:t>LL(1)</a:t>
            </a:r>
            <a:r>
              <a:rPr lang="zh-CN" altLang="en-US" dirty="0">
                <a:solidFill>
                  <a:srgbClr val="800080"/>
                </a:solidFill>
                <a:latin typeface="楷体_GB2312" pitchFamily="49" charset="-122"/>
              </a:rPr>
              <a:t>分析程序</a:t>
            </a:r>
            <a:r>
              <a:rPr lang="zh-CN" altLang="en-US" baseline="30000" dirty="0">
                <a:solidFill>
                  <a:srgbClr val="800080"/>
                </a:solidFill>
                <a:latin typeface="楷体_GB2312" pitchFamily="49" charset="-122"/>
              </a:rPr>
              <a:t>*</a:t>
            </a:r>
            <a:endParaRPr lang="en-US" altLang="zh-CN" baseline="30000"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rPr>
              <a:t>表驱动 </a:t>
            </a:r>
            <a:r>
              <a:rPr lang="en-US" altLang="zh-CN" dirty="0">
                <a:solidFill>
                  <a:srgbClr val="800080"/>
                </a:solidFill>
              </a:rPr>
              <a:t>LL(1)</a:t>
            </a:r>
            <a:r>
              <a:rPr lang="zh-CN" altLang="en-US" dirty="0">
                <a:solidFill>
                  <a:srgbClr val="800080"/>
                </a:solidFill>
              </a:rPr>
              <a:t>分析</a:t>
            </a:r>
          </a:p>
        </p:txBody>
      </p:sp>
      <p:sp>
        <p:nvSpPr>
          <p:cNvPr id="8" name="Rectangle 11"/>
          <p:cNvSpPr/>
          <p:nvPr/>
        </p:nvSpPr>
        <p:spPr>
          <a:xfrm>
            <a:off x="1159000" y="219710"/>
            <a:ext cx="7527800" cy="646331"/>
          </a:xfrm>
          <a:prstGeom prst="rect">
            <a:avLst/>
          </a:prstGeom>
          <a:noFill/>
          <a:ln w="9525">
            <a:noFill/>
          </a:ln>
        </p:spPr>
        <p:txBody>
          <a:bodyPr wrap="square" anchor="t">
            <a:spAutoFit/>
          </a:bodyPr>
          <a:lstStyle/>
          <a:p>
            <a:pPr>
              <a:lnSpc>
                <a:spcPct val="90000"/>
              </a:lnSpc>
              <a:buNone/>
            </a:pPr>
            <a:r>
              <a:rPr lang="zh-CN" altLang="en-US" sz="4000" dirty="0">
                <a:solidFill>
                  <a:srgbClr val="800080"/>
                </a:solidFill>
                <a:latin typeface="华文行楷" pitchFamily="2" charset="-122"/>
                <a:ea typeface="华文行楷" pitchFamily="2" charset="-122"/>
              </a:rPr>
              <a:t>第四章 自顶向下语法分析方法</a:t>
            </a:r>
          </a:p>
        </p:txBody>
      </p:sp>
    </p:spTree>
    <p:extLst>
      <p:ext uri="{BB962C8B-B14F-4D97-AF65-F5344CB8AC3E}">
        <p14:creationId xmlns:p14="http://schemas.microsoft.com/office/powerpoint/2010/main" val="942172978"/>
      </p:ext>
    </p:extLst>
  </p:cSld>
  <p:clrMapOvr>
    <a:masterClrMapping/>
  </p:clrMapOvr>
  <p:transition spd="med" advClick="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5496" y="44624"/>
            <a:ext cx="8784976" cy="2677656"/>
          </a:xfrm>
          <a:prstGeom prst="rect">
            <a:avLst/>
          </a:prstGeom>
          <a:noFill/>
          <a:ln w="9525">
            <a:noFill/>
            <a:miter lim="800000"/>
            <a:headEnd/>
            <a:tailEnd/>
          </a:ln>
        </p:spPr>
        <p:txBody>
          <a:bodyPr wrap="square">
            <a:spAutoFit/>
          </a:bodyPr>
          <a:lstStyle/>
          <a:p>
            <a:pPr>
              <a:buNone/>
            </a:pPr>
            <a:r>
              <a:rPr lang="zh-CN" altLang="en-US" sz="2800" dirty="0">
                <a:solidFill>
                  <a:srgbClr val="800080"/>
                </a:solidFill>
              </a:rPr>
              <a:t>总结    </a:t>
            </a:r>
            <a:r>
              <a:rPr lang="en-US" altLang="zh-CN" sz="2800" dirty="0">
                <a:solidFill>
                  <a:srgbClr val="800080"/>
                </a:solidFill>
              </a:rPr>
              <a:t>LL(1)</a:t>
            </a:r>
            <a:r>
              <a:rPr lang="zh-CN" altLang="en-US" sz="2800" dirty="0">
                <a:solidFill>
                  <a:srgbClr val="800080"/>
                </a:solidFill>
              </a:rPr>
              <a:t>文法的判定</a:t>
            </a:r>
            <a:endParaRPr lang="en-US" altLang="zh-CN" sz="2800" dirty="0">
              <a:solidFill>
                <a:srgbClr val="800080"/>
              </a:solidFill>
              <a:latin typeface="楷体_GB2312" pitchFamily="49" charset="-122"/>
            </a:endParaRPr>
          </a:p>
          <a:p>
            <a:pPr>
              <a:buNone/>
            </a:pPr>
            <a:r>
              <a:rPr lang="zh-CN" altLang="en-US" sz="2800" dirty="0">
                <a:solidFill>
                  <a:srgbClr val="800080"/>
                </a:solidFill>
                <a:latin typeface="楷体_GB2312" pitchFamily="49" charset="-122"/>
              </a:rPr>
              <a:t>第一步，求出能推出</a:t>
            </a:r>
            <a:r>
              <a:rPr lang="en-US" altLang="zh-CN" sz="2800" dirty="0">
                <a:solidFill>
                  <a:srgbClr val="800080"/>
                </a:solidFill>
                <a:latin typeface="楷体_GB2312" pitchFamily="49" charset="-122"/>
                <a:sym typeface="Symbol" pitchFamily="18" charset="2"/>
              </a:rPr>
              <a:t></a:t>
            </a:r>
            <a:r>
              <a:rPr lang="zh-CN" altLang="en-US" sz="2800" dirty="0">
                <a:solidFill>
                  <a:srgbClr val="800080"/>
                </a:solidFill>
                <a:latin typeface="楷体_GB2312" pitchFamily="49" charset="-122"/>
                <a:sym typeface="Symbol" pitchFamily="18" charset="2"/>
              </a:rPr>
              <a:t>的非终结符</a:t>
            </a:r>
            <a:endParaRPr lang="en-US" altLang="zh-CN" sz="2800" dirty="0">
              <a:solidFill>
                <a:srgbClr val="800080"/>
              </a:solidFill>
              <a:latin typeface="楷体_GB2312" pitchFamily="49" charset="-122"/>
              <a:sym typeface="Symbol" pitchFamily="18" charset="2"/>
            </a:endParaRPr>
          </a:p>
          <a:p>
            <a:pPr>
              <a:buNone/>
            </a:pPr>
            <a:endParaRPr lang="en-US" altLang="zh-CN" sz="2800" dirty="0">
              <a:solidFill>
                <a:srgbClr val="800080"/>
              </a:solidFill>
              <a:latin typeface="楷体_GB2312" pitchFamily="49" charset="-122"/>
            </a:endParaRPr>
          </a:p>
          <a:p>
            <a:pPr>
              <a:buNone/>
            </a:pPr>
            <a:endParaRPr lang="en-US" altLang="zh-CN" sz="2800" dirty="0">
              <a:solidFill>
                <a:srgbClr val="800080"/>
              </a:solidFill>
              <a:latin typeface="楷体_GB2312" pitchFamily="49" charset="-122"/>
            </a:endParaRPr>
          </a:p>
          <a:p>
            <a:pPr>
              <a:buNone/>
            </a:pPr>
            <a:endParaRPr lang="en-US" altLang="zh-CN" sz="2800" dirty="0">
              <a:solidFill>
                <a:srgbClr val="800080"/>
              </a:solidFill>
              <a:latin typeface="楷体_GB2312" pitchFamily="49" charset="-122"/>
            </a:endParaRPr>
          </a:p>
          <a:p>
            <a:pPr>
              <a:buNone/>
            </a:pPr>
            <a:r>
              <a:rPr lang="zh-CN" altLang="en-US" sz="2800" dirty="0">
                <a:solidFill>
                  <a:srgbClr val="800080"/>
                </a:solidFill>
                <a:latin typeface="楷体_GB2312" pitchFamily="49" charset="-122"/>
              </a:rPr>
              <a:t>第二步，求出</a:t>
            </a:r>
            <a:r>
              <a:rPr lang="en-US" altLang="zh-CN" sz="2800" dirty="0">
                <a:solidFill>
                  <a:srgbClr val="800080"/>
                </a:solidFill>
                <a:latin typeface="楷体_GB2312" pitchFamily="49" charset="-122"/>
              </a:rPr>
              <a:t>First</a:t>
            </a:r>
            <a:r>
              <a:rPr lang="zh-CN" altLang="en-US" sz="2800" dirty="0">
                <a:solidFill>
                  <a:srgbClr val="800080"/>
                </a:solidFill>
                <a:latin typeface="楷体_GB2312" pitchFamily="49" charset="-122"/>
              </a:rPr>
              <a:t>集合</a:t>
            </a:r>
            <a:endParaRPr lang="en-US" altLang="zh-CN" sz="2800" dirty="0">
              <a:solidFill>
                <a:srgbClr val="800080"/>
              </a:solidFill>
              <a:latin typeface="楷体_GB2312" pitchFamily="49" charset="-122"/>
            </a:endParaRPr>
          </a:p>
        </p:txBody>
      </p:sp>
      <p:sp>
        <p:nvSpPr>
          <p:cNvPr id="4" name="矩形 3"/>
          <p:cNvSpPr/>
          <p:nvPr/>
        </p:nvSpPr>
        <p:spPr>
          <a:xfrm>
            <a:off x="91200" y="976147"/>
            <a:ext cx="9161319" cy="461665"/>
          </a:xfrm>
          <a:prstGeom prst="rect">
            <a:avLst/>
          </a:prstGeom>
          <a:ln w="12700">
            <a:noFill/>
          </a:ln>
        </p:spPr>
        <p:txBody>
          <a:bodyPr wrap="square">
            <a:spAutoFit/>
          </a:bodyPr>
          <a:lstStyle/>
          <a:p>
            <a:pPr>
              <a:buNone/>
            </a:pPr>
            <a:r>
              <a:rPr lang="zh-CN" altLang="en-US" sz="2400" dirty="0">
                <a:solidFill>
                  <a:srgbClr val="800080"/>
                </a:solidFill>
                <a:latin typeface="楷体_GB2312" pitchFamily="49" charset="-122"/>
                <a:sym typeface="Symbol" pitchFamily="18" charset="2"/>
              </a:rPr>
              <a:t>某个非终结符</a:t>
            </a:r>
            <a:r>
              <a:rPr lang="zh-CN" altLang="en-US" sz="2400" dirty="0">
                <a:solidFill>
                  <a:srgbClr val="800080"/>
                </a:solidFill>
                <a:latin typeface="楷体_GB2312" pitchFamily="49" charset="-122"/>
              </a:rPr>
              <a:t>能推出</a:t>
            </a:r>
            <a:r>
              <a:rPr lang="en-US" altLang="zh-CN" sz="2400" dirty="0">
                <a:solidFill>
                  <a:srgbClr val="800080"/>
                </a:solidFill>
                <a:latin typeface="楷体_GB2312" pitchFamily="49" charset="-122"/>
                <a:sym typeface="Symbol" pitchFamily="18" charset="2"/>
              </a:rPr>
              <a:t></a:t>
            </a:r>
            <a:r>
              <a:rPr lang="zh-CN" altLang="en-US" sz="2400" dirty="0">
                <a:solidFill>
                  <a:srgbClr val="800080"/>
                </a:solidFill>
                <a:latin typeface="楷体_GB2312" pitchFamily="49" charset="-122"/>
                <a:sym typeface="Symbol" pitchFamily="18" charset="2"/>
              </a:rPr>
              <a:t> </a:t>
            </a:r>
            <a:r>
              <a:rPr lang="en-US" altLang="zh-CN" sz="2400" i="1" dirty="0">
                <a:solidFill>
                  <a:srgbClr val="800080"/>
                </a:solidFill>
                <a:sym typeface="Symbol"/>
              </a:rPr>
              <a:t>⇔</a:t>
            </a:r>
            <a:r>
              <a:rPr lang="zh-CN" altLang="en-US" sz="2400" i="1" dirty="0">
                <a:solidFill>
                  <a:srgbClr val="800080"/>
                </a:solidFill>
                <a:sym typeface="Symbol"/>
              </a:rPr>
              <a:t> </a:t>
            </a:r>
            <a:r>
              <a:rPr lang="zh-CN" altLang="en-US" sz="2400" dirty="0">
                <a:solidFill>
                  <a:srgbClr val="800080"/>
                </a:solidFill>
                <a:latin typeface="楷体_GB2312" pitchFamily="49" charset="-122"/>
                <a:sym typeface="Symbol" pitchFamily="18" charset="2"/>
              </a:rPr>
              <a:t>存在一个关于它的产生式右部能推出</a:t>
            </a:r>
            <a:r>
              <a:rPr lang="en-US" altLang="zh-CN" sz="2400" dirty="0">
                <a:solidFill>
                  <a:srgbClr val="800080"/>
                </a:solidFill>
                <a:latin typeface="楷体_GB2312" pitchFamily="49" charset="-122"/>
                <a:sym typeface="Symbol" pitchFamily="18" charset="2"/>
              </a:rPr>
              <a:t></a:t>
            </a:r>
          </a:p>
        </p:txBody>
      </p:sp>
      <p:sp>
        <p:nvSpPr>
          <p:cNvPr id="5" name="矩形 4"/>
          <p:cNvSpPr/>
          <p:nvPr/>
        </p:nvSpPr>
        <p:spPr>
          <a:xfrm>
            <a:off x="107504" y="2708920"/>
            <a:ext cx="8931460" cy="5324535"/>
          </a:xfrm>
          <a:prstGeom prst="rect">
            <a:avLst/>
          </a:prstGeom>
          <a:ln w="12700">
            <a:noFill/>
          </a:ln>
        </p:spPr>
        <p:txBody>
          <a:bodyPr wrap="square">
            <a:spAutoFit/>
          </a:bodyPr>
          <a:lstStyle/>
          <a:p>
            <a:pPr>
              <a:buNone/>
            </a:pPr>
            <a:r>
              <a:rPr lang="en-US" altLang="zh-CN" sz="2800" dirty="0">
                <a:sym typeface="Symbol" pitchFamily="18" charset="2"/>
              </a:rPr>
              <a:t>X </a:t>
            </a:r>
            <a:r>
              <a:rPr lang="en-US" altLang="zh-CN" sz="2800" i="1" dirty="0"/>
              <a:t> Y</a:t>
            </a:r>
            <a:r>
              <a:rPr lang="en-US" altLang="zh-CN" sz="2800" baseline="-25000" dirty="0"/>
              <a:t>1</a:t>
            </a:r>
            <a:r>
              <a:rPr lang="en-US" altLang="zh-CN" sz="2800" i="1" dirty="0"/>
              <a:t>Y</a:t>
            </a:r>
            <a:r>
              <a:rPr lang="en-US" altLang="zh-CN" sz="2800" baseline="-25000" dirty="0"/>
              <a:t>2</a:t>
            </a:r>
            <a:r>
              <a:rPr lang="en-US" altLang="zh-CN" sz="2800" dirty="0"/>
              <a:t>…</a:t>
            </a:r>
            <a:r>
              <a:rPr lang="en-US" altLang="zh-CN" sz="2800" i="1" dirty="0"/>
              <a:t> Y</a:t>
            </a:r>
            <a:r>
              <a:rPr lang="en-US" altLang="zh-CN" sz="2800" i="1" baseline="-25000" dirty="0"/>
              <a:t>i -1</a:t>
            </a:r>
            <a:r>
              <a:rPr lang="en-US" altLang="zh-CN" sz="2800" i="1" dirty="0"/>
              <a:t> Y</a:t>
            </a:r>
            <a:r>
              <a:rPr lang="en-US" altLang="zh-CN" sz="2800" i="1" baseline="-25000" dirty="0"/>
              <a:t>i </a:t>
            </a:r>
            <a:r>
              <a:rPr lang="en-US" altLang="zh-CN" sz="2800" dirty="0"/>
              <a:t>…</a:t>
            </a:r>
            <a:r>
              <a:rPr lang="en-US" altLang="zh-CN" sz="2800" i="1" dirty="0"/>
              <a:t> Y</a:t>
            </a:r>
            <a:r>
              <a:rPr lang="en-US" altLang="zh-CN" sz="2800" i="1" baseline="-25000" dirty="0"/>
              <a:t>k-1 </a:t>
            </a:r>
            <a:r>
              <a:rPr lang="en-US" altLang="zh-CN" sz="2800" i="1" dirty="0" err="1"/>
              <a:t>Y</a:t>
            </a:r>
            <a:r>
              <a:rPr lang="en-US" altLang="zh-CN" sz="2800" i="1" baseline="-25000" dirty="0" err="1"/>
              <a:t>k</a:t>
            </a:r>
            <a:r>
              <a:rPr lang="en-US" altLang="zh-CN" sz="2800" dirty="0"/>
              <a:t> </a:t>
            </a:r>
            <a:endParaRPr lang="zh-CN" altLang="en-US" sz="2800" dirty="0"/>
          </a:p>
          <a:p>
            <a:pPr>
              <a:buNone/>
            </a:pPr>
            <a:r>
              <a:rPr lang="en-US" altLang="zh-CN" sz="2800" i="1" dirty="0"/>
              <a:t>1)Y</a:t>
            </a:r>
            <a:r>
              <a:rPr lang="en-US" altLang="zh-CN" sz="2800" baseline="-25000" dirty="0"/>
              <a:t>1</a:t>
            </a:r>
            <a:r>
              <a:rPr lang="en-US" altLang="zh-CN" sz="2800" i="1" dirty="0"/>
              <a:t>Y</a:t>
            </a:r>
            <a:r>
              <a:rPr lang="en-US" altLang="zh-CN" sz="2800" baseline="-25000" dirty="0"/>
              <a:t>2</a:t>
            </a:r>
            <a:r>
              <a:rPr lang="en-US" altLang="zh-CN" sz="2800" dirty="0"/>
              <a:t>…</a:t>
            </a:r>
            <a:r>
              <a:rPr lang="en-US" altLang="zh-CN" sz="2800" i="1" dirty="0" err="1"/>
              <a:t>Y</a:t>
            </a:r>
            <a:r>
              <a:rPr lang="en-US" altLang="zh-CN" sz="2800" i="1" baseline="-25000" dirty="0" err="1"/>
              <a:t>k</a:t>
            </a:r>
            <a:r>
              <a:rPr lang="zh-CN" altLang="en-US" sz="2800" dirty="0"/>
              <a:t>中存在一个推不出空的，令</a:t>
            </a:r>
            <a:r>
              <a:rPr lang="en-US" altLang="zh-CN" sz="2800" i="1" dirty="0"/>
              <a:t>Y</a:t>
            </a:r>
            <a:r>
              <a:rPr lang="en-US" altLang="zh-CN" sz="2800" i="1" baseline="-25000" dirty="0"/>
              <a:t>i</a:t>
            </a:r>
            <a:r>
              <a:rPr lang="zh-CN" altLang="en-US" sz="2800" dirty="0">
                <a:sym typeface="Symbol" pitchFamily="18" charset="2"/>
              </a:rPr>
              <a:t>为从左向右数第一个推不出空的，那么</a:t>
            </a:r>
            <a:endParaRPr lang="en-US" altLang="zh-CN" sz="2800" dirty="0">
              <a:sym typeface="Symbol" pitchFamily="18" charset="2"/>
            </a:endParaRPr>
          </a:p>
          <a:p>
            <a:pPr>
              <a:buNone/>
            </a:pPr>
            <a:endParaRPr lang="en-US" altLang="zh-CN" sz="2800" dirty="0">
              <a:sym typeface="Symbol" pitchFamily="18" charset="2"/>
            </a:endParaRPr>
          </a:p>
          <a:p>
            <a:pPr>
              <a:buNone/>
            </a:pPr>
            <a:endParaRPr lang="en-US" altLang="zh-CN" sz="2800" dirty="0">
              <a:sym typeface="Symbol" pitchFamily="18" charset="2"/>
            </a:endParaRPr>
          </a:p>
          <a:p>
            <a:pPr>
              <a:buNone/>
            </a:pPr>
            <a:endParaRPr lang="en-US" altLang="zh-CN" sz="2800" dirty="0">
              <a:sym typeface="Symbol" pitchFamily="18" charset="2"/>
            </a:endParaRPr>
          </a:p>
          <a:p>
            <a:pPr>
              <a:buNone/>
            </a:pPr>
            <a:r>
              <a:rPr lang="en-US" altLang="zh-CN" sz="2800" dirty="0">
                <a:sym typeface="Symbol" pitchFamily="18" charset="2"/>
              </a:rPr>
              <a:t>2)</a:t>
            </a:r>
            <a:r>
              <a:rPr lang="en-US" altLang="zh-CN" sz="2800" i="1" dirty="0"/>
              <a:t> Y</a:t>
            </a:r>
            <a:r>
              <a:rPr lang="en-US" altLang="zh-CN" sz="2800" baseline="-25000" dirty="0"/>
              <a:t>1</a:t>
            </a:r>
            <a:r>
              <a:rPr lang="en-US" altLang="zh-CN" sz="2800" i="1" dirty="0"/>
              <a:t>Y</a:t>
            </a:r>
            <a:r>
              <a:rPr lang="en-US" altLang="zh-CN" sz="2800" baseline="-25000" dirty="0"/>
              <a:t>2</a:t>
            </a:r>
            <a:r>
              <a:rPr lang="en-US" altLang="zh-CN" sz="2800" dirty="0"/>
              <a:t>…</a:t>
            </a:r>
            <a:r>
              <a:rPr lang="en-US" altLang="zh-CN" sz="2800" i="1" dirty="0" err="1"/>
              <a:t>Y</a:t>
            </a:r>
            <a:r>
              <a:rPr lang="en-US" altLang="zh-CN" sz="2800" i="1" baseline="-25000" dirty="0" err="1"/>
              <a:t>k</a:t>
            </a:r>
            <a:r>
              <a:rPr lang="en-US" altLang="zh-CN" sz="2800" i="1" baseline="-25000" dirty="0"/>
              <a:t>  </a:t>
            </a:r>
            <a:r>
              <a:rPr lang="zh-CN" altLang="en-US" sz="2800" dirty="0"/>
              <a:t>每个都能推出空</a:t>
            </a:r>
            <a:r>
              <a:rPr lang="zh-CN" altLang="en-US" sz="2800" dirty="0">
                <a:sym typeface="Symbol" pitchFamily="18" charset="2"/>
              </a:rPr>
              <a:t>，那么</a:t>
            </a:r>
            <a:endParaRPr lang="en-US" altLang="zh-CN" sz="2800" dirty="0">
              <a:sym typeface="Symbol" pitchFamily="18" charset="2"/>
            </a:endParaRPr>
          </a:p>
          <a:p>
            <a:pPr>
              <a:buNone/>
            </a:pPr>
            <a:endParaRPr lang="en-US" altLang="zh-CN" sz="2800" dirty="0">
              <a:sym typeface="Symbol" pitchFamily="18" charset="2"/>
            </a:endParaRPr>
          </a:p>
          <a:p>
            <a:pPr>
              <a:buNone/>
            </a:pPr>
            <a:endParaRPr lang="en-US" altLang="zh-CN" sz="2800" dirty="0">
              <a:sym typeface="Symbol" pitchFamily="18" charset="2"/>
            </a:endParaRPr>
          </a:p>
          <a:p>
            <a:pPr>
              <a:buNone/>
            </a:pPr>
            <a:endParaRPr lang="en-US" altLang="zh-CN" sz="2800" dirty="0"/>
          </a:p>
          <a:p>
            <a:pPr>
              <a:buNone/>
            </a:pPr>
            <a:endParaRPr lang="en-US" altLang="zh-CN" sz="2800" dirty="0"/>
          </a:p>
          <a:p>
            <a:pPr>
              <a:buNone/>
            </a:pPr>
            <a:r>
              <a:rPr lang="zh-CN" altLang="en-US" sz="2800" dirty="0"/>
              <a:t>、</a:t>
            </a:r>
            <a:endParaRPr lang="en-US" altLang="zh-CN" sz="2800" dirty="0"/>
          </a:p>
        </p:txBody>
      </p:sp>
      <p:grpSp>
        <p:nvGrpSpPr>
          <p:cNvPr id="6" name="组合 5"/>
          <p:cNvGrpSpPr/>
          <p:nvPr/>
        </p:nvGrpSpPr>
        <p:grpSpPr>
          <a:xfrm>
            <a:off x="323528" y="4133926"/>
            <a:ext cx="8715436" cy="961731"/>
            <a:chOff x="285720" y="4824723"/>
            <a:chExt cx="8715436" cy="961731"/>
          </a:xfrm>
        </p:grpSpPr>
        <p:sp>
          <p:nvSpPr>
            <p:cNvPr id="7" name="矩形 6"/>
            <p:cNvSpPr/>
            <p:nvPr/>
          </p:nvSpPr>
          <p:spPr>
            <a:xfrm>
              <a:off x="285720" y="4857760"/>
              <a:ext cx="8715436" cy="830997"/>
            </a:xfrm>
            <a:prstGeom prst="rect">
              <a:avLst/>
            </a:prstGeom>
          </p:spPr>
          <p:txBody>
            <a:bodyPr wrap="square">
              <a:spAutoFit/>
            </a:bodyPr>
            <a:lstStyle/>
            <a:p>
              <a:pPr marL="514350" indent="-514350">
                <a:lnSpc>
                  <a:spcPct val="150000"/>
                </a:lnSpc>
                <a:buNone/>
              </a:pPr>
              <a:r>
                <a:rPr lang="zh-CN" altLang="en-US" dirty="0"/>
                <a:t> </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a:t>Y</a:t>
              </a:r>
              <a:r>
                <a:rPr lang="en-US" altLang="zh-CN" i="1" baseline="-25000" dirty="0"/>
                <a:t>i</a:t>
              </a:r>
              <a:r>
                <a:rPr lang="en-US" altLang="zh-CN" dirty="0"/>
                <a:t>) </a:t>
              </a:r>
              <a:r>
                <a:rPr lang="zh-CN" altLang="en-US" dirty="0"/>
                <a:t>⊆ </a:t>
              </a:r>
              <a:r>
                <a:rPr lang="en-US" altLang="zh-CN" dirty="0"/>
                <a:t>FIRST </a:t>
              </a:r>
              <a:r>
                <a:rPr lang="en-US" altLang="zh-CN" dirty="0">
                  <a:sym typeface="Symbol" pitchFamily="18" charset="2"/>
                </a:rPr>
                <a:t>(X)</a:t>
              </a:r>
              <a:endParaRPr lang="zh-CN" altLang="en-US" dirty="0"/>
            </a:p>
          </p:txBody>
        </p:sp>
        <p:sp>
          <p:nvSpPr>
            <p:cNvPr id="8" name="Rectangle 14"/>
            <p:cNvSpPr>
              <a:spLocks noChangeArrowheads="1"/>
            </p:cNvSpPr>
            <p:nvPr/>
          </p:nvSpPr>
          <p:spPr bwMode="auto">
            <a:xfrm>
              <a:off x="379417" y="5324789"/>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9" name="Rectangle 15"/>
            <p:cNvSpPr>
              <a:spLocks noChangeArrowheads="1"/>
            </p:cNvSpPr>
            <p:nvPr/>
          </p:nvSpPr>
          <p:spPr bwMode="auto">
            <a:xfrm>
              <a:off x="384923" y="4824723"/>
              <a:ext cx="543739" cy="461665"/>
            </a:xfrm>
            <a:prstGeom prst="rect">
              <a:avLst/>
            </a:prstGeom>
            <a:noFill/>
            <a:ln w="9525" algn="ctr">
              <a:noFill/>
              <a:miter lim="800000"/>
              <a:headEnd/>
              <a:tailEnd/>
            </a:ln>
          </p:spPr>
          <p:txBody>
            <a:bodyPr wrap="none">
              <a:spAutoFit/>
            </a:bodyPr>
            <a:lstStyle/>
            <a:p>
              <a:pPr>
                <a:buNone/>
              </a:pPr>
              <a:r>
                <a:rPr lang="en-US" altLang="zh-CN" sz="2400" b="1" i="1" dirty="0"/>
                <a:t>i-1</a:t>
              </a:r>
            </a:p>
          </p:txBody>
        </p:sp>
      </p:grpSp>
      <p:grpSp>
        <p:nvGrpSpPr>
          <p:cNvPr id="10" name="组合 9"/>
          <p:cNvGrpSpPr/>
          <p:nvPr/>
        </p:nvGrpSpPr>
        <p:grpSpPr>
          <a:xfrm>
            <a:off x="323528" y="5733256"/>
            <a:ext cx="8715436" cy="961731"/>
            <a:chOff x="285720" y="4824723"/>
            <a:chExt cx="8715436" cy="961731"/>
          </a:xfrm>
        </p:grpSpPr>
        <p:sp>
          <p:nvSpPr>
            <p:cNvPr id="11" name="矩形 10"/>
            <p:cNvSpPr/>
            <p:nvPr/>
          </p:nvSpPr>
          <p:spPr>
            <a:xfrm>
              <a:off x="285720" y="4857760"/>
              <a:ext cx="8715436" cy="830997"/>
            </a:xfrm>
            <a:prstGeom prst="rect">
              <a:avLst/>
            </a:prstGeom>
          </p:spPr>
          <p:txBody>
            <a:bodyPr wrap="square">
              <a:spAutoFit/>
            </a:bodyPr>
            <a:lstStyle/>
            <a:p>
              <a:pPr marL="514350" indent="-514350">
                <a:lnSpc>
                  <a:spcPct val="150000"/>
                </a:lnSpc>
                <a:buNone/>
              </a:pPr>
              <a:r>
                <a:rPr lang="zh-CN" altLang="en-US" dirty="0"/>
                <a:t> </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err="1"/>
                <a:t>Y</a:t>
              </a:r>
              <a:r>
                <a:rPr lang="en-US" altLang="zh-CN" i="1" baseline="-25000" dirty="0" err="1"/>
                <a:t>k</a:t>
              </a:r>
              <a:r>
                <a:rPr lang="en-US" altLang="zh-CN" dirty="0"/>
                <a:t>) </a:t>
              </a:r>
              <a:r>
                <a:rPr lang="zh-CN" altLang="en-US" dirty="0"/>
                <a:t>⊆ </a:t>
              </a:r>
              <a:r>
                <a:rPr lang="en-US" altLang="zh-CN" dirty="0"/>
                <a:t>FIRST </a:t>
              </a:r>
              <a:r>
                <a:rPr lang="en-US" altLang="zh-CN" dirty="0">
                  <a:sym typeface="Symbol" pitchFamily="18" charset="2"/>
                </a:rPr>
                <a:t>(X)</a:t>
              </a:r>
              <a:endParaRPr lang="zh-CN" altLang="en-US" dirty="0"/>
            </a:p>
          </p:txBody>
        </p:sp>
        <p:sp>
          <p:nvSpPr>
            <p:cNvPr id="12" name="Rectangle 14"/>
            <p:cNvSpPr>
              <a:spLocks noChangeArrowheads="1"/>
            </p:cNvSpPr>
            <p:nvPr/>
          </p:nvSpPr>
          <p:spPr bwMode="auto">
            <a:xfrm>
              <a:off x="379417" y="5324789"/>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13" name="Rectangle 15"/>
            <p:cNvSpPr>
              <a:spLocks noChangeArrowheads="1"/>
            </p:cNvSpPr>
            <p:nvPr/>
          </p:nvSpPr>
          <p:spPr bwMode="auto">
            <a:xfrm>
              <a:off x="384923" y="4824723"/>
              <a:ext cx="630301" cy="461665"/>
            </a:xfrm>
            <a:prstGeom prst="rect">
              <a:avLst/>
            </a:prstGeom>
            <a:noFill/>
            <a:ln w="9525" algn="ctr">
              <a:noFill/>
              <a:miter lim="800000"/>
              <a:headEnd/>
              <a:tailEnd/>
            </a:ln>
          </p:spPr>
          <p:txBody>
            <a:bodyPr wrap="none">
              <a:spAutoFit/>
            </a:bodyPr>
            <a:lstStyle/>
            <a:p>
              <a:pPr>
                <a:buNone/>
              </a:pPr>
              <a:r>
                <a:rPr lang="en-US" altLang="zh-CN" sz="2400" i="1" dirty="0"/>
                <a:t>k</a:t>
              </a:r>
              <a:r>
                <a:rPr lang="en-US" altLang="zh-CN" sz="2400" b="1" i="1" dirty="0"/>
                <a:t>-1</a:t>
              </a:r>
            </a:p>
          </p:txBody>
        </p:sp>
      </p:grpSp>
      <p:sp>
        <p:nvSpPr>
          <p:cNvPr id="14" name="矩形 13"/>
          <p:cNvSpPr/>
          <p:nvPr/>
        </p:nvSpPr>
        <p:spPr>
          <a:xfrm>
            <a:off x="379233" y="1454474"/>
            <a:ext cx="9161319" cy="461665"/>
          </a:xfrm>
          <a:prstGeom prst="rect">
            <a:avLst/>
          </a:prstGeom>
          <a:ln w="12700">
            <a:noFill/>
          </a:ln>
        </p:spPr>
        <p:txBody>
          <a:bodyPr wrap="square">
            <a:spAutoFit/>
          </a:bodyPr>
          <a:lstStyle/>
          <a:p>
            <a:pPr>
              <a:buNone/>
            </a:pPr>
            <a:r>
              <a:rPr lang="zh-CN" altLang="en-US" sz="2400" dirty="0">
                <a:solidFill>
                  <a:srgbClr val="800080"/>
                </a:solidFill>
                <a:latin typeface="楷体_GB2312" pitchFamily="49" charset="-122"/>
                <a:sym typeface="Symbol" pitchFamily="18" charset="2"/>
              </a:rPr>
              <a:t>产生式右部能推出</a:t>
            </a:r>
            <a:r>
              <a:rPr lang="en-US" altLang="zh-CN" sz="2400" dirty="0">
                <a:solidFill>
                  <a:srgbClr val="800080"/>
                </a:solidFill>
                <a:latin typeface="楷体_GB2312" pitchFamily="49" charset="-122"/>
                <a:sym typeface="Symbol" pitchFamily="18" charset="2"/>
              </a:rPr>
              <a:t></a:t>
            </a:r>
            <a:r>
              <a:rPr lang="en-US" altLang="zh-CN" sz="2400" i="1" dirty="0">
                <a:solidFill>
                  <a:srgbClr val="800080"/>
                </a:solidFill>
                <a:sym typeface="Symbol"/>
              </a:rPr>
              <a:t> ⇔</a:t>
            </a:r>
            <a:r>
              <a:rPr lang="zh-CN" altLang="en-US" sz="2400" i="1" dirty="0">
                <a:solidFill>
                  <a:srgbClr val="800080"/>
                </a:solidFill>
                <a:sym typeface="Symbol"/>
              </a:rPr>
              <a:t> </a:t>
            </a:r>
            <a:r>
              <a:rPr lang="zh-CN" altLang="en-US" sz="2400" dirty="0">
                <a:solidFill>
                  <a:srgbClr val="800080"/>
                </a:solidFill>
                <a:sym typeface="Symbol"/>
              </a:rPr>
              <a:t>该</a:t>
            </a:r>
            <a:r>
              <a:rPr lang="zh-CN" altLang="en-US" sz="2400" dirty="0">
                <a:solidFill>
                  <a:srgbClr val="800080"/>
                </a:solidFill>
                <a:latin typeface="楷体_GB2312" pitchFamily="49" charset="-122"/>
                <a:sym typeface="Symbol" pitchFamily="18" charset="2"/>
              </a:rPr>
              <a:t>产生式右部</a:t>
            </a:r>
            <a:r>
              <a:rPr lang="zh-CN" altLang="en-US" sz="2400" dirty="0">
                <a:solidFill>
                  <a:srgbClr val="800080"/>
                </a:solidFill>
                <a:sym typeface="Symbol"/>
              </a:rPr>
              <a:t>含有的所有符号都能推出</a:t>
            </a:r>
            <a:r>
              <a:rPr lang="en-US" altLang="zh-CN" sz="2400" dirty="0">
                <a:solidFill>
                  <a:srgbClr val="800080"/>
                </a:solidFill>
                <a:latin typeface="楷体_GB2312" pitchFamily="49" charset="-122"/>
                <a:sym typeface="Symbol" pitchFamily="18" charset="2"/>
              </a:rPr>
              <a:t></a:t>
            </a:r>
            <a:r>
              <a:rPr lang="zh-CN" altLang="en-US" sz="2400" dirty="0">
                <a:solidFill>
                  <a:srgbClr val="800080"/>
                </a:solidFill>
                <a:sym typeface="Symbol"/>
              </a:rPr>
              <a:t> </a:t>
            </a:r>
            <a:endParaRPr lang="en-US" altLang="zh-CN" sz="2400" dirty="0">
              <a:solidFill>
                <a:srgbClr val="800080"/>
              </a:solidFill>
              <a:latin typeface="楷体_GB2312" pitchFamily="49" charset="-122"/>
              <a:sym typeface="Symbol" pitchFamily="18" charset="2"/>
            </a:endParaRPr>
          </a:p>
        </p:txBody>
      </p:sp>
    </p:spTree>
    <p:extLst>
      <p:ext uri="{BB962C8B-B14F-4D97-AF65-F5344CB8AC3E}">
        <p14:creationId xmlns:p14="http://schemas.microsoft.com/office/powerpoint/2010/main" val="301565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20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92075" y="1153160"/>
            <a:ext cx="3975735" cy="201485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pA|qB</a:t>
            </a:r>
            <a:r>
              <a:rPr lang="en-US" altLang="zh-CN" sz="2800" i="1" dirty="0">
                <a:ea typeface="华文行楷" pitchFamily="2" charset="-122"/>
                <a:sym typeface="Symbol" panose="05050102010706020507" pitchFamily="18" charset="2"/>
              </a:rPr>
              <a:t>	         	 A   cAd | a</a:t>
            </a:r>
          </a:p>
          <a:p>
            <a:pPr>
              <a:buNone/>
            </a:pPr>
            <a:r>
              <a:rPr lang="en-US" altLang="zh-CN" sz="2800" i="1" dirty="0">
                <a:ea typeface="华文行楷" pitchFamily="2" charset="-122"/>
                <a:sym typeface="Symbol" panose="05050102010706020507" pitchFamily="18" charset="2"/>
              </a:rPr>
              <a:t>	 B   dB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9685" y="3319145"/>
            <a:ext cx="4519677" cy="2554545"/>
          </a:xfrm>
          <a:prstGeom prst="rect">
            <a:avLst/>
          </a:prstGeom>
          <a:noFill/>
        </p:spPr>
        <p:txBody>
          <a:bodyPr wrap="square" rtlCol="0" anchor="t">
            <a:spAutoFit/>
          </a:bodyPr>
          <a:lstStyle/>
          <a:p>
            <a:pPr algn="l"/>
            <a:r>
              <a:rPr lang="zh-CN" altLang="en-US" i="1" dirty="0">
                <a:ea typeface="华文行楷" pitchFamily="2" charset="-122"/>
                <a:sym typeface="Symbol" panose="05050102010706020507" pitchFamily="18" charset="2"/>
              </a:rPr>
              <a:t>文法</a:t>
            </a:r>
            <a:r>
              <a:rPr lang="en-US" altLang="zh-CN" i="1" dirty="0">
                <a:solidFill>
                  <a:srgbClr val="800080"/>
                </a:solidFill>
                <a:sym typeface="Symbol" panose="05050102010706020507" pitchFamily="18" charset="2"/>
              </a:rPr>
              <a:t>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的特点</a:t>
            </a:r>
          </a:p>
          <a:p>
            <a:pPr marL="514350" indent="-514350" algn="l">
              <a:buFont typeface="+mj-ea"/>
              <a:buAutoNum type="circleNumDbPlain"/>
            </a:pPr>
            <a:r>
              <a:rPr lang="zh-CN" altLang="en-US" dirty="0">
                <a:solidFill>
                  <a:srgbClr val="800080"/>
                </a:solidFill>
                <a:sym typeface="Symbol" panose="05050102010706020507" pitchFamily="18" charset="2"/>
              </a:rPr>
              <a:t>产生式的右部都由终结符号开始。</a:t>
            </a:r>
            <a:endParaRPr lang="en-US" altLang="zh-CN" dirty="0">
              <a:solidFill>
                <a:srgbClr val="800080"/>
              </a:solidFill>
              <a:sym typeface="Symbol" panose="05050102010706020507" pitchFamily="18" charset="2"/>
            </a:endParaRPr>
          </a:p>
          <a:p>
            <a:pPr algn="l">
              <a:buNone/>
            </a:pPr>
            <a:endParaRPr lang="en-US" altLang="zh-CN" i="1" dirty="0">
              <a:solidFill>
                <a:srgbClr val="800080"/>
              </a:solidFill>
              <a:sym typeface="Symbol" panose="05050102010706020507" pitchFamily="18" charset="2"/>
            </a:endParaRPr>
          </a:p>
          <a:p>
            <a:endParaRPr lang="zh-CN" altLang="en-US" i="1" dirty="0"/>
          </a:p>
        </p:txBody>
      </p:sp>
      <p:sp>
        <p:nvSpPr>
          <p:cNvPr id="5"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7"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18"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19" name="Line 32"/>
          <p:cNvSpPr/>
          <p:nvPr/>
        </p:nvSpPr>
        <p:spPr>
          <a:xfrm flipH="1" flipV="1">
            <a:off x="6867525" y="3667760"/>
            <a:ext cx="289560" cy="484505"/>
          </a:xfrm>
          <a:prstGeom prst="line">
            <a:avLst/>
          </a:prstGeom>
          <a:ln w="38100" cap="flat" cmpd="sng">
            <a:solidFill>
              <a:srgbClr val="800080"/>
            </a:solidFill>
            <a:prstDash val="solid"/>
            <a:round/>
            <a:headEnd type="none" w="med" len="med"/>
            <a:tailEnd type="none" w="med" len="med"/>
          </a:ln>
        </p:spPr>
      </p:sp>
      <p:sp>
        <p:nvSpPr>
          <p:cNvPr id="20" name="Rectangle 23"/>
          <p:cNvSpPr/>
          <p:nvPr/>
        </p:nvSpPr>
        <p:spPr>
          <a:xfrm>
            <a:off x="6411699" y="406231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2" name="Rectangle 30"/>
          <p:cNvSpPr/>
          <p:nvPr/>
        </p:nvSpPr>
        <p:spPr>
          <a:xfrm>
            <a:off x="5981804" y="403120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3" name="Line 34"/>
          <p:cNvSpPr/>
          <p:nvPr/>
        </p:nvSpPr>
        <p:spPr>
          <a:xfrm flipV="1">
            <a:off x="6232525" y="3721735"/>
            <a:ext cx="254000" cy="340360"/>
          </a:xfrm>
          <a:prstGeom prst="line">
            <a:avLst/>
          </a:prstGeom>
          <a:ln w="38100" cap="flat" cmpd="sng">
            <a:solidFill>
              <a:srgbClr val="800080"/>
            </a:solidFill>
            <a:prstDash val="solid"/>
            <a:round/>
            <a:headEnd type="none" w="med" len="med"/>
            <a:tailEnd type="none" w="med" len="med"/>
          </a:ln>
        </p:spPr>
      </p:sp>
      <p:sp>
        <p:nvSpPr>
          <p:cNvPr id="24" name="Line 38"/>
          <p:cNvSpPr/>
          <p:nvPr/>
        </p:nvSpPr>
        <p:spPr>
          <a:xfrm flipV="1">
            <a:off x="6659245" y="3626485"/>
            <a:ext cx="6350" cy="454025"/>
          </a:xfrm>
          <a:prstGeom prst="line">
            <a:avLst/>
          </a:prstGeom>
          <a:ln w="38100" cap="flat" cmpd="sng">
            <a:solidFill>
              <a:srgbClr val="800080"/>
            </a:solidFill>
            <a:prstDash val="solid"/>
            <a:round/>
            <a:headEnd type="none" w="med" len="med"/>
            <a:tailEnd type="none" w="med" len="med"/>
          </a:ln>
        </p:spPr>
      </p:sp>
      <p:sp>
        <p:nvSpPr>
          <p:cNvPr id="25" name="Rectangle 30"/>
          <p:cNvSpPr/>
          <p:nvPr/>
        </p:nvSpPr>
        <p:spPr>
          <a:xfrm>
            <a:off x="6917159" y="3977863"/>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6" name="Line 38"/>
          <p:cNvSpPr/>
          <p:nvPr/>
        </p:nvSpPr>
        <p:spPr>
          <a:xfrm flipV="1">
            <a:off x="6559550" y="446659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306289" y="481796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28"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
        <p:nvSpPr>
          <p:cNvPr id="29" name="Line 34"/>
          <p:cNvSpPr/>
          <p:nvPr/>
        </p:nvSpPr>
        <p:spPr>
          <a:xfrm flipV="1">
            <a:off x="6014085" y="4561205"/>
            <a:ext cx="139700" cy="1271270"/>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flipV="1">
            <a:off x="6427470" y="5218430"/>
            <a:ext cx="59055" cy="648335"/>
          </a:xfrm>
          <a:prstGeom prst="line">
            <a:avLst/>
          </a:prstGeom>
          <a:ln w="38100" cap="flat" cmpd="sng">
            <a:solidFill>
              <a:srgbClr val="800080"/>
            </a:solidFill>
            <a:prstDash val="sysDash"/>
            <a:round/>
            <a:headEnd type="none" w="med" len="med"/>
            <a:tailEnd type="none" w="med" len="med"/>
          </a:ln>
        </p:spPr>
      </p:sp>
      <p:sp>
        <p:nvSpPr>
          <p:cNvPr id="32" name="Line 34"/>
          <p:cNvSpPr/>
          <p:nvPr/>
        </p:nvSpPr>
        <p:spPr>
          <a:xfrm flipV="1">
            <a:off x="6884670" y="4466590"/>
            <a:ext cx="272415" cy="1271270"/>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V="1">
            <a:off x="7296150" y="3552190"/>
            <a:ext cx="81280" cy="2283460"/>
          </a:xfrm>
          <a:prstGeom prst="line">
            <a:avLst/>
          </a:prstGeom>
          <a:ln w="38100" cap="flat" cmpd="sng">
            <a:solidFill>
              <a:srgbClr val="800080"/>
            </a:solidFill>
            <a:prstDash val="sysDash"/>
            <a:round/>
            <a:headEnd type="none" w="med" len="med"/>
            <a:tailEnd type="none" w="med" len="med"/>
          </a:ln>
        </p:spPr>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5496" y="44624"/>
            <a:ext cx="9108504" cy="6863417"/>
          </a:xfrm>
          <a:prstGeom prst="rect">
            <a:avLst/>
          </a:prstGeom>
          <a:noFill/>
          <a:ln w="9525">
            <a:noFill/>
            <a:miter lim="800000"/>
            <a:headEnd/>
            <a:tailEnd/>
          </a:ln>
        </p:spPr>
        <p:txBody>
          <a:bodyPr wrap="square">
            <a:spAutoFit/>
          </a:bodyPr>
          <a:lstStyle/>
          <a:p>
            <a:pPr>
              <a:buNone/>
            </a:pPr>
            <a:r>
              <a:rPr lang="zh-CN" altLang="en-US" sz="2800" dirty="0">
                <a:solidFill>
                  <a:srgbClr val="800080"/>
                </a:solidFill>
              </a:rPr>
              <a:t>总结 </a:t>
            </a:r>
            <a:r>
              <a:rPr lang="en-US" altLang="zh-CN" sz="2800" dirty="0">
                <a:solidFill>
                  <a:srgbClr val="800080"/>
                </a:solidFill>
              </a:rPr>
              <a:t>LL(1)</a:t>
            </a:r>
            <a:r>
              <a:rPr lang="zh-CN" altLang="en-US" sz="2800" dirty="0">
                <a:solidFill>
                  <a:srgbClr val="800080"/>
                </a:solidFill>
              </a:rPr>
              <a:t>文法的判定</a:t>
            </a:r>
            <a:endParaRPr lang="en-US" altLang="zh-CN" sz="2800" dirty="0">
              <a:solidFill>
                <a:srgbClr val="800080"/>
              </a:solidFill>
              <a:latin typeface="楷体_GB2312" pitchFamily="49" charset="-122"/>
            </a:endParaRPr>
          </a:p>
          <a:p>
            <a:pPr>
              <a:buNone/>
            </a:pPr>
            <a:r>
              <a:rPr lang="zh-CN" altLang="en-US" sz="2800" dirty="0">
                <a:solidFill>
                  <a:srgbClr val="800080"/>
                </a:solidFill>
                <a:latin typeface="楷体_GB2312" pitchFamily="49" charset="-122"/>
              </a:rPr>
              <a:t>第三步，求出</a:t>
            </a:r>
            <a:r>
              <a:rPr lang="en-US" altLang="zh-CN" sz="2800" dirty="0">
                <a:solidFill>
                  <a:srgbClr val="800080"/>
                </a:solidFill>
                <a:latin typeface="楷体_GB2312" pitchFamily="49" charset="-122"/>
              </a:rPr>
              <a:t>Follow</a:t>
            </a:r>
            <a:r>
              <a:rPr lang="zh-CN" altLang="en-US" sz="2800" dirty="0">
                <a:solidFill>
                  <a:srgbClr val="800080"/>
                </a:solidFill>
                <a:latin typeface="楷体_GB2312" pitchFamily="49" charset="-122"/>
              </a:rPr>
              <a:t>集合</a:t>
            </a:r>
            <a:endParaRPr lang="en-US" altLang="zh-CN" sz="2800" dirty="0">
              <a:solidFill>
                <a:srgbClr val="800080"/>
              </a:solidFill>
              <a:latin typeface="楷体_GB2312" pitchFamily="49" charset="-122"/>
            </a:endParaRPr>
          </a:p>
          <a:p>
            <a:pPr>
              <a:buNone/>
            </a:pPr>
            <a:r>
              <a:rPr lang="en-US" altLang="zh-CN" sz="2800" dirty="0"/>
              <a:t>{#}</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  </a:t>
            </a:r>
            <a:r>
              <a:rPr lang="zh-CN" altLang="en-US"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en-US" altLang="zh-CN" sz="2800" dirty="0"/>
              <a:t>Follow(</a:t>
            </a:r>
            <a:r>
              <a:rPr lang="en-US" altLang="zh-CN" sz="2800" i="1" dirty="0">
                <a:solidFill>
                  <a:srgbClr val="990099"/>
                </a:solidFill>
              </a:rPr>
              <a:t>S</a:t>
            </a:r>
            <a:r>
              <a:rPr lang="en-US" altLang="zh-CN" sz="2800" dirty="0"/>
              <a:t>) </a:t>
            </a:r>
          </a:p>
          <a:p>
            <a:pPr>
              <a:buNone/>
            </a:pPr>
            <a:r>
              <a:rPr lang="zh-CN" altLang="en-US" sz="2800" dirty="0"/>
              <a:t>对于产生式 </a:t>
            </a:r>
            <a:r>
              <a:rPr lang="en-US" altLang="zh-CN" sz="2800" i="1" dirty="0"/>
              <a:t>A</a:t>
            </a:r>
            <a:r>
              <a:rPr lang="en-US" altLang="zh-CN" sz="2800" dirty="0">
                <a:sym typeface="Symbol" pitchFamily="18" charset="2"/>
              </a:rPr>
              <a:t></a:t>
            </a:r>
            <a:r>
              <a:rPr lang="en-US" altLang="zh-CN" sz="2800" i="1" dirty="0"/>
              <a:t>α</a:t>
            </a:r>
            <a:r>
              <a:rPr lang="en-US" altLang="zh-CN" sz="2800" i="1" dirty="0">
                <a:solidFill>
                  <a:srgbClr val="990099"/>
                </a:solidFill>
              </a:rPr>
              <a:t>B</a:t>
            </a:r>
            <a:r>
              <a:rPr lang="en-US" altLang="zh-CN" sz="2800" i="1" dirty="0">
                <a:solidFill>
                  <a:srgbClr val="FF0000"/>
                </a:solidFill>
              </a:rPr>
              <a:t>β</a:t>
            </a:r>
            <a:r>
              <a:rPr lang="en-US" altLang="zh-CN" sz="2800" i="1" dirty="0"/>
              <a:t> </a:t>
            </a:r>
            <a:r>
              <a:rPr lang="en-US" altLang="zh-CN" sz="2800" dirty="0">
                <a:sym typeface="Symbol" pitchFamily="18" charset="2"/>
              </a:rPr>
              <a:t> , </a:t>
            </a:r>
            <a:r>
              <a:rPr lang="zh-CN" altLang="en-US" sz="2800" dirty="0">
                <a:sym typeface="Symbol" pitchFamily="18" charset="2"/>
              </a:rPr>
              <a:t>可发掘出关于</a:t>
            </a:r>
            <a:r>
              <a:rPr lang="en-US" altLang="zh-CN" sz="2800" dirty="0">
                <a:sym typeface="Symbol" pitchFamily="18" charset="2"/>
              </a:rPr>
              <a:t>B</a:t>
            </a:r>
            <a:r>
              <a:rPr lang="zh-CN" altLang="en-US" sz="2800" dirty="0">
                <a:sym typeface="Symbol" pitchFamily="18" charset="2"/>
              </a:rPr>
              <a:t>的</a:t>
            </a:r>
            <a:r>
              <a:rPr lang="en-US" altLang="zh-CN" sz="2800" dirty="0"/>
              <a:t>Follow</a:t>
            </a:r>
            <a:r>
              <a:rPr lang="zh-CN" altLang="en-US" sz="2800" dirty="0"/>
              <a:t>集的信息</a:t>
            </a:r>
            <a:endParaRPr lang="en-US" altLang="zh-CN" sz="2800" dirty="0"/>
          </a:p>
          <a:p>
            <a:pPr marL="0" lvl="1">
              <a:buNone/>
            </a:pPr>
            <a:r>
              <a:rPr lang="en-US" altLang="zh-CN" sz="2800" dirty="0"/>
              <a:t>1) First(</a:t>
            </a:r>
            <a:r>
              <a:rPr lang="en-US" altLang="zh-CN" sz="2800" i="1" dirty="0">
                <a:solidFill>
                  <a:srgbClr val="FF0000"/>
                </a:solidFill>
              </a:rPr>
              <a:t>β</a:t>
            </a:r>
            <a:r>
              <a:rPr lang="en-US" altLang="zh-CN" sz="2800" dirty="0"/>
              <a:t>) </a:t>
            </a:r>
            <a:r>
              <a:rPr lang="en-US" altLang="zh-CN" sz="2800" dirty="0">
                <a:sym typeface="Symbol" pitchFamily="18" charset="2"/>
              </a:rPr>
              <a:t> </a:t>
            </a:r>
            <a:r>
              <a:rPr lang="en-US" altLang="zh-CN" sz="2800" dirty="0">
                <a:sym typeface="Kingsoft Phonetic Plain" pitchFamily="2" charset="2"/>
              </a:rPr>
              <a:t>{</a:t>
            </a:r>
            <a:r>
              <a:rPr lang="en-US" altLang="zh-CN" sz="2800" dirty="0">
                <a:sym typeface="Symbol" pitchFamily="18" charset="2"/>
              </a:rPr>
              <a:t>} </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a:t>
            </a:r>
            <a:r>
              <a:rPr lang="en-US" altLang="zh-CN" sz="2800" dirty="0"/>
              <a:t> Follow(</a:t>
            </a:r>
            <a:r>
              <a:rPr lang="en-US" altLang="zh-CN" sz="2800" i="1" dirty="0">
                <a:solidFill>
                  <a:srgbClr val="990099"/>
                </a:solidFill>
              </a:rPr>
              <a:t>B</a:t>
            </a:r>
            <a:r>
              <a:rPr lang="en-US" altLang="zh-CN" sz="2800" dirty="0"/>
              <a:t>);</a:t>
            </a:r>
          </a:p>
          <a:p>
            <a:pPr>
              <a:buNone/>
            </a:pPr>
            <a:r>
              <a:rPr lang="en-US" altLang="zh-CN" sz="2800" dirty="0">
                <a:sym typeface="Symbol" pitchFamily="18" charset="2"/>
              </a:rPr>
              <a:t>2)</a:t>
            </a:r>
            <a:r>
              <a:rPr lang="zh-CN" altLang="en-US" sz="2800" dirty="0">
                <a:sym typeface="Symbol" pitchFamily="18" charset="2"/>
              </a:rPr>
              <a:t>若 </a:t>
            </a:r>
            <a:r>
              <a:rPr lang="zh-CN" altLang="zh-CN" sz="2800" dirty="0">
                <a:sym typeface="Symbol" pitchFamily="18" charset="2"/>
              </a:rPr>
              <a:t></a:t>
            </a:r>
            <a:r>
              <a:rPr lang="zh-CN" altLang="en-US" sz="2800" dirty="0">
                <a:sym typeface="Symbol" pitchFamily="18" charset="2"/>
              </a:rPr>
              <a:t></a:t>
            </a:r>
            <a:r>
              <a:rPr lang="en-US" altLang="zh-CN" sz="2800" dirty="0"/>
              <a:t>First(</a:t>
            </a:r>
            <a:r>
              <a:rPr lang="en-US" altLang="zh-CN" sz="2800" i="1" dirty="0">
                <a:solidFill>
                  <a:srgbClr val="FF0000"/>
                </a:solidFill>
              </a:rPr>
              <a:t>β</a:t>
            </a:r>
            <a:r>
              <a:rPr lang="en-US" altLang="zh-CN" sz="2800" dirty="0"/>
              <a:t>) </a:t>
            </a:r>
            <a:r>
              <a:rPr lang="zh-CN" altLang="en-US" sz="2800" dirty="0"/>
              <a:t>，</a:t>
            </a:r>
            <a:r>
              <a:rPr lang="en-US" altLang="zh-CN" sz="2800" dirty="0"/>
              <a:t> Follow(</a:t>
            </a:r>
            <a:r>
              <a:rPr lang="en-US" altLang="zh-CN" sz="2800" i="1" dirty="0"/>
              <a:t>A</a:t>
            </a:r>
            <a:r>
              <a:rPr lang="en-US" altLang="zh-CN" sz="2800" dirty="0"/>
              <a:t>) </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zh-CN" altLang="en-US"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en-US" altLang="zh-CN" sz="2800" dirty="0"/>
              <a:t>Follow(</a:t>
            </a:r>
            <a:r>
              <a:rPr lang="en-US" altLang="zh-CN" sz="2800" i="1" dirty="0">
                <a:solidFill>
                  <a:srgbClr val="990099"/>
                </a:solidFill>
              </a:rPr>
              <a:t>B</a:t>
            </a:r>
            <a:r>
              <a:rPr lang="en-US" altLang="zh-CN" sz="2800" dirty="0"/>
              <a:t>) </a:t>
            </a:r>
          </a:p>
          <a:p>
            <a:pPr>
              <a:buNone/>
            </a:pPr>
            <a:endParaRPr lang="zh-CN" altLang="en-US" sz="1000" dirty="0"/>
          </a:p>
          <a:p>
            <a:pPr>
              <a:buNone/>
            </a:pPr>
            <a:r>
              <a:rPr lang="zh-CN" altLang="en-US" sz="2800" dirty="0">
                <a:solidFill>
                  <a:srgbClr val="800080"/>
                </a:solidFill>
                <a:latin typeface="楷体_GB2312" pitchFamily="49" charset="-122"/>
              </a:rPr>
              <a:t>第四步，求出</a:t>
            </a:r>
            <a:r>
              <a:rPr lang="en-US" altLang="zh-CN" sz="2800" dirty="0">
                <a:solidFill>
                  <a:srgbClr val="800080"/>
                </a:solidFill>
                <a:latin typeface="楷体_GB2312" pitchFamily="49" charset="-122"/>
              </a:rPr>
              <a:t>Select</a:t>
            </a:r>
            <a:r>
              <a:rPr lang="zh-CN" altLang="en-US" sz="2800" dirty="0">
                <a:solidFill>
                  <a:srgbClr val="800080"/>
                </a:solidFill>
                <a:latin typeface="楷体_GB2312" pitchFamily="49" charset="-122"/>
              </a:rPr>
              <a:t>集合</a:t>
            </a:r>
            <a:endParaRPr lang="en-US" altLang="zh-CN" sz="2800" dirty="0">
              <a:solidFill>
                <a:srgbClr val="800080"/>
              </a:solidFill>
              <a:latin typeface="楷体_GB2312" pitchFamily="49" charset="-122"/>
            </a:endParaRPr>
          </a:p>
          <a:p>
            <a:pPr>
              <a:buFont typeface="Symbol" pitchFamily="18" charset="2"/>
              <a:buChar char="-"/>
            </a:pPr>
            <a:r>
              <a:rPr lang="zh-CN" altLang="en-US" sz="2800" dirty="0"/>
              <a:t>若 </a:t>
            </a:r>
            <a:r>
              <a:rPr lang="zh-CN" altLang="en-US" sz="2800" dirty="0">
                <a:sym typeface="Symbol" pitchFamily="18" charset="2"/>
              </a:rPr>
              <a:t></a:t>
            </a:r>
            <a:r>
              <a:rPr lang="zh-CN" altLang="en-US" sz="2800" dirty="0"/>
              <a:t> </a:t>
            </a:r>
            <a:r>
              <a:rPr lang="zh-CN" altLang="en-US" sz="2800" dirty="0">
                <a:sym typeface="Symbol" pitchFamily="18" charset="2"/>
              </a:rPr>
              <a:t></a:t>
            </a:r>
            <a:r>
              <a:rPr lang="zh-CN" altLang="en-US" sz="2800" dirty="0"/>
              <a:t> </a:t>
            </a:r>
            <a:r>
              <a:rPr lang="en-US" altLang="zh-CN" sz="2800" i="1" dirty="0"/>
              <a:t>First</a:t>
            </a:r>
            <a:r>
              <a:rPr lang="en-US" altLang="zh-CN" sz="2800" dirty="0"/>
              <a:t>(α)</a:t>
            </a:r>
            <a:r>
              <a:rPr lang="zh-CN" altLang="en-US" sz="2800" dirty="0"/>
              <a:t>，</a:t>
            </a:r>
            <a:r>
              <a:rPr lang="en-US" altLang="zh-CN" sz="2800" i="1" dirty="0"/>
              <a:t>SELECT</a:t>
            </a:r>
            <a:r>
              <a:rPr lang="en-US" altLang="zh-CN" sz="2800" dirty="0"/>
              <a:t>(A</a:t>
            </a:r>
            <a:r>
              <a:rPr lang="en-US" altLang="zh-CN" sz="2800" dirty="0">
                <a:sym typeface="Symbol" pitchFamily="18" charset="2"/>
              </a:rPr>
              <a:t></a:t>
            </a:r>
            <a:r>
              <a:rPr lang="en-US" altLang="zh-CN" sz="2800" dirty="0"/>
              <a:t>α) = </a:t>
            </a:r>
            <a:r>
              <a:rPr lang="en-US" altLang="zh-CN" sz="2800" i="1" dirty="0"/>
              <a:t>FIRST</a:t>
            </a:r>
            <a:r>
              <a:rPr lang="en-US" altLang="zh-CN" sz="2800" dirty="0"/>
              <a:t>(α)</a:t>
            </a:r>
            <a:r>
              <a:rPr lang="zh-CN" altLang="en-US" sz="2800" dirty="0"/>
              <a:t>；</a:t>
            </a:r>
            <a:endParaRPr lang="zh-CN" altLang="en-US" sz="2800" dirty="0">
              <a:sym typeface="Symbol" pitchFamily="18" charset="2"/>
            </a:endParaRPr>
          </a:p>
          <a:p>
            <a:pPr>
              <a:buFont typeface="Symbol" pitchFamily="18" charset="2"/>
              <a:buChar char="-"/>
            </a:pPr>
            <a:r>
              <a:rPr lang="zh-CN" altLang="en-US" sz="2800" dirty="0">
                <a:sym typeface="Symbol" pitchFamily="18" charset="2"/>
              </a:rPr>
              <a:t>如果   </a:t>
            </a:r>
            <a:r>
              <a:rPr lang="en-US" altLang="zh-CN" sz="2800" i="1" dirty="0">
                <a:sym typeface="Symbol" pitchFamily="18" charset="2"/>
              </a:rPr>
              <a:t>First </a:t>
            </a:r>
            <a:r>
              <a:rPr lang="en-US" altLang="zh-CN" sz="2800" dirty="0">
                <a:sym typeface="Symbol" pitchFamily="18" charset="2"/>
              </a:rPr>
              <a:t>(</a:t>
            </a:r>
            <a:r>
              <a:rPr lang="en-US" altLang="zh-CN" sz="2800" dirty="0"/>
              <a:t>α</a:t>
            </a:r>
            <a:r>
              <a:rPr lang="en-US" altLang="zh-CN" sz="2800" dirty="0">
                <a:sym typeface="Symbol" pitchFamily="18" charset="2"/>
              </a:rPr>
              <a:t>)</a:t>
            </a:r>
            <a:r>
              <a:rPr lang="zh-CN" altLang="en-US" sz="2800" dirty="0">
                <a:sym typeface="Symbol" pitchFamily="18" charset="2"/>
              </a:rPr>
              <a:t>，那么</a:t>
            </a:r>
            <a:endParaRPr lang="zh-CN" altLang="en-US" sz="1050" dirty="0">
              <a:sym typeface="Symbol" pitchFamily="18" charset="2"/>
            </a:endParaRPr>
          </a:p>
          <a:p>
            <a:pPr>
              <a:buNone/>
            </a:pPr>
            <a:r>
              <a:rPr lang="en-US" altLang="zh-CN" sz="2800" i="1" dirty="0"/>
              <a:t>SELECT</a:t>
            </a:r>
            <a:r>
              <a:rPr lang="en-US" altLang="zh-CN" sz="2800" dirty="0">
                <a:sym typeface="Symbol" pitchFamily="18" charset="2"/>
              </a:rPr>
              <a:t>(</a:t>
            </a:r>
            <a:r>
              <a:rPr lang="en-US" altLang="zh-CN" sz="2800" dirty="0"/>
              <a:t>A</a:t>
            </a:r>
            <a:r>
              <a:rPr lang="en-US" altLang="zh-CN" sz="2800" dirty="0">
                <a:sym typeface="Symbol" pitchFamily="18" charset="2"/>
              </a:rPr>
              <a:t></a:t>
            </a:r>
            <a:r>
              <a:rPr lang="en-US" altLang="zh-CN" sz="2800" dirty="0"/>
              <a:t>α</a:t>
            </a:r>
            <a:r>
              <a:rPr lang="en-US" altLang="zh-CN" sz="2800" dirty="0">
                <a:sym typeface="Symbol" pitchFamily="18" charset="2"/>
              </a:rPr>
              <a:t>) = (FIRST(</a:t>
            </a:r>
            <a:r>
              <a:rPr lang="en-US" altLang="zh-CN" sz="2800" dirty="0"/>
              <a:t>α</a:t>
            </a:r>
            <a:r>
              <a:rPr lang="en-US" altLang="zh-CN" sz="2800" dirty="0">
                <a:sym typeface="Symbol" pitchFamily="18" charset="2"/>
              </a:rPr>
              <a:t>) – {} )  </a:t>
            </a:r>
            <a:r>
              <a:rPr lang="en-US" altLang="zh-CN" sz="2800" i="1" dirty="0">
                <a:sym typeface="Symbol" pitchFamily="18" charset="2"/>
              </a:rPr>
              <a:t>FOLLOW</a:t>
            </a:r>
            <a:r>
              <a:rPr lang="en-US" altLang="zh-CN" sz="2800" dirty="0">
                <a:sym typeface="Symbol" pitchFamily="18" charset="2"/>
              </a:rPr>
              <a:t>(</a:t>
            </a:r>
            <a:r>
              <a:rPr lang="en-US" altLang="zh-CN" sz="2800" i="1" dirty="0">
                <a:sym typeface="Symbol" pitchFamily="18" charset="2"/>
              </a:rPr>
              <a:t>A</a:t>
            </a:r>
            <a:r>
              <a:rPr lang="en-US" altLang="zh-CN" sz="2800" dirty="0">
                <a:sym typeface="Symbol" pitchFamily="18" charset="2"/>
              </a:rPr>
              <a:t>)</a:t>
            </a:r>
          </a:p>
          <a:p>
            <a:pPr>
              <a:buNone/>
            </a:pPr>
            <a:endParaRPr lang="en-US" altLang="zh-CN" sz="1000" dirty="0"/>
          </a:p>
          <a:p>
            <a:pPr>
              <a:buNone/>
            </a:pPr>
            <a:r>
              <a:rPr lang="zh-CN" altLang="en-US" sz="2800" dirty="0">
                <a:solidFill>
                  <a:srgbClr val="800080"/>
                </a:solidFill>
                <a:latin typeface="楷体_GB2312" pitchFamily="49" charset="-122"/>
              </a:rPr>
              <a:t>最后根据</a:t>
            </a:r>
            <a:r>
              <a:rPr lang="en-US" altLang="zh-CN" sz="2800" dirty="0">
                <a:solidFill>
                  <a:srgbClr val="800080"/>
                </a:solidFill>
              </a:rPr>
              <a:t>LL(1)</a:t>
            </a:r>
            <a:r>
              <a:rPr lang="zh-CN" altLang="en-US" sz="2800" dirty="0">
                <a:solidFill>
                  <a:srgbClr val="800080"/>
                </a:solidFill>
              </a:rPr>
              <a:t>文法定义进行判定</a:t>
            </a:r>
            <a:endParaRPr lang="en-US" altLang="zh-CN" sz="2800" dirty="0">
              <a:solidFill>
                <a:srgbClr val="800080"/>
              </a:solidFill>
            </a:endParaRPr>
          </a:p>
          <a:p>
            <a:pPr>
              <a:buNone/>
            </a:pPr>
            <a:r>
              <a:rPr lang="zh-CN" altLang="en-US" sz="2800" dirty="0"/>
              <a:t>文法 </a:t>
            </a:r>
            <a:r>
              <a:rPr lang="en-US" altLang="zh-CN" sz="2800" i="1" dirty="0">
                <a:solidFill>
                  <a:srgbClr val="800080"/>
                </a:solidFill>
              </a:rPr>
              <a:t>G </a:t>
            </a:r>
            <a:r>
              <a:rPr lang="zh-CN" altLang="en-US" sz="2800" dirty="0">
                <a:solidFill>
                  <a:srgbClr val="800080"/>
                </a:solidFill>
              </a:rPr>
              <a:t>是 </a:t>
            </a:r>
            <a:r>
              <a:rPr lang="en-US" altLang="zh-CN" sz="2800" dirty="0">
                <a:solidFill>
                  <a:srgbClr val="800080"/>
                </a:solidFill>
              </a:rPr>
              <a:t>LL</a:t>
            </a:r>
            <a:r>
              <a:rPr lang="zh-CN" altLang="en-US" sz="2800" dirty="0">
                <a:solidFill>
                  <a:srgbClr val="800080"/>
                </a:solidFill>
              </a:rPr>
              <a:t>（</a:t>
            </a:r>
            <a:r>
              <a:rPr lang="en-US" altLang="zh-CN" sz="2800" dirty="0">
                <a:solidFill>
                  <a:srgbClr val="800080"/>
                </a:solidFill>
              </a:rPr>
              <a:t>1</a:t>
            </a:r>
            <a:r>
              <a:rPr lang="zh-CN" altLang="en-US" sz="2800" dirty="0">
                <a:solidFill>
                  <a:srgbClr val="800080"/>
                </a:solidFill>
              </a:rPr>
              <a:t>）文法</a:t>
            </a:r>
            <a:r>
              <a:rPr lang="zh-CN" altLang="en-US" sz="2800" dirty="0"/>
              <a:t>，当且仅当对于 </a:t>
            </a:r>
            <a:r>
              <a:rPr lang="en-US" altLang="zh-CN" sz="2800" i="1" dirty="0"/>
              <a:t>G </a:t>
            </a:r>
            <a:r>
              <a:rPr lang="zh-CN" altLang="en-US" sz="2800" dirty="0"/>
              <a:t>的每个非终结符 </a:t>
            </a:r>
            <a:r>
              <a:rPr lang="en-US" altLang="zh-CN" sz="2800" i="1" dirty="0"/>
              <a:t>A </a:t>
            </a:r>
            <a:r>
              <a:rPr lang="zh-CN" altLang="en-US" sz="2800" dirty="0"/>
              <a:t>的任何两个不同产生式 </a:t>
            </a:r>
            <a:r>
              <a:rPr lang="en-US" altLang="zh-CN" sz="2800" dirty="0"/>
              <a:t>A</a:t>
            </a:r>
            <a:r>
              <a:rPr lang="en-US" altLang="zh-CN" sz="2800" dirty="0">
                <a:sym typeface="Symbol" pitchFamily="18" charset="2"/>
              </a:rPr>
              <a:t></a:t>
            </a:r>
            <a:r>
              <a:rPr lang="en-US" altLang="zh-CN" sz="2800" dirty="0"/>
              <a:t>α</a:t>
            </a:r>
            <a:r>
              <a:rPr lang="en-US" altLang="zh-CN" sz="2800" dirty="0">
                <a:latin typeface="楷体_GB2312" pitchFamily="49" charset="-122"/>
                <a:sym typeface="Symbol" pitchFamily="18" charset="2"/>
              </a:rPr>
              <a:t></a:t>
            </a:r>
            <a:r>
              <a:rPr lang="en-US" altLang="zh-CN" sz="2800" dirty="0"/>
              <a:t>β</a:t>
            </a:r>
            <a:r>
              <a:rPr lang="zh-CN" altLang="en-US" sz="2800" dirty="0"/>
              <a:t>，下面的条件成立：</a:t>
            </a:r>
          </a:p>
          <a:p>
            <a:pPr>
              <a:buNone/>
            </a:pPr>
            <a:r>
              <a:rPr lang="en-US" altLang="zh-CN" sz="2800" i="1" dirty="0"/>
              <a:t>        SELECT</a:t>
            </a:r>
            <a:r>
              <a:rPr lang="en-US" altLang="zh-CN" sz="2800" dirty="0"/>
              <a:t>(A</a:t>
            </a:r>
            <a:r>
              <a:rPr lang="en-US" altLang="zh-CN" sz="2800" dirty="0">
                <a:sym typeface="Symbol" pitchFamily="18" charset="2"/>
              </a:rPr>
              <a:t></a:t>
            </a:r>
            <a:r>
              <a:rPr lang="en-US" altLang="zh-CN" sz="2800" dirty="0"/>
              <a:t>α) </a:t>
            </a:r>
            <a:r>
              <a:rPr lang="en-US" altLang="zh-CN" sz="2800" dirty="0">
                <a:sym typeface="Symbol" pitchFamily="18" charset="2"/>
              </a:rPr>
              <a:t> </a:t>
            </a:r>
            <a:r>
              <a:rPr lang="en-US" altLang="zh-CN" sz="2800" i="1" dirty="0"/>
              <a:t>SELECT</a:t>
            </a:r>
            <a:r>
              <a:rPr lang="en-US" altLang="zh-CN" sz="2800" dirty="0"/>
              <a:t>(A</a:t>
            </a:r>
            <a:r>
              <a:rPr lang="en-US" altLang="zh-CN" sz="2800" dirty="0">
                <a:sym typeface="Symbol" pitchFamily="18" charset="2"/>
              </a:rPr>
              <a:t></a:t>
            </a:r>
            <a:r>
              <a:rPr lang="en-US" altLang="zh-CN" sz="2800" dirty="0"/>
              <a:t>β)  = </a:t>
            </a:r>
            <a:r>
              <a:rPr lang="en-US" altLang="zh-CN" sz="2800" dirty="0">
                <a:sym typeface="Symbol" pitchFamily="18" charset="2"/>
              </a:rPr>
              <a:t></a:t>
            </a:r>
            <a:endParaRPr lang="en-US" altLang="zh-CN" sz="2800" dirty="0"/>
          </a:p>
          <a:p>
            <a:pPr>
              <a:buNone/>
            </a:pPr>
            <a:endParaRPr lang="zh-CN" altLang="en-US" sz="2800" dirty="0">
              <a:solidFill>
                <a:srgbClr val="FF0000"/>
              </a:solidFill>
              <a:latin typeface="楷体_GB2312" pitchFamily="49" charset="-122"/>
            </a:endParaRPr>
          </a:p>
        </p:txBody>
      </p:sp>
    </p:spTree>
    <p:extLst>
      <p:ext uri="{BB962C8B-B14F-4D97-AF65-F5344CB8AC3E}">
        <p14:creationId xmlns:p14="http://schemas.microsoft.com/office/powerpoint/2010/main" val="221393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6"/>
          <p:cNvSpPr>
            <a:spLocks noChangeArrowheads="1"/>
          </p:cNvSpPr>
          <p:nvPr/>
        </p:nvSpPr>
        <p:spPr bwMode="auto">
          <a:xfrm>
            <a:off x="500034" y="2276475"/>
            <a:ext cx="8293129" cy="3208571"/>
          </a:xfrm>
          <a:prstGeom prst="rect">
            <a:avLst/>
          </a:prstGeom>
          <a:noFill/>
          <a:ln w="9525">
            <a:noFill/>
            <a:miter lim="800000"/>
            <a:headEnd/>
            <a:tailEnd/>
          </a:ln>
        </p:spPr>
        <p:txBody>
          <a:bodyPr wrap="square">
            <a:spAutoFit/>
          </a:bodyPr>
          <a:lstStyle/>
          <a:p>
            <a:pPr>
              <a:buFont typeface="Symbol" pitchFamily="18" charset="2"/>
              <a:buChar char="-"/>
            </a:pPr>
            <a:r>
              <a:rPr lang="zh-CN" altLang="en-US" dirty="0">
                <a:latin typeface="楷体_GB2312" pitchFamily="49" charset="-122"/>
              </a:rPr>
              <a:t>左公因子和</a:t>
            </a:r>
            <a:r>
              <a:rPr lang="zh-CN" altLang="en-US" b="1" dirty="0">
                <a:latin typeface="楷体_GB2312" pitchFamily="49" charset="-122"/>
              </a:rPr>
              <a:t>左递归</a:t>
            </a:r>
            <a:r>
              <a:rPr lang="zh-CN" altLang="en-US" dirty="0">
                <a:latin typeface="楷体_GB2312" pitchFamily="49" charset="-122"/>
              </a:rPr>
              <a:t>是导致很多文法不能使用</a:t>
            </a:r>
            <a:r>
              <a:rPr lang="en-US" altLang="zh-CN" dirty="0">
                <a:latin typeface="楷体_GB2312" pitchFamily="49" charset="-122"/>
              </a:rPr>
              <a:t>LL(1)</a:t>
            </a:r>
            <a:r>
              <a:rPr lang="zh-CN" altLang="en-US" dirty="0">
                <a:latin typeface="楷体_GB2312" pitchFamily="49" charset="-122"/>
              </a:rPr>
              <a:t>分析的原因</a:t>
            </a:r>
            <a:r>
              <a:rPr lang="en-US" altLang="zh-CN">
                <a:latin typeface="楷体_GB2312" pitchFamily="49" charset="-122"/>
              </a:rPr>
              <a:t>.</a:t>
            </a:r>
            <a:endParaRPr lang="en-US" altLang="zh-CN" b="1" dirty="0">
              <a:latin typeface="楷体_GB2312" pitchFamily="49" charset="-122"/>
            </a:endParaRPr>
          </a:p>
          <a:p>
            <a:pPr>
              <a:buFont typeface="Symbol" pitchFamily="18" charset="2"/>
              <a:buChar char="-"/>
            </a:pPr>
            <a:r>
              <a:rPr lang="zh-CN" altLang="en-US" b="1" dirty="0">
                <a:latin typeface="楷体_GB2312" pitchFamily="49" charset="-122"/>
              </a:rPr>
              <a:t> 许多文法</a:t>
            </a:r>
            <a:r>
              <a:rPr lang="zh-CN" altLang="en-US" dirty="0">
                <a:latin typeface="楷体_GB2312" pitchFamily="49" charset="-122"/>
              </a:rPr>
              <a:t>在提取左公因子</a:t>
            </a:r>
            <a:r>
              <a:rPr lang="zh-CN" altLang="en-US" b="1" dirty="0">
                <a:latin typeface="楷体_GB2312" pitchFamily="49" charset="-122"/>
              </a:rPr>
              <a:t>和</a:t>
            </a:r>
            <a:r>
              <a:rPr lang="zh-CN" altLang="en-US" dirty="0">
                <a:latin typeface="楷体_GB2312" pitchFamily="49" charset="-122"/>
              </a:rPr>
              <a:t>消除左递归后</a:t>
            </a:r>
            <a:r>
              <a:rPr lang="zh-CN" altLang="en-US" b="1" dirty="0">
                <a:latin typeface="楷体_GB2312" pitchFamily="49" charset="-122"/>
              </a:rPr>
              <a:t>可以变换为</a:t>
            </a:r>
            <a:r>
              <a:rPr lang="en-US" altLang="zh-CN" dirty="0"/>
              <a:t>LL(1)</a:t>
            </a:r>
            <a:r>
              <a:rPr lang="zh-CN" altLang="en-US" b="1" dirty="0"/>
              <a:t>文法</a:t>
            </a:r>
          </a:p>
          <a:p>
            <a:pPr>
              <a:buClrTx/>
            </a:pPr>
            <a:endParaRPr lang="zh-CN" altLang="en-US" sz="1050" b="1" dirty="0"/>
          </a:p>
          <a:p>
            <a:pPr>
              <a:buFont typeface="Symbol" pitchFamily="18" charset="2"/>
              <a:buChar char="-"/>
            </a:pPr>
            <a:r>
              <a:rPr lang="zh-CN" altLang="en-US" b="1" dirty="0">
                <a:latin typeface="楷体_GB2312" pitchFamily="49" charset="-122"/>
              </a:rPr>
              <a:t> </a:t>
            </a:r>
            <a:r>
              <a:rPr lang="zh-CN" altLang="en-US" b="1" dirty="0"/>
              <a:t>但消除</a:t>
            </a:r>
            <a:r>
              <a:rPr lang="zh-CN" altLang="en-US" dirty="0"/>
              <a:t>左公因子和左</a:t>
            </a:r>
            <a:r>
              <a:rPr lang="zh-CN" altLang="en-US" b="1" dirty="0"/>
              <a:t>递归的方法不一定都能得到</a:t>
            </a:r>
            <a:r>
              <a:rPr lang="en-US" altLang="zh-CN" dirty="0"/>
              <a:t>LL(1)</a:t>
            </a:r>
            <a:r>
              <a:rPr lang="zh-CN" altLang="en-US" b="1" dirty="0"/>
              <a:t>文法</a:t>
            </a:r>
          </a:p>
        </p:txBody>
      </p:sp>
      <p:sp>
        <p:nvSpPr>
          <p:cNvPr id="69635" name="Text Box 17"/>
          <p:cNvSpPr txBox="1">
            <a:spLocks noChangeArrowheads="1"/>
          </p:cNvSpPr>
          <p:nvPr/>
        </p:nvSpPr>
        <p:spPr bwMode="auto">
          <a:xfrm>
            <a:off x="428596" y="1285860"/>
            <a:ext cx="8643966" cy="646331"/>
          </a:xfrm>
          <a:prstGeom prst="rect">
            <a:avLst/>
          </a:prstGeom>
          <a:noFill/>
          <a:ln w="9525">
            <a:noFill/>
            <a:miter lim="800000"/>
            <a:headEnd/>
            <a:tailEnd/>
          </a:ln>
        </p:spPr>
        <p:txBody>
          <a:bodyPr wrap="square">
            <a:spAutoFit/>
          </a:bodyPr>
          <a:lstStyle/>
          <a:p>
            <a:r>
              <a:rPr lang="en-US" altLang="zh-CN" sz="3600" b="1" dirty="0">
                <a:solidFill>
                  <a:srgbClr val="800080"/>
                </a:solidFill>
                <a:latin typeface="楷体_GB2312" pitchFamily="49" charset="-122"/>
              </a:rPr>
              <a:t> </a:t>
            </a:r>
            <a:r>
              <a:rPr lang="zh-CN" altLang="en-US" sz="3600" b="1" dirty="0">
                <a:solidFill>
                  <a:srgbClr val="800080"/>
                </a:solidFill>
                <a:latin typeface="楷体_GB2312" pitchFamily="49" charset="-122"/>
              </a:rPr>
              <a:t>文法变换</a:t>
            </a:r>
            <a:r>
              <a:rPr lang="zh-CN" altLang="en-US" sz="3600" dirty="0">
                <a:solidFill>
                  <a:srgbClr val="800080"/>
                </a:solidFill>
                <a:latin typeface="楷体_GB2312" pitchFamily="49" charset="-122"/>
              </a:rPr>
              <a:t>：提取左公因子、消除</a:t>
            </a:r>
            <a:r>
              <a:rPr lang="zh-CN" altLang="en-US" sz="3600" b="1" dirty="0">
                <a:solidFill>
                  <a:srgbClr val="800080"/>
                </a:solidFill>
                <a:latin typeface="楷体_GB2312" pitchFamily="49" charset="-122"/>
              </a:rPr>
              <a:t>左递归</a:t>
            </a:r>
          </a:p>
        </p:txBody>
      </p:sp>
      <p:sp>
        <p:nvSpPr>
          <p:cNvPr id="69636" name="AutoShape 1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7" name="AutoShape 1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8" name="AutoShape 2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9" name="AutoShape 2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40" name="Rectangle 22"/>
          <p:cNvSpPr>
            <a:spLocks noChangeArrowheads="1"/>
          </p:cNvSpPr>
          <p:nvPr/>
        </p:nvSpPr>
        <p:spPr bwMode="auto">
          <a:xfrm>
            <a:off x="1476375" y="188913"/>
            <a:ext cx="3452815" cy="661720"/>
          </a:xfrm>
          <a:prstGeom prst="rect">
            <a:avLst/>
          </a:prstGeom>
          <a:noFill/>
          <a:ln w="9525" algn="ctr">
            <a:noFill/>
            <a:miter lim="800000"/>
            <a:headEnd/>
            <a:tailEnd/>
          </a:ln>
        </p:spPr>
        <p:txBody>
          <a:bodyPr wrap="square">
            <a:spAutoFit/>
          </a:bodyPr>
          <a:lstStyle/>
          <a:p>
            <a:pPr algn="ctr">
              <a:lnSpc>
                <a:spcPct val="90000"/>
              </a:lnSpc>
              <a:buClrTx/>
              <a:buFontTx/>
              <a:buNone/>
            </a:pPr>
            <a:r>
              <a:rPr lang="en-US" altLang="zh-CN" sz="4000" b="1" dirty="0">
                <a:solidFill>
                  <a:srgbClr val="800080"/>
                </a:solidFill>
                <a:latin typeface="华文行楷" pitchFamily="2" charset="-122"/>
                <a:ea typeface="华文行楷" pitchFamily="2" charset="-122"/>
              </a:rPr>
              <a:t>4.3 </a:t>
            </a:r>
            <a:r>
              <a:rPr lang="zh-CN" altLang="en-US" sz="4000" b="1" dirty="0">
                <a:solidFill>
                  <a:srgbClr val="800080"/>
                </a:solidFill>
                <a:latin typeface="华文行楷" pitchFamily="2" charset="-122"/>
                <a:ea typeface="华文行楷" pitchFamily="2" charset="-122"/>
              </a:rPr>
              <a:t>文法变换</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fade">
                                      <p:cBhvr>
                                        <p:cTn id="7" dur="2000"/>
                                        <p:tgtEl>
                                          <p:spTgt spid="696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fade">
                                      <p:cBhvr>
                                        <p:cTn id="12" dur="2000"/>
                                        <p:tgtEl>
                                          <p:spTgt spid="696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634">
                                            <p:txEl>
                                              <p:pRg st="3" end="3"/>
                                            </p:txEl>
                                          </p:spTgt>
                                        </p:tgtEl>
                                        <p:attrNameLst>
                                          <p:attrName>style.visibility</p:attrName>
                                        </p:attrNameLst>
                                      </p:cBhvr>
                                      <p:to>
                                        <p:strVal val="visible"/>
                                      </p:to>
                                    </p:set>
                                    <p:animEffect transition="in" filter="fade">
                                      <p:cBhvr>
                                        <p:cTn id="17" dur="2000"/>
                                        <p:tgtEl>
                                          <p:spTgt spid="696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ChangeArrowheads="1"/>
          </p:cNvSpPr>
          <p:nvPr/>
        </p:nvSpPr>
        <p:spPr bwMode="auto">
          <a:xfrm>
            <a:off x="1476375" y="188913"/>
            <a:ext cx="5830888" cy="661720"/>
          </a:xfrm>
          <a:prstGeom prst="rect">
            <a:avLst/>
          </a:prstGeom>
          <a:noFill/>
          <a:ln w="9525" algn="ctr">
            <a:noFill/>
            <a:miter lim="800000"/>
            <a:headEnd/>
            <a:tailEnd/>
          </a:ln>
        </p:spPr>
        <p:txBody>
          <a:bodyPr>
            <a:spAutoFit/>
          </a:bodyPr>
          <a:lstStyle/>
          <a:p>
            <a:pPr algn="ctr">
              <a:lnSpc>
                <a:spcPct val="90000"/>
              </a:lnSpc>
              <a:buClrTx/>
              <a:buFontTx/>
              <a:buNone/>
            </a:pPr>
            <a:r>
              <a:rPr lang="en-US" altLang="zh-CN" sz="4000" b="1" dirty="0">
                <a:solidFill>
                  <a:srgbClr val="800080"/>
                </a:solidFill>
                <a:latin typeface="华文行楷" pitchFamily="2" charset="-122"/>
                <a:ea typeface="华文行楷" pitchFamily="2" charset="-122"/>
              </a:rPr>
              <a:t>4.3.1 </a:t>
            </a:r>
            <a:r>
              <a:rPr lang="zh-CN" altLang="en-US" sz="4000" b="1" dirty="0">
                <a:solidFill>
                  <a:srgbClr val="800080"/>
                </a:solidFill>
                <a:latin typeface="华文行楷" pitchFamily="2" charset="-122"/>
                <a:ea typeface="华文行楷" pitchFamily="2" charset="-122"/>
              </a:rPr>
              <a:t>提取左公因子</a:t>
            </a:r>
          </a:p>
        </p:txBody>
      </p:sp>
      <p:sp>
        <p:nvSpPr>
          <p:cNvPr id="76807" name="Text Box 11"/>
          <p:cNvSpPr txBox="1">
            <a:spLocks noChangeArrowheads="1"/>
          </p:cNvSpPr>
          <p:nvPr/>
        </p:nvSpPr>
        <p:spPr bwMode="auto">
          <a:xfrm>
            <a:off x="-108520" y="1046955"/>
            <a:ext cx="7920037" cy="579438"/>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提取左公因子规则</a:t>
            </a:r>
          </a:p>
        </p:txBody>
      </p:sp>
      <p:sp>
        <p:nvSpPr>
          <p:cNvPr id="76808" name="Rectangle 14"/>
          <p:cNvSpPr>
            <a:spLocks noChangeArrowheads="1"/>
          </p:cNvSpPr>
          <p:nvPr/>
        </p:nvSpPr>
        <p:spPr bwMode="auto">
          <a:xfrm>
            <a:off x="287939" y="1626393"/>
            <a:ext cx="4860125" cy="4826943"/>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t> </a:t>
            </a:r>
            <a:r>
              <a:rPr lang="zh-CN" altLang="en-US" sz="2800" b="1" dirty="0"/>
              <a:t>对形如 </a:t>
            </a:r>
          </a:p>
          <a:p>
            <a:pPr marL="342900" indent="-342900">
              <a:spcBef>
                <a:spcPct val="20000"/>
              </a:spcBef>
              <a:buClr>
                <a:schemeClr val="tx1"/>
              </a:buClr>
              <a:buSzPct val="75000"/>
              <a:buNone/>
            </a:pPr>
            <a:r>
              <a:rPr lang="en-US" altLang="zh-CN" sz="1000" dirty="0"/>
              <a:t>	</a:t>
            </a:r>
            <a:r>
              <a:rPr lang="en-US" altLang="zh-CN" sz="2800" dirty="0"/>
              <a:t>A </a:t>
            </a:r>
            <a:r>
              <a:rPr lang="en-US" altLang="zh-CN" sz="2800" b="1" dirty="0">
                <a:sym typeface="Symbol" pitchFamily="18" charset="2"/>
              </a:rPr>
              <a:t></a:t>
            </a:r>
            <a:r>
              <a:rPr lang="en-US" altLang="zh-CN" sz="2800" dirty="0"/>
              <a:t> </a:t>
            </a:r>
            <a:r>
              <a:rPr lang="en-US" altLang="zh-CN" sz="2800" b="1" dirty="0"/>
              <a:t>αβ</a:t>
            </a:r>
            <a:r>
              <a:rPr lang="en-US" altLang="zh-CN" sz="2800" b="1" dirty="0">
                <a:sym typeface="Symbol" pitchFamily="18" charset="2"/>
              </a:rPr>
              <a:t> </a:t>
            </a:r>
            <a:r>
              <a:rPr lang="en-US" altLang="zh-CN" sz="2800" b="1" dirty="0"/>
              <a:t>α</a:t>
            </a:r>
            <a:r>
              <a:rPr lang="el-GR" altLang="zh-CN" sz="2800" b="1" dirty="0">
                <a:latin typeface="楷体_GB2312" pitchFamily="49" charset="-122"/>
              </a:rPr>
              <a:t>γ</a:t>
            </a:r>
            <a:r>
              <a:rPr lang="zh-CN" altLang="en-US" sz="2800" b="1" dirty="0">
                <a:latin typeface="楷体_GB2312" pitchFamily="49" charset="-122"/>
              </a:rPr>
              <a:t>，</a:t>
            </a:r>
            <a:endParaRPr lang="en-US" altLang="zh-CN" sz="2800" b="1" dirty="0">
              <a:latin typeface="楷体_GB2312" pitchFamily="49" charset="-122"/>
            </a:endParaRPr>
          </a:p>
          <a:p>
            <a:pPr marL="342900" indent="-342900">
              <a:spcBef>
                <a:spcPct val="20000"/>
              </a:spcBef>
              <a:buClr>
                <a:schemeClr val="tx1"/>
              </a:buClr>
              <a:buSzPct val="75000"/>
              <a:buNone/>
            </a:pPr>
            <a:r>
              <a:rPr lang="en-US" altLang="zh-CN" sz="2800" i="1" dirty="0"/>
              <a:t>	α,β,</a:t>
            </a:r>
            <a:r>
              <a:rPr lang="el-GR" altLang="zh-CN" sz="2800" i="1" dirty="0">
                <a:latin typeface="楷体_GB2312" pitchFamily="49" charset="-122"/>
              </a:rPr>
              <a:t>γ</a:t>
            </a:r>
            <a:r>
              <a:rPr lang="en-US" altLang="zh-CN" sz="2800" i="1" dirty="0">
                <a:solidFill>
                  <a:srgbClr val="800080"/>
                </a:solidFill>
                <a:sym typeface="Symbol" pitchFamily="18" charset="2"/>
              </a:rPr>
              <a:t> </a:t>
            </a:r>
            <a:r>
              <a:rPr lang="en-US" altLang="zh-CN" sz="2800" i="1" dirty="0">
                <a:sym typeface="Symbol" pitchFamily="18" charset="2"/>
              </a:rPr>
              <a:t> </a:t>
            </a:r>
            <a:r>
              <a:rPr lang="en-US" altLang="zh-CN" sz="2800" i="1" dirty="0">
                <a:solidFill>
                  <a:srgbClr val="800080"/>
                </a:solidFill>
                <a:sym typeface="Symbol" pitchFamily="18" charset="2"/>
              </a:rPr>
              <a:t>V*,V=</a:t>
            </a:r>
            <a:r>
              <a:rPr lang="en-US" altLang="zh-CN" sz="2800" i="1" dirty="0">
                <a:solidFill>
                  <a:srgbClr val="993366"/>
                </a:solidFill>
              </a:rPr>
              <a:t>V</a:t>
            </a:r>
            <a:r>
              <a:rPr lang="en-US" altLang="zh-CN" sz="2800" i="1" baseline="-25000" dirty="0">
                <a:solidFill>
                  <a:srgbClr val="993366"/>
                </a:solidFill>
                <a:sym typeface="Symbol" pitchFamily="18" charset="2"/>
              </a:rPr>
              <a:t>N </a:t>
            </a:r>
            <a:r>
              <a:rPr lang="en-US" altLang="zh-CN" sz="2800" i="1" dirty="0">
                <a:solidFill>
                  <a:srgbClr val="993366"/>
                </a:solidFill>
                <a:sym typeface="Symbol" pitchFamily="18" charset="2"/>
              </a:rPr>
              <a:t> </a:t>
            </a:r>
            <a:r>
              <a:rPr lang="en-US" altLang="zh-CN" sz="2800" i="1" dirty="0">
                <a:solidFill>
                  <a:srgbClr val="800080"/>
                </a:solidFill>
              </a:rPr>
              <a:t>V</a:t>
            </a:r>
            <a:r>
              <a:rPr lang="en-US" altLang="zh-CN" sz="2800" i="1" baseline="-25000" dirty="0">
                <a:solidFill>
                  <a:srgbClr val="800080"/>
                </a:solidFill>
              </a:rPr>
              <a:t>T </a:t>
            </a:r>
            <a:endParaRPr lang="el-GR" altLang="zh-CN" sz="2800" b="1" i="1" dirty="0">
              <a:latin typeface="楷体_GB2312" pitchFamily="49" charset="-122"/>
            </a:endParaRPr>
          </a:p>
          <a:p>
            <a:pPr marL="342900" indent="-342900">
              <a:spcBef>
                <a:spcPct val="20000"/>
              </a:spcBef>
              <a:buClr>
                <a:schemeClr val="tx1"/>
              </a:buClr>
              <a:buSzPct val="75000"/>
              <a:buNone/>
            </a:pPr>
            <a:r>
              <a:rPr lang="en-US" altLang="zh-CN" sz="1000" dirty="0"/>
              <a:t>	</a:t>
            </a:r>
            <a:r>
              <a:rPr lang="zh-CN" altLang="en-US" sz="2800" b="1" dirty="0"/>
              <a:t>的一对产生式，</a:t>
            </a:r>
            <a:endParaRPr lang="en-US" altLang="zh-CN" sz="2800" b="1" dirty="0"/>
          </a:p>
          <a:p>
            <a:pPr marL="342900" indent="-342900">
              <a:spcBef>
                <a:spcPct val="20000"/>
              </a:spcBef>
              <a:buClr>
                <a:schemeClr val="tx1"/>
              </a:buClr>
              <a:buSzPct val="75000"/>
              <a:buNone/>
            </a:pPr>
            <a:r>
              <a:rPr lang="zh-CN" altLang="en-US" sz="2800" b="1" dirty="0"/>
              <a:t>可用如下三个产生式替换：</a:t>
            </a:r>
          </a:p>
          <a:p>
            <a:pPr marL="342900" indent="-342900">
              <a:spcBef>
                <a:spcPct val="20000"/>
              </a:spcBef>
              <a:buClr>
                <a:schemeClr val="tx1"/>
              </a:buClr>
              <a:buSzPct val="75000"/>
              <a:buNone/>
            </a:pPr>
            <a:r>
              <a:rPr lang="en-US" altLang="zh-CN" sz="2800" dirty="0"/>
              <a:t>	A </a:t>
            </a:r>
            <a:r>
              <a:rPr lang="en-US" altLang="zh-CN" sz="2800" b="1" dirty="0">
                <a:sym typeface="Symbol" pitchFamily="18" charset="2"/>
              </a:rPr>
              <a:t></a:t>
            </a:r>
            <a:r>
              <a:rPr lang="en-US" altLang="zh-CN" sz="2800" dirty="0"/>
              <a:t> </a:t>
            </a:r>
            <a:r>
              <a:rPr lang="en-US" altLang="zh-CN" sz="2800" b="1" dirty="0"/>
              <a:t>α</a:t>
            </a:r>
            <a:r>
              <a:rPr lang="en-US" altLang="zh-CN" sz="2800" dirty="0"/>
              <a:t>A'</a:t>
            </a:r>
          </a:p>
          <a:p>
            <a:pPr marL="342900" indent="-342900">
              <a:spcBef>
                <a:spcPct val="20000"/>
              </a:spcBef>
              <a:buClr>
                <a:schemeClr val="tx1"/>
              </a:buClr>
              <a:buSzPct val="75000"/>
              <a:buNone/>
            </a:pPr>
            <a:r>
              <a:rPr lang="en-US" altLang="zh-CN" sz="2800" dirty="0"/>
              <a:t>	A' </a:t>
            </a:r>
            <a:r>
              <a:rPr lang="en-US" altLang="zh-CN" sz="2800" b="1" dirty="0">
                <a:sym typeface="Symbol" pitchFamily="18" charset="2"/>
              </a:rPr>
              <a:t></a:t>
            </a:r>
            <a:r>
              <a:rPr lang="en-US" altLang="zh-CN" sz="2800" dirty="0"/>
              <a:t> </a:t>
            </a:r>
            <a:r>
              <a:rPr lang="en-US" altLang="zh-CN" sz="2800" b="1" dirty="0"/>
              <a:t>β</a:t>
            </a:r>
            <a:r>
              <a:rPr lang="en-US" altLang="zh-CN" sz="2800" dirty="0"/>
              <a:t> </a:t>
            </a:r>
            <a:r>
              <a:rPr lang="en-US" altLang="zh-CN" sz="2800" b="1" dirty="0">
                <a:sym typeface="Symbol" pitchFamily="18" charset="2"/>
              </a:rPr>
              <a:t></a:t>
            </a:r>
            <a:r>
              <a:rPr lang="en-US" altLang="zh-CN" sz="2800" b="1" dirty="0"/>
              <a:t> </a:t>
            </a:r>
            <a:r>
              <a:rPr lang="el-GR" altLang="zh-CN" sz="2800" b="1" dirty="0">
                <a:latin typeface="楷体_GB2312" pitchFamily="49" charset="-122"/>
              </a:rPr>
              <a:t>γ</a:t>
            </a:r>
            <a:endParaRPr lang="en-US" altLang="zh-CN" sz="2800" b="1" dirty="0"/>
          </a:p>
          <a:p>
            <a:pPr marL="342900" indent="-342900">
              <a:spcBef>
                <a:spcPct val="20000"/>
              </a:spcBef>
              <a:buClr>
                <a:schemeClr val="tx1"/>
              </a:buClr>
              <a:buSzPct val="75000"/>
              <a:buNone/>
            </a:pPr>
            <a:r>
              <a:rPr lang="zh-CN" altLang="en-US" sz="2800" b="1" dirty="0">
                <a:sym typeface="Symbol" pitchFamily="18" charset="2"/>
              </a:rPr>
              <a:t>其中</a:t>
            </a:r>
            <a:r>
              <a:rPr lang="en-US" altLang="zh-CN" sz="2800" dirty="0"/>
              <a:t>A'</a:t>
            </a:r>
            <a:r>
              <a:rPr lang="zh-CN" altLang="en-US" sz="2800" b="1" dirty="0"/>
              <a:t>为新增加的</a:t>
            </a:r>
            <a:endParaRPr lang="en-US" altLang="zh-CN" sz="2800" b="1" dirty="0"/>
          </a:p>
          <a:p>
            <a:pPr marL="342900" indent="-342900">
              <a:spcBef>
                <a:spcPct val="20000"/>
              </a:spcBef>
              <a:buClr>
                <a:schemeClr val="tx1"/>
              </a:buClr>
              <a:buSzPct val="75000"/>
              <a:buNone/>
            </a:pPr>
            <a:r>
              <a:rPr lang="zh-CN" altLang="en-US" sz="2800" b="1" dirty="0"/>
              <a:t>未出现过的非终结符</a:t>
            </a:r>
          </a:p>
          <a:p>
            <a:pPr marL="342900" indent="-342900">
              <a:spcBef>
                <a:spcPct val="20000"/>
              </a:spcBef>
              <a:buClr>
                <a:schemeClr val="tx1"/>
              </a:buClr>
              <a:buSzPct val="75000"/>
              <a:buFont typeface="Wingdings" pitchFamily="2" charset="2"/>
              <a:buChar char="l"/>
            </a:pPr>
            <a:endParaRPr lang="en-US" altLang="zh-CN" sz="2800" dirty="0"/>
          </a:p>
        </p:txBody>
      </p:sp>
      <p:sp>
        <p:nvSpPr>
          <p:cNvPr id="9" name="Text Box 11"/>
          <p:cNvSpPr txBox="1">
            <a:spLocks noChangeArrowheads="1"/>
          </p:cNvSpPr>
          <p:nvPr/>
        </p:nvSpPr>
        <p:spPr bwMode="auto">
          <a:xfrm>
            <a:off x="6372200" y="1028570"/>
            <a:ext cx="1080616" cy="579438"/>
          </a:xfrm>
          <a:prstGeom prst="rect">
            <a:avLst/>
          </a:prstGeom>
          <a:noFill/>
          <a:ln w="9525">
            <a:noFill/>
            <a:miter lim="800000"/>
            <a:headEnd/>
            <a:tailEnd/>
          </a:ln>
        </p:spPr>
        <p:txBody>
          <a:bodyPr wrap="square">
            <a:spAutoFit/>
          </a:bodyPr>
          <a:lstStyle/>
          <a:p>
            <a:pPr>
              <a:buClrTx/>
              <a:buNone/>
            </a:pPr>
            <a:r>
              <a:rPr lang="zh-CN" altLang="en-US" sz="3200" b="1" dirty="0">
                <a:solidFill>
                  <a:srgbClr val="800080"/>
                </a:solidFill>
                <a:latin typeface="楷体_GB2312" pitchFamily="49" charset="-122"/>
              </a:rPr>
              <a:t>举例</a:t>
            </a:r>
          </a:p>
        </p:txBody>
      </p:sp>
      <p:sp>
        <p:nvSpPr>
          <p:cNvPr id="10" name="Rectangle 10"/>
          <p:cNvSpPr>
            <a:spLocks noChangeArrowheads="1"/>
          </p:cNvSpPr>
          <p:nvPr/>
        </p:nvSpPr>
        <p:spPr bwMode="auto">
          <a:xfrm>
            <a:off x="6732240" y="1608008"/>
            <a:ext cx="2327609" cy="2231504"/>
          </a:xfrm>
          <a:prstGeom prst="rect">
            <a:avLst/>
          </a:prstGeom>
          <a:noFill/>
          <a:ln w="9525">
            <a:noFill/>
            <a:miter lim="800000"/>
            <a:headEnd/>
            <a:tailEnd/>
          </a:ln>
        </p:spPr>
        <p:txBody>
          <a:bodyPr/>
          <a:lstStyle/>
          <a:p>
            <a:pPr>
              <a:spcBef>
                <a:spcPct val="20000"/>
              </a:spcBef>
              <a:buSzPct val="75000"/>
              <a:buNone/>
            </a:pPr>
            <a:r>
              <a:rPr lang="zh-CN" altLang="en-US" sz="2800" dirty="0"/>
              <a:t>例</a:t>
            </a:r>
            <a:r>
              <a:rPr lang="en-US" altLang="zh-CN" sz="2800" dirty="0"/>
              <a:t>4.6 G[S]:</a:t>
            </a:r>
          </a:p>
          <a:p>
            <a:pPr>
              <a:spcBef>
                <a:spcPct val="20000"/>
              </a:spcBef>
              <a:buSzPct val="75000"/>
              <a:buNone/>
            </a:pPr>
            <a:r>
              <a:rPr lang="en-US" altLang="zh-CN" sz="2800" dirty="0"/>
              <a:t>(1) S </a:t>
            </a:r>
            <a:r>
              <a:rPr lang="en-US" altLang="zh-CN" sz="2800" dirty="0">
                <a:sym typeface="Symbol" pitchFamily="18" charset="2"/>
              </a:rPr>
              <a:t></a:t>
            </a:r>
            <a:r>
              <a:rPr lang="en-US" altLang="zh-CN" sz="2800" dirty="0"/>
              <a:t> </a:t>
            </a:r>
            <a:r>
              <a:rPr lang="en-US" altLang="zh-CN" sz="2800" dirty="0" err="1"/>
              <a:t>aSb</a:t>
            </a:r>
            <a:r>
              <a:rPr lang="en-US" altLang="zh-CN" sz="2800" dirty="0"/>
              <a:t> </a:t>
            </a:r>
          </a:p>
          <a:p>
            <a:pPr>
              <a:spcBef>
                <a:spcPct val="20000"/>
              </a:spcBef>
              <a:buSzPct val="75000"/>
              <a:buNone/>
            </a:pPr>
            <a:r>
              <a:rPr lang="en-US" altLang="zh-CN" sz="2800" dirty="0"/>
              <a:t>(2) S</a:t>
            </a:r>
            <a:r>
              <a:rPr lang="en-US" altLang="zh-CN" sz="2800" dirty="0">
                <a:sym typeface="Symbol" pitchFamily="18" charset="2"/>
              </a:rPr>
              <a:t> </a:t>
            </a:r>
            <a:r>
              <a:rPr lang="en-US" altLang="zh-CN" sz="2800" dirty="0"/>
              <a:t> </a:t>
            </a:r>
            <a:r>
              <a:rPr lang="en-US" altLang="zh-CN" sz="2800" dirty="0" err="1"/>
              <a:t>aS</a:t>
            </a:r>
            <a:r>
              <a:rPr lang="en-US" altLang="zh-CN" sz="2800" dirty="0"/>
              <a:t> </a:t>
            </a:r>
          </a:p>
          <a:p>
            <a:pPr>
              <a:spcBef>
                <a:spcPct val="20000"/>
              </a:spcBef>
              <a:buSzPct val="75000"/>
              <a:buNone/>
            </a:pPr>
            <a:r>
              <a:rPr lang="en-US" altLang="zh-CN" sz="2800" dirty="0"/>
              <a:t>(3) S</a:t>
            </a:r>
            <a:r>
              <a:rPr lang="en-US" altLang="zh-CN" sz="2800" dirty="0">
                <a:sym typeface="Symbol" pitchFamily="18" charset="2"/>
              </a:rPr>
              <a:t> </a:t>
            </a:r>
            <a:r>
              <a:rPr lang="en-US" altLang="zh-CN" sz="2800" dirty="0"/>
              <a:t> </a:t>
            </a:r>
            <a:r>
              <a:rPr lang="zh-CN" altLang="en-US" sz="2800" i="1" dirty="0">
                <a:sym typeface="Symbol" panose="05050102010706020507" pitchFamily="18" charset="2"/>
              </a:rPr>
              <a:t></a:t>
            </a:r>
            <a:r>
              <a:rPr lang="en-US" altLang="zh-CN" sz="2800" dirty="0"/>
              <a:t> </a:t>
            </a:r>
          </a:p>
        </p:txBody>
      </p:sp>
      <p:sp>
        <p:nvSpPr>
          <p:cNvPr id="11" name="TextBox 10"/>
          <p:cNvSpPr txBox="1"/>
          <p:nvPr/>
        </p:nvSpPr>
        <p:spPr>
          <a:xfrm>
            <a:off x="4716016" y="3626253"/>
            <a:ext cx="2448272" cy="1077218"/>
          </a:xfrm>
          <a:prstGeom prst="rect">
            <a:avLst/>
          </a:prstGeom>
          <a:noFill/>
          <a:ln w="12700">
            <a:solidFill>
              <a:schemeClr val="tx1"/>
            </a:solidFill>
          </a:ln>
        </p:spPr>
        <p:txBody>
          <a:bodyPr wrap="square" rtlCol="0">
            <a:spAutoFit/>
          </a:bodyPr>
          <a:lstStyle/>
          <a:p>
            <a:pPr>
              <a:buNone/>
            </a:pPr>
            <a:r>
              <a:rPr lang="zh-CN" altLang="en-US" dirty="0"/>
              <a:t>直接提取</a:t>
            </a:r>
            <a:endParaRPr lang="en-US" altLang="zh-CN" dirty="0"/>
          </a:p>
          <a:p>
            <a:pPr>
              <a:buNone/>
            </a:pPr>
            <a:r>
              <a:rPr lang="en-US" altLang="zh-CN" dirty="0"/>
              <a:t>S </a:t>
            </a:r>
            <a:r>
              <a:rPr lang="en-US" altLang="zh-CN" dirty="0">
                <a:sym typeface="Symbol" pitchFamily="18" charset="2"/>
              </a:rPr>
              <a:t></a:t>
            </a:r>
            <a:r>
              <a:rPr lang="en-US" altLang="zh-CN" dirty="0"/>
              <a:t> </a:t>
            </a:r>
            <a:r>
              <a:rPr lang="en-US" altLang="zh-CN" dirty="0" err="1"/>
              <a:t>aS</a:t>
            </a:r>
            <a:r>
              <a:rPr lang="en-US" altLang="zh-CN" dirty="0"/>
              <a:t>(b|</a:t>
            </a:r>
            <a:r>
              <a:rPr lang="zh-CN" altLang="en-US" i="1" dirty="0">
                <a:sym typeface="Symbol" panose="05050102010706020507" pitchFamily="18" charset="2"/>
              </a:rPr>
              <a:t></a:t>
            </a:r>
            <a:r>
              <a:rPr lang="en-US" altLang="zh-CN" i="1" dirty="0">
                <a:sym typeface="Symbol" panose="05050102010706020507" pitchFamily="18" charset="2"/>
              </a:rPr>
              <a:t>)</a:t>
            </a:r>
            <a:r>
              <a:rPr lang="en-US" altLang="zh-CN" dirty="0"/>
              <a:t> </a:t>
            </a:r>
            <a:endParaRPr lang="zh-CN" altLang="en-US" dirty="0"/>
          </a:p>
        </p:txBody>
      </p:sp>
      <p:sp>
        <p:nvSpPr>
          <p:cNvPr id="12" name="Rectangle 10"/>
          <p:cNvSpPr>
            <a:spLocks noChangeArrowheads="1"/>
          </p:cNvSpPr>
          <p:nvPr/>
        </p:nvSpPr>
        <p:spPr bwMode="auto">
          <a:xfrm>
            <a:off x="6498417" y="4725888"/>
            <a:ext cx="2561432" cy="2231504"/>
          </a:xfrm>
          <a:prstGeom prst="rect">
            <a:avLst/>
          </a:prstGeom>
          <a:noFill/>
          <a:ln w="9525">
            <a:noFill/>
            <a:miter lim="800000"/>
            <a:headEnd/>
            <a:tailEnd/>
          </a:ln>
        </p:spPr>
        <p:txBody>
          <a:bodyPr/>
          <a:lstStyle/>
          <a:p>
            <a:pPr>
              <a:spcBef>
                <a:spcPct val="20000"/>
              </a:spcBef>
              <a:buSzPct val="75000"/>
              <a:buNone/>
            </a:pPr>
            <a:r>
              <a:rPr lang="en-US" altLang="zh-CN" sz="2800" dirty="0"/>
              <a:t>G’[S]:</a:t>
            </a:r>
          </a:p>
          <a:p>
            <a:pPr>
              <a:spcBef>
                <a:spcPct val="20000"/>
              </a:spcBef>
              <a:buSzPct val="75000"/>
              <a:buNone/>
            </a:pPr>
            <a:r>
              <a:rPr lang="en-US" altLang="zh-CN" sz="2800" dirty="0"/>
              <a:t>(1) S </a:t>
            </a:r>
            <a:r>
              <a:rPr lang="en-US" altLang="zh-CN" sz="2800" dirty="0">
                <a:sym typeface="Symbol" pitchFamily="18" charset="2"/>
              </a:rPr>
              <a:t></a:t>
            </a:r>
            <a:r>
              <a:rPr lang="en-US" altLang="zh-CN" sz="2800" dirty="0"/>
              <a:t> </a:t>
            </a:r>
            <a:r>
              <a:rPr lang="en-US" altLang="zh-CN" sz="2800" dirty="0" err="1"/>
              <a:t>aSA</a:t>
            </a:r>
            <a:r>
              <a:rPr lang="en-US" altLang="zh-CN" sz="2800" dirty="0"/>
              <a:t> </a:t>
            </a:r>
          </a:p>
          <a:p>
            <a:pPr>
              <a:spcBef>
                <a:spcPct val="20000"/>
              </a:spcBef>
              <a:buSzPct val="75000"/>
              <a:buNone/>
            </a:pPr>
            <a:r>
              <a:rPr lang="en-US" altLang="zh-CN" sz="2800" dirty="0"/>
              <a:t>(2) A</a:t>
            </a:r>
            <a:r>
              <a:rPr lang="en-US" altLang="zh-CN" sz="2800" dirty="0">
                <a:sym typeface="Symbol" pitchFamily="18" charset="2"/>
              </a:rPr>
              <a:t> </a:t>
            </a:r>
            <a:r>
              <a:rPr lang="en-US" altLang="zh-CN" sz="2800" dirty="0"/>
              <a:t> b| </a:t>
            </a:r>
            <a:r>
              <a:rPr lang="zh-CN" altLang="en-US" sz="2800" i="1" dirty="0">
                <a:sym typeface="Symbol" panose="05050102010706020507" pitchFamily="18" charset="2"/>
              </a:rPr>
              <a:t></a:t>
            </a:r>
            <a:r>
              <a:rPr lang="en-US" altLang="zh-CN" sz="2800" dirty="0"/>
              <a:t> </a:t>
            </a:r>
          </a:p>
          <a:p>
            <a:pPr>
              <a:spcBef>
                <a:spcPct val="20000"/>
              </a:spcBef>
              <a:buSzPct val="75000"/>
              <a:buNone/>
            </a:pPr>
            <a:r>
              <a:rPr lang="en-US" altLang="zh-CN" sz="2800" dirty="0"/>
              <a:t>(3) S</a:t>
            </a:r>
            <a:r>
              <a:rPr lang="en-US" altLang="zh-CN" sz="2800" dirty="0">
                <a:sym typeface="Symbol" pitchFamily="18" charset="2"/>
              </a:rPr>
              <a:t> </a:t>
            </a:r>
            <a:r>
              <a:rPr lang="en-US" altLang="zh-CN" sz="2800" dirty="0"/>
              <a:t> </a:t>
            </a:r>
            <a:r>
              <a:rPr lang="zh-CN" altLang="en-US" sz="2800" i="1" dirty="0">
                <a:sym typeface="Symbol" panose="05050102010706020507" pitchFamily="18" charset="2"/>
              </a:rPr>
              <a:t></a:t>
            </a:r>
            <a:r>
              <a:rPr lang="en-US" altLang="zh-CN" sz="2800" dirty="0"/>
              <a:t> </a:t>
            </a:r>
          </a:p>
        </p:txBody>
      </p:sp>
      <p:sp>
        <p:nvSpPr>
          <p:cNvPr id="13" name="右箭头 12"/>
          <p:cNvSpPr/>
          <p:nvPr/>
        </p:nvSpPr>
        <p:spPr bwMode="auto">
          <a:xfrm rot="5400000">
            <a:off x="7120282" y="4204070"/>
            <a:ext cx="1406938" cy="211274"/>
          </a:xfrm>
          <a:prstGeom prst="rightArrow">
            <a:avLst>
              <a:gd name="adj1" fmla="val 50000"/>
              <a:gd name="adj2" fmla="val 47712"/>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423710560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8">
                                            <p:txEl>
                                              <p:pRg st="0" end="0"/>
                                            </p:txEl>
                                          </p:spTgt>
                                        </p:tgtEl>
                                        <p:attrNameLst>
                                          <p:attrName>style.visibility</p:attrName>
                                        </p:attrNameLst>
                                      </p:cBhvr>
                                      <p:to>
                                        <p:strVal val="visible"/>
                                      </p:to>
                                    </p:set>
                                    <p:animEffect transition="in" filter="fade">
                                      <p:cBhvr>
                                        <p:cTn id="7" dur="2000"/>
                                        <p:tgtEl>
                                          <p:spTgt spid="7680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808">
                                            <p:txEl>
                                              <p:pRg st="1" end="1"/>
                                            </p:txEl>
                                          </p:spTgt>
                                        </p:tgtEl>
                                        <p:attrNameLst>
                                          <p:attrName>style.visibility</p:attrName>
                                        </p:attrNameLst>
                                      </p:cBhvr>
                                      <p:to>
                                        <p:strVal val="visible"/>
                                      </p:to>
                                    </p:set>
                                    <p:animEffect transition="in" filter="fade">
                                      <p:cBhvr>
                                        <p:cTn id="10" dur="2000"/>
                                        <p:tgtEl>
                                          <p:spTgt spid="7680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808">
                                            <p:txEl>
                                              <p:pRg st="2" end="2"/>
                                            </p:txEl>
                                          </p:spTgt>
                                        </p:tgtEl>
                                        <p:attrNameLst>
                                          <p:attrName>style.visibility</p:attrName>
                                        </p:attrNameLst>
                                      </p:cBhvr>
                                      <p:to>
                                        <p:strVal val="visible"/>
                                      </p:to>
                                    </p:set>
                                    <p:animEffect transition="in" filter="fade">
                                      <p:cBhvr>
                                        <p:cTn id="13" dur="2000"/>
                                        <p:tgtEl>
                                          <p:spTgt spid="7680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808">
                                            <p:txEl>
                                              <p:pRg st="3" end="3"/>
                                            </p:txEl>
                                          </p:spTgt>
                                        </p:tgtEl>
                                        <p:attrNameLst>
                                          <p:attrName>style.visibility</p:attrName>
                                        </p:attrNameLst>
                                      </p:cBhvr>
                                      <p:to>
                                        <p:strVal val="visible"/>
                                      </p:to>
                                    </p:set>
                                    <p:animEffect transition="in" filter="fade">
                                      <p:cBhvr>
                                        <p:cTn id="18" dur="2000"/>
                                        <p:tgtEl>
                                          <p:spTgt spid="7680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6808">
                                            <p:txEl>
                                              <p:pRg st="4" end="4"/>
                                            </p:txEl>
                                          </p:spTgt>
                                        </p:tgtEl>
                                        <p:attrNameLst>
                                          <p:attrName>style.visibility</p:attrName>
                                        </p:attrNameLst>
                                      </p:cBhvr>
                                      <p:to>
                                        <p:strVal val="visible"/>
                                      </p:to>
                                    </p:set>
                                    <p:animEffect transition="in" filter="fade">
                                      <p:cBhvr>
                                        <p:cTn id="31" dur="2000"/>
                                        <p:tgtEl>
                                          <p:spTgt spid="7680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808">
                                            <p:txEl>
                                              <p:pRg st="5" end="5"/>
                                            </p:txEl>
                                          </p:spTgt>
                                        </p:tgtEl>
                                        <p:attrNameLst>
                                          <p:attrName>style.visibility</p:attrName>
                                        </p:attrNameLst>
                                      </p:cBhvr>
                                      <p:to>
                                        <p:strVal val="visible"/>
                                      </p:to>
                                    </p:set>
                                    <p:animEffect transition="in" filter="fade">
                                      <p:cBhvr>
                                        <p:cTn id="36" dur="2000"/>
                                        <p:tgtEl>
                                          <p:spTgt spid="76808">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6808">
                                            <p:txEl>
                                              <p:pRg st="6" end="6"/>
                                            </p:txEl>
                                          </p:spTgt>
                                        </p:tgtEl>
                                        <p:attrNameLst>
                                          <p:attrName>style.visibility</p:attrName>
                                        </p:attrNameLst>
                                      </p:cBhvr>
                                      <p:to>
                                        <p:strVal val="visible"/>
                                      </p:to>
                                    </p:set>
                                    <p:animEffect transition="in" filter="fade">
                                      <p:cBhvr>
                                        <p:cTn id="39" dur="2000"/>
                                        <p:tgtEl>
                                          <p:spTgt spid="76808">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6808">
                                            <p:txEl>
                                              <p:pRg st="7" end="7"/>
                                            </p:txEl>
                                          </p:spTgt>
                                        </p:tgtEl>
                                        <p:attrNameLst>
                                          <p:attrName>style.visibility</p:attrName>
                                        </p:attrNameLst>
                                      </p:cBhvr>
                                      <p:to>
                                        <p:strVal val="visible"/>
                                      </p:to>
                                    </p:set>
                                    <p:animEffect transition="in" filter="fade">
                                      <p:cBhvr>
                                        <p:cTn id="44" dur="2000"/>
                                        <p:tgtEl>
                                          <p:spTgt spid="76808">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6808">
                                            <p:txEl>
                                              <p:pRg st="8" end="8"/>
                                            </p:txEl>
                                          </p:spTgt>
                                        </p:tgtEl>
                                        <p:attrNameLst>
                                          <p:attrName>style.visibility</p:attrName>
                                        </p:attrNameLst>
                                      </p:cBhvr>
                                      <p:to>
                                        <p:strVal val="visible"/>
                                      </p:to>
                                    </p:set>
                                    <p:animEffect transition="in" filter="fade">
                                      <p:cBhvr>
                                        <p:cTn id="49" dur="2000"/>
                                        <p:tgtEl>
                                          <p:spTgt spid="76808">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2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2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p:bldP spid="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1" name="Text Box 9"/>
          <p:cNvSpPr txBox="1">
            <a:spLocks noChangeArrowheads="1"/>
          </p:cNvSpPr>
          <p:nvPr/>
        </p:nvSpPr>
        <p:spPr bwMode="auto">
          <a:xfrm>
            <a:off x="642910" y="214290"/>
            <a:ext cx="7920037" cy="579438"/>
          </a:xfrm>
          <a:prstGeom prst="rect">
            <a:avLst/>
          </a:prstGeom>
          <a:noFill/>
          <a:ln w="9525">
            <a:noFill/>
            <a:miter lim="800000"/>
            <a:headEnd/>
            <a:tailEnd/>
          </a:ln>
        </p:spPr>
        <p:txBody>
          <a:bodyPr>
            <a:spAutoFit/>
          </a:bodyPr>
          <a:lstStyle/>
          <a:p>
            <a:pPr>
              <a:buClrTx/>
              <a:buNone/>
            </a:pPr>
            <a:r>
              <a:rPr lang="zh-CN" altLang="en-US" sz="3200" b="1" dirty="0">
                <a:solidFill>
                  <a:srgbClr val="800080"/>
                </a:solidFill>
                <a:latin typeface="楷体_GB2312" pitchFamily="49" charset="-122"/>
              </a:rPr>
              <a:t>提取左公因子规则</a:t>
            </a:r>
          </a:p>
        </p:txBody>
      </p:sp>
      <p:sp>
        <p:nvSpPr>
          <p:cNvPr id="77832" name="Rectangle 10"/>
          <p:cNvSpPr>
            <a:spLocks noChangeArrowheads="1"/>
          </p:cNvSpPr>
          <p:nvPr/>
        </p:nvSpPr>
        <p:spPr bwMode="auto">
          <a:xfrm>
            <a:off x="642910" y="1214422"/>
            <a:ext cx="8358245" cy="5214974"/>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t> </a:t>
            </a:r>
            <a:r>
              <a:rPr lang="zh-CN" altLang="en-US" sz="2800" b="1" dirty="0">
                <a:latin typeface="楷体_GB2312" pitchFamily="49" charset="-122"/>
              </a:rPr>
              <a:t>一般含有左公因子的产生式形如</a:t>
            </a:r>
            <a:r>
              <a:rPr lang="zh-CN" altLang="en-US" sz="2800" dirty="0">
                <a:latin typeface="楷体_GB2312" pitchFamily="49" charset="-122"/>
              </a:rPr>
              <a:t> </a:t>
            </a:r>
            <a:r>
              <a:rPr lang="zh-CN" altLang="en-US" sz="2800" b="1" dirty="0"/>
              <a:t> </a:t>
            </a:r>
          </a:p>
          <a:p>
            <a:pPr marL="342900" indent="-342900">
              <a:spcBef>
                <a:spcPct val="20000"/>
              </a:spcBef>
              <a:buSzPct val="75000"/>
              <a:buFont typeface="Symbol" pitchFamily="18" charset="2"/>
              <a:buNone/>
            </a:pPr>
            <a:endParaRPr lang="zh-CN" altLang="en-US" sz="1000" b="1" dirty="0"/>
          </a:p>
          <a:p>
            <a:pPr marL="342900" indent="-342900">
              <a:spcBef>
                <a:spcPct val="20000"/>
              </a:spcBef>
              <a:buClr>
                <a:schemeClr val="tx1"/>
              </a:buClr>
              <a:buSzPct val="75000"/>
              <a:buNone/>
            </a:pPr>
            <a:r>
              <a:rPr lang="zh-CN" altLang="en-US" sz="2800" b="1" dirty="0"/>
              <a:t>          </a:t>
            </a:r>
            <a:r>
              <a:rPr lang="en-US" altLang="zh-CN" sz="2800" dirty="0"/>
              <a:t>A </a:t>
            </a:r>
            <a:r>
              <a:rPr lang="en-US" altLang="zh-CN" sz="2800" b="1" dirty="0">
                <a:sym typeface="Symbol" pitchFamily="18" charset="2"/>
              </a:rPr>
              <a:t></a:t>
            </a:r>
            <a:r>
              <a:rPr lang="en-US" altLang="zh-CN" sz="2800" b="1" dirty="0">
                <a:ea typeface="宋体" pitchFamily="2" charset="-122"/>
              </a:rPr>
              <a:t> </a:t>
            </a:r>
            <a:r>
              <a:rPr lang="en-US" altLang="zh-CN" sz="2800" b="1" dirty="0"/>
              <a:t>αβ</a:t>
            </a:r>
            <a:r>
              <a:rPr lang="en-US" altLang="zh-CN" sz="2800" b="1" baseline="-25000" dirty="0">
                <a:ea typeface="宋体" pitchFamily="2" charset="-122"/>
              </a:rPr>
              <a:t>1</a:t>
            </a:r>
            <a:r>
              <a:rPr lang="en-US" altLang="zh-CN" sz="2800" b="1" dirty="0">
                <a:sym typeface="Symbol" pitchFamily="18" charset="2"/>
              </a:rPr>
              <a:t></a:t>
            </a:r>
            <a:r>
              <a:rPr lang="en-US" altLang="zh-CN" sz="2800" b="1" dirty="0"/>
              <a:t>αβ</a:t>
            </a:r>
            <a:r>
              <a:rPr lang="en-US" altLang="zh-CN" sz="2800" b="1" baseline="-25000" dirty="0">
                <a:ea typeface="宋体" pitchFamily="2" charset="-122"/>
              </a:rPr>
              <a:t>2</a:t>
            </a:r>
            <a:r>
              <a:rPr lang="en-US" altLang="zh-CN" sz="2800" b="1" dirty="0">
                <a:sym typeface="Symbol" pitchFamily="18" charset="2"/>
              </a:rPr>
              <a:t></a:t>
            </a:r>
            <a:r>
              <a:rPr lang="en-US" altLang="zh-CN" sz="2800" b="1" dirty="0">
                <a:latin typeface="Times New Roman" pitchFamily="18" charset="0"/>
                <a:ea typeface="宋体" pitchFamily="2" charset="-122"/>
              </a:rPr>
              <a:t>…</a:t>
            </a:r>
            <a:r>
              <a:rPr lang="en-US" altLang="zh-CN" sz="2800" b="1" dirty="0">
                <a:sym typeface="Symbol" pitchFamily="18" charset="2"/>
              </a:rPr>
              <a:t></a:t>
            </a:r>
            <a:r>
              <a:rPr lang="en-US" altLang="zh-CN" sz="2800" b="1" dirty="0" err="1"/>
              <a:t>αβ</a:t>
            </a:r>
            <a:r>
              <a:rPr lang="en-US" altLang="zh-CN" sz="2800" b="1" baseline="-25000" dirty="0" err="1">
                <a:ea typeface="宋体" pitchFamily="2" charset="-122"/>
              </a:rPr>
              <a:t>m</a:t>
            </a:r>
            <a:r>
              <a:rPr lang="en-US" altLang="zh-CN" sz="2800" b="1" dirty="0">
                <a:sym typeface="Symbol" pitchFamily="18" charset="2"/>
              </a:rPr>
              <a:t></a:t>
            </a:r>
            <a:r>
              <a:rPr lang="el-GR" altLang="zh-CN" sz="2800" b="1" dirty="0">
                <a:latin typeface="楷体_GB2312" pitchFamily="49" charset="-122"/>
              </a:rPr>
              <a:t>γ</a:t>
            </a:r>
            <a:r>
              <a:rPr lang="en-US" altLang="zh-CN" sz="2800" b="1" baseline="-25000" dirty="0">
                <a:ea typeface="宋体" pitchFamily="2" charset="-122"/>
              </a:rPr>
              <a:t>1</a:t>
            </a:r>
            <a:r>
              <a:rPr lang="en-US" altLang="zh-CN" sz="2800" b="1" dirty="0">
                <a:sym typeface="Symbol" pitchFamily="18" charset="2"/>
              </a:rPr>
              <a:t></a:t>
            </a:r>
            <a:r>
              <a:rPr lang="el-GR" altLang="zh-CN" sz="2800" b="1" dirty="0">
                <a:latin typeface="楷体_GB2312" pitchFamily="49" charset="-122"/>
              </a:rPr>
              <a:t>γ</a:t>
            </a:r>
            <a:r>
              <a:rPr lang="en-US" altLang="zh-CN" sz="2800" b="1" dirty="0">
                <a:ea typeface="宋体" pitchFamily="2" charset="-122"/>
              </a:rPr>
              <a:t> </a:t>
            </a:r>
            <a:r>
              <a:rPr lang="en-US" altLang="zh-CN" sz="2800" b="1" baseline="-25000" dirty="0">
                <a:ea typeface="宋体" pitchFamily="2" charset="-122"/>
              </a:rPr>
              <a:t>2</a:t>
            </a:r>
            <a:r>
              <a:rPr lang="en-US" altLang="zh-CN" sz="2800" b="1" dirty="0">
                <a:sym typeface="Symbol" pitchFamily="18" charset="2"/>
              </a:rPr>
              <a:t></a:t>
            </a:r>
            <a:r>
              <a:rPr lang="en-US" altLang="zh-CN" sz="2800" b="1" dirty="0">
                <a:latin typeface="Times New Roman" pitchFamily="18" charset="0"/>
                <a:ea typeface="宋体" pitchFamily="2" charset="-122"/>
              </a:rPr>
              <a:t>…</a:t>
            </a:r>
            <a:r>
              <a:rPr lang="en-US" altLang="zh-CN" sz="2800" b="1" dirty="0">
                <a:sym typeface="Symbol" pitchFamily="18" charset="2"/>
              </a:rPr>
              <a:t></a:t>
            </a:r>
            <a:r>
              <a:rPr lang="el-GR" altLang="zh-CN" sz="2800" b="1" dirty="0">
                <a:latin typeface="楷体_GB2312" pitchFamily="49" charset="-122"/>
              </a:rPr>
              <a:t>γ</a:t>
            </a:r>
            <a:r>
              <a:rPr lang="en-US" altLang="zh-CN" sz="2800" b="1" baseline="-25000" dirty="0">
                <a:ea typeface="宋体" pitchFamily="2" charset="-122"/>
              </a:rPr>
              <a:t>n</a:t>
            </a:r>
          </a:p>
          <a:p>
            <a:pPr marL="342900" indent="-342900">
              <a:spcBef>
                <a:spcPct val="20000"/>
              </a:spcBef>
              <a:buClr>
                <a:schemeClr val="tx1"/>
              </a:buClr>
              <a:buSzPct val="75000"/>
            </a:pPr>
            <a:endParaRPr lang="en-US" altLang="zh-CN" sz="1000" b="1" dirty="0">
              <a:latin typeface="楷体_GB2312" pitchFamily="49" charset="-122"/>
            </a:endParaRPr>
          </a:p>
          <a:p>
            <a:pPr marL="342900" indent="-342900">
              <a:spcBef>
                <a:spcPct val="20000"/>
              </a:spcBef>
              <a:buClr>
                <a:schemeClr val="tx1"/>
              </a:buClr>
              <a:buSzPct val="75000"/>
              <a:buNone/>
            </a:pPr>
            <a:r>
              <a:rPr lang="en-US" altLang="zh-CN" sz="2800" b="1" dirty="0">
                <a:latin typeface="楷体_GB2312" pitchFamily="49" charset="-122"/>
              </a:rPr>
              <a:t> </a:t>
            </a:r>
            <a:r>
              <a:rPr lang="zh-CN" altLang="en-US" sz="2800" b="1" dirty="0">
                <a:latin typeface="楷体_GB2312" pitchFamily="49" charset="-122"/>
              </a:rPr>
              <a:t>其中，每个</a:t>
            </a:r>
            <a:r>
              <a:rPr lang="el-GR" altLang="zh-CN" sz="2800" b="1" dirty="0">
                <a:latin typeface="楷体_GB2312" pitchFamily="49" charset="-122"/>
              </a:rPr>
              <a:t>γ</a:t>
            </a:r>
            <a:r>
              <a:rPr lang="zh-CN" altLang="en-US" sz="2800" b="1" dirty="0">
                <a:latin typeface="楷体_GB2312" pitchFamily="49" charset="-122"/>
              </a:rPr>
              <a:t>不以</a:t>
            </a:r>
            <a:r>
              <a:rPr lang="en-US" altLang="zh-CN" sz="2800" b="1" dirty="0"/>
              <a:t>α</a:t>
            </a:r>
            <a:r>
              <a:rPr lang="zh-CN" altLang="en-US" sz="2800" b="1" dirty="0">
                <a:latin typeface="楷体_GB2312" pitchFamily="49" charset="-122"/>
              </a:rPr>
              <a:t>开头</a:t>
            </a:r>
            <a:r>
              <a:rPr lang="en-US" altLang="zh-CN" sz="2800" b="1" dirty="0">
                <a:latin typeface="楷体_GB2312" pitchFamily="49" charset="-122"/>
              </a:rPr>
              <a:t>.</a:t>
            </a:r>
            <a:r>
              <a:rPr lang="zh-CN" altLang="en-US" sz="2800" b="1" dirty="0"/>
              <a:t>提取左公共因子，</a:t>
            </a:r>
          </a:p>
          <a:p>
            <a:pPr marL="342900" indent="-342900">
              <a:spcBef>
                <a:spcPct val="20000"/>
              </a:spcBef>
              <a:buClr>
                <a:schemeClr val="tx1"/>
              </a:buClr>
              <a:buSzPct val="75000"/>
              <a:buNone/>
            </a:pPr>
            <a:r>
              <a:rPr lang="zh-CN" altLang="en-US" sz="2800" b="1" dirty="0"/>
              <a:t>可以先转换为  </a:t>
            </a:r>
            <a:endParaRPr lang="en-US" altLang="zh-CN" sz="2800" b="1" dirty="0"/>
          </a:p>
          <a:p>
            <a:pPr marL="342900" indent="-342900">
              <a:spcBef>
                <a:spcPct val="20000"/>
              </a:spcBef>
              <a:buClr>
                <a:schemeClr val="tx1"/>
              </a:buClr>
              <a:buSzPct val="75000"/>
              <a:buNone/>
            </a:pPr>
            <a:r>
              <a:rPr lang="en-US" altLang="zh-CN" sz="2800" dirty="0"/>
              <a:t>		A </a:t>
            </a:r>
            <a:r>
              <a:rPr lang="en-US" altLang="zh-CN" sz="2800" dirty="0">
                <a:sym typeface="Symbol" pitchFamily="18" charset="2"/>
              </a:rPr>
              <a:t></a:t>
            </a:r>
            <a:r>
              <a:rPr lang="en-US" altLang="zh-CN" sz="2800" dirty="0">
                <a:ea typeface="宋体" pitchFamily="2" charset="-122"/>
              </a:rPr>
              <a:t> </a:t>
            </a:r>
            <a:r>
              <a:rPr lang="en-US" altLang="zh-CN" sz="2800" dirty="0"/>
              <a:t>α(β</a:t>
            </a:r>
            <a:r>
              <a:rPr lang="en-US" altLang="zh-CN" sz="2800" baseline="-25000" dirty="0">
                <a:ea typeface="宋体" pitchFamily="2" charset="-122"/>
              </a:rPr>
              <a:t>1</a:t>
            </a:r>
            <a:r>
              <a:rPr lang="en-US" altLang="zh-CN" sz="2800" dirty="0">
                <a:sym typeface="Symbol" pitchFamily="18" charset="2"/>
              </a:rPr>
              <a:t></a:t>
            </a:r>
            <a:r>
              <a:rPr lang="en-US" altLang="zh-CN" sz="2800" dirty="0"/>
              <a:t>β</a:t>
            </a:r>
            <a:r>
              <a:rPr lang="en-US" altLang="zh-CN" sz="2800" baseline="-25000" dirty="0">
                <a:ea typeface="宋体" pitchFamily="2" charset="-122"/>
              </a:rPr>
              <a:t>2</a:t>
            </a:r>
            <a:r>
              <a:rPr lang="en-US" altLang="zh-CN" sz="2800" dirty="0">
                <a:sym typeface="Symbol" pitchFamily="18" charset="2"/>
              </a:rPr>
              <a:t></a:t>
            </a:r>
            <a:r>
              <a:rPr lang="en-US" altLang="zh-CN" sz="2800" dirty="0">
                <a:latin typeface="Times New Roman" pitchFamily="18" charset="0"/>
                <a:ea typeface="宋体" pitchFamily="2" charset="-122"/>
              </a:rPr>
              <a:t>…</a:t>
            </a:r>
            <a:r>
              <a:rPr lang="en-US" altLang="zh-CN" sz="2800" dirty="0">
                <a:sym typeface="Symbol" pitchFamily="18" charset="2"/>
              </a:rPr>
              <a:t></a:t>
            </a:r>
            <a:r>
              <a:rPr lang="en-US" altLang="zh-CN" sz="2800" dirty="0" err="1"/>
              <a:t>β</a:t>
            </a:r>
            <a:r>
              <a:rPr lang="en-US" altLang="zh-CN" sz="2800" baseline="-25000" dirty="0" err="1">
                <a:ea typeface="宋体" pitchFamily="2" charset="-122"/>
              </a:rPr>
              <a:t>m</a:t>
            </a:r>
            <a:r>
              <a:rPr lang="en-US" altLang="zh-CN" sz="2800" dirty="0">
                <a:sym typeface="Symbol" pitchFamily="18" charset="2"/>
              </a:rPr>
              <a:t>)  </a:t>
            </a:r>
            <a:r>
              <a:rPr lang="el-GR" altLang="zh-CN" sz="2800" dirty="0">
                <a:latin typeface="楷体_GB2312" pitchFamily="49" charset="-122"/>
              </a:rPr>
              <a:t>γ</a:t>
            </a:r>
            <a:r>
              <a:rPr lang="en-US" altLang="zh-CN" sz="2800" baseline="-25000" dirty="0">
                <a:ea typeface="宋体" pitchFamily="2" charset="-122"/>
              </a:rPr>
              <a:t>1</a:t>
            </a:r>
            <a:r>
              <a:rPr lang="en-US" altLang="zh-CN" sz="2800" dirty="0">
                <a:sym typeface="Symbol" pitchFamily="18" charset="2"/>
              </a:rPr>
              <a:t></a:t>
            </a:r>
            <a:r>
              <a:rPr lang="el-GR" altLang="zh-CN" sz="2800" dirty="0">
                <a:latin typeface="楷体_GB2312" pitchFamily="49" charset="-122"/>
              </a:rPr>
              <a:t>γ</a:t>
            </a:r>
            <a:r>
              <a:rPr lang="en-US" altLang="zh-CN" sz="2800" dirty="0">
                <a:ea typeface="宋体" pitchFamily="2" charset="-122"/>
              </a:rPr>
              <a:t> </a:t>
            </a:r>
            <a:r>
              <a:rPr lang="en-US" altLang="zh-CN" sz="2800" baseline="-25000" dirty="0">
                <a:ea typeface="宋体" pitchFamily="2" charset="-122"/>
              </a:rPr>
              <a:t>2</a:t>
            </a:r>
            <a:r>
              <a:rPr lang="en-US" altLang="zh-CN" sz="2800" dirty="0">
                <a:sym typeface="Symbol" pitchFamily="18" charset="2"/>
              </a:rPr>
              <a:t></a:t>
            </a:r>
            <a:r>
              <a:rPr lang="en-US" altLang="zh-CN" sz="2800" dirty="0">
                <a:latin typeface="Times New Roman" pitchFamily="18" charset="0"/>
                <a:ea typeface="宋体" pitchFamily="2" charset="-122"/>
              </a:rPr>
              <a:t>…</a:t>
            </a:r>
            <a:r>
              <a:rPr lang="en-US" altLang="zh-CN" sz="2800" dirty="0">
                <a:sym typeface="Symbol" pitchFamily="18" charset="2"/>
              </a:rPr>
              <a:t></a:t>
            </a:r>
            <a:r>
              <a:rPr lang="el-GR" altLang="zh-CN" sz="2800" dirty="0">
                <a:latin typeface="楷体_GB2312" pitchFamily="49" charset="-122"/>
              </a:rPr>
              <a:t>γ</a:t>
            </a:r>
            <a:r>
              <a:rPr lang="en-US" altLang="zh-CN" sz="2800" baseline="-25000" dirty="0">
                <a:ea typeface="宋体" pitchFamily="2" charset="-122"/>
              </a:rPr>
              <a:t>n</a:t>
            </a:r>
            <a:endParaRPr lang="en-US" altLang="zh-CN" sz="2800" b="1" dirty="0"/>
          </a:p>
          <a:p>
            <a:pPr marL="342900" indent="-342900">
              <a:spcBef>
                <a:spcPct val="20000"/>
              </a:spcBef>
              <a:buClr>
                <a:schemeClr val="tx1"/>
              </a:buClr>
              <a:buSzPct val="75000"/>
              <a:buNone/>
            </a:pPr>
            <a:r>
              <a:rPr lang="zh-CN" altLang="en-US" sz="2800" b="1" dirty="0"/>
              <a:t>产生式改写成：</a:t>
            </a:r>
            <a:endParaRPr lang="zh-CN" altLang="en-US" sz="1000" b="1" dirty="0"/>
          </a:p>
          <a:p>
            <a:pPr marL="342900" indent="-342900">
              <a:spcBef>
                <a:spcPct val="20000"/>
              </a:spcBef>
              <a:buClr>
                <a:schemeClr val="tx1"/>
              </a:buClr>
              <a:buSzPct val="75000"/>
              <a:buNone/>
            </a:pPr>
            <a:r>
              <a:rPr kumimoji="0" lang="zh-CN" altLang="en-US" sz="2800" dirty="0">
                <a:solidFill>
                  <a:schemeClr val="tx1"/>
                </a:solidFill>
                <a:ea typeface="宋体" pitchFamily="2" charset="-122"/>
              </a:rPr>
              <a:t> </a:t>
            </a:r>
            <a:r>
              <a:rPr kumimoji="0" lang="en-US" altLang="zh-CN" sz="2800" dirty="0">
                <a:solidFill>
                  <a:schemeClr val="tx1"/>
                </a:solidFill>
                <a:ea typeface="宋体" pitchFamily="2" charset="-122"/>
              </a:rPr>
              <a:t>		 </a:t>
            </a:r>
            <a:r>
              <a:rPr lang="en-US" altLang="zh-CN" sz="2800" dirty="0"/>
              <a:t>A </a:t>
            </a:r>
            <a:r>
              <a:rPr lang="en-US" altLang="zh-CN" sz="2800" b="1" dirty="0">
                <a:sym typeface="Symbol" pitchFamily="18" charset="2"/>
              </a:rPr>
              <a:t></a:t>
            </a:r>
            <a:r>
              <a:rPr lang="en-US" altLang="zh-CN" sz="2800" dirty="0">
                <a:solidFill>
                  <a:schemeClr val="tx1"/>
                </a:solidFill>
                <a:ea typeface="宋体" pitchFamily="2" charset="-122"/>
              </a:rPr>
              <a:t> </a:t>
            </a:r>
            <a:r>
              <a:rPr lang="en-US" altLang="zh-CN" sz="2800" b="1" dirty="0"/>
              <a:t>α</a:t>
            </a:r>
            <a:r>
              <a:rPr lang="en-US" altLang="zh-CN" sz="2800" dirty="0"/>
              <a:t>A'</a:t>
            </a:r>
            <a:r>
              <a:rPr lang="en-US" altLang="zh-CN" sz="2800" b="1" dirty="0">
                <a:sym typeface="Symbol" pitchFamily="18" charset="2"/>
              </a:rPr>
              <a:t></a:t>
            </a:r>
            <a:r>
              <a:rPr lang="el-GR" altLang="zh-CN" sz="2800" b="1" dirty="0">
                <a:latin typeface="楷体_GB2312" pitchFamily="49" charset="-122"/>
              </a:rPr>
              <a:t>γ</a:t>
            </a:r>
            <a:r>
              <a:rPr lang="en-US" altLang="zh-CN" sz="2800" b="1" baseline="-25000" dirty="0">
                <a:ea typeface="宋体" pitchFamily="2" charset="-122"/>
              </a:rPr>
              <a:t>1</a:t>
            </a:r>
            <a:r>
              <a:rPr lang="en-US" altLang="zh-CN" sz="2800" b="1" dirty="0">
                <a:sym typeface="Symbol" pitchFamily="18" charset="2"/>
              </a:rPr>
              <a:t></a:t>
            </a:r>
            <a:r>
              <a:rPr lang="el-GR" altLang="zh-CN" sz="2800" b="1" dirty="0">
                <a:latin typeface="楷体_GB2312" pitchFamily="49" charset="-122"/>
              </a:rPr>
              <a:t>γ</a:t>
            </a:r>
            <a:r>
              <a:rPr lang="en-US" altLang="zh-CN" sz="2800" b="1" dirty="0">
                <a:ea typeface="宋体" pitchFamily="2" charset="-122"/>
              </a:rPr>
              <a:t> </a:t>
            </a:r>
            <a:r>
              <a:rPr lang="en-US" altLang="zh-CN" sz="2800" b="1" baseline="-25000" dirty="0">
                <a:ea typeface="宋体" pitchFamily="2" charset="-122"/>
              </a:rPr>
              <a:t>2</a:t>
            </a:r>
            <a:r>
              <a:rPr lang="en-US" altLang="zh-CN" sz="2800" b="1" dirty="0">
                <a:sym typeface="Symbol" pitchFamily="18" charset="2"/>
              </a:rPr>
              <a:t></a:t>
            </a:r>
            <a:r>
              <a:rPr lang="en-US" altLang="zh-CN" sz="2800" b="1" dirty="0">
                <a:latin typeface="Times New Roman" pitchFamily="18" charset="0"/>
                <a:ea typeface="宋体" pitchFamily="2" charset="-122"/>
              </a:rPr>
              <a:t>…</a:t>
            </a:r>
            <a:r>
              <a:rPr lang="en-US" altLang="zh-CN" sz="2800" b="1" dirty="0">
                <a:sym typeface="Symbol" pitchFamily="18" charset="2"/>
              </a:rPr>
              <a:t></a:t>
            </a:r>
            <a:r>
              <a:rPr lang="el-GR" altLang="zh-CN" sz="2800" b="1" dirty="0">
                <a:latin typeface="楷体_GB2312" pitchFamily="49" charset="-122"/>
              </a:rPr>
              <a:t>γ</a:t>
            </a:r>
            <a:r>
              <a:rPr lang="en-US" altLang="zh-CN" sz="2800" b="1" baseline="-25000" dirty="0">
                <a:ea typeface="宋体" pitchFamily="2" charset="-122"/>
              </a:rPr>
              <a:t>n</a:t>
            </a:r>
            <a:endParaRPr lang="en-US" altLang="zh-CN" sz="2800" dirty="0">
              <a:solidFill>
                <a:schemeClr val="tx1"/>
              </a:solidFill>
              <a:ea typeface="宋体" pitchFamily="2" charset="-122"/>
            </a:endParaRPr>
          </a:p>
          <a:p>
            <a:pPr marL="342900" indent="-342900">
              <a:spcBef>
                <a:spcPct val="20000"/>
              </a:spcBef>
              <a:buClr>
                <a:schemeClr val="tx1"/>
              </a:buClr>
              <a:buSzPct val="75000"/>
              <a:buNone/>
            </a:pPr>
            <a:r>
              <a:rPr lang="en-US" altLang="zh-CN" sz="2800" dirty="0">
                <a:solidFill>
                  <a:schemeClr val="tx1"/>
                </a:solidFill>
                <a:ea typeface="宋体" pitchFamily="2" charset="-122"/>
              </a:rPr>
              <a:t> 		 </a:t>
            </a:r>
            <a:r>
              <a:rPr lang="en-US" altLang="zh-CN" sz="2800" dirty="0"/>
              <a:t>A' </a:t>
            </a:r>
            <a:r>
              <a:rPr lang="en-US" altLang="zh-CN" sz="2800" b="1" dirty="0">
                <a:sym typeface="Symbol" pitchFamily="18" charset="2"/>
              </a:rPr>
              <a:t></a:t>
            </a:r>
            <a:r>
              <a:rPr lang="en-US" altLang="zh-CN" sz="2800" dirty="0">
                <a:solidFill>
                  <a:schemeClr val="tx1"/>
                </a:solidFill>
                <a:ea typeface="宋体" pitchFamily="2" charset="-122"/>
              </a:rPr>
              <a:t> </a:t>
            </a:r>
            <a:r>
              <a:rPr lang="en-US" altLang="zh-CN" sz="2800" b="1" dirty="0"/>
              <a:t>β</a:t>
            </a:r>
            <a:r>
              <a:rPr lang="en-US" altLang="zh-CN" sz="2800" b="1" baseline="-25000" dirty="0">
                <a:ea typeface="宋体" pitchFamily="2" charset="-122"/>
              </a:rPr>
              <a:t>1</a:t>
            </a:r>
            <a:r>
              <a:rPr lang="en-US" altLang="zh-CN" sz="2800" b="1" dirty="0">
                <a:sym typeface="Symbol" pitchFamily="18" charset="2"/>
              </a:rPr>
              <a:t></a:t>
            </a:r>
            <a:r>
              <a:rPr lang="en-US" altLang="zh-CN" sz="2800" b="1" dirty="0"/>
              <a:t>β</a:t>
            </a:r>
            <a:r>
              <a:rPr lang="en-US" altLang="zh-CN" sz="2800" b="1" baseline="-25000" dirty="0">
                <a:ea typeface="宋体" pitchFamily="2" charset="-122"/>
              </a:rPr>
              <a:t>2</a:t>
            </a:r>
            <a:r>
              <a:rPr lang="en-US" altLang="zh-CN" sz="2800" b="1" dirty="0">
                <a:sym typeface="Symbol" pitchFamily="18" charset="2"/>
              </a:rPr>
              <a:t></a:t>
            </a:r>
            <a:r>
              <a:rPr lang="en-US" altLang="zh-CN" sz="2800" b="1" dirty="0">
                <a:latin typeface="Times New Roman" pitchFamily="18" charset="0"/>
                <a:ea typeface="宋体" pitchFamily="2" charset="-122"/>
              </a:rPr>
              <a:t>…</a:t>
            </a:r>
            <a:r>
              <a:rPr lang="en-US" altLang="zh-CN" sz="2800" b="1" dirty="0">
                <a:sym typeface="Symbol" pitchFamily="18" charset="2"/>
              </a:rPr>
              <a:t></a:t>
            </a:r>
            <a:r>
              <a:rPr lang="en-US" altLang="zh-CN" sz="2800" b="1" dirty="0"/>
              <a:t>β</a:t>
            </a:r>
            <a:r>
              <a:rPr lang="en-US" altLang="zh-CN" sz="2800" b="1" baseline="-25000" dirty="0">
                <a:ea typeface="宋体" pitchFamily="2" charset="-122"/>
              </a:rPr>
              <a:t>m</a:t>
            </a:r>
          </a:p>
        </p:txBody>
      </p:sp>
    </p:spTree>
    <p:extLst>
      <p:ext uri="{BB962C8B-B14F-4D97-AF65-F5344CB8AC3E}">
        <p14:creationId xmlns:p14="http://schemas.microsoft.com/office/powerpoint/2010/main" val="29557664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832">
                                            <p:txEl>
                                              <p:pRg st="5" end="5"/>
                                            </p:txEl>
                                          </p:spTgt>
                                        </p:tgtEl>
                                        <p:attrNameLst>
                                          <p:attrName>style.visibility</p:attrName>
                                        </p:attrNameLst>
                                      </p:cBhvr>
                                      <p:to>
                                        <p:strVal val="visible"/>
                                      </p:to>
                                    </p:set>
                                    <p:animEffect transition="in" filter="fade">
                                      <p:cBhvr>
                                        <p:cTn id="7" dur="2000"/>
                                        <p:tgtEl>
                                          <p:spTgt spid="7783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7832">
                                            <p:txEl>
                                              <p:pRg st="6" end="6"/>
                                            </p:txEl>
                                          </p:spTgt>
                                        </p:tgtEl>
                                        <p:attrNameLst>
                                          <p:attrName>style.visibility</p:attrName>
                                        </p:attrNameLst>
                                      </p:cBhvr>
                                      <p:to>
                                        <p:strVal val="visible"/>
                                      </p:to>
                                    </p:set>
                                    <p:animEffect transition="in" filter="fade">
                                      <p:cBhvr>
                                        <p:cTn id="10" dur="2000"/>
                                        <p:tgtEl>
                                          <p:spTgt spid="7783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832">
                                            <p:txEl>
                                              <p:pRg st="7" end="7"/>
                                            </p:txEl>
                                          </p:spTgt>
                                        </p:tgtEl>
                                        <p:attrNameLst>
                                          <p:attrName>style.visibility</p:attrName>
                                        </p:attrNameLst>
                                      </p:cBhvr>
                                      <p:to>
                                        <p:strVal val="visible"/>
                                      </p:to>
                                    </p:set>
                                    <p:animEffect transition="in" filter="fade">
                                      <p:cBhvr>
                                        <p:cTn id="15" dur="2000"/>
                                        <p:tgtEl>
                                          <p:spTgt spid="7783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7832">
                                            <p:txEl>
                                              <p:pRg st="8" end="8"/>
                                            </p:txEl>
                                          </p:spTgt>
                                        </p:tgtEl>
                                        <p:attrNameLst>
                                          <p:attrName>style.visibility</p:attrName>
                                        </p:attrNameLst>
                                      </p:cBhvr>
                                      <p:to>
                                        <p:strVal val="visible"/>
                                      </p:to>
                                    </p:set>
                                    <p:animEffect transition="in" filter="fade">
                                      <p:cBhvr>
                                        <p:cTn id="18" dur="2000"/>
                                        <p:tgtEl>
                                          <p:spTgt spid="77832">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7832">
                                            <p:txEl>
                                              <p:pRg st="9" end="9"/>
                                            </p:txEl>
                                          </p:spTgt>
                                        </p:tgtEl>
                                        <p:attrNameLst>
                                          <p:attrName>style.visibility</p:attrName>
                                        </p:attrNameLst>
                                      </p:cBhvr>
                                      <p:to>
                                        <p:strVal val="visible"/>
                                      </p:to>
                                    </p:set>
                                    <p:animEffect transition="in" filter="fade">
                                      <p:cBhvr>
                                        <p:cTn id="21" dur="2000"/>
                                        <p:tgtEl>
                                          <p:spTgt spid="778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5" name="Rectangle 10"/>
          <p:cNvSpPr>
            <a:spLocks noChangeArrowheads="1"/>
          </p:cNvSpPr>
          <p:nvPr/>
        </p:nvSpPr>
        <p:spPr bwMode="auto">
          <a:xfrm>
            <a:off x="984250" y="2133600"/>
            <a:ext cx="2795662" cy="2807567"/>
          </a:xfrm>
          <a:prstGeom prst="rect">
            <a:avLst/>
          </a:prstGeom>
          <a:noFill/>
          <a:ln w="9525">
            <a:noFill/>
            <a:miter lim="800000"/>
            <a:headEnd/>
            <a:tailEnd/>
          </a:ln>
        </p:spPr>
        <p:txBody>
          <a:bodyPr/>
          <a:lstStyle/>
          <a:p>
            <a:pPr>
              <a:spcBef>
                <a:spcPct val="20000"/>
              </a:spcBef>
              <a:buSzPct val="75000"/>
              <a:buNone/>
            </a:pPr>
            <a:r>
              <a:rPr lang="zh-CN" altLang="en-US" sz="2800" dirty="0"/>
              <a:t>例</a:t>
            </a:r>
            <a:r>
              <a:rPr lang="en-US" altLang="zh-CN" sz="2800" dirty="0"/>
              <a:t>4.7 G[A]:</a:t>
            </a:r>
          </a:p>
          <a:p>
            <a:pPr>
              <a:spcBef>
                <a:spcPct val="20000"/>
              </a:spcBef>
              <a:buSzPct val="75000"/>
              <a:buNone/>
            </a:pPr>
            <a:r>
              <a:rPr lang="en-US" altLang="zh-CN" sz="2800" dirty="0"/>
              <a:t>(1) A </a:t>
            </a:r>
            <a:r>
              <a:rPr lang="en-US" altLang="zh-CN" sz="2800" dirty="0">
                <a:sym typeface="Symbol" pitchFamily="18" charset="2"/>
              </a:rPr>
              <a:t></a:t>
            </a:r>
            <a:r>
              <a:rPr lang="en-US" altLang="zh-CN" sz="2800" dirty="0"/>
              <a:t> ad </a:t>
            </a:r>
          </a:p>
          <a:p>
            <a:pPr>
              <a:spcBef>
                <a:spcPct val="20000"/>
              </a:spcBef>
              <a:buSzPct val="75000"/>
              <a:buNone/>
            </a:pPr>
            <a:r>
              <a:rPr lang="en-US" altLang="zh-CN" sz="2800" dirty="0"/>
              <a:t>(2) A </a:t>
            </a:r>
            <a:r>
              <a:rPr lang="en-US" altLang="zh-CN" sz="2800" dirty="0">
                <a:sym typeface="Symbol" pitchFamily="18" charset="2"/>
              </a:rPr>
              <a:t></a:t>
            </a:r>
            <a:r>
              <a:rPr lang="en-US" altLang="zh-CN" sz="2800" dirty="0"/>
              <a:t> </a:t>
            </a:r>
            <a:r>
              <a:rPr lang="en-US" altLang="zh-CN" sz="2800" dirty="0" err="1">
                <a:solidFill>
                  <a:srgbClr val="FF0000"/>
                </a:solidFill>
              </a:rPr>
              <a:t>B</a:t>
            </a:r>
            <a:r>
              <a:rPr lang="en-US" altLang="zh-CN" sz="2800" dirty="0" err="1"/>
              <a:t>c</a:t>
            </a:r>
            <a:r>
              <a:rPr lang="en-US" altLang="zh-CN" sz="2800" dirty="0"/>
              <a:t> </a:t>
            </a:r>
          </a:p>
          <a:p>
            <a:pPr>
              <a:spcBef>
                <a:spcPct val="20000"/>
              </a:spcBef>
              <a:buSzPct val="75000"/>
              <a:buNone/>
            </a:pPr>
            <a:r>
              <a:rPr lang="en-US" altLang="zh-CN" sz="2800" dirty="0">
                <a:solidFill>
                  <a:srgbClr val="FF0000"/>
                </a:solidFill>
              </a:rPr>
              <a:t>(3) B </a:t>
            </a:r>
            <a:r>
              <a:rPr lang="en-US" altLang="zh-CN" sz="2800" dirty="0">
                <a:solidFill>
                  <a:srgbClr val="FF0000"/>
                </a:solidFill>
                <a:sym typeface="Symbol" pitchFamily="18" charset="2"/>
              </a:rPr>
              <a:t></a:t>
            </a:r>
            <a:r>
              <a:rPr lang="en-US" altLang="zh-CN" sz="2800" dirty="0" err="1">
                <a:solidFill>
                  <a:srgbClr val="FF0000"/>
                </a:solidFill>
                <a:sym typeface="Symbol" pitchFamily="18" charset="2"/>
              </a:rPr>
              <a:t>aA</a:t>
            </a:r>
            <a:endParaRPr lang="en-US" altLang="zh-CN" sz="2800" dirty="0">
              <a:solidFill>
                <a:srgbClr val="FF0000"/>
              </a:solidFill>
              <a:sym typeface="Symbol" pitchFamily="18" charset="2"/>
            </a:endParaRPr>
          </a:p>
          <a:p>
            <a:pPr>
              <a:spcBef>
                <a:spcPct val="20000"/>
              </a:spcBef>
              <a:buSzPct val="75000"/>
              <a:buNone/>
            </a:pPr>
            <a:r>
              <a:rPr lang="en-US" altLang="zh-CN" sz="2800" dirty="0">
                <a:solidFill>
                  <a:srgbClr val="FF0000"/>
                </a:solidFill>
                <a:sym typeface="Symbol" pitchFamily="18" charset="2"/>
              </a:rPr>
              <a:t>(4) B </a:t>
            </a:r>
            <a:r>
              <a:rPr lang="en-US" altLang="zh-CN" sz="2800" dirty="0" err="1">
                <a:solidFill>
                  <a:srgbClr val="FF0000"/>
                </a:solidFill>
                <a:sym typeface="Symbol" pitchFamily="18" charset="2"/>
              </a:rPr>
              <a:t>bB</a:t>
            </a:r>
            <a:endParaRPr lang="en-US" altLang="zh-CN" sz="2800" dirty="0">
              <a:solidFill>
                <a:srgbClr val="FF0000"/>
              </a:solidFill>
              <a:sym typeface="Symbol" pitchFamily="18" charset="2"/>
            </a:endParaRPr>
          </a:p>
          <a:p>
            <a:pPr>
              <a:spcBef>
                <a:spcPct val="20000"/>
              </a:spcBef>
              <a:buSzPct val="75000"/>
              <a:buNone/>
            </a:pPr>
            <a:endParaRPr lang="en-US" altLang="zh-CN" sz="2800" dirty="0"/>
          </a:p>
        </p:txBody>
      </p:sp>
      <p:sp>
        <p:nvSpPr>
          <p:cNvPr id="78856" name="Text Box 11"/>
          <p:cNvSpPr txBox="1">
            <a:spLocks noChangeArrowheads="1"/>
          </p:cNvSpPr>
          <p:nvPr/>
        </p:nvSpPr>
        <p:spPr bwMode="auto">
          <a:xfrm>
            <a:off x="649288" y="104775"/>
            <a:ext cx="7920037" cy="1077218"/>
          </a:xfrm>
          <a:prstGeom prst="rect">
            <a:avLst/>
          </a:prstGeom>
          <a:noFill/>
          <a:ln w="9525">
            <a:noFill/>
            <a:miter lim="800000"/>
            <a:headEnd/>
            <a:tailEnd/>
          </a:ln>
        </p:spPr>
        <p:txBody>
          <a:bodyPr>
            <a:spAutoFit/>
          </a:bodyPr>
          <a:lstStyle/>
          <a:p>
            <a:pPr>
              <a:buClrTx/>
              <a:buNone/>
            </a:pPr>
            <a:r>
              <a:rPr lang="zh-CN" altLang="en-US" sz="3200" b="1" dirty="0">
                <a:solidFill>
                  <a:srgbClr val="800080"/>
                </a:solidFill>
                <a:latin typeface="楷体_GB2312" pitchFamily="49" charset="-122"/>
              </a:rPr>
              <a:t>消除隐式左公因子</a:t>
            </a:r>
            <a:endParaRPr lang="en-US" altLang="zh-CN" sz="3200" b="1" dirty="0">
              <a:solidFill>
                <a:srgbClr val="800080"/>
              </a:solidFill>
              <a:latin typeface="楷体_GB2312" pitchFamily="49" charset="-122"/>
            </a:endParaRPr>
          </a:p>
          <a:p>
            <a:pPr>
              <a:buClrTx/>
              <a:buNone/>
            </a:pPr>
            <a:r>
              <a:rPr lang="zh-CN" altLang="en-US" dirty="0">
                <a:solidFill>
                  <a:srgbClr val="800080"/>
                </a:solidFill>
                <a:latin typeface="楷体_GB2312" pitchFamily="49" charset="-122"/>
              </a:rPr>
              <a:t>方法</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先把隐式变成显式的</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再消除显式的</a:t>
            </a:r>
            <a:endParaRPr lang="zh-CN" altLang="en-US" sz="3200" b="1" dirty="0">
              <a:solidFill>
                <a:srgbClr val="800080"/>
              </a:solidFill>
              <a:latin typeface="楷体_GB2312" pitchFamily="49" charset="-122"/>
            </a:endParaRPr>
          </a:p>
        </p:txBody>
      </p:sp>
      <p:sp>
        <p:nvSpPr>
          <p:cNvPr id="9" name="Rectangle 10"/>
          <p:cNvSpPr>
            <a:spLocks noChangeArrowheads="1"/>
          </p:cNvSpPr>
          <p:nvPr/>
        </p:nvSpPr>
        <p:spPr bwMode="auto">
          <a:xfrm>
            <a:off x="5982990" y="2133600"/>
            <a:ext cx="2820492" cy="3159354"/>
          </a:xfrm>
          <a:prstGeom prst="rect">
            <a:avLst/>
          </a:prstGeom>
          <a:noFill/>
          <a:ln w="9525">
            <a:noFill/>
            <a:miter lim="800000"/>
            <a:headEnd/>
            <a:tailEnd/>
          </a:ln>
        </p:spPr>
        <p:txBody>
          <a:bodyPr/>
          <a:lstStyle/>
          <a:p>
            <a:pPr>
              <a:spcBef>
                <a:spcPct val="20000"/>
              </a:spcBef>
              <a:buSzPct val="75000"/>
              <a:buNone/>
            </a:pPr>
            <a:r>
              <a:rPr lang="en-US" altLang="zh-CN" sz="2800" dirty="0"/>
              <a:t>G’[A]:</a:t>
            </a:r>
          </a:p>
          <a:p>
            <a:pPr>
              <a:spcBef>
                <a:spcPct val="20000"/>
              </a:spcBef>
              <a:buSzPct val="75000"/>
              <a:buNone/>
            </a:pPr>
            <a:r>
              <a:rPr lang="en-US" altLang="zh-CN" sz="2800" dirty="0"/>
              <a:t>(1) A </a:t>
            </a:r>
            <a:r>
              <a:rPr lang="en-US" altLang="zh-CN" sz="2800" dirty="0">
                <a:sym typeface="Symbol" pitchFamily="18" charset="2"/>
              </a:rPr>
              <a:t></a:t>
            </a:r>
            <a:r>
              <a:rPr lang="en-US" altLang="zh-CN" sz="2800" dirty="0"/>
              <a:t> ad </a:t>
            </a:r>
          </a:p>
          <a:p>
            <a:pPr>
              <a:spcBef>
                <a:spcPct val="20000"/>
              </a:spcBef>
              <a:buSzPct val="75000"/>
              <a:buNone/>
            </a:pPr>
            <a:r>
              <a:rPr lang="en-US" altLang="zh-CN" sz="2800" dirty="0">
                <a:solidFill>
                  <a:srgbClr val="FF0000"/>
                </a:solidFill>
              </a:rPr>
              <a:t>(2)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err="1">
                <a:solidFill>
                  <a:srgbClr val="FF0000"/>
                </a:solidFill>
                <a:sym typeface="Symbol" pitchFamily="18" charset="2"/>
              </a:rPr>
              <a:t>aA</a:t>
            </a:r>
            <a:r>
              <a:rPr lang="en-US" altLang="zh-CN" sz="2800" dirty="0" err="1">
                <a:solidFill>
                  <a:srgbClr val="FF0000"/>
                </a:solidFill>
              </a:rPr>
              <a:t>c</a:t>
            </a:r>
            <a:r>
              <a:rPr lang="en-US" altLang="zh-CN" sz="2800" dirty="0">
                <a:solidFill>
                  <a:srgbClr val="FF0000"/>
                </a:solidFill>
              </a:rPr>
              <a:t> </a:t>
            </a:r>
          </a:p>
          <a:p>
            <a:pPr>
              <a:spcBef>
                <a:spcPct val="20000"/>
              </a:spcBef>
              <a:buSzPct val="75000"/>
              <a:buNone/>
            </a:pPr>
            <a:r>
              <a:rPr lang="en-US" altLang="zh-CN" sz="2800" dirty="0">
                <a:solidFill>
                  <a:srgbClr val="FF0000"/>
                </a:solidFill>
              </a:rPr>
              <a:t>(3)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err="1">
                <a:solidFill>
                  <a:srgbClr val="FF0000"/>
                </a:solidFill>
                <a:sym typeface="Symbol" pitchFamily="18" charset="2"/>
              </a:rPr>
              <a:t>bB</a:t>
            </a:r>
            <a:r>
              <a:rPr lang="en-US" altLang="zh-CN" sz="2800" dirty="0" err="1">
                <a:solidFill>
                  <a:srgbClr val="FF0000"/>
                </a:solidFill>
              </a:rPr>
              <a:t>c</a:t>
            </a:r>
            <a:r>
              <a:rPr lang="en-US" altLang="zh-CN" sz="2800" dirty="0">
                <a:solidFill>
                  <a:srgbClr val="FF0000"/>
                </a:solidFill>
              </a:rPr>
              <a:t> </a:t>
            </a:r>
          </a:p>
          <a:p>
            <a:pPr>
              <a:spcBef>
                <a:spcPct val="20000"/>
              </a:spcBef>
              <a:buSzPct val="75000"/>
              <a:buNone/>
            </a:pPr>
            <a:r>
              <a:rPr lang="en-US" altLang="zh-CN" sz="2800" dirty="0">
                <a:sym typeface="Symbol" pitchFamily="18" charset="2"/>
              </a:rPr>
              <a:t>(4) B </a:t>
            </a:r>
            <a:r>
              <a:rPr lang="en-US" altLang="zh-CN" sz="2800" dirty="0" err="1">
                <a:sym typeface="Symbol" pitchFamily="18" charset="2"/>
              </a:rPr>
              <a:t>aA</a:t>
            </a:r>
            <a:r>
              <a:rPr lang="en-US" altLang="zh-CN" sz="2800" dirty="0">
                <a:sym typeface="Symbol" pitchFamily="18" charset="2"/>
              </a:rPr>
              <a:t> </a:t>
            </a:r>
          </a:p>
          <a:p>
            <a:pPr>
              <a:spcBef>
                <a:spcPct val="20000"/>
              </a:spcBef>
              <a:buSzPct val="75000"/>
              <a:buNone/>
            </a:pPr>
            <a:r>
              <a:rPr lang="en-US" altLang="zh-CN" sz="2800" dirty="0">
                <a:sym typeface="Symbol" pitchFamily="18" charset="2"/>
              </a:rPr>
              <a:t>(5) B </a:t>
            </a:r>
            <a:r>
              <a:rPr lang="en-US" altLang="zh-CN" sz="2800" dirty="0" err="1">
                <a:sym typeface="Symbol" pitchFamily="18" charset="2"/>
              </a:rPr>
              <a:t>bB</a:t>
            </a:r>
            <a:endParaRPr lang="en-US" altLang="zh-CN" sz="2800" dirty="0">
              <a:sym typeface="Symbol" pitchFamily="18" charset="2"/>
            </a:endParaRPr>
          </a:p>
          <a:p>
            <a:pPr>
              <a:spcBef>
                <a:spcPct val="20000"/>
              </a:spcBef>
              <a:buSzPct val="75000"/>
              <a:buNone/>
            </a:pPr>
            <a:endParaRPr lang="en-US" altLang="zh-CN" sz="2800" dirty="0">
              <a:sym typeface="Symbol" pitchFamily="18" charset="2"/>
            </a:endParaRPr>
          </a:p>
        </p:txBody>
      </p:sp>
      <p:sp>
        <p:nvSpPr>
          <p:cNvPr id="10" name="右箭头 9"/>
          <p:cNvSpPr/>
          <p:nvPr/>
        </p:nvSpPr>
        <p:spPr bwMode="auto">
          <a:xfrm>
            <a:off x="3928101" y="3591384"/>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1" name="TextBox 10"/>
          <p:cNvSpPr txBox="1"/>
          <p:nvPr/>
        </p:nvSpPr>
        <p:spPr>
          <a:xfrm>
            <a:off x="827088" y="4922076"/>
            <a:ext cx="2377021" cy="2259080"/>
          </a:xfrm>
          <a:prstGeom prst="rect">
            <a:avLst/>
          </a:prstGeom>
          <a:noFill/>
        </p:spPr>
        <p:txBody>
          <a:bodyPr wrap="square" rtlCol="0">
            <a:spAutoFit/>
          </a:bodyPr>
          <a:lstStyle/>
          <a:p>
            <a:pPr>
              <a:spcBef>
                <a:spcPct val="20000"/>
              </a:spcBef>
              <a:buSzPct val="75000"/>
              <a:buNone/>
            </a:pPr>
            <a:r>
              <a:rPr lang="zh-CN" altLang="en-US" dirty="0"/>
              <a:t>用</a:t>
            </a:r>
            <a:endParaRPr lang="en-US" altLang="zh-CN" dirty="0"/>
          </a:p>
          <a:p>
            <a:pPr>
              <a:spcBef>
                <a:spcPct val="20000"/>
              </a:spcBef>
              <a:buSzPct val="75000"/>
              <a:buNone/>
            </a:pPr>
            <a:r>
              <a:rPr lang="en-US" altLang="zh-CN" dirty="0"/>
              <a:t>(3) B </a:t>
            </a:r>
            <a:r>
              <a:rPr lang="en-US" altLang="zh-CN" dirty="0">
                <a:sym typeface="Symbol" pitchFamily="18" charset="2"/>
              </a:rPr>
              <a:t></a:t>
            </a:r>
            <a:r>
              <a:rPr lang="en-US" altLang="zh-CN" dirty="0" err="1">
                <a:sym typeface="Symbol" pitchFamily="18" charset="2"/>
              </a:rPr>
              <a:t>aA</a:t>
            </a:r>
            <a:endParaRPr lang="en-US" altLang="zh-CN" dirty="0">
              <a:sym typeface="Symbol" pitchFamily="18" charset="2"/>
            </a:endParaRPr>
          </a:p>
          <a:p>
            <a:pPr>
              <a:spcBef>
                <a:spcPct val="20000"/>
              </a:spcBef>
              <a:buSzPct val="75000"/>
              <a:buNone/>
            </a:pPr>
            <a:r>
              <a:rPr lang="en-US" altLang="zh-CN" dirty="0">
                <a:sym typeface="Symbol" pitchFamily="18" charset="2"/>
              </a:rPr>
              <a:t>(4) B </a:t>
            </a:r>
            <a:r>
              <a:rPr lang="en-US" altLang="zh-CN" dirty="0" err="1">
                <a:sym typeface="Symbol" pitchFamily="18" charset="2"/>
              </a:rPr>
              <a:t>bB</a:t>
            </a:r>
            <a:endParaRPr lang="en-US" altLang="zh-CN" dirty="0">
              <a:sym typeface="Symbol" pitchFamily="18" charset="2"/>
            </a:endParaRPr>
          </a:p>
          <a:p>
            <a:pPr>
              <a:buNone/>
            </a:pPr>
            <a:endParaRPr lang="zh-CN" altLang="en-US" dirty="0"/>
          </a:p>
        </p:txBody>
      </p:sp>
      <p:sp>
        <p:nvSpPr>
          <p:cNvPr id="12" name="TextBox 11"/>
          <p:cNvSpPr txBox="1"/>
          <p:nvPr/>
        </p:nvSpPr>
        <p:spPr>
          <a:xfrm>
            <a:off x="3279651" y="5661248"/>
            <a:ext cx="2377021" cy="584775"/>
          </a:xfrm>
          <a:prstGeom prst="rect">
            <a:avLst/>
          </a:prstGeom>
          <a:noFill/>
        </p:spPr>
        <p:txBody>
          <a:bodyPr wrap="square" rtlCol="0">
            <a:spAutoFit/>
          </a:bodyPr>
          <a:lstStyle/>
          <a:p>
            <a:pPr>
              <a:buNone/>
            </a:pPr>
            <a:r>
              <a:rPr lang="zh-CN" altLang="en-US" dirty="0"/>
              <a:t>的右部替换</a:t>
            </a:r>
          </a:p>
        </p:txBody>
      </p:sp>
      <p:sp>
        <p:nvSpPr>
          <p:cNvPr id="2" name="矩形 1"/>
          <p:cNvSpPr/>
          <p:nvPr/>
        </p:nvSpPr>
        <p:spPr>
          <a:xfrm>
            <a:off x="5615956" y="5638975"/>
            <a:ext cx="3570145" cy="584775"/>
          </a:xfrm>
          <a:prstGeom prst="rect">
            <a:avLst/>
          </a:prstGeom>
        </p:spPr>
        <p:txBody>
          <a:bodyPr wrap="none">
            <a:spAutoFit/>
          </a:bodyPr>
          <a:lstStyle/>
          <a:p>
            <a:pPr>
              <a:spcBef>
                <a:spcPct val="20000"/>
              </a:spcBef>
              <a:buSzPct val="75000"/>
              <a:buNone/>
            </a:pPr>
            <a:r>
              <a:rPr lang="en-US" altLang="zh-CN" dirty="0"/>
              <a:t>(2) A </a:t>
            </a:r>
            <a:r>
              <a:rPr lang="en-US" altLang="zh-CN" dirty="0">
                <a:sym typeface="Symbol" pitchFamily="18" charset="2"/>
              </a:rPr>
              <a:t></a:t>
            </a:r>
            <a:r>
              <a:rPr lang="en-US" altLang="zh-CN" dirty="0"/>
              <a:t> </a:t>
            </a:r>
            <a:r>
              <a:rPr lang="en-US" altLang="zh-CN" dirty="0" err="1"/>
              <a:t>Bc</a:t>
            </a:r>
            <a:r>
              <a:rPr lang="en-US" altLang="zh-CN" dirty="0"/>
              <a:t> </a:t>
            </a:r>
            <a:r>
              <a:rPr lang="zh-CN" altLang="en-US" dirty="0"/>
              <a:t>中的</a:t>
            </a:r>
            <a:r>
              <a:rPr lang="en-US" altLang="zh-CN" dirty="0"/>
              <a:t>B </a:t>
            </a:r>
          </a:p>
        </p:txBody>
      </p:sp>
      <p:sp>
        <p:nvSpPr>
          <p:cNvPr id="3" name="矩形 2"/>
          <p:cNvSpPr/>
          <p:nvPr/>
        </p:nvSpPr>
        <p:spPr>
          <a:xfrm>
            <a:off x="860239" y="1181993"/>
            <a:ext cx="4971641" cy="584775"/>
          </a:xfrm>
          <a:prstGeom prst="rect">
            <a:avLst/>
          </a:prstGeom>
        </p:spPr>
        <p:txBody>
          <a:bodyPr wrap="square">
            <a:spAutoFit/>
          </a:bodyPr>
          <a:lstStyle/>
          <a:p>
            <a:r>
              <a:rPr lang="zh-CN" altLang="en-US" dirty="0">
                <a:solidFill>
                  <a:srgbClr val="800080"/>
                </a:solidFill>
                <a:latin typeface="楷体_GB2312" pitchFamily="49" charset="-122"/>
              </a:rPr>
              <a:t>消除隐式左公因子举例</a:t>
            </a:r>
            <a:endParaRPr lang="zh-CN" altLang="en-US" dirty="0"/>
          </a:p>
        </p:txBody>
      </p:sp>
    </p:spTree>
    <p:extLst>
      <p:ext uri="{BB962C8B-B14F-4D97-AF65-F5344CB8AC3E}">
        <p14:creationId xmlns:p14="http://schemas.microsoft.com/office/powerpoint/2010/main" val="251101848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0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20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p:bldP spid="78856" grpId="0"/>
      <p:bldP spid="9" grpId="0"/>
      <p:bldP spid="10" grpId="0" animBg="1"/>
      <p:bldP spid="11" grpId="0"/>
      <p:bldP spid="12" grpId="0"/>
      <p:bldP spid="2" grpId="0"/>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a:spLocks noChangeArrowheads="1"/>
          </p:cNvSpPr>
          <p:nvPr/>
        </p:nvSpPr>
        <p:spPr bwMode="auto">
          <a:xfrm>
            <a:off x="1476375" y="188913"/>
            <a:ext cx="5830888"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a:solidFill>
                  <a:srgbClr val="800080"/>
                </a:solidFill>
                <a:latin typeface="华文行楷" pitchFamily="2" charset="-122"/>
                <a:ea typeface="华文行楷" pitchFamily="2" charset="-122"/>
              </a:rPr>
              <a:t>文法变换：提取左公因子</a:t>
            </a:r>
          </a:p>
        </p:txBody>
      </p:sp>
      <p:sp>
        <p:nvSpPr>
          <p:cNvPr id="7885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Rectangle 10"/>
          <p:cNvSpPr>
            <a:spLocks noChangeArrowheads="1"/>
          </p:cNvSpPr>
          <p:nvPr/>
        </p:nvSpPr>
        <p:spPr bwMode="auto">
          <a:xfrm>
            <a:off x="395536" y="2168561"/>
            <a:ext cx="3240360" cy="3159354"/>
          </a:xfrm>
          <a:prstGeom prst="rect">
            <a:avLst/>
          </a:prstGeom>
          <a:noFill/>
          <a:ln w="9525">
            <a:noFill/>
            <a:miter lim="800000"/>
            <a:headEnd/>
            <a:tailEnd/>
          </a:ln>
        </p:spPr>
        <p:txBody>
          <a:bodyPr/>
          <a:lstStyle/>
          <a:p>
            <a:pPr>
              <a:spcBef>
                <a:spcPct val="20000"/>
              </a:spcBef>
              <a:buSzPct val="75000"/>
              <a:buNone/>
            </a:pPr>
            <a:r>
              <a:rPr lang="en-US" altLang="zh-CN" sz="2800" dirty="0"/>
              <a:t>G’[A]:</a:t>
            </a:r>
          </a:p>
          <a:p>
            <a:pPr>
              <a:spcBef>
                <a:spcPct val="20000"/>
              </a:spcBef>
              <a:buSzPct val="75000"/>
              <a:buNone/>
            </a:pPr>
            <a:r>
              <a:rPr lang="en-US" altLang="zh-CN" sz="2800" dirty="0">
                <a:solidFill>
                  <a:srgbClr val="FF0000"/>
                </a:solidFill>
              </a:rPr>
              <a:t>(1) A </a:t>
            </a:r>
            <a:r>
              <a:rPr lang="en-US" altLang="zh-CN" sz="2800" dirty="0">
                <a:solidFill>
                  <a:srgbClr val="FF0000"/>
                </a:solidFill>
                <a:sym typeface="Symbol" pitchFamily="18" charset="2"/>
              </a:rPr>
              <a:t></a:t>
            </a:r>
            <a:r>
              <a:rPr lang="en-US" altLang="zh-CN" sz="2800" dirty="0">
                <a:solidFill>
                  <a:srgbClr val="FF0000"/>
                </a:solidFill>
              </a:rPr>
              <a:t> ad </a:t>
            </a:r>
          </a:p>
          <a:p>
            <a:pPr>
              <a:spcBef>
                <a:spcPct val="20000"/>
              </a:spcBef>
              <a:buSzPct val="75000"/>
              <a:buNone/>
            </a:pPr>
            <a:r>
              <a:rPr lang="en-US" altLang="zh-CN" sz="2800" dirty="0">
                <a:solidFill>
                  <a:srgbClr val="FF0000"/>
                </a:solidFill>
              </a:rPr>
              <a:t>(2)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err="1">
                <a:solidFill>
                  <a:srgbClr val="FF0000"/>
                </a:solidFill>
                <a:sym typeface="Symbol" pitchFamily="18" charset="2"/>
              </a:rPr>
              <a:t>aA</a:t>
            </a:r>
            <a:r>
              <a:rPr lang="en-US" altLang="zh-CN" sz="2800" dirty="0" err="1">
                <a:solidFill>
                  <a:srgbClr val="FF0000"/>
                </a:solidFill>
              </a:rPr>
              <a:t>c</a:t>
            </a:r>
            <a:r>
              <a:rPr lang="en-US" altLang="zh-CN" sz="2800" dirty="0">
                <a:solidFill>
                  <a:srgbClr val="FF0000"/>
                </a:solidFill>
              </a:rPr>
              <a:t> </a:t>
            </a:r>
          </a:p>
          <a:p>
            <a:pPr>
              <a:spcBef>
                <a:spcPct val="20000"/>
              </a:spcBef>
              <a:buSzPct val="75000"/>
              <a:buNone/>
            </a:pPr>
            <a:r>
              <a:rPr lang="en-US" altLang="zh-CN" sz="2800" dirty="0"/>
              <a:t>(3) A </a:t>
            </a:r>
            <a:r>
              <a:rPr lang="en-US" altLang="zh-CN" sz="2800" dirty="0">
                <a:sym typeface="Symbol" pitchFamily="18" charset="2"/>
              </a:rPr>
              <a:t></a:t>
            </a:r>
            <a:r>
              <a:rPr lang="en-US" altLang="zh-CN" sz="2800" dirty="0"/>
              <a:t> </a:t>
            </a:r>
            <a:r>
              <a:rPr lang="en-US" altLang="zh-CN" sz="2800" dirty="0" err="1">
                <a:sym typeface="Symbol" pitchFamily="18" charset="2"/>
              </a:rPr>
              <a:t>bB</a:t>
            </a:r>
            <a:r>
              <a:rPr lang="en-US" altLang="zh-CN" sz="2800" dirty="0" err="1"/>
              <a:t>c</a:t>
            </a:r>
            <a:r>
              <a:rPr lang="en-US" altLang="zh-CN" sz="2800" dirty="0"/>
              <a:t> </a:t>
            </a:r>
          </a:p>
          <a:p>
            <a:pPr>
              <a:spcBef>
                <a:spcPct val="20000"/>
              </a:spcBef>
              <a:buSzPct val="75000"/>
              <a:buNone/>
            </a:pPr>
            <a:r>
              <a:rPr lang="en-US" altLang="zh-CN" sz="2800" dirty="0">
                <a:sym typeface="Symbol" pitchFamily="18" charset="2"/>
              </a:rPr>
              <a:t>(4) B </a:t>
            </a:r>
            <a:r>
              <a:rPr lang="en-US" altLang="zh-CN" sz="2800" dirty="0" err="1">
                <a:sym typeface="Symbol" pitchFamily="18" charset="2"/>
              </a:rPr>
              <a:t>aA</a:t>
            </a:r>
            <a:r>
              <a:rPr lang="en-US" altLang="zh-CN" sz="2800" dirty="0">
                <a:sym typeface="Symbol" pitchFamily="18" charset="2"/>
              </a:rPr>
              <a:t> </a:t>
            </a:r>
          </a:p>
          <a:p>
            <a:pPr>
              <a:spcBef>
                <a:spcPct val="20000"/>
              </a:spcBef>
              <a:buSzPct val="75000"/>
              <a:buNone/>
            </a:pPr>
            <a:r>
              <a:rPr lang="en-US" altLang="zh-CN" sz="2800" dirty="0">
                <a:sym typeface="Symbol" pitchFamily="18" charset="2"/>
              </a:rPr>
              <a:t>(5) B </a:t>
            </a:r>
            <a:r>
              <a:rPr lang="en-US" altLang="zh-CN" sz="2800" dirty="0" err="1">
                <a:sym typeface="Symbol" pitchFamily="18" charset="2"/>
              </a:rPr>
              <a:t>bB</a:t>
            </a:r>
            <a:endParaRPr lang="en-US" altLang="zh-CN" sz="2800" dirty="0">
              <a:sym typeface="Symbol" pitchFamily="18" charset="2"/>
            </a:endParaRPr>
          </a:p>
          <a:p>
            <a:pPr>
              <a:spcBef>
                <a:spcPct val="20000"/>
              </a:spcBef>
              <a:buSzPct val="75000"/>
              <a:buNone/>
            </a:pPr>
            <a:endParaRPr lang="en-US" altLang="zh-CN" sz="2800" dirty="0">
              <a:sym typeface="Symbol" pitchFamily="18" charset="2"/>
            </a:endParaRPr>
          </a:p>
        </p:txBody>
      </p:sp>
      <p:sp>
        <p:nvSpPr>
          <p:cNvPr id="10" name="Rectangle 10"/>
          <p:cNvSpPr>
            <a:spLocks noChangeArrowheads="1"/>
          </p:cNvSpPr>
          <p:nvPr/>
        </p:nvSpPr>
        <p:spPr bwMode="auto">
          <a:xfrm>
            <a:off x="4711428" y="2168560"/>
            <a:ext cx="3240360" cy="3636703"/>
          </a:xfrm>
          <a:prstGeom prst="rect">
            <a:avLst/>
          </a:prstGeom>
          <a:noFill/>
          <a:ln w="9525">
            <a:noFill/>
            <a:miter lim="800000"/>
            <a:headEnd/>
            <a:tailEnd/>
          </a:ln>
        </p:spPr>
        <p:txBody>
          <a:bodyPr/>
          <a:lstStyle/>
          <a:p>
            <a:pPr>
              <a:spcBef>
                <a:spcPct val="20000"/>
              </a:spcBef>
              <a:buSzPct val="75000"/>
              <a:buNone/>
            </a:pPr>
            <a:r>
              <a:rPr lang="en-US" altLang="zh-CN" sz="2800" dirty="0"/>
              <a:t>G’’[A]:</a:t>
            </a:r>
          </a:p>
          <a:p>
            <a:pPr>
              <a:spcBef>
                <a:spcPct val="20000"/>
              </a:spcBef>
              <a:buSzPct val="75000"/>
              <a:buNone/>
            </a:pPr>
            <a:r>
              <a:rPr lang="en-US" altLang="zh-CN" sz="2800" dirty="0">
                <a:solidFill>
                  <a:srgbClr val="FF0000"/>
                </a:solidFill>
              </a:rPr>
              <a:t>(1)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err="1">
                <a:solidFill>
                  <a:srgbClr val="FF0000"/>
                </a:solidFill>
              </a:rPr>
              <a:t>aA</a:t>
            </a:r>
            <a:r>
              <a:rPr lang="en-US" altLang="zh-CN" sz="2800" dirty="0">
                <a:solidFill>
                  <a:srgbClr val="FF0000"/>
                </a:solidFill>
              </a:rPr>
              <a:t>' </a:t>
            </a:r>
          </a:p>
          <a:p>
            <a:pPr>
              <a:spcBef>
                <a:spcPct val="20000"/>
              </a:spcBef>
              <a:buSzPct val="75000"/>
              <a:buNone/>
            </a:pPr>
            <a:r>
              <a:rPr lang="en-US" altLang="zh-CN" sz="2800" dirty="0">
                <a:solidFill>
                  <a:srgbClr val="FF0000"/>
                </a:solidFill>
              </a:rPr>
              <a:t>(2)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d</a:t>
            </a:r>
            <a:r>
              <a:rPr lang="en-US" altLang="zh-CN" sz="2800" dirty="0">
                <a:solidFill>
                  <a:srgbClr val="FF0000"/>
                </a:solidFill>
              </a:rPr>
              <a:t> </a:t>
            </a:r>
          </a:p>
          <a:p>
            <a:pPr>
              <a:spcBef>
                <a:spcPct val="20000"/>
              </a:spcBef>
              <a:buSzPct val="75000"/>
              <a:buNone/>
            </a:pPr>
            <a:r>
              <a:rPr lang="en-US" altLang="zh-CN" sz="2800" dirty="0">
                <a:solidFill>
                  <a:srgbClr val="FF0000"/>
                </a:solidFill>
              </a:rPr>
              <a:t>(3) A’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a:t>
            </a:r>
            <a:r>
              <a:rPr lang="en-US" altLang="zh-CN" sz="2800" dirty="0">
                <a:solidFill>
                  <a:srgbClr val="FF0000"/>
                </a:solidFill>
              </a:rPr>
              <a:t>c </a:t>
            </a:r>
          </a:p>
          <a:p>
            <a:pPr>
              <a:spcBef>
                <a:spcPct val="20000"/>
              </a:spcBef>
              <a:buSzPct val="75000"/>
              <a:buNone/>
            </a:pPr>
            <a:r>
              <a:rPr lang="en-US" altLang="zh-CN" sz="2800" dirty="0">
                <a:sym typeface="Symbol" pitchFamily="18" charset="2"/>
              </a:rPr>
              <a:t>(4) </a:t>
            </a:r>
            <a:r>
              <a:rPr lang="en-US" altLang="zh-CN" sz="2800" dirty="0"/>
              <a:t>A </a:t>
            </a:r>
            <a:r>
              <a:rPr lang="en-US" altLang="zh-CN" sz="2800" dirty="0">
                <a:sym typeface="Symbol" pitchFamily="18" charset="2"/>
              </a:rPr>
              <a:t></a:t>
            </a:r>
            <a:r>
              <a:rPr lang="en-US" altLang="zh-CN" sz="2800" dirty="0"/>
              <a:t> </a:t>
            </a:r>
            <a:r>
              <a:rPr lang="en-US" altLang="zh-CN" sz="2800" dirty="0" err="1">
                <a:sym typeface="Symbol" pitchFamily="18" charset="2"/>
              </a:rPr>
              <a:t>bB</a:t>
            </a:r>
            <a:r>
              <a:rPr lang="en-US" altLang="zh-CN" sz="2800" dirty="0" err="1"/>
              <a:t>c</a:t>
            </a:r>
            <a:r>
              <a:rPr lang="en-US" altLang="zh-CN" sz="2800" dirty="0"/>
              <a:t> </a:t>
            </a:r>
          </a:p>
          <a:p>
            <a:pPr>
              <a:spcBef>
                <a:spcPct val="20000"/>
              </a:spcBef>
              <a:buSzPct val="75000"/>
              <a:buNone/>
            </a:pPr>
            <a:r>
              <a:rPr lang="en-US" altLang="zh-CN" sz="2800" dirty="0">
                <a:sym typeface="Symbol" pitchFamily="18" charset="2"/>
              </a:rPr>
              <a:t>(5) B </a:t>
            </a:r>
            <a:r>
              <a:rPr lang="en-US" altLang="zh-CN" sz="2800" dirty="0" err="1">
                <a:sym typeface="Symbol" pitchFamily="18" charset="2"/>
              </a:rPr>
              <a:t>aA</a:t>
            </a:r>
            <a:r>
              <a:rPr lang="en-US" altLang="zh-CN" sz="2800" dirty="0">
                <a:sym typeface="Symbol" pitchFamily="18" charset="2"/>
              </a:rPr>
              <a:t> </a:t>
            </a:r>
          </a:p>
          <a:p>
            <a:pPr>
              <a:spcBef>
                <a:spcPct val="20000"/>
              </a:spcBef>
              <a:buSzPct val="75000"/>
              <a:buNone/>
            </a:pPr>
            <a:r>
              <a:rPr lang="en-US" altLang="zh-CN" sz="2800" dirty="0">
                <a:sym typeface="Symbol" pitchFamily="18" charset="2"/>
              </a:rPr>
              <a:t>(6) B </a:t>
            </a:r>
            <a:r>
              <a:rPr lang="en-US" altLang="zh-CN" sz="2800" dirty="0" err="1">
                <a:sym typeface="Symbol" pitchFamily="18" charset="2"/>
              </a:rPr>
              <a:t>bB</a:t>
            </a:r>
            <a:endParaRPr lang="en-US" altLang="zh-CN" sz="2800" dirty="0">
              <a:sym typeface="Symbol" pitchFamily="18" charset="2"/>
            </a:endParaRPr>
          </a:p>
          <a:p>
            <a:pPr>
              <a:spcBef>
                <a:spcPct val="20000"/>
              </a:spcBef>
              <a:buSzPct val="75000"/>
              <a:buNone/>
            </a:pPr>
            <a:endParaRPr lang="en-US" altLang="zh-CN" sz="2800" dirty="0">
              <a:sym typeface="Symbol" pitchFamily="18" charset="2"/>
            </a:endParaRPr>
          </a:p>
        </p:txBody>
      </p:sp>
      <p:sp>
        <p:nvSpPr>
          <p:cNvPr id="11" name="右箭头 10"/>
          <p:cNvSpPr/>
          <p:nvPr/>
        </p:nvSpPr>
        <p:spPr bwMode="auto">
          <a:xfrm>
            <a:off x="3203848" y="3573016"/>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2" name="TextBox 11"/>
          <p:cNvSpPr txBox="1"/>
          <p:nvPr/>
        </p:nvSpPr>
        <p:spPr>
          <a:xfrm>
            <a:off x="2479180" y="5968425"/>
            <a:ext cx="4464496" cy="584775"/>
          </a:xfrm>
          <a:prstGeom prst="rect">
            <a:avLst/>
          </a:prstGeom>
          <a:noFill/>
        </p:spPr>
        <p:txBody>
          <a:bodyPr wrap="square" rtlCol="0">
            <a:spAutoFit/>
          </a:bodyPr>
          <a:lstStyle/>
          <a:p>
            <a:pPr>
              <a:buNone/>
            </a:pPr>
            <a:r>
              <a:rPr lang="zh-CN" altLang="en-US" dirty="0"/>
              <a:t>提取左公因子</a:t>
            </a:r>
          </a:p>
        </p:txBody>
      </p:sp>
      <p:sp>
        <p:nvSpPr>
          <p:cNvPr id="13" name="矩形 12"/>
          <p:cNvSpPr/>
          <p:nvPr/>
        </p:nvSpPr>
        <p:spPr>
          <a:xfrm>
            <a:off x="860239" y="1181993"/>
            <a:ext cx="4971641" cy="584775"/>
          </a:xfrm>
          <a:prstGeom prst="rect">
            <a:avLst/>
          </a:prstGeom>
        </p:spPr>
        <p:txBody>
          <a:bodyPr wrap="square">
            <a:spAutoFit/>
          </a:bodyPr>
          <a:lstStyle/>
          <a:p>
            <a:r>
              <a:rPr lang="zh-CN" altLang="en-US" dirty="0">
                <a:solidFill>
                  <a:srgbClr val="800080"/>
                </a:solidFill>
                <a:latin typeface="楷体_GB2312" pitchFamily="49" charset="-122"/>
              </a:rPr>
              <a:t>消除隐式左公因子举例</a:t>
            </a:r>
            <a:endParaRPr lang="zh-CN" altLang="en-US" dirty="0"/>
          </a:p>
        </p:txBody>
      </p:sp>
    </p:spTree>
    <p:extLst>
      <p:ext uri="{BB962C8B-B14F-4D97-AF65-F5344CB8AC3E}">
        <p14:creationId xmlns:p14="http://schemas.microsoft.com/office/powerpoint/2010/main" val="15995608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5" name="Rectangle 10"/>
          <p:cNvSpPr>
            <a:spLocks noChangeArrowheads="1"/>
          </p:cNvSpPr>
          <p:nvPr/>
        </p:nvSpPr>
        <p:spPr bwMode="auto">
          <a:xfrm>
            <a:off x="84149" y="2276872"/>
            <a:ext cx="3227710" cy="2807567"/>
          </a:xfrm>
          <a:prstGeom prst="rect">
            <a:avLst/>
          </a:prstGeom>
          <a:noFill/>
          <a:ln w="9525">
            <a:noFill/>
            <a:miter lim="800000"/>
            <a:headEnd/>
            <a:tailEnd/>
          </a:ln>
        </p:spPr>
        <p:txBody>
          <a:bodyPr/>
          <a:lstStyle/>
          <a:p>
            <a:pPr>
              <a:spcBef>
                <a:spcPct val="20000"/>
              </a:spcBef>
              <a:buSzPct val="75000"/>
              <a:buNone/>
            </a:pPr>
            <a:r>
              <a:rPr lang="zh-CN" altLang="en-US" sz="2800" dirty="0"/>
              <a:t>例</a:t>
            </a:r>
            <a:r>
              <a:rPr lang="en-US" altLang="zh-CN" sz="2800" dirty="0"/>
              <a:t>4.8 G[S]:</a:t>
            </a:r>
          </a:p>
          <a:p>
            <a:pPr>
              <a:spcBef>
                <a:spcPct val="20000"/>
              </a:spcBef>
              <a:buSzPct val="75000"/>
              <a:buNone/>
            </a:pPr>
            <a:r>
              <a:rPr lang="en-US" altLang="zh-CN" sz="2800" dirty="0"/>
              <a:t>(1) S </a:t>
            </a:r>
            <a:r>
              <a:rPr lang="en-US" altLang="zh-CN" sz="2800" dirty="0">
                <a:sym typeface="Symbol" pitchFamily="18" charset="2"/>
              </a:rPr>
              <a:t></a:t>
            </a:r>
            <a:r>
              <a:rPr lang="en-US" altLang="zh-CN" sz="2800" dirty="0"/>
              <a:t> </a:t>
            </a:r>
            <a:r>
              <a:rPr lang="en-US" altLang="zh-CN" sz="2800" dirty="0" err="1"/>
              <a:t>aSd</a:t>
            </a:r>
            <a:r>
              <a:rPr lang="en-US" altLang="zh-CN" sz="2800" dirty="0"/>
              <a:t> </a:t>
            </a:r>
          </a:p>
          <a:p>
            <a:pPr>
              <a:spcBef>
                <a:spcPct val="20000"/>
              </a:spcBef>
              <a:buSzPct val="75000"/>
              <a:buNone/>
            </a:pPr>
            <a:r>
              <a:rPr lang="en-US" altLang="zh-CN" sz="2800" dirty="0"/>
              <a:t>(2) S</a:t>
            </a:r>
            <a:r>
              <a:rPr lang="en-US" altLang="zh-CN" sz="2800" dirty="0">
                <a:sym typeface="Symbol" pitchFamily="18" charset="2"/>
              </a:rPr>
              <a:t>  </a:t>
            </a:r>
            <a:r>
              <a:rPr lang="en-US" altLang="zh-CN" sz="2800" dirty="0">
                <a:solidFill>
                  <a:srgbClr val="FF0000"/>
                </a:solidFill>
              </a:rPr>
              <a:t>A</a:t>
            </a:r>
            <a:r>
              <a:rPr lang="en-US" altLang="zh-CN" sz="2800" dirty="0"/>
              <a:t>c</a:t>
            </a:r>
          </a:p>
          <a:p>
            <a:pPr>
              <a:spcBef>
                <a:spcPct val="20000"/>
              </a:spcBef>
              <a:buSzPct val="75000"/>
              <a:buNone/>
            </a:pPr>
            <a:r>
              <a:rPr lang="en-US" altLang="zh-CN" sz="2800" dirty="0"/>
              <a:t>(3) </a:t>
            </a:r>
            <a:r>
              <a:rPr lang="en-US" altLang="zh-CN" sz="2800" dirty="0">
                <a:solidFill>
                  <a:srgbClr val="FF0000"/>
                </a:solidFill>
              </a:rPr>
              <a:t>A</a:t>
            </a:r>
            <a:r>
              <a:rPr lang="en-US" altLang="zh-CN" sz="2800" dirty="0">
                <a:solidFill>
                  <a:srgbClr val="FF0000"/>
                </a:solidFill>
                <a:sym typeface="Symbol" pitchFamily="18" charset="2"/>
              </a:rPr>
              <a:t>  </a:t>
            </a:r>
            <a:r>
              <a:rPr lang="en-US" altLang="zh-CN" sz="2800" dirty="0" err="1">
                <a:solidFill>
                  <a:srgbClr val="FF0000"/>
                </a:solidFill>
                <a:sym typeface="Symbol" pitchFamily="18" charset="2"/>
              </a:rPr>
              <a:t>a</a:t>
            </a:r>
            <a:r>
              <a:rPr lang="en-US" altLang="zh-CN" sz="2800" dirty="0" err="1">
                <a:solidFill>
                  <a:srgbClr val="FF0000"/>
                </a:solidFill>
              </a:rPr>
              <a:t>S</a:t>
            </a:r>
            <a:r>
              <a:rPr lang="en-US" altLang="zh-CN" sz="2800" dirty="0">
                <a:solidFill>
                  <a:srgbClr val="FF0000"/>
                </a:solidFill>
              </a:rPr>
              <a:t> </a:t>
            </a:r>
            <a:endParaRPr lang="en-US" altLang="zh-CN" sz="2800" i="1" dirty="0">
              <a:solidFill>
                <a:srgbClr val="FF0000"/>
              </a:solidFill>
              <a:sym typeface="Symbol" panose="05050102010706020507" pitchFamily="18" charset="2"/>
            </a:endParaRPr>
          </a:p>
          <a:p>
            <a:pPr>
              <a:spcBef>
                <a:spcPct val="20000"/>
              </a:spcBef>
              <a:buSzPct val="75000"/>
              <a:buNone/>
            </a:pPr>
            <a:r>
              <a:rPr lang="en-US" altLang="zh-CN" sz="2800" dirty="0">
                <a:sym typeface="Symbol" panose="05050102010706020507" pitchFamily="18" charset="2"/>
              </a:rPr>
              <a:t>(4)</a:t>
            </a:r>
            <a:r>
              <a:rPr lang="en-US" altLang="zh-CN" sz="2800" dirty="0"/>
              <a:t> </a:t>
            </a:r>
            <a:r>
              <a:rPr lang="en-US" altLang="zh-CN" sz="2800" dirty="0">
                <a:solidFill>
                  <a:srgbClr val="FF0000"/>
                </a:solidFill>
              </a:rPr>
              <a:t>A</a:t>
            </a:r>
            <a:r>
              <a:rPr lang="en-US" altLang="zh-CN" sz="2800" dirty="0">
                <a:solidFill>
                  <a:srgbClr val="FF0000"/>
                </a:solidFill>
                <a:sym typeface="Symbol" pitchFamily="18" charset="2"/>
              </a:rPr>
              <a:t>  b</a:t>
            </a:r>
            <a:endParaRPr lang="en-US" altLang="zh-CN" sz="2800" dirty="0">
              <a:solidFill>
                <a:srgbClr val="FF0000"/>
              </a:solidFill>
            </a:endParaRPr>
          </a:p>
        </p:txBody>
      </p:sp>
      <p:sp>
        <p:nvSpPr>
          <p:cNvPr id="9" name="Rectangle 10"/>
          <p:cNvSpPr>
            <a:spLocks noChangeArrowheads="1"/>
          </p:cNvSpPr>
          <p:nvPr/>
        </p:nvSpPr>
        <p:spPr bwMode="auto">
          <a:xfrm>
            <a:off x="3343059" y="2109566"/>
            <a:ext cx="2561432" cy="3246786"/>
          </a:xfrm>
          <a:prstGeom prst="rect">
            <a:avLst/>
          </a:prstGeom>
          <a:noFill/>
          <a:ln w="9525">
            <a:noFill/>
            <a:miter lim="800000"/>
            <a:headEnd/>
            <a:tailEnd/>
          </a:ln>
        </p:spPr>
        <p:txBody>
          <a:bodyPr/>
          <a:lstStyle/>
          <a:p>
            <a:pPr>
              <a:spcBef>
                <a:spcPct val="20000"/>
              </a:spcBef>
              <a:buSzPct val="75000"/>
              <a:buNone/>
            </a:pPr>
            <a:r>
              <a:rPr lang="en-US" altLang="zh-CN" sz="2800" dirty="0"/>
              <a:t>G’[S]:</a:t>
            </a:r>
          </a:p>
          <a:p>
            <a:pPr>
              <a:spcBef>
                <a:spcPct val="20000"/>
              </a:spcBef>
              <a:buSzPct val="75000"/>
              <a:buNone/>
            </a:pPr>
            <a:r>
              <a:rPr lang="en-US" altLang="zh-CN" sz="2800" dirty="0"/>
              <a:t>(1) S </a:t>
            </a:r>
            <a:r>
              <a:rPr lang="en-US" altLang="zh-CN" sz="2800" dirty="0">
                <a:sym typeface="Symbol" pitchFamily="18" charset="2"/>
              </a:rPr>
              <a:t></a:t>
            </a:r>
            <a:r>
              <a:rPr lang="en-US" altLang="zh-CN" sz="2800" dirty="0"/>
              <a:t> </a:t>
            </a:r>
            <a:r>
              <a:rPr lang="en-US" altLang="zh-CN" sz="2800" dirty="0" err="1"/>
              <a:t>aSd</a:t>
            </a:r>
            <a:r>
              <a:rPr lang="en-US" altLang="zh-CN" sz="2800" dirty="0"/>
              <a:t> </a:t>
            </a:r>
          </a:p>
          <a:p>
            <a:pPr>
              <a:spcBef>
                <a:spcPct val="20000"/>
              </a:spcBef>
              <a:buSzPct val="75000"/>
              <a:buNone/>
            </a:pPr>
            <a:r>
              <a:rPr lang="en-US" altLang="zh-CN" sz="2800" dirty="0">
                <a:solidFill>
                  <a:srgbClr val="FF0000"/>
                </a:solidFill>
              </a:rPr>
              <a:t>(2) S</a:t>
            </a:r>
            <a:r>
              <a:rPr lang="en-US" altLang="zh-CN" sz="2800" dirty="0">
                <a:solidFill>
                  <a:srgbClr val="FF0000"/>
                </a:solidFill>
                <a:sym typeface="Symbol" pitchFamily="18" charset="2"/>
              </a:rPr>
              <a:t>  </a:t>
            </a:r>
            <a:r>
              <a:rPr lang="en-US" altLang="zh-CN" sz="2800" dirty="0" err="1">
                <a:solidFill>
                  <a:srgbClr val="FF0000"/>
                </a:solidFill>
                <a:sym typeface="Symbol" pitchFamily="18" charset="2"/>
              </a:rPr>
              <a:t>aS</a:t>
            </a:r>
            <a:r>
              <a:rPr lang="en-US" altLang="zh-CN" sz="2800" dirty="0" err="1">
                <a:solidFill>
                  <a:srgbClr val="FF0000"/>
                </a:solidFill>
              </a:rPr>
              <a:t>c</a:t>
            </a:r>
            <a:endParaRPr lang="en-US" altLang="zh-CN" sz="2800" dirty="0">
              <a:solidFill>
                <a:srgbClr val="FF0000"/>
              </a:solidFill>
            </a:endParaRPr>
          </a:p>
          <a:p>
            <a:pPr>
              <a:spcBef>
                <a:spcPct val="20000"/>
              </a:spcBef>
              <a:buSzPct val="75000"/>
              <a:buNone/>
            </a:pPr>
            <a:r>
              <a:rPr lang="en-US" altLang="zh-CN" sz="2800" dirty="0">
                <a:solidFill>
                  <a:srgbClr val="FF0000"/>
                </a:solidFill>
              </a:rPr>
              <a:t>(3) S</a:t>
            </a:r>
            <a:r>
              <a:rPr lang="en-US" altLang="zh-CN" sz="2800" dirty="0">
                <a:solidFill>
                  <a:srgbClr val="FF0000"/>
                </a:solidFill>
                <a:sym typeface="Symbol" pitchFamily="18" charset="2"/>
              </a:rPr>
              <a:t> </a:t>
            </a:r>
            <a:r>
              <a:rPr lang="en-US" altLang="zh-CN" sz="2800" dirty="0">
                <a:solidFill>
                  <a:srgbClr val="FF0000"/>
                </a:solidFill>
              </a:rPr>
              <a:t> </a:t>
            </a:r>
            <a:r>
              <a:rPr lang="en-US" altLang="zh-CN" sz="2800" i="1" dirty="0" err="1">
                <a:solidFill>
                  <a:srgbClr val="FF0000"/>
                </a:solidFill>
                <a:sym typeface="Symbol" panose="05050102010706020507" pitchFamily="18" charset="2"/>
              </a:rPr>
              <a:t>bc</a:t>
            </a:r>
            <a:endParaRPr lang="en-US" altLang="zh-CN" sz="2800" i="1" dirty="0">
              <a:solidFill>
                <a:srgbClr val="FF0000"/>
              </a:solidFill>
              <a:sym typeface="Symbol" panose="05050102010706020507" pitchFamily="18" charset="2"/>
            </a:endParaRPr>
          </a:p>
          <a:p>
            <a:pPr>
              <a:spcBef>
                <a:spcPct val="20000"/>
              </a:spcBef>
              <a:buSzPct val="75000"/>
              <a:buNone/>
            </a:pPr>
            <a:r>
              <a:rPr lang="en-US" altLang="zh-CN" sz="2800" dirty="0">
                <a:sym typeface="Symbol" panose="05050102010706020507" pitchFamily="18" charset="2"/>
              </a:rPr>
              <a:t>(4) </a:t>
            </a:r>
            <a:r>
              <a:rPr lang="en-US" altLang="zh-CN" sz="2800" dirty="0"/>
              <a:t>A</a:t>
            </a:r>
            <a:r>
              <a:rPr lang="en-US" altLang="zh-CN" sz="2800" dirty="0">
                <a:sym typeface="Symbol" pitchFamily="18" charset="2"/>
              </a:rPr>
              <a:t>  </a:t>
            </a:r>
            <a:r>
              <a:rPr lang="en-US" altLang="zh-CN" sz="2800" dirty="0" err="1">
                <a:sym typeface="Symbol" pitchFamily="18" charset="2"/>
              </a:rPr>
              <a:t>a</a:t>
            </a:r>
            <a:r>
              <a:rPr lang="en-US" altLang="zh-CN" sz="2800" dirty="0" err="1"/>
              <a:t>S</a:t>
            </a:r>
            <a:r>
              <a:rPr lang="en-US" altLang="zh-CN" sz="2800" dirty="0"/>
              <a:t> </a:t>
            </a:r>
            <a:endParaRPr lang="en-US" altLang="zh-CN" sz="2800" i="1" dirty="0">
              <a:sym typeface="Symbol" panose="05050102010706020507" pitchFamily="18" charset="2"/>
            </a:endParaRPr>
          </a:p>
          <a:p>
            <a:pPr>
              <a:spcBef>
                <a:spcPct val="20000"/>
              </a:spcBef>
              <a:buSzPct val="75000"/>
              <a:buNone/>
            </a:pPr>
            <a:r>
              <a:rPr lang="en-US" altLang="zh-CN" sz="2800" dirty="0">
                <a:sym typeface="Symbol" panose="05050102010706020507" pitchFamily="18" charset="2"/>
              </a:rPr>
              <a:t>(5)</a:t>
            </a:r>
            <a:r>
              <a:rPr lang="en-US" altLang="zh-CN" sz="2800" dirty="0"/>
              <a:t> A</a:t>
            </a:r>
            <a:r>
              <a:rPr lang="en-US" altLang="zh-CN" sz="2800" dirty="0">
                <a:sym typeface="Symbol" pitchFamily="18" charset="2"/>
              </a:rPr>
              <a:t>  b</a:t>
            </a:r>
            <a:endParaRPr lang="en-US" altLang="zh-CN" sz="2800" dirty="0"/>
          </a:p>
          <a:p>
            <a:pPr>
              <a:spcBef>
                <a:spcPct val="20000"/>
              </a:spcBef>
              <a:buSzPct val="75000"/>
              <a:buNone/>
            </a:pPr>
            <a:endParaRPr lang="en-US" altLang="zh-CN" sz="2800" dirty="0"/>
          </a:p>
        </p:txBody>
      </p:sp>
      <p:sp>
        <p:nvSpPr>
          <p:cNvPr id="10" name="右箭头 9"/>
          <p:cNvSpPr/>
          <p:nvPr/>
        </p:nvSpPr>
        <p:spPr bwMode="auto">
          <a:xfrm>
            <a:off x="2231739" y="3092447"/>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1" name="TextBox 10"/>
          <p:cNvSpPr txBox="1"/>
          <p:nvPr/>
        </p:nvSpPr>
        <p:spPr>
          <a:xfrm>
            <a:off x="1060986" y="1404623"/>
            <a:ext cx="2741109" cy="584775"/>
          </a:xfrm>
          <a:prstGeom prst="rect">
            <a:avLst/>
          </a:prstGeom>
          <a:noFill/>
        </p:spPr>
        <p:txBody>
          <a:bodyPr wrap="square" rtlCol="0">
            <a:spAutoFit/>
          </a:bodyPr>
          <a:lstStyle/>
          <a:p>
            <a:pPr>
              <a:buNone/>
            </a:pPr>
            <a:r>
              <a:rPr lang="zh-CN" altLang="en-US" dirty="0"/>
              <a:t>非终结符替换</a:t>
            </a:r>
          </a:p>
        </p:txBody>
      </p:sp>
      <p:sp>
        <p:nvSpPr>
          <p:cNvPr id="12" name="矩形 11"/>
          <p:cNvSpPr/>
          <p:nvPr/>
        </p:nvSpPr>
        <p:spPr>
          <a:xfrm>
            <a:off x="153744" y="54868"/>
            <a:ext cx="8712444" cy="1077218"/>
          </a:xfrm>
          <a:prstGeom prst="rect">
            <a:avLst/>
          </a:prstGeom>
        </p:spPr>
        <p:txBody>
          <a:bodyPr wrap="square">
            <a:spAutoFit/>
          </a:bodyPr>
          <a:lstStyle/>
          <a:p>
            <a:r>
              <a:rPr lang="zh-CN" altLang="en-US" dirty="0">
                <a:solidFill>
                  <a:srgbClr val="800080"/>
                </a:solidFill>
                <a:latin typeface="楷体_GB2312" pitchFamily="49" charset="-122"/>
              </a:rPr>
              <a:t>消除隐式左公因子举例</a:t>
            </a:r>
            <a:endParaRPr lang="en-US" altLang="zh-CN" dirty="0">
              <a:solidFill>
                <a:srgbClr val="800080"/>
              </a:solidFill>
              <a:latin typeface="楷体_GB2312" pitchFamily="49" charset="-122"/>
            </a:endParaRPr>
          </a:p>
          <a:p>
            <a:pPr>
              <a:buNone/>
            </a:pPr>
            <a:r>
              <a:rPr lang="zh-CN" altLang="en-US" dirty="0">
                <a:solidFill>
                  <a:srgbClr val="800080"/>
                </a:solidFill>
              </a:rPr>
              <a:t>消除后</a:t>
            </a:r>
            <a:r>
              <a:rPr lang="en-US" altLang="zh-CN" dirty="0">
                <a:solidFill>
                  <a:srgbClr val="800080"/>
                </a:solidFill>
              </a:rPr>
              <a:t>,</a:t>
            </a:r>
            <a:r>
              <a:rPr lang="zh-CN" altLang="en-US" dirty="0">
                <a:solidFill>
                  <a:srgbClr val="800080"/>
                </a:solidFill>
              </a:rPr>
              <a:t>要删除无用规则 </a:t>
            </a:r>
            <a:endParaRPr lang="zh-CN" altLang="en-US" dirty="0"/>
          </a:p>
        </p:txBody>
      </p:sp>
      <p:sp>
        <p:nvSpPr>
          <p:cNvPr id="16" name="Rectangle 10"/>
          <p:cNvSpPr>
            <a:spLocks noChangeArrowheads="1"/>
          </p:cNvSpPr>
          <p:nvPr/>
        </p:nvSpPr>
        <p:spPr bwMode="auto">
          <a:xfrm>
            <a:off x="6569472" y="2126430"/>
            <a:ext cx="2561432" cy="3246786"/>
          </a:xfrm>
          <a:prstGeom prst="rect">
            <a:avLst/>
          </a:prstGeom>
          <a:noFill/>
          <a:ln w="9525">
            <a:noFill/>
            <a:miter lim="800000"/>
            <a:headEnd/>
            <a:tailEnd/>
          </a:ln>
        </p:spPr>
        <p:txBody>
          <a:bodyPr/>
          <a:lstStyle/>
          <a:p>
            <a:pPr>
              <a:spcBef>
                <a:spcPct val="20000"/>
              </a:spcBef>
              <a:buSzPct val="75000"/>
              <a:buNone/>
            </a:pPr>
            <a:r>
              <a:rPr lang="en-US" altLang="zh-CN" sz="2800" dirty="0"/>
              <a:t>G’’[S]:</a:t>
            </a:r>
          </a:p>
          <a:p>
            <a:pPr>
              <a:spcBef>
                <a:spcPct val="20000"/>
              </a:spcBef>
              <a:buSzPct val="75000"/>
              <a:buNone/>
            </a:pPr>
            <a:r>
              <a:rPr lang="en-US" altLang="zh-CN" sz="2800" dirty="0">
                <a:solidFill>
                  <a:srgbClr val="FF0000"/>
                </a:solidFill>
              </a:rPr>
              <a:t>(1) S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err="1">
                <a:solidFill>
                  <a:srgbClr val="FF0000"/>
                </a:solidFill>
              </a:rPr>
              <a:t>aSA</a:t>
            </a:r>
            <a:r>
              <a:rPr lang="en-US" altLang="zh-CN" sz="2800" dirty="0">
                <a:solidFill>
                  <a:srgbClr val="FF0000"/>
                </a:solidFill>
              </a:rPr>
              <a:t>' </a:t>
            </a:r>
          </a:p>
          <a:p>
            <a:pPr>
              <a:spcBef>
                <a:spcPct val="20000"/>
              </a:spcBef>
              <a:buSzPct val="75000"/>
              <a:buNone/>
            </a:pPr>
            <a:r>
              <a:rPr lang="en-US" altLang="zh-CN" sz="2800" dirty="0">
                <a:solidFill>
                  <a:srgbClr val="FF0000"/>
                </a:solidFill>
              </a:rPr>
              <a:t>(2) A '</a:t>
            </a:r>
            <a:r>
              <a:rPr lang="en-US" altLang="zh-CN" sz="2800" dirty="0">
                <a:solidFill>
                  <a:srgbClr val="FF0000"/>
                </a:solidFill>
                <a:sym typeface="Symbol" pitchFamily="18" charset="2"/>
              </a:rPr>
              <a:t>  </a:t>
            </a:r>
            <a:r>
              <a:rPr lang="en-US" altLang="zh-CN" sz="2800" dirty="0" err="1">
                <a:solidFill>
                  <a:srgbClr val="FF0000"/>
                </a:solidFill>
                <a:sym typeface="Symbol" pitchFamily="18" charset="2"/>
              </a:rPr>
              <a:t>d|c</a:t>
            </a:r>
            <a:endParaRPr lang="en-US" altLang="zh-CN" sz="2800" dirty="0">
              <a:solidFill>
                <a:srgbClr val="FF0000"/>
              </a:solidFill>
            </a:endParaRPr>
          </a:p>
          <a:p>
            <a:pPr>
              <a:spcBef>
                <a:spcPct val="20000"/>
              </a:spcBef>
              <a:buSzPct val="75000"/>
              <a:buNone/>
            </a:pPr>
            <a:r>
              <a:rPr lang="en-US" altLang="zh-CN" sz="2800" dirty="0"/>
              <a:t>(3) S</a:t>
            </a:r>
            <a:r>
              <a:rPr lang="en-US" altLang="zh-CN" sz="2800" dirty="0">
                <a:sym typeface="Symbol" pitchFamily="18" charset="2"/>
              </a:rPr>
              <a:t> </a:t>
            </a:r>
            <a:r>
              <a:rPr lang="en-US" altLang="zh-CN" sz="2800" dirty="0"/>
              <a:t> </a:t>
            </a:r>
            <a:r>
              <a:rPr lang="en-US" altLang="zh-CN" sz="2800" i="1" dirty="0" err="1">
                <a:sym typeface="Symbol" panose="05050102010706020507" pitchFamily="18" charset="2"/>
              </a:rPr>
              <a:t>bc</a:t>
            </a:r>
            <a:endParaRPr lang="en-US" altLang="zh-CN" sz="2800" i="1" dirty="0">
              <a:sym typeface="Symbol" panose="05050102010706020507" pitchFamily="18" charset="2"/>
            </a:endParaRPr>
          </a:p>
          <a:p>
            <a:pPr>
              <a:spcBef>
                <a:spcPct val="20000"/>
              </a:spcBef>
              <a:buSzPct val="75000"/>
              <a:buNone/>
            </a:pPr>
            <a:r>
              <a:rPr lang="en-US" altLang="zh-CN" sz="2800" dirty="0">
                <a:sym typeface="Symbol" panose="05050102010706020507" pitchFamily="18" charset="2"/>
              </a:rPr>
              <a:t>(4) </a:t>
            </a:r>
            <a:r>
              <a:rPr lang="en-US" altLang="zh-CN" sz="2800" dirty="0"/>
              <a:t>A</a:t>
            </a:r>
            <a:r>
              <a:rPr lang="en-US" altLang="zh-CN" sz="2800" dirty="0">
                <a:sym typeface="Symbol" pitchFamily="18" charset="2"/>
              </a:rPr>
              <a:t>  </a:t>
            </a:r>
            <a:r>
              <a:rPr lang="en-US" altLang="zh-CN" sz="2800" dirty="0" err="1">
                <a:sym typeface="Symbol" pitchFamily="18" charset="2"/>
              </a:rPr>
              <a:t>a</a:t>
            </a:r>
            <a:r>
              <a:rPr lang="en-US" altLang="zh-CN" sz="2800" dirty="0" err="1"/>
              <a:t>S</a:t>
            </a:r>
            <a:r>
              <a:rPr lang="en-US" altLang="zh-CN" sz="2800" dirty="0"/>
              <a:t> </a:t>
            </a:r>
            <a:endParaRPr lang="en-US" altLang="zh-CN" sz="2800" i="1" dirty="0">
              <a:sym typeface="Symbol" panose="05050102010706020507" pitchFamily="18" charset="2"/>
            </a:endParaRPr>
          </a:p>
          <a:p>
            <a:pPr>
              <a:spcBef>
                <a:spcPct val="20000"/>
              </a:spcBef>
              <a:buSzPct val="75000"/>
              <a:buNone/>
            </a:pPr>
            <a:r>
              <a:rPr lang="en-US" altLang="zh-CN" sz="2800" dirty="0">
                <a:sym typeface="Symbol" panose="05050102010706020507" pitchFamily="18" charset="2"/>
              </a:rPr>
              <a:t>(5)</a:t>
            </a:r>
            <a:r>
              <a:rPr lang="en-US" altLang="zh-CN" sz="2800" dirty="0"/>
              <a:t> A</a:t>
            </a:r>
            <a:r>
              <a:rPr lang="en-US" altLang="zh-CN" sz="2800" dirty="0">
                <a:sym typeface="Symbol" pitchFamily="18" charset="2"/>
              </a:rPr>
              <a:t>  b</a:t>
            </a:r>
            <a:endParaRPr lang="en-US" altLang="zh-CN" sz="2800" dirty="0"/>
          </a:p>
          <a:p>
            <a:pPr>
              <a:spcBef>
                <a:spcPct val="20000"/>
              </a:spcBef>
              <a:buSzPct val="75000"/>
              <a:buNone/>
            </a:pPr>
            <a:endParaRPr lang="en-US" altLang="zh-CN" sz="2800" dirty="0"/>
          </a:p>
        </p:txBody>
      </p:sp>
      <p:sp>
        <p:nvSpPr>
          <p:cNvPr id="17" name="右箭头 16"/>
          <p:cNvSpPr/>
          <p:nvPr/>
        </p:nvSpPr>
        <p:spPr bwMode="auto">
          <a:xfrm>
            <a:off x="5485667" y="3212976"/>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8" name="TextBox 17"/>
          <p:cNvSpPr txBox="1"/>
          <p:nvPr/>
        </p:nvSpPr>
        <p:spPr>
          <a:xfrm>
            <a:off x="4306151" y="1412776"/>
            <a:ext cx="2808312" cy="584775"/>
          </a:xfrm>
          <a:prstGeom prst="rect">
            <a:avLst/>
          </a:prstGeom>
          <a:noFill/>
        </p:spPr>
        <p:txBody>
          <a:bodyPr wrap="square" rtlCol="0">
            <a:spAutoFit/>
          </a:bodyPr>
          <a:lstStyle/>
          <a:p>
            <a:pPr>
              <a:buNone/>
            </a:pPr>
            <a:r>
              <a:rPr lang="zh-CN" altLang="en-US" dirty="0"/>
              <a:t>提取左公因子</a:t>
            </a:r>
          </a:p>
        </p:txBody>
      </p:sp>
      <p:sp>
        <p:nvSpPr>
          <p:cNvPr id="19" name="TextBox 18"/>
          <p:cNvSpPr txBox="1"/>
          <p:nvPr/>
        </p:nvSpPr>
        <p:spPr>
          <a:xfrm>
            <a:off x="6268939" y="5399760"/>
            <a:ext cx="2641276" cy="584775"/>
          </a:xfrm>
          <a:prstGeom prst="rect">
            <a:avLst/>
          </a:prstGeom>
          <a:noFill/>
        </p:spPr>
        <p:txBody>
          <a:bodyPr wrap="square" rtlCol="0">
            <a:spAutoFit/>
          </a:bodyPr>
          <a:lstStyle/>
          <a:p>
            <a:pPr>
              <a:buNone/>
            </a:pPr>
            <a:r>
              <a:rPr lang="zh-CN" altLang="en-US" dirty="0"/>
              <a:t>去除无用规则</a:t>
            </a:r>
          </a:p>
        </p:txBody>
      </p:sp>
      <p:cxnSp>
        <p:nvCxnSpPr>
          <p:cNvPr id="22" name="直接连接符 21"/>
          <p:cNvCxnSpPr/>
          <p:nvPr/>
        </p:nvCxnSpPr>
        <p:spPr>
          <a:xfrm>
            <a:off x="6660232" y="4509120"/>
            <a:ext cx="1871911"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60529" y="4941168"/>
            <a:ext cx="1871911" cy="0"/>
          </a:xfrm>
          <a:prstGeom prst="line">
            <a:avLst/>
          </a:prstGeom>
          <a:ln w="1016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1835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20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2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p:bldP spid="9" grpId="0"/>
      <p:bldP spid="10" grpId="0" animBg="1"/>
      <p:bldP spid="11" grpId="0"/>
      <p:bldP spid="12" grpId="0"/>
      <p:bldP spid="16" grpId="0"/>
      <p:bldP spid="17" grpId="0" animBg="1"/>
      <p:bldP spid="18" grpId="0"/>
      <p:bldP spid="1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A8B19967-F467-4E6E-9840-3847B4883E86}"/>
              </a:ext>
            </a:extLst>
          </p:cNvPr>
          <p:cNvSpPr>
            <a:spLocks noChangeArrowheads="1"/>
          </p:cNvSpPr>
          <p:nvPr/>
        </p:nvSpPr>
        <p:spPr bwMode="auto">
          <a:xfrm>
            <a:off x="251520" y="1700808"/>
            <a:ext cx="2016224" cy="1944216"/>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ab</a:t>
            </a:r>
          </a:p>
          <a:p>
            <a:pPr>
              <a:buNone/>
            </a:pPr>
            <a:r>
              <a:rPr lang="en-US" altLang="zh-CN" sz="2800" i="1" dirty="0">
                <a:ea typeface="华文行楷" pitchFamily="2" charset="-122"/>
                <a:sym typeface="Symbol" panose="05050102010706020507" pitchFamily="18" charset="2"/>
              </a:rPr>
              <a:t>S  </a:t>
            </a:r>
            <a:r>
              <a:rPr lang="en-US" altLang="zh-CN" sz="2800" i="1" dirty="0">
                <a:solidFill>
                  <a:srgbClr val="FF0000"/>
                </a:solidFill>
                <a:ea typeface="华文行楷" pitchFamily="2" charset="-122"/>
                <a:sym typeface="Symbol" panose="05050102010706020507" pitchFamily="18" charset="2"/>
              </a:rPr>
              <a:t>A</a:t>
            </a:r>
            <a:r>
              <a:rPr lang="en-US" altLang="zh-CN" sz="2800" i="1" dirty="0">
                <a:ea typeface="华文行楷" pitchFamily="2" charset="-122"/>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
        <p:nvSpPr>
          <p:cNvPr id="3" name="Text Box 11">
            <a:extLst>
              <a:ext uri="{FF2B5EF4-FFF2-40B4-BE49-F238E27FC236}">
                <a16:creationId xmlns:a16="http://schemas.microsoft.com/office/drawing/2014/main" id="{936D2618-61D7-4797-A0FF-A377B567584E}"/>
              </a:ext>
            </a:extLst>
          </p:cNvPr>
          <p:cNvSpPr txBox="1">
            <a:spLocks noChangeArrowheads="1"/>
          </p:cNvSpPr>
          <p:nvPr/>
        </p:nvSpPr>
        <p:spPr bwMode="auto">
          <a:xfrm>
            <a:off x="467544" y="188640"/>
            <a:ext cx="7920037" cy="584775"/>
          </a:xfrm>
          <a:prstGeom prst="rect">
            <a:avLst/>
          </a:prstGeom>
          <a:noFill/>
          <a:ln w="9525">
            <a:noFill/>
            <a:miter lim="800000"/>
            <a:headEnd/>
            <a:tailEnd/>
          </a:ln>
        </p:spPr>
        <p:txBody>
          <a:bodyPr>
            <a:spAutoFit/>
          </a:bodyPr>
          <a:lstStyle/>
          <a:p>
            <a:pPr>
              <a:buClrTx/>
              <a:buNone/>
            </a:pPr>
            <a:r>
              <a:rPr lang="zh-CN" altLang="en-US" dirty="0">
                <a:latin typeface="楷体_GB2312" pitchFamily="49" charset="-122"/>
              </a:rPr>
              <a:t>课堂练习：</a:t>
            </a:r>
            <a:r>
              <a:rPr lang="zh-CN" altLang="en-US" dirty="0">
                <a:solidFill>
                  <a:srgbClr val="800080"/>
                </a:solidFill>
                <a:latin typeface="楷体_GB2312" pitchFamily="49" charset="-122"/>
              </a:rPr>
              <a:t>消除隐式左公因子</a:t>
            </a:r>
            <a:endParaRPr lang="en-US" altLang="zh-CN" dirty="0">
              <a:latin typeface="楷体_GB2312" pitchFamily="49" charset="-122"/>
            </a:endParaRPr>
          </a:p>
        </p:txBody>
      </p:sp>
      <p:sp>
        <p:nvSpPr>
          <p:cNvPr id="4" name="Rectangle 10">
            <a:extLst>
              <a:ext uri="{FF2B5EF4-FFF2-40B4-BE49-F238E27FC236}">
                <a16:creationId xmlns:a16="http://schemas.microsoft.com/office/drawing/2014/main" id="{A81A40F1-0EFF-4E9E-9CA4-9F9A572E7C76}"/>
              </a:ext>
            </a:extLst>
          </p:cNvPr>
          <p:cNvSpPr>
            <a:spLocks noChangeArrowheads="1"/>
          </p:cNvSpPr>
          <p:nvPr/>
        </p:nvSpPr>
        <p:spPr bwMode="auto">
          <a:xfrm>
            <a:off x="3203848" y="1698280"/>
            <a:ext cx="1872208" cy="2162768"/>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t>
            </a:r>
            <a:r>
              <a:rPr lang="en-US" altLang="zh-CN" sz="2800" dirty="0">
                <a:sym typeface="Symbol" panose="05050102010706020507" pitchFamily="18" charset="2"/>
              </a:rPr>
              <a:t>ab</a:t>
            </a:r>
          </a:p>
          <a:p>
            <a:pPr>
              <a:buNone/>
            </a:pPr>
            <a:r>
              <a:rPr lang="en-US" altLang="zh-CN" sz="2800" i="1" dirty="0">
                <a:ea typeface="华文行楷" pitchFamily="2" charset="-122"/>
                <a:sym typeface="Symbol" panose="05050102010706020507" pitchFamily="18" charset="2"/>
              </a:rPr>
              <a:t>S  </a:t>
            </a:r>
            <a:r>
              <a:rPr lang="en-US" altLang="zh-CN" sz="2800" dirty="0" err="1">
                <a:sym typeface="Symbol" panose="05050102010706020507" pitchFamily="18" charset="2"/>
              </a:rPr>
              <a:t>aAb</a:t>
            </a:r>
            <a:endParaRPr lang="en-US" altLang="zh-CN" sz="2800"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S  </a:t>
            </a:r>
            <a:r>
              <a:rPr lang="en-US" altLang="zh-CN" sz="2800" dirty="0">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
        <p:nvSpPr>
          <p:cNvPr id="5" name="Rectangle 10">
            <a:extLst>
              <a:ext uri="{FF2B5EF4-FFF2-40B4-BE49-F238E27FC236}">
                <a16:creationId xmlns:a16="http://schemas.microsoft.com/office/drawing/2014/main" id="{0730FA28-F4B0-49F3-8AD8-3A7DB2D86669}"/>
              </a:ext>
            </a:extLst>
          </p:cNvPr>
          <p:cNvSpPr>
            <a:spLocks noChangeArrowheads="1"/>
          </p:cNvSpPr>
          <p:nvPr/>
        </p:nvSpPr>
        <p:spPr bwMode="auto">
          <a:xfrm>
            <a:off x="6515373" y="1734245"/>
            <a:ext cx="2159398" cy="2306784"/>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S  </a:t>
            </a:r>
            <a:r>
              <a:rPr lang="en-US" altLang="zh-CN" sz="2800" i="1" dirty="0">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S’ b | </a:t>
            </a:r>
            <a:r>
              <a:rPr lang="en-US" altLang="zh-CN" sz="2800" i="1" dirty="0">
                <a:solidFill>
                  <a:srgbClr val="FF0000"/>
                </a:solidFill>
                <a:ea typeface="华文行楷" pitchFamily="2" charset="-122"/>
                <a:sym typeface="Symbol" panose="05050102010706020507" pitchFamily="18" charset="2"/>
              </a:rPr>
              <a:t>A</a:t>
            </a:r>
            <a:r>
              <a:rPr lang="en-US" altLang="zh-CN" sz="2800" i="1" dirty="0">
                <a:ea typeface="华文行楷" pitchFamily="2" charset="-122"/>
                <a:sym typeface="Symbol" panose="05050102010706020507" pitchFamily="18" charset="2"/>
              </a:rPr>
              <a:t>b </a:t>
            </a:r>
            <a:endParaRPr lang="en-US" altLang="zh-CN" sz="2800" i="1"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
        <p:nvSpPr>
          <p:cNvPr id="6" name="右箭头 14">
            <a:extLst>
              <a:ext uri="{FF2B5EF4-FFF2-40B4-BE49-F238E27FC236}">
                <a16:creationId xmlns:a16="http://schemas.microsoft.com/office/drawing/2014/main" id="{1E1A31E3-16DD-4D17-AFC3-A2DD1D0BDFDE}"/>
              </a:ext>
            </a:extLst>
          </p:cNvPr>
          <p:cNvSpPr/>
          <p:nvPr/>
        </p:nvSpPr>
        <p:spPr bwMode="auto">
          <a:xfrm>
            <a:off x="2037881" y="1734245"/>
            <a:ext cx="892618" cy="471438"/>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7" name="右箭头 14">
            <a:extLst>
              <a:ext uri="{FF2B5EF4-FFF2-40B4-BE49-F238E27FC236}">
                <a16:creationId xmlns:a16="http://schemas.microsoft.com/office/drawing/2014/main" id="{9FAB659B-AE2D-43C1-8D27-C4C9CB8C46AF}"/>
              </a:ext>
            </a:extLst>
          </p:cNvPr>
          <p:cNvSpPr/>
          <p:nvPr/>
        </p:nvSpPr>
        <p:spPr bwMode="auto">
          <a:xfrm>
            <a:off x="5158595" y="1748670"/>
            <a:ext cx="892618" cy="471438"/>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8" name="右箭头 14">
            <a:extLst>
              <a:ext uri="{FF2B5EF4-FFF2-40B4-BE49-F238E27FC236}">
                <a16:creationId xmlns:a16="http://schemas.microsoft.com/office/drawing/2014/main" id="{9FAB659B-AE2D-43C1-8D27-C4C9CB8C46AF}"/>
              </a:ext>
            </a:extLst>
          </p:cNvPr>
          <p:cNvSpPr/>
          <p:nvPr/>
        </p:nvSpPr>
        <p:spPr bwMode="auto">
          <a:xfrm rot="5230406">
            <a:off x="7324166" y="3950446"/>
            <a:ext cx="459004" cy="492848"/>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9" name="Rectangle 10">
            <a:extLst>
              <a:ext uri="{FF2B5EF4-FFF2-40B4-BE49-F238E27FC236}">
                <a16:creationId xmlns:a16="http://schemas.microsoft.com/office/drawing/2014/main" id="{0730FA28-F4B0-49F3-8AD8-3A7DB2D86669}"/>
              </a:ext>
            </a:extLst>
          </p:cNvPr>
          <p:cNvSpPr>
            <a:spLocks noChangeArrowheads="1"/>
          </p:cNvSpPr>
          <p:nvPr/>
        </p:nvSpPr>
        <p:spPr bwMode="auto">
          <a:xfrm>
            <a:off x="6260633" y="4438245"/>
            <a:ext cx="2668878" cy="2306784"/>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S  </a:t>
            </a:r>
            <a:r>
              <a:rPr lang="en-US" altLang="zh-CN" sz="2800" i="1" dirty="0">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S’ b |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a:t>
            </a:r>
            <a:r>
              <a:rPr lang="zh-CN" altLang="en-US" sz="2800" i="1" dirty="0">
                <a:sym typeface="Symbol" panose="05050102010706020507" pitchFamily="18" charset="2"/>
              </a:rPr>
              <a:t></a:t>
            </a:r>
            <a:r>
              <a:rPr lang="en-US" altLang="zh-CN" sz="2800" i="1" dirty="0">
                <a:ea typeface="华文行楷" pitchFamily="2" charset="-122"/>
                <a:sym typeface="Symbol" panose="05050102010706020507" pitchFamily="18" charset="2"/>
              </a:rPr>
              <a:t>)b </a:t>
            </a:r>
            <a:endParaRPr lang="en-US" altLang="zh-CN" sz="2800" i="1"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
        <p:nvSpPr>
          <p:cNvPr id="10" name="右箭头 14">
            <a:extLst>
              <a:ext uri="{FF2B5EF4-FFF2-40B4-BE49-F238E27FC236}">
                <a16:creationId xmlns:a16="http://schemas.microsoft.com/office/drawing/2014/main" id="{9FAB659B-AE2D-43C1-8D27-C4C9CB8C46AF}"/>
              </a:ext>
            </a:extLst>
          </p:cNvPr>
          <p:cNvSpPr/>
          <p:nvPr/>
        </p:nvSpPr>
        <p:spPr bwMode="auto">
          <a:xfrm rot="10800000">
            <a:off x="5368015" y="5229200"/>
            <a:ext cx="892618" cy="471438"/>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11" name="Rectangle 10">
            <a:extLst>
              <a:ext uri="{FF2B5EF4-FFF2-40B4-BE49-F238E27FC236}">
                <a16:creationId xmlns:a16="http://schemas.microsoft.com/office/drawing/2014/main" id="{0730FA28-F4B0-49F3-8AD8-3A7DB2D86669}"/>
              </a:ext>
            </a:extLst>
          </p:cNvPr>
          <p:cNvSpPr>
            <a:spLocks noChangeArrowheads="1"/>
          </p:cNvSpPr>
          <p:nvPr/>
        </p:nvSpPr>
        <p:spPr bwMode="auto">
          <a:xfrm>
            <a:off x="3250704" y="4398922"/>
            <a:ext cx="2668878" cy="2306784"/>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S  </a:t>
            </a:r>
            <a:r>
              <a:rPr lang="en-US" altLang="zh-CN" sz="2800" i="1" dirty="0">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S’ b | </a:t>
            </a:r>
            <a:r>
              <a:rPr lang="en-US" altLang="zh-CN" sz="2800" i="1" dirty="0" err="1">
                <a:ea typeface="华文行楷" pitchFamily="2" charset="-122"/>
                <a:sym typeface="Symbol" panose="05050102010706020507" pitchFamily="18" charset="2"/>
              </a:rPr>
              <a:t>aAb|b</a:t>
            </a:r>
            <a:r>
              <a:rPr lang="en-US" altLang="zh-CN" sz="2800" i="1" dirty="0">
                <a:ea typeface="华文行楷" pitchFamily="2" charset="-122"/>
                <a:sym typeface="Symbol" panose="05050102010706020507" pitchFamily="18" charset="2"/>
              </a:rPr>
              <a:t> </a:t>
            </a:r>
            <a:endParaRPr lang="en-US" altLang="zh-CN" sz="2800" i="1"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
        <p:nvSpPr>
          <p:cNvPr id="13" name="右箭头 14">
            <a:extLst>
              <a:ext uri="{FF2B5EF4-FFF2-40B4-BE49-F238E27FC236}">
                <a16:creationId xmlns:a16="http://schemas.microsoft.com/office/drawing/2014/main" id="{9FAB659B-AE2D-43C1-8D27-C4C9CB8C46AF}"/>
              </a:ext>
            </a:extLst>
          </p:cNvPr>
          <p:cNvSpPr/>
          <p:nvPr/>
        </p:nvSpPr>
        <p:spPr bwMode="auto">
          <a:xfrm rot="10800000">
            <a:off x="2267744" y="5244790"/>
            <a:ext cx="892618" cy="471438"/>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14" name="Rectangle 10">
            <a:extLst>
              <a:ext uri="{FF2B5EF4-FFF2-40B4-BE49-F238E27FC236}">
                <a16:creationId xmlns:a16="http://schemas.microsoft.com/office/drawing/2014/main" id="{0730FA28-F4B0-49F3-8AD8-3A7DB2D86669}"/>
              </a:ext>
            </a:extLst>
          </p:cNvPr>
          <p:cNvSpPr>
            <a:spLocks noChangeArrowheads="1"/>
          </p:cNvSpPr>
          <p:nvPr/>
        </p:nvSpPr>
        <p:spPr bwMode="auto">
          <a:xfrm>
            <a:off x="261621" y="4439225"/>
            <a:ext cx="2668878" cy="2306784"/>
          </a:xfrm>
          <a:prstGeom prst="rect">
            <a:avLst/>
          </a:prstGeom>
          <a:noFill/>
          <a:ln w="9525">
            <a:noFill/>
            <a:miter lim="800000"/>
            <a:headEnd/>
            <a:tailEnd/>
          </a:ln>
        </p:spPr>
        <p:txBody>
          <a:bodyPr/>
          <a:lstStyle/>
          <a:p>
            <a:pPr>
              <a:spcBef>
                <a:spcPct val="20000"/>
              </a:spcBef>
              <a:buSzPct val="75000"/>
              <a:buNone/>
            </a:pPr>
            <a:r>
              <a:rPr lang="en-US" altLang="zh-CN" sz="2800" dirty="0"/>
              <a:t>G[S]:</a:t>
            </a:r>
          </a:p>
          <a:p>
            <a:pPr>
              <a:buNone/>
            </a:pP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S  </a:t>
            </a:r>
            <a:r>
              <a:rPr lang="en-US" altLang="zh-CN" sz="2800" i="1" dirty="0">
                <a:sym typeface="Symbol" panose="05050102010706020507" pitchFamily="18" charset="2"/>
              </a:rPr>
              <a:t>b</a:t>
            </a:r>
          </a:p>
          <a:p>
            <a:pPr>
              <a:buNone/>
            </a:pPr>
            <a:r>
              <a:rPr lang="en-US" altLang="zh-CN" sz="2800" i="1" dirty="0">
                <a:ea typeface="华文行楷" pitchFamily="2" charset="-122"/>
                <a:sym typeface="Symbol" panose="05050102010706020507" pitchFamily="18" charset="2"/>
              </a:rPr>
              <a:t>S’ b | </a:t>
            </a:r>
            <a:r>
              <a:rPr lang="en-US" altLang="zh-CN" sz="2800" i="1" dirty="0" err="1">
                <a:ea typeface="华文行楷" pitchFamily="2" charset="-122"/>
                <a:sym typeface="Symbol" panose="05050102010706020507" pitchFamily="18" charset="2"/>
              </a:rPr>
              <a:t>aAb</a:t>
            </a:r>
            <a:endParaRPr lang="en-US" altLang="zh-CN" sz="2800" i="1"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aA</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 </a:t>
            </a:r>
            <a:endParaRPr lang="en-US" altLang="zh-CN" sz="2800"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783510989"/>
      </p:ext>
    </p:extLst>
  </p:cSld>
  <p:clrMapOvr>
    <a:masterClrMapping/>
  </p:clrMapOvr>
  <p:transition spd="med"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p:bldP spid="10" grpId="0" animBg="1"/>
      <p:bldP spid="11" grpId="0"/>
      <p:bldP spid="13" grpId="0" animBg="1"/>
      <p:bldP spid="1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51720" y="2497246"/>
            <a:ext cx="3975735" cy="2446824"/>
          </a:xfrm>
          <a:prstGeom prst="rect">
            <a:avLst/>
          </a:prstGeom>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solidFill>
                  <a:srgbClr val="FF0000"/>
                </a:solidFill>
                <a:latin typeface="Times New Roman" panose="02020603050405020304" pitchFamily="18" charset="0"/>
                <a:ea typeface="华文行楷" pitchFamily="2" charset="-122"/>
              </a:rPr>
              <a:t>          </a:t>
            </a:r>
            <a:r>
              <a:rPr lang="zh-CN" altLang="en-US" sz="2800" i="1" dirty="0">
                <a:solidFill>
                  <a:srgbClr val="FF0000"/>
                </a:solidFill>
                <a:ea typeface="华文行楷" pitchFamily="2" charset="-122"/>
                <a:sym typeface="Symbol" panose="05050102010706020507" pitchFamily="18" charset="2"/>
              </a:rPr>
              <a:t> </a:t>
            </a:r>
            <a:r>
              <a:rPr lang="en-US" altLang="zh-CN" sz="2800" i="1" dirty="0">
                <a:solidFill>
                  <a:srgbClr val="FF0000"/>
                </a:solidFill>
                <a:ea typeface="华文行楷" pitchFamily="2" charset="-122"/>
                <a:sym typeface="Symbol" panose="05050102010706020507" pitchFamily="18" charset="2"/>
              </a:rPr>
              <a:t>S  </a:t>
            </a:r>
            <a:r>
              <a:rPr lang="en-US" altLang="zh-CN" sz="2800" i="1" dirty="0" err="1">
                <a:solidFill>
                  <a:srgbClr val="FF0000"/>
                </a:solidFill>
                <a:ea typeface="华文行楷" pitchFamily="2" charset="-122"/>
                <a:sym typeface="Symbol" panose="05050102010706020507" pitchFamily="18" charset="2"/>
              </a:rPr>
              <a:t>aApp|aBqq</a:t>
            </a:r>
            <a:endParaRPr lang="en-US" altLang="zh-CN" sz="2800" i="1" dirty="0">
              <a:solidFill>
                <a:srgbClr val="FF0000"/>
              </a:solidFill>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dp|eq</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aAp</a:t>
            </a:r>
            <a:r>
              <a:rPr lang="en-US" altLang="zh-CN" sz="2800" i="1" dirty="0">
                <a:ea typeface="华文行楷" pitchFamily="2" charset="-122"/>
                <a:sym typeface="Symbol" panose="05050102010706020507" pitchFamily="18" charset="2"/>
              </a:rPr>
              <a:t> | d</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aBq</a:t>
            </a:r>
            <a:r>
              <a:rPr lang="en-US" altLang="zh-CN" sz="2800" i="1" dirty="0">
                <a:ea typeface="华文行楷" pitchFamily="2" charset="-122"/>
                <a:sym typeface="Symbol" panose="05050102010706020507" pitchFamily="18" charset="2"/>
              </a:rPr>
              <a:t> | e</a:t>
            </a:r>
          </a:p>
        </p:txBody>
      </p:sp>
      <p:sp>
        <p:nvSpPr>
          <p:cNvPr id="16" name="TextBox 15"/>
          <p:cNvSpPr txBox="1"/>
          <p:nvPr/>
        </p:nvSpPr>
        <p:spPr>
          <a:xfrm>
            <a:off x="-879572" y="2577843"/>
            <a:ext cx="3816424" cy="2015936"/>
          </a:xfrm>
          <a:prstGeom prst="rect">
            <a:avLst/>
          </a:prstGeom>
          <a:noFill/>
        </p:spPr>
        <p:txBody>
          <a:bodyPr wrap="square" rtlCol="0">
            <a:spAutoFit/>
          </a:bodyPr>
          <a:lstStyle/>
          <a:p>
            <a:pPr lvl="1">
              <a:buClr>
                <a:srgbClr val="800080"/>
              </a:buClr>
              <a:buNone/>
            </a:pPr>
            <a:r>
              <a:rPr lang="en-US" altLang="zh-CN" i="1" dirty="0">
                <a:solidFill>
                  <a:srgbClr val="800080"/>
                </a:solidFill>
                <a:sym typeface="Symbol" panose="05050102010706020507" pitchFamily="18" charset="2"/>
              </a:rPr>
              <a:t>    G[S]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ea typeface="华文行楷" pitchFamily="2" charset="-122"/>
                <a:sym typeface="Symbol" panose="05050102010706020507" pitchFamily="18" charset="2"/>
              </a:rPr>
              <a:t>          </a:t>
            </a:r>
            <a:r>
              <a:rPr lang="en-US" altLang="zh-CN" sz="2800" i="1" dirty="0">
                <a:solidFill>
                  <a:srgbClr val="FF0000"/>
                </a:solidFill>
                <a:ea typeface="华文行楷" pitchFamily="2" charset="-122"/>
                <a:sym typeface="Symbol" panose="05050102010706020507" pitchFamily="18" charset="2"/>
              </a:rPr>
              <a:t>S </a:t>
            </a:r>
            <a:r>
              <a:rPr lang="en-US" altLang="zh-CN" sz="2800" i="1" dirty="0" err="1">
                <a:solidFill>
                  <a:srgbClr val="FF0000"/>
                </a:solidFill>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aAp</a:t>
            </a:r>
            <a:r>
              <a:rPr lang="en-US" altLang="zh-CN" sz="2800" i="1" dirty="0">
                <a:ea typeface="华文行楷" pitchFamily="2" charset="-122"/>
                <a:sym typeface="Symbol" panose="05050102010706020507" pitchFamily="18" charset="2"/>
              </a:rPr>
              <a:t> | d</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aBq</a:t>
            </a:r>
            <a:r>
              <a:rPr lang="en-US" altLang="zh-CN" sz="2800" i="1" dirty="0">
                <a:ea typeface="华文行楷" pitchFamily="2" charset="-122"/>
                <a:sym typeface="Symbol" panose="05050102010706020507" pitchFamily="18" charset="2"/>
              </a:rPr>
              <a:t> | e</a:t>
            </a:r>
          </a:p>
        </p:txBody>
      </p:sp>
      <p:sp>
        <p:nvSpPr>
          <p:cNvPr id="17" name="矩形 16"/>
          <p:cNvSpPr/>
          <p:nvPr/>
        </p:nvSpPr>
        <p:spPr>
          <a:xfrm>
            <a:off x="5610611" y="2426399"/>
            <a:ext cx="3975735" cy="2877711"/>
          </a:xfrm>
          <a:prstGeom prst="rect">
            <a:avLst/>
          </a:prstGeom>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dp|eq</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	 </a:t>
            </a:r>
            <a:r>
              <a:rPr lang="en-US" altLang="zh-CN" sz="2800" i="1" dirty="0">
                <a:solidFill>
                  <a:srgbClr val="FF0000"/>
                </a:solidFill>
                <a:ea typeface="华文行楷" pitchFamily="2" charset="-122"/>
                <a:sym typeface="Symbol" panose="05050102010706020507" pitchFamily="18" charset="2"/>
              </a:rPr>
              <a:t>S'  </a:t>
            </a:r>
            <a:r>
              <a:rPr lang="en-US" altLang="zh-CN" sz="2800" i="1" dirty="0" err="1">
                <a:solidFill>
                  <a:srgbClr val="FF0000"/>
                </a:solidFill>
                <a:ea typeface="华文行楷" pitchFamily="2" charset="-122"/>
                <a:sym typeface="Symbol" panose="05050102010706020507" pitchFamily="18" charset="2"/>
              </a:rPr>
              <a:t>App|Bqq</a:t>
            </a:r>
            <a:endParaRPr lang="en-US" altLang="zh-CN" sz="2800" i="1" dirty="0">
              <a:solidFill>
                <a:srgbClr val="FF0000"/>
              </a:solidFill>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aAp</a:t>
            </a:r>
            <a:r>
              <a:rPr lang="en-US" altLang="zh-CN" sz="2800" i="1" dirty="0">
                <a:ea typeface="华文行楷" pitchFamily="2" charset="-122"/>
                <a:sym typeface="Symbol" panose="05050102010706020507" pitchFamily="18" charset="2"/>
              </a:rPr>
              <a:t> | d</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aBq</a:t>
            </a:r>
            <a:r>
              <a:rPr lang="en-US" altLang="zh-CN" sz="2800" i="1" dirty="0">
                <a:ea typeface="华文行楷" pitchFamily="2" charset="-122"/>
                <a:sym typeface="Symbol" panose="05050102010706020507" pitchFamily="18" charset="2"/>
              </a:rPr>
              <a:t> | e</a:t>
            </a:r>
          </a:p>
        </p:txBody>
      </p:sp>
      <p:sp>
        <p:nvSpPr>
          <p:cNvPr id="3" name="Text Box 11"/>
          <p:cNvSpPr txBox="1">
            <a:spLocks noChangeArrowheads="1"/>
          </p:cNvSpPr>
          <p:nvPr/>
        </p:nvSpPr>
        <p:spPr bwMode="auto">
          <a:xfrm>
            <a:off x="107504" y="44624"/>
            <a:ext cx="7920037" cy="1077218"/>
          </a:xfrm>
          <a:prstGeom prst="rect">
            <a:avLst/>
          </a:prstGeom>
          <a:noFill/>
          <a:ln w="9525">
            <a:noFill/>
            <a:miter lim="800000"/>
            <a:headEnd/>
            <a:tailEnd/>
          </a:ln>
        </p:spPr>
        <p:txBody>
          <a:bodyPr>
            <a:spAutoFit/>
          </a:bodyPr>
          <a:lstStyle/>
          <a:p>
            <a:pPr>
              <a:buClrTx/>
              <a:buNone/>
            </a:pPr>
            <a:r>
              <a:rPr lang="zh-CN" altLang="en-US" dirty="0">
                <a:latin typeface="楷体_GB2312" pitchFamily="49" charset="-122"/>
              </a:rPr>
              <a:t>例外情况</a:t>
            </a:r>
            <a:r>
              <a:rPr lang="en-US" altLang="zh-CN" dirty="0">
                <a:latin typeface="楷体_GB2312" pitchFamily="49" charset="-122"/>
              </a:rPr>
              <a:t>(</a:t>
            </a:r>
            <a:r>
              <a:rPr lang="zh-CN" altLang="en-US" dirty="0">
                <a:solidFill>
                  <a:srgbClr val="FF0000"/>
                </a:solidFill>
                <a:latin typeface="楷体_GB2312" pitchFamily="49" charset="-122"/>
              </a:rPr>
              <a:t>课后阅读</a:t>
            </a:r>
            <a:r>
              <a:rPr lang="en-US" altLang="zh-CN" dirty="0">
                <a:latin typeface="楷体_GB2312" pitchFamily="49" charset="-122"/>
              </a:rPr>
              <a:t>)</a:t>
            </a:r>
            <a:r>
              <a:rPr lang="zh-CN" altLang="en-US" dirty="0">
                <a:latin typeface="楷体_GB2312" pitchFamily="49" charset="-122"/>
              </a:rPr>
              <a:t>：</a:t>
            </a:r>
            <a:endParaRPr lang="en-US" altLang="zh-CN" dirty="0">
              <a:latin typeface="楷体_GB2312" pitchFamily="49" charset="-122"/>
            </a:endParaRPr>
          </a:p>
          <a:p>
            <a:pPr>
              <a:buClrTx/>
              <a:buNone/>
            </a:pPr>
            <a:r>
              <a:rPr lang="zh-CN" altLang="en-US" dirty="0">
                <a:latin typeface="楷体_GB2312" pitchFamily="49" charset="-122"/>
              </a:rPr>
              <a:t>不能在有限步完成的提取左公因子</a:t>
            </a:r>
            <a:endParaRPr lang="zh-CN" altLang="en-US" sz="3200" b="1" dirty="0">
              <a:solidFill>
                <a:srgbClr val="800080"/>
              </a:solidFill>
              <a:latin typeface="楷体_GB2312" pitchFamily="49" charset="-122"/>
            </a:endParaRPr>
          </a:p>
        </p:txBody>
      </p:sp>
      <p:sp>
        <p:nvSpPr>
          <p:cNvPr id="5" name="右箭头 4"/>
          <p:cNvSpPr/>
          <p:nvPr/>
        </p:nvSpPr>
        <p:spPr bwMode="auto">
          <a:xfrm>
            <a:off x="2411760" y="3215877"/>
            <a:ext cx="72008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6" name="TextBox 5"/>
          <p:cNvSpPr txBox="1"/>
          <p:nvPr/>
        </p:nvSpPr>
        <p:spPr>
          <a:xfrm>
            <a:off x="1028639" y="5088086"/>
            <a:ext cx="2323167" cy="584775"/>
          </a:xfrm>
          <a:prstGeom prst="rect">
            <a:avLst/>
          </a:prstGeom>
          <a:noFill/>
        </p:spPr>
        <p:txBody>
          <a:bodyPr wrap="square" rtlCol="0">
            <a:spAutoFit/>
          </a:bodyPr>
          <a:lstStyle/>
          <a:p>
            <a:pPr>
              <a:buNone/>
            </a:pPr>
            <a:r>
              <a:rPr lang="zh-CN" altLang="en-US" dirty="0"/>
              <a:t>先进行替换</a:t>
            </a:r>
          </a:p>
        </p:txBody>
      </p:sp>
      <p:sp>
        <p:nvSpPr>
          <p:cNvPr id="15" name="矩形 14"/>
          <p:cNvSpPr/>
          <p:nvPr/>
        </p:nvSpPr>
        <p:spPr>
          <a:xfrm>
            <a:off x="107504" y="1868641"/>
            <a:ext cx="1165704" cy="584775"/>
          </a:xfrm>
          <a:prstGeom prst="rect">
            <a:avLst/>
          </a:prstGeom>
        </p:spPr>
        <p:txBody>
          <a:bodyPr wrap="none">
            <a:spAutoFit/>
          </a:bodyPr>
          <a:lstStyle/>
          <a:p>
            <a:pPr>
              <a:buNone/>
            </a:pPr>
            <a:r>
              <a:rPr lang="zh-CN" altLang="en-US" dirty="0"/>
              <a:t>例</a:t>
            </a:r>
            <a:r>
              <a:rPr lang="en-US" altLang="zh-CN" dirty="0"/>
              <a:t>4.9</a:t>
            </a:r>
          </a:p>
        </p:txBody>
      </p:sp>
      <p:sp>
        <p:nvSpPr>
          <p:cNvPr id="18" name="TextBox 17"/>
          <p:cNvSpPr txBox="1"/>
          <p:nvPr/>
        </p:nvSpPr>
        <p:spPr>
          <a:xfrm>
            <a:off x="5292080" y="5520134"/>
            <a:ext cx="3262213" cy="1077218"/>
          </a:xfrm>
          <a:prstGeom prst="rect">
            <a:avLst/>
          </a:prstGeom>
          <a:noFill/>
        </p:spPr>
        <p:txBody>
          <a:bodyPr wrap="square" rtlCol="0">
            <a:spAutoFit/>
          </a:bodyPr>
          <a:lstStyle/>
          <a:p>
            <a:pPr>
              <a:buNone/>
            </a:pPr>
            <a:r>
              <a:rPr lang="zh-CN" altLang="en-US" dirty="0"/>
              <a:t>提取后，还是有隐式的左公因子</a:t>
            </a:r>
          </a:p>
        </p:txBody>
      </p:sp>
      <p:sp>
        <p:nvSpPr>
          <p:cNvPr id="21" name="右箭头 20"/>
          <p:cNvSpPr/>
          <p:nvPr/>
        </p:nvSpPr>
        <p:spPr bwMode="auto">
          <a:xfrm>
            <a:off x="5868144" y="3284437"/>
            <a:ext cx="72008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36118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p:bldP spid="5" grpId="0" animBg="1"/>
      <p:bldP spid="6" grpId="0"/>
      <p:bldP spid="18" grpId="0"/>
      <p:bldP spid="21"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628800"/>
            <a:ext cx="3975735" cy="2877711"/>
          </a:xfrm>
          <a:prstGeom prst="rect">
            <a:avLst/>
          </a:prstGeom>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dp|eq</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	 </a:t>
            </a:r>
            <a:r>
              <a:rPr lang="en-US" altLang="zh-CN" sz="2800" i="1" dirty="0">
                <a:solidFill>
                  <a:srgbClr val="FF0000"/>
                </a:solidFill>
                <a:ea typeface="华文行楷" pitchFamily="2" charset="-122"/>
                <a:sym typeface="Symbol" panose="05050102010706020507" pitchFamily="18" charset="2"/>
              </a:rPr>
              <a:t>S'  </a:t>
            </a:r>
            <a:r>
              <a:rPr lang="en-US" altLang="zh-CN" sz="2800" i="1" dirty="0" err="1">
                <a:solidFill>
                  <a:srgbClr val="FF0000"/>
                </a:solidFill>
                <a:ea typeface="华文行楷" pitchFamily="2" charset="-122"/>
                <a:sym typeface="Symbol" panose="05050102010706020507" pitchFamily="18" charset="2"/>
              </a:rPr>
              <a:t>App|Bqq</a:t>
            </a:r>
            <a:endParaRPr lang="en-US" altLang="zh-CN" sz="2800" i="1" dirty="0">
              <a:solidFill>
                <a:srgbClr val="FF0000"/>
              </a:solidFill>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aAp</a:t>
            </a:r>
            <a:r>
              <a:rPr lang="en-US" altLang="zh-CN" sz="2800" i="1" dirty="0">
                <a:ea typeface="华文行楷" pitchFamily="2" charset="-122"/>
                <a:sym typeface="Symbol" panose="05050102010706020507" pitchFamily="18" charset="2"/>
              </a:rPr>
              <a:t> | d</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aBq</a:t>
            </a:r>
            <a:r>
              <a:rPr lang="en-US" altLang="zh-CN" sz="2800" i="1" dirty="0">
                <a:ea typeface="华文行楷" pitchFamily="2" charset="-122"/>
                <a:sym typeface="Symbol" panose="05050102010706020507" pitchFamily="18" charset="2"/>
              </a:rPr>
              <a:t> | e</a:t>
            </a:r>
          </a:p>
        </p:txBody>
      </p:sp>
      <p:sp>
        <p:nvSpPr>
          <p:cNvPr id="3" name="矩形 2"/>
          <p:cNvSpPr/>
          <p:nvPr/>
        </p:nvSpPr>
        <p:spPr>
          <a:xfrm>
            <a:off x="4499992" y="1556792"/>
            <a:ext cx="4191759" cy="3739485"/>
          </a:xfrm>
          <a:prstGeom prst="rect">
            <a:avLst/>
          </a:prstGeom>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aS'</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dp|eq</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aS</a:t>
            </a:r>
            <a:r>
              <a:rPr lang="en-US" altLang="zh-CN" sz="2800" i="1" dirty="0">
                <a:ea typeface="华文行楷" pitchFamily="2" charset="-122"/>
                <a:sym typeface="Symbol" panose="05050102010706020507" pitchFamily="18" charset="2"/>
              </a:rPr>
              <a:t>'' </a:t>
            </a: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dpp|eqq</a:t>
            </a:r>
            <a:endParaRPr lang="en-US" altLang="zh-CN" sz="2800" i="1" dirty="0">
              <a:ea typeface="华文行楷" pitchFamily="2" charset="-122"/>
              <a:sym typeface="Symbol" panose="05050102010706020507" pitchFamily="18" charset="2"/>
            </a:endParaRPr>
          </a:p>
          <a:p>
            <a:pPr>
              <a:buNone/>
            </a:pPr>
            <a:r>
              <a:rPr lang="en-US" altLang="zh-CN" sz="2800" i="1" dirty="0">
                <a:solidFill>
                  <a:srgbClr val="FF0000"/>
                </a:solidFill>
                <a:ea typeface="华文行楷" pitchFamily="2" charset="-122"/>
                <a:sym typeface="Symbol" panose="05050102010706020507" pitchFamily="18" charset="2"/>
              </a:rPr>
              <a:t>  	 S''  </a:t>
            </a:r>
            <a:r>
              <a:rPr lang="en-US" altLang="zh-CN" sz="2800" i="1" dirty="0" err="1">
                <a:solidFill>
                  <a:srgbClr val="FF0000"/>
                </a:solidFill>
                <a:ea typeface="华文行楷" pitchFamily="2" charset="-122"/>
                <a:sym typeface="Symbol" panose="05050102010706020507" pitchFamily="18" charset="2"/>
              </a:rPr>
              <a:t>Appp|Bqqq</a:t>
            </a:r>
            <a:endParaRPr lang="en-US" altLang="zh-CN" sz="2800" i="1" dirty="0">
              <a:solidFill>
                <a:srgbClr val="FF0000"/>
              </a:solidFill>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aAp</a:t>
            </a:r>
            <a:r>
              <a:rPr lang="en-US" altLang="zh-CN" sz="2800" i="1" dirty="0">
                <a:ea typeface="华文行楷" pitchFamily="2" charset="-122"/>
                <a:sym typeface="Symbol" panose="05050102010706020507" pitchFamily="18" charset="2"/>
              </a:rPr>
              <a:t> | d</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aBq</a:t>
            </a:r>
            <a:r>
              <a:rPr lang="en-US" altLang="zh-CN" sz="2800" i="1" dirty="0">
                <a:ea typeface="华文行楷" pitchFamily="2" charset="-122"/>
                <a:sym typeface="Symbol" panose="05050102010706020507" pitchFamily="18" charset="2"/>
              </a:rPr>
              <a:t> | e</a:t>
            </a:r>
          </a:p>
        </p:txBody>
      </p:sp>
      <p:sp>
        <p:nvSpPr>
          <p:cNvPr id="4" name="TextBox 3"/>
          <p:cNvSpPr txBox="1"/>
          <p:nvPr/>
        </p:nvSpPr>
        <p:spPr>
          <a:xfrm>
            <a:off x="2555776" y="5301208"/>
            <a:ext cx="4464496" cy="1077218"/>
          </a:xfrm>
          <a:prstGeom prst="rect">
            <a:avLst/>
          </a:prstGeom>
          <a:noFill/>
        </p:spPr>
        <p:txBody>
          <a:bodyPr wrap="square" rtlCol="0">
            <a:spAutoFit/>
          </a:bodyPr>
          <a:lstStyle/>
          <a:p>
            <a:pPr>
              <a:buNone/>
            </a:pPr>
            <a:r>
              <a:rPr lang="zh-CN" altLang="en-US" dirty="0"/>
              <a:t>第二次变换后，依然有隐式的左公因子</a:t>
            </a:r>
          </a:p>
        </p:txBody>
      </p:sp>
      <p:sp>
        <p:nvSpPr>
          <p:cNvPr id="5" name="右箭头 4"/>
          <p:cNvSpPr/>
          <p:nvPr/>
        </p:nvSpPr>
        <p:spPr bwMode="auto">
          <a:xfrm>
            <a:off x="3964519" y="2924944"/>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6" name="Text Box 11"/>
          <p:cNvSpPr txBox="1">
            <a:spLocks noChangeArrowheads="1"/>
          </p:cNvSpPr>
          <p:nvPr/>
        </p:nvSpPr>
        <p:spPr bwMode="auto">
          <a:xfrm>
            <a:off x="107504" y="44624"/>
            <a:ext cx="7920037" cy="1077218"/>
          </a:xfrm>
          <a:prstGeom prst="rect">
            <a:avLst/>
          </a:prstGeom>
          <a:noFill/>
          <a:ln w="9525">
            <a:noFill/>
            <a:miter lim="800000"/>
            <a:headEnd/>
            <a:tailEnd/>
          </a:ln>
        </p:spPr>
        <p:txBody>
          <a:bodyPr>
            <a:spAutoFit/>
          </a:bodyPr>
          <a:lstStyle/>
          <a:p>
            <a:pPr>
              <a:buClrTx/>
              <a:buNone/>
            </a:pPr>
            <a:r>
              <a:rPr lang="zh-CN" altLang="en-US" dirty="0">
                <a:latin typeface="楷体_GB2312" pitchFamily="49" charset="-122"/>
              </a:rPr>
              <a:t>例外情况：</a:t>
            </a:r>
            <a:endParaRPr lang="en-US" altLang="zh-CN" dirty="0">
              <a:latin typeface="楷体_GB2312" pitchFamily="49" charset="-122"/>
            </a:endParaRPr>
          </a:p>
          <a:p>
            <a:pPr>
              <a:buClrTx/>
              <a:buNone/>
            </a:pPr>
            <a:r>
              <a:rPr lang="zh-CN" altLang="en-US" dirty="0">
                <a:latin typeface="楷体_GB2312" pitchFamily="49" charset="-122"/>
              </a:rPr>
              <a:t>不能在有限步完成的提取左公因子</a:t>
            </a:r>
            <a:endParaRPr lang="zh-CN" altLang="en-US" sz="3200" b="1" dirty="0">
              <a:solidFill>
                <a:srgbClr val="800080"/>
              </a:solidFill>
              <a:latin typeface="楷体_GB2312" pitchFamily="49" charset="-122"/>
            </a:endParaRPr>
          </a:p>
        </p:txBody>
      </p:sp>
    </p:spTree>
    <p:extLst>
      <p:ext uri="{BB962C8B-B14F-4D97-AF65-F5344CB8AC3E}">
        <p14:creationId xmlns:p14="http://schemas.microsoft.com/office/powerpoint/2010/main" val="193868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97141" y="626333"/>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pA|qB</a:t>
            </a:r>
            <a:r>
              <a:rPr lang="en-US" altLang="zh-CN" sz="2800" i="1" dirty="0">
                <a:ea typeface="华文行楷" pitchFamily="2" charset="-122"/>
                <a:sym typeface="Symbol" panose="05050102010706020507" pitchFamily="18" charset="2"/>
              </a:rPr>
              <a:t>	         	 A   cAd | a</a:t>
            </a:r>
          </a:p>
          <a:p>
            <a:pPr>
              <a:buNone/>
            </a:pPr>
            <a:r>
              <a:rPr lang="en-US" altLang="zh-CN" sz="2800" i="1" dirty="0">
                <a:ea typeface="华文行楷" pitchFamily="2" charset="-122"/>
                <a:sym typeface="Symbol" panose="05050102010706020507" pitchFamily="18" charset="2"/>
              </a:rPr>
              <a:t>	 B   dB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4619" y="2792318"/>
            <a:ext cx="4519677" cy="4031873"/>
          </a:xfrm>
          <a:prstGeom prst="rect">
            <a:avLst/>
          </a:prstGeom>
          <a:solidFill>
            <a:schemeClr val="bg1"/>
          </a:solidFill>
        </p:spPr>
        <p:txBody>
          <a:bodyPr wrap="square" rtlCol="0" anchor="t">
            <a:spAutoFit/>
          </a:bodyPr>
          <a:lstStyle/>
          <a:p>
            <a:pPr algn="l"/>
            <a:r>
              <a:rPr lang="zh-CN" altLang="en-US" i="1" dirty="0">
                <a:ea typeface="华文行楷" pitchFamily="2" charset="-122"/>
                <a:sym typeface="Symbol" panose="05050102010706020507" pitchFamily="18" charset="2"/>
              </a:rPr>
              <a:t>文法</a:t>
            </a:r>
            <a:r>
              <a:rPr lang="en-US" altLang="zh-CN" i="1" dirty="0">
                <a:solidFill>
                  <a:srgbClr val="800080"/>
                </a:solidFill>
                <a:sym typeface="Symbol" panose="05050102010706020507" pitchFamily="18" charset="2"/>
              </a:rPr>
              <a:t>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的特点</a:t>
            </a:r>
          </a:p>
          <a:p>
            <a:pPr marL="514350" indent="-514350">
              <a:buFont typeface="+mj-ea"/>
              <a:buAutoNum type="circleNumDbPlain" startAt="2"/>
            </a:pPr>
            <a:r>
              <a:rPr lang="zh-CN" altLang="en-US" dirty="0">
                <a:solidFill>
                  <a:srgbClr val="800080"/>
                </a:solidFill>
                <a:sym typeface="Symbol" panose="05050102010706020507" pitchFamily="18" charset="2"/>
              </a:rPr>
              <a:t>如果产生式的左部相同，那么他们的右部由不同的终结符开始；即同一个非终结符的产生式右部的第一个终结符 不同</a:t>
            </a:r>
            <a:endParaRPr lang="en-US" altLang="zh-CN" i="1" dirty="0">
              <a:solidFill>
                <a:srgbClr val="800080"/>
              </a:solidFill>
              <a:sym typeface="Symbol" panose="05050102010706020507" pitchFamily="18" charset="2"/>
            </a:endParaRPr>
          </a:p>
          <a:p>
            <a:endParaRPr lang="zh-CN" altLang="en-US" i="1" dirty="0"/>
          </a:p>
        </p:txBody>
      </p:sp>
      <p:sp>
        <p:nvSpPr>
          <p:cNvPr id="5"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7"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18"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19" name="Line 32"/>
          <p:cNvSpPr/>
          <p:nvPr/>
        </p:nvSpPr>
        <p:spPr>
          <a:xfrm flipH="1" flipV="1">
            <a:off x="6867525" y="3667760"/>
            <a:ext cx="289560" cy="484505"/>
          </a:xfrm>
          <a:prstGeom prst="line">
            <a:avLst/>
          </a:prstGeom>
          <a:ln w="38100" cap="flat" cmpd="sng">
            <a:solidFill>
              <a:srgbClr val="800080"/>
            </a:solidFill>
            <a:prstDash val="solid"/>
            <a:round/>
            <a:headEnd type="none" w="med" len="med"/>
            <a:tailEnd type="none" w="med" len="med"/>
          </a:ln>
        </p:spPr>
      </p:sp>
      <p:sp>
        <p:nvSpPr>
          <p:cNvPr id="20" name="Rectangle 23"/>
          <p:cNvSpPr/>
          <p:nvPr/>
        </p:nvSpPr>
        <p:spPr>
          <a:xfrm>
            <a:off x="6411699" y="406231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2" name="Rectangle 30"/>
          <p:cNvSpPr/>
          <p:nvPr/>
        </p:nvSpPr>
        <p:spPr>
          <a:xfrm>
            <a:off x="5981804" y="403120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3" name="Line 34"/>
          <p:cNvSpPr/>
          <p:nvPr/>
        </p:nvSpPr>
        <p:spPr>
          <a:xfrm flipV="1">
            <a:off x="6232525" y="3721735"/>
            <a:ext cx="254000" cy="340360"/>
          </a:xfrm>
          <a:prstGeom prst="line">
            <a:avLst/>
          </a:prstGeom>
          <a:ln w="38100" cap="flat" cmpd="sng">
            <a:solidFill>
              <a:srgbClr val="800080"/>
            </a:solidFill>
            <a:prstDash val="solid"/>
            <a:round/>
            <a:headEnd type="none" w="med" len="med"/>
            <a:tailEnd type="none" w="med" len="med"/>
          </a:ln>
        </p:spPr>
      </p:sp>
      <p:sp>
        <p:nvSpPr>
          <p:cNvPr id="24" name="Line 38"/>
          <p:cNvSpPr/>
          <p:nvPr/>
        </p:nvSpPr>
        <p:spPr>
          <a:xfrm flipV="1">
            <a:off x="6659245" y="3626485"/>
            <a:ext cx="6350" cy="454025"/>
          </a:xfrm>
          <a:prstGeom prst="line">
            <a:avLst/>
          </a:prstGeom>
          <a:ln w="38100" cap="flat" cmpd="sng">
            <a:solidFill>
              <a:srgbClr val="800080"/>
            </a:solidFill>
            <a:prstDash val="solid"/>
            <a:round/>
            <a:headEnd type="none" w="med" len="med"/>
            <a:tailEnd type="none" w="med" len="med"/>
          </a:ln>
        </p:spPr>
      </p:sp>
      <p:sp>
        <p:nvSpPr>
          <p:cNvPr id="25" name="Rectangle 30"/>
          <p:cNvSpPr/>
          <p:nvPr/>
        </p:nvSpPr>
        <p:spPr>
          <a:xfrm>
            <a:off x="6917159" y="3977863"/>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6" name="Line 38"/>
          <p:cNvSpPr/>
          <p:nvPr/>
        </p:nvSpPr>
        <p:spPr>
          <a:xfrm flipV="1">
            <a:off x="6559550" y="446659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306289" y="481796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28"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
        <p:nvSpPr>
          <p:cNvPr id="29" name="Line 34"/>
          <p:cNvSpPr/>
          <p:nvPr/>
        </p:nvSpPr>
        <p:spPr>
          <a:xfrm flipV="1">
            <a:off x="6014085" y="4561205"/>
            <a:ext cx="139700" cy="1271270"/>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flipV="1">
            <a:off x="6427470" y="5218430"/>
            <a:ext cx="59055" cy="648335"/>
          </a:xfrm>
          <a:prstGeom prst="line">
            <a:avLst/>
          </a:prstGeom>
          <a:ln w="38100" cap="flat" cmpd="sng">
            <a:solidFill>
              <a:srgbClr val="800080"/>
            </a:solidFill>
            <a:prstDash val="sysDash"/>
            <a:round/>
            <a:headEnd type="none" w="med" len="med"/>
            <a:tailEnd type="none" w="med" len="med"/>
          </a:ln>
        </p:spPr>
      </p:sp>
      <p:sp>
        <p:nvSpPr>
          <p:cNvPr id="32" name="Line 34"/>
          <p:cNvSpPr/>
          <p:nvPr/>
        </p:nvSpPr>
        <p:spPr>
          <a:xfrm flipV="1">
            <a:off x="6884670" y="4466590"/>
            <a:ext cx="272415" cy="1271270"/>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V="1">
            <a:off x="7296150" y="3552190"/>
            <a:ext cx="81280" cy="2283460"/>
          </a:xfrm>
          <a:prstGeom prst="line">
            <a:avLst/>
          </a:prstGeom>
          <a:ln w="38100" cap="flat" cmpd="sng">
            <a:solidFill>
              <a:srgbClr val="800080"/>
            </a:solidFill>
            <a:prstDash val="sysDash"/>
            <a:round/>
            <a:headEnd type="none" w="med" len="med"/>
            <a:tailEnd type="none" w="med" len="med"/>
          </a:ln>
        </p:spPr>
      </p:sp>
    </p:spTree>
    <p:extLst>
      <p:ext uri="{BB962C8B-B14F-4D97-AF65-F5344CB8AC3E}">
        <p14:creationId xmlns:p14="http://schemas.microsoft.com/office/powerpoint/2010/main" val="3348937870"/>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6"/>
          <p:cNvSpPr txBox="1">
            <a:spLocks noChangeArrowheads="1"/>
          </p:cNvSpPr>
          <p:nvPr/>
        </p:nvSpPr>
        <p:spPr bwMode="auto">
          <a:xfrm>
            <a:off x="140466" y="2319490"/>
            <a:ext cx="3024336" cy="1938992"/>
          </a:xfrm>
          <a:prstGeom prst="rect">
            <a:avLst/>
          </a:prstGeom>
          <a:noFill/>
          <a:ln w="9525">
            <a:noFill/>
            <a:miter lim="800000"/>
            <a:headEnd/>
            <a:tailEnd/>
          </a:ln>
        </p:spPr>
        <p:txBody>
          <a:bodyPr wrap="square">
            <a:spAutoFit/>
          </a:bodyPr>
          <a:lstStyle/>
          <a:p>
            <a:pPr>
              <a:buClrTx/>
              <a:buNone/>
            </a:pPr>
            <a:r>
              <a:rPr lang="zh-CN" altLang="en-US" dirty="0">
                <a:solidFill>
                  <a:srgbClr val="800080"/>
                </a:solidFill>
                <a:latin typeface="楷体_GB2312" pitchFamily="49" charset="-122"/>
              </a:rPr>
              <a:t>例</a:t>
            </a:r>
            <a:r>
              <a:rPr lang="en-US" altLang="zh-CN" dirty="0">
                <a:solidFill>
                  <a:srgbClr val="800080"/>
                </a:solidFill>
                <a:latin typeface="楷体_GB2312" pitchFamily="49" charset="-122"/>
              </a:rPr>
              <a:t>4.10 </a:t>
            </a:r>
          </a:p>
          <a:p>
            <a:pPr>
              <a:buClrTx/>
              <a:buNone/>
            </a:pPr>
            <a:r>
              <a:rPr lang="zh-CN" altLang="en-US" dirty="0">
                <a:solidFill>
                  <a:srgbClr val="800080"/>
                </a:solidFill>
                <a:latin typeface="楷体_GB2312" pitchFamily="49" charset="-122"/>
              </a:rPr>
              <a:t>文法</a:t>
            </a:r>
            <a:r>
              <a:rPr lang="en-US" altLang="zh-CN" sz="2800" dirty="0"/>
              <a:t>G[S]:</a:t>
            </a:r>
          </a:p>
          <a:p>
            <a:pPr>
              <a:buClrTx/>
              <a:buNone/>
            </a:pPr>
            <a:r>
              <a:rPr lang="en-US" altLang="zh-CN" sz="2800" i="1" dirty="0"/>
              <a:t>S</a:t>
            </a:r>
            <a:r>
              <a:rPr lang="en-US" altLang="zh-CN" sz="2800" i="1" dirty="0">
                <a:sym typeface="Symbol" pitchFamily="18" charset="2"/>
              </a:rPr>
              <a:t> </a:t>
            </a:r>
            <a:r>
              <a:rPr lang="en-US" altLang="zh-CN" sz="2800" i="1" dirty="0"/>
              <a:t> Sa</a:t>
            </a:r>
          </a:p>
          <a:p>
            <a:pPr>
              <a:buClrTx/>
              <a:buNone/>
            </a:pPr>
            <a:r>
              <a:rPr lang="en-US" altLang="zh-CN" sz="2800" i="1" dirty="0"/>
              <a:t>S</a:t>
            </a:r>
            <a:r>
              <a:rPr lang="en-US" altLang="zh-CN" sz="2800" i="1" dirty="0">
                <a:sym typeface="Symbol" pitchFamily="18" charset="2"/>
              </a:rPr>
              <a:t> </a:t>
            </a:r>
            <a:r>
              <a:rPr lang="en-US" altLang="zh-CN" sz="2800" i="1" dirty="0"/>
              <a:t> b</a:t>
            </a:r>
          </a:p>
        </p:txBody>
      </p:sp>
      <p:sp>
        <p:nvSpPr>
          <p:cNvPr id="42" name="Rectangle 12"/>
          <p:cNvSpPr/>
          <p:nvPr/>
        </p:nvSpPr>
        <p:spPr>
          <a:xfrm>
            <a:off x="7931374" y="170080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45" name="Line 34"/>
          <p:cNvSpPr/>
          <p:nvPr/>
        </p:nvSpPr>
        <p:spPr>
          <a:xfrm flipV="1">
            <a:off x="7782045" y="2162865"/>
            <a:ext cx="254000" cy="340360"/>
          </a:xfrm>
          <a:prstGeom prst="line">
            <a:avLst/>
          </a:prstGeom>
          <a:ln w="38100" cap="flat" cmpd="sng">
            <a:solidFill>
              <a:srgbClr val="800080"/>
            </a:solidFill>
            <a:prstDash val="solid"/>
            <a:round/>
            <a:headEnd type="none" w="med" len="med"/>
            <a:tailEnd type="none" w="med" len="med"/>
          </a:ln>
        </p:spPr>
      </p:sp>
      <p:sp>
        <p:nvSpPr>
          <p:cNvPr id="46" name="Line 38"/>
          <p:cNvSpPr/>
          <p:nvPr/>
        </p:nvSpPr>
        <p:spPr>
          <a:xfrm flipH="1" flipV="1">
            <a:off x="8269090" y="2162865"/>
            <a:ext cx="309880" cy="309245"/>
          </a:xfrm>
          <a:prstGeom prst="line">
            <a:avLst/>
          </a:prstGeom>
          <a:ln w="38100" cap="flat" cmpd="sng">
            <a:solidFill>
              <a:srgbClr val="800080"/>
            </a:solidFill>
            <a:prstDash val="solid"/>
            <a:round/>
            <a:headEnd type="none" w="med" len="med"/>
            <a:tailEnd type="none" w="med" len="med"/>
          </a:ln>
        </p:spPr>
      </p:sp>
      <p:sp>
        <p:nvSpPr>
          <p:cNvPr id="55" name="Rectangle 12"/>
          <p:cNvSpPr/>
          <p:nvPr/>
        </p:nvSpPr>
        <p:spPr>
          <a:xfrm>
            <a:off x="7571860" y="2427492"/>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56" name="Rectangle 12"/>
          <p:cNvSpPr/>
          <p:nvPr/>
        </p:nvSpPr>
        <p:spPr>
          <a:xfrm>
            <a:off x="7021568" y="3284984"/>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57" name="Line 34"/>
          <p:cNvSpPr/>
          <p:nvPr/>
        </p:nvSpPr>
        <p:spPr>
          <a:xfrm flipV="1">
            <a:off x="7350245" y="2949462"/>
            <a:ext cx="254000" cy="340360"/>
          </a:xfrm>
          <a:prstGeom prst="line">
            <a:avLst/>
          </a:prstGeom>
          <a:ln w="38100" cap="flat" cmpd="sng">
            <a:solidFill>
              <a:srgbClr val="800080"/>
            </a:solidFill>
            <a:prstDash val="solid"/>
            <a:round/>
            <a:headEnd type="none" w="med" len="med"/>
            <a:tailEnd type="none" w="med" len="med"/>
          </a:ln>
        </p:spPr>
      </p:sp>
      <p:sp>
        <p:nvSpPr>
          <p:cNvPr id="58" name="Line 38"/>
          <p:cNvSpPr/>
          <p:nvPr/>
        </p:nvSpPr>
        <p:spPr>
          <a:xfrm flipH="1" flipV="1">
            <a:off x="7837290" y="2949462"/>
            <a:ext cx="309880" cy="309245"/>
          </a:xfrm>
          <a:prstGeom prst="line">
            <a:avLst/>
          </a:prstGeom>
          <a:ln w="38100" cap="flat" cmpd="sng">
            <a:solidFill>
              <a:srgbClr val="800080"/>
            </a:solidFill>
            <a:prstDash val="solid"/>
            <a:round/>
            <a:headEnd type="none" w="med" len="med"/>
            <a:tailEnd type="none" w="med" len="med"/>
          </a:ln>
        </p:spPr>
      </p:sp>
      <p:sp>
        <p:nvSpPr>
          <p:cNvPr id="59" name="Rectangle 12"/>
          <p:cNvSpPr/>
          <p:nvPr/>
        </p:nvSpPr>
        <p:spPr>
          <a:xfrm>
            <a:off x="6167131" y="5016647"/>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60" name="Line 34"/>
          <p:cNvSpPr/>
          <p:nvPr/>
        </p:nvSpPr>
        <p:spPr>
          <a:xfrm flipV="1">
            <a:off x="6894568" y="3810600"/>
            <a:ext cx="254000" cy="340360"/>
          </a:xfrm>
          <a:prstGeom prst="line">
            <a:avLst/>
          </a:prstGeom>
          <a:ln w="38100" cap="flat" cmpd="sng">
            <a:solidFill>
              <a:srgbClr val="800080"/>
            </a:solidFill>
            <a:prstDash val="solid"/>
            <a:round/>
            <a:headEnd type="none" w="med" len="med"/>
            <a:tailEnd type="none" w="med" len="med"/>
          </a:ln>
        </p:spPr>
      </p:sp>
      <p:sp>
        <p:nvSpPr>
          <p:cNvPr id="61" name="Line 38"/>
          <p:cNvSpPr/>
          <p:nvPr/>
        </p:nvSpPr>
        <p:spPr>
          <a:xfrm flipH="1" flipV="1">
            <a:off x="7381613" y="3810600"/>
            <a:ext cx="309880" cy="309245"/>
          </a:xfrm>
          <a:prstGeom prst="line">
            <a:avLst/>
          </a:prstGeom>
          <a:ln w="38100" cap="flat" cmpd="sng">
            <a:solidFill>
              <a:srgbClr val="800080"/>
            </a:solidFill>
            <a:prstDash val="solid"/>
            <a:round/>
            <a:headEnd type="none" w="med" len="med"/>
            <a:tailEnd type="none" w="med" len="med"/>
          </a:ln>
        </p:spPr>
      </p:sp>
      <p:sp>
        <p:nvSpPr>
          <p:cNvPr id="62" name="Rectangle 12"/>
          <p:cNvSpPr/>
          <p:nvPr/>
        </p:nvSpPr>
        <p:spPr>
          <a:xfrm>
            <a:off x="6575914" y="4147384"/>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63" name="Line 34"/>
          <p:cNvSpPr/>
          <p:nvPr/>
        </p:nvSpPr>
        <p:spPr>
          <a:xfrm flipV="1">
            <a:off x="6448914" y="4673000"/>
            <a:ext cx="254000" cy="340360"/>
          </a:xfrm>
          <a:prstGeom prst="line">
            <a:avLst/>
          </a:prstGeom>
          <a:ln w="38100" cap="flat" cmpd="sng">
            <a:solidFill>
              <a:srgbClr val="800080"/>
            </a:solidFill>
            <a:prstDash val="solid"/>
            <a:round/>
            <a:headEnd type="none" w="med" len="med"/>
            <a:tailEnd type="none" w="med" len="med"/>
          </a:ln>
        </p:spPr>
      </p:sp>
      <p:sp>
        <p:nvSpPr>
          <p:cNvPr id="64" name="Line 38"/>
          <p:cNvSpPr/>
          <p:nvPr/>
        </p:nvSpPr>
        <p:spPr>
          <a:xfrm flipH="1" flipV="1">
            <a:off x="6935959" y="4673000"/>
            <a:ext cx="309880" cy="309245"/>
          </a:xfrm>
          <a:prstGeom prst="line">
            <a:avLst/>
          </a:prstGeom>
          <a:ln w="38100" cap="flat" cmpd="sng">
            <a:solidFill>
              <a:srgbClr val="800080"/>
            </a:solidFill>
            <a:prstDash val="solid"/>
            <a:round/>
            <a:headEnd type="none" w="med" len="med"/>
            <a:tailEnd type="none" w="med" len="med"/>
          </a:ln>
        </p:spPr>
      </p:sp>
      <p:sp>
        <p:nvSpPr>
          <p:cNvPr id="6" name="矩形 5"/>
          <p:cNvSpPr/>
          <p:nvPr/>
        </p:nvSpPr>
        <p:spPr>
          <a:xfrm>
            <a:off x="8408180" y="2353171"/>
            <a:ext cx="412292" cy="584775"/>
          </a:xfrm>
          <a:prstGeom prst="rect">
            <a:avLst/>
          </a:prstGeom>
        </p:spPr>
        <p:txBody>
          <a:bodyPr wrap="none">
            <a:spAutoFit/>
          </a:bodyPr>
          <a:lstStyle/>
          <a:p>
            <a:pPr>
              <a:buNone/>
            </a:pPr>
            <a:r>
              <a:rPr lang="en-US" altLang="zh-CN" dirty="0"/>
              <a:t>a</a:t>
            </a:r>
            <a:endParaRPr lang="zh-CN" altLang="en-US" dirty="0"/>
          </a:p>
        </p:txBody>
      </p:sp>
      <p:sp>
        <p:nvSpPr>
          <p:cNvPr id="66" name="矩形 65"/>
          <p:cNvSpPr/>
          <p:nvPr/>
        </p:nvSpPr>
        <p:spPr>
          <a:xfrm>
            <a:off x="7941024" y="3280628"/>
            <a:ext cx="412292" cy="584775"/>
          </a:xfrm>
          <a:prstGeom prst="rect">
            <a:avLst/>
          </a:prstGeom>
        </p:spPr>
        <p:txBody>
          <a:bodyPr wrap="none">
            <a:spAutoFit/>
          </a:bodyPr>
          <a:lstStyle/>
          <a:p>
            <a:pPr>
              <a:buNone/>
            </a:pPr>
            <a:r>
              <a:rPr lang="en-US" altLang="zh-CN" dirty="0"/>
              <a:t>a</a:t>
            </a:r>
            <a:endParaRPr lang="zh-CN" altLang="en-US" dirty="0"/>
          </a:p>
        </p:txBody>
      </p:sp>
      <p:sp>
        <p:nvSpPr>
          <p:cNvPr id="67" name="矩形 66"/>
          <p:cNvSpPr/>
          <p:nvPr/>
        </p:nvSpPr>
        <p:spPr>
          <a:xfrm>
            <a:off x="7543139" y="4088175"/>
            <a:ext cx="412292" cy="584775"/>
          </a:xfrm>
          <a:prstGeom prst="rect">
            <a:avLst/>
          </a:prstGeom>
        </p:spPr>
        <p:txBody>
          <a:bodyPr wrap="none">
            <a:spAutoFit/>
          </a:bodyPr>
          <a:lstStyle/>
          <a:p>
            <a:pPr>
              <a:buNone/>
            </a:pPr>
            <a:r>
              <a:rPr lang="en-US" altLang="zh-CN" dirty="0"/>
              <a:t>a</a:t>
            </a:r>
            <a:endParaRPr lang="zh-CN" altLang="en-US" dirty="0"/>
          </a:p>
        </p:txBody>
      </p:sp>
      <p:sp>
        <p:nvSpPr>
          <p:cNvPr id="68" name="矩形 67"/>
          <p:cNvSpPr/>
          <p:nvPr/>
        </p:nvSpPr>
        <p:spPr>
          <a:xfrm>
            <a:off x="7063718" y="4936697"/>
            <a:ext cx="412292" cy="584775"/>
          </a:xfrm>
          <a:prstGeom prst="rect">
            <a:avLst/>
          </a:prstGeom>
        </p:spPr>
        <p:txBody>
          <a:bodyPr wrap="none">
            <a:spAutoFit/>
          </a:bodyPr>
          <a:lstStyle/>
          <a:p>
            <a:pPr>
              <a:buNone/>
            </a:pPr>
            <a:r>
              <a:rPr lang="en-US" altLang="zh-CN" dirty="0"/>
              <a:t>a</a:t>
            </a:r>
            <a:endParaRPr lang="zh-CN" altLang="en-US" dirty="0"/>
          </a:p>
        </p:txBody>
      </p:sp>
      <p:sp>
        <p:nvSpPr>
          <p:cNvPr id="69" name="Line 34"/>
          <p:cNvSpPr/>
          <p:nvPr/>
        </p:nvSpPr>
        <p:spPr>
          <a:xfrm flipV="1">
            <a:off x="6167131" y="5446916"/>
            <a:ext cx="127000" cy="170180"/>
          </a:xfrm>
          <a:prstGeom prst="line">
            <a:avLst/>
          </a:prstGeom>
          <a:ln w="38100" cap="flat" cmpd="sng">
            <a:solidFill>
              <a:srgbClr val="800080"/>
            </a:solidFill>
            <a:prstDash val="solid"/>
            <a:round/>
            <a:headEnd type="none" w="med" len="med"/>
            <a:tailEnd type="none" w="med" len="med"/>
          </a:ln>
        </p:spPr>
      </p:sp>
      <p:sp>
        <p:nvSpPr>
          <p:cNvPr id="7" name="矩形 6"/>
          <p:cNvSpPr/>
          <p:nvPr/>
        </p:nvSpPr>
        <p:spPr>
          <a:xfrm>
            <a:off x="5914674" y="5445224"/>
            <a:ext cx="434734" cy="584775"/>
          </a:xfrm>
          <a:prstGeom prst="rect">
            <a:avLst/>
          </a:prstGeom>
        </p:spPr>
        <p:txBody>
          <a:bodyPr wrap="none">
            <a:spAutoFit/>
          </a:bodyPr>
          <a:lstStyle/>
          <a:p>
            <a:pPr>
              <a:buNone/>
            </a:pPr>
            <a:r>
              <a:rPr lang="en-US" altLang="zh-CN" dirty="0"/>
              <a:t>b</a:t>
            </a:r>
            <a:endParaRPr lang="zh-CN" altLang="en-US" dirty="0"/>
          </a:p>
        </p:txBody>
      </p:sp>
      <p:sp>
        <p:nvSpPr>
          <p:cNvPr id="27" name="矩形 26"/>
          <p:cNvSpPr/>
          <p:nvPr/>
        </p:nvSpPr>
        <p:spPr>
          <a:xfrm>
            <a:off x="5129216" y="1000108"/>
            <a:ext cx="4014784" cy="584775"/>
          </a:xfrm>
          <a:prstGeom prst="rect">
            <a:avLst/>
          </a:prstGeom>
        </p:spPr>
        <p:txBody>
          <a:bodyPr wrap="square">
            <a:spAutoFit/>
          </a:bodyPr>
          <a:lstStyle/>
          <a:p>
            <a:pPr lvl="0">
              <a:buNone/>
            </a:pPr>
            <a:r>
              <a:rPr lang="zh-CN" altLang="en-US" dirty="0">
                <a:solidFill>
                  <a:srgbClr val="800080"/>
                </a:solidFill>
                <a:latin typeface="楷体_GB2312" pitchFamily="49" charset="-122"/>
              </a:rPr>
              <a:t>输入串</a:t>
            </a:r>
            <a:r>
              <a:rPr lang="en-US" altLang="zh-CN" sz="2800" dirty="0" err="1"/>
              <a:t>baaaa</a:t>
            </a:r>
            <a:r>
              <a:rPr lang="zh-CN" altLang="en-US" sz="2800" dirty="0"/>
              <a:t>的语法树</a:t>
            </a:r>
            <a:endParaRPr lang="en-US" altLang="zh-CN" sz="2800" dirty="0"/>
          </a:p>
        </p:txBody>
      </p:sp>
      <p:sp>
        <p:nvSpPr>
          <p:cNvPr id="28" name="矩形 27"/>
          <p:cNvSpPr/>
          <p:nvPr/>
        </p:nvSpPr>
        <p:spPr>
          <a:xfrm>
            <a:off x="0" y="4751566"/>
            <a:ext cx="5436096" cy="954107"/>
          </a:xfrm>
          <a:prstGeom prst="rect">
            <a:avLst/>
          </a:prstGeom>
        </p:spPr>
        <p:txBody>
          <a:bodyPr wrap="square">
            <a:spAutoFit/>
          </a:bodyPr>
          <a:lstStyle/>
          <a:p>
            <a:pPr lvl="0">
              <a:buNone/>
            </a:pPr>
            <a:r>
              <a:rPr lang="zh-CN" altLang="en-US" sz="2800" dirty="0">
                <a:solidFill>
                  <a:srgbClr val="800080"/>
                </a:solidFill>
              </a:rPr>
              <a:t>该文法不能直接使用</a:t>
            </a:r>
            <a:r>
              <a:rPr lang="en-US" altLang="zh-CN" sz="2800" dirty="0">
                <a:solidFill>
                  <a:srgbClr val="800080"/>
                </a:solidFill>
              </a:rPr>
              <a:t>LL(1)</a:t>
            </a:r>
            <a:r>
              <a:rPr lang="zh-CN" altLang="en-US" sz="2800" dirty="0">
                <a:solidFill>
                  <a:srgbClr val="800080"/>
                </a:solidFill>
              </a:rPr>
              <a:t>分析法</a:t>
            </a:r>
            <a:endParaRPr lang="en-US" altLang="zh-CN" sz="2800" dirty="0">
              <a:solidFill>
                <a:srgbClr val="800080"/>
              </a:solidFill>
            </a:endParaRPr>
          </a:p>
          <a:p>
            <a:pPr lvl="0">
              <a:buNone/>
            </a:pPr>
            <a:r>
              <a:rPr lang="zh-CN" altLang="en-US" sz="2800" i="1" dirty="0"/>
              <a:t>因为</a:t>
            </a:r>
            <a:r>
              <a:rPr lang="en-US" altLang="zh-CN" sz="2800" i="1" dirty="0"/>
              <a:t>First(Sa),First(b)</a:t>
            </a:r>
            <a:r>
              <a:rPr lang="zh-CN" altLang="en-US" sz="2800" i="1" dirty="0"/>
              <a:t>都含有</a:t>
            </a:r>
            <a:r>
              <a:rPr lang="en-US" altLang="zh-CN" sz="2800" i="1" dirty="0"/>
              <a:t>b </a:t>
            </a:r>
          </a:p>
        </p:txBody>
      </p:sp>
      <p:sp>
        <p:nvSpPr>
          <p:cNvPr id="2" name="矩形 1"/>
          <p:cNvSpPr/>
          <p:nvPr/>
        </p:nvSpPr>
        <p:spPr>
          <a:xfrm>
            <a:off x="140466" y="1137507"/>
            <a:ext cx="4572000" cy="1175706"/>
          </a:xfrm>
          <a:prstGeom prst="rect">
            <a:avLst/>
          </a:prstGeom>
        </p:spPr>
        <p:txBody>
          <a:bodyPr>
            <a:spAutoFit/>
          </a:bodyPr>
          <a:lstStyle/>
          <a:p>
            <a:pPr>
              <a:spcBef>
                <a:spcPct val="20000"/>
              </a:spcBef>
              <a:buSzPct val="75000"/>
              <a:buNone/>
            </a:pPr>
            <a:r>
              <a:rPr lang="en-US" altLang="zh-CN" dirty="0">
                <a:solidFill>
                  <a:srgbClr val="800080"/>
                </a:solidFill>
              </a:rPr>
              <a:t>(1)</a:t>
            </a:r>
            <a:r>
              <a:rPr lang="zh-CN" altLang="en-US" dirty="0">
                <a:solidFill>
                  <a:srgbClr val="800080"/>
                </a:solidFill>
              </a:rPr>
              <a:t>直接左递归举例</a:t>
            </a:r>
            <a:endParaRPr lang="zh-CN" altLang="en-US" dirty="0"/>
          </a:p>
          <a:p>
            <a:pPr marL="342900" indent="-342900">
              <a:spcBef>
                <a:spcPct val="20000"/>
              </a:spcBef>
              <a:buClr>
                <a:schemeClr val="tx1"/>
              </a:buClr>
              <a:buSzPct val="75000"/>
              <a:buNone/>
            </a:pPr>
            <a:r>
              <a:rPr lang="en-US" altLang="zh-CN" dirty="0"/>
              <a:t>A </a:t>
            </a:r>
            <a:r>
              <a:rPr lang="en-US" altLang="zh-CN" dirty="0">
                <a:sym typeface="Symbol" pitchFamily="18" charset="2"/>
              </a:rPr>
              <a:t></a:t>
            </a:r>
            <a:r>
              <a:rPr lang="en-US" altLang="zh-CN" dirty="0"/>
              <a:t> A</a:t>
            </a:r>
            <a:r>
              <a:rPr lang="el-GR" altLang="zh-CN" dirty="0"/>
              <a:t>α</a:t>
            </a:r>
            <a:r>
              <a:rPr lang="en-US" altLang="zh-CN" dirty="0"/>
              <a:t> </a:t>
            </a:r>
          </a:p>
        </p:txBody>
      </p:sp>
      <p:sp>
        <p:nvSpPr>
          <p:cNvPr id="25" name="Rectangle 4"/>
          <p:cNvSpPr>
            <a:spLocks noChangeArrowheads="1"/>
          </p:cNvSpPr>
          <p:nvPr/>
        </p:nvSpPr>
        <p:spPr bwMode="auto">
          <a:xfrm>
            <a:off x="1476375" y="188913"/>
            <a:ext cx="5327650" cy="661720"/>
          </a:xfrm>
          <a:prstGeom prst="rect">
            <a:avLst/>
          </a:prstGeom>
          <a:noFill/>
          <a:ln w="9525" algn="ctr">
            <a:noFill/>
            <a:miter lim="800000"/>
            <a:headEnd/>
            <a:tailEnd/>
          </a:ln>
        </p:spPr>
        <p:txBody>
          <a:bodyPr>
            <a:spAutoFit/>
          </a:bodyPr>
          <a:lstStyle/>
          <a:p>
            <a:pPr algn="ctr">
              <a:lnSpc>
                <a:spcPct val="90000"/>
              </a:lnSpc>
              <a:buClrTx/>
              <a:buFontTx/>
              <a:buNone/>
            </a:pPr>
            <a:r>
              <a:rPr lang="en-US" altLang="zh-CN" sz="4000" b="1" dirty="0">
                <a:solidFill>
                  <a:srgbClr val="800080"/>
                </a:solidFill>
                <a:latin typeface="华文行楷" pitchFamily="2" charset="-122"/>
                <a:ea typeface="华文行楷" pitchFamily="2" charset="-122"/>
              </a:rPr>
              <a:t>4.3.2 </a:t>
            </a:r>
            <a:r>
              <a:rPr lang="zh-CN" altLang="en-US" sz="4000" b="1" dirty="0">
                <a:solidFill>
                  <a:srgbClr val="800080"/>
                </a:solidFill>
                <a:latin typeface="华文行楷" pitchFamily="2" charset="-122"/>
                <a:ea typeface="华文行楷" pitchFamily="2" charset="-122"/>
              </a:rPr>
              <a:t>消除左递归</a:t>
            </a:r>
          </a:p>
        </p:txBody>
      </p:sp>
      <p:sp>
        <p:nvSpPr>
          <p:cNvPr id="26" name="矩形 25"/>
          <p:cNvSpPr/>
          <p:nvPr/>
        </p:nvSpPr>
        <p:spPr>
          <a:xfrm>
            <a:off x="1763688" y="1700808"/>
            <a:ext cx="3038011" cy="584775"/>
          </a:xfrm>
          <a:prstGeom prst="rect">
            <a:avLst/>
          </a:prstGeom>
        </p:spPr>
        <p:txBody>
          <a:bodyPr wrap="none">
            <a:spAutoFit/>
          </a:bodyPr>
          <a:lstStyle/>
          <a:p>
            <a:pPr marL="342900" indent="-342900">
              <a:spcBef>
                <a:spcPct val="20000"/>
              </a:spcBef>
              <a:buClr>
                <a:schemeClr val="tx1"/>
              </a:buClr>
              <a:buSzPct val="75000"/>
              <a:buNone/>
            </a:pPr>
            <a:r>
              <a:rPr lang="en-US" altLang="zh-CN" i="1" dirty="0"/>
              <a:t>,α</a:t>
            </a:r>
            <a:r>
              <a:rPr lang="en-US" altLang="zh-CN" i="1" dirty="0">
                <a:solidFill>
                  <a:srgbClr val="800080"/>
                </a:solidFill>
                <a:sym typeface="Symbol" pitchFamily="18" charset="2"/>
              </a:rPr>
              <a:t> </a:t>
            </a:r>
            <a:r>
              <a:rPr lang="en-US" altLang="zh-CN" i="1" dirty="0">
                <a:sym typeface="Symbol" pitchFamily="18" charset="2"/>
              </a:rPr>
              <a:t> </a:t>
            </a:r>
            <a:r>
              <a:rPr lang="en-US" altLang="zh-CN" i="1" dirty="0">
                <a:solidFill>
                  <a:srgbClr val="800080"/>
                </a:solidFill>
                <a:sym typeface="Symbol" pitchFamily="18" charset="2"/>
              </a:rPr>
              <a:t>(</a:t>
            </a:r>
            <a:r>
              <a:rPr lang="en-US" altLang="zh-CN" i="1" dirty="0">
                <a:solidFill>
                  <a:srgbClr val="993366"/>
                </a:solidFill>
              </a:rPr>
              <a:t>V</a:t>
            </a:r>
            <a:r>
              <a:rPr lang="en-US" altLang="zh-CN" i="1" baseline="-25000" dirty="0">
                <a:solidFill>
                  <a:srgbClr val="993366"/>
                </a:solidFill>
                <a:sym typeface="Symbol" pitchFamily="18" charset="2"/>
              </a:rPr>
              <a:t>N </a:t>
            </a:r>
            <a:r>
              <a:rPr lang="en-US" altLang="zh-CN" i="1" dirty="0">
                <a:solidFill>
                  <a:srgbClr val="993366"/>
                </a:solidFill>
                <a:sym typeface="Symbol" pitchFamily="18" charset="2"/>
              </a:rPr>
              <a:t> </a:t>
            </a:r>
            <a:r>
              <a:rPr lang="en-US" altLang="zh-CN" i="1" dirty="0">
                <a:solidFill>
                  <a:srgbClr val="800080"/>
                </a:solidFill>
              </a:rPr>
              <a:t>V</a:t>
            </a:r>
            <a:r>
              <a:rPr lang="en-US" altLang="zh-CN" i="1" baseline="-25000" dirty="0">
                <a:solidFill>
                  <a:srgbClr val="800080"/>
                </a:solidFill>
              </a:rPr>
              <a:t>T</a:t>
            </a:r>
            <a:r>
              <a:rPr lang="en-US" altLang="zh-CN" i="1" dirty="0">
                <a:solidFill>
                  <a:srgbClr val="800080"/>
                </a:solidFill>
                <a:sym typeface="Symbol" pitchFamily="18" charset="2"/>
              </a:rPr>
              <a:t>)*</a:t>
            </a:r>
            <a:r>
              <a:rPr lang="en-US" altLang="zh-CN" i="1" dirty="0">
                <a:sym typeface="Symbol" pitchFamily="18" charset="2"/>
              </a:rPr>
              <a:t> </a:t>
            </a:r>
            <a:endParaRPr lang="el-GR" altLang="zh-CN" i="1" dirty="0">
              <a:sym typeface="Symbol" pitchFamily="18" charset="2"/>
            </a:endParaRPr>
          </a:p>
        </p:txBody>
      </p:sp>
    </p:spTree>
    <p:extLst>
      <p:ext uri="{BB962C8B-B14F-4D97-AF65-F5344CB8AC3E}">
        <p14:creationId xmlns:p14="http://schemas.microsoft.com/office/powerpoint/2010/main" val="16264989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2000"/>
                                        <p:tgtEl>
                                          <p:spTgt spid="42"/>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0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20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2000"/>
                                        <p:tgtEl>
                                          <p:spTgt spid="5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fade">
                                      <p:cBhvr>
                                        <p:cTn id="29" dur="2000"/>
                                        <p:tgtEl>
                                          <p:spTgt spid="56"/>
                                        </p:tgtEl>
                                      </p:cBhvr>
                                    </p:animEffect>
                                  </p:childTnLst>
                                </p:cTn>
                              </p:par>
                              <p:par>
                                <p:cTn id="30" presetID="10" presetClass="entr" presetSubtype="0"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2000"/>
                                        <p:tgtEl>
                                          <p:spTgt spid="57"/>
                                        </p:tgtEl>
                                      </p:cBhvr>
                                    </p:animEffect>
                                  </p:childTnLst>
                                </p:cTn>
                              </p:par>
                              <p:par>
                                <p:cTn id="33" presetID="10"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20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20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fade">
                                      <p:cBhvr>
                                        <p:cTn id="43" dur="2000"/>
                                        <p:tgtEl>
                                          <p:spTgt spid="60"/>
                                        </p:tgtEl>
                                      </p:cBhvr>
                                    </p:animEffect>
                                  </p:childTnLst>
                                </p:cTn>
                              </p:par>
                              <p:par>
                                <p:cTn id="44" presetID="10"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2000"/>
                                        <p:tgtEl>
                                          <p:spTgt spid="6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2000"/>
                                        <p:tgtEl>
                                          <p:spTgt spid="6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20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2000"/>
                                        <p:tgtEl>
                                          <p:spTgt spid="59"/>
                                        </p:tgtEl>
                                      </p:cBhvr>
                                    </p:animEffect>
                                  </p:childTnLst>
                                </p:cTn>
                              </p:par>
                              <p:par>
                                <p:cTn id="58" presetID="10" presetClass="entr" presetSubtype="0" fill="hold"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2000"/>
                                        <p:tgtEl>
                                          <p:spTgt spid="63"/>
                                        </p:tgtEl>
                                      </p:cBhvr>
                                    </p:animEffect>
                                  </p:childTnLst>
                                </p:cTn>
                              </p:par>
                              <p:par>
                                <p:cTn id="61" presetID="10"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2000"/>
                                        <p:tgtEl>
                                          <p:spTgt spid="6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fade">
                                      <p:cBhvr>
                                        <p:cTn id="66" dur="2000"/>
                                        <p:tgtEl>
                                          <p:spTgt spid="68"/>
                                        </p:tgtEl>
                                      </p:cBhvr>
                                    </p:animEffect>
                                  </p:childTnLst>
                                </p:cTn>
                              </p:par>
                              <p:par>
                                <p:cTn id="67" presetID="10" presetClass="entr" presetSubtype="0" fill="hold"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20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2000"/>
                                        <p:tgtEl>
                                          <p:spTgt spid="6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20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5" grpId="0"/>
      <p:bldP spid="56" grpId="0"/>
      <p:bldP spid="59" grpId="0"/>
      <p:bldP spid="62" grpId="0"/>
      <p:bldP spid="6" grpId="0"/>
      <p:bldP spid="66" grpId="0"/>
      <p:bldP spid="67" grpId="0"/>
      <p:bldP spid="68" grpId="0"/>
      <p:bldP spid="7" grpId="0"/>
      <p:bldP spid="27" grpId="0"/>
      <p:bldP spid="2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6"/>
          <p:cNvSpPr txBox="1">
            <a:spLocks noChangeArrowheads="1"/>
          </p:cNvSpPr>
          <p:nvPr/>
        </p:nvSpPr>
        <p:spPr bwMode="auto">
          <a:xfrm>
            <a:off x="106635" y="2149693"/>
            <a:ext cx="3961309" cy="2431435"/>
          </a:xfrm>
          <a:prstGeom prst="rect">
            <a:avLst/>
          </a:prstGeom>
          <a:solidFill>
            <a:schemeClr val="bg1"/>
          </a:solidFill>
          <a:ln w="9525">
            <a:noFill/>
            <a:miter lim="800000"/>
            <a:headEnd/>
            <a:tailEnd/>
          </a:ln>
        </p:spPr>
        <p:txBody>
          <a:bodyPr wrap="square">
            <a:spAutoFit/>
          </a:bodyPr>
          <a:lstStyle/>
          <a:p>
            <a:r>
              <a:rPr lang="zh-CN" altLang="en-US" dirty="0">
                <a:solidFill>
                  <a:srgbClr val="800080"/>
                </a:solidFill>
                <a:latin typeface="楷体_GB2312" pitchFamily="49" charset="-122"/>
              </a:rPr>
              <a:t>间接</a:t>
            </a:r>
            <a:r>
              <a:rPr lang="zh-CN" altLang="en-US" sz="3200" b="1" dirty="0">
                <a:solidFill>
                  <a:srgbClr val="800080"/>
                </a:solidFill>
                <a:latin typeface="楷体_GB2312" pitchFamily="49" charset="-122"/>
              </a:rPr>
              <a:t>左递归的举例</a:t>
            </a:r>
            <a:endParaRPr lang="en-US" altLang="zh-CN" sz="3200" b="1" dirty="0">
              <a:solidFill>
                <a:srgbClr val="800080"/>
              </a:solidFill>
              <a:latin typeface="楷体_GB2312" pitchFamily="49" charset="-122"/>
            </a:endParaRPr>
          </a:p>
          <a:p>
            <a:pPr>
              <a:buClrTx/>
              <a:buNone/>
            </a:pPr>
            <a:r>
              <a:rPr lang="zh-CN" altLang="en-US" dirty="0">
                <a:solidFill>
                  <a:srgbClr val="800080"/>
                </a:solidFill>
                <a:latin typeface="楷体_GB2312" pitchFamily="49" charset="-122"/>
              </a:rPr>
              <a:t>例</a:t>
            </a:r>
            <a:r>
              <a:rPr lang="en-US" altLang="zh-CN" dirty="0">
                <a:solidFill>
                  <a:srgbClr val="800080"/>
                </a:solidFill>
                <a:latin typeface="楷体_GB2312" pitchFamily="49" charset="-122"/>
              </a:rPr>
              <a:t>4.11 </a:t>
            </a:r>
          </a:p>
          <a:p>
            <a:pPr>
              <a:buClrTx/>
              <a:buNone/>
            </a:pPr>
            <a:r>
              <a:rPr lang="zh-CN" altLang="en-US" dirty="0">
                <a:solidFill>
                  <a:srgbClr val="800080"/>
                </a:solidFill>
                <a:latin typeface="楷体_GB2312" pitchFamily="49" charset="-122"/>
              </a:rPr>
              <a:t>文法</a:t>
            </a:r>
            <a:r>
              <a:rPr lang="en-US" altLang="zh-CN" sz="2800" dirty="0"/>
              <a:t>G[S]:</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aB|Bb</a:t>
            </a:r>
            <a:endParaRPr lang="en-US" altLang="zh-CN" sz="2800" i="1" dirty="0"/>
          </a:p>
          <a:p>
            <a:pPr>
              <a:buClrTx/>
              <a:buNone/>
            </a:pPr>
            <a:r>
              <a:rPr lang="en-US" altLang="zh-CN" sz="2800" i="1" dirty="0"/>
              <a:t>B </a:t>
            </a:r>
            <a:r>
              <a:rPr lang="en-US" altLang="zh-CN" sz="2800" i="1" dirty="0">
                <a:sym typeface="Symbol" pitchFamily="18" charset="2"/>
              </a:rPr>
              <a:t> </a:t>
            </a:r>
            <a:r>
              <a:rPr lang="en-US" altLang="zh-CN" sz="2800" i="1" dirty="0" err="1"/>
              <a:t>Ac|d</a:t>
            </a:r>
            <a:endParaRPr lang="en-US" altLang="zh-CN" sz="2800" dirty="0"/>
          </a:p>
        </p:txBody>
      </p:sp>
      <p:sp>
        <p:nvSpPr>
          <p:cNvPr id="42" name="Rectangle 12"/>
          <p:cNvSpPr/>
          <p:nvPr/>
        </p:nvSpPr>
        <p:spPr>
          <a:xfrm>
            <a:off x="6122003" y="651141"/>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45" name="Line 34"/>
          <p:cNvSpPr/>
          <p:nvPr/>
        </p:nvSpPr>
        <p:spPr>
          <a:xfrm flipV="1">
            <a:off x="4714875" y="960047"/>
            <a:ext cx="1432397" cy="500066"/>
          </a:xfrm>
          <a:prstGeom prst="line">
            <a:avLst/>
          </a:prstGeom>
          <a:ln w="38100" cap="flat" cmpd="sng">
            <a:solidFill>
              <a:srgbClr val="800080"/>
            </a:solidFill>
            <a:prstDash val="solid"/>
            <a:round/>
            <a:headEnd type="none" w="med" len="med"/>
            <a:tailEnd type="none" w="med" len="med"/>
          </a:ln>
        </p:spPr>
      </p:sp>
      <p:sp>
        <p:nvSpPr>
          <p:cNvPr id="46" name="Line 38"/>
          <p:cNvSpPr/>
          <p:nvPr/>
        </p:nvSpPr>
        <p:spPr>
          <a:xfrm flipH="1" flipV="1">
            <a:off x="6450360" y="954520"/>
            <a:ext cx="1622058" cy="362717"/>
          </a:xfrm>
          <a:prstGeom prst="line">
            <a:avLst/>
          </a:prstGeom>
          <a:ln w="38100" cap="flat" cmpd="sng">
            <a:solidFill>
              <a:srgbClr val="800080"/>
            </a:solidFill>
            <a:prstDash val="solid"/>
            <a:round/>
            <a:headEnd type="none" w="med" len="med"/>
            <a:tailEnd type="none" w="med" len="med"/>
          </a:ln>
        </p:spPr>
      </p:sp>
      <p:sp>
        <p:nvSpPr>
          <p:cNvPr id="57" name="Line 34"/>
          <p:cNvSpPr/>
          <p:nvPr/>
        </p:nvSpPr>
        <p:spPr>
          <a:xfrm flipV="1">
            <a:off x="7981351" y="1637197"/>
            <a:ext cx="254000" cy="340360"/>
          </a:xfrm>
          <a:prstGeom prst="line">
            <a:avLst/>
          </a:prstGeom>
          <a:ln w="38100" cap="flat" cmpd="sng">
            <a:solidFill>
              <a:srgbClr val="800080"/>
            </a:solidFill>
            <a:prstDash val="solid"/>
            <a:round/>
            <a:headEnd type="none" w="med" len="med"/>
            <a:tailEnd type="none" w="med" len="med"/>
          </a:ln>
        </p:spPr>
      </p:sp>
      <p:sp>
        <p:nvSpPr>
          <p:cNvPr id="58" name="Line 38"/>
          <p:cNvSpPr/>
          <p:nvPr/>
        </p:nvSpPr>
        <p:spPr>
          <a:xfrm flipH="1" flipV="1">
            <a:off x="8468396" y="1637197"/>
            <a:ext cx="309880" cy="309245"/>
          </a:xfrm>
          <a:prstGeom prst="line">
            <a:avLst/>
          </a:prstGeom>
          <a:ln w="38100" cap="flat" cmpd="sng">
            <a:solidFill>
              <a:srgbClr val="800080"/>
            </a:solidFill>
            <a:prstDash val="solid"/>
            <a:round/>
            <a:headEnd type="none" w="med" len="med"/>
            <a:tailEnd type="none" w="med" len="med"/>
          </a:ln>
        </p:spPr>
      </p:sp>
      <p:sp>
        <p:nvSpPr>
          <p:cNvPr id="60" name="Line 34"/>
          <p:cNvSpPr/>
          <p:nvPr/>
        </p:nvSpPr>
        <p:spPr>
          <a:xfrm flipV="1">
            <a:off x="7556515" y="2285992"/>
            <a:ext cx="254000" cy="340360"/>
          </a:xfrm>
          <a:prstGeom prst="line">
            <a:avLst/>
          </a:prstGeom>
          <a:ln w="38100" cap="flat" cmpd="sng">
            <a:solidFill>
              <a:srgbClr val="800080"/>
            </a:solidFill>
            <a:prstDash val="solid"/>
            <a:round/>
            <a:headEnd type="none" w="med" len="med"/>
            <a:tailEnd type="none" w="med" len="med"/>
          </a:ln>
        </p:spPr>
      </p:sp>
      <p:sp>
        <p:nvSpPr>
          <p:cNvPr id="61" name="Line 38"/>
          <p:cNvSpPr/>
          <p:nvPr/>
        </p:nvSpPr>
        <p:spPr>
          <a:xfrm flipH="1" flipV="1">
            <a:off x="7988563" y="2285992"/>
            <a:ext cx="309880" cy="309245"/>
          </a:xfrm>
          <a:prstGeom prst="line">
            <a:avLst/>
          </a:prstGeom>
          <a:ln w="38100" cap="flat" cmpd="sng">
            <a:solidFill>
              <a:srgbClr val="800080"/>
            </a:solidFill>
            <a:prstDash val="solid"/>
            <a:round/>
            <a:headEnd type="none" w="med" len="med"/>
            <a:tailEnd type="none" w="med" len="med"/>
          </a:ln>
        </p:spPr>
      </p:sp>
      <p:sp>
        <p:nvSpPr>
          <p:cNvPr id="62" name="Rectangle 12"/>
          <p:cNvSpPr/>
          <p:nvPr/>
        </p:nvSpPr>
        <p:spPr>
          <a:xfrm>
            <a:off x="7702464" y="1857364"/>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63" name="Line 34"/>
          <p:cNvSpPr/>
          <p:nvPr/>
        </p:nvSpPr>
        <p:spPr>
          <a:xfrm flipV="1">
            <a:off x="7104082" y="3017202"/>
            <a:ext cx="254000" cy="340360"/>
          </a:xfrm>
          <a:prstGeom prst="line">
            <a:avLst/>
          </a:prstGeom>
          <a:ln w="38100" cap="flat" cmpd="sng">
            <a:solidFill>
              <a:srgbClr val="800080"/>
            </a:solidFill>
            <a:prstDash val="solid"/>
            <a:round/>
            <a:headEnd type="none" w="med" len="med"/>
            <a:tailEnd type="none" w="med" len="med"/>
          </a:ln>
        </p:spPr>
      </p:sp>
      <p:sp>
        <p:nvSpPr>
          <p:cNvPr id="64" name="Line 38"/>
          <p:cNvSpPr/>
          <p:nvPr/>
        </p:nvSpPr>
        <p:spPr>
          <a:xfrm flipH="1" flipV="1">
            <a:off x="7520520" y="3048317"/>
            <a:ext cx="309880" cy="309245"/>
          </a:xfrm>
          <a:prstGeom prst="line">
            <a:avLst/>
          </a:prstGeom>
          <a:ln w="38100" cap="flat" cmpd="sng">
            <a:solidFill>
              <a:srgbClr val="800080"/>
            </a:solidFill>
            <a:prstDash val="solid"/>
            <a:round/>
            <a:headEnd type="none" w="med" len="med"/>
            <a:tailEnd type="none" w="med" len="med"/>
          </a:ln>
        </p:spPr>
      </p:sp>
      <p:sp>
        <p:nvSpPr>
          <p:cNvPr id="6" name="矩形 5"/>
          <p:cNvSpPr/>
          <p:nvPr/>
        </p:nvSpPr>
        <p:spPr>
          <a:xfrm>
            <a:off x="4427984" y="1272589"/>
            <a:ext cx="412292" cy="584775"/>
          </a:xfrm>
          <a:prstGeom prst="rect">
            <a:avLst/>
          </a:prstGeom>
        </p:spPr>
        <p:txBody>
          <a:bodyPr wrap="none">
            <a:spAutoFit/>
          </a:bodyPr>
          <a:lstStyle/>
          <a:p>
            <a:pPr>
              <a:buNone/>
            </a:pPr>
            <a:r>
              <a:rPr lang="en-US" altLang="zh-CN" i="1" dirty="0"/>
              <a:t>a</a:t>
            </a:r>
            <a:endParaRPr lang="zh-CN" altLang="en-US" i="1" dirty="0"/>
          </a:p>
        </p:txBody>
      </p:sp>
      <p:sp>
        <p:nvSpPr>
          <p:cNvPr id="67" name="矩形 66"/>
          <p:cNvSpPr/>
          <p:nvPr/>
        </p:nvSpPr>
        <p:spPr>
          <a:xfrm>
            <a:off x="8660302" y="1785926"/>
            <a:ext cx="412292" cy="584775"/>
          </a:xfrm>
          <a:prstGeom prst="rect">
            <a:avLst/>
          </a:prstGeom>
        </p:spPr>
        <p:txBody>
          <a:bodyPr wrap="none">
            <a:spAutoFit/>
          </a:bodyPr>
          <a:lstStyle/>
          <a:p>
            <a:pPr>
              <a:buNone/>
            </a:pPr>
            <a:r>
              <a:rPr lang="en-US" altLang="zh-CN" dirty="0"/>
              <a:t>c</a:t>
            </a:r>
            <a:endParaRPr lang="zh-CN" altLang="en-US" dirty="0"/>
          </a:p>
        </p:txBody>
      </p:sp>
      <p:sp>
        <p:nvSpPr>
          <p:cNvPr id="28" name="Rectangle 12"/>
          <p:cNvSpPr/>
          <p:nvPr/>
        </p:nvSpPr>
        <p:spPr>
          <a:xfrm>
            <a:off x="8072418" y="1149881"/>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B</a:t>
            </a:r>
          </a:p>
        </p:txBody>
      </p:sp>
      <p:sp>
        <p:nvSpPr>
          <p:cNvPr id="29" name="Rectangle 12"/>
          <p:cNvSpPr/>
          <p:nvPr/>
        </p:nvSpPr>
        <p:spPr>
          <a:xfrm>
            <a:off x="7270920" y="2524407"/>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B</a:t>
            </a:r>
          </a:p>
        </p:txBody>
      </p:sp>
      <p:sp>
        <p:nvSpPr>
          <p:cNvPr id="30" name="矩形 29"/>
          <p:cNvSpPr/>
          <p:nvPr/>
        </p:nvSpPr>
        <p:spPr>
          <a:xfrm>
            <a:off x="8137794" y="2452969"/>
            <a:ext cx="434734" cy="584775"/>
          </a:xfrm>
          <a:prstGeom prst="rect">
            <a:avLst/>
          </a:prstGeom>
        </p:spPr>
        <p:txBody>
          <a:bodyPr wrap="none">
            <a:spAutoFit/>
          </a:bodyPr>
          <a:lstStyle/>
          <a:p>
            <a:pPr>
              <a:buNone/>
            </a:pPr>
            <a:r>
              <a:rPr lang="en-US" altLang="zh-CN" i="1" dirty="0"/>
              <a:t>b</a:t>
            </a:r>
            <a:endParaRPr lang="zh-CN" altLang="en-US" i="1" dirty="0"/>
          </a:p>
        </p:txBody>
      </p:sp>
      <p:sp>
        <p:nvSpPr>
          <p:cNvPr id="31" name="Rectangle 12"/>
          <p:cNvSpPr/>
          <p:nvPr/>
        </p:nvSpPr>
        <p:spPr>
          <a:xfrm>
            <a:off x="6842292" y="3143248"/>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32" name="矩形 31"/>
          <p:cNvSpPr/>
          <p:nvPr/>
        </p:nvSpPr>
        <p:spPr>
          <a:xfrm>
            <a:off x="7731608" y="3143248"/>
            <a:ext cx="412292" cy="584775"/>
          </a:xfrm>
          <a:prstGeom prst="rect">
            <a:avLst/>
          </a:prstGeom>
        </p:spPr>
        <p:txBody>
          <a:bodyPr wrap="none">
            <a:spAutoFit/>
          </a:bodyPr>
          <a:lstStyle/>
          <a:p>
            <a:pPr>
              <a:buNone/>
            </a:pPr>
            <a:r>
              <a:rPr lang="en-US" altLang="zh-CN" dirty="0"/>
              <a:t>c</a:t>
            </a:r>
            <a:endParaRPr lang="zh-CN" altLang="en-US" dirty="0"/>
          </a:p>
        </p:txBody>
      </p:sp>
      <p:sp>
        <p:nvSpPr>
          <p:cNvPr id="33" name="Line 34"/>
          <p:cNvSpPr/>
          <p:nvPr/>
        </p:nvSpPr>
        <p:spPr>
          <a:xfrm flipV="1">
            <a:off x="6712251" y="3571876"/>
            <a:ext cx="254000" cy="340360"/>
          </a:xfrm>
          <a:prstGeom prst="line">
            <a:avLst/>
          </a:prstGeom>
          <a:ln w="38100" cap="flat" cmpd="sng">
            <a:solidFill>
              <a:srgbClr val="800080"/>
            </a:solidFill>
            <a:prstDash val="solid"/>
            <a:round/>
            <a:headEnd type="none" w="med" len="med"/>
            <a:tailEnd type="none" w="med" len="med"/>
          </a:ln>
        </p:spPr>
      </p:sp>
      <p:sp>
        <p:nvSpPr>
          <p:cNvPr id="34" name="Line 38"/>
          <p:cNvSpPr/>
          <p:nvPr/>
        </p:nvSpPr>
        <p:spPr>
          <a:xfrm flipH="1" flipV="1">
            <a:off x="7144299" y="3571876"/>
            <a:ext cx="309880" cy="309245"/>
          </a:xfrm>
          <a:prstGeom prst="line">
            <a:avLst/>
          </a:prstGeom>
          <a:ln w="38100" cap="flat" cmpd="sng">
            <a:solidFill>
              <a:srgbClr val="800080"/>
            </a:solidFill>
            <a:prstDash val="solid"/>
            <a:round/>
            <a:headEnd type="none" w="med" len="med"/>
            <a:tailEnd type="none" w="med" len="med"/>
          </a:ln>
        </p:spPr>
      </p:sp>
      <p:sp>
        <p:nvSpPr>
          <p:cNvPr id="35" name="Rectangle 12"/>
          <p:cNvSpPr/>
          <p:nvPr/>
        </p:nvSpPr>
        <p:spPr>
          <a:xfrm>
            <a:off x="6413664" y="3786190"/>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B</a:t>
            </a:r>
          </a:p>
        </p:txBody>
      </p:sp>
      <p:sp>
        <p:nvSpPr>
          <p:cNvPr id="36" name="矩形 35"/>
          <p:cNvSpPr/>
          <p:nvPr/>
        </p:nvSpPr>
        <p:spPr>
          <a:xfrm>
            <a:off x="7280538" y="3714752"/>
            <a:ext cx="434734" cy="584775"/>
          </a:xfrm>
          <a:prstGeom prst="rect">
            <a:avLst/>
          </a:prstGeom>
        </p:spPr>
        <p:txBody>
          <a:bodyPr wrap="none">
            <a:spAutoFit/>
          </a:bodyPr>
          <a:lstStyle/>
          <a:p>
            <a:pPr>
              <a:buNone/>
            </a:pPr>
            <a:r>
              <a:rPr lang="en-US" altLang="zh-CN" i="1" dirty="0"/>
              <a:t>b</a:t>
            </a:r>
            <a:endParaRPr lang="zh-CN" altLang="en-US" i="1" dirty="0"/>
          </a:p>
        </p:txBody>
      </p:sp>
      <p:sp>
        <p:nvSpPr>
          <p:cNvPr id="37" name="Line 34"/>
          <p:cNvSpPr/>
          <p:nvPr/>
        </p:nvSpPr>
        <p:spPr>
          <a:xfrm flipV="1">
            <a:off x="6234586" y="4214818"/>
            <a:ext cx="254000" cy="340360"/>
          </a:xfrm>
          <a:prstGeom prst="line">
            <a:avLst/>
          </a:prstGeom>
          <a:ln w="38100" cap="flat" cmpd="sng">
            <a:solidFill>
              <a:srgbClr val="800080"/>
            </a:solidFill>
            <a:prstDash val="solid"/>
            <a:round/>
            <a:headEnd type="none" w="med" len="med"/>
            <a:tailEnd type="none" w="med" len="med"/>
          </a:ln>
        </p:spPr>
      </p:sp>
      <p:sp>
        <p:nvSpPr>
          <p:cNvPr id="38" name="Line 38"/>
          <p:cNvSpPr/>
          <p:nvPr/>
        </p:nvSpPr>
        <p:spPr>
          <a:xfrm flipH="1" flipV="1">
            <a:off x="6721631" y="4214818"/>
            <a:ext cx="309880" cy="309245"/>
          </a:xfrm>
          <a:prstGeom prst="line">
            <a:avLst/>
          </a:prstGeom>
          <a:ln w="38100" cap="flat" cmpd="sng">
            <a:solidFill>
              <a:srgbClr val="800080"/>
            </a:solidFill>
            <a:prstDash val="solid"/>
            <a:round/>
            <a:headEnd type="none" w="med" len="med"/>
            <a:tailEnd type="none" w="med" len="med"/>
          </a:ln>
        </p:spPr>
      </p:sp>
      <p:sp>
        <p:nvSpPr>
          <p:cNvPr id="39" name="Rectangle 12"/>
          <p:cNvSpPr/>
          <p:nvPr/>
        </p:nvSpPr>
        <p:spPr>
          <a:xfrm>
            <a:off x="5929322" y="4429132"/>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40" name="矩形 39"/>
          <p:cNvSpPr/>
          <p:nvPr/>
        </p:nvSpPr>
        <p:spPr>
          <a:xfrm>
            <a:off x="6874352" y="4344423"/>
            <a:ext cx="412292" cy="584775"/>
          </a:xfrm>
          <a:prstGeom prst="rect">
            <a:avLst/>
          </a:prstGeom>
        </p:spPr>
        <p:txBody>
          <a:bodyPr wrap="none">
            <a:spAutoFit/>
          </a:bodyPr>
          <a:lstStyle/>
          <a:p>
            <a:pPr>
              <a:buNone/>
            </a:pPr>
            <a:r>
              <a:rPr lang="en-US" altLang="zh-CN" dirty="0"/>
              <a:t>c</a:t>
            </a:r>
            <a:endParaRPr lang="zh-CN" altLang="en-US" dirty="0"/>
          </a:p>
        </p:txBody>
      </p:sp>
      <p:sp>
        <p:nvSpPr>
          <p:cNvPr id="41" name="Line 34"/>
          <p:cNvSpPr/>
          <p:nvPr/>
        </p:nvSpPr>
        <p:spPr>
          <a:xfrm flipV="1">
            <a:off x="5810762" y="4857760"/>
            <a:ext cx="254000" cy="340360"/>
          </a:xfrm>
          <a:prstGeom prst="line">
            <a:avLst/>
          </a:prstGeom>
          <a:ln w="38100" cap="flat" cmpd="sng">
            <a:solidFill>
              <a:srgbClr val="800080"/>
            </a:solidFill>
            <a:prstDash val="solid"/>
            <a:round/>
            <a:headEnd type="none" w="med" len="med"/>
            <a:tailEnd type="none" w="med" len="med"/>
          </a:ln>
        </p:spPr>
      </p:sp>
      <p:sp>
        <p:nvSpPr>
          <p:cNvPr id="43" name="Line 38"/>
          <p:cNvSpPr/>
          <p:nvPr/>
        </p:nvSpPr>
        <p:spPr>
          <a:xfrm flipH="1" flipV="1">
            <a:off x="6242810" y="4857760"/>
            <a:ext cx="309880" cy="309245"/>
          </a:xfrm>
          <a:prstGeom prst="line">
            <a:avLst/>
          </a:prstGeom>
          <a:ln w="38100" cap="flat" cmpd="sng">
            <a:solidFill>
              <a:srgbClr val="800080"/>
            </a:solidFill>
            <a:prstDash val="solid"/>
            <a:round/>
            <a:headEnd type="none" w="med" len="med"/>
            <a:tailEnd type="none" w="med" len="med"/>
          </a:ln>
        </p:spPr>
      </p:sp>
      <p:sp>
        <p:nvSpPr>
          <p:cNvPr id="50" name="Rectangle 12"/>
          <p:cNvSpPr/>
          <p:nvPr/>
        </p:nvSpPr>
        <p:spPr>
          <a:xfrm>
            <a:off x="5484970" y="5021807"/>
            <a:ext cx="444352" cy="52322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B</a:t>
            </a:r>
          </a:p>
        </p:txBody>
      </p:sp>
      <p:sp>
        <p:nvSpPr>
          <p:cNvPr id="51" name="矩形 50"/>
          <p:cNvSpPr/>
          <p:nvPr/>
        </p:nvSpPr>
        <p:spPr>
          <a:xfrm>
            <a:off x="6423282" y="4950369"/>
            <a:ext cx="434734" cy="584775"/>
          </a:xfrm>
          <a:prstGeom prst="rect">
            <a:avLst/>
          </a:prstGeom>
        </p:spPr>
        <p:txBody>
          <a:bodyPr wrap="none">
            <a:spAutoFit/>
          </a:bodyPr>
          <a:lstStyle/>
          <a:p>
            <a:pPr>
              <a:buNone/>
            </a:pPr>
            <a:r>
              <a:rPr lang="en-US" altLang="zh-CN" i="1" dirty="0"/>
              <a:t>b</a:t>
            </a:r>
            <a:endParaRPr lang="zh-CN" altLang="en-US" i="1" dirty="0"/>
          </a:p>
        </p:txBody>
      </p:sp>
      <p:sp>
        <p:nvSpPr>
          <p:cNvPr id="52" name="矩形 51"/>
          <p:cNvSpPr/>
          <p:nvPr/>
        </p:nvSpPr>
        <p:spPr>
          <a:xfrm>
            <a:off x="5179361" y="5500702"/>
            <a:ext cx="434734" cy="584775"/>
          </a:xfrm>
          <a:prstGeom prst="rect">
            <a:avLst/>
          </a:prstGeom>
        </p:spPr>
        <p:txBody>
          <a:bodyPr wrap="none">
            <a:spAutoFit/>
          </a:bodyPr>
          <a:lstStyle/>
          <a:p>
            <a:pPr>
              <a:buNone/>
            </a:pPr>
            <a:r>
              <a:rPr lang="en-US" altLang="zh-CN" i="1" dirty="0"/>
              <a:t>d</a:t>
            </a:r>
            <a:endParaRPr lang="zh-CN" altLang="en-US" i="1" dirty="0"/>
          </a:p>
        </p:txBody>
      </p:sp>
      <p:sp>
        <p:nvSpPr>
          <p:cNvPr id="53" name="Line 34"/>
          <p:cNvSpPr/>
          <p:nvPr/>
        </p:nvSpPr>
        <p:spPr>
          <a:xfrm flipV="1">
            <a:off x="5465113" y="5429264"/>
            <a:ext cx="178457" cy="185083"/>
          </a:xfrm>
          <a:prstGeom prst="line">
            <a:avLst/>
          </a:prstGeom>
          <a:ln w="38100" cap="flat" cmpd="sng">
            <a:solidFill>
              <a:srgbClr val="800080"/>
            </a:solidFill>
            <a:prstDash val="solid"/>
            <a:round/>
            <a:headEnd type="none" w="med" len="med"/>
            <a:tailEnd type="none" w="med" len="med"/>
          </a:ln>
        </p:spPr>
      </p:sp>
      <p:sp>
        <p:nvSpPr>
          <p:cNvPr id="44" name="矩形 43"/>
          <p:cNvSpPr/>
          <p:nvPr/>
        </p:nvSpPr>
        <p:spPr>
          <a:xfrm>
            <a:off x="4071886" y="0"/>
            <a:ext cx="5072114" cy="584775"/>
          </a:xfrm>
          <a:prstGeom prst="rect">
            <a:avLst/>
          </a:prstGeom>
        </p:spPr>
        <p:txBody>
          <a:bodyPr wrap="square">
            <a:spAutoFit/>
          </a:bodyPr>
          <a:lstStyle/>
          <a:p>
            <a:pPr>
              <a:buClrTx/>
              <a:buNone/>
            </a:pPr>
            <a:r>
              <a:rPr lang="zh-CN" altLang="en-US" dirty="0"/>
              <a:t>输入串</a:t>
            </a:r>
            <a:r>
              <a:rPr lang="en-US" altLang="zh-CN" dirty="0" err="1"/>
              <a:t>adbcbcbc</a:t>
            </a:r>
            <a:r>
              <a:rPr lang="zh-CN" altLang="en-US" dirty="0"/>
              <a:t>的语法树</a:t>
            </a:r>
            <a:endParaRPr lang="en-US" altLang="zh-CN" dirty="0"/>
          </a:p>
        </p:txBody>
      </p:sp>
      <p:sp>
        <p:nvSpPr>
          <p:cNvPr id="47" name="矩形 46"/>
          <p:cNvSpPr/>
          <p:nvPr/>
        </p:nvSpPr>
        <p:spPr>
          <a:xfrm>
            <a:off x="32916" y="4602343"/>
            <a:ext cx="4572031" cy="954107"/>
          </a:xfrm>
          <a:prstGeom prst="rect">
            <a:avLst/>
          </a:prstGeom>
        </p:spPr>
        <p:txBody>
          <a:bodyPr wrap="square">
            <a:spAutoFit/>
          </a:bodyPr>
          <a:lstStyle/>
          <a:p>
            <a:pPr lvl="0">
              <a:buNone/>
            </a:pPr>
            <a:r>
              <a:rPr lang="zh-CN" altLang="en-US" sz="2800" dirty="0">
                <a:solidFill>
                  <a:srgbClr val="800080"/>
                </a:solidFill>
              </a:rPr>
              <a:t>不能直接使用</a:t>
            </a:r>
            <a:r>
              <a:rPr lang="en-US" altLang="zh-CN" sz="2800" dirty="0">
                <a:solidFill>
                  <a:srgbClr val="800080"/>
                </a:solidFill>
              </a:rPr>
              <a:t>LL(1)</a:t>
            </a:r>
            <a:r>
              <a:rPr lang="zh-CN" altLang="en-US" sz="2800" dirty="0">
                <a:solidFill>
                  <a:srgbClr val="800080"/>
                </a:solidFill>
              </a:rPr>
              <a:t>分析法</a:t>
            </a:r>
            <a:endParaRPr lang="en-US" altLang="zh-CN" sz="2800" dirty="0">
              <a:solidFill>
                <a:srgbClr val="800080"/>
              </a:solidFill>
            </a:endParaRPr>
          </a:p>
          <a:p>
            <a:pPr lvl="0">
              <a:buNone/>
            </a:pPr>
            <a:r>
              <a:rPr lang="en-US" altLang="zh-CN" sz="2800" i="1" dirty="0"/>
              <a:t>First(</a:t>
            </a:r>
            <a:r>
              <a:rPr lang="en-US" altLang="zh-CN" sz="2800" i="1" dirty="0" err="1"/>
              <a:t>aB</a:t>
            </a:r>
            <a:r>
              <a:rPr lang="en-US" altLang="zh-CN" sz="2800" i="1" dirty="0"/>
              <a:t>),First(Bb)</a:t>
            </a:r>
            <a:r>
              <a:rPr lang="zh-CN" altLang="en-US" sz="2800" i="1" dirty="0"/>
              <a:t>都含有</a:t>
            </a:r>
            <a:r>
              <a:rPr lang="en-US" altLang="zh-CN" sz="2800" i="1" dirty="0"/>
              <a:t>a </a:t>
            </a:r>
          </a:p>
        </p:txBody>
      </p:sp>
      <p:sp>
        <p:nvSpPr>
          <p:cNvPr id="2" name="矩形 1"/>
          <p:cNvSpPr/>
          <p:nvPr/>
        </p:nvSpPr>
        <p:spPr>
          <a:xfrm>
            <a:off x="-72008" y="-2532"/>
            <a:ext cx="4572000" cy="1766637"/>
          </a:xfrm>
          <a:prstGeom prst="rect">
            <a:avLst/>
          </a:prstGeom>
        </p:spPr>
        <p:txBody>
          <a:bodyPr>
            <a:spAutoFit/>
          </a:bodyPr>
          <a:lstStyle/>
          <a:p>
            <a:pPr marL="342900" indent="-342900">
              <a:spcBef>
                <a:spcPct val="20000"/>
              </a:spcBef>
              <a:buClr>
                <a:schemeClr val="tx1"/>
              </a:buClr>
              <a:buSzPct val="75000"/>
              <a:buNone/>
            </a:pPr>
            <a:r>
              <a:rPr lang="en-US" altLang="zh-CN" dirty="0">
                <a:solidFill>
                  <a:srgbClr val="800080"/>
                </a:solidFill>
              </a:rPr>
              <a:t>(2)</a:t>
            </a:r>
            <a:r>
              <a:rPr lang="zh-CN" altLang="en-US" dirty="0">
                <a:solidFill>
                  <a:srgbClr val="800080"/>
                </a:solidFill>
              </a:rPr>
              <a:t>间接左递归</a:t>
            </a:r>
            <a:endParaRPr lang="en-US" altLang="zh-CN" dirty="0">
              <a:solidFill>
                <a:srgbClr val="800080"/>
              </a:solidFill>
            </a:endParaRPr>
          </a:p>
          <a:p>
            <a:pPr marL="342900" indent="-342900">
              <a:spcBef>
                <a:spcPct val="20000"/>
              </a:spcBef>
              <a:buClr>
                <a:schemeClr val="tx1"/>
              </a:buClr>
              <a:buSzPct val="75000"/>
              <a:buNone/>
            </a:pPr>
            <a:r>
              <a:rPr lang="en-US" altLang="zh-CN" dirty="0"/>
              <a:t>             A </a:t>
            </a:r>
            <a:r>
              <a:rPr lang="en-US" altLang="zh-CN" dirty="0">
                <a:sym typeface="Symbol" pitchFamily="18" charset="2"/>
              </a:rPr>
              <a:t></a:t>
            </a:r>
            <a:r>
              <a:rPr lang="en-US" altLang="zh-CN" dirty="0"/>
              <a:t> Bβ</a:t>
            </a:r>
          </a:p>
          <a:p>
            <a:pPr marL="342900" indent="-342900">
              <a:spcBef>
                <a:spcPct val="20000"/>
              </a:spcBef>
              <a:buClr>
                <a:schemeClr val="tx1"/>
              </a:buClr>
              <a:buSzPct val="75000"/>
              <a:buNone/>
            </a:pPr>
            <a:r>
              <a:rPr lang="en-US" altLang="zh-CN" dirty="0"/>
              <a:t>		     B </a:t>
            </a:r>
            <a:r>
              <a:rPr lang="en-US" altLang="zh-CN" dirty="0">
                <a:sym typeface="Symbol" pitchFamily="18" charset="2"/>
              </a:rPr>
              <a:t></a:t>
            </a:r>
            <a:r>
              <a:rPr lang="en-US" altLang="zh-CN" dirty="0"/>
              <a:t>A</a:t>
            </a:r>
            <a:r>
              <a:rPr lang="el-GR" altLang="zh-CN" dirty="0"/>
              <a:t>α</a:t>
            </a:r>
            <a:endParaRPr lang="en-US" altLang="zh-CN" dirty="0"/>
          </a:p>
        </p:txBody>
      </p:sp>
      <p:grpSp>
        <p:nvGrpSpPr>
          <p:cNvPr id="48" name="组合 47"/>
          <p:cNvGrpSpPr/>
          <p:nvPr/>
        </p:nvGrpSpPr>
        <p:grpSpPr>
          <a:xfrm>
            <a:off x="268276" y="5709678"/>
            <a:ext cx="4572000" cy="1175706"/>
            <a:chOff x="1165064" y="4653136"/>
            <a:chExt cx="4572000" cy="1175706"/>
          </a:xfrm>
        </p:grpSpPr>
        <p:sp>
          <p:nvSpPr>
            <p:cNvPr id="49" name="矩形 48"/>
            <p:cNvSpPr/>
            <p:nvPr/>
          </p:nvSpPr>
          <p:spPr>
            <a:xfrm>
              <a:off x="1165064" y="4653136"/>
              <a:ext cx="4572000" cy="1175706"/>
            </a:xfrm>
            <a:prstGeom prst="rect">
              <a:avLst/>
            </a:prstGeom>
          </p:spPr>
          <p:txBody>
            <a:bodyPr>
              <a:spAutoFit/>
            </a:bodyPr>
            <a:lstStyle/>
            <a:p>
              <a:pPr marL="342900" indent="-342900">
                <a:spcBef>
                  <a:spcPct val="20000"/>
                </a:spcBef>
                <a:buClr>
                  <a:schemeClr val="tx1"/>
                </a:buClr>
                <a:buSzPct val="75000"/>
                <a:buNone/>
              </a:pPr>
              <a:r>
                <a:rPr lang="zh-CN" altLang="en-US" dirty="0">
                  <a:solidFill>
                    <a:srgbClr val="800080"/>
                  </a:solidFill>
                </a:rPr>
                <a:t>左递归的一般情况</a:t>
              </a:r>
              <a:endParaRPr lang="en-US" altLang="zh-CN" dirty="0">
                <a:solidFill>
                  <a:srgbClr val="800080"/>
                </a:solidFill>
              </a:endParaRPr>
            </a:p>
            <a:p>
              <a:pPr marL="342900" indent="-342900">
                <a:spcBef>
                  <a:spcPct val="20000"/>
                </a:spcBef>
                <a:buClr>
                  <a:schemeClr val="tx1"/>
                </a:buClr>
                <a:buSzPct val="75000"/>
                <a:buNone/>
              </a:pPr>
              <a:r>
                <a:rPr lang="en-US" altLang="zh-CN" dirty="0"/>
                <a:t>              A </a:t>
              </a:r>
              <a:r>
                <a:rPr lang="en-US" altLang="zh-CN" dirty="0">
                  <a:sym typeface="Symbol" pitchFamily="18" charset="2"/>
                </a:rPr>
                <a:t></a:t>
              </a:r>
              <a:r>
                <a:rPr lang="en-US" altLang="zh-CN" dirty="0"/>
                <a:t> A</a:t>
              </a:r>
              <a:r>
                <a:rPr lang="el-GR" altLang="zh-CN" dirty="0"/>
                <a:t>α</a:t>
              </a:r>
              <a:endParaRPr lang="en-US" altLang="zh-CN" dirty="0"/>
            </a:p>
          </p:txBody>
        </p:sp>
        <p:sp>
          <p:nvSpPr>
            <p:cNvPr id="54" name="矩形 53"/>
            <p:cNvSpPr/>
            <p:nvPr/>
          </p:nvSpPr>
          <p:spPr>
            <a:xfrm>
              <a:off x="3203848" y="5085184"/>
              <a:ext cx="425116" cy="584775"/>
            </a:xfrm>
            <a:prstGeom prst="rect">
              <a:avLst/>
            </a:prstGeom>
          </p:spPr>
          <p:txBody>
            <a:bodyPr wrap="none">
              <a:spAutoFit/>
            </a:bodyPr>
            <a:lstStyle/>
            <a:p>
              <a:pPr>
                <a:buNone/>
              </a:pPr>
              <a:r>
                <a:rPr lang="en-US" altLang="zh-CN" dirty="0"/>
                <a:t>+</a:t>
              </a:r>
              <a:endParaRPr lang="zh-CN" altLang="en-US" dirty="0"/>
            </a:p>
          </p:txBody>
        </p:sp>
      </p:grpSp>
      <p:sp>
        <p:nvSpPr>
          <p:cNvPr id="55" name="矩形 54"/>
          <p:cNvSpPr/>
          <p:nvPr/>
        </p:nvSpPr>
        <p:spPr>
          <a:xfrm>
            <a:off x="539552" y="1620089"/>
            <a:ext cx="3406702" cy="584775"/>
          </a:xfrm>
          <a:prstGeom prst="rect">
            <a:avLst/>
          </a:prstGeom>
        </p:spPr>
        <p:txBody>
          <a:bodyPr wrap="none">
            <a:spAutoFit/>
          </a:bodyPr>
          <a:lstStyle/>
          <a:p>
            <a:pPr marL="342900" indent="-342900">
              <a:spcBef>
                <a:spcPct val="20000"/>
              </a:spcBef>
              <a:buClr>
                <a:schemeClr val="tx1"/>
              </a:buClr>
              <a:buSzPct val="75000"/>
              <a:buNone/>
            </a:pPr>
            <a:r>
              <a:rPr lang="en-US" altLang="zh-CN" i="1" dirty="0"/>
              <a:t>α,β</a:t>
            </a:r>
            <a:r>
              <a:rPr lang="en-US" altLang="zh-CN" i="1" dirty="0">
                <a:solidFill>
                  <a:srgbClr val="800080"/>
                </a:solidFill>
                <a:sym typeface="Symbol" pitchFamily="18" charset="2"/>
              </a:rPr>
              <a:t> </a:t>
            </a:r>
            <a:r>
              <a:rPr lang="en-US" altLang="zh-CN" i="1" dirty="0">
                <a:sym typeface="Symbol" pitchFamily="18" charset="2"/>
              </a:rPr>
              <a:t> </a:t>
            </a:r>
            <a:r>
              <a:rPr lang="en-US" altLang="zh-CN" i="1" dirty="0">
                <a:solidFill>
                  <a:srgbClr val="800080"/>
                </a:solidFill>
                <a:sym typeface="Symbol" pitchFamily="18" charset="2"/>
              </a:rPr>
              <a:t>(</a:t>
            </a:r>
            <a:r>
              <a:rPr lang="en-US" altLang="zh-CN" i="1" dirty="0">
                <a:solidFill>
                  <a:srgbClr val="993366"/>
                </a:solidFill>
              </a:rPr>
              <a:t>V</a:t>
            </a:r>
            <a:r>
              <a:rPr lang="en-US" altLang="zh-CN" i="1" baseline="-25000" dirty="0">
                <a:solidFill>
                  <a:srgbClr val="993366"/>
                </a:solidFill>
                <a:sym typeface="Symbol" pitchFamily="18" charset="2"/>
              </a:rPr>
              <a:t>N </a:t>
            </a:r>
            <a:r>
              <a:rPr lang="en-US" altLang="zh-CN" i="1" dirty="0">
                <a:solidFill>
                  <a:srgbClr val="993366"/>
                </a:solidFill>
                <a:sym typeface="Symbol" pitchFamily="18" charset="2"/>
              </a:rPr>
              <a:t> </a:t>
            </a:r>
            <a:r>
              <a:rPr lang="en-US" altLang="zh-CN" i="1" dirty="0">
                <a:solidFill>
                  <a:srgbClr val="800080"/>
                </a:solidFill>
              </a:rPr>
              <a:t>V</a:t>
            </a:r>
            <a:r>
              <a:rPr lang="en-US" altLang="zh-CN" i="1" baseline="-25000" dirty="0">
                <a:solidFill>
                  <a:srgbClr val="800080"/>
                </a:solidFill>
              </a:rPr>
              <a:t>T</a:t>
            </a:r>
            <a:r>
              <a:rPr lang="en-US" altLang="zh-CN" i="1" dirty="0">
                <a:solidFill>
                  <a:srgbClr val="800080"/>
                </a:solidFill>
                <a:sym typeface="Symbol" pitchFamily="18" charset="2"/>
              </a:rPr>
              <a:t>)*</a:t>
            </a:r>
            <a:r>
              <a:rPr lang="en-US" altLang="zh-CN" i="1" dirty="0">
                <a:sym typeface="Symbol" pitchFamily="18" charset="2"/>
              </a:rPr>
              <a:t> </a:t>
            </a:r>
            <a:endParaRPr lang="el-GR" altLang="zh-CN" i="1" dirty="0">
              <a:sym typeface="Symbol" pitchFamily="18" charset="2"/>
            </a:endParaRPr>
          </a:p>
        </p:txBody>
      </p:sp>
    </p:spTree>
    <p:extLst>
      <p:ext uri="{BB962C8B-B14F-4D97-AF65-F5344CB8AC3E}">
        <p14:creationId xmlns:p14="http://schemas.microsoft.com/office/powerpoint/2010/main" val="341154671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2000"/>
                                        <p:tgtEl>
                                          <p:spTgt spid="42"/>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20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2000"/>
                                        <p:tgtEl>
                                          <p:spTgt spid="46"/>
                                        </p:tgtEl>
                                      </p:cBhvr>
                                    </p:animEffect>
                                  </p:childTnLst>
                                </p:cTn>
                              </p:par>
                              <p:par>
                                <p:cTn id="19" presetID="10"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2000"/>
                                        <p:tgtEl>
                                          <p:spTgt spid="57"/>
                                        </p:tgtEl>
                                      </p:cBhvr>
                                    </p:animEffect>
                                  </p:childTnLst>
                                </p:cTn>
                              </p:par>
                              <p:par>
                                <p:cTn id="22" presetID="10"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2000"/>
                                        <p:tgtEl>
                                          <p:spTgt spid="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20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000"/>
                                        <p:tgtEl>
                                          <p:spTgt spid="57"/>
                                        </p:tgtEl>
                                      </p:cBhvr>
                                    </p:animEffect>
                                  </p:childTnLst>
                                </p:cTn>
                              </p:par>
                              <p:par>
                                <p:cTn id="36" presetID="10" presetClass="entr" presetSubtype="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2000"/>
                                        <p:tgtEl>
                                          <p:spTgt spid="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000"/>
                                        <p:tgtEl>
                                          <p:spTgt spid="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2000"/>
                                        <p:tgtEl>
                                          <p:spTgt spid="6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2000"/>
                                        <p:tgtEl>
                                          <p:spTgt spid="60"/>
                                        </p:tgtEl>
                                      </p:cBhvr>
                                    </p:animEffect>
                                  </p:childTnLst>
                                </p:cTn>
                              </p:par>
                              <p:par>
                                <p:cTn id="50" presetID="10" presetClass="entr" presetSubtype="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2000"/>
                                        <p:tgtEl>
                                          <p:spTgt spid="6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20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20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2000"/>
                                        <p:tgtEl>
                                          <p:spTgt spid="63"/>
                                        </p:tgtEl>
                                      </p:cBhvr>
                                    </p:animEffect>
                                  </p:childTnLst>
                                </p:cTn>
                              </p:par>
                              <p:par>
                                <p:cTn id="64" presetID="10" presetClass="entr" presetSubtype="0" fill="hold"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2000"/>
                                        <p:tgtEl>
                                          <p:spTgt spid="6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2000"/>
                                        <p:tgtEl>
                                          <p:spTgt spid="3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20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2000"/>
                                        <p:tgtEl>
                                          <p:spTgt spid="33"/>
                                        </p:tgtEl>
                                      </p:cBhvr>
                                    </p:animEffect>
                                  </p:childTnLst>
                                </p:cTn>
                              </p:par>
                              <p:par>
                                <p:cTn id="78" presetID="10" presetClass="entr" presetSubtype="0" fill="hold"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20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20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20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2000"/>
                                        <p:tgtEl>
                                          <p:spTgt spid="37"/>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20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2000"/>
                                        <p:tgtEl>
                                          <p:spTgt spid="3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2000"/>
                                        <p:tgtEl>
                                          <p:spTgt spid="4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2000"/>
                                        <p:tgtEl>
                                          <p:spTgt spid="41"/>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2000"/>
                                        <p:tgtEl>
                                          <p:spTgt spid="4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20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1"/>
                                        </p:tgtEl>
                                        <p:attrNameLst>
                                          <p:attrName>style.visibility</p:attrName>
                                        </p:attrNameLst>
                                      </p:cBhvr>
                                      <p:to>
                                        <p:strVal val="visible"/>
                                      </p:to>
                                    </p:set>
                                    <p:animEffect transition="in" filter="fade">
                                      <p:cBhvr>
                                        <p:cTn id="114" dur="2000"/>
                                        <p:tgtEl>
                                          <p:spTgt spid="51"/>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2000"/>
                                        <p:tgtEl>
                                          <p:spTgt spid="52"/>
                                        </p:tgtEl>
                                      </p:cBhvr>
                                    </p:animEffect>
                                  </p:childTnLst>
                                </p:cTn>
                              </p:par>
                              <p:par>
                                <p:cTn id="120" presetID="10" presetClass="entr" presetSubtype="0" fill="hold"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fade">
                                      <p:cBhvr>
                                        <p:cTn id="122" dur="2000"/>
                                        <p:tgtEl>
                                          <p:spTgt spid="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fade">
                                      <p:cBhvr>
                                        <p:cTn id="127" dur="2000"/>
                                        <p:tgtEl>
                                          <p:spTgt spid="4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fade">
                                      <p:cBhvr>
                                        <p:cTn id="132"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2" grpId="0"/>
      <p:bldP spid="6" grpId="0"/>
      <p:bldP spid="67" grpId="0"/>
      <p:bldP spid="28" grpId="0"/>
      <p:bldP spid="29" grpId="0"/>
      <p:bldP spid="30" grpId="0"/>
      <p:bldP spid="31" grpId="0"/>
      <p:bldP spid="32" grpId="0"/>
      <p:bldP spid="35" grpId="0"/>
      <p:bldP spid="36" grpId="0"/>
      <p:bldP spid="39" grpId="0"/>
      <p:bldP spid="40" grpId="0"/>
      <p:bldP spid="50" grpId="0"/>
      <p:bldP spid="51" grpId="0"/>
      <p:bldP spid="52" grpId="0"/>
      <p:bldP spid="44" grpId="0"/>
      <p:bldP spid="4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6"/>
          <p:cNvSpPr txBox="1">
            <a:spLocks noChangeArrowheads="1"/>
          </p:cNvSpPr>
          <p:nvPr/>
        </p:nvSpPr>
        <p:spPr bwMode="auto">
          <a:xfrm>
            <a:off x="56034" y="476672"/>
            <a:ext cx="7920038"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左递归消除</a:t>
            </a:r>
            <a:r>
              <a:rPr lang="zh-CN" altLang="en-US" dirty="0">
                <a:solidFill>
                  <a:srgbClr val="800080"/>
                </a:solidFill>
                <a:latin typeface="楷体_GB2312" pitchFamily="49" charset="-122"/>
              </a:rPr>
              <a:t>方法</a:t>
            </a:r>
            <a:endParaRPr lang="zh-CN" altLang="en-US" sz="3200" b="1" dirty="0">
              <a:solidFill>
                <a:srgbClr val="800080"/>
              </a:solidFill>
              <a:latin typeface="楷体_GB2312" pitchFamily="49" charset="-122"/>
            </a:endParaRPr>
          </a:p>
        </p:txBody>
      </p:sp>
      <p:sp>
        <p:nvSpPr>
          <p:cNvPr id="70660" name="Rectangle 11"/>
          <p:cNvSpPr>
            <a:spLocks noChangeArrowheads="1"/>
          </p:cNvSpPr>
          <p:nvPr/>
        </p:nvSpPr>
        <p:spPr bwMode="auto">
          <a:xfrm>
            <a:off x="35496" y="1056109"/>
            <a:ext cx="6264696" cy="3790228"/>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solidFill>
                  <a:srgbClr val="800080"/>
                </a:solidFill>
              </a:rPr>
              <a:t>1.</a:t>
            </a:r>
            <a:r>
              <a:rPr lang="zh-CN" altLang="en-US" sz="2800" b="1" dirty="0">
                <a:solidFill>
                  <a:srgbClr val="800080"/>
                </a:solidFill>
              </a:rPr>
              <a:t>消除直接左递归</a:t>
            </a:r>
            <a:endParaRPr lang="zh-CN" altLang="en-US" sz="1000" b="1" dirty="0"/>
          </a:p>
          <a:p>
            <a:pPr marL="342900" indent="-342900">
              <a:spcBef>
                <a:spcPct val="20000"/>
              </a:spcBef>
              <a:buClr>
                <a:schemeClr val="tx1"/>
              </a:buClr>
              <a:buSzPct val="75000"/>
              <a:buNone/>
            </a:pPr>
            <a:r>
              <a:rPr lang="zh-CN" altLang="en-US" sz="2800" b="1" dirty="0"/>
              <a:t>    对形如     </a:t>
            </a:r>
            <a:r>
              <a:rPr lang="en-US" altLang="zh-CN" sz="2800" dirty="0"/>
              <a:t>A </a:t>
            </a:r>
            <a:r>
              <a:rPr lang="en-US" altLang="zh-CN" sz="2800" b="1" dirty="0">
                <a:sym typeface="Symbol" pitchFamily="18" charset="2"/>
              </a:rPr>
              <a:t></a:t>
            </a:r>
            <a:r>
              <a:rPr lang="en-US" altLang="zh-CN" sz="2800" dirty="0"/>
              <a:t> A </a:t>
            </a:r>
            <a:r>
              <a:rPr lang="en-US" altLang="zh-CN" sz="2800" b="1" dirty="0"/>
              <a:t>α</a:t>
            </a:r>
            <a:r>
              <a:rPr lang="en-US" altLang="zh-CN" sz="2800" b="1" dirty="0">
                <a:sym typeface="Symbol" pitchFamily="18" charset="2"/>
              </a:rPr>
              <a:t></a:t>
            </a:r>
            <a:r>
              <a:rPr lang="en-US" altLang="zh-CN" sz="2800" b="1" dirty="0"/>
              <a:t>β </a:t>
            </a:r>
            <a:r>
              <a:rPr lang="zh-CN" altLang="en-US" sz="2800" b="1" dirty="0"/>
              <a:t> 的产生式，</a:t>
            </a:r>
            <a:endParaRPr lang="en-US" altLang="zh-CN" sz="2800" b="1" dirty="0"/>
          </a:p>
          <a:p>
            <a:pPr marL="342900" indent="-342900">
              <a:spcBef>
                <a:spcPct val="20000"/>
              </a:spcBef>
              <a:buClr>
                <a:schemeClr val="tx1"/>
              </a:buClr>
              <a:buSzPct val="75000"/>
              <a:buNone/>
            </a:pPr>
            <a:r>
              <a:rPr lang="zh-CN" altLang="en-US" sz="2800" dirty="0"/>
              <a:t>                </a:t>
            </a:r>
            <a:r>
              <a:rPr lang="zh-CN" altLang="en-US" sz="2800" b="1" dirty="0"/>
              <a:t>其中</a:t>
            </a:r>
            <a:r>
              <a:rPr lang="en-US" altLang="zh-CN" sz="2800" b="1" dirty="0"/>
              <a:t>α</a:t>
            </a:r>
            <a:r>
              <a:rPr lang="zh-CN" altLang="en-US" sz="2800" b="1" dirty="0"/>
              <a:t>非</a:t>
            </a:r>
            <a:r>
              <a:rPr lang="zh-CN" altLang="en-US" sz="2400" b="1" dirty="0">
                <a:sym typeface="Symbol" pitchFamily="18" charset="2"/>
              </a:rPr>
              <a:t>， </a:t>
            </a:r>
            <a:r>
              <a:rPr lang="en-US" altLang="zh-CN" sz="2800" b="1" dirty="0"/>
              <a:t>β</a:t>
            </a:r>
            <a:r>
              <a:rPr lang="zh-CN" altLang="en-US" sz="2800" b="1" dirty="0"/>
              <a:t>不以 </a:t>
            </a:r>
            <a:r>
              <a:rPr lang="en-US" altLang="zh-CN" sz="2800" dirty="0"/>
              <a:t>A </a:t>
            </a:r>
            <a:r>
              <a:rPr lang="zh-CN" altLang="en-US" sz="2800" b="1" dirty="0"/>
              <a:t>打头，                  </a:t>
            </a:r>
            <a:endParaRPr lang="zh-CN" altLang="en-US" sz="2800" dirty="0"/>
          </a:p>
          <a:p>
            <a:pPr marL="342900" indent="-342900">
              <a:spcBef>
                <a:spcPct val="20000"/>
              </a:spcBef>
              <a:buClr>
                <a:schemeClr val="tx1"/>
              </a:buClr>
              <a:buSzPct val="75000"/>
              <a:buNone/>
            </a:pPr>
            <a:r>
              <a:rPr lang="en-US" altLang="zh-CN" sz="2800" dirty="0"/>
              <a:t>	</a:t>
            </a:r>
            <a:r>
              <a:rPr lang="zh-CN" altLang="en-US" sz="2800" dirty="0"/>
              <a:t>它生成了形如   </a:t>
            </a:r>
            <a:r>
              <a:rPr lang="en-US" altLang="zh-CN" sz="2800" dirty="0" err="1"/>
              <a:t>βα</a:t>
            </a:r>
            <a:r>
              <a:rPr lang="zh-CN" altLang="en-US" sz="2800" dirty="0"/>
              <a:t>*  的形式，</a:t>
            </a:r>
            <a:endParaRPr lang="en-US" altLang="zh-CN" sz="2800" dirty="0"/>
          </a:p>
          <a:p>
            <a:pPr marL="342900" indent="-342900">
              <a:spcBef>
                <a:spcPct val="20000"/>
              </a:spcBef>
              <a:buClr>
                <a:schemeClr val="tx1"/>
              </a:buClr>
              <a:buSzPct val="75000"/>
              <a:buNone/>
            </a:pPr>
            <a:r>
              <a:rPr lang="en-US" altLang="zh-CN" sz="2800" b="1" dirty="0"/>
              <a:t>		</a:t>
            </a:r>
            <a:r>
              <a:rPr lang="zh-CN" altLang="en-US" sz="2800" b="1" dirty="0"/>
              <a:t>可改写为：</a:t>
            </a:r>
            <a:endParaRPr lang="en-US" altLang="zh-CN" sz="2800" b="1" dirty="0"/>
          </a:p>
          <a:p>
            <a:pPr marL="342900" indent="-342900">
              <a:spcBef>
                <a:spcPct val="20000"/>
              </a:spcBef>
              <a:buClr>
                <a:schemeClr val="tx1"/>
              </a:buClr>
              <a:buSzPct val="75000"/>
              <a:buNone/>
            </a:pPr>
            <a:r>
              <a:rPr lang="en-US" altLang="zh-CN" sz="2800" b="1" dirty="0"/>
              <a:t>			A </a:t>
            </a:r>
            <a:r>
              <a:rPr lang="en-US" altLang="zh-CN" sz="2800" b="1" dirty="0">
                <a:sym typeface="Symbol" pitchFamily="18" charset="2"/>
              </a:rPr>
              <a:t></a:t>
            </a:r>
            <a:r>
              <a:rPr lang="en-US" altLang="zh-CN" sz="2800" dirty="0"/>
              <a:t> </a:t>
            </a:r>
            <a:r>
              <a:rPr lang="en-US" altLang="zh-CN" sz="2800" b="1" dirty="0"/>
              <a:t> β</a:t>
            </a:r>
            <a:r>
              <a:rPr lang="en-US" altLang="zh-CN" sz="2800" dirty="0"/>
              <a:t>A'</a:t>
            </a:r>
          </a:p>
          <a:p>
            <a:pPr marL="1714500" lvl="3" indent="-342900">
              <a:spcBef>
                <a:spcPct val="20000"/>
              </a:spcBef>
              <a:buClr>
                <a:schemeClr val="tx1"/>
              </a:buClr>
              <a:buSzPct val="75000"/>
              <a:buNone/>
            </a:pPr>
            <a:r>
              <a:rPr lang="en-US" altLang="zh-CN" sz="2800" dirty="0"/>
              <a:t>	</a:t>
            </a:r>
            <a:r>
              <a:rPr lang="zh-CN" altLang="en-US" sz="2800" dirty="0"/>
              <a:t> </a:t>
            </a:r>
            <a:r>
              <a:rPr lang="en-US" altLang="zh-CN" sz="2800" dirty="0"/>
              <a:t>A' </a:t>
            </a:r>
            <a:r>
              <a:rPr lang="en-US" altLang="zh-CN" sz="2800" b="1" dirty="0">
                <a:sym typeface="Symbol" pitchFamily="18" charset="2"/>
              </a:rPr>
              <a:t></a:t>
            </a:r>
            <a:r>
              <a:rPr lang="en-US" altLang="zh-CN" sz="2800" dirty="0"/>
              <a:t> </a:t>
            </a:r>
            <a:r>
              <a:rPr lang="en-US" altLang="zh-CN" sz="2800" b="1" dirty="0"/>
              <a:t>α</a:t>
            </a:r>
            <a:r>
              <a:rPr lang="en-US" altLang="zh-CN" sz="2800" dirty="0"/>
              <a:t>A' </a:t>
            </a:r>
            <a:r>
              <a:rPr lang="en-US" altLang="zh-CN" sz="2800" b="1" dirty="0">
                <a:sym typeface="Symbol" pitchFamily="18" charset="2"/>
              </a:rPr>
              <a:t></a:t>
            </a:r>
            <a:r>
              <a:rPr lang="en-US" altLang="zh-CN" sz="2800" b="1" dirty="0"/>
              <a:t> </a:t>
            </a:r>
            <a:r>
              <a:rPr lang="en-US" altLang="zh-CN" sz="2400" b="1" dirty="0">
                <a:sym typeface="Symbol" pitchFamily="18" charset="2"/>
              </a:rPr>
              <a:t></a:t>
            </a:r>
          </a:p>
          <a:p>
            <a:pPr marL="342900" indent="-342900">
              <a:spcBef>
                <a:spcPct val="20000"/>
              </a:spcBef>
              <a:buClr>
                <a:schemeClr val="tx1"/>
              </a:buClr>
              <a:buSzPct val="75000"/>
              <a:buNone/>
            </a:pPr>
            <a:r>
              <a:rPr lang="en-US" altLang="zh-CN" sz="2400" b="1" dirty="0">
                <a:sym typeface="Symbol" pitchFamily="18" charset="2"/>
              </a:rPr>
              <a:t>    </a:t>
            </a:r>
            <a:r>
              <a:rPr lang="zh-CN" altLang="en-US" sz="2800" b="1" dirty="0">
                <a:sym typeface="Symbol" pitchFamily="18" charset="2"/>
              </a:rPr>
              <a:t>其中</a:t>
            </a:r>
            <a:r>
              <a:rPr lang="en-US" altLang="zh-CN" sz="2800" dirty="0"/>
              <a:t>A'</a:t>
            </a:r>
            <a:r>
              <a:rPr lang="zh-CN" altLang="en-US" sz="2800" b="1" dirty="0"/>
              <a:t>为新增加的非终结符</a:t>
            </a:r>
          </a:p>
        </p:txBody>
      </p:sp>
      <p:sp>
        <p:nvSpPr>
          <p:cNvPr id="2" name="矩形 1"/>
          <p:cNvSpPr/>
          <p:nvPr/>
        </p:nvSpPr>
        <p:spPr>
          <a:xfrm>
            <a:off x="6012160" y="188640"/>
            <a:ext cx="1374094" cy="584775"/>
          </a:xfrm>
          <a:prstGeom prst="rect">
            <a:avLst/>
          </a:prstGeom>
        </p:spPr>
        <p:txBody>
          <a:bodyPr wrap="none">
            <a:spAutoFit/>
          </a:bodyPr>
          <a:lstStyle/>
          <a:p>
            <a:r>
              <a:rPr lang="zh-CN" altLang="en-US" dirty="0">
                <a:solidFill>
                  <a:srgbClr val="800080"/>
                </a:solidFill>
                <a:latin typeface="楷体_GB2312" pitchFamily="49" charset="-122"/>
              </a:rPr>
              <a:t>举例</a:t>
            </a:r>
          </a:p>
        </p:txBody>
      </p:sp>
      <p:sp>
        <p:nvSpPr>
          <p:cNvPr id="9" name="Rectangle 11"/>
          <p:cNvSpPr>
            <a:spLocks noChangeArrowheads="1"/>
          </p:cNvSpPr>
          <p:nvPr/>
        </p:nvSpPr>
        <p:spPr bwMode="auto">
          <a:xfrm>
            <a:off x="6516216" y="733849"/>
            <a:ext cx="2664222" cy="1399007"/>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例</a:t>
            </a:r>
            <a:r>
              <a:rPr lang="en-US" altLang="zh-CN" sz="2800" dirty="0">
                <a:solidFill>
                  <a:srgbClr val="800080"/>
                </a:solidFill>
                <a:latin typeface="楷体_GB2312" pitchFamily="49" charset="-122"/>
              </a:rPr>
              <a:t>4.10 </a:t>
            </a:r>
            <a:r>
              <a:rPr lang="zh-CN" altLang="en-US" sz="2800" dirty="0">
                <a:solidFill>
                  <a:srgbClr val="800080"/>
                </a:solidFill>
                <a:latin typeface="楷体_GB2312" pitchFamily="49" charset="-122"/>
              </a:rPr>
              <a:t>文法</a:t>
            </a:r>
            <a:r>
              <a:rPr lang="en-US" altLang="zh-CN" sz="2800" dirty="0"/>
              <a:t>G[S]:</a:t>
            </a:r>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Sa|b</a:t>
            </a:r>
            <a:endParaRPr lang="en-US" altLang="zh-CN" sz="2800" i="1" dirty="0"/>
          </a:p>
        </p:txBody>
      </p:sp>
      <p:sp>
        <p:nvSpPr>
          <p:cNvPr id="10" name="Rectangle 11"/>
          <p:cNvSpPr>
            <a:spLocks noChangeArrowheads="1"/>
          </p:cNvSpPr>
          <p:nvPr/>
        </p:nvSpPr>
        <p:spPr bwMode="auto">
          <a:xfrm>
            <a:off x="6588298" y="3119128"/>
            <a:ext cx="2664222" cy="1462000"/>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文法</a:t>
            </a:r>
            <a:r>
              <a:rPr lang="en-US" altLang="zh-CN" sz="2800" dirty="0"/>
              <a:t>G’[S]:</a:t>
            </a:r>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bS’</a:t>
            </a:r>
            <a:endParaRPr lang="en-US" altLang="zh-CN" sz="2800" i="1" dirty="0"/>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aS’</a:t>
            </a:r>
            <a:r>
              <a:rPr lang="en-US" altLang="zh-CN" sz="2800" i="1" dirty="0"/>
              <a:t> |</a:t>
            </a:r>
            <a:r>
              <a:rPr lang="en-US" altLang="zh-CN" sz="2800" dirty="0"/>
              <a:t> </a:t>
            </a:r>
            <a:r>
              <a:rPr lang="en-US" altLang="zh-CN" sz="2400" dirty="0">
                <a:sym typeface="Symbol" pitchFamily="18" charset="2"/>
              </a:rPr>
              <a:t></a:t>
            </a:r>
            <a:endParaRPr lang="en-US" altLang="zh-CN" sz="2800" i="1" dirty="0"/>
          </a:p>
        </p:txBody>
      </p:sp>
      <p:sp>
        <p:nvSpPr>
          <p:cNvPr id="11" name="矩形 10"/>
          <p:cNvSpPr/>
          <p:nvPr/>
        </p:nvSpPr>
        <p:spPr>
          <a:xfrm>
            <a:off x="5975719" y="2543064"/>
            <a:ext cx="2988769" cy="523220"/>
          </a:xfrm>
          <a:prstGeom prst="rect">
            <a:avLst/>
          </a:prstGeom>
        </p:spPr>
        <p:txBody>
          <a:bodyPr wrap="square">
            <a:spAutoFit/>
          </a:bodyPr>
          <a:lstStyle/>
          <a:p>
            <a:pPr lvl="0">
              <a:buNone/>
            </a:pPr>
            <a:r>
              <a:rPr lang="en-US" altLang="zh-CN" sz="2800" i="1" dirty="0"/>
              <a:t>L(G) = {ba</a:t>
            </a:r>
            <a:r>
              <a:rPr lang="en-US" altLang="zh-CN" sz="2800" i="1" baseline="30000" dirty="0"/>
              <a:t>n</a:t>
            </a:r>
            <a:r>
              <a:rPr lang="en-US" altLang="zh-CN" sz="2800" i="1" dirty="0"/>
              <a:t>|n≥0}</a:t>
            </a:r>
          </a:p>
        </p:txBody>
      </p:sp>
    </p:spTree>
    <p:extLst>
      <p:ext uri="{BB962C8B-B14F-4D97-AF65-F5344CB8AC3E}">
        <p14:creationId xmlns:p14="http://schemas.microsoft.com/office/powerpoint/2010/main" val="416968922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animEffect transition="in" filter="fade">
                                      <p:cBhvr>
                                        <p:cTn id="7" dur="2000"/>
                                        <p:tgtEl>
                                          <p:spTgt spid="706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60">
                                            <p:txEl>
                                              <p:pRg st="2" end="2"/>
                                            </p:txEl>
                                          </p:spTgt>
                                        </p:tgtEl>
                                        <p:attrNameLst>
                                          <p:attrName>style.visibility</p:attrName>
                                        </p:attrNameLst>
                                      </p:cBhvr>
                                      <p:to>
                                        <p:strVal val="visible"/>
                                      </p:to>
                                    </p:set>
                                    <p:animEffect transition="in" filter="fade">
                                      <p:cBhvr>
                                        <p:cTn id="12" dur="2000"/>
                                        <p:tgtEl>
                                          <p:spTgt spid="706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660">
                                            <p:txEl>
                                              <p:pRg st="3" end="3"/>
                                            </p:txEl>
                                          </p:spTgt>
                                        </p:tgtEl>
                                        <p:attrNameLst>
                                          <p:attrName>style.visibility</p:attrName>
                                        </p:attrNameLst>
                                      </p:cBhvr>
                                      <p:to>
                                        <p:strVal val="visible"/>
                                      </p:to>
                                    </p:set>
                                    <p:animEffect transition="in" filter="fade">
                                      <p:cBhvr>
                                        <p:cTn id="30" dur="2000"/>
                                        <p:tgtEl>
                                          <p:spTgt spid="7066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0660">
                                            <p:txEl>
                                              <p:pRg st="4" end="4"/>
                                            </p:txEl>
                                          </p:spTgt>
                                        </p:tgtEl>
                                        <p:attrNameLst>
                                          <p:attrName>style.visibility</p:attrName>
                                        </p:attrNameLst>
                                      </p:cBhvr>
                                      <p:to>
                                        <p:strVal val="visible"/>
                                      </p:to>
                                    </p:set>
                                    <p:animEffect transition="in" filter="fade">
                                      <p:cBhvr>
                                        <p:cTn id="35" dur="2000"/>
                                        <p:tgtEl>
                                          <p:spTgt spid="7066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0660">
                                            <p:txEl>
                                              <p:pRg st="5" end="5"/>
                                            </p:txEl>
                                          </p:spTgt>
                                        </p:tgtEl>
                                        <p:attrNameLst>
                                          <p:attrName>style.visibility</p:attrName>
                                        </p:attrNameLst>
                                      </p:cBhvr>
                                      <p:to>
                                        <p:strVal val="visible"/>
                                      </p:to>
                                    </p:set>
                                    <p:animEffect transition="in" filter="fade">
                                      <p:cBhvr>
                                        <p:cTn id="40" dur="2000"/>
                                        <p:tgtEl>
                                          <p:spTgt spid="70660">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0660">
                                            <p:txEl>
                                              <p:pRg st="6" end="6"/>
                                            </p:txEl>
                                          </p:spTgt>
                                        </p:tgtEl>
                                        <p:attrNameLst>
                                          <p:attrName>style.visibility</p:attrName>
                                        </p:attrNameLst>
                                      </p:cBhvr>
                                      <p:to>
                                        <p:strVal val="visible"/>
                                      </p:to>
                                    </p:set>
                                    <p:animEffect transition="in" filter="fade">
                                      <p:cBhvr>
                                        <p:cTn id="43" dur="2000"/>
                                        <p:tgtEl>
                                          <p:spTgt spid="70660">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0660">
                                            <p:txEl>
                                              <p:pRg st="7" end="7"/>
                                            </p:txEl>
                                          </p:spTgt>
                                        </p:tgtEl>
                                        <p:attrNameLst>
                                          <p:attrName>style.visibility</p:attrName>
                                        </p:attrNameLst>
                                      </p:cBhvr>
                                      <p:to>
                                        <p:strVal val="visible"/>
                                      </p:to>
                                    </p:set>
                                    <p:animEffect transition="in" filter="fade">
                                      <p:cBhvr>
                                        <p:cTn id="46" dur="2000"/>
                                        <p:tgtEl>
                                          <p:spTgt spid="70660">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6"/>
          <p:cNvSpPr txBox="1">
            <a:spLocks noChangeArrowheads="1"/>
          </p:cNvSpPr>
          <p:nvPr/>
        </p:nvSpPr>
        <p:spPr bwMode="auto">
          <a:xfrm>
            <a:off x="56034" y="476672"/>
            <a:ext cx="7920038"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左递归消除</a:t>
            </a:r>
            <a:r>
              <a:rPr lang="zh-CN" altLang="en-US" dirty="0">
                <a:solidFill>
                  <a:srgbClr val="800080"/>
                </a:solidFill>
                <a:latin typeface="楷体_GB2312" pitchFamily="49" charset="-122"/>
              </a:rPr>
              <a:t>方法</a:t>
            </a:r>
            <a:endParaRPr lang="zh-CN" altLang="en-US" sz="3200" b="1" dirty="0">
              <a:solidFill>
                <a:srgbClr val="800080"/>
              </a:solidFill>
              <a:latin typeface="楷体_GB2312" pitchFamily="49" charset="-122"/>
            </a:endParaRPr>
          </a:p>
        </p:txBody>
      </p:sp>
      <p:sp>
        <p:nvSpPr>
          <p:cNvPr id="70660" name="Rectangle 11"/>
          <p:cNvSpPr>
            <a:spLocks noChangeArrowheads="1"/>
          </p:cNvSpPr>
          <p:nvPr/>
        </p:nvSpPr>
        <p:spPr bwMode="auto">
          <a:xfrm>
            <a:off x="35496" y="1056109"/>
            <a:ext cx="6264696" cy="3790228"/>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solidFill>
                  <a:srgbClr val="800080"/>
                </a:solidFill>
              </a:rPr>
              <a:t>1.</a:t>
            </a:r>
            <a:r>
              <a:rPr lang="zh-CN" altLang="en-US" sz="2800" b="1" dirty="0">
                <a:solidFill>
                  <a:srgbClr val="800080"/>
                </a:solidFill>
              </a:rPr>
              <a:t>消除直接左递归</a:t>
            </a:r>
            <a:endParaRPr lang="zh-CN" altLang="en-US" sz="1000" b="1" dirty="0"/>
          </a:p>
          <a:p>
            <a:pPr marL="342900" indent="-342900">
              <a:spcBef>
                <a:spcPct val="20000"/>
              </a:spcBef>
              <a:buClr>
                <a:schemeClr val="tx1"/>
              </a:buClr>
              <a:buSzPct val="75000"/>
              <a:buNone/>
            </a:pPr>
            <a:r>
              <a:rPr lang="zh-CN" altLang="en-US" sz="2800" b="1" dirty="0"/>
              <a:t>    对形如     </a:t>
            </a:r>
            <a:r>
              <a:rPr lang="en-US" altLang="zh-CN" sz="2800" dirty="0"/>
              <a:t>A </a:t>
            </a:r>
            <a:r>
              <a:rPr lang="en-US" altLang="zh-CN" sz="2800" b="1" dirty="0">
                <a:sym typeface="Symbol" pitchFamily="18" charset="2"/>
              </a:rPr>
              <a:t></a:t>
            </a:r>
            <a:r>
              <a:rPr lang="en-US" altLang="zh-CN" sz="2800" dirty="0"/>
              <a:t> A </a:t>
            </a:r>
            <a:r>
              <a:rPr lang="en-US" altLang="zh-CN" sz="2800" b="1" dirty="0"/>
              <a:t>α</a:t>
            </a:r>
            <a:r>
              <a:rPr lang="en-US" altLang="zh-CN" sz="2800" b="1" dirty="0">
                <a:sym typeface="Symbol" pitchFamily="18" charset="2"/>
              </a:rPr>
              <a:t></a:t>
            </a:r>
            <a:r>
              <a:rPr lang="en-US" altLang="zh-CN" sz="2800" b="1" dirty="0"/>
              <a:t>β </a:t>
            </a:r>
            <a:r>
              <a:rPr lang="zh-CN" altLang="en-US" sz="2800" b="1" dirty="0"/>
              <a:t> 的产生式，</a:t>
            </a:r>
            <a:endParaRPr lang="en-US" altLang="zh-CN" sz="2800" b="1" dirty="0"/>
          </a:p>
          <a:p>
            <a:pPr marL="342900" indent="-342900">
              <a:spcBef>
                <a:spcPct val="20000"/>
              </a:spcBef>
              <a:buClr>
                <a:schemeClr val="tx1"/>
              </a:buClr>
              <a:buSzPct val="75000"/>
              <a:buNone/>
            </a:pPr>
            <a:r>
              <a:rPr lang="zh-CN" altLang="en-US" sz="2800" dirty="0"/>
              <a:t>                </a:t>
            </a:r>
            <a:r>
              <a:rPr lang="zh-CN" altLang="en-US" sz="2800" b="1" dirty="0"/>
              <a:t>其中</a:t>
            </a:r>
            <a:r>
              <a:rPr lang="en-US" altLang="zh-CN" sz="2800" b="1" dirty="0"/>
              <a:t>α</a:t>
            </a:r>
            <a:r>
              <a:rPr lang="zh-CN" altLang="en-US" sz="2800" b="1" dirty="0"/>
              <a:t>非</a:t>
            </a:r>
            <a:r>
              <a:rPr lang="zh-CN" altLang="en-US" sz="2400" b="1" dirty="0">
                <a:sym typeface="Symbol" pitchFamily="18" charset="2"/>
              </a:rPr>
              <a:t>， </a:t>
            </a:r>
            <a:r>
              <a:rPr lang="en-US" altLang="zh-CN" sz="2800" b="1" dirty="0"/>
              <a:t>β</a:t>
            </a:r>
            <a:r>
              <a:rPr lang="zh-CN" altLang="en-US" sz="2800" b="1" dirty="0"/>
              <a:t>不以 </a:t>
            </a:r>
            <a:r>
              <a:rPr lang="en-US" altLang="zh-CN" sz="2800" dirty="0"/>
              <a:t>A </a:t>
            </a:r>
            <a:r>
              <a:rPr lang="zh-CN" altLang="en-US" sz="2800" b="1" dirty="0"/>
              <a:t>打头，                  </a:t>
            </a:r>
            <a:endParaRPr lang="zh-CN" altLang="en-US" sz="2800" dirty="0"/>
          </a:p>
          <a:p>
            <a:pPr marL="342900" indent="-342900">
              <a:spcBef>
                <a:spcPct val="20000"/>
              </a:spcBef>
              <a:buClr>
                <a:schemeClr val="tx1"/>
              </a:buClr>
              <a:buSzPct val="75000"/>
              <a:buNone/>
            </a:pPr>
            <a:r>
              <a:rPr lang="en-US" altLang="zh-CN" sz="2800" dirty="0"/>
              <a:t>	</a:t>
            </a:r>
            <a:r>
              <a:rPr lang="zh-CN" altLang="en-US" sz="2800" dirty="0"/>
              <a:t>它生成了形如   </a:t>
            </a:r>
            <a:r>
              <a:rPr lang="en-US" altLang="zh-CN" sz="2800" dirty="0" err="1"/>
              <a:t>βα</a:t>
            </a:r>
            <a:r>
              <a:rPr lang="zh-CN" altLang="en-US" sz="2800" dirty="0"/>
              <a:t>*  的形式，</a:t>
            </a:r>
            <a:endParaRPr lang="en-US" altLang="zh-CN" sz="2800" dirty="0"/>
          </a:p>
          <a:p>
            <a:pPr marL="342900" indent="-342900">
              <a:spcBef>
                <a:spcPct val="20000"/>
              </a:spcBef>
              <a:buClr>
                <a:schemeClr val="tx1"/>
              </a:buClr>
              <a:buSzPct val="75000"/>
              <a:buNone/>
            </a:pPr>
            <a:r>
              <a:rPr lang="en-US" altLang="zh-CN" sz="2800" b="1" dirty="0"/>
              <a:t>		</a:t>
            </a:r>
            <a:r>
              <a:rPr lang="zh-CN" altLang="en-US" sz="2800" b="1" dirty="0"/>
              <a:t>可改写为：</a:t>
            </a:r>
            <a:endParaRPr lang="en-US" altLang="zh-CN" sz="2800" b="1" dirty="0"/>
          </a:p>
          <a:p>
            <a:pPr marL="342900" indent="-342900">
              <a:spcBef>
                <a:spcPct val="20000"/>
              </a:spcBef>
              <a:buClr>
                <a:schemeClr val="tx1"/>
              </a:buClr>
              <a:buSzPct val="75000"/>
              <a:buNone/>
            </a:pPr>
            <a:r>
              <a:rPr lang="en-US" altLang="zh-CN" sz="2800" b="1" dirty="0"/>
              <a:t>			A </a:t>
            </a:r>
            <a:r>
              <a:rPr lang="en-US" altLang="zh-CN" sz="2800" b="1" dirty="0">
                <a:sym typeface="Symbol" pitchFamily="18" charset="2"/>
              </a:rPr>
              <a:t></a:t>
            </a:r>
            <a:r>
              <a:rPr lang="en-US" altLang="zh-CN" sz="2800" dirty="0"/>
              <a:t> </a:t>
            </a:r>
            <a:r>
              <a:rPr lang="en-US" altLang="zh-CN" sz="2800" b="1" dirty="0"/>
              <a:t> β</a:t>
            </a:r>
            <a:r>
              <a:rPr lang="en-US" altLang="zh-CN" sz="2800" dirty="0"/>
              <a:t>A'</a:t>
            </a:r>
          </a:p>
          <a:p>
            <a:pPr marL="1714500" lvl="3" indent="-342900">
              <a:spcBef>
                <a:spcPct val="20000"/>
              </a:spcBef>
              <a:buClr>
                <a:schemeClr val="tx1"/>
              </a:buClr>
              <a:buSzPct val="75000"/>
              <a:buNone/>
            </a:pPr>
            <a:r>
              <a:rPr lang="en-US" altLang="zh-CN" sz="2800" dirty="0"/>
              <a:t>	</a:t>
            </a:r>
            <a:r>
              <a:rPr lang="zh-CN" altLang="en-US" sz="2800" dirty="0"/>
              <a:t> </a:t>
            </a:r>
            <a:r>
              <a:rPr lang="en-US" altLang="zh-CN" sz="2800" dirty="0"/>
              <a:t>A' </a:t>
            </a:r>
            <a:r>
              <a:rPr lang="en-US" altLang="zh-CN" sz="2800" b="1" dirty="0">
                <a:sym typeface="Symbol" pitchFamily="18" charset="2"/>
              </a:rPr>
              <a:t></a:t>
            </a:r>
            <a:r>
              <a:rPr lang="en-US" altLang="zh-CN" sz="2800" dirty="0"/>
              <a:t> </a:t>
            </a:r>
            <a:r>
              <a:rPr lang="en-US" altLang="zh-CN" sz="2800" b="1" dirty="0"/>
              <a:t>α</a:t>
            </a:r>
            <a:r>
              <a:rPr lang="en-US" altLang="zh-CN" sz="2800" dirty="0"/>
              <a:t>A' </a:t>
            </a:r>
            <a:r>
              <a:rPr lang="en-US" altLang="zh-CN" sz="2800" b="1" dirty="0">
                <a:sym typeface="Symbol" pitchFamily="18" charset="2"/>
              </a:rPr>
              <a:t></a:t>
            </a:r>
            <a:r>
              <a:rPr lang="en-US" altLang="zh-CN" sz="2800" b="1" dirty="0"/>
              <a:t> </a:t>
            </a:r>
            <a:r>
              <a:rPr lang="en-US" altLang="zh-CN" sz="2400" b="1" dirty="0">
                <a:sym typeface="Symbol" pitchFamily="18" charset="2"/>
              </a:rPr>
              <a:t></a:t>
            </a:r>
          </a:p>
          <a:p>
            <a:pPr marL="342900" indent="-342900">
              <a:spcBef>
                <a:spcPct val="20000"/>
              </a:spcBef>
              <a:buClr>
                <a:schemeClr val="tx1"/>
              </a:buClr>
              <a:buSzPct val="75000"/>
              <a:buNone/>
            </a:pPr>
            <a:r>
              <a:rPr lang="en-US" altLang="zh-CN" sz="2400" b="1" dirty="0">
                <a:sym typeface="Symbol" pitchFamily="18" charset="2"/>
              </a:rPr>
              <a:t>    </a:t>
            </a:r>
            <a:r>
              <a:rPr lang="zh-CN" altLang="en-US" sz="2800" b="1" dirty="0">
                <a:sym typeface="Symbol" pitchFamily="18" charset="2"/>
              </a:rPr>
              <a:t>其中</a:t>
            </a:r>
            <a:r>
              <a:rPr lang="en-US" altLang="zh-CN" sz="2800" dirty="0"/>
              <a:t>A'</a:t>
            </a:r>
            <a:r>
              <a:rPr lang="zh-CN" altLang="en-US" sz="2800" b="1" dirty="0"/>
              <a:t>为新增加的非终结符</a:t>
            </a:r>
          </a:p>
        </p:txBody>
      </p:sp>
      <p:sp>
        <p:nvSpPr>
          <p:cNvPr id="2" name="矩形 1"/>
          <p:cNvSpPr/>
          <p:nvPr/>
        </p:nvSpPr>
        <p:spPr>
          <a:xfrm>
            <a:off x="6012160" y="188640"/>
            <a:ext cx="1374094" cy="584775"/>
          </a:xfrm>
          <a:prstGeom prst="rect">
            <a:avLst/>
          </a:prstGeom>
        </p:spPr>
        <p:txBody>
          <a:bodyPr wrap="none">
            <a:spAutoFit/>
          </a:bodyPr>
          <a:lstStyle/>
          <a:p>
            <a:r>
              <a:rPr lang="zh-CN" altLang="en-US" dirty="0">
                <a:solidFill>
                  <a:srgbClr val="800080"/>
                </a:solidFill>
                <a:latin typeface="楷体_GB2312" pitchFamily="49" charset="-122"/>
              </a:rPr>
              <a:t>举例</a:t>
            </a:r>
          </a:p>
        </p:txBody>
      </p:sp>
      <p:sp>
        <p:nvSpPr>
          <p:cNvPr id="9" name="Rectangle 11"/>
          <p:cNvSpPr>
            <a:spLocks noChangeArrowheads="1"/>
          </p:cNvSpPr>
          <p:nvPr/>
        </p:nvSpPr>
        <p:spPr bwMode="auto">
          <a:xfrm>
            <a:off x="6516216" y="733849"/>
            <a:ext cx="2664222" cy="1399007"/>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例</a:t>
            </a:r>
            <a:r>
              <a:rPr lang="en-US" altLang="zh-CN" sz="2800" dirty="0">
                <a:solidFill>
                  <a:srgbClr val="800080"/>
                </a:solidFill>
                <a:latin typeface="楷体_GB2312" pitchFamily="49" charset="-122"/>
              </a:rPr>
              <a:t>4.10 </a:t>
            </a:r>
            <a:r>
              <a:rPr lang="zh-CN" altLang="en-US" sz="2800" dirty="0">
                <a:solidFill>
                  <a:srgbClr val="800080"/>
                </a:solidFill>
                <a:latin typeface="楷体_GB2312" pitchFamily="49" charset="-122"/>
              </a:rPr>
              <a:t>文法</a:t>
            </a:r>
            <a:r>
              <a:rPr lang="en-US" altLang="zh-CN" sz="2800" dirty="0"/>
              <a:t>G[S]:</a:t>
            </a:r>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Sa|b</a:t>
            </a:r>
            <a:endParaRPr lang="en-US" altLang="zh-CN" sz="2800" i="1" dirty="0"/>
          </a:p>
        </p:txBody>
      </p:sp>
      <p:sp>
        <p:nvSpPr>
          <p:cNvPr id="10" name="Rectangle 11"/>
          <p:cNvSpPr>
            <a:spLocks noChangeArrowheads="1"/>
          </p:cNvSpPr>
          <p:nvPr/>
        </p:nvSpPr>
        <p:spPr bwMode="auto">
          <a:xfrm>
            <a:off x="6588298" y="3119128"/>
            <a:ext cx="2664222" cy="1462000"/>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文法</a:t>
            </a:r>
            <a:r>
              <a:rPr lang="en-US" altLang="zh-CN" sz="2800" dirty="0"/>
              <a:t>G’[S]:</a:t>
            </a:r>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bS’</a:t>
            </a:r>
            <a:endParaRPr lang="en-US" altLang="zh-CN" sz="2800" i="1" dirty="0"/>
          </a:p>
          <a:p>
            <a:pPr>
              <a:buClrTx/>
              <a:buNone/>
            </a:pPr>
            <a:r>
              <a:rPr lang="en-US" altLang="zh-CN" sz="2800" i="1" dirty="0"/>
              <a:t>S’</a:t>
            </a:r>
            <a:r>
              <a:rPr lang="en-US" altLang="zh-CN" sz="2800" i="1" dirty="0">
                <a:sym typeface="Symbol" pitchFamily="18" charset="2"/>
              </a:rPr>
              <a:t> </a:t>
            </a:r>
            <a:r>
              <a:rPr lang="en-US" altLang="zh-CN" sz="2800" i="1" dirty="0"/>
              <a:t> </a:t>
            </a:r>
            <a:r>
              <a:rPr lang="en-US" altLang="zh-CN" sz="2800" i="1" dirty="0" err="1"/>
              <a:t>aS’</a:t>
            </a:r>
            <a:r>
              <a:rPr lang="en-US" altLang="zh-CN" sz="2800" i="1" dirty="0"/>
              <a:t> |</a:t>
            </a:r>
            <a:r>
              <a:rPr lang="en-US" altLang="zh-CN" sz="2800" dirty="0"/>
              <a:t> </a:t>
            </a:r>
            <a:r>
              <a:rPr lang="en-US" altLang="zh-CN" sz="2400" dirty="0">
                <a:sym typeface="Symbol" pitchFamily="18" charset="2"/>
              </a:rPr>
              <a:t></a:t>
            </a:r>
            <a:endParaRPr lang="en-US" altLang="zh-CN" sz="2800" i="1" dirty="0"/>
          </a:p>
        </p:txBody>
      </p:sp>
      <p:sp>
        <p:nvSpPr>
          <p:cNvPr id="11" name="矩形 10"/>
          <p:cNvSpPr/>
          <p:nvPr/>
        </p:nvSpPr>
        <p:spPr>
          <a:xfrm>
            <a:off x="5975719" y="2543064"/>
            <a:ext cx="2988769" cy="523220"/>
          </a:xfrm>
          <a:prstGeom prst="rect">
            <a:avLst/>
          </a:prstGeom>
        </p:spPr>
        <p:txBody>
          <a:bodyPr wrap="square">
            <a:spAutoFit/>
          </a:bodyPr>
          <a:lstStyle/>
          <a:p>
            <a:pPr lvl="0">
              <a:buNone/>
            </a:pPr>
            <a:r>
              <a:rPr lang="en-US" altLang="zh-CN" sz="2800" i="1" dirty="0"/>
              <a:t>L(G) = {ba</a:t>
            </a:r>
            <a:r>
              <a:rPr lang="en-US" altLang="zh-CN" sz="2800" i="1" baseline="30000" dirty="0"/>
              <a:t>n</a:t>
            </a:r>
            <a:r>
              <a:rPr lang="en-US" altLang="zh-CN" sz="2800" i="1" dirty="0"/>
              <a:t>|n≥0}</a:t>
            </a:r>
          </a:p>
        </p:txBody>
      </p:sp>
    </p:spTree>
    <p:extLst>
      <p:ext uri="{BB962C8B-B14F-4D97-AF65-F5344CB8AC3E}">
        <p14:creationId xmlns:p14="http://schemas.microsoft.com/office/powerpoint/2010/main" val="298493611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660">
                                            <p:txEl>
                                              <p:pRg st="1" end="1"/>
                                            </p:txEl>
                                          </p:spTgt>
                                        </p:tgtEl>
                                        <p:attrNameLst>
                                          <p:attrName>style.visibility</p:attrName>
                                        </p:attrNameLst>
                                      </p:cBhvr>
                                      <p:to>
                                        <p:strVal val="visible"/>
                                      </p:to>
                                    </p:set>
                                    <p:animEffect transition="in" filter="fade">
                                      <p:cBhvr>
                                        <p:cTn id="7" dur="2000"/>
                                        <p:tgtEl>
                                          <p:spTgt spid="706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60">
                                            <p:txEl>
                                              <p:pRg st="2" end="2"/>
                                            </p:txEl>
                                          </p:spTgt>
                                        </p:tgtEl>
                                        <p:attrNameLst>
                                          <p:attrName>style.visibility</p:attrName>
                                        </p:attrNameLst>
                                      </p:cBhvr>
                                      <p:to>
                                        <p:strVal val="visible"/>
                                      </p:to>
                                    </p:set>
                                    <p:animEffect transition="in" filter="fade">
                                      <p:cBhvr>
                                        <p:cTn id="12" dur="2000"/>
                                        <p:tgtEl>
                                          <p:spTgt spid="706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0660">
                                            <p:txEl>
                                              <p:pRg st="3" end="3"/>
                                            </p:txEl>
                                          </p:spTgt>
                                        </p:tgtEl>
                                        <p:attrNameLst>
                                          <p:attrName>style.visibility</p:attrName>
                                        </p:attrNameLst>
                                      </p:cBhvr>
                                      <p:to>
                                        <p:strVal val="visible"/>
                                      </p:to>
                                    </p:set>
                                    <p:animEffect transition="in" filter="fade">
                                      <p:cBhvr>
                                        <p:cTn id="30" dur="2000"/>
                                        <p:tgtEl>
                                          <p:spTgt spid="7066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0660">
                                            <p:txEl>
                                              <p:pRg st="4" end="4"/>
                                            </p:txEl>
                                          </p:spTgt>
                                        </p:tgtEl>
                                        <p:attrNameLst>
                                          <p:attrName>style.visibility</p:attrName>
                                        </p:attrNameLst>
                                      </p:cBhvr>
                                      <p:to>
                                        <p:strVal val="visible"/>
                                      </p:to>
                                    </p:set>
                                    <p:animEffect transition="in" filter="fade">
                                      <p:cBhvr>
                                        <p:cTn id="40" dur="2000"/>
                                        <p:tgtEl>
                                          <p:spTgt spid="70660">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0660">
                                            <p:txEl>
                                              <p:pRg st="5" end="5"/>
                                            </p:txEl>
                                          </p:spTgt>
                                        </p:tgtEl>
                                        <p:attrNameLst>
                                          <p:attrName>style.visibility</p:attrName>
                                        </p:attrNameLst>
                                      </p:cBhvr>
                                      <p:to>
                                        <p:strVal val="visible"/>
                                      </p:to>
                                    </p:set>
                                    <p:animEffect transition="in" filter="fade">
                                      <p:cBhvr>
                                        <p:cTn id="45" dur="2000"/>
                                        <p:tgtEl>
                                          <p:spTgt spid="70660">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0660">
                                            <p:txEl>
                                              <p:pRg st="6" end="6"/>
                                            </p:txEl>
                                          </p:spTgt>
                                        </p:tgtEl>
                                        <p:attrNameLst>
                                          <p:attrName>style.visibility</p:attrName>
                                        </p:attrNameLst>
                                      </p:cBhvr>
                                      <p:to>
                                        <p:strVal val="visible"/>
                                      </p:to>
                                    </p:set>
                                    <p:animEffect transition="in" filter="fade">
                                      <p:cBhvr>
                                        <p:cTn id="48" dur="2000"/>
                                        <p:tgtEl>
                                          <p:spTgt spid="70660">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0660">
                                            <p:txEl>
                                              <p:pRg st="7" end="7"/>
                                            </p:txEl>
                                          </p:spTgt>
                                        </p:tgtEl>
                                        <p:attrNameLst>
                                          <p:attrName>style.visibility</p:attrName>
                                        </p:attrNameLst>
                                      </p:cBhvr>
                                      <p:to>
                                        <p:strVal val="visible"/>
                                      </p:to>
                                    </p:set>
                                    <p:animEffect transition="in" filter="fade">
                                      <p:cBhvr>
                                        <p:cTn id="51" dur="2000"/>
                                        <p:tgtEl>
                                          <p:spTgt spid="7066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5"/>
          <p:cNvSpPr txBox="1">
            <a:spLocks noChangeArrowheads="1"/>
          </p:cNvSpPr>
          <p:nvPr/>
        </p:nvSpPr>
        <p:spPr bwMode="auto">
          <a:xfrm>
            <a:off x="357158" y="142852"/>
            <a:ext cx="7920038"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左递归消除规则</a:t>
            </a:r>
          </a:p>
        </p:txBody>
      </p:sp>
      <p:sp>
        <p:nvSpPr>
          <p:cNvPr id="71688" name="Rectangle 10"/>
          <p:cNvSpPr>
            <a:spLocks noChangeArrowheads="1"/>
          </p:cNvSpPr>
          <p:nvPr/>
        </p:nvSpPr>
        <p:spPr bwMode="auto">
          <a:xfrm>
            <a:off x="285720" y="863576"/>
            <a:ext cx="9001187" cy="5851547"/>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zh-CN" altLang="en-US" sz="2400" b="1" dirty="0">
                <a:solidFill>
                  <a:srgbClr val="800080"/>
                </a:solidFill>
              </a:rPr>
              <a:t>消除一般的直接左递归</a:t>
            </a:r>
            <a:endParaRPr lang="zh-CN" altLang="en-US" sz="2400" b="1" dirty="0"/>
          </a:p>
          <a:p>
            <a:pPr marL="342900" indent="-342900">
              <a:spcBef>
                <a:spcPct val="20000"/>
              </a:spcBef>
              <a:buClr>
                <a:schemeClr val="tx1"/>
              </a:buClr>
              <a:buSzPct val="75000"/>
              <a:buNone/>
            </a:pPr>
            <a:r>
              <a:rPr lang="zh-CN" altLang="en-US" sz="2400" b="1" dirty="0"/>
              <a:t>    对更一般的形如 </a:t>
            </a:r>
          </a:p>
          <a:p>
            <a:pPr marL="342900" indent="-342900">
              <a:spcBef>
                <a:spcPct val="20000"/>
              </a:spcBef>
              <a:buClr>
                <a:schemeClr val="tx1"/>
              </a:buClr>
              <a:buSzPct val="75000"/>
              <a:buNone/>
            </a:pPr>
            <a:r>
              <a:rPr lang="zh-CN" altLang="en-US" sz="2400" b="1" dirty="0"/>
              <a:t>        </a:t>
            </a:r>
            <a:r>
              <a:rPr lang="en-US" altLang="zh-CN" sz="2400" dirty="0"/>
              <a:t>A</a:t>
            </a:r>
            <a:r>
              <a:rPr lang="en-US" altLang="zh-CN" sz="2400" b="1" dirty="0">
                <a:sym typeface="Symbol" pitchFamily="18" charset="2"/>
              </a:rPr>
              <a:t></a:t>
            </a:r>
            <a:r>
              <a:rPr lang="en-US" altLang="zh-CN" sz="2400" dirty="0"/>
              <a:t> A</a:t>
            </a:r>
            <a:r>
              <a:rPr lang="en-US" altLang="zh-CN" sz="2400" b="1" dirty="0"/>
              <a:t>α</a:t>
            </a:r>
            <a:r>
              <a:rPr lang="en-US" altLang="zh-CN" sz="2400" b="1" baseline="-25000" dirty="0"/>
              <a:t>1</a:t>
            </a:r>
            <a:r>
              <a:rPr lang="en-US" altLang="zh-CN" sz="2400" b="1" dirty="0">
                <a:sym typeface="Symbol" pitchFamily="18" charset="2"/>
              </a:rPr>
              <a:t></a:t>
            </a:r>
            <a:r>
              <a:rPr lang="en-US" altLang="zh-CN" sz="2400" dirty="0"/>
              <a:t> A</a:t>
            </a:r>
            <a:r>
              <a:rPr lang="en-US" altLang="zh-CN" sz="2400" b="1" dirty="0"/>
              <a:t>α</a:t>
            </a:r>
            <a:r>
              <a:rPr lang="en-US" altLang="zh-CN" sz="2400" b="1" baseline="-25000" dirty="0"/>
              <a:t>2</a:t>
            </a:r>
            <a:r>
              <a:rPr lang="en-US" altLang="zh-CN" sz="2400" b="1" dirty="0">
                <a:sym typeface="Symbol" pitchFamily="18" charset="2"/>
              </a:rPr>
              <a:t>… </a:t>
            </a:r>
            <a:r>
              <a:rPr lang="en-US" altLang="zh-CN" sz="2400" dirty="0"/>
              <a:t>A</a:t>
            </a:r>
            <a:r>
              <a:rPr lang="en-US" altLang="zh-CN" sz="2400" b="1" dirty="0"/>
              <a:t>α</a:t>
            </a:r>
            <a:r>
              <a:rPr lang="en-US" altLang="zh-CN" sz="2400" b="1" i="1" baseline="-25000" dirty="0"/>
              <a:t>m</a:t>
            </a:r>
            <a:r>
              <a:rPr lang="en-US" altLang="zh-CN" sz="2400" b="1" dirty="0">
                <a:sym typeface="Symbol" pitchFamily="18" charset="2"/>
              </a:rPr>
              <a:t></a:t>
            </a:r>
            <a:r>
              <a:rPr lang="en-US" altLang="zh-CN" sz="2400" b="1" dirty="0"/>
              <a:t>β</a:t>
            </a:r>
            <a:r>
              <a:rPr lang="en-US" altLang="zh-CN" sz="2400" b="1" baseline="-25000" dirty="0"/>
              <a:t>1</a:t>
            </a:r>
            <a:r>
              <a:rPr lang="en-US" altLang="zh-CN" sz="2400" b="1" dirty="0">
                <a:sym typeface="Symbol" pitchFamily="18" charset="2"/>
              </a:rPr>
              <a:t></a:t>
            </a:r>
            <a:r>
              <a:rPr lang="en-US" altLang="zh-CN" sz="2400" b="1" dirty="0"/>
              <a:t>β</a:t>
            </a:r>
            <a:r>
              <a:rPr lang="en-US" altLang="zh-CN" sz="2400" b="1" baseline="-25000" dirty="0"/>
              <a:t>2</a:t>
            </a:r>
            <a:r>
              <a:rPr lang="en-US" altLang="zh-CN" sz="2400" b="1" dirty="0">
                <a:sym typeface="Symbol" pitchFamily="18" charset="2"/>
              </a:rPr>
              <a:t>…</a:t>
            </a:r>
            <a:r>
              <a:rPr lang="en-US" altLang="zh-CN" sz="2400" b="1" dirty="0"/>
              <a:t>β</a:t>
            </a:r>
            <a:r>
              <a:rPr lang="en-US" altLang="zh-CN" sz="2400" b="1" i="1" baseline="-25000" dirty="0"/>
              <a:t>n</a:t>
            </a:r>
          </a:p>
          <a:p>
            <a:pPr marL="342900" indent="-342900">
              <a:spcBef>
                <a:spcPct val="20000"/>
              </a:spcBef>
              <a:buClr>
                <a:schemeClr val="tx1"/>
              </a:buClr>
              <a:buSzPct val="75000"/>
              <a:buNone/>
            </a:pPr>
            <a:r>
              <a:rPr lang="en-US" altLang="zh-CN" sz="2400" b="1" dirty="0"/>
              <a:t>    </a:t>
            </a:r>
            <a:r>
              <a:rPr lang="zh-CN" altLang="en-US" sz="2400" b="1" dirty="0"/>
              <a:t>的一组产生式，其中</a:t>
            </a:r>
            <a:r>
              <a:rPr lang="en-US" altLang="zh-CN" sz="2400" b="1" dirty="0" err="1"/>
              <a:t>α</a:t>
            </a:r>
            <a:r>
              <a:rPr lang="en-US" altLang="zh-CN" sz="2400" b="1" i="1" baseline="-25000" dirty="0" err="1">
                <a:latin typeface="Times New Roman" pitchFamily="18" charset="0"/>
              </a:rPr>
              <a:t>i</a:t>
            </a:r>
            <a:r>
              <a:rPr lang="zh-CN" altLang="en-US" sz="2400" b="1" dirty="0"/>
              <a:t>（</a:t>
            </a:r>
            <a:r>
              <a:rPr lang="en-US" altLang="zh-CN" sz="2400" dirty="0"/>
              <a:t>1</a:t>
            </a:r>
            <a:r>
              <a:rPr lang="en-US" altLang="zh-CN" sz="2400" b="1" dirty="0">
                <a:sym typeface="Symbol" pitchFamily="18" charset="2"/>
              </a:rPr>
              <a:t></a:t>
            </a:r>
            <a:r>
              <a:rPr lang="en-US" altLang="zh-CN" sz="2400" b="1" i="1" dirty="0">
                <a:latin typeface="Times New Roman" pitchFamily="18" charset="0"/>
              </a:rPr>
              <a:t>i</a:t>
            </a:r>
            <a:r>
              <a:rPr lang="en-US" altLang="zh-CN" sz="2400" b="1" dirty="0">
                <a:sym typeface="Symbol" pitchFamily="18" charset="2"/>
              </a:rPr>
              <a:t></a:t>
            </a:r>
            <a:r>
              <a:rPr lang="en-US" altLang="zh-CN" sz="2400" i="1" dirty="0">
                <a:sym typeface="Symbol" pitchFamily="18" charset="2"/>
              </a:rPr>
              <a:t>m</a:t>
            </a:r>
            <a:r>
              <a:rPr lang="zh-CN" altLang="en-US" sz="2400" b="1" dirty="0"/>
              <a:t>）不为</a:t>
            </a:r>
            <a:r>
              <a:rPr lang="zh-CN" altLang="en-US" sz="2400" b="1" dirty="0">
                <a:sym typeface="Symbol" pitchFamily="18" charset="2"/>
              </a:rPr>
              <a:t>，</a:t>
            </a:r>
            <a:endParaRPr lang="en-US" altLang="zh-CN" sz="2400" b="1" dirty="0">
              <a:sym typeface="Symbol" pitchFamily="18" charset="2"/>
            </a:endParaRPr>
          </a:p>
          <a:p>
            <a:pPr marL="342900" indent="-342900">
              <a:spcBef>
                <a:spcPct val="20000"/>
              </a:spcBef>
              <a:buClr>
                <a:schemeClr val="tx1"/>
              </a:buClr>
              <a:buSzPct val="75000"/>
              <a:buNone/>
            </a:pPr>
            <a:r>
              <a:rPr lang="en-US" altLang="zh-CN" sz="2400" dirty="0">
                <a:sym typeface="Symbol" pitchFamily="18" charset="2"/>
              </a:rPr>
              <a:t>					</a:t>
            </a:r>
            <a:r>
              <a:rPr lang="en-US" altLang="zh-CN" sz="2400" b="1" dirty="0"/>
              <a:t>β</a:t>
            </a:r>
            <a:r>
              <a:rPr lang="zh-CN" altLang="en-US" sz="2400" b="1" dirty="0"/>
              <a:t>（</a:t>
            </a:r>
            <a:r>
              <a:rPr lang="en-US" altLang="zh-CN" sz="2400" dirty="0"/>
              <a:t>1</a:t>
            </a:r>
            <a:r>
              <a:rPr lang="en-US" altLang="zh-CN" sz="2400" b="1" dirty="0">
                <a:sym typeface="Symbol" pitchFamily="18" charset="2"/>
              </a:rPr>
              <a:t></a:t>
            </a:r>
            <a:r>
              <a:rPr lang="en-US" altLang="zh-CN" sz="2400" b="1" i="1" dirty="0">
                <a:latin typeface="Times New Roman" pitchFamily="18" charset="0"/>
              </a:rPr>
              <a:t>j</a:t>
            </a:r>
            <a:r>
              <a:rPr lang="en-US" altLang="zh-CN" sz="2400" b="1" dirty="0">
                <a:sym typeface="Symbol" pitchFamily="18" charset="2"/>
              </a:rPr>
              <a:t></a:t>
            </a:r>
            <a:r>
              <a:rPr lang="en-US" altLang="zh-CN" sz="2400" i="1" dirty="0">
                <a:sym typeface="Symbol" pitchFamily="18" charset="2"/>
              </a:rPr>
              <a:t>n</a:t>
            </a:r>
            <a:r>
              <a:rPr lang="zh-CN" altLang="en-US" sz="2400" b="1" dirty="0"/>
              <a:t>）</a:t>
            </a:r>
            <a:r>
              <a:rPr lang="zh-CN" altLang="en-US" sz="2400" b="1" dirty="0">
                <a:sym typeface="Symbol" pitchFamily="18" charset="2"/>
              </a:rPr>
              <a:t> </a:t>
            </a:r>
            <a:r>
              <a:rPr lang="zh-CN" altLang="en-US" sz="2400" b="1" dirty="0"/>
              <a:t>不以 </a:t>
            </a:r>
            <a:r>
              <a:rPr lang="en-US" altLang="zh-CN" sz="2400" dirty="0"/>
              <a:t>A </a:t>
            </a:r>
            <a:r>
              <a:rPr lang="zh-CN" altLang="en-US" sz="2400" b="1" dirty="0"/>
              <a:t>打头，                  </a:t>
            </a:r>
            <a:endParaRPr lang="zh-CN" altLang="en-US" sz="2400" dirty="0"/>
          </a:p>
          <a:p>
            <a:pPr marL="342900" indent="-342900">
              <a:spcBef>
                <a:spcPct val="20000"/>
              </a:spcBef>
              <a:buClr>
                <a:schemeClr val="tx1"/>
              </a:buClr>
              <a:buSzPct val="75000"/>
              <a:buNone/>
            </a:pPr>
            <a:r>
              <a:rPr lang="zh-CN" altLang="en-US" sz="2400" dirty="0"/>
              <a:t>可以先转换为  </a:t>
            </a:r>
            <a:r>
              <a:rPr lang="en-US" altLang="zh-CN" sz="2400" b="1" dirty="0"/>
              <a:t>:</a:t>
            </a:r>
            <a:r>
              <a:rPr lang="zh-CN" altLang="en-US" sz="2400" b="1" dirty="0"/>
              <a:t>  </a:t>
            </a:r>
            <a:endParaRPr lang="en-US" altLang="zh-CN" sz="2400" b="1" dirty="0"/>
          </a:p>
          <a:p>
            <a:pPr marL="342900" indent="-342900">
              <a:spcBef>
                <a:spcPct val="20000"/>
              </a:spcBef>
              <a:buClr>
                <a:schemeClr val="tx1"/>
              </a:buClr>
              <a:buSzPct val="75000"/>
              <a:buNone/>
            </a:pPr>
            <a:r>
              <a:rPr lang="zh-CN" altLang="en-US" sz="2400" dirty="0"/>
              <a:t>  </a:t>
            </a:r>
            <a:r>
              <a:rPr lang="en-US" altLang="zh-CN" sz="2400" dirty="0"/>
              <a:t>	</a:t>
            </a:r>
            <a:r>
              <a:rPr lang="zh-CN" altLang="en-US" sz="2400" dirty="0"/>
              <a:t> </a:t>
            </a:r>
            <a:r>
              <a:rPr lang="en-US" altLang="zh-CN" sz="2400" dirty="0"/>
              <a:t>A</a:t>
            </a:r>
            <a:r>
              <a:rPr lang="en-US" altLang="zh-CN" sz="2400" dirty="0">
                <a:sym typeface="Symbol" pitchFamily="18" charset="2"/>
              </a:rPr>
              <a:t></a:t>
            </a:r>
            <a:r>
              <a:rPr lang="en-US" altLang="zh-CN" sz="2400" dirty="0"/>
              <a:t> A(α</a:t>
            </a:r>
            <a:r>
              <a:rPr lang="en-US" altLang="zh-CN" sz="2400" baseline="-25000" dirty="0"/>
              <a:t>1</a:t>
            </a:r>
            <a:r>
              <a:rPr lang="en-US" altLang="zh-CN" sz="2400" dirty="0">
                <a:sym typeface="Symbol" pitchFamily="18" charset="2"/>
              </a:rPr>
              <a:t></a:t>
            </a:r>
            <a:r>
              <a:rPr lang="en-US" altLang="zh-CN" sz="2400" dirty="0"/>
              <a:t> α</a:t>
            </a:r>
            <a:r>
              <a:rPr lang="en-US" altLang="zh-CN" sz="2400" baseline="-25000" dirty="0"/>
              <a:t>2</a:t>
            </a:r>
            <a:r>
              <a:rPr lang="en-US" altLang="zh-CN" sz="2400" dirty="0">
                <a:sym typeface="Symbol" pitchFamily="18" charset="2"/>
              </a:rPr>
              <a:t>… </a:t>
            </a:r>
            <a:r>
              <a:rPr lang="en-US" altLang="zh-CN" sz="2400" dirty="0" err="1"/>
              <a:t>α</a:t>
            </a:r>
            <a:r>
              <a:rPr lang="en-US" altLang="zh-CN" sz="2400" i="1" baseline="-25000" dirty="0" err="1"/>
              <a:t>m</a:t>
            </a:r>
            <a:r>
              <a:rPr lang="en-US" altLang="zh-CN" sz="2400" dirty="0"/>
              <a:t>)</a:t>
            </a:r>
            <a:r>
              <a:rPr lang="en-US" altLang="zh-CN" sz="2400" dirty="0">
                <a:sym typeface="Symbol" pitchFamily="18" charset="2"/>
              </a:rPr>
              <a:t>(</a:t>
            </a:r>
            <a:r>
              <a:rPr lang="en-US" altLang="zh-CN" sz="2400" dirty="0"/>
              <a:t>β</a:t>
            </a:r>
            <a:r>
              <a:rPr lang="en-US" altLang="zh-CN" sz="2400" baseline="-25000" dirty="0"/>
              <a:t>1</a:t>
            </a:r>
            <a:r>
              <a:rPr lang="en-US" altLang="zh-CN" sz="2400" dirty="0">
                <a:sym typeface="Symbol" pitchFamily="18" charset="2"/>
              </a:rPr>
              <a:t></a:t>
            </a:r>
            <a:r>
              <a:rPr lang="en-US" altLang="zh-CN" sz="2400" dirty="0"/>
              <a:t>β</a:t>
            </a:r>
            <a:r>
              <a:rPr lang="en-US" altLang="zh-CN" sz="2400" baseline="-25000" dirty="0"/>
              <a:t>2</a:t>
            </a:r>
            <a:r>
              <a:rPr lang="en-US" altLang="zh-CN" sz="2400" dirty="0">
                <a:sym typeface="Symbol" pitchFamily="18" charset="2"/>
              </a:rPr>
              <a:t>…</a:t>
            </a:r>
            <a:r>
              <a:rPr lang="en-US" altLang="zh-CN" sz="2400" dirty="0" err="1"/>
              <a:t>β</a:t>
            </a:r>
            <a:r>
              <a:rPr lang="en-US" altLang="zh-CN" sz="2400" i="1" baseline="-25000" dirty="0" err="1"/>
              <a:t>n</a:t>
            </a:r>
            <a:r>
              <a:rPr lang="en-US" altLang="zh-CN" sz="2400" dirty="0">
                <a:sym typeface="Symbol" pitchFamily="18" charset="2"/>
              </a:rPr>
              <a:t>)</a:t>
            </a:r>
          </a:p>
          <a:p>
            <a:pPr marL="342900" indent="-342900">
              <a:spcBef>
                <a:spcPct val="20000"/>
              </a:spcBef>
              <a:buClr>
                <a:schemeClr val="tx1"/>
              </a:buClr>
              <a:buSzPct val="75000"/>
              <a:buNone/>
            </a:pPr>
            <a:r>
              <a:rPr lang="zh-CN" altLang="en-US" sz="2400" b="1" dirty="0"/>
              <a:t>可改写为：</a:t>
            </a:r>
          </a:p>
          <a:p>
            <a:pPr marL="342900" indent="-342900">
              <a:spcBef>
                <a:spcPct val="20000"/>
              </a:spcBef>
              <a:buClr>
                <a:schemeClr val="tx1"/>
              </a:buClr>
              <a:buSzPct val="75000"/>
              <a:buNone/>
            </a:pPr>
            <a:r>
              <a:rPr lang="zh-CN" altLang="en-US" sz="2400" b="1" dirty="0"/>
              <a:t>      </a:t>
            </a:r>
            <a:r>
              <a:rPr lang="en-US" altLang="zh-CN" sz="2400" dirty="0"/>
              <a:t>A  </a:t>
            </a:r>
            <a:r>
              <a:rPr lang="en-US" altLang="zh-CN" sz="2400" b="1" dirty="0">
                <a:sym typeface="Symbol" pitchFamily="18" charset="2"/>
              </a:rPr>
              <a:t> </a:t>
            </a:r>
            <a:r>
              <a:rPr lang="en-US" altLang="zh-CN" sz="2400" b="1" dirty="0"/>
              <a:t>β</a:t>
            </a:r>
            <a:r>
              <a:rPr lang="en-US" altLang="zh-CN" sz="2400" b="1" baseline="-25000" dirty="0"/>
              <a:t>1</a:t>
            </a:r>
            <a:r>
              <a:rPr lang="en-US" altLang="zh-CN" sz="2400" dirty="0"/>
              <a:t>A'</a:t>
            </a:r>
            <a:r>
              <a:rPr lang="en-US" altLang="zh-CN" sz="2400" b="1" dirty="0">
                <a:sym typeface="Symbol" pitchFamily="18" charset="2"/>
              </a:rPr>
              <a:t></a:t>
            </a:r>
            <a:r>
              <a:rPr lang="en-US" altLang="zh-CN" sz="2400" b="1" dirty="0"/>
              <a:t>β</a:t>
            </a:r>
            <a:r>
              <a:rPr lang="en-US" altLang="zh-CN" sz="2400" b="1" baseline="-25000" dirty="0"/>
              <a:t>2</a:t>
            </a:r>
            <a:r>
              <a:rPr lang="en-US" altLang="zh-CN" sz="2400" dirty="0"/>
              <a:t>A'</a:t>
            </a:r>
            <a:r>
              <a:rPr lang="en-US" altLang="zh-CN" sz="2400" b="1" dirty="0">
                <a:sym typeface="Symbol" pitchFamily="18" charset="2"/>
              </a:rPr>
              <a:t>…</a:t>
            </a:r>
            <a:r>
              <a:rPr lang="en-US" altLang="zh-CN" sz="2400" b="1" dirty="0"/>
              <a:t>β</a:t>
            </a:r>
            <a:r>
              <a:rPr lang="en-US" altLang="zh-CN" sz="2400" b="1" i="1" baseline="-25000" dirty="0" err="1"/>
              <a:t>n</a:t>
            </a:r>
            <a:r>
              <a:rPr lang="en-US" altLang="zh-CN" sz="2400" dirty="0" err="1"/>
              <a:t>A</a:t>
            </a:r>
            <a:r>
              <a:rPr lang="en-US" altLang="zh-CN" sz="2400" dirty="0"/>
              <a:t> '</a:t>
            </a:r>
          </a:p>
          <a:p>
            <a:pPr marL="342900" indent="-342900">
              <a:spcBef>
                <a:spcPct val="20000"/>
              </a:spcBef>
              <a:buClr>
                <a:schemeClr val="tx1"/>
              </a:buClr>
              <a:buSzPct val="75000"/>
              <a:buNone/>
            </a:pPr>
            <a:r>
              <a:rPr lang="en-US" altLang="zh-CN" sz="2400" dirty="0"/>
              <a:t>	  A' </a:t>
            </a:r>
            <a:r>
              <a:rPr lang="en-US" altLang="zh-CN" sz="2400" b="1" dirty="0">
                <a:sym typeface="Symbol" pitchFamily="18" charset="2"/>
              </a:rPr>
              <a:t></a:t>
            </a:r>
            <a:r>
              <a:rPr lang="en-US" altLang="zh-CN" sz="2400" dirty="0"/>
              <a:t> </a:t>
            </a:r>
            <a:r>
              <a:rPr lang="en-US" altLang="zh-CN" sz="2400" b="1" dirty="0"/>
              <a:t>α</a:t>
            </a:r>
            <a:r>
              <a:rPr lang="en-US" altLang="zh-CN" sz="2400" b="1" baseline="-25000" dirty="0"/>
              <a:t>1</a:t>
            </a:r>
            <a:r>
              <a:rPr lang="en-US" altLang="zh-CN" sz="2400" dirty="0"/>
              <a:t>A'</a:t>
            </a:r>
            <a:r>
              <a:rPr lang="en-US" altLang="zh-CN" sz="2400" b="1" dirty="0">
                <a:sym typeface="Symbol" pitchFamily="18" charset="2"/>
              </a:rPr>
              <a:t></a:t>
            </a:r>
            <a:r>
              <a:rPr lang="en-US" altLang="zh-CN" sz="2400" b="1" dirty="0"/>
              <a:t>α</a:t>
            </a:r>
            <a:r>
              <a:rPr lang="en-US" altLang="zh-CN" sz="2400" b="1" baseline="-25000" dirty="0"/>
              <a:t>2</a:t>
            </a:r>
            <a:r>
              <a:rPr lang="en-US" altLang="zh-CN" sz="2400" dirty="0"/>
              <a:t>A'</a:t>
            </a:r>
            <a:r>
              <a:rPr lang="en-US" altLang="zh-CN" sz="2400" b="1" dirty="0">
                <a:sym typeface="Symbol" pitchFamily="18" charset="2"/>
              </a:rPr>
              <a:t>…</a:t>
            </a:r>
            <a:r>
              <a:rPr lang="en-US" altLang="zh-CN" sz="2400" b="1" dirty="0"/>
              <a:t>α</a:t>
            </a:r>
            <a:r>
              <a:rPr lang="en-US" altLang="zh-CN" sz="2400" b="1" i="1" baseline="-25000" dirty="0"/>
              <a:t>m</a:t>
            </a:r>
            <a:r>
              <a:rPr lang="en-US" altLang="zh-CN" sz="2400" dirty="0"/>
              <a:t>A' </a:t>
            </a:r>
            <a:r>
              <a:rPr lang="en-US" altLang="zh-CN" sz="2400" b="1" dirty="0">
                <a:sym typeface="Symbol" pitchFamily="18" charset="2"/>
              </a:rPr>
              <a:t></a:t>
            </a:r>
            <a:r>
              <a:rPr lang="en-US" altLang="zh-CN" sz="2400" b="1" dirty="0"/>
              <a:t> </a:t>
            </a:r>
            <a:r>
              <a:rPr lang="en-US" altLang="zh-CN" sz="2400" b="1" dirty="0">
                <a:sym typeface="Symbol" pitchFamily="18" charset="2"/>
              </a:rPr>
              <a:t></a:t>
            </a:r>
          </a:p>
          <a:p>
            <a:pPr marL="342900" indent="-342900">
              <a:spcBef>
                <a:spcPct val="20000"/>
              </a:spcBef>
              <a:buClr>
                <a:schemeClr val="tx1"/>
              </a:buClr>
              <a:buSzPct val="75000"/>
              <a:buNone/>
            </a:pPr>
            <a:r>
              <a:rPr lang="en-US" altLang="zh-CN" sz="2400" b="1" dirty="0">
                <a:sym typeface="Symbol" pitchFamily="18" charset="2"/>
              </a:rPr>
              <a:t>    </a:t>
            </a:r>
            <a:r>
              <a:rPr lang="zh-CN" altLang="en-US" sz="2400" b="1" dirty="0">
                <a:sym typeface="Symbol" pitchFamily="18" charset="2"/>
              </a:rPr>
              <a:t>其中</a:t>
            </a:r>
            <a:r>
              <a:rPr lang="en-US" altLang="zh-CN" sz="2400" dirty="0"/>
              <a:t>A'</a:t>
            </a:r>
            <a:r>
              <a:rPr lang="zh-CN" altLang="en-US" sz="2400" b="1" dirty="0"/>
              <a:t>为新增加的非终结符</a:t>
            </a:r>
            <a:endParaRPr lang="zh-CN" altLang="en-US"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8">
                                            <p:txEl>
                                              <p:pRg st="5" end="5"/>
                                            </p:txEl>
                                          </p:spTgt>
                                        </p:tgtEl>
                                        <p:attrNameLst>
                                          <p:attrName>style.visibility</p:attrName>
                                        </p:attrNameLst>
                                      </p:cBhvr>
                                      <p:to>
                                        <p:strVal val="visible"/>
                                      </p:to>
                                    </p:set>
                                    <p:animEffect transition="in" filter="fade">
                                      <p:cBhvr>
                                        <p:cTn id="7" dur="2000"/>
                                        <p:tgtEl>
                                          <p:spTgt spid="7168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88">
                                            <p:txEl>
                                              <p:pRg st="6" end="6"/>
                                            </p:txEl>
                                          </p:spTgt>
                                        </p:tgtEl>
                                        <p:attrNameLst>
                                          <p:attrName>style.visibility</p:attrName>
                                        </p:attrNameLst>
                                      </p:cBhvr>
                                      <p:to>
                                        <p:strVal val="visible"/>
                                      </p:to>
                                    </p:set>
                                    <p:animEffect transition="in" filter="fade">
                                      <p:cBhvr>
                                        <p:cTn id="12" dur="2000"/>
                                        <p:tgtEl>
                                          <p:spTgt spid="7168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688">
                                            <p:txEl>
                                              <p:pRg st="7" end="7"/>
                                            </p:txEl>
                                          </p:spTgt>
                                        </p:tgtEl>
                                        <p:attrNameLst>
                                          <p:attrName>style.visibility</p:attrName>
                                        </p:attrNameLst>
                                      </p:cBhvr>
                                      <p:to>
                                        <p:strVal val="visible"/>
                                      </p:to>
                                    </p:set>
                                    <p:animEffect transition="in" filter="fade">
                                      <p:cBhvr>
                                        <p:cTn id="17" dur="2000"/>
                                        <p:tgtEl>
                                          <p:spTgt spid="71688">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1688">
                                            <p:txEl>
                                              <p:pRg st="8" end="8"/>
                                            </p:txEl>
                                          </p:spTgt>
                                        </p:tgtEl>
                                        <p:attrNameLst>
                                          <p:attrName>style.visibility</p:attrName>
                                        </p:attrNameLst>
                                      </p:cBhvr>
                                      <p:to>
                                        <p:strVal val="visible"/>
                                      </p:to>
                                    </p:set>
                                    <p:animEffect transition="in" filter="fade">
                                      <p:cBhvr>
                                        <p:cTn id="20" dur="2000"/>
                                        <p:tgtEl>
                                          <p:spTgt spid="71688">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1688">
                                            <p:txEl>
                                              <p:pRg st="9" end="9"/>
                                            </p:txEl>
                                          </p:spTgt>
                                        </p:tgtEl>
                                        <p:attrNameLst>
                                          <p:attrName>style.visibility</p:attrName>
                                        </p:attrNameLst>
                                      </p:cBhvr>
                                      <p:to>
                                        <p:strVal val="visible"/>
                                      </p:to>
                                    </p:set>
                                    <p:animEffect transition="in" filter="fade">
                                      <p:cBhvr>
                                        <p:cTn id="23" dur="2000"/>
                                        <p:tgtEl>
                                          <p:spTgt spid="71688">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1688">
                                            <p:txEl>
                                              <p:pRg st="10" end="10"/>
                                            </p:txEl>
                                          </p:spTgt>
                                        </p:tgtEl>
                                        <p:attrNameLst>
                                          <p:attrName>style.visibility</p:attrName>
                                        </p:attrNameLst>
                                      </p:cBhvr>
                                      <p:to>
                                        <p:strVal val="visible"/>
                                      </p:to>
                                    </p:set>
                                    <p:animEffect transition="in" filter="fade">
                                      <p:cBhvr>
                                        <p:cTn id="26" dur="2000"/>
                                        <p:tgtEl>
                                          <p:spTgt spid="7168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2" name="Rectangle 11"/>
          <p:cNvSpPr>
            <a:spLocks noChangeArrowheads="1"/>
          </p:cNvSpPr>
          <p:nvPr/>
        </p:nvSpPr>
        <p:spPr bwMode="auto">
          <a:xfrm>
            <a:off x="504420" y="1700808"/>
            <a:ext cx="2957363" cy="2160240"/>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en-US" altLang="zh-CN" sz="2800" dirty="0"/>
              <a:t>G[ E]: </a:t>
            </a:r>
          </a:p>
          <a:p>
            <a:pPr marL="342900" indent="-342900">
              <a:spcBef>
                <a:spcPct val="20000"/>
              </a:spcBef>
              <a:buClr>
                <a:schemeClr val="tx1"/>
              </a:buClr>
              <a:buSzPct val="75000"/>
              <a:buNone/>
            </a:pPr>
            <a:r>
              <a:rPr lang="en-US" altLang="zh-CN" sz="2800" dirty="0">
                <a:solidFill>
                  <a:srgbClr val="FF0000"/>
                </a:solidFill>
              </a:rPr>
              <a:t>E </a:t>
            </a:r>
            <a:r>
              <a:rPr lang="en-US" altLang="zh-CN" sz="2800" b="1" dirty="0">
                <a:solidFill>
                  <a:srgbClr val="FF0000"/>
                </a:solidFill>
                <a:sym typeface="Symbol" pitchFamily="18" charset="2"/>
              </a:rPr>
              <a:t></a:t>
            </a:r>
            <a:r>
              <a:rPr lang="en-US" altLang="zh-CN" sz="2800" dirty="0">
                <a:solidFill>
                  <a:srgbClr val="FF0000"/>
                </a:solidFill>
              </a:rPr>
              <a:t> E </a:t>
            </a:r>
            <a:r>
              <a:rPr lang="en-US" altLang="zh-CN" sz="2800" dirty="0">
                <a:solidFill>
                  <a:srgbClr val="FF0000"/>
                </a:solidFill>
                <a:sym typeface="Symbol" pitchFamily="18" charset="2"/>
              </a:rPr>
              <a:t> </a:t>
            </a:r>
            <a:r>
              <a:rPr lang="en-US" altLang="zh-CN" sz="2800" dirty="0">
                <a:solidFill>
                  <a:srgbClr val="FF0000"/>
                </a:solidFill>
              </a:rPr>
              <a:t>T </a:t>
            </a:r>
            <a:r>
              <a:rPr lang="en-US" altLang="zh-CN" sz="2800" b="1" dirty="0">
                <a:solidFill>
                  <a:srgbClr val="FF0000"/>
                </a:solidFill>
                <a:sym typeface="Symbol" pitchFamily="18" charset="2"/>
              </a:rPr>
              <a:t></a:t>
            </a:r>
            <a:r>
              <a:rPr lang="en-US" altLang="zh-CN" sz="2800" dirty="0">
                <a:solidFill>
                  <a:srgbClr val="FF0000"/>
                </a:solidFill>
              </a:rPr>
              <a:t> T </a:t>
            </a:r>
          </a:p>
          <a:p>
            <a:pPr marL="342900" indent="-342900">
              <a:spcBef>
                <a:spcPct val="20000"/>
              </a:spcBef>
              <a:buClr>
                <a:schemeClr val="tx1"/>
              </a:buClr>
              <a:buSzPct val="75000"/>
              <a:buNone/>
            </a:pPr>
            <a:r>
              <a:rPr lang="en-US" altLang="zh-CN" sz="2800" dirty="0">
                <a:solidFill>
                  <a:srgbClr val="800080"/>
                </a:solidFill>
              </a:rPr>
              <a:t>T </a:t>
            </a:r>
            <a:r>
              <a:rPr lang="en-US" altLang="zh-CN" sz="2800" b="1" dirty="0">
                <a:solidFill>
                  <a:srgbClr val="800080"/>
                </a:solidFill>
                <a:sym typeface="Symbol" pitchFamily="18" charset="2"/>
              </a:rPr>
              <a:t></a:t>
            </a:r>
            <a:r>
              <a:rPr lang="en-US" altLang="zh-CN" sz="2800" dirty="0">
                <a:solidFill>
                  <a:srgbClr val="800080"/>
                </a:solidFill>
              </a:rPr>
              <a:t> T </a:t>
            </a:r>
            <a:r>
              <a:rPr lang="en-US" altLang="zh-CN" sz="2800" dirty="0">
                <a:solidFill>
                  <a:srgbClr val="800080"/>
                </a:solidFill>
                <a:sym typeface="Symbol" pitchFamily="18" charset="2"/>
              </a:rPr>
              <a:t> </a:t>
            </a:r>
            <a:r>
              <a:rPr lang="en-US" altLang="zh-CN" sz="2800" dirty="0">
                <a:solidFill>
                  <a:srgbClr val="800080"/>
                </a:solidFill>
              </a:rPr>
              <a:t>F </a:t>
            </a:r>
            <a:r>
              <a:rPr lang="en-US" altLang="zh-CN" sz="2800" b="1" dirty="0">
                <a:solidFill>
                  <a:srgbClr val="800080"/>
                </a:solidFill>
                <a:sym typeface="Symbol" pitchFamily="18" charset="2"/>
              </a:rPr>
              <a:t></a:t>
            </a:r>
            <a:r>
              <a:rPr lang="en-US" altLang="zh-CN" sz="2800" dirty="0">
                <a:solidFill>
                  <a:srgbClr val="800080"/>
                </a:solidFill>
              </a:rPr>
              <a:t> F</a:t>
            </a:r>
          </a:p>
          <a:p>
            <a:pPr marL="342900" indent="-342900">
              <a:spcBef>
                <a:spcPct val="20000"/>
              </a:spcBef>
              <a:buClr>
                <a:schemeClr val="tx1"/>
              </a:buClr>
              <a:buSzPct val="75000"/>
              <a:buNone/>
            </a:pPr>
            <a:r>
              <a:rPr lang="en-US" altLang="zh-CN" sz="2800" dirty="0"/>
              <a:t>F </a:t>
            </a:r>
            <a:r>
              <a:rPr lang="en-US" altLang="zh-CN" sz="2800" b="1" dirty="0">
                <a:sym typeface="Symbol" pitchFamily="18" charset="2"/>
              </a:rPr>
              <a:t> </a:t>
            </a:r>
            <a:r>
              <a:rPr lang="en-US" altLang="zh-CN" sz="2800" dirty="0"/>
              <a:t>(E) </a:t>
            </a:r>
            <a:r>
              <a:rPr lang="en-US" altLang="zh-CN" sz="2800" b="1" dirty="0">
                <a:sym typeface="Symbol" pitchFamily="18" charset="2"/>
              </a:rPr>
              <a:t></a:t>
            </a:r>
            <a:r>
              <a:rPr lang="en-US" altLang="zh-CN" sz="2800" dirty="0"/>
              <a:t> </a:t>
            </a:r>
            <a:r>
              <a:rPr lang="en-US" altLang="zh-CN" sz="2800" dirty="0" err="1"/>
              <a:t>i</a:t>
            </a:r>
            <a:endParaRPr lang="en-US" altLang="zh-CN" sz="2800" dirty="0"/>
          </a:p>
          <a:p>
            <a:pPr marL="342900" indent="-342900">
              <a:spcBef>
                <a:spcPct val="20000"/>
              </a:spcBef>
              <a:buClr>
                <a:schemeClr val="tx1"/>
              </a:buClr>
              <a:buSzPct val="75000"/>
              <a:buNone/>
            </a:pPr>
            <a:endParaRPr lang="zh-CN" altLang="en-US" sz="2800" b="1" dirty="0"/>
          </a:p>
        </p:txBody>
      </p:sp>
      <p:sp>
        <p:nvSpPr>
          <p:cNvPr id="7" name="矩形 6"/>
          <p:cNvSpPr/>
          <p:nvPr/>
        </p:nvSpPr>
        <p:spPr>
          <a:xfrm>
            <a:off x="560603" y="5600283"/>
            <a:ext cx="2664296" cy="584775"/>
          </a:xfrm>
          <a:prstGeom prst="rect">
            <a:avLst/>
          </a:prstGeom>
        </p:spPr>
        <p:txBody>
          <a:bodyPr wrap="square">
            <a:spAutoFit/>
          </a:bodyPr>
          <a:lstStyle/>
          <a:p>
            <a:pPr marL="342900" indent="-342900">
              <a:spcBef>
                <a:spcPct val="20000"/>
              </a:spcBef>
              <a:buClr>
                <a:schemeClr val="tx1"/>
              </a:buClr>
              <a:buSzPct val="75000"/>
              <a:buNone/>
            </a:pPr>
            <a:r>
              <a:rPr lang="zh-CN" altLang="en-US" dirty="0"/>
              <a:t> </a:t>
            </a:r>
            <a:r>
              <a:rPr lang="en-US" altLang="zh-CN" dirty="0"/>
              <a:t>A </a:t>
            </a:r>
            <a:r>
              <a:rPr lang="en-US" altLang="zh-CN" dirty="0">
                <a:sym typeface="Symbol" pitchFamily="18" charset="2"/>
              </a:rPr>
              <a:t></a:t>
            </a:r>
            <a:r>
              <a:rPr lang="en-US" altLang="zh-CN" dirty="0"/>
              <a:t> A α</a:t>
            </a:r>
            <a:r>
              <a:rPr lang="en-US" altLang="zh-CN" dirty="0">
                <a:sym typeface="Symbol" pitchFamily="18" charset="2"/>
              </a:rPr>
              <a:t></a:t>
            </a:r>
            <a:r>
              <a:rPr lang="en-US" altLang="zh-CN" dirty="0"/>
              <a:t>β </a:t>
            </a:r>
          </a:p>
        </p:txBody>
      </p:sp>
      <p:sp>
        <p:nvSpPr>
          <p:cNvPr id="8" name="矩形 7"/>
          <p:cNvSpPr/>
          <p:nvPr/>
        </p:nvSpPr>
        <p:spPr>
          <a:xfrm>
            <a:off x="5928350" y="5350983"/>
            <a:ext cx="3014129" cy="1175706"/>
          </a:xfrm>
          <a:prstGeom prst="rect">
            <a:avLst/>
          </a:prstGeom>
        </p:spPr>
        <p:txBody>
          <a:bodyPr wrap="square">
            <a:spAutoFit/>
          </a:bodyPr>
          <a:lstStyle/>
          <a:p>
            <a:pPr marL="342900" lvl="0" indent="-342900">
              <a:spcBef>
                <a:spcPct val="20000"/>
              </a:spcBef>
              <a:buClr>
                <a:srgbClr val="003366"/>
              </a:buClr>
              <a:buSzPct val="75000"/>
              <a:buNone/>
            </a:pPr>
            <a:r>
              <a:rPr lang="en-US" altLang="zh-CN" dirty="0"/>
              <a:t>A </a:t>
            </a:r>
            <a:r>
              <a:rPr lang="en-US" altLang="zh-CN" dirty="0">
                <a:sym typeface="Symbol" pitchFamily="18" charset="2"/>
              </a:rPr>
              <a:t></a:t>
            </a:r>
            <a:r>
              <a:rPr lang="en-US" altLang="zh-CN" dirty="0"/>
              <a:t>  βA'</a:t>
            </a:r>
          </a:p>
          <a:p>
            <a:pPr marL="342900" indent="-342900">
              <a:spcBef>
                <a:spcPct val="20000"/>
              </a:spcBef>
              <a:buClr>
                <a:srgbClr val="003366"/>
              </a:buClr>
              <a:buSzPct val="75000"/>
              <a:buNone/>
            </a:pPr>
            <a:r>
              <a:rPr lang="en-US" altLang="zh-CN" dirty="0"/>
              <a:t>A’</a:t>
            </a:r>
            <a:r>
              <a:rPr lang="en-US" altLang="zh-CN" dirty="0">
                <a:sym typeface="Symbol" pitchFamily="18" charset="2"/>
              </a:rPr>
              <a:t></a:t>
            </a:r>
            <a:r>
              <a:rPr lang="en-US" altLang="zh-CN" dirty="0"/>
              <a:t>  αA'</a:t>
            </a:r>
            <a:r>
              <a:rPr lang="en-US" altLang="zh-CN" dirty="0">
                <a:sym typeface="Symbol" pitchFamily="18" charset="2"/>
              </a:rPr>
              <a:t></a:t>
            </a:r>
            <a:r>
              <a:rPr lang="en-US" altLang="zh-CN" dirty="0"/>
              <a:t> </a:t>
            </a:r>
            <a:r>
              <a:rPr lang="en-US" altLang="zh-CN" sz="2800" dirty="0">
                <a:sym typeface="Symbol" pitchFamily="18" charset="2"/>
              </a:rPr>
              <a:t></a:t>
            </a:r>
            <a:endParaRPr lang="zh-CN" altLang="en-US" dirty="0"/>
          </a:p>
        </p:txBody>
      </p:sp>
      <p:sp>
        <p:nvSpPr>
          <p:cNvPr id="9" name="Rectangle 11"/>
          <p:cNvSpPr>
            <a:spLocks noChangeArrowheads="1"/>
          </p:cNvSpPr>
          <p:nvPr/>
        </p:nvSpPr>
        <p:spPr bwMode="auto">
          <a:xfrm>
            <a:off x="5206612" y="1405524"/>
            <a:ext cx="2957363" cy="3175603"/>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en-US" altLang="zh-CN" sz="2800" dirty="0"/>
              <a:t>G’ [ E]: </a:t>
            </a: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F </a:t>
            </a:r>
            <a:r>
              <a:rPr lang="en-US" altLang="zh-CN" sz="2800" b="1" dirty="0">
                <a:sym typeface="Symbol" pitchFamily="18" charset="2"/>
              </a:rPr>
              <a:t> </a:t>
            </a:r>
            <a:r>
              <a:rPr lang="en-US" altLang="zh-CN" sz="2800" dirty="0"/>
              <a:t>(E) </a:t>
            </a:r>
            <a:r>
              <a:rPr lang="en-US" altLang="zh-CN" sz="2800" b="1" dirty="0">
                <a:sym typeface="Symbol" pitchFamily="18" charset="2"/>
              </a:rPr>
              <a:t></a:t>
            </a:r>
            <a:r>
              <a:rPr lang="en-US" altLang="zh-CN" sz="2800" dirty="0"/>
              <a:t> </a:t>
            </a:r>
            <a:r>
              <a:rPr lang="en-US" altLang="zh-CN" sz="2800" dirty="0" err="1"/>
              <a:t>i</a:t>
            </a:r>
            <a:endParaRPr lang="en-US" altLang="zh-CN" sz="2800" dirty="0"/>
          </a:p>
          <a:p>
            <a:pPr marL="342900" indent="-342900">
              <a:spcBef>
                <a:spcPct val="20000"/>
              </a:spcBef>
              <a:buClr>
                <a:schemeClr val="tx1"/>
              </a:buClr>
              <a:buSzPct val="75000"/>
              <a:buNone/>
            </a:pPr>
            <a:endParaRPr lang="zh-CN" altLang="en-US" sz="2800" b="1" dirty="0"/>
          </a:p>
        </p:txBody>
      </p:sp>
      <p:sp>
        <p:nvSpPr>
          <p:cNvPr id="10" name="右箭头 9"/>
          <p:cNvSpPr/>
          <p:nvPr/>
        </p:nvSpPr>
        <p:spPr bwMode="auto">
          <a:xfrm>
            <a:off x="3347864" y="3289981"/>
            <a:ext cx="108012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1" name="TextBox 10"/>
          <p:cNvSpPr txBox="1"/>
          <p:nvPr/>
        </p:nvSpPr>
        <p:spPr>
          <a:xfrm>
            <a:off x="2105724" y="4581128"/>
            <a:ext cx="3618404" cy="584775"/>
          </a:xfrm>
          <a:prstGeom prst="rect">
            <a:avLst/>
          </a:prstGeom>
          <a:noFill/>
        </p:spPr>
        <p:txBody>
          <a:bodyPr wrap="square" rtlCol="0">
            <a:spAutoFit/>
          </a:bodyPr>
          <a:lstStyle/>
          <a:p>
            <a:pPr algn="ctr">
              <a:buNone/>
            </a:pPr>
            <a:r>
              <a:rPr lang="zh-CN" altLang="en-US" dirty="0"/>
              <a:t>消除直接左递归</a:t>
            </a:r>
          </a:p>
        </p:txBody>
      </p:sp>
      <p:sp>
        <p:nvSpPr>
          <p:cNvPr id="12" name="Text Box 5"/>
          <p:cNvSpPr txBox="1">
            <a:spLocks noChangeArrowheads="1"/>
          </p:cNvSpPr>
          <p:nvPr/>
        </p:nvSpPr>
        <p:spPr bwMode="auto">
          <a:xfrm>
            <a:off x="214282" y="214290"/>
            <a:ext cx="7920038" cy="579437"/>
          </a:xfrm>
          <a:prstGeom prst="rect">
            <a:avLst/>
          </a:prstGeom>
          <a:noFill/>
          <a:ln w="9525">
            <a:noFill/>
            <a:miter lim="800000"/>
            <a:headEnd/>
            <a:tailEnd/>
          </a:ln>
        </p:spPr>
        <p:txBody>
          <a:bodyPr>
            <a:spAutoFit/>
          </a:bodyPr>
          <a:lstStyle/>
          <a:p>
            <a:r>
              <a:rPr lang="zh-CN" altLang="en-US" sz="3200" b="1" dirty="0">
                <a:latin typeface="楷体_GB2312" pitchFamily="49" charset="-122"/>
              </a:rPr>
              <a:t>左递归消除</a:t>
            </a:r>
            <a:r>
              <a:rPr lang="zh-CN" altLang="en-US" dirty="0">
                <a:latin typeface="楷体_GB2312" pitchFamily="49" charset="-122"/>
              </a:rPr>
              <a:t>练习</a:t>
            </a:r>
            <a:endParaRPr lang="zh-CN" altLang="en-US" sz="3200" b="1" dirty="0">
              <a:solidFill>
                <a:srgbClr val="800080"/>
              </a:solidFill>
              <a:latin typeface="楷体_GB2312" pitchFamily="49" charset="-122"/>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0D0C6A6C-8A76-4337-A4CD-9F57135AB8B9}"/>
                  </a:ext>
                </a:extLst>
              </p14:cNvPr>
              <p14:cNvContentPartPr/>
              <p14:nvPr/>
            </p14:nvContentPartPr>
            <p14:xfrm>
              <a:off x="523800" y="2649240"/>
              <a:ext cx="1118520" cy="555840"/>
            </p14:xfrm>
          </p:contentPart>
        </mc:Choice>
        <mc:Fallback xmlns="">
          <p:pic>
            <p:nvPicPr>
              <p:cNvPr id="2" name="墨迹 1">
                <a:extLst>
                  <a:ext uri="{FF2B5EF4-FFF2-40B4-BE49-F238E27FC236}">
                    <a16:creationId xmlns:a16="http://schemas.microsoft.com/office/drawing/2014/main" id="{0D0C6A6C-8A76-4337-A4CD-9F57135AB8B9}"/>
                  </a:ext>
                </a:extLst>
              </p:cNvPr>
              <p:cNvPicPr/>
              <p:nvPr/>
            </p:nvPicPr>
            <p:blipFill>
              <a:blip r:embed="rId4"/>
              <a:stretch>
                <a:fillRect/>
              </a:stretch>
            </p:blipFill>
            <p:spPr>
              <a:xfrm>
                <a:off x="514440" y="2639880"/>
                <a:ext cx="1137240" cy="574560"/>
              </a:xfrm>
              <a:prstGeom prst="rect">
                <a:avLst/>
              </a:prstGeom>
            </p:spPr>
          </p:pic>
        </mc:Fallback>
      </mc:AlternateContent>
    </p:spTree>
    <p:extLst>
      <p:ext uri="{BB962C8B-B14F-4D97-AF65-F5344CB8AC3E}">
        <p14:creationId xmlns:p14="http://schemas.microsoft.com/office/powerpoint/2010/main" val="12065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5"/>
          <p:cNvSpPr txBox="1">
            <a:spLocks noChangeArrowheads="1"/>
          </p:cNvSpPr>
          <p:nvPr/>
        </p:nvSpPr>
        <p:spPr bwMode="auto">
          <a:xfrm>
            <a:off x="755650" y="2122111"/>
            <a:ext cx="7920038"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latin typeface="楷体_GB2312" pitchFamily="49" charset="-122"/>
              </a:rPr>
              <a:t>左递归消除</a:t>
            </a:r>
            <a:r>
              <a:rPr lang="zh-CN" altLang="en-US" sz="3200" b="1" dirty="0">
                <a:solidFill>
                  <a:srgbClr val="800080"/>
                </a:solidFill>
                <a:latin typeface="楷体_GB2312" pitchFamily="49" charset="-122"/>
              </a:rPr>
              <a:t>举例</a:t>
            </a:r>
          </a:p>
        </p:txBody>
      </p:sp>
      <p:sp>
        <p:nvSpPr>
          <p:cNvPr id="72712" name="Rectangle 11"/>
          <p:cNvSpPr>
            <a:spLocks noChangeArrowheads="1"/>
          </p:cNvSpPr>
          <p:nvPr/>
        </p:nvSpPr>
        <p:spPr bwMode="auto">
          <a:xfrm>
            <a:off x="899592" y="2858727"/>
            <a:ext cx="2880245" cy="2736304"/>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例</a:t>
            </a: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solidFill>
                  <a:srgbClr val="FF0000"/>
                </a:solidFill>
              </a:rPr>
              <a:t>A</a:t>
            </a:r>
            <a:r>
              <a:rPr lang="en-US" altLang="zh-CN" sz="2800" i="1" dirty="0">
                <a:solidFill>
                  <a:srgbClr val="FF0000"/>
                </a:solidFill>
                <a:sym typeface="Symbol" pitchFamily="18" charset="2"/>
              </a:rPr>
              <a:t> </a:t>
            </a:r>
            <a:r>
              <a:rPr lang="en-US" altLang="zh-CN" sz="2800" i="1" dirty="0">
                <a:solidFill>
                  <a:srgbClr val="FF0000"/>
                </a:solidFill>
              </a:rPr>
              <a:t> </a:t>
            </a:r>
            <a:r>
              <a:rPr lang="en-US" altLang="zh-CN" sz="2800" i="1" dirty="0" err="1">
                <a:solidFill>
                  <a:srgbClr val="FF0000"/>
                </a:solidFill>
              </a:rPr>
              <a:t>aB</a:t>
            </a:r>
            <a:endParaRPr lang="en-US" altLang="zh-CN" sz="2800" i="1" dirty="0">
              <a:solidFill>
                <a:srgbClr val="FF0000"/>
              </a:solidFill>
            </a:endParaRPr>
          </a:p>
          <a:p>
            <a:pPr>
              <a:buClrTx/>
              <a:buNone/>
            </a:pPr>
            <a:r>
              <a:rPr lang="en-US" altLang="zh-CN" sz="2800" i="1" dirty="0">
                <a:solidFill>
                  <a:srgbClr val="FF0000"/>
                </a:solidFill>
                <a:sym typeface="Symbol" pitchFamily="18" charset="2"/>
              </a:rPr>
              <a:t>A </a:t>
            </a:r>
            <a:r>
              <a:rPr lang="en-US" altLang="zh-CN" sz="2800" i="1" dirty="0">
                <a:solidFill>
                  <a:srgbClr val="FF0000"/>
                </a:solidFill>
              </a:rPr>
              <a:t> Bb</a:t>
            </a:r>
          </a:p>
          <a:p>
            <a:pPr>
              <a:buClrTx/>
              <a:buNone/>
            </a:pPr>
            <a:r>
              <a:rPr lang="en-US" altLang="zh-CN" sz="2800" i="1" dirty="0"/>
              <a:t>B</a:t>
            </a:r>
            <a:r>
              <a:rPr lang="en-US" altLang="zh-CN" sz="2800" i="1" dirty="0">
                <a:sym typeface="Symbol" pitchFamily="18" charset="2"/>
              </a:rPr>
              <a:t>  </a:t>
            </a:r>
            <a:r>
              <a:rPr lang="en-US" altLang="zh-CN" sz="2800" i="1" dirty="0">
                <a:solidFill>
                  <a:srgbClr val="FF0000"/>
                </a:solidFill>
              </a:rPr>
              <a:t>A</a:t>
            </a:r>
            <a:r>
              <a:rPr lang="en-US" altLang="zh-CN" sz="2800" i="1" dirty="0"/>
              <a:t>c</a:t>
            </a:r>
          </a:p>
          <a:p>
            <a:pPr>
              <a:buClrTx/>
              <a:buNone/>
            </a:pPr>
            <a:r>
              <a:rPr lang="en-US" altLang="zh-CN" sz="2800" i="1" dirty="0"/>
              <a:t>B </a:t>
            </a:r>
            <a:r>
              <a:rPr lang="en-US" altLang="zh-CN" sz="2800" i="1" dirty="0">
                <a:sym typeface="Symbol" pitchFamily="18" charset="2"/>
              </a:rPr>
              <a:t> d</a:t>
            </a:r>
            <a:endParaRPr lang="en-US" altLang="zh-CN" sz="2800" i="1" dirty="0"/>
          </a:p>
          <a:p>
            <a:pPr>
              <a:buClrTx/>
              <a:buNone/>
            </a:pPr>
            <a:endParaRPr lang="en-US" altLang="zh-CN" sz="2800" i="1" dirty="0"/>
          </a:p>
        </p:txBody>
      </p:sp>
      <p:sp>
        <p:nvSpPr>
          <p:cNvPr id="9" name="Rectangle 11"/>
          <p:cNvSpPr>
            <a:spLocks noChangeArrowheads="1"/>
          </p:cNvSpPr>
          <p:nvPr/>
        </p:nvSpPr>
        <p:spPr bwMode="auto">
          <a:xfrm>
            <a:off x="3129075" y="2852936"/>
            <a:ext cx="1946981" cy="2887858"/>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 </a:t>
            </a:r>
            <a:r>
              <a:rPr lang="en-US" altLang="zh-CN" sz="2800" i="1" dirty="0" err="1">
                <a:solidFill>
                  <a:srgbClr val="FF0000"/>
                </a:solidFill>
              </a:rPr>
              <a:t>aBc</a:t>
            </a:r>
            <a:endParaRPr lang="en-US" altLang="zh-CN" sz="2800" i="1" dirty="0">
              <a:solidFill>
                <a:srgbClr val="FF0000"/>
              </a:solidFill>
            </a:endParaRPr>
          </a:p>
          <a:p>
            <a:pPr>
              <a:buNone/>
            </a:pPr>
            <a:r>
              <a:rPr lang="en-US" altLang="zh-CN" sz="2800" i="1" dirty="0">
                <a:solidFill>
                  <a:srgbClr val="FF0000"/>
                </a:solidFill>
              </a:rPr>
              <a:t>B</a:t>
            </a:r>
            <a:r>
              <a:rPr lang="en-US" altLang="zh-CN" sz="2800" i="1" dirty="0">
                <a:solidFill>
                  <a:srgbClr val="FF0000"/>
                </a:solidFill>
                <a:sym typeface="Symbol" pitchFamily="18" charset="2"/>
              </a:rPr>
              <a:t> Bbc</a:t>
            </a:r>
            <a:endParaRPr lang="en-US" altLang="zh-CN" sz="2800" i="1" dirty="0">
              <a:solidFill>
                <a:srgbClr val="FF0000"/>
              </a:solidFill>
            </a:endParaRPr>
          </a:p>
          <a:p>
            <a:pPr>
              <a:buClrTx/>
              <a:buNone/>
            </a:pPr>
            <a:r>
              <a:rPr lang="en-US" altLang="zh-CN" sz="2800" i="1" dirty="0"/>
              <a:t>B </a:t>
            </a:r>
            <a:r>
              <a:rPr lang="en-US" altLang="zh-CN" sz="2800" i="1" dirty="0">
                <a:sym typeface="Symbol" pitchFamily="18" charset="2"/>
              </a:rPr>
              <a:t> d</a:t>
            </a:r>
            <a:endParaRPr lang="en-US" altLang="zh-CN" sz="2800" i="1" dirty="0"/>
          </a:p>
          <a:p>
            <a:pPr>
              <a:buClrTx/>
              <a:buNone/>
            </a:pPr>
            <a:endParaRPr lang="en-US" altLang="zh-CN" sz="2800" i="1" dirty="0"/>
          </a:p>
        </p:txBody>
      </p:sp>
      <p:sp>
        <p:nvSpPr>
          <p:cNvPr id="2" name="右箭头 1"/>
          <p:cNvSpPr/>
          <p:nvPr/>
        </p:nvSpPr>
        <p:spPr bwMode="auto">
          <a:xfrm>
            <a:off x="2699717" y="3852581"/>
            <a:ext cx="432123"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3" name="TextBox 2"/>
          <p:cNvSpPr txBox="1"/>
          <p:nvPr/>
        </p:nvSpPr>
        <p:spPr>
          <a:xfrm>
            <a:off x="1187624" y="5877272"/>
            <a:ext cx="3060342" cy="584775"/>
          </a:xfrm>
          <a:prstGeom prst="rect">
            <a:avLst/>
          </a:prstGeom>
          <a:noFill/>
        </p:spPr>
        <p:txBody>
          <a:bodyPr wrap="square" rtlCol="0">
            <a:spAutoFit/>
          </a:bodyPr>
          <a:lstStyle/>
          <a:p>
            <a:pPr>
              <a:buNone/>
            </a:pPr>
            <a:r>
              <a:rPr lang="en-US" altLang="zh-CN" dirty="0"/>
              <a:t> </a:t>
            </a:r>
            <a:r>
              <a:rPr lang="zh-CN" altLang="en-US" dirty="0"/>
              <a:t>置换非终结符</a:t>
            </a:r>
          </a:p>
        </p:txBody>
      </p:sp>
      <p:sp>
        <p:nvSpPr>
          <p:cNvPr id="11" name="Rectangle 11"/>
          <p:cNvSpPr>
            <a:spLocks noChangeArrowheads="1"/>
          </p:cNvSpPr>
          <p:nvPr/>
        </p:nvSpPr>
        <p:spPr bwMode="auto">
          <a:xfrm>
            <a:off x="467544" y="90410"/>
            <a:ext cx="7632700" cy="2303958"/>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solidFill>
                  <a:srgbClr val="800080"/>
                </a:solidFill>
              </a:rPr>
              <a:t>2.</a:t>
            </a:r>
            <a:r>
              <a:rPr lang="zh-CN" altLang="en-US" sz="2800" b="1" dirty="0">
                <a:solidFill>
                  <a:srgbClr val="800080"/>
                </a:solidFill>
              </a:rPr>
              <a:t>消除</a:t>
            </a:r>
            <a:r>
              <a:rPr lang="zh-CN" altLang="en-US" sz="2800" dirty="0">
                <a:solidFill>
                  <a:srgbClr val="800080"/>
                </a:solidFill>
              </a:rPr>
              <a:t>间</a:t>
            </a:r>
            <a:r>
              <a:rPr lang="zh-CN" altLang="en-US" sz="2800" b="1" dirty="0">
                <a:solidFill>
                  <a:srgbClr val="800080"/>
                </a:solidFill>
              </a:rPr>
              <a:t>接左递归</a:t>
            </a:r>
            <a:endParaRPr lang="en-US" altLang="zh-CN" sz="2800" b="1" dirty="0">
              <a:solidFill>
                <a:srgbClr val="800080"/>
              </a:solidFill>
            </a:endParaRPr>
          </a:p>
          <a:p>
            <a:pPr marL="342900" indent="-342900">
              <a:spcBef>
                <a:spcPct val="20000"/>
              </a:spcBef>
              <a:buSzPct val="75000"/>
              <a:buFont typeface="Symbol" pitchFamily="18" charset="2"/>
              <a:buChar char="-"/>
            </a:pPr>
            <a:r>
              <a:rPr lang="zh-CN" altLang="en-US" sz="2800" dirty="0">
                <a:solidFill>
                  <a:srgbClr val="800080"/>
                </a:solidFill>
              </a:rPr>
              <a:t>先通过产生式的代入，将间接左递归变为直接左递归；</a:t>
            </a:r>
            <a:endParaRPr lang="en-US" altLang="zh-CN" sz="2800" dirty="0">
              <a:solidFill>
                <a:srgbClr val="800080"/>
              </a:solidFill>
            </a:endParaRPr>
          </a:p>
          <a:p>
            <a:pPr marL="342900" indent="-342900">
              <a:spcBef>
                <a:spcPct val="20000"/>
              </a:spcBef>
              <a:buSzPct val="75000"/>
              <a:buFont typeface="Symbol" pitchFamily="18" charset="2"/>
              <a:buChar char="-"/>
            </a:pPr>
            <a:r>
              <a:rPr lang="zh-CN" altLang="en-US" sz="2800" dirty="0">
                <a:solidFill>
                  <a:srgbClr val="800080"/>
                </a:solidFill>
              </a:rPr>
              <a:t>然后再使用消除直接左递归的方法进行消除。</a:t>
            </a:r>
            <a:endParaRPr lang="zh-CN" altLang="en-US" sz="2800" b="1" dirty="0">
              <a:solidFill>
                <a:srgbClr val="800080"/>
              </a:solidFill>
            </a:endParaRPr>
          </a:p>
        </p:txBody>
      </p:sp>
      <p:sp>
        <p:nvSpPr>
          <p:cNvPr id="8" name="右箭头 7"/>
          <p:cNvSpPr/>
          <p:nvPr/>
        </p:nvSpPr>
        <p:spPr bwMode="auto">
          <a:xfrm>
            <a:off x="5004048" y="3996051"/>
            <a:ext cx="43665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0" name="TextBox 9"/>
          <p:cNvSpPr txBox="1"/>
          <p:nvPr/>
        </p:nvSpPr>
        <p:spPr>
          <a:xfrm>
            <a:off x="4490990" y="5868561"/>
            <a:ext cx="2457274" cy="584775"/>
          </a:xfrm>
          <a:prstGeom prst="rect">
            <a:avLst/>
          </a:prstGeom>
          <a:noFill/>
        </p:spPr>
        <p:txBody>
          <a:bodyPr wrap="square" rtlCol="0">
            <a:spAutoFit/>
          </a:bodyPr>
          <a:lstStyle/>
          <a:p>
            <a:pPr algn="ctr">
              <a:buNone/>
            </a:pPr>
            <a:r>
              <a:rPr lang="zh-CN" altLang="en-US" dirty="0"/>
              <a:t>变换形式</a:t>
            </a:r>
          </a:p>
        </p:txBody>
      </p:sp>
      <p:sp>
        <p:nvSpPr>
          <p:cNvPr id="12" name="Rectangle 11"/>
          <p:cNvSpPr>
            <a:spLocks noChangeArrowheads="1"/>
          </p:cNvSpPr>
          <p:nvPr/>
        </p:nvSpPr>
        <p:spPr bwMode="auto">
          <a:xfrm>
            <a:off x="5507410" y="2852936"/>
            <a:ext cx="3025030" cy="2246750"/>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a:t>
            </a:r>
            <a:r>
              <a:rPr lang="en-US" altLang="zh-CN" sz="2800" i="1" dirty="0" err="1">
                <a:solidFill>
                  <a:srgbClr val="FF0000"/>
                </a:solidFill>
                <a:sym typeface="Symbol" pitchFamily="18" charset="2"/>
              </a:rPr>
              <a:t>Bbc|</a:t>
            </a:r>
            <a:r>
              <a:rPr lang="en-US" altLang="zh-CN" sz="2800" i="1" dirty="0" err="1">
                <a:solidFill>
                  <a:srgbClr val="FF0000"/>
                </a:solidFill>
              </a:rPr>
              <a:t>aBc|d</a:t>
            </a:r>
            <a:endParaRPr lang="en-US" altLang="zh-CN" sz="2800" i="1" dirty="0">
              <a:solidFill>
                <a:srgbClr val="FF0000"/>
              </a:solidFill>
            </a:endParaRPr>
          </a:p>
        </p:txBody>
      </p:sp>
    </p:spTree>
    <p:extLst>
      <p:ext uri="{BB962C8B-B14F-4D97-AF65-F5344CB8AC3E}">
        <p14:creationId xmlns:p14="http://schemas.microsoft.com/office/powerpoint/2010/main" val="30478382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20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20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7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0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12" grpId="0"/>
      <p:bldP spid="9" grpId="0"/>
      <p:bldP spid="2" grpId="0" animBg="1"/>
      <p:bldP spid="3" grpId="0"/>
      <p:bldP spid="8" grpId="0" animBg="1"/>
      <p:bldP spid="10" grpId="0"/>
      <p:bldP spid="1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5"/>
          <p:cNvSpPr txBox="1">
            <a:spLocks noChangeArrowheads="1"/>
          </p:cNvSpPr>
          <p:nvPr/>
        </p:nvSpPr>
        <p:spPr bwMode="auto">
          <a:xfrm>
            <a:off x="755650" y="2122111"/>
            <a:ext cx="7920038"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latin typeface="楷体_GB2312" pitchFamily="49" charset="-122"/>
              </a:rPr>
              <a:t>左递归消除</a:t>
            </a:r>
            <a:r>
              <a:rPr lang="zh-CN" altLang="en-US" sz="3200" b="1" dirty="0">
                <a:solidFill>
                  <a:srgbClr val="800080"/>
                </a:solidFill>
                <a:latin typeface="楷体_GB2312" pitchFamily="49" charset="-122"/>
              </a:rPr>
              <a:t>举例</a:t>
            </a:r>
          </a:p>
        </p:txBody>
      </p:sp>
      <p:sp>
        <p:nvSpPr>
          <p:cNvPr id="72712" name="Rectangle 11"/>
          <p:cNvSpPr>
            <a:spLocks noChangeArrowheads="1"/>
          </p:cNvSpPr>
          <p:nvPr/>
        </p:nvSpPr>
        <p:spPr bwMode="auto">
          <a:xfrm>
            <a:off x="899592" y="2858727"/>
            <a:ext cx="2880245" cy="2736304"/>
          </a:xfrm>
          <a:prstGeom prst="rect">
            <a:avLst/>
          </a:prstGeom>
          <a:noFill/>
          <a:ln w="9525">
            <a:noFill/>
            <a:miter lim="800000"/>
            <a:headEnd/>
            <a:tailEnd/>
          </a:ln>
        </p:spPr>
        <p:txBody>
          <a:bodyPr/>
          <a:lstStyle/>
          <a:p>
            <a:pPr>
              <a:buClrTx/>
              <a:buNone/>
            </a:pPr>
            <a:r>
              <a:rPr lang="zh-CN" altLang="en-US" sz="2800" dirty="0">
                <a:solidFill>
                  <a:srgbClr val="800080"/>
                </a:solidFill>
                <a:latin typeface="楷体_GB2312" pitchFamily="49" charset="-122"/>
              </a:rPr>
              <a:t>例</a:t>
            </a: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solidFill>
                  <a:srgbClr val="FF0000"/>
                </a:solidFill>
              </a:rPr>
              <a:t>A</a:t>
            </a:r>
            <a:r>
              <a:rPr lang="en-US" altLang="zh-CN" sz="2800" i="1" dirty="0">
                <a:solidFill>
                  <a:srgbClr val="FF0000"/>
                </a:solidFill>
                <a:sym typeface="Symbol" pitchFamily="18" charset="2"/>
              </a:rPr>
              <a:t> </a:t>
            </a:r>
            <a:r>
              <a:rPr lang="en-US" altLang="zh-CN" sz="2800" i="1" dirty="0">
                <a:solidFill>
                  <a:srgbClr val="FF0000"/>
                </a:solidFill>
              </a:rPr>
              <a:t> </a:t>
            </a:r>
            <a:r>
              <a:rPr lang="en-US" altLang="zh-CN" sz="2800" i="1" dirty="0" err="1">
                <a:solidFill>
                  <a:srgbClr val="FF0000"/>
                </a:solidFill>
              </a:rPr>
              <a:t>aB</a:t>
            </a:r>
            <a:endParaRPr lang="en-US" altLang="zh-CN" sz="2800" i="1" dirty="0">
              <a:solidFill>
                <a:srgbClr val="FF0000"/>
              </a:solidFill>
            </a:endParaRPr>
          </a:p>
          <a:p>
            <a:pPr>
              <a:buClrTx/>
              <a:buNone/>
            </a:pPr>
            <a:r>
              <a:rPr lang="en-US" altLang="zh-CN" sz="2800" i="1" dirty="0">
                <a:solidFill>
                  <a:srgbClr val="FF0000"/>
                </a:solidFill>
                <a:sym typeface="Symbol" pitchFamily="18" charset="2"/>
              </a:rPr>
              <a:t>A </a:t>
            </a:r>
            <a:r>
              <a:rPr lang="en-US" altLang="zh-CN" sz="2800" i="1" dirty="0">
                <a:solidFill>
                  <a:srgbClr val="FF0000"/>
                </a:solidFill>
              </a:rPr>
              <a:t> Bb</a:t>
            </a:r>
          </a:p>
          <a:p>
            <a:pPr>
              <a:buClrTx/>
              <a:buNone/>
            </a:pPr>
            <a:r>
              <a:rPr lang="en-US" altLang="zh-CN" sz="2800" i="1" dirty="0"/>
              <a:t>B</a:t>
            </a:r>
            <a:r>
              <a:rPr lang="en-US" altLang="zh-CN" sz="2800" i="1" dirty="0">
                <a:sym typeface="Symbol" pitchFamily="18" charset="2"/>
              </a:rPr>
              <a:t>  </a:t>
            </a:r>
            <a:r>
              <a:rPr lang="en-US" altLang="zh-CN" sz="2800" i="1" dirty="0">
                <a:solidFill>
                  <a:srgbClr val="FF0000"/>
                </a:solidFill>
              </a:rPr>
              <a:t>A</a:t>
            </a:r>
            <a:r>
              <a:rPr lang="en-US" altLang="zh-CN" sz="2800" i="1" dirty="0"/>
              <a:t>c</a:t>
            </a:r>
          </a:p>
          <a:p>
            <a:pPr>
              <a:buClrTx/>
              <a:buNone/>
            </a:pPr>
            <a:r>
              <a:rPr lang="en-US" altLang="zh-CN" sz="2800" i="1" dirty="0"/>
              <a:t>B </a:t>
            </a:r>
            <a:r>
              <a:rPr lang="en-US" altLang="zh-CN" sz="2800" i="1" dirty="0">
                <a:sym typeface="Symbol" pitchFamily="18" charset="2"/>
              </a:rPr>
              <a:t> d</a:t>
            </a:r>
            <a:endParaRPr lang="en-US" altLang="zh-CN" sz="2800" i="1" dirty="0"/>
          </a:p>
          <a:p>
            <a:pPr>
              <a:buClrTx/>
              <a:buNone/>
            </a:pPr>
            <a:endParaRPr lang="en-US" altLang="zh-CN" sz="2800" i="1" dirty="0"/>
          </a:p>
        </p:txBody>
      </p:sp>
      <p:sp>
        <p:nvSpPr>
          <p:cNvPr id="9" name="Rectangle 11"/>
          <p:cNvSpPr>
            <a:spLocks noChangeArrowheads="1"/>
          </p:cNvSpPr>
          <p:nvPr/>
        </p:nvSpPr>
        <p:spPr bwMode="auto">
          <a:xfrm>
            <a:off x="3129075" y="2852936"/>
            <a:ext cx="1946981" cy="2887858"/>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 </a:t>
            </a:r>
            <a:r>
              <a:rPr lang="en-US" altLang="zh-CN" sz="2800" i="1" dirty="0" err="1">
                <a:solidFill>
                  <a:srgbClr val="FF0000"/>
                </a:solidFill>
              </a:rPr>
              <a:t>aBc</a:t>
            </a:r>
            <a:endParaRPr lang="en-US" altLang="zh-CN" sz="2800" i="1" dirty="0">
              <a:solidFill>
                <a:srgbClr val="FF0000"/>
              </a:solidFill>
            </a:endParaRPr>
          </a:p>
          <a:p>
            <a:pPr>
              <a:buNone/>
            </a:pPr>
            <a:r>
              <a:rPr lang="en-US" altLang="zh-CN" sz="2800" i="1" dirty="0">
                <a:solidFill>
                  <a:srgbClr val="FF0000"/>
                </a:solidFill>
              </a:rPr>
              <a:t>B</a:t>
            </a:r>
            <a:r>
              <a:rPr lang="en-US" altLang="zh-CN" sz="2800" i="1" dirty="0">
                <a:solidFill>
                  <a:srgbClr val="FF0000"/>
                </a:solidFill>
                <a:sym typeface="Symbol" pitchFamily="18" charset="2"/>
              </a:rPr>
              <a:t> Bbc</a:t>
            </a:r>
            <a:endParaRPr lang="en-US" altLang="zh-CN" sz="2800" i="1" dirty="0">
              <a:solidFill>
                <a:srgbClr val="FF0000"/>
              </a:solidFill>
            </a:endParaRPr>
          </a:p>
          <a:p>
            <a:pPr>
              <a:buClrTx/>
              <a:buNone/>
            </a:pPr>
            <a:r>
              <a:rPr lang="en-US" altLang="zh-CN" sz="2800" i="1" dirty="0"/>
              <a:t>B </a:t>
            </a:r>
            <a:r>
              <a:rPr lang="en-US" altLang="zh-CN" sz="2800" i="1" dirty="0">
                <a:sym typeface="Symbol" pitchFamily="18" charset="2"/>
              </a:rPr>
              <a:t> d</a:t>
            </a:r>
            <a:endParaRPr lang="en-US" altLang="zh-CN" sz="2800" i="1" dirty="0"/>
          </a:p>
          <a:p>
            <a:pPr>
              <a:buClrTx/>
              <a:buNone/>
            </a:pPr>
            <a:endParaRPr lang="en-US" altLang="zh-CN" sz="2800" i="1" dirty="0"/>
          </a:p>
        </p:txBody>
      </p:sp>
      <p:sp>
        <p:nvSpPr>
          <p:cNvPr id="2" name="右箭头 1"/>
          <p:cNvSpPr/>
          <p:nvPr/>
        </p:nvSpPr>
        <p:spPr bwMode="auto">
          <a:xfrm>
            <a:off x="2699717" y="3852581"/>
            <a:ext cx="432123"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3" name="TextBox 2"/>
          <p:cNvSpPr txBox="1"/>
          <p:nvPr/>
        </p:nvSpPr>
        <p:spPr>
          <a:xfrm>
            <a:off x="1187624" y="5877272"/>
            <a:ext cx="3060342" cy="584775"/>
          </a:xfrm>
          <a:prstGeom prst="rect">
            <a:avLst/>
          </a:prstGeom>
          <a:noFill/>
        </p:spPr>
        <p:txBody>
          <a:bodyPr wrap="square" rtlCol="0">
            <a:spAutoFit/>
          </a:bodyPr>
          <a:lstStyle/>
          <a:p>
            <a:pPr>
              <a:buNone/>
            </a:pPr>
            <a:r>
              <a:rPr lang="en-US" altLang="zh-CN" dirty="0"/>
              <a:t> </a:t>
            </a:r>
            <a:r>
              <a:rPr lang="zh-CN" altLang="en-US" dirty="0"/>
              <a:t>置换非终结符</a:t>
            </a:r>
          </a:p>
        </p:txBody>
      </p:sp>
      <p:sp>
        <p:nvSpPr>
          <p:cNvPr id="11" name="Rectangle 11"/>
          <p:cNvSpPr>
            <a:spLocks noChangeArrowheads="1"/>
          </p:cNvSpPr>
          <p:nvPr/>
        </p:nvSpPr>
        <p:spPr bwMode="auto">
          <a:xfrm>
            <a:off x="467544" y="90410"/>
            <a:ext cx="7632700" cy="2303958"/>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en-US" altLang="zh-CN" sz="2800" b="1" dirty="0">
                <a:solidFill>
                  <a:srgbClr val="800080"/>
                </a:solidFill>
              </a:rPr>
              <a:t>2.</a:t>
            </a:r>
            <a:r>
              <a:rPr lang="zh-CN" altLang="en-US" sz="2800" b="1" dirty="0">
                <a:solidFill>
                  <a:srgbClr val="800080"/>
                </a:solidFill>
              </a:rPr>
              <a:t>消除</a:t>
            </a:r>
            <a:r>
              <a:rPr lang="zh-CN" altLang="en-US" sz="2800" dirty="0">
                <a:solidFill>
                  <a:srgbClr val="800080"/>
                </a:solidFill>
              </a:rPr>
              <a:t>间</a:t>
            </a:r>
            <a:r>
              <a:rPr lang="zh-CN" altLang="en-US" sz="2800" b="1" dirty="0">
                <a:solidFill>
                  <a:srgbClr val="800080"/>
                </a:solidFill>
              </a:rPr>
              <a:t>接左递归</a:t>
            </a:r>
            <a:endParaRPr lang="en-US" altLang="zh-CN" sz="2800" b="1" dirty="0">
              <a:solidFill>
                <a:srgbClr val="800080"/>
              </a:solidFill>
            </a:endParaRPr>
          </a:p>
          <a:p>
            <a:pPr marL="342900" indent="-342900">
              <a:spcBef>
                <a:spcPct val="20000"/>
              </a:spcBef>
              <a:buSzPct val="75000"/>
              <a:buFont typeface="Symbol" pitchFamily="18" charset="2"/>
              <a:buChar char="-"/>
            </a:pPr>
            <a:r>
              <a:rPr lang="zh-CN" altLang="en-US" sz="2800" dirty="0">
                <a:solidFill>
                  <a:srgbClr val="800080"/>
                </a:solidFill>
              </a:rPr>
              <a:t>先通过产生式的代入，将间接左递归变为直接左递归；</a:t>
            </a:r>
            <a:endParaRPr lang="en-US" altLang="zh-CN" sz="2800" dirty="0">
              <a:solidFill>
                <a:srgbClr val="800080"/>
              </a:solidFill>
            </a:endParaRPr>
          </a:p>
          <a:p>
            <a:pPr marL="342900" indent="-342900">
              <a:spcBef>
                <a:spcPct val="20000"/>
              </a:spcBef>
              <a:buSzPct val="75000"/>
              <a:buFont typeface="Symbol" pitchFamily="18" charset="2"/>
              <a:buChar char="-"/>
            </a:pPr>
            <a:r>
              <a:rPr lang="zh-CN" altLang="en-US" sz="2800" dirty="0">
                <a:solidFill>
                  <a:srgbClr val="800080"/>
                </a:solidFill>
              </a:rPr>
              <a:t>然后再使用消除直接左递归的方法进行消除。</a:t>
            </a:r>
            <a:endParaRPr lang="zh-CN" altLang="en-US" sz="2800" b="1" dirty="0">
              <a:solidFill>
                <a:srgbClr val="800080"/>
              </a:solidFill>
            </a:endParaRPr>
          </a:p>
        </p:txBody>
      </p:sp>
      <p:sp>
        <p:nvSpPr>
          <p:cNvPr id="8" name="右箭头 7"/>
          <p:cNvSpPr/>
          <p:nvPr/>
        </p:nvSpPr>
        <p:spPr bwMode="auto">
          <a:xfrm>
            <a:off x="5004048" y="3996051"/>
            <a:ext cx="43665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10" name="TextBox 9"/>
          <p:cNvSpPr txBox="1"/>
          <p:nvPr/>
        </p:nvSpPr>
        <p:spPr>
          <a:xfrm>
            <a:off x="4490990" y="5868561"/>
            <a:ext cx="2457274" cy="584775"/>
          </a:xfrm>
          <a:prstGeom prst="rect">
            <a:avLst/>
          </a:prstGeom>
          <a:noFill/>
        </p:spPr>
        <p:txBody>
          <a:bodyPr wrap="square" rtlCol="0">
            <a:spAutoFit/>
          </a:bodyPr>
          <a:lstStyle/>
          <a:p>
            <a:pPr algn="ctr">
              <a:buNone/>
            </a:pPr>
            <a:r>
              <a:rPr lang="zh-CN" altLang="en-US" dirty="0"/>
              <a:t>变换形式</a:t>
            </a:r>
          </a:p>
        </p:txBody>
      </p:sp>
      <p:sp>
        <p:nvSpPr>
          <p:cNvPr id="12" name="Rectangle 11"/>
          <p:cNvSpPr>
            <a:spLocks noChangeArrowheads="1"/>
          </p:cNvSpPr>
          <p:nvPr/>
        </p:nvSpPr>
        <p:spPr bwMode="auto">
          <a:xfrm>
            <a:off x="5507410" y="2852936"/>
            <a:ext cx="3025030" cy="2246750"/>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a:t>
            </a:r>
            <a:r>
              <a:rPr lang="en-US" altLang="zh-CN" sz="2800" i="1" dirty="0" err="1">
                <a:solidFill>
                  <a:srgbClr val="FF0000"/>
                </a:solidFill>
                <a:sym typeface="Symbol" pitchFamily="18" charset="2"/>
              </a:rPr>
              <a:t>Bbc|</a:t>
            </a:r>
            <a:r>
              <a:rPr lang="en-US" altLang="zh-CN" sz="2800" i="1" dirty="0" err="1">
                <a:solidFill>
                  <a:srgbClr val="FF0000"/>
                </a:solidFill>
              </a:rPr>
              <a:t>aBc|d</a:t>
            </a:r>
            <a:endParaRPr lang="en-US" altLang="zh-CN" sz="2800" i="1" dirty="0">
              <a:solidFill>
                <a:srgbClr val="FF0000"/>
              </a:solidFill>
            </a:endParaRPr>
          </a:p>
        </p:txBody>
      </p:sp>
    </p:spTree>
    <p:extLst>
      <p:ext uri="{BB962C8B-B14F-4D97-AF65-F5344CB8AC3E}">
        <p14:creationId xmlns:p14="http://schemas.microsoft.com/office/powerpoint/2010/main" val="22894920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20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20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7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7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0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20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12" grpId="0"/>
      <p:bldP spid="9" grpId="0"/>
      <p:bldP spid="2" grpId="0" animBg="1"/>
      <p:bldP spid="3" grpId="0"/>
      <p:bldP spid="8" grpId="0" animBg="1"/>
      <p:bldP spid="10" grpId="0"/>
      <p:bldP spid="1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p:nvPr/>
        </p:nvSpPr>
        <p:spPr bwMode="auto">
          <a:xfrm>
            <a:off x="2843808" y="1844824"/>
            <a:ext cx="54006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
        <p:nvSpPr>
          <p:cNvPr id="3" name="TextBox 2"/>
          <p:cNvSpPr txBox="1"/>
          <p:nvPr/>
        </p:nvSpPr>
        <p:spPr>
          <a:xfrm>
            <a:off x="962598" y="694477"/>
            <a:ext cx="3618404" cy="584775"/>
          </a:xfrm>
          <a:prstGeom prst="rect">
            <a:avLst/>
          </a:prstGeom>
          <a:noFill/>
        </p:spPr>
        <p:txBody>
          <a:bodyPr wrap="square" rtlCol="0">
            <a:spAutoFit/>
          </a:bodyPr>
          <a:lstStyle/>
          <a:p>
            <a:pPr algn="ctr">
              <a:buNone/>
            </a:pPr>
            <a:r>
              <a:rPr lang="zh-CN" altLang="en-US" dirty="0"/>
              <a:t>消除直接左递归</a:t>
            </a:r>
          </a:p>
        </p:txBody>
      </p:sp>
      <p:sp>
        <p:nvSpPr>
          <p:cNvPr id="11" name="Rectangle 11"/>
          <p:cNvSpPr>
            <a:spLocks noChangeArrowheads="1"/>
          </p:cNvSpPr>
          <p:nvPr/>
        </p:nvSpPr>
        <p:spPr bwMode="auto">
          <a:xfrm>
            <a:off x="107504" y="986865"/>
            <a:ext cx="3025030" cy="2946191"/>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a:t>
            </a:r>
            <a:r>
              <a:rPr lang="en-US" altLang="zh-CN" sz="2800" i="1" dirty="0" err="1">
                <a:solidFill>
                  <a:srgbClr val="FF0000"/>
                </a:solidFill>
                <a:sym typeface="Symbol" pitchFamily="18" charset="2"/>
              </a:rPr>
              <a:t>Bbc</a:t>
            </a:r>
            <a:r>
              <a:rPr lang="en-US" altLang="zh-CN" sz="2800" i="1" dirty="0">
                <a:solidFill>
                  <a:srgbClr val="FF0000"/>
                </a:solidFill>
                <a:sym typeface="Symbol" pitchFamily="18" charset="2"/>
              </a:rPr>
              <a:t> |(</a:t>
            </a:r>
            <a:r>
              <a:rPr lang="en-US" altLang="zh-CN" sz="2800" i="1" dirty="0">
                <a:solidFill>
                  <a:srgbClr val="FF0000"/>
                </a:solidFill>
              </a:rPr>
              <a:t>aBc|d)</a:t>
            </a:r>
          </a:p>
          <a:p>
            <a:pPr>
              <a:buClrTx/>
              <a:buNone/>
            </a:pPr>
            <a:endParaRPr lang="en-US" altLang="zh-CN" sz="2800" i="1" dirty="0"/>
          </a:p>
        </p:txBody>
      </p:sp>
      <p:sp>
        <p:nvSpPr>
          <p:cNvPr id="4" name="矩形 3"/>
          <p:cNvSpPr/>
          <p:nvPr/>
        </p:nvSpPr>
        <p:spPr>
          <a:xfrm>
            <a:off x="107504" y="4422313"/>
            <a:ext cx="2664296" cy="584775"/>
          </a:xfrm>
          <a:prstGeom prst="rect">
            <a:avLst/>
          </a:prstGeom>
        </p:spPr>
        <p:txBody>
          <a:bodyPr wrap="square">
            <a:spAutoFit/>
          </a:bodyPr>
          <a:lstStyle/>
          <a:p>
            <a:pPr marL="342900" indent="-342900">
              <a:spcBef>
                <a:spcPct val="20000"/>
              </a:spcBef>
              <a:buClr>
                <a:schemeClr val="tx1"/>
              </a:buClr>
              <a:buSzPct val="75000"/>
              <a:buNone/>
            </a:pPr>
            <a:r>
              <a:rPr lang="zh-CN" altLang="en-US" dirty="0"/>
              <a:t> </a:t>
            </a:r>
            <a:r>
              <a:rPr lang="en-US" altLang="zh-CN" dirty="0"/>
              <a:t>B </a:t>
            </a:r>
            <a:r>
              <a:rPr lang="en-US" altLang="zh-CN" dirty="0">
                <a:sym typeface="Symbol" pitchFamily="18" charset="2"/>
              </a:rPr>
              <a:t></a:t>
            </a:r>
            <a:r>
              <a:rPr lang="en-US" altLang="zh-CN" dirty="0"/>
              <a:t> B α</a:t>
            </a:r>
            <a:r>
              <a:rPr lang="en-US" altLang="zh-CN" dirty="0">
                <a:sym typeface="Symbol" pitchFamily="18" charset="2"/>
              </a:rPr>
              <a:t></a:t>
            </a:r>
            <a:r>
              <a:rPr lang="en-US" altLang="zh-CN" dirty="0"/>
              <a:t>β </a:t>
            </a:r>
          </a:p>
        </p:txBody>
      </p:sp>
      <p:sp>
        <p:nvSpPr>
          <p:cNvPr id="5" name="矩形 4"/>
          <p:cNvSpPr/>
          <p:nvPr/>
        </p:nvSpPr>
        <p:spPr>
          <a:xfrm>
            <a:off x="3358071" y="4173013"/>
            <a:ext cx="3014129" cy="1175706"/>
          </a:xfrm>
          <a:prstGeom prst="rect">
            <a:avLst/>
          </a:prstGeom>
        </p:spPr>
        <p:txBody>
          <a:bodyPr wrap="square">
            <a:spAutoFit/>
          </a:bodyPr>
          <a:lstStyle/>
          <a:p>
            <a:pPr marL="342900" lvl="0" indent="-342900">
              <a:spcBef>
                <a:spcPct val="20000"/>
              </a:spcBef>
              <a:buClr>
                <a:srgbClr val="003366"/>
              </a:buClr>
              <a:buSzPct val="75000"/>
              <a:buNone/>
            </a:pPr>
            <a:r>
              <a:rPr lang="en-US" altLang="zh-CN" dirty="0"/>
              <a:t>B </a:t>
            </a:r>
            <a:r>
              <a:rPr lang="en-US" altLang="zh-CN" dirty="0">
                <a:sym typeface="Symbol" pitchFamily="18" charset="2"/>
              </a:rPr>
              <a:t></a:t>
            </a:r>
            <a:r>
              <a:rPr lang="en-US" altLang="zh-CN" dirty="0"/>
              <a:t>  βB'</a:t>
            </a:r>
          </a:p>
          <a:p>
            <a:pPr marL="342900" lvl="0" indent="-342900">
              <a:spcBef>
                <a:spcPct val="20000"/>
              </a:spcBef>
              <a:buClr>
                <a:srgbClr val="003366"/>
              </a:buClr>
              <a:buSzPct val="75000"/>
              <a:buNone/>
            </a:pPr>
            <a:r>
              <a:rPr lang="en-US" altLang="zh-CN" dirty="0"/>
              <a:t>B' </a:t>
            </a:r>
            <a:r>
              <a:rPr lang="en-US" altLang="zh-CN" dirty="0">
                <a:sym typeface="Symbol" pitchFamily="18" charset="2"/>
              </a:rPr>
              <a:t></a:t>
            </a:r>
            <a:r>
              <a:rPr lang="en-US" altLang="zh-CN" dirty="0"/>
              <a:t> αB'</a:t>
            </a:r>
            <a:r>
              <a:rPr lang="en-US" altLang="zh-CN" dirty="0">
                <a:sym typeface="Symbol" pitchFamily="18" charset="2"/>
              </a:rPr>
              <a:t></a:t>
            </a:r>
            <a:r>
              <a:rPr lang="en-US" altLang="zh-CN" dirty="0"/>
              <a:t> </a:t>
            </a:r>
            <a:r>
              <a:rPr lang="en-US" altLang="zh-CN" sz="2800" dirty="0">
                <a:sym typeface="Symbol" pitchFamily="18" charset="2"/>
              </a:rPr>
              <a:t></a:t>
            </a:r>
            <a:endParaRPr lang="zh-CN" altLang="en-US" dirty="0"/>
          </a:p>
        </p:txBody>
      </p:sp>
      <p:sp>
        <p:nvSpPr>
          <p:cNvPr id="13" name="Rectangle 11"/>
          <p:cNvSpPr>
            <a:spLocks noChangeArrowheads="1"/>
          </p:cNvSpPr>
          <p:nvPr/>
        </p:nvSpPr>
        <p:spPr bwMode="auto">
          <a:xfrm>
            <a:off x="3419872" y="1058873"/>
            <a:ext cx="3025030" cy="2946191"/>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dirty="0"/>
              <a:t>G’[A]:</a:t>
            </a:r>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a:t>
            </a:r>
            <a:r>
              <a:rPr lang="en-US" altLang="zh-CN" sz="2800" i="1" dirty="0" err="1">
                <a:solidFill>
                  <a:srgbClr val="FF0000"/>
                </a:solidFill>
              </a:rPr>
              <a:t>aBc|d</a:t>
            </a:r>
            <a:r>
              <a:rPr lang="en-US" altLang="zh-CN" sz="2800" i="1" dirty="0">
                <a:solidFill>
                  <a:srgbClr val="FF0000"/>
                </a:solidFill>
              </a:rPr>
              <a:t>)B’</a:t>
            </a:r>
          </a:p>
          <a:p>
            <a:pPr>
              <a:buNone/>
            </a:pPr>
            <a:r>
              <a:rPr lang="en-US" altLang="zh-CN" sz="2800" i="1" dirty="0">
                <a:solidFill>
                  <a:srgbClr val="FF0000"/>
                </a:solidFill>
                <a:sym typeface="Symbol" pitchFamily="18" charset="2"/>
              </a:rPr>
              <a:t>B’  </a:t>
            </a:r>
            <a:r>
              <a:rPr lang="en-US" altLang="zh-CN" sz="2800" i="1" dirty="0" err="1">
                <a:solidFill>
                  <a:srgbClr val="FF0000"/>
                </a:solidFill>
                <a:sym typeface="Symbol" pitchFamily="18" charset="2"/>
              </a:rPr>
              <a:t>bcB</a:t>
            </a:r>
            <a:r>
              <a:rPr lang="en-US" altLang="zh-CN" sz="2800" i="1" dirty="0">
                <a:solidFill>
                  <a:srgbClr val="FF0000"/>
                </a:solidFill>
                <a:sym typeface="Symbol" pitchFamily="18" charset="2"/>
              </a:rPr>
              <a:t>’|</a:t>
            </a:r>
            <a:r>
              <a:rPr lang="en-US" altLang="zh-CN" sz="2800" dirty="0">
                <a:sym typeface="Symbol" pitchFamily="18" charset="2"/>
              </a:rPr>
              <a:t> </a:t>
            </a:r>
            <a:r>
              <a:rPr lang="en-US" altLang="zh-CN" sz="2800" i="1" dirty="0">
                <a:solidFill>
                  <a:srgbClr val="FF0000"/>
                </a:solidFill>
                <a:sym typeface="Symbol" pitchFamily="18" charset="2"/>
              </a:rPr>
              <a:t></a:t>
            </a:r>
            <a:endParaRPr lang="en-US" altLang="zh-CN" sz="2800" i="1" dirty="0">
              <a:solidFill>
                <a:srgbClr val="FF0000"/>
              </a:solidFill>
            </a:endParaRPr>
          </a:p>
          <a:p>
            <a:pPr>
              <a:buClrTx/>
              <a:buNone/>
            </a:pPr>
            <a:endParaRPr lang="en-US" altLang="zh-CN" sz="2800" i="1" dirty="0"/>
          </a:p>
        </p:txBody>
      </p:sp>
      <p:cxnSp>
        <p:nvCxnSpPr>
          <p:cNvPr id="7" name="直接连接符 6"/>
          <p:cNvCxnSpPr/>
          <p:nvPr/>
        </p:nvCxnSpPr>
        <p:spPr bwMode="auto">
          <a:xfrm>
            <a:off x="1223975" y="3227478"/>
            <a:ext cx="396044" cy="0"/>
          </a:xfrm>
          <a:prstGeom prst="line">
            <a:avLst/>
          </a:prstGeom>
          <a:noFill/>
          <a:ln w="50800" cap="flat" cmpd="sng" algn="ctr">
            <a:solidFill>
              <a:schemeClr val="tx1"/>
            </a:solidFill>
            <a:prstDash val="solid"/>
            <a:round/>
            <a:headEnd type="none" w="med" len="med"/>
            <a:tailEnd type="none" w="med" len="med"/>
          </a:ln>
        </p:spPr>
      </p:cxnSp>
      <p:cxnSp>
        <p:nvCxnSpPr>
          <p:cNvPr id="16" name="直接连接符 15"/>
          <p:cNvCxnSpPr/>
          <p:nvPr/>
        </p:nvCxnSpPr>
        <p:spPr bwMode="auto">
          <a:xfrm>
            <a:off x="1835696" y="3227478"/>
            <a:ext cx="1008112" cy="0"/>
          </a:xfrm>
          <a:prstGeom prst="line">
            <a:avLst/>
          </a:prstGeom>
          <a:noFill/>
          <a:ln w="50800" cap="flat" cmpd="sng" algn="ctr">
            <a:solidFill>
              <a:schemeClr val="tx1"/>
            </a:solidFill>
            <a:prstDash val="solid"/>
            <a:round/>
            <a:headEnd type="none" w="med" len="med"/>
            <a:tailEnd type="none" w="med" len="med"/>
          </a:ln>
        </p:spPr>
      </p:cxnSp>
      <p:cxnSp>
        <p:nvCxnSpPr>
          <p:cNvPr id="12" name="直接箭头连接符 11"/>
          <p:cNvCxnSpPr/>
          <p:nvPr/>
        </p:nvCxnSpPr>
        <p:spPr bwMode="auto">
          <a:xfrm flipH="1" flipV="1">
            <a:off x="1467176" y="3308898"/>
            <a:ext cx="152843" cy="1200222"/>
          </a:xfrm>
          <a:prstGeom prst="straightConnector1">
            <a:avLst/>
          </a:prstGeom>
          <a:noFill/>
          <a:ln w="50800" cap="flat" cmpd="sng" algn="ctr">
            <a:solidFill>
              <a:schemeClr val="tx1"/>
            </a:solidFill>
            <a:prstDash val="solid"/>
            <a:round/>
            <a:headEnd type="none" w="med" len="med"/>
            <a:tailEnd type="arrow"/>
          </a:ln>
        </p:spPr>
      </p:cxnSp>
      <p:cxnSp>
        <p:nvCxnSpPr>
          <p:cNvPr id="22" name="直接箭头连接符 21"/>
          <p:cNvCxnSpPr/>
          <p:nvPr/>
        </p:nvCxnSpPr>
        <p:spPr bwMode="auto">
          <a:xfrm flipV="1">
            <a:off x="2222258" y="3257439"/>
            <a:ext cx="1" cy="1164874"/>
          </a:xfrm>
          <a:prstGeom prst="straightConnector1">
            <a:avLst/>
          </a:prstGeom>
          <a:noFill/>
          <a:ln w="50800" cap="flat" cmpd="sng" algn="ctr">
            <a:solidFill>
              <a:schemeClr val="tx1"/>
            </a:solidFill>
            <a:prstDash val="solid"/>
            <a:round/>
            <a:headEnd type="none" w="med" len="med"/>
            <a:tailEnd type="arrow"/>
          </a:ln>
        </p:spPr>
      </p:cxnSp>
      <p:sp>
        <p:nvSpPr>
          <p:cNvPr id="17" name="TextBox 16"/>
          <p:cNvSpPr txBox="1"/>
          <p:nvPr/>
        </p:nvSpPr>
        <p:spPr>
          <a:xfrm>
            <a:off x="5292080" y="691695"/>
            <a:ext cx="3618404" cy="584775"/>
          </a:xfrm>
          <a:prstGeom prst="rect">
            <a:avLst/>
          </a:prstGeom>
          <a:noFill/>
        </p:spPr>
        <p:txBody>
          <a:bodyPr wrap="square" rtlCol="0">
            <a:spAutoFit/>
          </a:bodyPr>
          <a:lstStyle/>
          <a:p>
            <a:pPr algn="ctr">
              <a:buNone/>
            </a:pPr>
            <a:r>
              <a:rPr lang="zh-CN" altLang="en-US" dirty="0"/>
              <a:t>转换为标准形式</a:t>
            </a:r>
          </a:p>
        </p:txBody>
      </p:sp>
      <p:sp>
        <p:nvSpPr>
          <p:cNvPr id="18" name="Rectangle 11"/>
          <p:cNvSpPr>
            <a:spLocks noChangeArrowheads="1"/>
          </p:cNvSpPr>
          <p:nvPr/>
        </p:nvSpPr>
        <p:spPr bwMode="auto">
          <a:xfrm>
            <a:off x="6414074" y="1058873"/>
            <a:ext cx="3342502" cy="2946191"/>
          </a:xfrm>
          <a:prstGeom prst="rect">
            <a:avLst/>
          </a:prstGeom>
          <a:noFill/>
          <a:ln w="9525">
            <a:noFill/>
            <a:miter lim="800000"/>
            <a:headEnd/>
            <a:tailEnd/>
          </a:ln>
        </p:spPr>
        <p:txBody>
          <a:bodyPr/>
          <a:lstStyle/>
          <a:p>
            <a:pPr>
              <a:buClrTx/>
              <a:buNone/>
            </a:pPr>
            <a:endParaRPr lang="en-US" altLang="zh-CN" sz="2800" dirty="0">
              <a:solidFill>
                <a:srgbClr val="800080"/>
              </a:solidFill>
              <a:latin typeface="楷体_GB2312" pitchFamily="49" charset="-122"/>
            </a:endParaRPr>
          </a:p>
          <a:p>
            <a:pPr>
              <a:buClrTx/>
              <a:buNone/>
            </a:pPr>
            <a:r>
              <a:rPr lang="zh-CN" altLang="en-US" sz="2800" dirty="0">
                <a:solidFill>
                  <a:srgbClr val="800080"/>
                </a:solidFill>
                <a:latin typeface="楷体_GB2312" pitchFamily="49" charset="-122"/>
              </a:rPr>
              <a:t>文法</a:t>
            </a:r>
            <a:r>
              <a:rPr lang="en-US" altLang="zh-CN" sz="2800"/>
              <a:t>G’[A]:</a:t>
            </a:r>
            <a:endParaRPr lang="en-US" altLang="zh-CN" sz="2800" dirty="0"/>
          </a:p>
          <a:p>
            <a:pPr>
              <a:buClrTx/>
              <a:buNone/>
            </a:pPr>
            <a:r>
              <a:rPr lang="en-US" altLang="zh-CN" sz="2800" i="1" dirty="0"/>
              <a:t>A</a:t>
            </a:r>
            <a:r>
              <a:rPr lang="en-US" altLang="zh-CN" sz="2800" i="1" dirty="0">
                <a:sym typeface="Symbol" pitchFamily="18" charset="2"/>
              </a:rPr>
              <a:t> </a:t>
            </a:r>
            <a:r>
              <a:rPr lang="en-US" altLang="zh-CN" sz="2800" i="1" dirty="0"/>
              <a:t> </a:t>
            </a:r>
            <a:r>
              <a:rPr lang="en-US" altLang="zh-CN" sz="2800" i="1" dirty="0" err="1"/>
              <a:t>aB</a:t>
            </a:r>
            <a:endParaRPr lang="en-US" altLang="zh-CN" sz="2800" i="1" dirty="0"/>
          </a:p>
          <a:p>
            <a:pPr>
              <a:buClrTx/>
              <a:buNone/>
            </a:pPr>
            <a:r>
              <a:rPr lang="en-US" altLang="zh-CN" sz="2800" i="1" dirty="0">
                <a:sym typeface="Symbol" pitchFamily="18" charset="2"/>
              </a:rPr>
              <a:t>A </a:t>
            </a:r>
            <a:r>
              <a:rPr lang="en-US" altLang="zh-CN" sz="2800" i="1" dirty="0"/>
              <a:t> Bb</a:t>
            </a:r>
          </a:p>
          <a:p>
            <a:pPr>
              <a:buNone/>
            </a:pPr>
            <a:r>
              <a:rPr lang="en-US" altLang="zh-CN" sz="2800" i="1" dirty="0">
                <a:solidFill>
                  <a:srgbClr val="FF0000"/>
                </a:solidFill>
              </a:rPr>
              <a:t>B</a:t>
            </a:r>
            <a:r>
              <a:rPr lang="en-US" altLang="zh-CN" sz="2800" i="1" dirty="0">
                <a:solidFill>
                  <a:srgbClr val="FF0000"/>
                </a:solidFill>
                <a:sym typeface="Symbol" pitchFamily="18" charset="2"/>
              </a:rPr>
              <a:t> </a:t>
            </a:r>
            <a:r>
              <a:rPr lang="en-US" altLang="zh-CN" sz="2800" i="1" dirty="0" err="1">
                <a:solidFill>
                  <a:srgbClr val="FF0000"/>
                </a:solidFill>
              </a:rPr>
              <a:t>aBcB</a:t>
            </a:r>
            <a:r>
              <a:rPr lang="en-US" altLang="zh-CN" sz="2800" i="1" dirty="0">
                <a:solidFill>
                  <a:srgbClr val="FF0000"/>
                </a:solidFill>
              </a:rPr>
              <a:t>’ </a:t>
            </a:r>
            <a:r>
              <a:rPr lang="en-US" altLang="zh-CN" sz="2800" i="1" dirty="0">
                <a:solidFill>
                  <a:srgbClr val="FF0000"/>
                </a:solidFill>
                <a:sym typeface="Symbol" pitchFamily="18" charset="2"/>
              </a:rPr>
              <a:t>|</a:t>
            </a:r>
            <a:r>
              <a:rPr lang="en-US" altLang="zh-CN" sz="2800" i="1" dirty="0">
                <a:solidFill>
                  <a:srgbClr val="FF0000"/>
                </a:solidFill>
              </a:rPr>
              <a:t>dB’</a:t>
            </a:r>
          </a:p>
          <a:p>
            <a:pPr>
              <a:buNone/>
            </a:pPr>
            <a:r>
              <a:rPr lang="en-US" altLang="zh-CN" sz="2800" i="1" dirty="0">
                <a:solidFill>
                  <a:srgbClr val="FF0000"/>
                </a:solidFill>
                <a:sym typeface="Symbol" pitchFamily="18" charset="2"/>
              </a:rPr>
              <a:t>B’ </a:t>
            </a:r>
            <a:r>
              <a:rPr lang="en-US" altLang="zh-CN" sz="2800" i="1" dirty="0" err="1">
                <a:solidFill>
                  <a:srgbClr val="FF0000"/>
                </a:solidFill>
                <a:sym typeface="Symbol" pitchFamily="18" charset="2"/>
              </a:rPr>
              <a:t>bcB</a:t>
            </a:r>
            <a:r>
              <a:rPr lang="en-US" altLang="zh-CN" sz="2800" i="1" dirty="0">
                <a:solidFill>
                  <a:srgbClr val="FF0000"/>
                </a:solidFill>
                <a:sym typeface="Symbol" pitchFamily="18" charset="2"/>
              </a:rPr>
              <a:t>’|</a:t>
            </a:r>
            <a:r>
              <a:rPr lang="en-US" altLang="zh-CN" sz="2800" dirty="0">
                <a:sym typeface="Symbol" pitchFamily="18" charset="2"/>
              </a:rPr>
              <a:t> </a:t>
            </a:r>
            <a:r>
              <a:rPr lang="en-US" altLang="zh-CN" sz="2800" i="1" dirty="0">
                <a:solidFill>
                  <a:srgbClr val="FF0000"/>
                </a:solidFill>
                <a:sym typeface="Symbol" pitchFamily="18" charset="2"/>
              </a:rPr>
              <a:t></a:t>
            </a:r>
            <a:endParaRPr lang="en-US" altLang="zh-CN" sz="2800" i="1" dirty="0">
              <a:solidFill>
                <a:srgbClr val="FF0000"/>
              </a:solidFill>
            </a:endParaRPr>
          </a:p>
          <a:p>
            <a:pPr>
              <a:buClrTx/>
              <a:buNone/>
            </a:pPr>
            <a:endParaRPr lang="en-US" altLang="zh-CN" sz="2800" i="1" dirty="0"/>
          </a:p>
        </p:txBody>
      </p:sp>
      <p:sp>
        <p:nvSpPr>
          <p:cNvPr id="20" name="右箭头 19"/>
          <p:cNvSpPr/>
          <p:nvPr/>
        </p:nvSpPr>
        <p:spPr bwMode="auto">
          <a:xfrm>
            <a:off x="5801344" y="1844823"/>
            <a:ext cx="540060" cy="1161633"/>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FF0000"/>
              </a:solidFill>
              <a:effectLst/>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2374375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20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2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13" grpId="0"/>
      <p:bldP spid="17" grpId="0"/>
      <p:bldP spid="18" grpId="0"/>
      <p:bldP spid="20"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2" name="Rectangle 11"/>
          <p:cNvSpPr>
            <a:spLocks noChangeArrowheads="1"/>
          </p:cNvSpPr>
          <p:nvPr/>
        </p:nvSpPr>
        <p:spPr bwMode="auto">
          <a:xfrm>
            <a:off x="-3401" y="1956756"/>
            <a:ext cx="2138754" cy="1656754"/>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en-US" altLang="zh-CN" sz="2800" dirty="0"/>
              <a:t>G[S]: </a:t>
            </a:r>
          </a:p>
          <a:p>
            <a:pPr marL="342900" indent="-342900">
              <a:spcBef>
                <a:spcPct val="20000"/>
              </a:spcBef>
              <a:buClr>
                <a:schemeClr val="tx1"/>
              </a:buClr>
              <a:buSzPct val="75000"/>
              <a:buNone/>
            </a:pPr>
            <a:r>
              <a:rPr lang="en-US" altLang="zh-CN" sz="2800" dirty="0"/>
              <a:t>S </a:t>
            </a:r>
            <a:r>
              <a:rPr lang="en-US" altLang="zh-CN" sz="2800" b="1" dirty="0">
                <a:sym typeface="Symbol" pitchFamily="18" charset="2"/>
              </a:rPr>
              <a:t></a:t>
            </a:r>
            <a:r>
              <a:rPr lang="en-US" altLang="zh-CN" sz="2800" dirty="0"/>
              <a:t> </a:t>
            </a:r>
            <a:r>
              <a:rPr lang="en-US" altLang="zh-CN" sz="2800" dirty="0" err="1"/>
              <a:t>Aa|b</a:t>
            </a:r>
            <a:endParaRPr lang="en-US" altLang="zh-CN" sz="2800" dirty="0"/>
          </a:p>
          <a:p>
            <a:pPr marL="342900" indent="-342900">
              <a:spcBef>
                <a:spcPct val="20000"/>
              </a:spcBef>
              <a:buClr>
                <a:schemeClr val="tx1"/>
              </a:buClr>
              <a:buSzPct val="75000"/>
              <a:buNone/>
            </a:pPr>
            <a:r>
              <a:rPr lang="en-US" altLang="zh-CN" sz="2800" b="1" dirty="0"/>
              <a:t>A</a:t>
            </a:r>
            <a:r>
              <a:rPr lang="en-US" altLang="zh-CN" sz="2800" dirty="0">
                <a:sym typeface="Symbol" pitchFamily="18" charset="2"/>
              </a:rPr>
              <a:t> </a:t>
            </a:r>
            <a:r>
              <a:rPr lang="en-US" altLang="zh-CN" sz="2800" dirty="0" err="1">
                <a:sym typeface="Symbol" pitchFamily="18" charset="2"/>
              </a:rPr>
              <a:t>Sd|a</a:t>
            </a:r>
            <a:endParaRPr lang="zh-CN" altLang="en-US" sz="2800" b="1" dirty="0"/>
          </a:p>
        </p:txBody>
      </p:sp>
      <p:sp>
        <p:nvSpPr>
          <p:cNvPr id="12" name="Text Box 5"/>
          <p:cNvSpPr txBox="1">
            <a:spLocks noChangeArrowheads="1"/>
          </p:cNvSpPr>
          <p:nvPr/>
        </p:nvSpPr>
        <p:spPr bwMode="auto">
          <a:xfrm>
            <a:off x="71406" y="-24"/>
            <a:ext cx="7920038" cy="584775"/>
          </a:xfrm>
          <a:prstGeom prst="rect">
            <a:avLst/>
          </a:prstGeom>
          <a:noFill/>
          <a:ln w="9525">
            <a:noFill/>
            <a:miter lim="800000"/>
            <a:headEnd/>
            <a:tailEnd/>
          </a:ln>
        </p:spPr>
        <p:txBody>
          <a:bodyPr>
            <a:spAutoFit/>
          </a:bodyPr>
          <a:lstStyle/>
          <a:p>
            <a:r>
              <a:rPr lang="zh-CN" altLang="en-US" dirty="0">
                <a:latin typeface="楷体_GB2312" pitchFamily="49" charset="-122"/>
              </a:rPr>
              <a:t>练习：使用消除左递归，处理下面的文法</a:t>
            </a:r>
            <a:endParaRPr lang="zh-CN" altLang="en-US" sz="3200" b="1" dirty="0">
              <a:solidFill>
                <a:srgbClr val="800080"/>
              </a:solidFill>
              <a:latin typeface="楷体_GB2312" pitchFamily="49" charset="-122"/>
            </a:endParaRPr>
          </a:p>
        </p:txBody>
      </p:sp>
      <p:sp>
        <p:nvSpPr>
          <p:cNvPr id="8" name="Rectangle 11"/>
          <p:cNvSpPr>
            <a:spLocks noChangeArrowheads="1"/>
          </p:cNvSpPr>
          <p:nvPr/>
        </p:nvSpPr>
        <p:spPr bwMode="auto">
          <a:xfrm>
            <a:off x="3151239" y="1988840"/>
            <a:ext cx="2857520" cy="1656754"/>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en-US" altLang="zh-CN" sz="2800" dirty="0"/>
              <a:t>G[S]: </a:t>
            </a:r>
          </a:p>
          <a:p>
            <a:pPr marL="342900" indent="-342900">
              <a:spcBef>
                <a:spcPct val="20000"/>
              </a:spcBef>
              <a:buClr>
                <a:schemeClr val="tx1"/>
              </a:buClr>
              <a:buSzPct val="75000"/>
              <a:buNone/>
            </a:pPr>
            <a:r>
              <a:rPr lang="en-US" altLang="zh-CN" sz="2800" dirty="0"/>
              <a:t>S </a:t>
            </a:r>
            <a:r>
              <a:rPr lang="en-US" altLang="zh-CN" sz="2800" b="1" dirty="0">
                <a:sym typeface="Symbol" pitchFamily="18" charset="2"/>
              </a:rPr>
              <a:t></a:t>
            </a:r>
            <a:r>
              <a:rPr lang="en-US" altLang="zh-CN" sz="2800" dirty="0"/>
              <a:t> </a:t>
            </a:r>
            <a:r>
              <a:rPr lang="en-US" altLang="zh-CN" sz="2800" dirty="0" err="1">
                <a:sym typeface="Symbol" pitchFamily="18" charset="2"/>
              </a:rPr>
              <a:t>Sd</a:t>
            </a:r>
            <a:r>
              <a:rPr lang="en-US" altLang="zh-CN" sz="2800" dirty="0" err="1"/>
              <a:t>a|aa|b</a:t>
            </a:r>
            <a:endParaRPr lang="en-US" altLang="zh-CN" sz="2800" dirty="0"/>
          </a:p>
        </p:txBody>
      </p:sp>
      <p:sp>
        <p:nvSpPr>
          <p:cNvPr id="10" name="Rectangle 11"/>
          <p:cNvSpPr>
            <a:spLocks noChangeArrowheads="1"/>
          </p:cNvSpPr>
          <p:nvPr/>
        </p:nvSpPr>
        <p:spPr bwMode="auto">
          <a:xfrm>
            <a:off x="6482323" y="1923928"/>
            <a:ext cx="2752740" cy="2141418"/>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en-US" altLang="zh-CN" sz="2800" dirty="0"/>
              <a:t>G[S]: </a:t>
            </a:r>
          </a:p>
          <a:p>
            <a:pPr marL="342900" indent="-342900">
              <a:spcBef>
                <a:spcPct val="20000"/>
              </a:spcBef>
              <a:buClr>
                <a:schemeClr val="tx1"/>
              </a:buClr>
              <a:buSzPct val="75000"/>
              <a:buNone/>
            </a:pPr>
            <a:r>
              <a:rPr lang="en-US" altLang="zh-CN" sz="2800" dirty="0"/>
              <a:t>S</a:t>
            </a:r>
            <a:r>
              <a:rPr lang="en-US" altLang="zh-CN" sz="2800" b="1" dirty="0">
                <a:sym typeface="Symbol" pitchFamily="18" charset="2"/>
              </a:rPr>
              <a:t></a:t>
            </a:r>
            <a:r>
              <a:rPr lang="en-US" altLang="zh-CN" sz="2800" dirty="0"/>
              <a:t> </a:t>
            </a:r>
            <a:r>
              <a:rPr lang="en-US" altLang="zh-CN" sz="2800" dirty="0" err="1"/>
              <a:t>aaS</a:t>
            </a:r>
            <a:r>
              <a:rPr lang="en-US" altLang="zh-CN" sz="2800" dirty="0"/>
              <a:t>’|</a:t>
            </a:r>
            <a:r>
              <a:rPr lang="en-US" altLang="zh-CN" sz="2800" dirty="0" err="1"/>
              <a:t>bS’</a:t>
            </a:r>
            <a:endParaRPr lang="en-US" altLang="zh-CN" sz="2800" dirty="0"/>
          </a:p>
          <a:p>
            <a:pPr marL="342900" indent="-342900">
              <a:spcBef>
                <a:spcPct val="20000"/>
              </a:spcBef>
              <a:buClr>
                <a:schemeClr val="tx1"/>
              </a:buClr>
              <a:buSzPct val="75000"/>
              <a:buNone/>
            </a:pPr>
            <a:r>
              <a:rPr lang="en-US" altLang="zh-CN" sz="2800" dirty="0">
                <a:solidFill>
                  <a:srgbClr val="800080"/>
                </a:solidFill>
                <a:sym typeface="Symbol" pitchFamily="18" charset="2"/>
              </a:rPr>
              <a:t>S’ </a:t>
            </a:r>
            <a:r>
              <a:rPr lang="en-US" altLang="zh-CN" sz="2800" dirty="0" err="1">
                <a:solidFill>
                  <a:srgbClr val="800080"/>
                </a:solidFill>
                <a:sym typeface="Symbol" pitchFamily="18" charset="2"/>
              </a:rPr>
              <a:t>daS</a:t>
            </a:r>
            <a:r>
              <a:rPr lang="en-US" altLang="zh-CN" sz="2800" dirty="0">
                <a:solidFill>
                  <a:srgbClr val="800080"/>
                </a:solidFill>
                <a:sym typeface="Symbol" pitchFamily="18" charset="2"/>
              </a:rPr>
              <a:t>’| </a:t>
            </a:r>
          </a:p>
        </p:txBody>
      </p:sp>
      <p:cxnSp>
        <p:nvCxnSpPr>
          <p:cNvPr id="13" name="直接箭头连接符 12"/>
          <p:cNvCxnSpPr/>
          <p:nvPr/>
        </p:nvCxnSpPr>
        <p:spPr bwMode="auto">
          <a:xfrm>
            <a:off x="1925393" y="2203276"/>
            <a:ext cx="642942" cy="1588"/>
          </a:xfrm>
          <a:prstGeom prst="straightConnector1">
            <a:avLst/>
          </a:prstGeom>
          <a:noFill/>
          <a:ln w="63500" cap="flat" cmpd="sng" algn="ctr">
            <a:solidFill>
              <a:srgbClr val="FF0000"/>
            </a:solidFill>
            <a:prstDash val="solid"/>
            <a:round/>
            <a:headEnd type="none" w="med" len="med"/>
            <a:tailEnd type="arrow"/>
          </a:ln>
        </p:spPr>
      </p:cxnSp>
      <p:cxnSp>
        <p:nvCxnSpPr>
          <p:cNvPr id="16" name="直接箭头连接符 15"/>
          <p:cNvCxnSpPr/>
          <p:nvPr/>
        </p:nvCxnSpPr>
        <p:spPr bwMode="auto">
          <a:xfrm>
            <a:off x="5104384" y="2203276"/>
            <a:ext cx="1283475" cy="1588"/>
          </a:xfrm>
          <a:prstGeom prst="straightConnector1">
            <a:avLst/>
          </a:prstGeom>
          <a:noFill/>
          <a:ln w="63500" cap="flat" cmpd="sng" algn="ctr">
            <a:solidFill>
              <a:srgbClr val="FF0000"/>
            </a:solidFill>
            <a:prstDash val="solid"/>
            <a:round/>
            <a:headEnd type="none" w="med" len="med"/>
            <a:tailEnd type="arrow"/>
          </a:ln>
        </p:spPr>
      </p:cxnSp>
    </p:spTree>
    <p:extLst>
      <p:ext uri="{BB962C8B-B14F-4D97-AF65-F5344CB8AC3E}">
        <p14:creationId xmlns:p14="http://schemas.microsoft.com/office/powerpoint/2010/main" val="248957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97141" y="626333"/>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pA|qB</a:t>
            </a:r>
            <a:r>
              <a:rPr lang="en-US" altLang="zh-CN" sz="2800" i="1" dirty="0">
                <a:ea typeface="华文行楷" pitchFamily="2" charset="-122"/>
                <a:sym typeface="Symbol" panose="05050102010706020507" pitchFamily="18" charset="2"/>
              </a:rPr>
              <a:t>	         	 A   cAd | a</a:t>
            </a:r>
          </a:p>
          <a:p>
            <a:pPr>
              <a:buNone/>
            </a:pPr>
            <a:r>
              <a:rPr lang="en-US" altLang="zh-CN" sz="2800" i="1" dirty="0">
                <a:ea typeface="华文行楷" pitchFamily="2" charset="-122"/>
                <a:sym typeface="Symbol" panose="05050102010706020507" pitchFamily="18" charset="2"/>
              </a:rPr>
              <a:t>	 B   dB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4619" y="2792318"/>
            <a:ext cx="4519677" cy="3046988"/>
          </a:xfrm>
          <a:prstGeom prst="rect">
            <a:avLst/>
          </a:prstGeom>
          <a:solidFill>
            <a:schemeClr val="bg1"/>
          </a:solidFill>
        </p:spPr>
        <p:txBody>
          <a:bodyPr wrap="square" rtlCol="0" anchor="t">
            <a:spAutoFit/>
          </a:bodyPr>
          <a:lstStyle/>
          <a:p>
            <a:pPr algn="l"/>
            <a:r>
              <a:rPr lang="zh-CN" altLang="en-US" i="1" dirty="0">
                <a:ea typeface="华文行楷" pitchFamily="2" charset="-122"/>
                <a:sym typeface="Symbol" panose="05050102010706020507" pitchFamily="18" charset="2"/>
              </a:rPr>
              <a:t>文法</a:t>
            </a:r>
            <a:r>
              <a:rPr lang="en-US" altLang="zh-CN" i="1" dirty="0">
                <a:solidFill>
                  <a:srgbClr val="800080"/>
                </a:solidFill>
                <a:sym typeface="Symbol" panose="05050102010706020507" pitchFamily="18" charset="2"/>
              </a:rPr>
              <a:t>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的特点</a:t>
            </a:r>
            <a:endParaRPr lang="en-US" altLang="zh-CN" i="1" dirty="0">
              <a:solidFill>
                <a:srgbClr val="800080"/>
              </a:solidFill>
              <a:sym typeface="Symbol" panose="05050102010706020507" pitchFamily="18" charset="2"/>
            </a:endParaRPr>
          </a:p>
          <a:p>
            <a:pPr algn="l"/>
            <a:r>
              <a:rPr lang="zh-CN" altLang="en-US" dirty="0">
                <a:solidFill>
                  <a:srgbClr val="800080"/>
                </a:solidFill>
                <a:sym typeface="Symbol" panose="05050102010706020507" pitchFamily="18" charset="2"/>
              </a:rPr>
              <a:t>这种特点使我们可以根据当前的符号来选择使用哪一个产生式进行推导。</a:t>
            </a:r>
            <a:endParaRPr lang="en-US" altLang="zh-CN" dirty="0">
              <a:solidFill>
                <a:srgbClr val="800080"/>
              </a:solidFill>
              <a:sym typeface="Symbol" panose="05050102010706020507" pitchFamily="18" charset="2"/>
            </a:endParaRPr>
          </a:p>
          <a:p>
            <a:endParaRPr lang="zh-CN" altLang="en-US" i="1" dirty="0"/>
          </a:p>
        </p:txBody>
      </p:sp>
      <p:sp>
        <p:nvSpPr>
          <p:cNvPr id="5"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7"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18"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19" name="Line 32"/>
          <p:cNvSpPr/>
          <p:nvPr/>
        </p:nvSpPr>
        <p:spPr>
          <a:xfrm flipH="1" flipV="1">
            <a:off x="6867525" y="3667760"/>
            <a:ext cx="289560" cy="484505"/>
          </a:xfrm>
          <a:prstGeom prst="line">
            <a:avLst/>
          </a:prstGeom>
          <a:ln w="38100" cap="flat" cmpd="sng">
            <a:solidFill>
              <a:srgbClr val="800080"/>
            </a:solidFill>
            <a:prstDash val="solid"/>
            <a:round/>
            <a:headEnd type="none" w="med" len="med"/>
            <a:tailEnd type="none" w="med" len="med"/>
          </a:ln>
        </p:spPr>
      </p:sp>
      <p:sp>
        <p:nvSpPr>
          <p:cNvPr id="20" name="Rectangle 23"/>
          <p:cNvSpPr/>
          <p:nvPr/>
        </p:nvSpPr>
        <p:spPr>
          <a:xfrm>
            <a:off x="6411699" y="406231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2" name="Rectangle 30"/>
          <p:cNvSpPr/>
          <p:nvPr/>
        </p:nvSpPr>
        <p:spPr>
          <a:xfrm>
            <a:off x="5981804" y="403120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3" name="Line 34"/>
          <p:cNvSpPr/>
          <p:nvPr/>
        </p:nvSpPr>
        <p:spPr>
          <a:xfrm flipV="1">
            <a:off x="6232525" y="3721735"/>
            <a:ext cx="254000" cy="340360"/>
          </a:xfrm>
          <a:prstGeom prst="line">
            <a:avLst/>
          </a:prstGeom>
          <a:ln w="38100" cap="flat" cmpd="sng">
            <a:solidFill>
              <a:srgbClr val="800080"/>
            </a:solidFill>
            <a:prstDash val="solid"/>
            <a:round/>
            <a:headEnd type="none" w="med" len="med"/>
            <a:tailEnd type="none" w="med" len="med"/>
          </a:ln>
        </p:spPr>
      </p:sp>
      <p:sp>
        <p:nvSpPr>
          <p:cNvPr id="24" name="Line 38"/>
          <p:cNvSpPr/>
          <p:nvPr/>
        </p:nvSpPr>
        <p:spPr>
          <a:xfrm flipV="1">
            <a:off x="6659245" y="3626485"/>
            <a:ext cx="6350" cy="454025"/>
          </a:xfrm>
          <a:prstGeom prst="line">
            <a:avLst/>
          </a:prstGeom>
          <a:ln w="38100" cap="flat" cmpd="sng">
            <a:solidFill>
              <a:srgbClr val="800080"/>
            </a:solidFill>
            <a:prstDash val="solid"/>
            <a:round/>
            <a:headEnd type="none" w="med" len="med"/>
            <a:tailEnd type="none" w="med" len="med"/>
          </a:ln>
        </p:spPr>
      </p:sp>
      <p:sp>
        <p:nvSpPr>
          <p:cNvPr id="25" name="Rectangle 30"/>
          <p:cNvSpPr/>
          <p:nvPr/>
        </p:nvSpPr>
        <p:spPr>
          <a:xfrm>
            <a:off x="6917159" y="3977863"/>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6" name="Line 38"/>
          <p:cNvSpPr/>
          <p:nvPr/>
        </p:nvSpPr>
        <p:spPr>
          <a:xfrm flipV="1">
            <a:off x="6559550" y="446659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306289" y="481796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28"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
        <p:nvSpPr>
          <p:cNvPr id="29" name="Line 34"/>
          <p:cNvSpPr/>
          <p:nvPr/>
        </p:nvSpPr>
        <p:spPr>
          <a:xfrm flipV="1">
            <a:off x="6014085" y="4561205"/>
            <a:ext cx="139700" cy="1271270"/>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flipV="1">
            <a:off x="6427470" y="5218430"/>
            <a:ext cx="59055" cy="648335"/>
          </a:xfrm>
          <a:prstGeom prst="line">
            <a:avLst/>
          </a:prstGeom>
          <a:ln w="38100" cap="flat" cmpd="sng">
            <a:solidFill>
              <a:srgbClr val="800080"/>
            </a:solidFill>
            <a:prstDash val="sysDash"/>
            <a:round/>
            <a:headEnd type="none" w="med" len="med"/>
            <a:tailEnd type="none" w="med" len="med"/>
          </a:ln>
        </p:spPr>
      </p:sp>
      <p:sp>
        <p:nvSpPr>
          <p:cNvPr id="32" name="Line 34"/>
          <p:cNvSpPr/>
          <p:nvPr/>
        </p:nvSpPr>
        <p:spPr>
          <a:xfrm flipV="1">
            <a:off x="6884670" y="4466590"/>
            <a:ext cx="272415" cy="1271270"/>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V="1">
            <a:off x="7296150" y="3552190"/>
            <a:ext cx="81280" cy="2283460"/>
          </a:xfrm>
          <a:prstGeom prst="line">
            <a:avLst/>
          </a:prstGeom>
          <a:ln w="38100" cap="flat" cmpd="sng">
            <a:solidFill>
              <a:srgbClr val="800080"/>
            </a:solidFill>
            <a:prstDash val="sysDash"/>
            <a:round/>
            <a:headEnd type="none" w="med" len="med"/>
            <a:tailEnd type="none" w="med" len="med"/>
          </a:ln>
        </p:spPr>
      </p:sp>
    </p:spTree>
    <p:extLst>
      <p:ext uri="{BB962C8B-B14F-4D97-AF65-F5344CB8AC3E}">
        <p14:creationId xmlns:p14="http://schemas.microsoft.com/office/powerpoint/2010/main" val="547084503"/>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5"/>
          <p:cNvSpPr txBox="1">
            <a:spLocks noChangeArrowheads="1"/>
          </p:cNvSpPr>
          <p:nvPr/>
        </p:nvSpPr>
        <p:spPr bwMode="auto">
          <a:xfrm>
            <a:off x="611981" y="260648"/>
            <a:ext cx="7920038" cy="584775"/>
          </a:xfrm>
          <a:prstGeom prst="rect">
            <a:avLst/>
          </a:prstGeom>
          <a:noFill/>
          <a:ln w="9525">
            <a:noFill/>
            <a:miter lim="800000"/>
            <a:headEnd/>
            <a:tailEnd/>
          </a:ln>
        </p:spPr>
        <p:txBody>
          <a:bodyPr>
            <a:spAutoFit/>
          </a:bodyPr>
          <a:lstStyle/>
          <a:p>
            <a:pPr>
              <a:buNone/>
            </a:pPr>
            <a:r>
              <a:rPr lang="en-US" altLang="zh-CN" dirty="0">
                <a:solidFill>
                  <a:srgbClr val="800080"/>
                </a:solidFill>
              </a:rPr>
              <a:t>3.</a:t>
            </a:r>
            <a:r>
              <a:rPr lang="zh-CN" altLang="en-US" dirty="0">
                <a:solidFill>
                  <a:srgbClr val="800080"/>
                </a:solidFill>
              </a:rPr>
              <a:t>消除一般左递归</a:t>
            </a:r>
            <a:r>
              <a:rPr lang="en-US" altLang="zh-CN" dirty="0">
                <a:solidFill>
                  <a:srgbClr val="800080"/>
                </a:solidFill>
              </a:rPr>
              <a:t>*(</a:t>
            </a:r>
            <a:r>
              <a:rPr lang="zh-CN" altLang="en-US" dirty="0">
                <a:solidFill>
                  <a:srgbClr val="FF0000"/>
                </a:solidFill>
              </a:rPr>
              <a:t>课后阅读</a:t>
            </a:r>
            <a:r>
              <a:rPr lang="en-US" altLang="zh-CN" dirty="0">
                <a:solidFill>
                  <a:srgbClr val="800080"/>
                </a:solidFill>
              </a:rPr>
              <a:t>)</a:t>
            </a:r>
            <a:r>
              <a:rPr lang="zh-CN" altLang="en-US" dirty="0">
                <a:solidFill>
                  <a:srgbClr val="800080"/>
                </a:solidFill>
              </a:rPr>
              <a:t> </a:t>
            </a:r>
          </a:p>
        </p:txBody>
      </p:sp>
      <p:sp>
        <p:nvSpPr>
          <p:cNvPr id="73736" name="Rectangle 10"/>
          <p:cNvSpPr>
            <a:spLocks noChangeArrowheads="1"/>
          </p:cNvSpPr>
          <p:nvPr/>
        </p:nvSpPr>
        <p:spPr bwMode="auto">
          <a:xfrm>
            <a:off x="-214282" y="1196752"/>
            <a:ext cx="9144000" cy="5134799"/>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zh-CN" altLang="en-US" sz="2400" b="1" dirty="0"/>
              <a:t>对不包含有害规则</a:t>
            </a:r>
            <a:r>
              <a:rPr lang="en-US" altLang="zh-CN" sz="2400" b="1" dirty="0"/>
              <a:t>(A</a:t>
            </a:r>
            <a:r>
              <a:rPr lang="en-US" altLang="zh-CN" sz="2400" dirty="0">
                <a:sym typeface="Symbol" pitchFamily="18" charset="2"/>
              </a:rPr>
              <a:t>  </a:t>
            </a:r>
            <a:r>
              <a:rPr lang="en-US" altLang="zh-CN" sz="2400" b="1" dirty="0"/>
              <a:t>A) </a:t>
            </a:r>
            <a:r>
              <a:rPr lang="zh-CN" altLang="en-US" sz="2400" b="1" dirty="0"/>
              <a:t>、无</a:t>
            </a:r>
            <a:r>
              <a:rPr lang="zh-CN" altLang="en-US" sz="2400" b="1" dirty="0">
                <a:sym typeface="Symbol" pitchFamily="18" charset="2"/>
              </a:rPr>
              <a:t></a:t>
            </a:r>
            <a:r>
              <a:rPr lang="en-US" altLang="zh-CN" sz="2400" b="1" dirty="0">
                <a:sym typeface="Symbol" pitchFamily="18" charset="2"/>
              </a:rPr>
              <a:t>-</a:t>
            </a:r>
            <a:r>
              <a:rPr lang="zh-CN" altLang="en-US" sz="2400" b="1" dirty="0"/>
              <a:t>产生式的文法，通过下列步骤可消除一般左递归（包括直接和间接左递归）：</a:t>
            </a:r>
          </a:p>
          <a:p>
            <a:pPr marL="342900" indent="-342900">
              <a:spcBef>
                <a:spcPct val="20000"/>
              </a:spcBef>
              <a:buClr>
                <a:schemeClr val="tx1"/>
              </a:buClr>
              <a:buSzPct val="75000"/>
              <a:buNone/>
            </a:pPr>
            <a:r>
              <a:rPr lang="zh-CN" altLang="en-US" sz="2400" b="1" dirty="0"/>
              <a:t>     （</a:t>
            </a:r>
            <a:r>
              <a:rPr lang="en-US" altLang="zh-CN" sz="2400" b="1" dirty="0"/>
              <a:t>1</a:t>
            </a:r>
            <a:r>
              <a:rPr lang="zh-CN" altLang="en-US" sz="2400" b="1" dirty="0"/>
              <a:t>）以某种顺序将文法非终结符排列</a:t>
            </a:r>
            <a:r>
              <a:rPr lang="en-US" altLang="zh-CN" sz="2400" b="1" dirty="0">
                <a:solidFill>
                  <a:srgbClr val="990099"/>
                </a:solidFill>
              </a:rPr>
              <a:t>A</a:t>
            </a:r>
            <a:r>
              <a:rPr lang="en-US" altLang="zh-CN" sz="2400" b="1" baseline="-25000" dirty="0">
                <a:solidFill>
                  <a:srgbClr val="990099"/>
                </a:solidFill>
              </a:rPr>
              <a:t>1 ,</a:t>
            </a:r>
            <a:r>
              <a:rPr lang="en-US" altLang="zh-CN" sz="2400" b="1" dirty="0">
                <a:solidFill>
                  <a:srgbClr val="990099"/>
                </a:solidFill>
              </a:rPr>
              <a:t>A</a:t>
            </a:r>
            <a:r>
              <a:rPr lang="en-US" altLang="zh-CN" sz="2400" b="1" baseline="-25000" dirty="0">
                <a:solidFill>
                  <a:srgbClr val="990099"/>
                </a:solidFill>
              </a:rPr>
              <a:t>2 …</a:t>
            </a:r>
            <a:r>
              <a:rPr lang="en-US" altLang="zh-CN" sz="2400" dirty="0">
                <a:solidFill>
                  <a:srgbClr val="990099"/>
                </a:solidFill>
              </a:rPr>
              <a:t> </a:t>
            </a:r>
            <a:r>
              <a:rPr lang="en-US" altLang="zh-CN" sz="2400" dirty="0" err="1">
                <a:solidFill>
                  <a:srgbClr val="990099"/>
                </a:solidFill>
              </a:rPr>
              <a:t>A</a:t>
            </a:r>
            <a:r>
              <a:rPr lang="en-US" altLang="zh-CN" sz="2400" baseline="-25000" dirty="0" err="1">
                <a:solidFill>
                  <a:srgbClr val="990099"/>
                </a:solidFill>
                <a:sym typeface="Symbol" pitchFamily="18" charset="2"/>
              </a:rPr>
              <a:t>j</a:t>
            </a:r>
            <a:r>
              <a:rPr lang="en-US" altLang="zh-CN" sz="2400" baseline="-25000" dirty="0">
                <a:solidFill>
                  <a:srgbClr val="990099"/>
                </a:solidFill>
                <a:sym typeface="Symbol" pitchFamily="18" charset="2"/>
              </a:rPr>
              <a:t> …</a:t>
            </a:r>
            <a:r>
              <a:rPr lang="en-US" altLang="zh-CN" sz="2400" dirty="0">
                <a:solidFill>
                  <a:srgbClr val="990099"/>
                </a:solidFill>
              </a:rPr>
              <a:t> A</a:t>
            </a:r>
            <a:r>
              <a:rPr lang="en-US" altLang="zh-CN" sz="2400" baseline="-25000" dirty="0">
                <a:solidFill>
                  <a:srgbClr val="990099"/>
                </a:solidFill>
              </a:rPr>
              <a:t>i-1 </a:t>
            </a:r>
            <a:r>
              <a:rPr lang="en-US" altLang="zh-CN" sz="2400" baseline="-25000" dirty="0"/>
              <a:t>,</a:t>
            </a:r>
            <a:r>
              <a:rPr lang="en-US" altLang="zh-CN" sz="2400" dirty="0">
                <a:solidFill>
                  <a:srgbClr val="FF0000"/>
                </a:solidFill>
              </a:rPr>
              <a:t>A</a:t>
            </a:r>
            <a:r>
              <a:rPr lang="en-US" altLang="zh-CN" sz="2400" baseline="-25000" dirty="0">
                <a:solidFill>
                  <a:srgbClr val="FF0000"/>
                </a:solidFill>
              </a:rPr>
              <a:t>i</a:t>
            </a:r>
            <a:r>
              <a:rPr lang="en-US" altLang="zh-CN" sz="2400" dirty="0"/>
              <a:t> </a:t>
            </a:r>
            <a:r>
              <a:rPr lang="en-US" altLang="zh-CN" sz="2400" baseline="-25000" dirty="0"/>
              <a:t> … </a:t>
            </a:r>
            <a:r>
              <a:rPr lang="en-US" altLang="zh-CN" sz="2400" b="1" dirty="0"/>
              <a:t>A</a:t>
            </a:r>
            <a:r>
              <a:rPr lang="en-US" altLang="zh-CN" sz="2400" b="1" baseline="-25000" dirty="0"/>
              <a:t>n</a:t>
            </a:r>
            <a:endParaRPr lang="en-US" altLang="zh-CN" sz="2400" b="1" dirty="0"/>
          </a:p>
          <a:p>
            <a:pPr marL="342900" indent="-342900">
              <a:spcBef>
                <a:spcPct val="20000"/>
              </a:spcBef>
              <a:buClr>
                <a:schemeClr val="tx1"/>
              </a:buClr>
              <a:buSzPct val="75000"/>
              <a:buNone/>
            </a:pPr>
            <a:r>
              <a:rPr lang="en-US" altLang="zh-CN" sz="2400" b="1" i="1" dirty="0"/>
              <a:t>     </a:t>
            </a:r>
            <a:r>
              <a:rPr lang="zh-CN" altLang="en-US" sz="2400" b="1" dirty="0"/>
              <a:t>（</a:t>
            </a:r>
            <a:r>
              <a:rPr lang="en-US" altLang="zh-CN" sz="2400" b="1" dirty="0"/>
              <a:t>2</a:t>
            </a:r>
            <a:r>
              <a:rPr lang="zh-CN" altLang="en-US" sz="2400" b="1" dirty="0"/>
              <a:t>）</a:t>
            </a:r>
            <a:r>
              <a:rPr lang="en-US" altLang="zh-CN" sz="2400" b="1" dirty="0"/>
              <a:t>for </a:t>
            </a:r>
            <a:r>
              <a:rPr lang="en-US" altLang="zh-CN" sz="2400" b="1" dirty="0" err="1">
                <a:solidFill>
                  <a:srgbClr val="FF0000"/>
                </a:solidFill>
              </a:rPr>
              <a:t>i</a:t>
            </a:r>
            <a:r>
              <a:rPr lang="en-US" altLang="zh-CN" sz="2400" b="1" dirty="0"/>
              <a:t> = 1  to n  do  {</a:t>
            </a:r>
          </a:p>
          <a:p>
            <a:pPr marL="342900" indent="-342900">
              <a:spcBef>
                <a:spcPct val="20000"/>
              </a:spcBef>
              <a:buClr>
                <a:schemeClr val="tx1"/>
              </a:buClr>
              <a:buSzPct val="75000"/>
              <a:buNone/>
            </a:pPr>
            <a:endParaRPr lang="en-US" altLang="zh-CN" sz="2400" b="1" dirty="0">
              <a:sym typeface="Symbol" pitchFamily="18" charset="2"/>
            </a:endParaRPr>
          </a:p>
          <a:p>
            <a:pPr marL="342900" indent="-342900">
              <a:spcBef>
                <a:spcPct val="20000"/>
              </a:spcBef>
              <a:buClr>
                <a:schemeClr val="tx1"/>
              </a:buClr>
              <a:buSzPct val="75000"/>
              <a:buNone/>
            </a:pPr>
            <a:endParaRPr lang="en-US" altLang="zh-CN" sz="2400" dirty="0">
              <a:sym typeface="Symbol" pitchFamily="18" charset="2"/>
            </a:endParaRPr>
          </a:p>
          <a:p>
            <a:pPr marL="342900" indent="-342900">
              <a:spcBef>
                <a:spcPct val="20000"/>
              </a:spcBef>
              <a:buClr>
                <a:schemeClr val="tx1"/>
              </a:buClr>
              <a:buSzPct val="75000"/>
              <a:buNone/>
            </a:pPr>
            <a:endParaRPr lang="en-US" altLang="zh-CN" sz="2400" b="1" dirty="0">
              <a:sym typeface="Symbol" pitchFamily="18" charset="2"/>
            </a:endParaRPr>
          </a:p>
          <a:p>
            <a:pPr marL="342900" indent="-342900">
              <a:spcBef>
                <a:spcPct val="20000"/>
              </a:spcBef>
              <a:buClr>
                <a:schemeClr val="tx1"/>
              </a:buClr>
              <a:buSzPct val="75000"/>
              <a:buNone/>
            </a:pPr>
            <a:endParaRPr lang="en-US" altLang="zh-CN" sz="2400" dirty="0">
              <a:sym typeface="Symbol" pitchFamily="18" charset="2"/>
            </a:endParaRPr>
          </a:p>
          <a:p>
            <a:pPr marL="342900" indent="-342900">
              <a:spcBef>
                <a:spcPct val="20000"/>
              </a:spcBef>
              <a:buClr>
                <a:schemeClr val="tx1"/>
              </a:buClr>
              <a:buSzPct val="75000"/>
              <a:buNone/>
            </a:pPr>
            <a:r>
              <a:rPr lang="en-US" altLang="zh-CN" sz="2400" b="1" dirty="0">
                <a:sym typeface="Symbol" pitchFamily="18" charset="2"/>
              </a:rPr>
              <a:t>			</a:t>
            </a:r>
          </a:p>
          <a:p>
            <a:pPr marL="342900" indent="-342900">
              <a:spcBef>
                <a:spcPct val="20000"/>
              </a:spcBef>
              <a:buClr>
                <a:schemeClr val="tx1"/>
              </a:buClr>
              <a:buSzPct val="75000"/>
              <a:buNone/>
            </a:pPr>
            <a:r>
              <a:rPr lang="en-US" altLang="zh-CN" sz="2400" dirty="0">
                <a:sym typeface="Symbol" pitchFamily="18" charset="2"/>
              </a:rPr>
              <a:t>			</a:t>
            </a:r>
            <a:endParaRPr lang="en-US" altLang="zh-CN" sz="2400" b="1" baseline="-25000" dirty="0">
              <a:sym typeface="Symbol" pitchFamily="18" charset="2"/>
            </a:endParaRPr>
          </a:p>
          <a:p>
            <a:pPr marL="742950" lvl="1" indent="-285750">
              <a:spcBef>
                <a:spcPct val="20000"/>
              </a:spcBef>
              <a:buClr>
                <a:schemeClr val="tx1"/>
              </a:buClr>
              <a:buSzPct val="75000"/>
              <a:buFontTx/>
              <a:buNone/>
            </a:pPr>
            <a:r>
              <a:rPr lang="en-US" altLang="zh-CN" sz="2400" b="1" baseline="-25000" dirty="0">
                <a:sym typeface="Symbol" pitchFamily="18" charset="2"/>
              </a:rPr>
              <a:t>          </a:t>
            </a:r>
            <a:r>
              <a:rPr lang="en-US" altLang="zh-CN" sz="2400" b="1" dirty="0">
                <a:sym typeface="Symbol" pitchFamily="18" charset="2"/>
              </a:rPr>
              <a:t>}</a:t>
            </a:r>
          </a:p>
          <a:p>
            <a:pPr marL="342900" indent="-342900">
              <a:spcBef>
                <a:spcPct val="20000"/>
              </a:spcBef>
              <a:buClr>
                <a:schemeClr val="tx1"/>
              </a:buClr>
              <a:buSzPct val="75000"/>
              <a:buNone/>
            </a:pPr>
            <a:r>
              <a:rPr lang="en-US" altLang="zh-CN" sz="2400" b="1" i="1" dirty="0">
                <a:sym typeface="Symbol" pitchFamily="18" charset="2"/>
              </a:rPr>
              <a:t>	</a:t>
            </a:r>
            <a:r>
              <a:rPr lang="zh-CN" altLang="en-US" sz="2400" b="1" dirty="0">
                <a:sym typeface="Symbol" pitchFamily="18" charset="2"/>
              </a:rPr>
              <a:t>（</a:t>
            </a:r>
            <a:r>
              <a:rPr lang="en-US" altLang="zh-CN" sz="2400" b="1" dirty="0">
                <a:sym typeface="Symbol" pitchFamily="18" charset="2"/>
              </a:rPr>
              <a:t>3</a:t>
            </a:r>
            <a:r>
              <a:rPr lang="zh-CN" altLang="en-US" sz="2400" b="1" dirty="0">
                <a:sym typeface="Symbol" pitchFamily="18" charset="2"/>
              </a:rPr>
              <a:t>）去除由（</a:t>
            </a:r>
            <a:r>
              <a:rPr lang="en-US" altLang="zh-CN" sz="2400" b="1" dirty="0">
                <a:sym typeface="Symbol" pitchFamily="18" charset="2"/>
              </a:rPr>
              <a:t>2</a:t>
            </a:r>
            <a:r>
              <a:rPr lang="zh-CN" altLang="en-US" sz="2400" b="1" dirty="0">
                <a:sym typeface="Symbol" pitchFamily="18" charset="2"/>
              </a:rPr>
              <a:t>）得到的文法中无用规则</a:t>
            </a:r>
          </a:p>
        </p:txBody>
      </p:sp>
      <p:sp>
        <p:nvSpPr>
          <p:cNvPr id="4" name="矩形 3"/>
          <p:cNvSpPr/>
          <p:nvPr/>
        </p:nvSpPr>
        <p:spPr>
          <a:xfrm>
            <a:off x="1142976" y="2857496"/>
            <a:ext cx="8215370" cy="2234458"/>
          </a:xfrm>
          <a:prstGeom prst="rect">
            <a:avLst/>
          </a:prstGeom>
        </p:spPr>
        <p:txBody>
          <a:bodyPr wrap="square">
            <a:spAutoFit/>
          </a:bodyPr>
          <a:lstStyle/>
          <a:p>
            <a:pPr marL="342900" indent="-342900">
              <a:spcBef>
                <a:spcPct val="20000"/>
              </a:spcBef>
              <a:buClr>
                <a:schemeClr val="tx1"/>
              </a:buClr>
              <a:buSzPct val="75000"/>
              <a:buNone/>
            </a:pPr>
            <a:r>
              <a:rPr lang="en-US" altLang="zh-CN" sz="2400" dirty="0"/>
              <a:t>for </a:t>
            </a:r>
            <a:r>
              <a:rPr lang="en-US" altLang="zh-CN" sz="2400" dirty="0">
                <a:solidFill>
                  <a:srgbClr val="990099"/>
                </a:solidFill>
              </a:rPr>
              <a:t>j</a:t>
            </a:r>
            <a:r>
              <a:rPr lang="en-US" altLang="zh-CN" sz="2400" dirty="0"/>
              <a:t>=</a:t>
            </a:r>
            <a:r>
              <a:rPr lang="en-US" altLang="zh-CN" sz="2400" dirty="0">
                <a:solidFill>
                  <a:srgbClr val="990099"/>
                </a:solidFill>
              </a:rPr>
              <a:t>1 </a:t>
            </a:r>
            <a:r>
              <a:rPr lang="en-US" altLang="zh-CN" sz="2400" dirty="0"/>
              <a:t>to</a:t>
            </a:r>
            <a:r>
              <a:rPr lang="en-US" altLang="zh-CN" sz="2400" dirty="0">
                <a:solidFill>
                  <a:srgbClr val="990099"/>
                </a:solidFill>
              </a:rPr>
              <a:t> i-1 </a:t>
            </a:r>
            <a:r>
              <a:rPr lang="en-US" altLang="zh-CN" sz="2400" dirty="0"/>
              <a:t>do   {</a:t>
            </a:r>
          </a:p>
          <a:p>
            <a:pPr marL="1143000" lvl="2" indent="-228600">
              <a:spcBef>
                <a:spcPct val="20000"/>
              </a:spcBef>
              <a:buClr>
                <a:schemeClr val="tx1"/>
              </a:buClr>
              <a:buSzPct val="75000"/>
              <a:buNone/>
            </a:pPr>
            <a:r>
              <a:rPr lang="en-US" altLang="zh-CN" sz="2400" dirty="0"/>
              <a:t>       </a:t>
            </a:r>
            <a:r>
              <a:rPr lang="zh-CN" altLang="en-US" sz="2400" dirty="0"/>
              <a:t>用</a:t>
            </a:r>
            <a:r>
              <a:rPr lang="en-US" altLang="zh-CN" sz="2400" dirty="0" err="1">
                <a:solidFill>
                  <a:srgbClr val="990099"/>
                </a:solidFill>
              </a:rPr>
              <a:t>A</a:t>
            </a:r>
            <a:r>
              <a:rPr lang="en-US" altLang="zh-CN" sz="2400" baseline="-25000" dirty="0" err="1">
                <a:solidFill>
                  <a:srgbClr val="990099"/>
                </a:solidFill>
                <a:sym typeface="Symbol" pitchFamily="18" charset="2"/>
              </a:rPr>
              <a:t>j</a:t>
            </a:r>
            <a:r>
              <a:rPr lang="en-US" altLang="zh-CN" sz="2400" baseline="-25000" dirty="0">
                <a:solidFill>
                  <a:srgbClr val="990099"/>
                </a:solidFill>
                <a:sym typeface="Symbol" pitchFamily="18" charset="2"/>
              </a:rPr>
              <a:t>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baseline="-25000" dirty="0">
                <a:sym typeface="Symbol" pitchFamily="18" charset="2"/>
              </a:rPr>
              <a:t>1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baseline="-25000" dirty="0">
                <a:sym typeface="Symbol" pitchFamily="18" charset="2"/>
              </a:rPr>
              <a:t>2</a:t>
            </a:r>
            <a:r>
              <a:rPr lang="en-US" altLang="zh-CN" sz="2400" dirty="0">
                <a:sym typeface="Symbol" pitchFamily="18" charset="2"/>
              </a:rPr>
              <a:t>…  </a:t>
            </a:r>
            <a:r>
              <a:rPr lang="en-US" altLang="zh-CN" sz="2400" baseline="-25000" dirty="0">
                <a:sym typeface="Symbol" pitchFamily="18" charset="2"/>
              </a:rPr>
              <a:t>k</a:t>
            </a:r>
            <a:r>
              <a:rPr lang="zh-CN" altLang="en-US" sz="2400" dirty="0">
                <a:sym typeface="Symbol" pitchFamily="18" charset="2"/>
              </a:rPr>
              <a:t>，即关于</a:t>
            </a:r>
            <a:r>
              <a:rPr lang="en-US" altLang="zh-CN" sz="2400" dirty="0" err="1">
                <a:solidFill>
                  <a:srgbClr val="990099"/>
                </a:solidFill>
                <a:sym typeface="Symbol" pitchFamily="18" charset="2"/>
              </a:rPr>
              <a:t>A</a:t>
            </a:r>
            <a:r>
              <a:rPr lang="en-US" altLang="zh-CN" sz="2400" baseline="-25000" dirty="0" err="1">
                <a:solidFill>
                  <a:srgbClr val="990099"/>
                </a:solidFill>
                <a:sym typeface="Symbol" pitchFamily="18" charset="2"/>
              </a:rPr>
              <a:t>j</a:t>
            </a:r>
            <a:r>
              <a:rPr lang="zh-CN" altLang="en-US" sz="2400" dirty="0">
                <a:sym typeface="Symbol" pitchFamily="18" charset="2"/>
              </a:rPr>
              <a:t>的全部产生式</a:t>
            </a:r>
            <a:endParaRPr lang="en-US" altLang="zh-CN" sz="2400" dirty="0">
              <a:sym typeface="Symbol" pitchFamily="18" charset="2"/>
            </a:endParaRPr>
          </a:p>
          <a:p>
            <a:pPr marL="1143000" lvl="2" indent="-228600">
              <a:spcBef>
                <a:spcPct val="20000"/>
              </a:spcBef>
              <a:buClr>
                <a:schemeClr val="tx1"/>
              </a:buClr>
              <a:buSzPct val="75000"/>
              <a:buNone/>
            </a:pPr>
            <a:r>
              <a:rPr lang="zh-CN" altLang="en-US" sz="2400" dirty="0">
                <a:sym typeface="Symbol" pitchFamily="18" charset="2"/>
              </a:rPr>
              <a:t>       替换当前形如</a:t>
            </a:r>
            <a:r>
              <a:rPr lang="en-US" altLang="zh-CN" sz="2400" dirty="0">
                <a:solidFill>
                  <a:srgbClr val="FF0000"/>
                </a:solidFill>
              </a:rPr>
              <a:t>A</a:t>
            </a:r>
            <a:r>
              <a:rPr lang="en-US" altLang="zh-CN" sz="2400" baseline="-25000" dirty="0">
                <a:solidFill>
                  <a:srgbClr val="FF0000"/>
                </a:solidFill>
              </a:rPr>
              <a:t>i </a:t>
            </a:r>
            <a:r>
              <a:rPr lang="en-US" altLang="zh-CN" sz="2400" dirty="0">
                <a:sym typeface="Symbol" pitchFamily="18" charset="2"/>
              </a:rPr>
              <a:t></a:t>
            </a:r>
            <a:r>
              <a:rPr lang="en-US" altLang="zh-CN" sz="2400" dirty="0"/>
              <a:t> </a:t>
            </a:r>
            <a:r>
              <a:rPr lang="en-US" altLang="zh-CN" sz="2400" dirty="0" err="1">
                <a:solidFill>
                  <a:srgbClr val="990099"/>
                </a:solidFill>
              </a:rPr>
              <a:t>A</a:t>
            </a:r>
            <a:r>
              <a:rPr lang="en-US" altLang="zh-CN" sz="2400" baseline="-25000" dirty="0" err="1">
                <a:solidFill>
                  <a:srgbClr val="990099"/>
                </a:solidFill>
                <a:sym typeface="Symbol" pitchFamily="18" charset="2"/>
              </a:rPr>
              <a:t>j</a:t>
            </a:r>
            <a:r>
              <a:rPr lang="en-US" altLang="zh-CN" sz="2400" dirty="0" err="1"/>
              <a:t>r</a:t>
            </a:r>
            <a:r>
              <a:rPr lang="zh-CN" altLang="en-US" sz="2400" dirty="0"/>
              <a:t>的规则中的</a:t>
            </a:r>
            <a:r>
              <a:rPr lang="en-US" altLang="zh-CN" sz="2400" dirty="0" err="1">
                <a:solidFill>
                  <a:srgbClr val="990099"/>
                </a:solidFill>
              </a:rPr>
              <a:t>A</a:t>
            </a:r>
            <a:r>
              <a:rPr lang="en-US" altLang="zh-CN" sz="2400" baseline="-25000" dirty="0" err="1">
                <a:solidFill>
                  <a:srgbClr val="990099"/>
                </a:solidFill>
                <a:sym typeface="Symbol" pitchFamily="18" charset="2"/>
              </a:rPr>
              <a:t>j</a:t>
            </a:r>
            <a:r>
              <a:rPr lang="en-US" altLang="zh-CN" sz="2400" dirty="0"/>
              <a:t>,</a:t>
            </a:r>
          </a:p>
          <a:p>
            <a:pPr marL="1143000" lvl="2" indent="-228600">
              <a:spcBef>
                <a:spcPct val="20000"/>
              </a:spcBef>
              <a:buClr>
                <a:schemeClr val="tx1"/>
              </a:buClr>
              <a:buSzPct val="75000"/>
              <a:buNone/>
            </a:pPr>
            <a:r>
              <a:rPr lang="en-US" altLang="zh-CN" sz="2400" dirty="0"/>
              <a:t>       </a:t>
            </a:r>
            <a:r>
              <a:rPr lang="zh-CN" altLang="en-US" sz="2400" dirty="0"/>
              <a:t>得到</a:t>
            </a:r>
            <a:r>
              <a:rPr lang="en-US" altLang="zh-CN" sz="2400" dirty="0">
                <a:solidFill>
                  <a:srgbClr val="FF0000"/>
                </a:solidFill>
              </a:rPr>
              <a:t>A</a:t>
            </a:r>
            <a:r>
              <a:rPr lang="en-US" altLang="zh-CN" sz="2400" baseline="-25000" dirty="0">
                <a:solidFill>
                  <a:srgbClr val="FF0000"/>
                </a:solidFill>
              </a:rPr>
              <a:t>i </a:t>
            </a:r>
            <a:r>
              <a:rPr lang="en-US" altLang="zh-CN" sz="2400" dirty="0">
                <a:sym typeface="Symbol" pitchFamily="18" charset="2"/>
              </a:rPr>
              <a:t></a:t>
            </a:r>
            <a:r>
              <a:rPr lang="en-US" altLang="zh-CN" sz="2400" dirty="0"/>
              <a:t> </a:t>
            </a:r>
            <a:r>
              <a:rPr lang="en-US" altLang="zh-CN" sz="2400" dirty="0">
                <a:sym typeface="Symbol" pitchFamily="18" charset="2"/>
              </a:rPr>
              <a:t></a:t>
            </a:r>
            <a:r>
              <a:rPr lang="en-US" altLang="zh-CN" sz="2400" baseline="-25000" dirty="0">
                <a:sym typeface="Symbol" pitchFamily="18" charset="2"/>
              </a:rPr>
              <a:t>1 </a:t>
            </a:r>
            <a:r>
              <a:rPr lang="en-US" altLang="zh-CN" sz="2400" dirty="0">
                <a:sym typeface="Symbol" pitchFamily="18" charset="2"/>
              </a:rPr>
              <a:t>r </a:t>
            </a:r>
            <a:r>
              <a:rPr lang="en-US" altLang="zh-CN" sz="2400" baseline="-25000" dirty="0">
                <a:sym typeface="Symbol" pitchFamily="18" charset="2"/>
              </a:rPr>
              <a:t>2</a:t>
            </a:r>
            <a:r>
              <a:rPr lang="en-US" altLang="zh-CN" sz="2400" dirty="0">
                <a:sym typeface="Symbol" pitchFamily="18" charset="2"/>
              </a:rPr>
              <a:t>r…   </a:t>
            </a:r>
            <a:r>
              <a:rPr lang="en-US" altLang="zh-CN" sz="2400" baseline="-25000" dirty="0" err="1">
                <a:sym typeface="Symbol" pitchFamily="18" charset="2"/>
              </a:rPr>
              <a:t>k</a:t>
            </a:r>
            <a:r>
              <a:rPr lang="en-US" altLang="zh-CN" sz="2400" dirty="0" err="1">
                <a:sym typeface="Symbol" pitchFamily="18" charset="2"/>
              </a:rPr>
              <a:t>r</a:t>
            </a:r>
            <a:endParaRPr lang="en-US" altLang="zh-CN" sz="2400" dirty="0">
              <a:sym typeface="Symbol" pitchFamily="18" charset="2"/>
            </a:endParaRPr>
          </a:p>
          <a:p>
            <a:pPr marL="1143000" lvl="2" indent="-228600">
              <a:spcBef>
                <a:spcPct val="20000"/>
              </a:spcBef>
              <a:buClr>
                <a:schemeClr val="tx1"/>
              </a:buClr>
              <a:buSzPct val="75000"/>
              <a:buNone/>
            </a:pPr>
            <a:r>
              <a:rPr lang="en-US" altLang="zh-CN" sz="2400" dirty="0">
                <a:sym typeface="Symbol" pitchFamily="18" charset="2"/>
              </a:rPr>
              <a:t>    }</a:t>
            </a:r>
          </a:p>
        </p:txBody>
      </p:sp>
      <p:sp>
        <p:nvSpPr>
          <p:cNvPr id="5" name="矩形 4"/>
          <p:cNvSpPr/>
          <p:nvPr/>
        </p:nvSpPr>
        <p:spPr>
          <a:xfrm>
            <a:off x="1142976" y="5143512"/>
            <a:ext cx="5643586" cy="523220"/>
          </a:xfrm>
          <a:prstGeom prst="rect">
            <a:avLst/>
          </a:prstGeom>
        </p:spPr>
        <p:txBody>
          <a:bodyPr wrap="square">
            <a:spAutoFit/>
          </a:bodyPr>
          <a:lstStyle/>
          <a:p>
            <a:pPr>
              <a:buNone/>
            </a:pPr>
            <a:r>
              <a:rPr lang="zh-CN" altLang="en-US" sz="2800" dirty="0">
                <a:sym typeface="Symbol" pitchFamily="18" charset="2"/>
              </a:rPr>
              <a:t>消除</a:t>
            </a:r>
            <a:r>
              <a:rPr lang="en-US" altLang="zh-CN" sz="2800" dirty="0"/>
              <a:t>A</a:t>
            </a:r>
            <a:r>
              <a:rPr lang="en-US" altLang="zh-CN" sz="2800" baseline="-25000" dirty="0"/>
              <a:t>i</a:t>
            </a:r>
            <a:r>
              <a:rPr lang="zh-CN" altLang="en-US" sz="2800" dirty="0">
                <a:sym typeface="Symbol" pitchFamily="18" charset="2"/>
              </a:rPr>
              <a:t>规则的直接左递归</a:t>
            </a:r>
            <a:r>
              <a:rPr lang="en-US" altLang="zh-CN" sz="2800" dirty="0">
                <a:sym typeface="Symbol" pitchFamily="18" charset="2"/>
              </a:rPr>
              <a:t>;</a:t>
            </a:r>
            <a:r>
              <a:rPr lang="en-US" altLang="zh-CN" sz="2800" baseline="-25000" dirty="0">
                <a:sym typeface="Symbol" pitchFamily="18" charset="2"/>
              </a:rPr>
              <a:t> </a:t>
            </a:r>
            <a:endParaRPr lang="zh-CN" altLang="en-US" sz="28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6">
                                            <p:txEl>
                                              <p:pRg st="1" end="1"/>
                                            </p:txEl>
                                          </p:spTgt>
                                        </p:tgtEl>
                                        <p:attrNameLst>
                                          <p:attrName>style.visibility</p:attrName>
                                        </p:attrNameLst>
                                      </p:cBhvr>
                                      <p:to>
                                        <p:strVal val="visible"/>
                                      </p:to>
                                    </p:set>
                                    <p:animEffect transition="in" filter="fade">
                                      <p:cBhvr>
                                        <p:cTn id="7" dur="2000"/>
                                        <p:tgtEl>
                                          <p:spTgt spid="7373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6">
                                            <p:txEl>
                                              <p:pRg st="2" end="2"/>
                                            </p:txEl>
                                          </p:spTgt>
                                        </p:tgtEl>
                                        <p:attrNameLst>
                                          <p:attrName>style.visibility</p:attrName>
                                        </p:attrNameLst>
                                      </p:cBhvr>
                                      <p:to>
                                        <p:strVal val="visible"/>
                                      </p:to>
                                    </p:set>
                                    <p:animEffect transition="in" filter="fade">
                                      <p:cBhvr>
                                        <p:cTn id="12" dur="2000"/>
                                        <p:tgtEl>
                                          <p:spTgt spid="7373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3736">
                                            <p:txEl>
                                              <p:pRg st="7" end="7"/>
                                            </p:txEl>
                                          </p:spTgt>
                                        </p:tgtEl>
                                        <p:attrNameLst>
                                          <p:attrName>style.visibility</p:attrName>
                                        </p:attrNameLst>
                                      </p:cBhvr>
                                      <p:to>
                                        <p:strVal val="visible"/>
                                      </p:to>
                                    </p:set>
                                    <p:animEffect transition="in" filter="fade">
                                      <p:cBhvr>
                                        <p:cTn id="15" dur="2000"/>
                                        <p:tgtEl>
                                          <p:spTgt spid="73736">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3736">
                                            <p:txEl>
                                              <p:pRg st="8" end="8"/>
                                            </p:txEl>
                                          </p:spTgt>
                                        </p:tgtEl>
                                        <p:attrNameLst>
                                          <p:attrName>style.visibility</p:attrName>
                                        </p:attrNameLst>
                                      </p:cBhvr>
                                      <p:to>
                                        <p:strVal val="visible"/>
                                      </p:to>
                                    </p:set>
                                    <p:animEffect transition="in" filter="fade">
                                      <p:cBhvr>
                                        <p:cTn id="18" dur="2000"/>
                                        <p:tgtEl>
                                          <p:spTgt spid="7373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3736">
                                            <p:txEl>
                                              <p:pRg st="9" end="9"/>
                                            </p:txEl>
                                          </p:spTgt>
                                        </p:tgtEl>
                                        <p:attrNameLst>
                                          <p:attrName>style.visibility</p:attrName>
                                        </p:attrNameLst>
                                      </p:cBhvr>
                                      <p:to>
                                        <p:strVal val="visible"/>
                                      </p:to>
                                    </p:set>
                                    <p:animEffect transition="in" filter="fade">
                                      <p:cBhvr>
                                        <p:cTn id="21" dur="2000"/>
                                        <p:tgtEl>
                                          <p:spTgt spid="73736">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3736">
                                            <p:txEl>
                                              <p:pRg st="10" end="10"/>
                                            </p:txEl>
                                          </p:spTgt>
                                        </p:tgtEl>
                                        <p:attrNameLst>
                                          <p:attrName>style.visibility</p:attrName>
                                        </p:attrNameLst>
                                      </p:cBhvr>
                                      <p:to>
                                        <p:strVal val="visible"/>
                                      </p:to>
                                    </p:set>
                                    <p:animEffect transition="in" filter="fade">
                                      <p:cBhvr>
                                        <p:cTn id="36" dur="2000"/>
                                        <p:tgtEl>
                                          <p:spTgt spid="7373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476375" y="188913"/>
            <a:ext cx="5327650"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a:solidFill>
                  <a:srgbClr val="800080"/>
                </a:solidFill>
                <a:latin typeface="华文行楷" pitchFamily="2" charset="-122"/>
                <a:ea typeface="华文行楷" pitchFamily="2" charset="-122"/>
              </a:rPr>
              <a:t>文法变换：消除左递归</a:t>
            </a:r>
          </a:p>
        </p:txBody>
      </p:sp>
      <p:sp>
        <p:nvSpPr>
          <p:cNvPr id="74755" name="Text Box 5"/>
          <p:cNvSpPr txBox="1">
            <a:spLocks noChangeArrowheads="1"/>
          </p:cNvSpPr>
          <p:nvPr/>
        </p:nvSpPr>
        <p:spPr bwMode="auto">
          <a:xfrm>
            <a:off x="827088" y="1125538"/>
            <a:ext cx="7920037"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zh-CN" altLang="en-US" sz="3200" b="1">
                <a:latin typeface="楷体_GB2312" pitchFamily="49" charset="-122"/>
              </a:rPr>
              <a:t>左递归消除</a:t>
            </a:r>
            <a:r>
              <a:rPr lang="zh-CN" altLang="en-US" sz="3200" b="1">
                <a:solidFill>
                  <a:srgbClr val="800080"/>
                </a:solidFill>
                <a:latin typeface="楷体_GB2312" pitchFamily="49" charset="-122"/>
              </a:rPr>
              <a:t>举例</a:t>
            </a:r>
          </a:p>
        </p:txBody>
      </p:sp>
      <p:sp>
        <p:nvSpPr>
          <p:cNvPr id="74760" name="Rectangle 10"/>
          <p:cNvSpPr>
            <a:spLocks noChangeArrowheads="1"/>
          </p:cNvSpPr>
          <p:nvPr/>
        </p:nvSpPr>
        <p:spPr bwMode="auto">
          <a:xfrm>
            <a:off x="1187450" y="1849438"/>
            <a:ext cx="7561263" cy="2300287"/>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400" b="1" dirty="0"/>
              <a:t>原文法 </a:t>
            </a:r>
            <a:r>
              <a:rPr lang="en-US" altLang="zh-CN" sz="2400" dirty="0"/>
              <a:t>G[S]: (1) S </a:t>
            </a:r>
            <a:r>
              <a:rPr lang="en-US" altLang="zh-CN" sz="2400" b="1" dirty="0">
                <a:sym typeface="Symbol" pitchFamily="18" charset="2"/>
              </a:rPr>
              <a:t></a:t>
            </a:r>
            <a:r>
              <a:rPr lang="en-US" altLang="zh-CN" sz="2400" dirty="0"/>
              <a:t> Qc  </a:t>
            </a:r>
            <a:r>
              <a:rPr lang="en-US" altLang="zh-CN" sz="2400" b="1" dirty="0">
                <a:sym typeface="Symbol" pitchFamily="18" charset="2"/>
              </a:rPr>
              <a:t></a:t>
            </a:r>
            <a:r>
              <a:rPr lang="en-US" altLang="zh-CN" sz="2400" dirty="0"/>
              <a:t> c </a:t>
            </a:r>
          </a:p>
          <a:p>
            <a:pPr marL="342900" indent="-342900">
              <a:spcBef>
                <a:spcPct val="20000"/>
              </a:spcBef>
              <a:buClr>
                <a:schemeClr val="tx1"/>
              </a:buClr>
              <a:buSzPct val="75000"/>
              <a:buNone/>
            </a:pPr>
            <a:r>
              <a:rPr lang="en-US" altLang="zh-CN" sz="2400" dirty="0"/>
              <a:t>                      (2) Q </a:t>
            </a:r>
            <a:r>
              <a:rPr lang="en-US" altLang="zh-CN" sz="2400" b="1" dirty="0">
                <a:sym typeface="Symbol" pitchFamily="18" charset="2"/>
              </a:rPr>
              <a:t></a:t>
            </a:r>
            <a:r>
              <a:rPr lang="en-US" altLang="zh-CN" sz="2400" dirty="0"/>
              <a:t> </a:t>
            </a:r>
            <a:r>
              <a:rPr lang="en-US" altLang="zh-CN" sz="2400" dirty="0" err="1"/>
              <a:t>Rb</a:t>
            </a:r>
            <a:r>
              <a:rPr lang="en-US" altLang="zh-CN" sz="2400" dirty="0"/>
              <a:t> </a:t>
            </a:r>
            <a:r>
              <a:rPr lang="en-US" altLang="zh-CN" sz="2400" b="1" dirty="0">
                <a:sym typeface="Symbol" pitchFamily="18" charset="2"/>
              </a:rPr>
              <a:t> </a:t>
            </a:r>
            <a:r>
              <a:rPr lang="en-US" altLang="zh-CN" sz="2400" dirty="0"/>
              <a:t>b</a:t>
            </a:r>
          </a:p>
          <a:p>
            <a:pPr marL="342900" indent="-342900">
              <a:spcBef>
                <a:spcPct val="20000"/>
              </a:spcBef>
              <a:buClr>
                <a:schemeClr val="tx1"/>
              </a:buClr>
              <a:buSzPct val="75000"/>
              <a:buNone/>
            </a:pPr>
            <a:r>
              <a:rPr lang="en-US" altLang="zh-CN" sz="2400" dirty="0"/>
              <a:t>                      (3) R </a:t>
            </a:r>
            <a:r>
              <a:rPr lang="en-US" altLang="zh-CN" sz="2400" b="1" dirty="0">
                <a:sym typeface="Symbol" pitchFamily="18" charset="2"/>
              </a:rPr>
              <a:t> </a:t>
            </a:r>
            <a:r>
              <a:rPr lang="en-US" altLang="zh-CN" sz="2400" dirty="0"/>
              <a:t>Sa  </a:t>
            </a:r>
            <a:r>
              <a:rPr lang="en-US" altLang="zh-CN" sz="2400" b="1" dirty="0">
                <a:sym typeface="Symbol" pitchFamily="18" charset="2"/>
              </a:rPr>
              <a:t></a:t>
            </a:r>
            <a:r>
              <a:rPr lang="en-US" altLang="zh-CN" sz="2400" dirty="0"/>
              <a:t> a</a:t>
            </a:r>
          </a:p>
          <a:p>
            <a:pPr marL="342900" indent="-342900">
              <a:spcBef>
                <a:spcPct val="20000"/>
              </a:spcBef>
              <a:buClr>
                <a:schemeClr val="tx1"/>
              </a:buClr>
              <a:buSzPct val="75000"/>
              <a:buNone/>
            </a:pPr>
            <a:r>
              <a:rPr lang="zh-CN" altLang="en-US" sz="2400" b="1" dirty="0"/>
              <a:t>非终结符排序为 </a:t>
            </a:r>
            <a:r>
              <a:rPr lang="en-US" altLang="zh-CN" sz="2400" dirty="0"/>
              <a:t>S</a:t>
            </a:r>
            <a:r>
              <a:rPr lang="zh-CN" altLang="en-US" sz="2400" dirty="0"/>
              <a:t>、</a:t>
            </a:r>
            <a:r>
              <a:rPr lang="en-US" altLang="zh-CN" sz="2400" dirty="0"/>
              <a:t>Q</a:t>
            </a:r>
            <a:r>
              <a:rPr lang="zh-CN" altLang="en-US" sz="2400" dirty="0"/>
              <a:t>、</a:t>
            </a:r>
            <a:r>
              <a:rPr lang="en-US" altLang="zh-CN" sz="2400" dirty="0"/>
              <a:t>R</a:t>
            </a:r>
            <a:r>
              <a:rPr lang="zh-CN" altLang="en-US" sz="2400" b="1" dirty="0"/>
              <a:t>，按造消除一般左递归的方法，进行如下变换</a:t>
            </a:r>
            <a:r>
              <a:rPr lang="en-US" altLang="zh-CN" sz="2800" dirty="0"/>
              <a:t>:</a:t>
            </a:r>
          </a:p>
        </p:txBody>
      </p:sp>
      <p:sp>
        <p:nvSpPr>
          <p:cNvPr id="505867" name="Rectangle 11"/>
          <p:cNvSpPr>
            <a:spLocks noChangeArrowheads="1"/>
          </p:cNvSpPr>
          <p:nvPr/>
        </p:nvSpPr>
        <p:spPr bwMode="auto">
          <a:xfrm>
            <a:off x="900361" y="4076700"/>
            <a:ext cx="2162772" cy="461665"/>
          </a:xfrm>
          <a:prstGeom prst="rect">
            <a:avLst/>
          </a:prstGeom>
          <a:noFill/>
          <a:ln w="9525" algn="ctr">
            <a:noFill/>
            <a:miter lim="800000"/>
            <a:headEnd/>
            <a:tailEnd/>
          </a:ln>
        </p:spPr>
        <p:txBody>
          <a:bodyPr wrap="none">
            <a:spAutoFit/>
          </a:bodyPr>
          <a:lstStyle/>
          <a:p>
            <a:pPr>
              <a:buNone/>
            </a:pPr>
            <a:r>
              <a:rPr lang="en-US" altLang="zh-CN" sz="2400" dirty="0"/>
              <a:t>(3)R </a:t>
            </a:r>
            <a:r>
              <a:rPr lang="en-US" altLang="zh-CN" sz="2400" b="1" dirty="0">
                <a:sym typeface="Symbol" pitchFamily="18" charset="2"/>
              </a:rPr>
              <a:t> </a:t>
            </a:r>
            <a:r>
              <a:rPr lang="en-US" altLang="zh-CN" sz="2400" dirty="0"/>
              <a:t>Sa </a:t>
            </a:r>
            <a:r>
              <a:rPr lang="en-US" altLang="zh-CN" sz="2400" b="1" dirty="0">
                <a:sym typeface="Symbol" pitchFamily="18" charset="2"/>
              </a:rPr>
              <a:t></a:t>
            </a:r>
            <a:r>
              <a:rPr lang="en-US" altLang="zh-CN" sz="2400" dirty="0"/>
              <a:t> a</a:t>
            </a:r>
          </a:p>
        </p:txBody>
      </p:sp>
      <p:grpSp>
        <p:nvGrpSpPr>
          <p:cNvPr id="2" name="Group 20"/>
          <p:cNvGrpSpPr>
            <a:grpSpLocks/>
          </p:cNvGrpSpPr>
          <p:nvPr/>
        </p:nvGrpSpPr>
        <p:grpSpPr bwMode="auto">
          <a:xfrm>
            <a:off x="395536" y="4627568"/>
            <a:ext cx="3232151" cy="461963"/>
            <a:chOff x="884" y="2915"/>
            <a:chExt cx="2036" cy="291"/>
          </a:xfrm>
        </p:grpSpPr>
        <p:sp>
          <p:nvSpPr>
            <p:cNvPr id="74770" name="Rectangle 12"/>
            <p:cNvSpPr>
              <a:spLocks noChangeArrowheads="1"/>
            </p:cNvSpPr>
            <p:nvPr/>
          </p:nvSpPr>
          <p:spPr bwMode="auto">
            <a:xfrm>
              <a:off x="1202" y="2915"/>
              <a:ext cx="1718" cy="291"/>
            </a:xfrm>
            <a:prstGeom prst="rect">
              <a:avLst/>
            </a:prstGeom>
            <a:noFill/>
            <a:ln w="9525" algn="ctr">
              <a:noFill/>
              <a:miter lim="800000"/>
              <a:headEnd/>
              <a:tailEnd/>
            </a:ln>
          </p:spPr>
          <p:txBody>
            <a:bodyPr wrap="none">
              <a:spAutoFit/>
            </a:bodyPr>
            <a:lstStyle/>
            <a:p>
              <a:pPr>
                <a:buNone/>
              </a:pPr>
              <a:r>
                <a:rPr lang="en-US" altLang="zh-CN" sz="2400" dirty="0"/>
                <a:t>(4)R </a:t>
              </a:r>
              <a:r>
                <a:rPr lang="en-US" altLang="zh-CN" sz="2400" b="1" dirty="0">
                  <a:sym typeface="Symbol" pitchFamily="18" charset="2"/>
                </a:rPr>
                <a:t> </a:t>
              </a:r>
              <a:r>
                <a:rPr lang="en-US" altLang="zh-CN" sz="2400" dirty="0" err="1"/>
                <a:t>Qca</a:t>
              </a:r>
              <a:r>
                <a:rPr lang="en-US" altLang="zh-CN" sz="2400" b="1" dirty="0" err="1">
                  <a:sym typeface="Symbol" pitchFamily="18" charset="2"/>
                </a:rPr>
                <a:t>c</a:t>
              </a:r>
              <a:r>
                <a:rPr lang="en-US" altLang="zh-CN" sz="2400" dirty="0" err="1"/>
                <a:t>a</a:t>
              </a:r>
              <a:r>
                <a:rPr lang="en-US" altLang="zh-CN" sz="2400" b="1" dirty="0" err="1">
                  <a:sym typeface="Symbol" pitchFamily="18" charset="2"/>
                </a:rPr>
                <a:t></a:t>
              </a:r>
              <a:r>
                <a:rPr lang="en-US" altLang="zh-CN" sz="2400" dirty="0" err="1">
                  <a:sym typeface="Symbol" pitchFamily="18" charset="2"/>
                </a:rPr>
                <a:t>a</a:t>
              </a:r>
              <a:endParaRPr lang="en-US" altLang="zh-CN" sz="2400" dirty="0"/>
            </a:p>
          </p:txBody>
        </p:sp>
        <p:sp>
          <p:nvSpPr>
            <p:cNvPr id="74771" name="AutoShape 17"/>
            <p:cNvSpPr>
              <a:spLocks noChangeArrowheads="1"/>
            </p:cNvSpPr>
            <p:nvPr/>
          </p:nvSpPr>
          <p:spPr bwMode="auto">
            <a:xfrm>
              <a:off x="884" y="3022"/>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grpSp>
        <p:nvGrpSpPr>
          <p:cNvPr id="3" name="Group 21"/>
          <p:cNvGrpSpPr>
            <a:grpSpLocks/>
          </p:cNvGrpSpPr>
          <p:nvPr/>
        </p:nvGrpSpPr>
        <p:grpSpPr bwMode="auto">
          <a:xfrm>
            <a:off x="395536" y="5157794"/>
            <a:ext cx="4375151" cy="461963"/>
            <a:chOff x="884" y="3249"/>
            <a:chExt cx="2756" cy="291"/>
          </a:xfrm>
        </p:grpSpPr>
        <p:sp>
          <p:nvSpPr>
            <p:cNvPr id="74768" name="Rectangle 14"/>
            <p:cNvSpPr>
              <a:spLocks noChangeArrowheads="1"/>
            </p:cNvSpPr>
            <p:nvPr/>
          </p:nvSpPr>
          <p:spPr bwMode="auto">
            <a:xfrm>
              <a:off x="1202" y="3249"/>
              <a:ext cx="2438" cy="291"/>
            </a:xfrm>
            <a:prstGeom prst="rect">
              <a:avLst/>
            </a:prstGeom>
            <a:noFill/>
            <a:ln w="9525" algn="ctr">
              <a:noFill/>
              <a:miter lim="800000"/>
              <a:headEnd/>
              <a:tailEnd/>
            </a:ln>
          </p:spPr>
          <p:txBody>
            <a:bodyPr wrap="none">
              <a:spAutoFit/>
            </a:bodyPr>
            <a:lstStyle/>
            <a:p>
              <a:pPr>
                <a:buNone/>
              </a:pPr>
              <a:r>
                <a:rPr lang="en-US" altLang="zh-CN" sz="2400" dirty="0"/>
                <a:t>(5) R </a:t>
              </a:r>
              <a:r>
                <a:rPr lang="en-US" altLang="zh-CN" sz="2400" b="1" dirty="0">
                  <a:sym typeface="Symbol" pitchFamily="18" charset="2"/>
                </a:rPr>
                <a:t> </a:t>
              </a:r>
              <a:r>
                <a:rPr lang="en-US" altLang="zh-CN" sz="2400" dirty="0" err="1">
                  <a:sym typeface="Symbol" pitchFamily="18" charset="2"/>
                </a:rPr>
                <a:t>Rbca</a:t>
              </a:r>
              <a:r>
                <a:rPr lang="en-US" altLang="zh-CN" sz="2400" b="1" dirty="0">
                  <a:sym typeface="Symbol" pitchFamily="18" charset="2"/>
                </a:rPr>
                <a:t> </a:t>
              </a:r>
              <a:r>
                <a:rPr lang="en-US" altLang="zh-CN" sz="2400" dirty="0" err="1"/>
                <a:t>bca</a:t>
              </a:r>
              <a:r>
                <a:rPr lang="en-US" altLang="zh-CN" sz="2400" b="1" dirty="0">
                  <a:sym typeface="Symbol" pitchFamily="18" charset="2"/>
                </a:rPr>
                <a:t></a:t>
              </a:r>
              <a:r>
                <a:rPr lang="en-US" altLang="zh-CN" sz="2400" dirty="0">
                  <a:sym typeface="Symbol" pitchFamily="18" charset="2"/>
                </a:rPr>
                <a:t> </a:t>
              </a:r>
              <a:r>
                <a:rPr lang="en-US" altLang="zh-CN" sz="2400" dirty="0" err="1">
                  <a:sym typeface="Symbol" pitchFamily="18" charset="2"/>
                </a:rPr>
                <a:t>c</a:t>
              </a:r>
              <a:r>
                <a:rPr lang="en-US" altLang="zh-CN" sz="2400" dirty="0" err="1"/>
                <a:t>a</a:t>
              </a:r>
              <a:r>
                <a:rPr lang="en-US" altLang="zh-CN" sz="2400" b="1" dirty="0" err="1">
                  <a:sym typeface="Symbol" pitchFamily="18" charset="2"/>
                </a:rPr>
                <a:t></a:t>
              </a:r>
              <a:r>
                <a:rPr lang="en-US" altLang="zh-CN" sz="2400" dirty="0" err="1">
                  <a:sym typeface="Symbol" pitchFamily="18" charset="2"/>
                </a:rPr>
                <a:t>a</a:t>
              </a:r>
              <a:endParaRPr lang="en-US" altLang="zh-CN" sz="2400" dirty="0"/>
            </a:p>
          </p:txBody>
        </p:sp>
        <p:sp>
          <p:nvSpPr>
            <p:cNvPr id="74769" name="AutoShape 18"/>
            <p:cNvSpPr>
              <a:spLocks noChangeArrowheads="1"/>
            </p:cNvSpPr>
            <p:nvPr/>
          </p:nvSpPr>
          <p:spPr bwMode="auto">
            <a:xfrm>
              <a:off x="884" y="3339"/>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grpSp>
        <p:nvGrpSpPr>
          <p:cNvPr id="4" name="Group 22"/>
          <p:cNvGrpSpPr>
            <a:grpSpLocks/>
          </p:cNvGrpSpPr>
          <p:nvPr/>
        </p:nvGrpSpPr>
        <p:grpSpPr bwMode="auto">
          <a:xfrm>
            <a:off x="395536" y="5775328"/>
            <a:ext cx="3811589" cy="830263"/>
            <a:chOff x="884" y="3638"/>
            <a:chExt cx="2401" cy="523"/>
          </a:xfrm>
        </p:grpSpPr>
        <p:sp>
          <p:nvSpPr>
            <p:cNvPr id="74766" name="Rectangle 15"/>
            <p:cNvSpPr>
              <a:spLocks noChangeArrowheads="1"/>
            </p:cNvSpPr>
            <p:nvPr/>
          </p:nvSpPr>
          <p:spPr bwMode="auto">
            <a:xfrm>
              <a:off x="1202" y="3638"/>
              <a:ext cx="2083" cy="523"/>
            </a:xfrm>
            <a:prstGeom prst="rect">
              <a:avLst/>
            </a:prstGeom>
            <a:noFill/>
            <a:ln w="9525" algn="ctr">
              <a:noFill/>
              <a:miter lim="800000"/>
              <a:headEnd/>
              <a:tailEnd/>
            </a:ln>
          </p:spPr>
          <p:txBody>
            <a:bodyPr wrap="none">
              <a:spAutoFit/>
            </a:bodyPr>
            <a:lstStyle/>
            <a:p>
              <a:pPr>
                <a:buNone/>
              </a:pPr>
              <a:r>
                <a:rPr lang="en-US" altLang="zh-CN" sz="2400" dirty="0"/>
                <a:t>R  </a:t>
              </a:r>
              <a:r>
                <a:rPr lang="en-US" altLang="zh-CN" sz="2400" b="1" dirty="0">
                  <a:sym typeface="Symbol" pitchFamily="18" charset="2"/>
                </a:rPr>
                <a:t> </a:t>
              </a:r>
              <a:r>
                <a:rPr lang="en-US" altLang="zh-CN" sz="2400" dirty="0" err="1"/>
                <a:t>bcaR’</a:t>
              </a:r>
              <a:r>
                <a:rPr lang="en-US" altLang="zh-CN" sz="2400" b="1" dirty="0" err="1">
                  <a:sym typeface="Symbol" pitchFamily="18" charset="2"/>
                </a:rPr>
                <a:t></a:t>
              </a:r>
              <a:r>
                <a:rPr lang="en-US" altLang="zh-CN" sz="2400" dirty="0" err="1">
                  <a:sym typeface="Symbol" pitchFamily="18" charset="2"/>
                </a:rPr>
                <a:t>ca</a:t>
              </a:r>
              <a:r>
                <a:rPr lang="en-US" altLang="zh-CN" sz="2400" dirty="0" err="1"/>
                <a:t>R’</a:t>
              </a:r>
              <a:r>
                <a:rPr lang="en-US" altLang="zh-CN" sz="2400" b="1" dirty="0" err="1">
                  <a:sym typeface="Symbol" pitchFamily="18" charset="2"/>
                </a:rPr>
                <a:t></a:t>
              </a:r>
              <a:r>
                <a:rPr lang="en-US" altLang="zh-CN" sz="2400" dirty="0" err="1"/>
                <a:t>aR</a:t>
              </a:r>
              <a:r>
                <a:rPr lang="en-US" altLang="zh-CN" sz="2400" dirty="0"/>
                <a:t>’</a:t>
              </a:r>
            </a:p>
            <a:p>
              <a:pPr>
                <a:buNone/>
              </a:pPr>
              <a:r>
                <a:rPr lang="en-US" altLang="zh-CN" sz="2400" dirty="0"/>
                <a:t>R’ </a:t>
              </a:r>
              <a:r>
                <a:rPr lang="en-US" altLang="zh-CN" sz="2400" b="1" dirty="0">
                  <a:sym typeface="Symbol" pitchFamily="18" charset="2"/>
                </a:rPr>
                <a:t> </a:t>
              </a:r>
              <a:r>
                <a:rPr lang="en-US" altLang="zh-CN" sz="2400" dirty="0" err="1">
                  <a:sym typeface="Symbol" pitchFamily="18" charset="2"/>
                </a:rPr>
                <a:t>bca</a:t>
              </a:r>
              <a:r>
                <a:rPr lang="en-US" altLang="zh-CN" sz="2400" dirty="0" err="1"/>
                <a:t>R</a:t>
              </a:r>
              <a:r>
                <a:rPr lang="en-US" altLang="zh-CN" sz="2400" dirty="0"/>
                <a:t>’</a:t>
              </a:r>
              <a:r>
                <a:rPr lang="en-US" altLang="zh-CN" sz="2400" b="1" dirty="0">
                  <a:sym typeface="Symbol" pitchFamily="18" charset="2"/>
                </a:rPr>
                <a:t></a:t>
              </a:r>
            </a:p>
          </p:txBody>
        </p:sp>
        <p:sp>
          <p:nvSpPr>
            <p:cNvPr id="74767" name="AutoShape 19"/>
            <p:cNvSpPr>
              <a:spLocks noChangeArrowheads="1"/>
            </p:cNvSpPr>
            <p:nvPr/>
          </p:nvSpPr>
          <p:spPr bwMode="auto">
            <a:xfrm>
              <a:off x="884" y="3702"/>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sp>
        <p:nvSpPr>
          <p:cNvPr id="20" name="Rectangle 11"/>
          <p:cNvSpPr>
            <a:spLocks noChangeArrowheads="1"/>
          </p:cNvSpPr>
          <p:nvPr/>
        </p:nvSpPr>
        <p:spPr bwMode="auto">
          <a:xfrm>
            <a:off x="3974814" y="4076700"/>
            <a:ext cx="3648756" cy="461665"/>
          </a:xfrm>
          <a:prstGeom prst="rect">
            <a:avLst/>
          </a:prstGeom>
          <a:noFill/>
          <a:ln w="9525" algn="ctr">
            <a:noFill/>
            <a:miter lim="800000"/>
            <a:headEnd/>
            <a:tailEnd/>
          </a:ln>
        </p:spPr>
        <p:txBody>
          <a:bodyPr wrap="none">
            <a:spAutoFit/>
          </a:bodyPr>
          <a:lstStyle/>
          <a:p>
            <a:pPr>
              <a:buNone/>
            </a:pPr>
            <a:r>
              <a:rPr lang="zh-CN" altLang="en-US" sz="2400" dirty="0"/>
              <a:t>用</a:t>
            </a:r>
            <a:r>
              <a:rPr lang="en-US" altLang="zh-CN" sz="2400" dirty="0"/>
              <a:t>(1)</a:t>
            </a:r>
            <a:r>
              <a:rPr lang="zh-CN" altLang="en-US" sz="2400" dirty="0"/>
              <a:t>的右部替换</a:t>
            </a:r>
            <a:r>
              <a:rPr lang="en-US" altLang="zh-CN" sz="2400" dirty="0"/>
              <a:t>(3) </a:t>
            </a:r>
            <a:r>
              <a:rPr lang="zh-CN" altLang="en-US" sz="2400" dirty="0"/>
              <a:t>中</a:t>
            </a:r>
            <a:r>
              <a:rPr lang="en-US" altLang="zh-CN" sz="2400" dirty="0"/>
              <a:t>S  </a:t>
            </a:r>
          </a:p>
        </p:txBody>
      </p:sp>
      <p:sp>
        <p:nvSpPr>
          <p:cNvPr id="21" name="Rectangle 11"/>
          <p:cNvSpPr>
            <a:spLocks noChangeArrowheads="1"/>
          </p:cNvSpPr>
          <p:nvPr/>
        </p:nvSpPr>
        <p:spPr bwMode="auto">
          <a:xfrm>
            <a:off x="3953206" y="4627568"/>
            <a:ext cx="3597460" cy="461665"/>
          </a:xfrm>
          <a:prstGeom prst="rect">
            <a:avLst/>
          </a:prstGeom>
          <a:noFill/>
          <a:ln w="9525" algn="ctr">
            <a:noFill/>
            <a:miter lim="800000"/>
            <a:headEnd/>
            <a:tailEnd/>
          </a:ln>
        </p:spPr>
        <p:txBody>
          <a:bodyPr wrap="none">
            <a:spAutoFit/>
          </a:bodyPr>
          <a:lstStyle/>
          <a:p>
            <a:pPr>
              <a:buNone/>
            </a:pPr>
            <a:r>
              <a:rPr lang="zh-CN" altLang="en-US" sz="2400" dirty="0"/>
              <a:t>用</a:t>
            </a:r>
            <a:r>
              <a:rPr lang="en-US" altLang="zh-CN" sz="2400" dirty="0"/>
              <a:t>(2)</a:t>
            </a:r>
            <a:r>
              <a:rPr lang="zh-CN" altLang="en-US" sz="2400" dirty="0"/>
              <a:t>的右部替换</a:t>
            </a:r>
            <a:r>
              <a:rPr lang="en-US" altLang="zh-CN" sz="2400" dirty="0"/>
              <a:t>(4) </a:t>
            </a:r>
            <a:r>
              <a:rPr lang="zh-CN" altLang="en-US" sz="2400" dirty="0"/>
              <a:t>中</a:t>
            </a:r>
            <a:r>
              <a:rPr lang="en-US" altLang="zh-CN" sz="2400" dirty="0"/>
              <a:t>Q  </a:t>
            </a:r>
          </a:p>
        </p:txBody>
      </p:sp>
      <p:sp>
        <p:nvSpPr>
          <p:cNvPr id="22" name="Rectangle 11"/>
          <p:cNvSpPr>
            <a:spLocks noChangeArrowheads="1"/>
          </p:cNvSpPr>
          <p:nvPr/>
        </p:nvSpPr>
        <p:spPr bwMode="auto">
          <a:xfrm>
            <a:off x="5005295" y="5178614"/>
            <a:ext cx="2350323" cy="461665"/>
          </a:xfrm>
          <a:prstGeom prst="rect">
            <a:avLst/>
          </a:prstGeom>
          <a:noFill/>
          <a:ln w="9525" algn="ctr">
            <a:noFill/>
            <a:miter lim="800000"/>
            <a:headEnd/>
            <a:tailEnd/>
          </a:ln>
        </p:spPr>
        <p:txBody>
          <a:bodyPr wrap="none">
            <a:spAutoFit/>
          </a:bodyPr>
          <a:lstStyle/>
          <a:p>
            <a:pPr>
              <a:buNone/>
            </a:pPr>
            <a:r>
              <a:rPr lang="zh-CN" altLang="en-US" sz="2400" dirty="0"/>
              <a:t>消除直接左递归</a:t>
            </a:r>
            <a:endParaRPr lang="en-US" altLang="zh-CN" sz="2400" dirty="0"/>
          </a:p>
        </p:txBody>
      </p:sp>
    </p:spTree>
    <p:extLst>
      <p:ext uri="{BB962C8B-B14F-4D97-AF65-F5344CB8AC3E}">
        <p14:creationId xmlns:p14="http://schemas.microsoft.com/office/powerpoint/2010/main" val="273383498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67"/>
                                        </p:tgtEl>
                                        <p:attrNameLst>
                                          <p:attrName>style.visibility</p:attrName>
                                        </p:attrNameLst>
                                      </p:cBhvr>
                                      <p:to>
                                        <p:strVal val="visible"/>
                                      </p:to>
                                    </p:set>
                                    <p:animEffect transition="in" filter="slide(fromBottom)">
                                      <p:cBhvr>
                                        <p:cTn id="7" dur="500"/>
                                        <p:tgtEl>
                                          <p:spTgt spid="5058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Bottom)">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lide(fromBottom)">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lide(fromBottom)">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lide(fromBottom)">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7" grpId="0"/>
      <p:bldP spid="20" grpId="0"/>
      <p:bldP spid="21" grpId="0"/>
      <p:bldP spid="2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476375" y="188913"/>
            <a:ext cx="5327650"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a:solidFill>
                  <a:srgbClr val="800080"/>
                </a:solidFill>
                <a:latin typeface="华文行楷" pitchFamily="2" charset="-122"/>
                <a:ea typeface="华文行楷" pitchFamily="2" charset="-122"/>
              </a:rPr>
              <a:t>文法变换：消除左递归</a:t>
            </a:r>
          </a:p>
        </p:txBody>
      </p:sp>
      <p:sp>
        <p:nvSpPr>
          <p:cNvPr id="74755" name="Text Box 5"/>
          <p:cNvSpPr txBox="1">
            <a:spLocks noChangeArrowheads="1"/>
          </p:cNvSpPr>
          <p:nvPr/>
        </p:nvSpPr>
        <p:spPr bwMode="auto">
          <a:xfrm>
            <a:off x="827088" y="1125538"/>
            <a:ext cx="7920037"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zh-CN" altLang="en-US" sz="3200" b="1">
                <a:latin typeface="楷体_GB2312" pitchFamily="49" charset="-122"/>
              </a:rPr>
              <a:t>左递归消除</a:t>
            </a:r>
            <a:r>
              <a:rPr lang="zh-CN" altLang="en-US" sz="3200" b="1">
                <a:solidFill>
                  <a:srgbClr val="800080"/>
                </a:solidFill>
                <a:latin typeface="楷体_GB2312" pitchFamily="49" charset="-122"/>
              </a:rPr>
              <a:t>举例</a:t>
            </a:r>
          </a:p>
        </p:txBody>
      </p:sp>
      <p:sp>
        <p:nvSpPr>
          <p:cNvPr id="74760" name="Rectangle 10"/>
          <p:cNvSpPr>
            <a:spLocks noChangeArrowheads="1"/>
          </p:cNvSpPr>
          <p:nvPr/>
        </p:nvSpPr>
        <p:spPr bwMode="auto">
          <a:xfrm>
            <a:off x="830932" y="1849438"/>
            <a:ext cx="7561263" cy="2300287"/>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续上页，现在文法规则变为</a:t>
            </a:r>
            <a:endParaRPr lang="en-US" altLang="zh-CN" sz="2800" dirty="0"/>
          </a:p>
          <a:p>
            <a:pPr marL="342900" indent="-342900">
              <a:spcBef>
                <a:spcPct val="20000"/>
              </a:spcBef>
              <a:buClr>
                <a:schemeClr val="tx1"/>
              </a:buClr>
              <a:buSzPct val="75000"/>
              <a:buNone/>
            </a:pPr>
            <a:r>
              <a:rPr lang="en-US" altLang="zh-CN" sz="2800" dirty="0"/>
              <a:t>			S </a:t>
            </a:r>
            <a:r>
              <a:rPr lang="en-US" altLang="zh-CN" sz="2800" b="1" dirty="0">
                <a:sym typeface="Symbol" pitchFamily="18" charset="2"/>
              </a:rPr>
              <a:t></a:t>
            </a:r>
            <a:r>
              <a:rPr lang="en-US" altLang="zh-CN" sz="2800" dirty="0"/>
              <a:t> Qc </a:t>
            </a:r>
            <a:r>
              <a:rPr lang="en-US" altLang="zh-CN" sz="2800" b="1" dirty="0">
                <a:sym typeface="Symbol" pitchFamily="18" charset="2"/>
              </a:rPr>
              <a:t></a:t>
            </a:r>
            <a:r>
              <a:rPr lang="en-US" altLang="zh-CN" sz="2800" dirty="0"/>
              <a:t> c </a:t>
            </a:r>
          </a:p>
          <a:p>
            <a:pPr marL="342900" indent="-342900">
              <a:spcBef>
                <a:spcPct val="20000"/>
              </a:spcBef>
              <a:buClr>
                <a:schemeClr val="tx1"/>
              </a:buClr>
              <a:buSzPct val="75000"/>
              <a:buNone/>
            </a:pPr>
            <a:r>
              <a:rPr lang="en-US" altLang="zh-CN" sz="2800" dirty="0"/>
              <a:t>			Q </a:t>
            </a:r>
            <a:r>
              <a:rPr lang="en-US" altLang="zh-CN" sz="2800" b="1" dirty="0">
                <a:sym typeface="Symbol" pitchFamily="18" charset="2"/>
              </a:rPr>
              <a:t></a:t>
            </a:r>
            <a:r>
              <a:rPr lang="en-US" altLang="zh-CN" sz="2800" dirty="0"/>
              <a:t> </a:t>
            </a:r>
            <a:r>
              <a:rPr lang="en-US" altLang="zh-CN" sz="2800" dirty="0" err="1"/>
              <a:t>Rb</a:t>
            </a:r>
            <a:r>
              <a:rPr lang="en-US" altLang="zh-CN" sz="2800" dirty="0"/>
              <a:t> </a:t>
            </a:r>
            <a:r>
              <a:rPr lang="en-US" altLang="zh-CN" sz="2800" b="1" dirty="0">
                <a:sym typeface="Symbol" pitchFamily="18" charset="2"/>
              </a:rPr>
              <a:t> </a:t>
            </a:r>
            <a:r>
              <a:rPr lang="en-US" altLang="zh-CN" sz="2800" dirty="0"/>
              <a:t>b</a:t>
            </a:r>
          </a:p>
          <a:p>
            <a:pPr>
              <a:buNone/>
            </a:pPr>
            <a:r>
              <a:rPr lang="en-US" altLang="zh-CN" sz="2800" dirty="0"/>
              <a:t>          	R </a:t>
            </a:r>
            <a:r>
              <a:rPr lang="en-US" altLang="zh-CN" sz="2800" dirty="0">
                <a:sym typeface="Symbol" pitchFamily="18" charset="2"/>
              </a:rPr>
              <a:t> </a:t>
            </a:r>
            <a:r>
              <a:rPr lang="en-US" altLang="zh-CN" sz="2800" dirty="0" err="1"/>
              <a:t>bcaR’</a:t>
            </a:r>
            <a:r>
              <a:rPr lang="en-US" altLang="zh-CN" sz="2800" dirty="0" err="1">
                <a:sym typeface="Symbol" pitchFamily="18" charset="2"/>
              </a:rPr>
              <a:t>ca</a:t>
            </a:r>
            <a:r>
              <a:rPr lang="en-US" altLang="zh-CN" sz="2800" dirty="0" err="1"/>
              <a:t>R’</a:t>
            </a:r>
            <a:r>
              <a:rPr lang="en-US" altLang="zh-CN" sz="2800" dirty="0" err="1">
                <a:sym typeface="Symbol" pitchFamily="18" charset="2"/>
              </a:rPr>
              <a:t></a:t>
            </a:r>
            <a:r>
              <a:rPr lang="en-US" altLang="zh-CN" sz="2800" dirty="0" err="1"/>
              <a:t>aR</a:t>
            </a:r>
            <a:r>
              <a:rPr lang="en-US" altLang="zh-CN" sz="2800" dirty="0"/>
              <a:t>’</a:t>
            </a:r>
          </a:p>
          <a:p>
            <a:pPr>
              <a:buNone/>
            </a:pPr>
            <a:r>
              <a:rPr lang="en-US" altLang="zh-CN" sz="2800" dirty="0"/>
              <a:t>		R’ </a:t>
            </a:r>
            <a:r>
              <a:rPr lang="en-US" altLang="zh-CN" sz="2800" dirty="0">
                <a:sym typeface="Symbol" pitchFamily="18" charset="2"/>
              </a:rPr>
              <a:t> </a:t>
            </a:r>
            <a:r>
              <a:rPr lang="en-US" altLang="zh-CN" sz="2800" dirty="0" err="1">
                <a:sym typeface="Symbol" pitchFamily="18" charset="2"/>
              </a:rPr>
              <a:t>bca</a:t>
            </a:r>
            <a:r>
              <a:rPr lang="en-US" altLang="zh-CN" sz="2800" dirty="0" err="1"/>
              <a:t>R</a:t>
            </a:r>
            <a:r>
              <a:rPr lang="en-US" altLang="zh-CN" sz="2800" dirty="0"/>
              <a:t>’</a:t>
            </a:r>
            <a:r>
              <a:rPr lang="en-US" altLang="zh-CN" sz="2800" dirty="0">
                <a:sym typeface="Symbol" pitchFamily="18" charset="2"/>
              </a:rPr>
              <a:t></a:t>
            </a:r>
            <a:endParaRPr lang="en-US" altLang="zh-CN" dirty="0"/>
          </a:p>
        </p:txBody>
      </p:sp>
    </p:spTree>
    <p:extLst>
      <p:ext uri="{BB962C8B-B14F-4D97-AF65-F5344CB8AC3E}">
        <p14:creationId xmlns:p14="http://schemas.microsoft.com/office/powerpoint/2010/main" val="2863262554"/>
      </p:ext>
    </p:extLst>
  </p:cSld>
  <p:clrMapOvr>
    <a:masterClrMapping/>
  </p:clrMapOvr>
  <p:transition spd="med">
    <p:wipe dir="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476375" y="188913"/>
            <a:ext cx="5327650"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a:solidFill>
                  <a:srgbClr val="800080"/>
                </a:solidFill>
                <a:latin typeface="华文行楷" pitchFamily="2" charset="-122"/>
                <a:ea typeface="华文行楷" pitchFamily="2" charset="-122"/>
              </a:rPr>
              <a:t>文法变换：消除左递归</a:t>
            </a:r>
          </a:p>
        </p:txBody>
      </p:sp>
      <p:sp>
        <p:nvSpPr>
          <p:cNvPr id="74755" name="Text Box 5"/>
          <p:cNvSpPr txBox="1">
            <a:spLocks noChangeArrowheads="1"/>
          </p:cNvSpPr>
          <p:nvPr/>
        </p:nvSpPr>
        <p:spPr bwMode="auto">
          <a:xfrm>
            <a:off x="827088" y="1125538"/>
            <a:ext cx="7920037"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zh-CN" altLang="en-US" sz="3200" b="1">
                <a:latin typeface="楷体_GB2312" pitchFamily="49" charset="-122"/>
              </a:rPr>
              <a:t>左递归消除</a:t>
            </a:r>
            <a:r>
              <a:rPr lang="zh-CN" altLang="en-US" sz="3200" b="1">
                <a:solidFill>
                  <a:srgbClr val="800080"/>
                </a:solidFill>
                <a:latin typeface="楷体_GB2312" pitchFamily="49" charset="-122"/>
              </a:rPr>
              <a:t>举例</a:t>
            </a:r>
          </a:p>
        </p:txBody>
      </p:sp>
      <p:sp>
        <p:nvSpPr>
          <p:cNvPr id="74760" name="Rectangle 10"/>
          <p:cNvSpPr>
            <a:spLocks noChangeArrowheads="1"/>
          </p:cNvSpPr>
          <p:nvPr/>
        </p:nvSpPr>
        <p:spPr bwMode="auto">
          <a:xfrm>
            <a:off x="1187450" y="1849439"/>
            <a:ext cx="7559675" cy="1939602"/>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400" b="1" dirty="0"/>
              <a:t>原文法 </a:t>
            </a:r>
            <a:r>
              <a:rPr lang="en-US" altLang="zh-CN" sz="2400" dirty="0"/>
              <a:t>G[S]: (1) S </a:t>
            </a:r>
            <a:r>
              <a:rPr lang="en-US" altLang="zh-CN" sz="2400" b="1" dirty="0">
                <a:sym typeface="Symbol" pitchFamily="18" charset="2"/>
              </a:rPr>
              <a:t></a:t>
            </a:r>
            <a:r>
              <a:rPr lang="en-US" altLang="zh-CN" sz="2400" dirty="0"/>
              <a:t> Qc </a:t>
            </a:r>
            <a:r>
              <a:rPr lang="en-US" altLang="zh-CN" sz="2400" b="1" dirty="0">
                <a:sym typeface="Symbol" pitchFamily="18" charset="2"/>
              </a:rPr>
              <a:t></a:t>
            </a:r>
            <a:r>
              <a:rPr lang="en-US" altLang="zh-CN" sz="2400" dirty="0"/>
              <a:t> c </a:t>
            </a:r>
          </a:p>
          <a:p>
            <a:pPr marL="342900" indent="-342900">
              <a:spcBef>
                <a:spcPct val="20000"/>
              </a:spcBef>
              <a:buClr>
                <a:schemeClr val="tx1"/>
              </a:buClr>
              <a:buSzPct val="75000"/>
              <a:buNone/>
            </a:pPr>
            <a:r>
              <a:rPr lang="en-US" altLang="zh-CN" sz="2400" dirty="0"/>
              <a:t>                      (2) Q </a:t>
            </a:r>
            <a:r>
              <a:rPr lang="en-US" altLang="zh-CN" sz="2400" b="1" dirty="0">
                <a:sym typeface="Symbol" pitchFamily="18" charset="2"/>
              </a:rPr>
              <a:t></a:t>
            </a:r>
            <a:r>
              <a:rPr lang="en-US" altLang="zh-CN" sz="2400" dirty="0"/>
              <a:t> </a:t>
            </a:r>
            <a:r>
              <a:rPr lang="en-US" altLang="zh-CN" sz="2400" dirty="0" err="1"/>
              <a:t>Rb</a:t>
            </a:r>
            <a:r>
              <a:rPr lang="en-US" altLang="zh-CN" sz="2400" dirty="0"/>
              <a:t> </a:t>
            </a:r>
            <a:r>
              <a:rPr lang="en-US" altLang="zh-CN" sz="2400" b="1" dirty="0">
                <a:sym typeface="Symbol" pitchFamily="18" charset="2"/>
              </a:rPr>
              <a:t> </a:t>
            </a:r>
            <a:r>
              <a:rPr lang="en-US" altLang="zh-CN" sz="2400" dirty="0"/>
              <a:t>b</a:t>
            </a:r>
          </a:p>
          <a:p>
            <a:pPr marL="342900" indent="-342900">
              <a:spcBef>
                <a:spcPct val="20000"/>
              </a:spcBef>
              <a:buClr>
                <a:schemeClr val="tx1"/>
              </a:buClr>
              <a:buSzPct val="75000"/>
              <a:buNone/>
            </a:pPr>
            <a:r>
              <a:rPr lang="en-US" altLang="zh-CN" sz="2400" dirty="0"/>
              <a:t>                      (3) R </a:t>
            </a:r>
            <a:r>
              <a:rPr lang="en-US" altLang="zh-CN" sz="2400" b="1" dirty="0">
                <a:sym typeface="Symbol" pitchFamily="18" charset="2"/>
              </a:rPr>
              <a:t> </a:t>
            </a:r>
            <a:r>
              <a:rPr lang="en-US" altLang="zh-CN" sz="2400" dirty="0"/>
              <a:t>Sa </a:t>
            </a:r>
            <a:r>
              <a:rPr lang="en-US" altLang="zh-CN" sz="2400" b="1" dirty="0">
                <a:sym typeface="Symbol" pitchFamily="18" charset="2"/>
              </a:rPr>
              <a:t></a:t>
            </a:r>
            <a:r>
              <a:rPr lang="en-US" altLang="zh-CN" sz="2400" dirty="0"/>
              <a:t> a</a:t>
            </a:r>
          </a:p>
          <a:p>
            <a:pPr marL="342900" indent="-342900">
              <a:spcBef>
                <a:spcPct val="20000"/>
              </a:spcBef>
              <a:buClr>
                <a:schemeClr val="tx1"/>
              </a:buClr>
              <a:buSzPct val="75000"/>
              <a:buNone/>
            </a:pPr>
            <a:r>
              <a:rPr lang="zh-CN" altLang="en-US" sz="2400" dirty="0"/>
              <a:t>若采取不同的排序，如</a:t>
            </a:r>
            <a:r>
              <a:rPr lang="zh-CN" altLang="en-US" sz="2400" b="1" dirty="0"/>
              <a:t> </a:t>
            </a:r>
            <a:r>
              <a:rPr lang="en-US" altLang="zh-CN" sz="2400" dirty="0"/>
              <a:t>R</a:t>
            </a:r>
            <a:r>
              <a:rPr lang="zh-CN" altLang="en-US" sz="2400" dirty="0"/>
              <a:t>、</a:t>
            </a:r>
            <a:r>
              <a:rPr lang="en-US" altLang="zh-CN" sz="2400" dirty="0"/>
              <a:t>Q</a:t>
            </a:r>
            <a:r>
              <a:rPr lang="zh-CN" altLang="en-US" sz="2400" dirty="0"/>
              <a:t>、</a:t>
            </a:r>
            <a:r>
              <a:rPr lang="en-US" altLang="zh-CN" sz="2400" dirty="0"/>
              <a:t>S</a:t>
            </a:r>
            <a:r>
              <a:rPr lang="zh-CN" altLang="en-US" sz="2400" b="1" dirty="0"/>
              <a:t>，变换</a:t>
            </a:r>
            <a:r>
              <a:rPr lang="zh-CN" altLang="en-US" sz="2400" dirty="0"/>
              <a:t>过程如下</a:t>
            </a:r>
            <a:r>
              <a:rPr lang="en-US" altLang="zh-CN" sz="2800" dirty="0"/>
              <a:t>:</a:t>
            </a:r>
          </a:p>
        </p:txBody>
      </p:sp>
      <p:sp>
        <p:nvSpPr>
          <p:cNvPr id="505867" name="Rectangle 11"/>
          <p:cNvSpPr>
            <a:spLocks noChangeArrowheads="1"/>
          </p:cNvSpPr>
          <p:nvPr/>
        </p:nvSpPr>
        <p:spPr bwMode="auto">
          <a:xfrm>
            <a:off x="900361" y="4076700"/>
            <a:ext cx="2313454" cy="461665"/>
          </a:xfrm>
          <a:prstGeom prst="rect">
            <a:avLst/>
          </a:prstGeom>
          <a:noFill/>
          <a:ln w="9525" algn="ctr">
            <a:noFill/>
            <a:miter lim="800000"/>
            <a:headEnd/>
            <a:tailEnd/>
          </a:ln>
        </p:spPr>
        <p:txBody>
          <a:bodyPr wrap="none">
            <a:spAutoFit/>
          </a:bodyPr>
          <a:lstStyle/>
          <a:p>
            <a:pPr>
              <a:buNone/>
            </a:pPr>
            <a:r>
              <a:rPr lang="en-US" altLang="zh-CN" sz="2400" dirty="0"/>
              <a:t>(2)Q </a:t>
            </a:r>
            <a:r>
              <a:rPr lang="en-US" altLang="zh-CN" sz="2400" dirty="0">
                <a:sym typeface="Symbol" pitchFamily="18" charset="2"/>
              </a:rPr>
              <a:t></a:t>
            </a:r>
            <a:r>
              <a:rPr lang="en-US" altLang="zh-CN" sz="2400" dirty="0"/>
              <a:t> </a:t>
            </a:r>
            <a:r>
              <a:rPr lang="en-US" altLang="zh-CN" sz="2400" dirty="0" err="1"/>
              <a:t>Rb</a:t>
            </a:r>
            <a:r>
              <a:rPr lang="en-US" altLang="zh-CN" sz="2400" dirty="0"/>
              <a:t> </a:t>
            </a:r>
            <a:r>
              <a:rPr lang="en-US" altLang="zh-CN" sz="2400" dirty="0">
                <a:sym typeface="Symbol" pitchFamily="18" charset="2"/>
              </a:rPr>
              <a:t> </a:t>
            </a:r>
            <a:r>
              <a:rPr lang="en-US" altLang="zh-CN" sz="2400" dirty="0"/>
              <a:t>b</a:t>
            </a:r>
          </a:p>
        </p:txBody>
      </p:sp>
      <p:grpSp>
        <p:nvGrpSpPr>
          <p:cNvPr id="2" name="Group 20"/>
          <p:cNvGrpSpPr>
            <a:grpSpLocks/>
          </p:cNvGrpSpPr>
          <p:nvPr/>
        </p:nvGrpSpPr>
        <p:grpSpPr bwMode="auto">
          <a:xfrm>
            <a:off x="395536" y="4627568"/>
            <a:ext cx="3262313" cy="461963"/>
            <a:chOff x="884" y="2915"/>
            <a:chExt cx="2055" cy="291"/>
          </a:xfrm>
        </p:grpSpPr>
        <p:sp>
          <p:nvSpPr>
            <p:cNvPr id="74770" name="Rectangle 12"/>
            <p:cNvSpPr>
              <a:spLocks noChangeArrowheads="1"/>
            </p:cNvSpPr>
            <p:nvPr/>
          </p:nvSpPr>
          <p:spPr bwMode="auto">
            <a:xfrm>
              <a:off x="1202" y="2915"/>
              <a:ext cx="1737" cy="291"/>
            </a:xfrm>
            <a:prstGeom prst="rect">
              <a:avLst/>
            </a:prstGeom>
            <a:noFill/>
            <a:ln w="9525" algn="ctr">
              <a:noFill/>
              <a:miter lim="800000"/>
              <a:headEnd/>
              <a:tailEnd/>
            </a:ln>
          </p:spPr>
          <p:txBody>
            <a:bodyPr wrap="none">
              <a:spAutoFit/>
            </a:bodyPr>
            <a:lstStyle/>
            <a:p>
              <a:pPr>
                <a:buNone/>
              </a:pPr>
              <a:r>
                <a:rPr lang="en-US" altLang="zh-CN" sz="2400" dirty="0"/>
                <a:t>(4)Q </a:t>
              </a:r>
              <a:r>
                <a:rPr lang="en-US" altLang="zh-CN" sz="2400" b="1" dirty="0">
                  <a:sym typeface="Symbol" pitchFamily="18" charset="2"/>
                </a:rPr>
                <a:t> </a:t>
              </a:r>
              <a:r>
                <a:rPr lang="en-US" altLang="zh-CN" sz="2400" b="1" dirty="0" err="1">
                  <a:sym typeface="Symbol" pitchFamily="18" charset="2"/>
                </a:rPr>
                <a:t>S</a:t>
              </a:r>
              <a:r>
                <a:rPr lang="en-US" altLang="zh-CN" sz="2400" dirty="0" err="1"/>
                <a:t>ab</a:t>
              </a:r>
              <a:r>
                <a:rPr lang="en-US" altLang="zh-CN" sz="2400" b="1" dirty="0" err="1">
                  <a:sym typeface="Symbol" pitchFamily="18" charset="2"/>
                </a:rPr>
                <a:t></a:t>
              </a:r>
              <a:r>
                <a:rPr lang="en-US" altLang="zh-CN" sz="2400" dirty="0" err="1"/>
                <a:t>ab</a:t>
              </a:r>
              <a:r>
                <a:rPr lang="en-US" altLang="zh-CN" sz="2400" b="1" dirty="0" err="1">
                  <a:sym typeface="Symbol" pitchFamily="18" charset="2"/>
                </a:rPr>
                <a:t></a:t>
              </a:r>
              <a:r>
                <a:rPr lang="en-US" altLang="zh-CN" sz="2400" dirty="0" err="1">
                  <a:sym typeface="Symbol" pitchFamily="18" charset="2"/>
                </a:rPr>
                <a:t>b</a:t>
              </a:r>
              <a:endParaRPr lang="en-US" altLang="zh-CN" sz="2400" dirty="0"/>
            </a:p>
          </p:txBody>
        </p:sp>
        <p:sp>
          <p:nvSpPr>
            <p:cNvPr id="74771" name="AutoShape 17"/>
            <p:cNvSpPr>
              <a:spLocks noChangeArrowheads="1"/>
            </p:cNvSpPr>
            <p:nvPr/>
          </p:nvSpPr>
          <p:spPr bwMode="auto">
            <a:xfrm>
              <a:off x="884" y="3022"/>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grpSp>
        <p:nvGrpSpPr>
          <p:cNvPr id="3" name="Group 21"/>
          <p:cNvGrpSpPr>
            <a:grpSpLocks/>
          </p:cNvGrpSpPr>
          <p:nvPr/>
        </p:nvGrpSpPr>
        <p:grpSpPr bwMode="auto">
          <a:xfrm>
            <a:off x="395536" y="5157794"/>
            <a:ext cx="4356101" cy="461963"/>
            <a:chOff x="884" y="3249"/>
            <a:chExt cx="2744" cy="291"/>
          </a:xfrm>
        </p:grpSpPr>
        <p:sp>
          <p:nvSpPr>
            <p:cNvPr id="74768" name="Rectangle 14"/>
            <p:cNvSpPr>
              <a:spLocks noChangeArrowheads="1"/>
            </p:cNvSpPr>
            <p:nvPr/>
          </p:nvSpPr>
          <p:spPr bwMode="auto">
            <a:xfrm>
              <a:off x="1202" y="3249"/>
              <a:ext cx="2426" cy="291"/>
            </a:xfrm>
            <a:prstGeom prst="rect">
              <a:avLst/>
            </a:prstGeom>
            <a:noFill/>
            <a:ln w="9525" algn="ctr">
              <a:noFill/>
              <a:miter lim="800000"/>
              <a:headEnd/>
              <a:tailEnd/>
            </a:ln>
          </p:spPr>
          <p:txBody>
            <a:bodyPr wrap="none">
              <a:spAutoFit/>
            </a:bodyPr>
            <a:lstStyle/>
            <a:p>
              <a:pPr>
                <a:buNone/>
              </a:pPr>
              <a:r>
                <a:rPr lang="en-US" altLang="zh-CN" sz="2400" dirty="0"/>
                <a:t>(5) S </a:t>
              </a:r>
              <a:r>
                <a:rPr lang="en-US" altLang="zh-CN" sz="2400" b="1" dirty="0">
                  <a:sym typeface="Symbol" pitchFamily="18" charset="2"/>
                </a:rPr>
                <a:t> </a:t>
              </a:r>
              <a:r>
                <a:rPr lang="en-US" altLang="zh-CN" sz="2400" dirty="0" err="1">
                  <a:sym typeface="Symbol" pitchFamily="18" charset="2"/>
                </a:rPr>
                <a:t>Sabc</a:t>
              </a:r>
              <a:r>
                <a:rPr lang="en-US" altLang="zh-CN" sz="2400" b="1" dirty="0">
                  <a:sym typeface="Symbol" pitchFamily="18" charset="2"/>
                </a:rPr>
                <a:t> </a:t>
              </a:r>
              <a:r>
                <a:rPr lang="en-US" altLang="zh-CN" sz="2400" dirty="0" err="1">
                  <a:sym typeface="Symbol" pitchFamily="18" charset="2"/>
                </a:rPr>
                <a:t>abc</a:t>
              </a:r>
              <a:r>
                <a:rPr lang="en-US" altLang="zh-CN" sz="2400" b="1" dirty="0">
                  <a:sym typeface="Symbol" pitchFamily="18" charset="2"/>
                </a:rPr>
                <a:t></a:t>
              </a:r>
              <a:r>
                <a:rPr lang="en-US" altLang="zh-CN" sz="2400" dirty="0">
                  <a:sym typeface="Symbol" pitchFamily="18" charset="2"/>
                </a:rPr>
                <a:t> </a:t>
              </a:r>
              <a:r>
                <a:rPr lang="en-US" altLang="zh-CN" sz="2400" dirty="0" err="1">
                  <a:sym typeface="Symbol" pitchFamily="18" charset="2"/>
                </a:rPr>
                <a:t>bc</a:t>
              </a:r>
              <a:r>
                <a:rPr lang="en-US" altLang="zh-CN" sz="2400" b="1" dirty="0" err="1">
                  <a:sym typeface="Symbol" pitchFamily="18" charset="2"/>
                </a:rPr>
                <a:t></a:t>
              </a:r>
              <a:r>
                <a:rPr lang="en-US" altLang="zh-CN" sz="2400" dirty="0" err="1">
                  <a:sym typeface="Symbol" pitchFamily="18" charset="2"/>
                </a:rPr>
                <a:t>c</a:t>
              </a:r>
              <a:endParaRPr lang="en-US" altLang="zh-CN" sz="2400" dirty="0"/>
            </a:p>
          </p:txBody>
        </p:sp>
        <p:sp>
          <p:nvSpPr>
            <p:cNvPr id="74769" name="AutoShape 18"/>
            <p:cNvSpPr>
              <a:spLocks noChangeArrowheads="1"/>
            </p:cNvSpPr>
            <p:nvPr/>
          </p:nvSpPr>
          <p:spPr bwMode="auto">
            <a:xfrm>
              <a:off x="884" y="3339"/>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grpSp>
        <p:nvGrpSpPr>
          <p:cNvPr id="4" name="Group 22"/>
          <p:cNvGrpSpPr>
            <a:grpSpLocks/>
          </p:cNvGrpSpPr>
          <p:nvPr/>
        </p:nvGrpSpPr>
        <p:grpSpPr bwMode="auto">
          <a:xfrm>
            <a:off x="395536" y="5775328"/>
            <a:ext cx="3830640" cy="830263"/>
            <a:chOff x="884" y="3638"/>
            <a:chExt cx="2413" cy="523"/>
          </a:xfrm>
        </p:grpSpPr>
        <p:sp>
          <p:nvSpPr>
            <p:cNvPr id="74766" name="Rectangle 15"/>
            <p:cNvSpPr>
              <a:spLocks noChangeArrowheads="1"/>
            </p:cNvSpPr>
            <p:nvPr/>
          </p:nvSpPr>
          <p:spPr bwMode="auto">
            <a:xfrm>
              <a:off x="1202" y="3638"/>
              <a:ext cx="2095" cy="523"/>
            </a:xfrm>
            <a:prstGeom prst="rect">
              <a:avLst/>
            </a:prstGeom>
            <a:noFill/>
            <a:ln w="9525" algn="ctr">
              <a:noFill/>
              <a:miter lim="800000"/>
              <a:headEnd/>
              <a:tailEnd/>
            </a:ln>
          </p:spPr>
          <p:txBody>
            <a:bodyPr wrap="none">
              <a:spAutoFit/>
            </a:bodyPr>
            <a:lstStyle/>
            <a:p>
              <a:pPr>
                <a:buNone/>
              </a:pPr>
              <a:r>
                <a:rPr lang="en-US" altLang="zh-CN" sz="2400" dirty="0"/>
                <a:t>S </a:t>
              </a:r>
              <a:r>
                <a:rPr lang="en-US" altLang="zh-CN" sz="2400" dirty="0">
                  <a:sym typeface="Symbol" pitchFamily="18" charset="2"/>
                </a:rPr>
                <a:t>  </a:t>
              </a:r>
              <a:r>
                <a:rPr lang="en-US" altLang="zh-CN" sz="2400" dirty="0" err="1">
                  <a:sym typeface="Symbol" pitchFamily="18" charset="2"/>
                </a:rPr>
                <a:t>abcS’</a:t>
              </a:r>
              <a:r>
                <a:rPr lang="en-US" altLang="zh-CN" sz="2400" dirty="0">
                  <a:sym typeface="Symbol" pitchFamily="18" charset="2"/>
                </a:rPr>
                <a:t> </a:t>
              </a:r>
              <a:r>
                <a:rPr lang="en-US" altLang="zh-CN" sz="2400" dirty="0" err="1">
                  <a:sym typeface="Symbol" pitchFamily="18" charset="2"/>
                </a:rPr>
                <a:t>bcS’cS</a:t>
              </a:r>
              <a:r>
                <a:rPr lang="en-US" altLang="zh-CN" sz="2400" dirty="0">
                  <a:sym typeface="Symbol" pitchFamily="18" charset="2"/>
                </a:rPr>
                <a:t>'</a:t>
              </a:r>
              <a:endParaRPr lang="en-US" altLang="zh-CN" sz="2400" dirty="0"/>
            </a:p>
            <a:p>
              <a:pPr>
                <a:buNone/>
              </a:pPr>
              <a:r>
                <a:rPr lang="en-US" altLang="zh-CN" sz="2400" dirty="0"/>
                <a:t>S’ </a:t>
              </a:r>
              <a:r>
                <a:rPr lang="en-US" altLang="zh-CN" sz="2400" b="1" dirty="0">
                  <a:sym typeface="Symbol" pitchFamily="18" charset="2"/>
                </a:rPr>
                <a:t> </a:t>
              </a:r>
              <a:r>
                <a:rPr lang="en-US" altLang="zh-CN" sz="2400" dirty="0" err="1">
                  <a:sym typeface="Symbol" pitchFamily="18" charset="2"/>
                </a:rPr>
                <a:t>abcS</a:t>
              </a:r>
              <a:r>
                <a:rPr lang="en-US" altLang="zh-CN" sz="2400" dirty="0" err="1"/>
                <a:t>’</a:t>
              </a:r>
              <a:r>
                <a:rPr lang="en-US" altLang="zh-CN" sz="2400" b="1" dirty="0">
                  <a:sym typeface="Symbol" pitchFamily="18" charset="2"/>
                </a:rPr>
                <a:t></a:t>
              </a:r>
            </a:p>
          </p:txBody>
        </p:sp>
        <p:sp>
          <p:nvSpPr>
            <p:cNvPr id="74767" name="AutoShape 19"/>
            <p:cNvSpPr>
              <a:spLocks noChangeArrowheads="1"/>
            </p:cNvSpPr>
            <p:nvPr/>
          </p:nvSpPr>
          <p:spPr bwMode="auto">
            <a:xfrm>
              <a:off x="884" y="3702"/>
              <a:ext cx="318" cy="136"/>
            </a:xfrm>
            <a:prstGeom prst="notchedRightArrow">
              <a:avLst>
                <a:gd name="adj1" fmla="val 50000"/>
                <a:gd name="adj2" fmla="val 58456"/>
              </a:avLst>
            </a:prstGeom>
            <a:noFill/>
            <a:ln w="9525" algn="ctr">
              <a:solidFill>
                <a:srgbClr val="800080"/>
              </a:solidFill>
              <a:miter lim="800000"/>
              <a:headEnd/>
              <a:tailEnd/>
            </a:ln>
          </p:spPr>
          <p:txBody>
            <a:bodyPr anchor="ctr">
              <a:spAutoFit/>
            </a:bodyPr>
            <a:lstStyle/>
            <a:p>
              <a:endParaRPr lang="zh-CN" altLang="en-US"/>
            </a:p>
          </p:txBody>
        </p:sp>
      </p:grpSp>
      <p:sp>
        <p:nvSpPr>
          <p:cNvPr id="20" name="Rectangle 11"/>
          <p:cNvSpPr>
            <a:spLocks noChangeArrowheads="1"/>
          </p:cNvSpPr>
          <p:nvPr/>
        </p:nvSpPr>
        <p:spPr bwMode="auto">
          <a:xfrm>
            <a:off x="3974814" y="4076700"/>
            <a:ext cx="3496470" cy="461665"/>
          </a:xfrm>
          <a:prstGeom prst="rect">
            <a:avLst/>
          </a:prstGeom>
          <a:noFill/>
          <a:ln w="9525" algn="ctr">
            <a:noFill/>
            <a:miter lim="800000"/>
            <a:headEnd/>
            <a:tailEnd/>
          </a:ln>
        </p:spPr>
        <p:txBody>
          <a:bodyPr wrap="none">
            <a:spAutoFit/>
          </a:bodyPr>
          <a:lstStyle/>
          <a:p>
            <a:pPr>
              <a:buNone/>
            </a:pPr>
            <a:r>
              <a:rPr lang="zh-CN" altLang="en-US" sz="2400" dirty="0"/>
              <a:t>用</a:t>
            </a:r>
            <a:r>
              <a:rPr lang="en-US" altLang="zh-CN" sz="2400" dirty="0"/>
              <a:t>(3)</a:t>
            </a:r>
            <a:r>
              <a:rPr lang="zh-CN" altLang="en-US" sz="2400" dirty="0"/>
              <a:t>的右部替换</a:t>
            </a:r>
            <a:r>
              <a:rPr lang="en-US" altLang="zh-CN" sz="2400" dirty="0"/>
              <a:t>(2) </a:t>
            </a:r>
            <a:r>
              <a:rPr lang="zh-CN" altLang="en-US" sz="2400" dirty="0"/>
              <a:t>中</a:t>
            </a:r>
            <a:r>
              <a:rPr lang="en-US" altLang="zh-CN" sz="2400" dirty="0"/>
              <a:t>R </a:t>
            </a:r>
          </a:p>
        </p:txBody>
      </p:sp>
      <p:sp>
        <p:nvSpPr>
          <p:cNvPr id="21" name="Rectangle 11"/>
          <p:cNvSpPr>
            <a:spLocks noChangeArrowheads="1"/>
          </p:cNvSpPr>
          <p:nvPr/>
        </p:nvSpPr>
        <p:spPr bwMode="auto">
          <a:xfrm>
            <a:off x="3953206" y="4627568"/>
            <a:ext cx="3597460" cy="461665"/>
          </a:xfrm>
          <a:prstGeom prst="rect">
            <a:avLst/>
          </a:prstGeom>
          <a:noFill/>
          <a:ln w="9525" algn="ctr">
            <a:noFill/>
            <a:miter lim="800000"/>
            <a:headEnd/>
            <a:tailEnd/>
          </a:ln>
        </p:spPr>
        <p:txBody>
          <a:bodyPr wrap="none">
            <a:spAutoFit/>
          </a:bodyPr>
          <a:lstStyle/>
          <a:p>
            <a:pPr>
              <a:buNone/>
            </a:pPr>
            <a:r>
              <a:rPr lang="zh-CN" altLang="en-US" sz="2400" dirty="0"/>
              <a:t>用</a:t>
            </a:r>
            <a:r>
              <a:rPr lang="en-US" altLang="zh-CN" sz="2400" dirty="0"/>
              <a:t>(4)</a:t>
            </a:r>
            <a:r>
              <a:rPr lang="zh-CN" altLang="en-US" sz="2400" dirty="0"/>
              <a:t>的右部替换</a:t>
            </a:r>
            <a:r>
              <a:rPr lang="en-US" altLang="zh-CN" sz="2400" dirty="0"/>
              <a:t>(1) </a:t>
            </a:r>
            <a:r>
              <a:rPr lang="zh-CN" altLang="en-US" sz="2400" dirty="0"/>
              <a:t>中</a:t>
            </a:r>
            <a:r>
              <a:rPr lang="en-US" altLang="zh-CN" sz="2400" dirty="0"/>
              <a:t>Q  </a:t>
            </a:r>
          </a:p>
        </p:txBody>
      </p:sp>
      <p:sp>
        <p:nvSpPr>
          <p:cNvPr id="22" name="Rectangle 11"/>
          <p:cNvSpPr>
            <a:spLocks noChangeArrowheads="1"/>
          </p:cNvSpPr>
          <p:nvPr/>
        </p:nvSpPr>
        <p:spPr bwMode="auto">
          <a:xfrm>
            <a:off x="5005295" y="5178614"/>
            <a:ext cx="2350323" cy="461665"/>
          </a:xfrm>
          <a:prstGeom prst="rect">
            <a:avLst/>
          </a:prstGeom>
          <a:noFill/>
          <a:ln w="9525" algn="ctr">
            <a:noFill/>
            <a:miter lim="800000"/>
            <a:headEnd/>
            <a:tailEnd/>
          </a:ln>
        </p:spPr>
        <p:txBody>
          <a:bodyPr wrap="none">
            <a:spAutoFit/>
          </a:bodyPr>
          <a:lstStyle/>
          <a:p>
            <a:pPr>
              <a:buNone/>
            </a:pPr>
            <a:r>
              <a:rPr lang="zh-CN" altLang="en-US" sz="2400" dirty="0"/>
              <a:t>消除直接左递归</a:t>
            </a:r>
            <a:endParaRPr lang="en-US" altLang="zh-CN" sz="2400" dirty="0"/>
          </a:p>
        </p:txBody>
      </p:sp>
    </p:spTree>
    <p:extLst>
      <p:ext uri="{BB962C8B-B14F-4D97-AF65-F5344CB8AC3E}">
        <p14:creationId xmlns:p14="http://schemas.microsoft.com/office/powerpoint/2010/main" val="33272447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5867"/>
                                        </p:tgtEl>
                                        <p:attrNameLst>
                                          <p:attrName>style.visibility</p:attrName>
                                        </p:attrNameLst>
                                      </p:cBhvr>
                                      <p:to>
                                        <p:strVal val="visible"/>
                                      </p:to>
                                    </p:set>
                                    <p:animEffect transition="in" filter="slide(fromBottom)">
                                      <p:cBhvr>
                                        <p:cTn id="7" dur="500"/>
                                        <p:tgtEl>
                                          <p:spTgt spid="50586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slide(fromBottom)">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lide(fromBottom)">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lide(fromBottom)">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lide(fromBottom)">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slide(fromBottom)">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7" grpId="0"/>
      <p:bldP spid="20" grpId="0"/>
      <p:bldP spid="21" grpId="0"/>
      <p:bldP spid="2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476375" y="188913"/>
            <a:ext cx="5327650"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a:solidFill>
                  <a:srgbClr val="800080"/>
                </a:solidFill>
                <a:latin typeface="华文行楷" pitchFamily="2" charset="-122"/>
                <a:ea typeface="华文行楷" pitchFamily="2" charset="-122"/>
              </a:rPr>
              <a:t>文法变换：消除左递归</a:t>
            </a:r>
          </a:p>
        </p:txBody>
      </p:sp>
      <p:sp>
        <p:nvSpPr>
          <p:cNvPr id="74755" name="Text Box 5"/>
          <p:cNvSpPr txBox="1">
            <a:spLocks noChangeArrowheads="1"/>
          </p:cNvSpPr>
          <p:nvPr/>
        </p:nvSpPr>
        <p:spPr bwMode="auto">
          <a:xfrm>
            <a:off x="827088" y="1125538"/>
            <a:ext cx="7920037"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zh-CN" altLang="en-US" sz="3200" b="1">
                <a:latin typeface="楷体_GB2312" pitchFamily="49" charset="-122"/>
              </a:rPr>
              <a:t>左递归消除</a:t>
            </a:r>
            <a:r>
              <a:rPr lang="zh-CN" altLang="en-US" sz="3200" b="1">
                <a:solidFill>
                  <a:srgbClr val="800080"/>
                </a:solidFill>
                <a:latin typeface="楷体_GB2312" pitchFamily="49" charset="-122"/>
              </a:rPr>
              <a:t>举例</a:t>
            </a:r>
          </a:p>
        </p:txBody>
      </p:sp>
      <p:sp>
        <p:nvSpPr>
          <p:cNvPr id="74760" name="Rectangle 10"/>
          <p:cNvSpPr>
            <a:spLocks noChangeArrowheads="1"/>
          </p:cNvSpPr>
          <p:nvPr/>
        </p:nvSpPr>
        <p:spPr bwMode="auto">
          <a:xfrm>
            <a:off x="830932" y="1849438"/>
            <a:ext cx="7561263" cy="5008562"/>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续上页，现在文法规则变为</a:t>
            </a:r>
            <a:endParaRPr lang="en-US" altLang="zh-CN" sz="2800" dirty="0"/>
          </a:p>
          <a:p>
            <a:pPr>
              <a:buNone/>
            </a:pPr>
            <a:r>
              <a:rPr lang="en-US" altLang="zh-CN" sz="2800" dirty="0"/>
              <a:t>		S </a:t>
            </a:r>
            <a:r>
              <a:rPr lang="en-US" altLang="zh-CN" sz="2800" dirty="0">
                <a:sym typeface="Symbol" pitchFamily="18" charset="2"/>
              </a:rPr>
              <a:t>  </a:t>
            </a:r>
            <a:r>
              <a:rPr lang="en-US" altLang="zh-CN" sz="2800" dirty="0" err="1">
                <a:sym typeface="Symbol" pitchFamily="18" charset="2"/>
              </a:rPr>
              <a:t>abcS’</a:t>
            </a:r>
            <a:r>
              <a:rPr lang="en-US" altLang="zh-CN" sz="2800" dirty="0">
                <a:sym typeface="Symbol" pitchFamily="18" charset="2"/>
              </a:rPr>
              <a:t> </a:t>
            </a:r>
            <a:r>
              <a:rPr lang="en-US" altLang="zh-CN" sz="2800" dirty="0" err="1">
                <a:sym typeface="Symbol" pitchFamily="18" charset="2"/>
              </a:rPr>
              <a:t>bcS’cS</a:t>
            </a:r>
            <a:r>
              <a:rPr lang="en-US" altLang="zh-CN" sz="2800" dirty="0">
                <a:sym typeface="Symbol" pitchFamily="18" charset="2"/>
              </a:rPr>
              <a:t>'</a:t>
            </a:r>
            <a:endParaRPr lang="en-US" altLang="zh-CN" sz="2800" dirty="0"/>
          </a:p>
          <a:p>
            <a:pPr>
              <a:buNone/>
            </a:pPr>
            <a:r>
              <a:rPr lang="en-US" altLang="zh-CN" sz="2800" dirty="0"/>
              <a:t>		S’ </a:t>
            </a:r>
            <a:r>
              <a:rPr lang="en-US" altLang="zh-CN" sz="2800" dirty="0">
                <a:sym typeface="Symbol" pitchFamily="18" charset="2"/>
              </a:rPr>
              <a:t> </a:t>
            </a:r>
            <a:r>
              <a:rPr lang="en-US" altLang="zh-CN" sz="2800" dirty="0" err="1">
                <a:sym typeface="Symbol" pitchFamily="18" charset="2"/>
              </a:rPr>
              <a:t>abcS</a:t>
            </a:r>
            <a:r>
              <a:rPr lang="en-US" altLang="zh-CN" sz="2800" dirty="0" err="1"/>
              <a:t>’</a:t>
            </a:r>
            <a:r>
              <a:rPr lang="en-US" altLang="zh-CN" sz="2800" dirty="0">
                <a:sym typeface="Symbol" pitchFamily="18" charset="2"/>
              </a:rPr>
              <a:t></a:t>
            </a:r>
          </a:p>
          <a:p>
            <a:pPr marL="342900" indent="-342900">
              <a:spcBef>
                <a:spcPct val="20000"/>
              </a:spcBef>
              <a:buClr>
                <a:schemeClr val="tx1"/>
              </a:buClr>
              <a:buSzPct val="75000"/>
              <a:buNone/>
            </a:pPr>
            <a:r>
              <a:rPr lang="en-US" altLang="zh-CN" sz="2800" dirty="0"/>
              <a:t> 			Q </a:t>
            </a:r>
            <a:r>
              <a:rPr lang="en-US" altLang="zh-CN" sz="2800" dirty="0">
                <a:sym typeface="Symbol" pitchFamily="18" charset="2"/>
              </a:rPr>
              <a:t></a:t>
            </a:r>
            <a:r>
              <a:rPr lang="en-US" altLang="zh-CN" sz="2800" dirty="0"/>
              <a:t> </a:t>
            </a:r>
            <a:r>
              <a:rPr lang="en-US" altLang="zh-CN" sz="2800" dirty="0" err="1"/>
              <a:t>Rb</a:t>
            </a:r>
            <a:r>
              <a:rPr lang="en-US" altLang="zh-CN" sz="2800" dirty="0"/>
              <a:t> </a:t>
            </a:r>
            <a:r>
              <a:rPr lang="en-US" altLang="zh-CN" sz="2800" dirty="0">
                <a:sym typeface="Symbol" pitchFamily="18" charset="2"/>
              </a:rPr>
              <a:t> </a:t>
            </a:r>
            <a:r>
              <a:rPr lang="en-US" altLang="zh-CN" sz="2800" dirty="0"/>
              <a:t>b</a:t>
            </a:r>
          </a:p>
          <a:p>
            <a:pPr marL="342900" indent="-342900">
              <a:spcBef>
                <a:spcPct val="20000"/>
              </a:spcBef>
              <a:buClr>
                <a:schemeClr val="tx1"/>
              </a:buClr>
              <a:buSzPct val="75000"/>
              <a:buNone/>
            </a:pPr>
            <a:r>
              <a:rPr lang="en-US" altLang="zh-CN" sz="2800" dirty="0"/>
              <a:t>			R </a:t>
            </a:r>
            <a:r>
              <a:rPr lang="en-US" altLang="zh-CN" sz="2800" dirty="0">
                <a:sym typeface="Symbol" pitchFamily="18" charset="2"/>
              </a:rPr>
              <a:t> </a:t>
            </a:r>
            <a:r>
              <a:rPr lang="en-US" altLang="zh-CN" sz="2800" dirty="0"/>
              <a:t>Sa </a:t>
            </a:r>
            <a:r>
              <a:rPr lang="en-US" altLang="zh-CN" sz="2800" dirty="0">
                <a:sym typeface="Symbol" pitchFamily="18" charset="2"/>
              </a:rPr>
              <a:t></a:t>
            </a:r>
            <a:r>
              <a:rPr lang="en-US" altLang="zh-CN" sz="2800" dirty="0"/>
              <a:t> a</a:t>
            </a:r>
          </a:p>
          <a:p>
            <a:pPr marL="342900" indent="-342900">
              <a:spcBef>
                <a:spcPct val="20000"/>
              </a:spcBef>
              <a:buClr>
                <a:schemeClr val="tx1"/>
              </a:buClr>
              <a:buSzPct val="75000"/>
              <a:buNone/>
            </a:pPr>
            <a:r>
              <a:rPr lang="zh-CN" altLang="en-US" sz="2800" dirty="0"/>
              <a:t>    此时发现</a:t>
            </a:r>
            <a:r>
              <a:rPr lang="en-US" altLang="zh-CN" sz="2800" dirty="0"/>
              <a:t>Q,R</a:t>
            </a:r>
            <a:r>
              <a:rPr lang="zh-CN" altLang="en-US" sz="2800" dirty="0"/>
              <a:t>为不可达的非终结符，有关产生式可以删除。最终，文法规则变为：</a:t>
            </a:r>
            <a:endParaRPr lang="en-US" altLang="zh-CN" sz="2800" dirty="0"/>
          </a:p>
          <a:p>
            <a:pPr>
              <a:buNone/>
            </a:pPr>
            <a:r>
              <a:rPr lang="en-US" altLang="zh-CN" sz="2800" dirty="0"/>
              <a:t>		S </a:t>
            </a:r>
            <a:r>
              <a:rPr lang="en-US" altLang="zh-CN" sz="2800" dirty="0">
                <a:sym typeface="Symbol" pitchFamily="18" charset="2"/>
              </a:rPr>
              <a:t>  </a:t>
            </a:r>
            <a:r>
              <a:rPr lang="en-US" altLang="zh-CN" sz="2800" dirty="0" err="1">
                <a:sym typeface="Symbol" pitchFamily="18" charset="2"/>
              </a:rPr>
              <a:t>abcS’</a:t>
            </a:r>
            <a:r>
              <a:rPr lang="en-US" altLang="zh-CN" sz="2800" dirty="0">
                <a:sym typeface="Symbol" pitchFamily="18" charset="2"/>
              </a:rPr>
              <a:t> </a:t>
            </a:r>
            <a:r>
              <a:rPr lang="en-US" altLang="zh-CN" sz="2800" dirty="0" err="1">
                <a:sym typeface="Symbol" pitchFamily="18" charset="2"/>
              </a:rPr>
              <a:t>bcS’cS</a:t>
            </a:r>
            <a:r>
              <a:rPr lang="en-US" altLang="zh-CN" sz="2800" dirty="0">
                <a:sym typeface="Symbol" pitchFamily="18" charset="2"/>
              </a:rPr>
              <a:t>'</a:t>
            </a:r>
            <a:endParaRPr lang="en-US" altLang="zh-CN" sz="2800" dirty="0"/>
          </a:p>
          <a:p>
            <a:pPr>
              <a:buNone/>
            </a:pPr>
            <a:r>
              <a:rPr lang="en-US" altLang="zh-CN" sz="2800" dirty="0"/>
              <a:t>		S’ </a:t>
            </a:r>
            <a:r>
              <a:rPr lang="en-US" altLang="zh-CN" sz="2800" dirty="0">
                <a:sym typeface="Symbol" pitchFamily="18" charset="2"/>
              </a:rPr>
              <a:t> </a:t>
            </a:r>
            <a:r>
              <a:rPr lang="en-US" altLang="zh-CN" sz="2800" dirty="0" err="1">
                <a:sym typeface="Symbol" pitchFamily="18" charset="2"/>
              </a:rPr>
              <a:t>abcS</a:t>
            </a:r>
            <a:r>
              <a:rPr lang="en-US" altLang="zh-CN" sz="2800" dirty="0" err="1"/>
              <a:t>’</a:t>
            </a:r>
            <a:r>
              <a:rPr lang="en-US" altLang="zh-CN" sz="2800" dirty="0">
                <a:sym typeface="Symbol" pitchFamily="18" charset="2"/>
              </a:rPr>
              <a:t></a:t>
            </a:r>
          </a:p>
          <a:p>
            <a:pPr marL="342900" indent="-342900">
              <a:spcBef>
                <a:spcPct val="20000"/>
              </a:spcBef>
              <a:buClr>
                <a:schemeClr val="tx1"/>
              </a:buClr>
              <a:buSzPct val="75000"/>
              <a:buNone/>
            </a:pPr>
            <a:endParaRPr lang="en-US" altLang="zh-CN" sz="2800" dirty="0"/>
          </a:p>
          <a:p>
            <a:pPr marL="342900" indent="-342900">
              <a:spcBef>
                <a:spcPct val="20000"/>
              </a:spcBef>
              <a:buClr>
                <a:schemeClr val="tx1"/>
              </a:buClr>
              <a:buSzPct val="75000"/>
              <a:buNone/>
            </a:pPr>
            <a:endParaRPr lang="en-US" altLang="zh-CN" sz="2800" dirty="0">
              <a:sym typeface="Symbol" pitchFamily="18" charset="2"/>
            </a:endParaRPr>
          </a:p>
        </p:txBody>
      </p:sp>
    </p:spTree>
    <p:extLst>
      <p:ext uri="{BB962C8B-B14F-4D97-AF65-F5344CB8AC3E}">
        <p14:creationId xmlns:p14="http://schemas.microsoft.com/office/powerpoint/2010/main" val="2863262554"/>
      </p:ext>
    </p:extLst>
  </p:cSld>
  <p:clrMapOvr>
    <a:masterClrMapping/>
  </p:clrMapOvr>
  <p:transition spd="med">
    <p:wipe dir="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ChangeArrowheads="1"/>
          </p:cNvSpPr>
          <p:nvPr/>
        </p:nvSpPr>
        <p:spPr bwMode="auto">
          <a:xfrm>
            <a:off x="1476375" y="188913"/>
            <a:ext cx="5327650" cy="641350"/>
          </a:xfrm>
          <a:prstGeom prst="rect">
            <a:avLst/>
          </a:prstGeom>
          <a:noFill/>
          <a:ln w="9525" algn="ctr">
            <a:noFill/>
            <a:miter lim="800000"/>
            <a:headEnd/>
            <a:tailEnd/>
          </a:ln>
        </p:spPr>
        <p:txBody>
          <a:bodyPr>
            <a:spAutoFit/>
          </a:bodyPr>
          <a:lstStyle/>
          <a:p>
            <a:pPr algn="ctr">
              <a:lnSpc>
                <a:spcPct val="90000"/>
              </a:lnSpc>
              <a:buClrTx/>
              <a:buFontTx/>
              <a:buNone/>
            </a:pPr>
            <a:r>
              <a:rPr lang="zh-CN" altLang="en-US" sz="4000" b="1" dirty="0">
                <a:solidFill>
                  <a:srgbClr val="800080"/>
                </a:solidFill>
                <a:latin typeface="华文行楷" pitchFamily="2" charset="-122"/>
                <a:ea typeface="华文行楷" pitchFamily="2" charset="-122"/>
              </a:rPr>
              <a:t>文法变换：消除左递归</a:t>
            </a:r>
          </a:p>
        </p:txBody>
      </p:sp>
      <p:sp>
        <p:nvSpPr>
          <p:cNvPr id="74755" name="Text Box 5"/>
          <p:cNvSpPr txBox="1">
            <a:spLocks noChangeArrowheads="1"/>
          </p:cNvSpPr>
          <p:nvPr/>
        </p:nvSpPr>
        <p:spPr bwMode="auto">
          <a:xfrm>
            <a:off x="827088" y="1125538"/>
            <a:ext cx="7920037" cy="579437"/>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zh-CN" altLang="en-US" sz="3200" b="1">
                <a:latin typeface="楷体_GB2312" pitchFamily="49" charset="-122"/>
              </a:rPr>
              <a:t>左递归消除</a:t>
            </a:r>
            <a:r>
              <a:rPr lang="zh-CN" altLang="en-US" sz="3200" b="1">
                <a:solidFill>
                  <a:srgbClr val="800080"/>
                </a:solidFill>
                <a:latin typeface="楷体_GB2312" pitchFamily="49" charset="-122"/>
              </a:rPr>
              <a:t>举例</a:t>
            </a:r>
          </a:p>
        </p:txBody>
      </p:sp>
      <p:sp>
        <p:nvSpPr>
          <p:cNvPr id="74760" name="Rectangle 10"/>
          <p:cNvSpPr>
            <a:spLocks noChangeArrowheads="1"/>
          </p:cNvSpPr>
          <p:nvPr/>
        </p:nvSpPr>
        <p:spPr bwMode="auto">
          <a:xfrm>
            <a:off x="4643438" y="1928802"/>
            <a:ext cx="3955382" cy="1079496"/>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变换结果</a:t>
            </a:r>
            <a:r>
              <a:rPr lang="en-US" altLang="zh-CN" sz="2800" dirty="0"/>
              <a:t>2</a:t>
            </a:r>
          </a:p>
          <a:p>
            <a:pPr marL="342900" indent="-342900">
              <a:spcBef>
                <a:spcPct val="20000"/>
              </a:spcBef>
              <a:buClr>
                <a:schemeClr val="tx1"/>
              </a:buClr>
              <a:buSzPct val="75000"/>
              <a:buNone/>
            </a:pPr>
            <a:r>
              <a:rPr lang="en-US" altLang="zh-CN" sz="2800" dirty="0"/>
              <a:t>G[S]:</a:t>
            </a:r>
          </a:p>
          <a:p>
            <a:pPr>
              <a:buNone/>
            </a:pPr>
            <a:r>
              <a:rPr lang="en-US" altLang="zh-CN" sz="2800" dirty="0"/>
              <a:t>S </a:t>
            </a:r>
            <a:r>
              <a:rPr lang="en-US" altLang="zh-CN" sz="2800" dirty="0">
                <a:sym typeface="Symbol" pitchFamily="18" charset="2"/>
              </a:rPr>
              <a:t>  </a:t>
            </a:r>
            <a:r>
              <a:rPr lang="en-US" altLang="zh-CN" sz="2800" dirty="0" err="1">
                <a:sym typeface="Symbol" pitchFamily="18" charset="2"/>
              </a:rPr>
              <a:t>abcS’</a:t>
            </a:r>
            <a:r>
              <a:rPr lang="en-US" altLang="zh-CN" sz="2800" dirty="0">
                <a:sym typeface="Symbol" pitchFamily="18" charset="2"/>
              </a:rPr>
              <a:t> </a:t>
            </a:r>
            <a:r>
              <a:rPr lang="en-US" altLang="zh-CN" sz="2800" dirty="0" err="1">
                <a:sym typeface="Symbol" pitchFamily="18" charset="2"/>
              </a:rPr>
              <a:t>bcS’cS</a:t>
            </a:r>
            <a:r>
              <a:rPr lang="en-US" altLang="zh-CN" sz="2800" dirty="0">
                <a:sym typeface="Symbol" pitchFamily="18" charset="2"/>
              </a:rPr>
              <a:t>'</a:t>
            </a:r>
            <a:endParaRPr lang="en-US" altLang="zh-CN" sz="2800" dirty="0"/>
          </a:p>
          <a:p>
            <a:pPr>
              <a:buNone/>
            </a:pPr>
            <a:r>
              <a:rPr lang="en-US" altLang="zh-CN" sz="2800" dirty="0"/>
              <a:t>S’ </a:t>
            </a:r>
            <a:r>
              <a:rPr lang="en-US" altLang="zh-CN" sz="2800" dirty="0">
                <a:sym typeface="Symbol" pitchFamily="18" charset="2"/>
              </a:rPr>
              <a:t> </a:t>
            </a:r>
            <a:r>
              <a:rPr lang="en-US" altLang="zh-CN" sz="2800" dirty="0" err="1">
                <a:sym typeface="Symbol" pitchFamily="18" charset="2"/>
              </a:rPr>
              <a:t>abcS</a:t>
            </a:r>
            <a:r>
              <a:rPr lang="en-US" altLang="zh-CN" sz="2800" dirty="0" err="1"/>
              <a:t>’</a:t>
            </a:r>
            <a:r>
              <a:rPr lang="en-US" altLang="zh-CN" sz="2800" dirty="0">
                <a:sym typeface="Symbol" pitchFamily="18" charset="2"/>
              </a:rPr>
              <a:t></a:t>
            </a:r>
            <a:endParaRPr lang="en-US" altLang="zh-CN" sz="2800" dirty="0"/>
          </a:p>
          <a:p>
            <a:pPr marL="342900" indent="-342900">
              <a:spcBef>
                <a:spcPct val="20000"/>
              </a:spcBef>
              <a:buClr>
                <a:schemeClr val="tx1"/>
              </a:buClr>
              <a:buSzPct val="75000"/>
              <a:buNone/>
            </a:pPr>
            <a:endParaRPr lang="en-US" altLang="zh-CN" sz="2800" dirty="0">
              <a:sym typeface="Symbol" pitchFamily="18" charset="2"/>
            </a:endParaRPr>
          </a:p>
        </p:txBody>
      </p:sp>
      <p:sp>
        <p:nvSpPr>
          <p:cNvPr id="5" name="Rectangle 10"/>
          <p:cNvSpPr>
            <a:spLocks noChangeArrowheads="1"/>
          </p:cNvSpPr>
          <p:nvPr/>
        </p:nvSpPr>
        <p:spPr bwMode="auto">
          <a:xfrm>
            <a:off x="571472" y="1785926"/>
            <a:ext cx="3929090" cy="3143272"/>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变换结果</a:t>
            </a:r>
            <a:r>
              <a:rPr lang="en-US" altLang="zh-CN" sz="2800" dirty="0"/>
              <a:t>1</a:t>
            </a:r>
          </a:p>
          <a:p>
            <a:pPr marL="342900" indent="-342900">
              <a:spcBef>
                <a:spcPct val="20000"/>
              </a:spcBef>
              <a:buClr>
                <a:schemeClr val="tx1"/>
              </a:buClr>
              <a:buSzPct val="75000"/>
              <a:buNone/>
            </a:pPr>
            <a:r>
              <a:rPr lang="en-US" altLang="zh-CN" sz="2800" dirty="0"/>
              <a:t>G[S]:</a:t>
            </a:r>
          </a:p>
          <a:p>
            <a:pPr marL="342900" indent="-342900">
              <a:spcBef>
                <a:spcPct val="20000"/>
              </a:spcBef>
              <a:buClr>
                <a:schemeClr val="tx1"/>
              </a:buClr>
              <a:buSzPct val="75000"/>
              <a:buNone/>
            </a:pPr>
            <a:r>
              <a:rPr lang="en-US" altLang="zh-CN" sz="2800" dirty="0"/>
              <a:t>S </a:t>
            </a:r>
            <a:r>
              <a:rPr lang="en-US" altLang="zh-CN" sz="2800" b="1" dirty="0">
                <a:sym typeface="Symbol" pitchFamily="18" charset="2"/>
              </a:rPr>
              <a:t></a:t>
            </a:r>
            <a:r>
              <a:rPr lang="en-US" altLang="zh-CN" sz="2800" dirty="0"/>
              <a:t> Qc </a:t>
            </a:r>
            <a:r>
              <a:rPr lang="en-US" altLang="zh-CN" sz="2800" b="1" dirty="0">
                <a:sym typeface="Symbol" pitchFamily="18" charset="2"/>
              </a:rPr>
              <a:t></a:t>
            </a:r>
            <a:r>
              <a:rPr lang="en-US" altLang="zh-CN" sz="2800" dirty="0"/>
              <a:t> c </a:t>
            </a:r>
          </a:p>
          <a:p>
            <a:pPr marL="342900" indent="-342900">
              <a:spcBef>
                <a:spcPct val="20000"/>
              </a:spcBef>
              <a:buClr>
                <a:schemeClr val="tx1"/>
              </a:buClr>
              <a:buSzPct val="75000"/>
              <a:buNone/>
            </a:pPr>
            <a:r>
              <a:rPr lang="en-US" altLang="zh-CN" sz="2800" dirty="0"/>
              <a:t>Q </a:t>
            </a:r>
            <a:r>
              <a:rPr lang="en-US" altLang="zh-CN" sz="2800" b="1" dirty="0">
                <a:sym typeface="Symbol" pitchFamily="18" charset="2"/>
              </a:rPr>
              <a:t></a:t>
            </a:r>
            <a:r>
              <a:rPr lang="en-US" altLang="zh-CN" sz="2800" dirty="0"/>
              <a:t> </a:t>
            </a:r>
            <a:r>
              <a:rPr lang="en-US" altLang="zh-CN" sz="2800" dirty="0" err="1"/>
              <a:t>Rb</a:t>
            </a:r>
            <a:r>
              <a:rPr lang="en-US" altLang="zh-CN" sz="2800" dirty="0"/>
              <a:t> </a:t>
            </a:r>
            <a:r>
              <a:rPr lang="en-US" altLang="zh-CN" sz="2800" b="1" dirty="0">
                <a:sym typeface="Symbol" pitchFamily="18" charset="2"/>
              </a:rPr>
              <a:t> </a:t>
            </a:r>
            <a:r>
              <a:rPr lang="en-US" altLang="zh-CN" sz="2800" dirty="0"/>
              <a:t>b</a:t>
            </a:r>
          </a:p>
          <a:p>
            <a:pPr>
              <a:buNone/>
            </a:pPr>
            <a:r>
              <a:rPr lang="en-US" altLang="zh-CN" sz="2800" dirty="0"/>
              <a:t>R </a:t>
            </a:r>
            <a:r>
              <a:rPr lang="en-US" altLang="zh-CN" sz="2800" dirty="0">
                <a:sym typeface="Symbol" pitchFamily="18" charset="2"/>
              </a:rPr>
              <a:t> </a:t>
            </a:r>
            <a:r>
              <a:rPr lang="en-US" altLang="zh-CN" sz="2800" dirty="0" err="1"/>
              <a:t>bcaR’</a:t>
            </a:r>
            <a:r>
              <a:rPr lang="en-US" altLang="zh-CN" sz="2800" dirty="0" err="1">
                <a:sym typeface="Symbol" pitchFamily="18" charset="2"/>
              </a:rPr>
              <a:t>ca</a:t>
            </a:r>
            <a:r>
              <a:rPr lang="en-US" altLang="zh-CN" sz="2800" dirty="0" err="1"/>
              <a:t>R’</a:t>
            </a:r>
            <a:r>
              <a:rPr lang="en-US" altLang="zh-CN" sz="2800" dirty="0" err="1">
                <a:sym typeface="Symbol" pitchFamily="18" charset="2"/>
              </a:rPr>
              <a:t></a:t>
            </a:r>
            <a:r>
              <a:rPr lang="en-US" altLang="zh-CN" sz="2800" dirty="0" err="1"/>
              <a:t>aR</a:t>
            </a:r>
            <a:r>
              <a:rPr lang="en-US" altLang="zh-CN" sz="2800" dirty="0"/>
              <a:t>’</a:t>
            </a:r>
          </a:p>
          <a:p>
            <a:pPr>
              <a:buNone/>
            </a:pPr>
            <a:r>
              <a:rPr lang="en-US" altLang="zh-CN" sz="2800" dirty="0"/>
              <a:t>R’ </a:t>
            </a:r>
            <a:r>
              <a:rPr lang="en-US" altLang="zh-CN" sz="2800" dirty="0">
                <a:sym typeface="Symbol" pitchFamily="18" charset="2"/>
              </a:rPr>
              <a:t> </a:t>
            </a:r>
            <a:r>
              <a:rPr lang="en-US" altLang="zh-CN" sz="2800" dirty="0" err="1">
                <a:sym typeface="Symbol" pitchFamily="18" charset="2"/>
              </a:rPr>
              <a:t>bca</a:t>
            </a:r>
            <a:r>
              <a:rPr lang="en-US" altLang="zh-CN" sz="2800" dirty="0" err="1"/>
              <a:t>R</a:t>
            </a:r>
            <a:r>
              <a:rPr lang="en-US" altLang="zh-CN" sz="2800" dirty="0"/>
              <a:t>’</a:t>
            </a:r>
            <a:r>
              <a:rPr lang="en-US" altLang="zh-CN" sz="2800" dirty="0">
                <a:sym typeface="Symbol" pitchFamily="18" charset="2"/>
              </a:rPr>
              <a:t></a:t>
            </a:r>
            <a:endParaRPr lang="en-US" altLang="zh-CN" dirty="0"/>
          </a:p>
        </p:txBody>
      </p:sp>
      <p:sp>
        <p:nvSpPr>
          <p:cNvPr id="6" name="Rectangle 10"/>
          <p:cNvSpPr>
            <a:spLocks noChangeArrowheads="1"/>
          </p:cNvSpPr>
          <p:nvPr/>
        </p:nvSpPr>
        <p:spPr bwMode="auto">
          <a:xfrm>
            <a:off x="1643042" y="5214950"/>
            <a:ext cx="6715172" cy="571504"/>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sym typeface="Symbol" pitchFamily="18" charset="2"/>
              </a:rPr>
              <a:t>两个文法实际是等价的！</a:t>
            </a:r>
            <a:endParaRPr lang="en-US" altLang="zh-CN" sz="2800" dirty="0">
              <a:sym typeface="Symbol" pitchFamily="18" charset="2"/>
            </a:endParaRPr>
          </a:p>
        </p:txBody>
      </p:sp>
    </p:spTree>
    <p:extLst>
      <p:ext uri="{BB962C8B-B14F-4D97-AF65-F5344CB8AC3E}">
        <p14:creationId xmlns:p14="http://schemas.microsoft.com/office/powerpoint/2010/main" val="2863262554"/>
      </p:ext>
    </p:extLst>
  </p:cSld>
  <p:clrMapOvr>
    <a:masterClrMapping/>
  </p:clrMapOvr>
  <p:transition spd="med">
    <p:wipe dir="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6"/>
          <p:cNvSpPr>
            <a:spLocks noChangeArrowheads="1"/>
          </p:cNvSpPr>
          <p:nvPr/>
        </p:nvSpPr>
        <p:spPr bwMode="auto">
          <a:xfrm>
            <a:off x="1022266" y="1484784"/>
            <a:ext cx="7677150" cy="1098550"/>
          </a:xfrm>
          <a:prstGeom prst="rect">
            <a:avLst/>
          </a:prstGeom>
          <a:noFill/>
          <a:ln w="9525">
            <a:noFill/>
            <a:miter lim="800000"/>
            <a:headEnd/>
            <a:tailEnd/>
          </a:ln>
        </p:spPr>
        <p:txBody>
          <a:bodyPr>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latin typeface="楷体_GB2312" pitchFamily="49" charset="-122"/>
              </a:rPr>
              <a:t>递归下降 </a:t>
            </a:r>
            <a:r>
              <a:rPr lang="en-US" altLang="zh-CN" sz="2800" dirty="0">
                <a:solidFill>
                  <a:srgbClr val="800080"/>
                </a:solidFill>
              </a:rPr>
              <a:t>LL</a:t>
            </a:r>
            <a:r>
              <a:rPr lang="zh-CN" altLang="en-US" sz="2800" dirty="0">
                <a:solidFill>
                  <a:srgbClr val="800080"/>
                </a:solidFill>
              </a:rPr>
              <a:t>（</a:t>
            </a:r>
            <a:r>
              <a:rPr lang="en-US" altLang="zh-CN" sz="2800" dirty="0">
                <a:solidFill>
                  <a:srgbClr val="800080"/>
                </a:solidFill>
              </a:rPr>
              <a:t>1</a:t>
            </a:r>
            <a:r>
              <a:rPr lang="zh-CN" altLang="en-US" sz="2800" dirty="0">
                <a:solidFill>
                  <a:srgbClr val="800080"/>
                </a:solidFill>
              </a:rPr>
              <a:t>）</a:t>
            </a:r>
            <a:r>
              <a:rPr lang="zh-CN" altLang="en-US" sz="2800" b="1" dirty="0">
                <a:solidFill>
                  <a:srgbClr val="800080"/>
                </a:solidFill>
                <a:latin typeface="楷体_GB2312" pitchFamily="49" charset="-122"/>
              </a:rPr>
              <a:t>分析程序</a:t>
            </a:r>
            <a:r>
              <a:rPr lang="zh-CN" altLang="en-US" sz="2800" b="1" baseline="30000" dirty="0">
                <a:solidFill>
                  <a:srgbClr val="800080"/>
                </a:solidFill>
                <a:latin typeface="楷体_GB2312" pitchFamily="49" charset="-122"/>
              </a:rPr>
              <a:t>*</a:t>
            </a:r>
            <a:endParaRPr lang="zh-CN" altLang="en-US" sz="2800" b="1" baseline="30000" dirty="0">
              <a:solidFill>
                <a:srgbClr val="800080"/>
              </a:solidFill>
            </a:endParaRPr>
          </a:p>
          <a:p>
            <a:pPr>
              <a:buClrTx/>
            </a:pPr>
            <a:endParaRPr lang="zh-CN" altLang="en-US" sz="1000" b="1" dirty="0">
              <a:solidFill>
                <a:srgbClr val="800080"/>
              </a:solidFill>
              <a:sym typeface="Symbol" pitchFamily="18" charset="2"/>
            </a:endParaRPr>
          </a:p>
          <a:p>
            <a:pPr>
              <a:buClrTx/>
            </a:pPr>
            <a:r>
              <a:rPr lang="zh-CN" altLang="en-US" sz="2800" b="1" dirty="0"/>
              <a:t>    每个非终结符对应一个分析子程序</a:t>
            </a:r>
          </a:p>
        </p:txBody>
      </p:sp>
      <p:sp>
        <p:nvSpPr>
          <p:cNvPr id="54276" name="AutoShape 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7" name="AutoShape 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8" name="AutoShape 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9" name="AutoShape 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80" name="Rectangle 32"/>
          <p:cNvSpPr>
            <a:spLocks noChangeArrowheads="1"/>
          </p:cNvSpPr>
          <p:nvPr/>
        </p:nvSpPr>
        <p:spPr bwMode="auto">
          <a:xfrm>
            <a:off x="1022266" y="2781772"/>
            <a:ext cx="7677150" cy="1098550"/>
          </a:xfrm>
          <a:prstGeom prst="rect">
            <a:avLst/>
          </a:prstGeom>
          <a:noFill/>
          <a:ln w="9525">
            <a:noFill/>
            <a:miter lim="800000"/>
            <a:headEnd/>
            <a:tailEnd/>
          </a:ln>
        </p:spPr>
        <p:txBody>
          <a:bodyPr>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latin typeface="楷体_GB2312" pitchFamily="49" charset="-122"/>
              </a:rPr>
              <a:t>表驱动 </a:t>
            </a:r>
            <a:r>
              <a:rPr lang="en-US" altLang="zh-CN" sz="2800" dirty="0">
                <a:solidFill>
                  <a:srgbClr val="800080"/>
                </a:solidFill>
              </a:rPr>
              <a:t>LL</a:t>
            </a:r>
            <a:r>
              <a:rPr lang="zh-CN" altLang="en-US" sz="2800" dirty="0">
                <a:solidFill>
                  <a:srgbClr val="800080"/>
                </a:solidFill>
              </a:rPr>
              <a:t>（</a:t>
            </a:r>
            <a:r>
              <a:rPr lang="en-US" altLang="zh-CN" sz="2800" dirty="0">
                <a:solidFill>
                  <a:srgbClr val="800080"/>
                </a:solidFill>
              </a:rPr>
              <a:t>1</a:t>
            </a:r>
            <a:r>
              <a:rPr lang="zh-CN" altLang="en-US" sz="2800" dirty="0">
                <a:solidFill>
                  <a:srgbClr val="800080"/>
                </a:solidFill>
              </a:rPr>
              <a:t>）</a:t>
            </a:r>
            <a:r>
              <a:rPr lang="zh-CN" altLang="en-US" sz="2800" b="1" dirty="0">
                <a:solidFill>
                  <a:srgbClr val="800080"/>
                </a:solidFill>
                <a:latin typeface="楷体_GB2312" pitchFamily="49" charset="-122"/>
              </a:rPr>
              <a:t>分析程序</a:t>
            </a:r>
            <a:endParaRPr lang="zh-CN" altLang="en-US" sz="2800" b="1" dirty="0">
              <a:solidFill>
                <a:srgbClr val="800080"/>
              </a:solidFill>
            </a:endParaRPr>
          </a:p>
          <a:p>
            <a:pPr>
              <a:buClrTx/>
            </a:pPr>
            <a:endParaRPr lang="zh-CN" altLang="en-US" sz="1000" b="1" dirty="0">
              <a:solidFill>
                <a:srgbClr val="800080"/>
              </a:solidFill>
              <a:sym typeface="Symbol" pitchFamily="18" charset="2"/>
            </a:endParaRPr>
          </a:p>
          <a:p>
            <a:pPr>
              <a:buClrTx/>
            </a:pPr>
            <a:r>
              <a:rPr lang="zh-CN" altLang="en-US" sz="2800" b="1" dirty="0"/>
              <a:t>    借助于</a:t>
            </a:r>
            <a:r>
              <a:rPr lang="zh-CN" altLang="en-US" sz="2800" b="1" dirty="0">
                <a:solidFill>
                  <a:srgbClr val="800080"/>
                </a:solidFill>
              </a:rPr>
              <a:t>预测分析表</a:t>
            </a:r>
            <a:r>
              <a:rPr lang="zh-CN" altLang="en-US" sz="2800" b="1" dirty="0"/>
              <a:t>和一个</a:t>
            </a:r>
            <a:r>
              <a:rPr lang="zh-CN" altLang="en-US" sz="2800" b="1" dirty="0">
                <a:solidFill>
                  <a:srgbClr val="800080"/>
                </a:solidFill>
              </a:rPr>
              <a:t>下推栈</a:t>
            </a:r>
          </a:p>
        </p:txBody>
      </p:sp>
      <p:sp>
        <p:nvSpPr>
          <p:cNvPr id="54281" name="Rectangle 34"/>
          <p:cNvSpPr>
            <a:spLocks noChangeArrowheads="1"/>
          </p:cNvSpPr>
          <p:nvPr/>
        </p:nvSpPr>
        <p:spPr bwMode="auto">
          <a:xfrm>
            <a:off x="1549400" y="188913"/>
            <a:ext cx="6223000" cy="1200329"/>
          </a:xfrm>
          <a:prstGeom prst="rect">
            <a:avLst/>
          </a:prstGeom>
          <a:noFill/>
          <a:ln w="9525" algn="ctr">
            <a:noFill/>
            <a:miter lim="800000"/>
            <a:headEnd/>
            <a:tailEnd/>
          </a:ln>
        </p:spPr>
        <p:txBody>
          <a:bodyPr wrap="square">
            <a:spAutoFit/>
          </a:bodyPr>
          <a:lstStyle/>
          <a:p>
            <a:pPr algn="ctr">
              <a:lnSpc>
                <a:spcPct val="90000"/>
              </a:lnSpc>
              <a:buClrTx/>
              <a:buFontTx/>
              <a:buNone/>
            </a:pPr>
            <a:r>
              <a:rPr lang="en-US" altLang="zh-CN" sz="4000" dirty="0">
                <a:solidFill>
                  <a:srgbClr val="800080"/>
                </a:solidFill>
                <a:ea typeface="华文行楷" pitchFamily="2" charset="-122"/>
              </a:rPr>
              <a:t>4.5 </a:t>
            </a:r>
            <a:r>
              <a:rPr lang="en-US" altLang="zh-CN" sz="4000" dirty="0">
                <a:solidFill>
                  <a:srgbClr val="800080"/>
                </a:solidFill>
              </a:rPr>
              <a:t>LL</a:t>
            </a:r>
            <a:r>
              <a:rPr lang="zh-CN" altLang="en-US" sz="4000" dirty="0">
                <a:solidFill>
                  <a:srgbClr val="800080"/>
                </a:solidFill>
              </a:rPr>
              <a:t>（</a:t>
            </a:r>
            <a:r>
              <a:rPr lang="en-US" altLang="zh-CN" sz="4000" dirty="0">
                <a:solidFill>
                  <a:srgbClr val="800080"/>
                </a:solidFill>
              </a:rPr>
              <a:t>1</a:t>
            </a:r>
            <a:r>
              <a:rPr lang="zh-CN" altLang="en-US" sz="4000">
                <a:solidFill>
                  <a:srgbClr val="800080"/>
                </a:solidFill>
              </a:rPr>
              <a:t>）</a:t>
            </a:r>
            <a:r>
              <a:rPr lang="zh-CN" altLang="en-US" sz="4000">
                <a:solidFill>
                  <a:srgbClr val="800080"/>
                </a:solidFill>
                <a:ea typeface="华文行楷" pitchFamily="2" charset="-122"/>
              </a:rPr>
              <a:t> </a:t>
            </a:r>
            <a:r>
              <a:rPr lang="zh-CN" altLang="en-US" sz="4000" dirty="0">
                <a:solidFill>
                  <a:srgbClr val="800080"/>
                </a:solidFill>
                <a:ea typeface="华文行楷" pitchFamily="2" charset="-122"/>
              </a:rPr>
              <a:t>分析的实现</a:t>
            </a:r>
          </a:p>
          <a:p>
            <a:pPr algn="ctr">
              <a:lnSpc>
                <a:spcPct val="90000"/>
              </a:lnSpc>
              <a:buClrTx/>
              <a:buFontTx/>
              <a:buNone/>
            </a:pPr>
            <a:endParaRPr lang="zh-CN" altLang="en-US" sz="4000" b="1" dirty="0">
              <a:solidFill>
                <a:srgbClr val="800080"/>
              </a:solidFill>
              <a:ea typeface="华文行楷" pitchFamily="2" charset="-122"/>
            </a:endParaRPr>
          </a:p>
        </p:txBody>
      </p:sp>
    </p:spTree>
    <p:extLst>
      <p:ext uri="{BB962C8B-B14F-4D97-AF65-F5344CB8AC3E}">
        <p14:creationId xmlns:p14="http://schemas.microsoft.com/office/powerpoint/2010/main" val="54753200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8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107505" y="1074509"/>
            <a:ext cx="9036496" cy="5570756"/>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rPr>
              <a:t>工作</a:t>
            </a:r>
            <a:r>
              <a:rPr lang="zh-CN" altLang="en-US" sz="2800" b="1" dirty="0">
                <a:solidFill>
                  <a:srgbClr val="800080"/>
                </a:solidFill>
                <a:latin typeface="楷体_GB2312" pitchFamily="49" charset="-122"/>
              </a:rPr>
              <a:t>原理</a:t>
            </a:r>
          </a:p>
          <a:p>
            <a:pPr>
              <a:buClrTx/>
              <a:buFont typeface="Symbol" pitchFamily="18" charset="2"/>
              <a:buNone/>
            </a:pPr>
            <a:endParaRPr lang="zh-CN" altLang="en-US" sz="1000" b="1" dirty="0">
              <a:solidFill>
                <a:srgbClr val="800080"/>
              </a:solidFill>
              <a:latin typeface="楷体_GB2312" pitchFamily="49" charset="-122"/>
            </a:endParaRPr>
          </a:p>
          <a:p>
            <a:pPr>
              <a:buNone/>
            </a:pPr>
            <a:r>
              <a:rPr lang="zh-CN" altLang="en-US" sz="2800" b="1" dirty="0"/>
              <a:t>每个非终结符都对应一个</a:t>
            </a:r>
            <a:r>
              <a:rPr lang="zh-CN" altLang="en-US" sz="2800" b="1" dirty="0">
                <a:solidFill>
                  <a:srgbClr val="800080"/>
                </a:solidFill>
              </a:rPr>
              <a:t>子程序</a:t>
            </a:r>
            <a:r>
              <a:rPr lang="zh-CN" altLang="en-US" sz="2800" b="1" dirty="0"/>
              <a:t>。</a:t>
            </a:r>
            <a:endParaRPr lang="en-US" altLang="zh-CN" sz="2800" b="1" dirty="0"/>
          </a:p>
          <a:p>
            <a:pPr>
              <a:buNone/>
            </a:pPr>
            <a:r>
              <a:rPr lang="zh-CN" altLang="en-US" sz="2800" b="1" dirty="0"/>
              <a:t>该</a:t>
            </a:r>
            <a:r>
              <a:rPr lang="zh-CN" altLang="en-US" sz="2800" dirty="0">
                <a:solidFill>
                  <a:srgbClr val="800080"/>
                </a:solidFill>
              </a:rPr>
              <a:t>子程序的行为</a:t>
            </a:r>
            <a:r>
              <a:rPr lang="zh-CN" altLang="en-US" sz="2800" dirty="0"/>
              <a:t>由该</a:t>
            </a:r>
            <a:r>
              <a:rPr lang="zh-CN" altLang="en-US" sz="2800" dirty="0">
                <a:solidFill>
                  <a:srgbClr val="800080"/>
                </a:solidFill>
              </a:rPr>
              <a:t>非终结符的产生式</a:t>
            </a:r>
            <a:r>
              <a:rPr lang="zh-CN" altLang="en-US" sz="2800" dirty="0"/>
              <a:t>决定。</a:t>
            </a:r>
            <a:endParaRPr lang="en-US" altLang="zh-CN" sz="2800" dirty="0"/>
          </a:p>
          <a:p>
            <a:pPr>
              <a:buNone/>
            </a:pPr>
            <a:r>
              <a:rPr lang="zh-CN" altLang="en-US" sz="2800" dirty="0"/>
              <a:t>有一个全局变量来记录剩余输入串的第一个符号即 </a:t>
            </a:r>
            <a:r>
              <a:rPr lang="zh-CN" altLang="en-US" sz="2800" dirty="0">
                <a:solidFill>
                  <a:srgbClr val="FF0000"/>
                </a:solidFill>
              </a:rPr>
              <a:t>当前符号</a:t>
            </a:r>
            <a:r>
              <a:rPr lang="zh-CN" altLang="en-US" sz="2800" dirty="0"/>
              <a:t>，</a:t>
            </a:r>
            <a:r>
              <a:rPr lang="zh-CN" altLang="en-US" sz="2800" b="1" dirty="0"/>
              <a:t>先根据</a:t>
            </a:r>
            <a:r>
              <a:rPr lang="zh-CN" altLang="en-US" sz="2800" dirty="0">
                <a:solidFill>
                  <a:srgbClr val="FF0000"/>
                </a:solidFill>
              </a:rPr>
              <a:t>当前符号</a:t>
            </a:r>
            <a:r>
              <a:rPr lang="zh-CN" altLang="en-US" sz="2800" b="1" dirty="0"/>
              <a:t>来确定按照哪一个产生式进行处理</a:t>
            </a:r>
            <a:r>
              <a:rPr lang="en-US" altLang="zh-CN" sz="2800" b="1" dirty="0"/>
              <a:t>,</a:t>
            </a:r>
            <a:r>
              <a:rPr lang="zh-CN" altLang="en-US" sz="2800" b="1" dirty="0"/>
              <a:t>再看该产生式右部，</a:t>
            </a:r>
          </a:p>
          <a:p>
            <a:endParaRPr lang="zh-CN" altLang="en-US" sz="1000" b="1" dirty="0"/>
          </a:p>
          <a:p>
            <a:pPr lvl="1">
              <a:buFontTx/>
              <a:buChar char="•"/>
            </a:pPr>
            <a:r>
              <a:rPr lang="zh-CN" altLang="en-US" sz="2800" b="1" dirty="0"/>
              <a:t>  </a:t>
            </a:r>
            <a:r>
              <a:rPr lang="zh-CN" altLang="en-US" sz="2800" dirty="0"/>
              <a:t>在产生式右部每</a:t>
            </a:r>
            <a:r>
              <a:rPr lang="zh-CN" altLang="en-US" sz="2800" b="1" dirty="0"/>
              <a:t>遇到一个</a:t>
            </a:r>
            <a:r>
              <a:rPr lang="zh-CN" altLang="en-US" sz="2800" b="1" dirty="0">
                <a:solidFill>
                  <a:srgbClr val="FF0000"/>
                </a:solidFill>
              </a:rPr>
              <a:t>终结符</a:t>
            </a:r>
            <a:r>
              <a:rPr lang="zh-CN" altLang="en-US" sz="2800" b="1" dirty="0"/>
              <a:t>，则判断</a:t>
            </a:r>
            <a:r>
              <a:rPr lang="zh-CN" altLang="en-US" sz="2800" b="1" dirty="0">
                <a:solidFill>
                  <a:srgbClr val="FF0000"/>
                </a:solidFill>
              </a:rPr>
              <a:t>当前</a:t>
            </a:r>
            <a:r>
              <a:rPr lang="zh-CN" altLang="en-US" sz="2800" dirty="0">
                <a:solidFill>
                  <a:srgbClr val="FF0000"/>
                </a:solidFill>
              </a:rPr>
              <a:t>符号</a:t>
            </a:r>
            <a:r>
              <a:rPr lang="zh-CN" altLang="en-US" sz="2800" dirty="0"/>
              <a:t>是否</a:t>
            </a:r>
            <a:r>
              <a:rPr lang="zh-CN" altLang="en-US" sz="2800" b="1" dirty="0"/>
              <a:t>与该终结符相匹配，</a:t>
            </a:r>
            <a:endParaRPr lang="en-US" altLang="zh-CN" sz="2800" b="1" dirty="0"/>
          </a:p>
          <a:p>
            <a:pPr lvl="2">
              <a:buFontTx/>
              <a:buChar char="•"/>
            </a:pPr>
            <a:r>
              <a:rPr lang="zh-CN" altLang="en-US" sz="2800" b="1" dirty="0"/>
              <a:t>若匹配，再读取</a:t>
            </a:r>
            <a:r>
              <a:rPr lang="zh-CN" altLang="en-US" sz="2800" dirty="0"/>
              <a:t>剩余输入串的</a:t>
            </a:r>
            <a:r>
              <a:rPr lang="zh-CN" altLang="en-US" sz="2800" b="1" dirty="0"/>
              <a:t>下一</a:t>
            </a:r>
            <a:r>
              <a:rPr lang="zh-CN" altLang="en-US" sz="2800" dirty="0"/>
              <a:t>个符号作为当前符号，并继续</a:t>
            </a:r>
            <a:r>
              <a:rPr lang="zh-CN" altLang="en-US" sz="2800" b="1" dirty="0"/>
              <a:t>分析；</a:t>
            </a:r>
            <a:endParaRPr lang="en-US" altLang="zh-CN" sz="2800" dirty="0"/>
          </a:p>
          <a:p>
            <a:pPr lvl="2">
              <a:buFontTx/>
              <a:buChar char="•"/>
            </a:pPr>
            <a:r>
              <a:rPr lang="zh-CN" altLang="en-US" sz="2800" b="1" dirty="0"/>
              <a:t>不匹配，则进行出错处理。</a:t>
            </a:r>
          </a:p>
          <a:p>
            <a:pPr lvl="1">
              <a:buFontTx/>
              <a:buChar char="•"/>
            </a:pPr>
            <a:r>
              <a:rPr lang="zh-CN" altLang="en-US" sz="2800" b="1" dirty="0"/>
              <a:t>  每遇到一个非终结符，则调用相应的子程序。</a:t>
            </a:r>
          </a:p>
        </p:txBody>
      </p:sp>
      <p:sp>
        <p:nvSpPr>
          <p:cNvPr id="55299" name="Text Box 5"/>
          <p:cNvSpPr txBox="1">
            <a:spLocks noChangeArrowheads="1"/>
          </p:cNvSpPr>
          <p:nvPr/>
        </p:nvSpPr>
        <p:spPr bwMode="auto">
          <a:xfrm>
            <a:off x="1000100" y="214290"/>
            <a:ext cx="7129463" cy="579438"/>
          </a:xfrm>
          <a:prstGeom prst="rect">
            <a:avLst/>
          </a:prstGeom>
          <a:noFill/>
          <a:ln w="9525">
            <a:noFill/>
            <a:miter lim="800000"/>
            <a:headEnd/>
            <a:tailEnd/>
          </a:ln>
        </p:spPr>
        <p:txBody>
          <a:bodyPr>
            <a:spAutoFit/>
          </a:bodyPr>
          <a:lstStyle/>
          <a:p>
            <a:pPr>
              <a:buClrTx/>
              <a:buNone/>
            </a:pPr>
            <a:r>
              <a:rPr lang="zh-CN" altLang="en-US" sz="3200" b="1" dirty="0">
                <a:solidFill>
                  <a:srgbClr val="800080"/>
                </a:solidFill>
                <a:latin typeface="楷体_GB2312" pitchFamily="49" charset="-122"/>
              </a:rPr>
              <a:t>递归下降</a:t>
            </a:r>
            <a:r>
              <a:rPr lang="en-US" altLang="zh-CN" sz="3200" dirty="0">
                <a:solidFill>
                  <a:srgbClr val="800080"/>
                </a:solidFill>
              </a:rPr>
              <a:t>LL(1)</a:t>
            </a:r>
            <a:r>
              <a:rPr lang="zh-CN" altLang="en-US" sz="3200" b="1" dirty="0">
                <a:solidFill>
                  <a:srgbClr val="800080"/>
                </a:solidFill>
                <a:latin typeface="楷体_GB2312" pitchFamily="49" charset="-122"/>
              </a:rPr>
              <a:t>分析程序</a:t>
            </a:r>
            <a:r>
              <a:rPr lang="en-US" altLang="zh-CN" sz="3200" b="1" dirty="0">
                <a:solidFill>
                  <a:srgbClr val="800080"/>
                </a:solidFill>
                <a:latin typeface="楷体_GB2312" pitchFamily="49" charset="-122"/>
              </a:rPr>
              <a:t>* (P86)</a:t>
            </a:r>
            <a:endParaRPr lang="zh-CN" altLang="en-US" sz="3200" b="1" dirty="0">
              <a:solidFill>
                <a:srgbClr val="800080"/>
              </a:solidFill>
              <a:latin typeface="楷体_GB2312" pitchFamily="49" charset="-122"/>
            </a:endParaRPr>
          </a:p>
        </p:txBody>
      </p:sp>
      <p:sp>
        <p:nvSpPr>
          <p:cNvPr id="55300"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1"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2"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3"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32048" y="44624"/>
            <a:ext cx="4139952" cy="1938992"/>
          </a:xfrm>
          <a:prstGeom prst="rect">
            <a:avLst/>
          </a:prstGeom>
          <a:noFill/>
          <a:ln w="9525">
            <a:noFill/>
            <a:miter lim="800000"/>
            <a:headEnd/>
            <a:tailEnd/>
          </a:ln>
        </p:spPr>
        <p:txBody>
          <a:bodyPr wrap="square">
            <a:spAutoFit/>
          </a:bodyPr>
          <a:lstStyle/>
          <a:p>
            <a:pPr>
              <a:buClrTx/>
              <a:buNone/>
            </a:pPr>
            <a:r>
              <a:rPr lang="zh-CN" altLang="en-US" sz="2400" b="1" dirty="0">
                <a:solidFill>
                  <a:srgbClr val="800080"/>
                </a:solidFill>
                <a:latin typeface="楷体_GB2312" pitchFamily="49" charset="-122"/>
              </a:rPr>
              <a:t>例</a:t>
            </a:r>
            <a:r>
              <a:rPr lang="en-US" altLang="zh-CN" sz="2400" b="1" dirty="0">
                <a:solidFill>
                  <a:srgbClr val="800080"/>
                </a:solidFill>
                <a:latin typeface="楷体_GB2312" pitchFamily="49" charset="-122"/>
              </a:rPr>
              <a:t>4.12</a:t>
            </a:r>
            <a:r>
              <a:rPr lang="zh-CN" altLang="en-US" sz="2400" b="1" dirty="0">
                <a:solidFill>
                  <a:srgbClr val="800080"/>
                </a:solidFill>
                <a:latin typeface="楷体_GB2312" pitchFamily="49" charset="-122"/>
              </a:rPr>
              <a:t> </a:t>
            </a:r>
            <a:r>
              <a:rPr lang="zh-CN" altLang="en-US" sz="2400" b="1" dirty="0">
                <a:latin typeface="楷体_GB2312" pitchFamily="49" charset="-122"/>
              </a:rPr>
              <a:t>对于下列文法 </a:t>
            </a:r>
            <a:endParaRPr lang="en-US" altLang="zh-CN" sz="2400" dirty="0">
              <a:latin typeface="楷体_GB2312" pitchFamily="49" charset="-122"/>
            </a:endParaRPr>
          </a:p>
          <a:p>
            <a:pPr>
              <a:buClrTx/>
              <a:buNone/>
            </a:pPr>
            <a:r>
              <a:rPr lang="en-US" altLang="zh-CN" sz="2400" dirty="0">
                <a:solidFill>
                  <a:srgbClr val="800080"/>
                </a:solidFill>
              </a:rPr>
              <a:t>G[S]</a:t>
            </a:r>
            <a:r>
              <a:rPr lang="en-US" altLang="zh-CN" sz="2400" dirty="0"/>
              <a:t>:</a:t>
            </a:r>
          </a:p>
          <a:p>
            <a:pPr>
              <a:buClrTx/>
              <a:buNone/>
            </a:pPr>
            <a:r>
              <a:rPr lang="en-US" altLang="zh-CN" sz="2400" b="1" i="1" dirty="0"/>
              <a:t>S </a:t>
            </a:r>
            <a:r>
              <a:rPr lang="en-US" altLang="zh-CN" sz="2400" b="1" dirty="0">
                <a:sym typeface="Symbol" pitchFamily="18" charset="2"/>
              </a:rPr>
              <a:t></a:t>
            </a:r>
            <a:r>
              <a:rPr lang="en-US" altLang="zh-CN" sz="2400" b="1" i="1" dirty="0"/>
              <a:t> </a:t>
            </a:r>
            <a:r>
              <a:rPr lang="en-US" altLang="zh-CN" sz="2400" b="1" i="1" dirty="0" err="1"/>
              <a:t>AaS</a:t>
            </a:r>
            <a:r>
              <a:rPr lang="en-US" altLang="zh-CN" sz="2400" b="1" i="1" dirty="0"/>
              <a:t> </a:t>
            </a:r>
            <a:r>
              <a:rPr lang="en-US" altLang="zh-CN" sz="2400" b="1" dirty="0">
                <a:sym typeface="Symbol" pitchFamily="18" charset="2"/>
              </a:rPr>
              <a:t></a:t>
            </a:r>
            <a:r>
              <a:rPr lang="en-US" altLang="zh-CN" sz="2400" b="1" dirty="0"/>
              <a:t> </a:t>
            </a:r>
            <a:r>
              <a:rPr lang="en-US" altLang="zh-CN" sz="2400" b="1" i="1" dirty="0" err="1"/>
              <a:t>BbS</a:t>
            </a:r>
            <a:r>
              <a:rPr lang="en-US" altLang="zh-CN" sz="2400" b="1" dirty="0">
                <a:sym typeface="Symbol" pitchFamily="18" charset="2"/>
              </a:rPr>
              <a:t></a:t>
            </a:r>
            <a:r>
              <a:rPr lang="en-US" altLang="zh-CN" sz="2400" b="1" i="1" dirty="0"/>
              <a:t> d</a:t>
            </a:r>
          </a:p>
          <a:p>
            <a:pPr>
              <a:buNone/>
            </a:pPr>
            <a:r>
              <a:rPr lang="en-US" altLang="zh-CN" sz="2400" b="1" i="1" dirty="0"/>
              <a:t>A </a:t>
            </a:r>
            <a:r>
              <a:rPr lang="en-US" altLang="zh-CN" sz="2400" b="1" dirty="0">
                <a:sym typeface="Symbol" pitchFamily="18" charset="2"/>
              </a:rPr>
              <a:t></a:t>
            </a:r>
            <a:r>
              <a:rPr lang="en-US" altLang="zh-CN" sz="2400" b="1" i="1" dirty="0"/>
              <a:t> a</a:t>
            </a:r>
          </a:p>
          <a:p>
            <a:pPr>
              <a:buNone/>
            </a:pPr>
            <a:r>
              <a:rPr lang="en-US" altLang="zh-CN" sz="2400" b="1" i="1" dirty="0"/>
              <a:t>B </a:t>
            </a:r>
            <a:r>
              <a:rPr lang="en-US" altLang="zh-CN" sz="2400" b="1" dirty="0">
                <a:sym typeface="Symbol" pitchFamily="18" charset="2"/>
              </a:rPr>
              <a:t></a:t>
            </a:r>
            <a:r>
              <a:rPr lang="en-US" altLang="zh-CN" sz="2400" b="1" i="1" dirty="0"/>
              <a:t> </a:t>
            </a:r>
            <a:r>
              <a:rPr lang="en-US" altLang="zh-CN" sz="2400" b="1" i="1" dirty="0">
                <a:sym typeface="Symbol" pitchFamily="18" charset="2"/>
              </a:rPr>
              <a:t></a:t>
            </a:r>
            <a:r>
              <a:rPr lang="en-US" altLang="zh-CN" sz="2400" b="1" i="1" dirty="0"/>
              <a:t> </a:t>
            </a:r>
            <a:r>
              <a:rPr lang="en-US" altLang="zh-CN" sz="2400" b="1" dirty="0">
                <a:sym typeface="Symbol" pitchFamily="18" charset="2"/>
              </a:rPr>
              <a:t></a:t>
            </a:r>
            <a:r>
              <a:rPr lang="en-US" altLang="zh-CN" sz="2400" b="1" i="1" dirty="0"/>
              <a:t> c</a:t>
            </a:r>
          </a:p>
        </p:txBody>
      </p:sp>
      <p:sp>
        <p:nvSpPr>
          <p:cNvPr id="4" name="Rectangle 11"/>
          <p:cNvSpPr>
            <a:spLocks noChangeArrowheads="1"/>
          </p:cNvSpPr>
          <p:nvPr/>
        </p:nvSpPr>
        <p:spPr bwMode="auto">
          <a:xfrm>
            <a:off x="4716016" y="44624"/>
            <a:ext cx="4285387" cy="2308324"/>
          </a:xfrm>
          <a:prstGeom prst="rect">
            <a:avLst/>
          </a:prstGeom>
          <a:noFill/>
          <a:ln w="9525">
            <a:noFill/>
            <a:miter lim="800000"/>
            <a:headEnd/>
            <a:tailEnd/>
          </a:ln>
        </p:spPr>
        <p:txBody>
          <a:bodyPr wrap="square">
            <a:spAutoFit/>
          </a:bodyPr>
          <a:lstStyle/>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AaS</a:t>
            </a:r>
            <a:r>
              <a:rPr lang="pt-BR" altLang="zh-CN" sz="2400" i="1" dirty="0"/>
              <a:t>) = {a}</a:t>
            </a:r>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BbS</a:t>
            </a:r>
            <a:r>
              <a:rPr lang="pt-BR" altLang="zh-CN" sz="2400" i="1" dirty="0"/>
              <a:t>) = {</a:t>
            </a:r>
            <a:r>
              <a:rPr lang="en-US" altLang="zh-CN" sz="2400" i="1" dirty="0"/>
              <a:t>b</a:t>
            </a:r>
            <a:r>
              <a:rPr lang="pt-BR" altLang="zh-CN" sz="2400" i="1" dirty="0"/>
              <a:t>,c} </a:t>
            </a:r>
            <a:endParaRPr lang="en-US" altLang="zh-CN" sz="2400" i="1" dirty="0"/>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d</a:t>
            </a:r>
            <a:r>
              <a:rPr lang="pt-BR" altLang="zh-CN" sz="2400" i="1" dirty="0"/>
              <a:t>) = {d}</a:t>
            </a:r>
          </a:p>
          <a:p>
            <a:pPr>
              <a:buNone/>
            </a:pPr>
            <a:r>
              <a:rPr lang="pt-BR" altLang="zh-CN" sz="2400" i="1" dirty="0"/>
              <a:t>SELECT</a:t>
            </a:r>
            <a:r>
              <a:rPr lang="pt-BR" altLang="zh-CN" sz="2400" dirty="0"/>
              <a:t>(</a:t>
            </a:r>
            <a:r>
              <a:rPr lang="en-US" altLang="zh-CN" sz="2400" i="1" dirty="0" err="1"/>
              <a:t>A</a:t>
            </a:r>
            <a:r>
              <a:rPr lang="en-US" altLang="zh-CN" sz="2400" dirty="0" err="1">
                <a:sym typeface="Symbol" pitchFamily="18" charset="2"/>
              </a:rPr>
              <a:t></a:t>
            </a:r>
            <a:r>
              <a:rPr lang="en-US" altLang="zh-CN" sz="2400" i="1" dirty="0" err="1">
                <a:sym typeface="Symbol" pitchFamily="18" charset="2"/>
              </a:rPr>
              <a:t>a</a:t>
            </a:r>
            <a:r>
              <a:rPr lang="pt-BR" altLang="zh-CN" sz="2400" dirty="0"/>
              <a:t>) = {</a:t>
            </a:r>
            <a:r>
              <a:rPr lang="pt-BR" altLang="zh-CN" sz="2400" i="1" dirty="0"/>
              <a:t>a</a:t>
            </a:r>
            <a:r>
              <a:rPr lang="pt-BR" altLang="zh-CN" sz="2400" dirty="0"/>
              <a:t>}</a:t>
            </a:r>
            <a:endParaRPr lang="en-US" altLang="zh-CN" sz="2400" dirty="0"/>
          </a:p>
          <a:p>
            <a:pPr>
              <a:buNone/>
            </a:pPr>
            <a:r>
              <a:rPr lang="pt-BR" altLang="zh-CN" sz="2400" i="1" dirty="0"/>
              <a:t>SELECT</a:t>
            </a:r>
            <a:r>
              <a:rPr lang="pt-BR" altLang="zh-CN" sz="2400" dirty="0"/>
              <a:t>(</a:t>
            </a:r>
            <a:r>
              <a:rPr lang="en-US" altLang="zh-CN" sz="2400" i="1" dirty="0"/>
              <a:t>B</a:t>
            </a:r>
            <a:r>
              <a:rPr lang="en-US" altLang="zh-CN" sz="2400" dirty="0">
                <a:sym typeface="Symbol" pitchFamily="18" charset="2"/>
              </a:rPr>
              <a:t></a:t>
            </a:r>
            <a:r>
              <a:rPr lang="en-US" altLang="zh-CN" sz="2400" i="1" dirty="0">
                <a:sym typeface="Symbol" pitchFamily="18" charset="2"/>
              </a:rPr>
              <a:t></a:t>
            </a:r>
            <a:r>
              <a:rPr lang="pt-BR" altLang="zh-CN" sz="2400" dirty="0"/>
              <a:t>) = {</a:t>
            </a:r>
            <a:r>
              <a:rPr lang="pt-BR" altLang="zh-CN" sz="2400" i="1" dirty="0"/>
              <a:t>b</a:t>
            </a:r>
            <a:r>
              <a:rPr lang="pt-BR" altLang="zh-CN" sz="2400" dirty="0"/>
              <a:t>}</a:t>
            </a:r>
            <a:endParaRPr lang="zh-CN" altLang="pt-BR" sz="2400" b="1" dirty="0"/>
          </a:p>
          <a:p>
            <a:pPr>
              <a:buNone/>
            </a:pPr>
            <a:r>
              <a:rPr lang="pt-BR" altLang="zh-CN" sz="2400" i="1" dirty="0"/>
              <a:t>SELECT</a:t>
            </a:r>
            <a:r>
              <a:rPr lang="pt-BR" altLang="zh-CN" sz="2400" dirty="0"/>
              <a:t>(</a:t>
            </a:r>
            <a:r>
              <a:rPr lang="en-US" altLang="zh-CN" sz="2400" i="1" dirty="0" err="1"/>
              <a:t>B</a:t>
            </a:r>
            <a:r>
              <a:rPr lang="en-US" altLang="zh-CN" sz="2400" dirty="0" err="1">
                <a:sym typeface="Symbol" pitchFamily="18" charset="2"/>
              </a:rPr>
              <a:t></a:t>
            </a:r>
            <a:r>
              <a:rPr lang="en-US" altLang="zh-CN" sz="2400" i="1" dirty="0" err="1">
                <a:sym typeface="Symbol" pitchFamily="18" charset="2"/>
              </a:rPr>
              <a:t>c</a:t>
            </a:r>
            <a:r>
              <a:rPr lang="pt-BR" altLang="zh-CN" sz="2400" dirty="0"/>
              <a:t>) = {</a:t>
            </a:r>
            <a:r>
              <a:rPr lang="pt-BR" altLang="zh-CN" sz="2400" i="1" dirty="0"/>
              <a:t>c</a:t>
            </a:r>
            <a:r>
              <a:rPr lang="pt-BR" altLang="zh-CN" sz="2400" dirty="0"/>
              <a:t>}</a:t>
            </a:r>
            <a:endParaRPr lang="en-US" altLang="zh-CN" sz="2400" dirty="0"/>
          </a:p>
        </p:txBody>
      </p:sp>
      <p:sp>
        <p:nvSpPr>
          <p:cNvPr id="13" name="矩形 12"/>
          <p:cNvSpPr/>
          <p:nvPr/>
        </p:nvSpPr>
        <p:spPr>
          <a:xfrm>
            <a:off x="148245" y="2992884"/>
            <a:ext cx="8775629" cy="1569660"/>
          </a:xfrm>
          <a:prstGeom prst="rect">
            <a:avLst/>
          </a:prstGeom>
        </p:spPr>
        <p:txBody>
          <a:bodyPr wrap="square">
            <a:spAutoFit/>
          </a:bodyPr>
          <a:lstStyle/>
          <a:p>
            <a:pPr>
              <a:buNone/>
            </a:pPr>
            <a:r>
              <a:rPr lang="en-US" altLang="zh-CN" sz="2400" dirty="0"/>
              <a:t>void </a:t>
            </a:r>
            <a:r>
              <a:rPr lang="en-US" altLang="zh-CN" sz="2400" dirty="0" err="1"/>
              <a:t>MatchToken</a:t>
            </a:r>
            <a:r>
              <a:rPr lang="en-US" altLang="zh-CN" sz="2400" dirty="0"/>
              <a:t>(</a:t>
            </a:r>
            <a:r>
              <a:rPr lang="en-US" altLang="zh-CN" sz="2400" dirty="0" err="1"/>
              <a:t>int</a:t>
            </a:r>
            <a:r>
              <a:rPr lang="zh-CN" altLang="en-US" sz="2400" dirty="0"/>
              <a:t> </a:t>
            </a:r>
            <a:r>
              <a:rPr lang="en-US" altLang="zh-CN" sz="2400" dirty="0"/>
              <a:t>expected ) { </a:t>
            </a:r>
          </a:p>
          <a:p>
            <a:pPr>
              <a:buNone/>
            </a:pPr>
            <a:endParaRPr lang="en-US" altLang="zh-CN" sz="2400" dirty="0"/>
          </a:p>
          <a:p>
            <a:pPr>
              <a:buNone/>
            </a:pPr>
            <a:endParaRPr lang="en-US" altLang="zh-CN" sz="2400" dirty="0"/>
          </a:p>
          <a:p>
            <a:pPr>
              <a:buNone/>
            </a:pPr>
            <a:r>
              <a:rPr lang="en-US" altLang="zh-CN" sz="2400" dirty="0"/>
              <a:t>}</a:t>
            </a:r>
          </a:p>
        </p:txBody>
      </p:sp>
      <p:sp>
        <p:nvSpPr>
          <p:cNvPr id="14" name="矩形 13"/>
          <p:cNvSpPr/>
          <p:nvPr/>
        </p:nvSpPr>
        <p:spPr>
          <a:xfrm>
            <a:off x="168496" y="2137922"/>
            <a:ext cx="8784976" cy="830997"/>
          </a:xfrm>
          <a:prstGeom prst="rect">
            <a:avLst/>
          </a:prstGeom>
        </p:spPr>
        <p:txBody>
          <a:bodyPr wrap="square">
            <a:spAutoFit/>
          </a:bodyPr>
          <a:lstStyle/>
          <a:p>
            <a:pPr>
              <a:buNone/>
            </a:pPr>
            <a:r>
              <a:rPr lang="en-US" altLang="zh-CN" sz="2400" dirty="0"/>
              <a:t>int</a:t>
            </a:r>
            <a:r>
              <a:rPr lang="zh-CN" altLang="en-US" sz="2400" dirty="0"/>
              <a:t>  </a:t>
            </a:r>
            <a:r>
              <a:rPr lang="en-US" altLang="zh-CN" sz="2400" dirty="0"/>
              <a:t>lookahead;</a:t>
            </a:r>
          </a:p>
          <a:p>
            <a:pPr>
              <a:buNone/>
            </a:pPr>
            <a:r>
              <a:rPr lang="en-US" altLang="zh-CN" sz="2400" dirty="0"/>
              <a:t>char </a:t>
            </a:r>
            <a:r>
              <a:rPr lang="en-US" altLang="zh-CN" sz="2400" dirty="0" err="1"/>
              <a:t>getToken</a:t>
            </a:r>
            <a:r>
              <a:rPr lang="en-US" altLang="zh-CN" sz="2400" dirty="0"/>
              <a:t>();</a:t>
            </a:r>
          </a:p>
        </p:txBody>
      </p:sp>
      <p:sp>
        <p:nvSpPr>
          <p:cNvPr id="3" name="矩形 2"/>
          <p:cNvSpPr/>
          <p:nvPr/>
        </p:nvSpPr>
        <p:spPr>
          <a:xfrm>
            <a:off x="-77126" y="3429000"/>
            <a:ext cx="9221125" cy="830997"/>
          </a:xfrm>
          <a:prstGeom prst="rect">
            <a:avLst/>
          </a:prstGeom>
        </p:spPr>
        <p:txBody>
          <a:bodyPr wrap="square">
            <a:spAutoFit/>
          </a:bodyPr>
          <a:lstStyle/>
          <a:p>
            <a:pPr lvl="1">
              <a:buNone/>
            </a:pPr>
            <a:r>
              <a:rPr lang="en-US" altLang="zh-CN" sz="2400" dirty="0"/>
              <a:t>if(</a:t>
            </a:r>
            <a:r>
              <a:rPr lang="en-US" altLang="zh-CN" sz="2400" dirty="0" err="1"/>
              <a:t>lookahead</a:t>
            </a:r>
            <a:r>
              <a:rPr lang="en-US" altLang="zh-CN" sz="2400" dirty="0"/>
              <a:t> != expected){ </a:t>
            </a:r>
            <a:r>
              <a:rPr lang="en-US" altLang="zh-CN" sz="2400" dirty="0" err="1"/>
              <a:t>printf</a:t>
            </a:r>
            <a:r>
              <a:rPr lang="en-US" altLang="zh-CN" sz="2400" dirty="0"/>
              <a:t>("syntax error \n"); exit(0);}</a:t>
            </a:r>
          </a:p>
          <a:p>
            <a:pPr lvl="1">
              <a:buNone/>
            </a:pPr>
            <a:r>
              <a:rPr lang="en-US" altLang="zh-CN" sz="2400" dirty="0"/>
              <a:t>else </a:t>
            </a:r>
            <a:r>
              <a:rPr lang="en-US" altLang="zh-CN" sz="2400" dirty="0" err="1"/>
              <a:t>lookahead</a:t>
            </a:r>
            <a:r>
              <a:rPr lang="en-US" altLang="zh-CN" sz="2400" dirty="0"/>
              <a:t> = </a:t>
            </a:r>
            <a:r>
              <a:rPr lang="en-US" altLang="zh-CN" sz="2400" dirty="0" err="1"/>
              <a:t>getToken</a:t>
            </a:r>
            <a:r>
              <a:rPr lang="en-US" altLang="zh-CN" sz="2400" dirty="0"/>
              <a:t>();</a:t>
            </a:r>
          </a:p>
        </p:txBody>
      </p:sp>
      <p:sp>
        <p:nvSpPr>
          <p:cNvPr id="7" name="矩形 6"/>
          <p:cNvSpPr/>
          <p:nvPr/>
        </p:nvSpPr>
        <p:spPr>
          <a:xfrm>
            <a:off x="138899" y="4562544"/>
            <a:ext cx="8775629" cy="2308324"/>
          </a:xfrm>
          <a:prstGeom prst="rect">
            <a:avLst/>
          </a:prstGeom>
        </p:spPr>
        <p:txBody>
          <a:bodyPr wrap="square">
            <a:spAutoFit/>
          </a:bodyPr>
          <a:lstStyle/>
          <a:p>
            <a:pPr>
              <a:buNone/>
            </a:pPr>
            <a:r>
              <a:rPr lang="en-US" altLang="zh-CN" sz="2400" dirty="0" err="1"/>
              <a:t>int</a:t>
            </a:r>
            <a:r>
              <a:rPr lang="en-US" altLang="zh-CN" sz="2400" dirty="0"/>
              <a:t> main() { </a:t>
            </a:r>
          </a:p>
          <a:p>
            <a:pPr marL="0" lvl="1">
              <a:buNone/>
            </a:pPr>
            <a:r>
              <a:rPr lang="en-US" altLang="zh-CN" sz="2400" dirty="0"/>
              <a:t> </a:t>
            </a:r>
            <a:r>
              <a:rPr lang="en-US" altLang="zh-CN" sz="2400" dirty="0" err="1"/>
              <a:t>lookahead</a:t>
            </a:r>
            <a:r>
              <a:rPr lang="en-US" altLang="zh-CN" sz="2400" dirty="0"/>
              <a:t>=</a:t>
            </a:r>
            <a:r>
              <a:rPr lang="en-US" altLang="zh-CN" sz="2400" dirty="0" err="1"/>
              <a:t>getToken</a:t>
            </a:r>
            <a:r>
              <a:rPr lang="en-US" altLang="zh-CN" sz="2400" dirty="0"/>
              <a:t>();</a:t>
            </a:r>
          </a:p>
          <a:p>
            <a:pPr>
              <a:buNone/>
            </a:pPr>
            <a:r>
              <a:rPr lang="en-US" altLang="zh-CN" sz="2400" dirty="0"/>
              <a:t> </a:t>
            </a:r>
            <a:r>
              <a:rPr lang="en-US" altLang="zh-CN" sz="2400" dirty="0" err="1"/>
              <a:t>Parse</a:t>
            </a:r>
            <a:r>
              <a:rPr lang="en-US" altLang="zh-CN" sz="2400" dirty="0" err="1">
                <a:solidFill>
                  <a:srgbClr val="FF0000"/>
                </a:solidFill>
              </a:rPr>
              <a:t>S</a:t>
            </a:r>
            <a:r>
              <a:rPr lang="en-US" altLang="zh-CN" sz="2400" dirty="0"/>
              <a:t>( );</a:t>
            </a:r>
          </a:p>
          <a:p>
            <a:pPr marL="0" lvl="1">
              <a:buNone/>
            </a:pPr>
            <a:r>
              <a:rPr lang="en-US" altLang="zh-CN" sz="2400" dirty="0"/>
              <a:t> if(lookahead != ‘</a:t>
            </a:r>
            <a:r>
              <a:rPr lang="en-US" altLang="zh-CN" sz="2400" dirty="0">
                <a:solidFill>
                  <a:srgbClr val="FF0000"/>
                </a:solidFill>
              </a:rPr>
              <a:t>#</a:t>
            </a:r>
            <a:r>
              <a:rPr lang="en-US" altLang="zh-CN" sz="2400" dirty="0"/>
              <a:t>’) { </a:t>
            </a:r>
            <a:r>
              <a:rPr lang="en-US" altLang="zh-CN" sz="2400" dirty="0" err="1"/>
              <a:t>printf</a:t>
            </a:r>
            <a:r>
              <a:rPr lang="en-US" altLang="zh-CN" sz="2400" dirty="0"/>
              <a:t>("syntax error \n"); exit(0);}</a:t>
            </a:r>
          </a:p>
          <a:p>
            <a:pPr>
              <a:buNone/>
            </a:pPr>
            <a:r>
              <a:rPr lang="en-US" altLang="zh-CN" sz="2400" dirty="0"/>
              <a:t> else return 1;</a:t>
            </a:r>
          </a:p>
          <a:p>
            <a:pPr>
              <a:buNone/>
            </a:pPr>
            <a:r>
              <a:rPr lang="en-US" altLang="zh-CN" sz="2400" dirty="0"/>
              <a:t>}</a:t>
            </a:r>
          </a:p>
        </p:txBody>
      </p:sp>
    </p:spTree>
    <p:extLst>
      <p:ext uri="{BB962C8B-B14F-4D97-AF65-F5344CB8AC3E}">
        <p14:creationId xmlns:p14="http://schemas.microsoft.com/office/powerpoint/2010/main" val="90691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32048" y="44624"/>
            <a:ext cx="4139952" cy="2308324"/>
          </a:xfrm>
          <a:prstGeom prst="rect">
            <a:avLst/>
          </a:prstGeom>
          <a:noFill/>
          <a:ln w="9525">
            <a:noFill/>
            <a:miter lim="800000"/>
            <a:headEnd/>
            <a:tailEnd/>
          </a:ln>
        </p:spPr>
        <p:txBody>
          <a:bodyPr wrap="square">
            <a:spAutoFit/>
          </a:bodyPr>
          <a:lstStyle/>
          <a:p>
            <a:pPr>
              <a:buClrTx/>
              <a:buNone/>
            </a:pPr>
            <a:r>
              <a:rPr lang="zh-CN" altLang="en-US" sz="2400" b="1" dirty="0">
                <a:solidFill>
                  <a:srgbClr val="800080"/>
                </a:solidFill>
                <a:latin typeface="楷体_GB2312" pitchFamily="49" charset="-122"/>
              </a:rPr>
              <a:t>例</a:t>
            </a:r>
            <a:r>
              <a:rPr lang="en-US" altLang="zh-CN" sz="2400" dirty="0">
                <a:solidFill>
                  <a:srgbClr val="800080"/>
                </a:solidFill>
                <a:latin typeface="楷体_GB2312" pitchFamily="49" charset="-122"/>
              </a:rPr>
              <a:t>4.12 (P87-89)</a:t>
            </a:r>
            <a:r>
              <a:rPr lang="zh-CN" altLang="en-US" sz="2400" b="1" dirty="0">
                <a:solidFill>
                  <a:srgbClr val="800080"/>
                </a:solidFill>
                <a:latin typeface="楷体_GB2312" pitchFamily="49" charset="-122"/>
              </a:rPr>
              <a:t> </a:t>
            </a:r>
            <a:endParaRPr lang="en-US" altLang="zh-CN" sz="2400" b="1" dirty="0">
              <a:solidFill>
                <a:srgbClr val="800080"/>
              </a:solidFill>
              <a:latin typeface="楷体_GB2312" pitchFamily="49" charset="-122"/>
            </a:endParaRPr>
          </a:p>
          <a:p>
            <a:pPr>
              <a:buClrTx/>
              <a:buNone/>
            </a:pPr>
            <a:r>
              <a:rPr lang="zh-CN" altLang="en-US" sz="2400" b="1" dirty="0">
                <a:latin typeface="楷体_GB2312" pitchFamily="49" charset="-122"/>
              </a:rPr>
              <a:t>对于下列文法 </a:t>
            </a:r>
            <a:endParaRPr lang="en-US" altLang="zh-CN" sz="2400" dirty="0">
              <a:latin typeface="楷体_GB2312" pitchFamily="49" charset="-122"/>
            </a:endParaRPr>
          </a:p>
          <a:p>
            <a:pPr>
              <a:buClrTx/>
              <a:buNone/>
            </a:pPr>
            <a:r>
              <a:rPr lang="en-US" altLang="zh-CN" sz="2400" dirty="0">
                <a:solidFill>
                  <a:srgbClr val="800080"/>
                </a:solidFill>
              </a:rPr>
              <a:t>G[S]</a:t>
            </a:r>
            <a:r>
              <a:rPr lang="en-US" altLang="zh-CN" sz="2400" dirty="0"/>
              <a:t>:</a:t>
            </a:r>
          </a:p>
          <a:p>
            <a:pPr>
              <a:buClrTx/>
              <a:buNone/>
            </a:pPr>
            <a:r>
              <a:rPr lang="en-US" altLang="zh-CN" sz="2400" b="1" i="1" dirty="0"/>
              <a:t>S </a:t>
            </a:r>
            <a:r>
              <a:rPr lang="en-US" altLang="zh-CN" sz="2400" b="1" dirty="0">
                <a:sym typeface="Symbol" pitchFamily="18" charset="2"/>
              </a:rPr>
              <a:t></a:t>
            </a:r>
            <a:r>
              <a:rPr lang="en-US" altLang="zh-CN" sz="2400" b="1" i="1" dirty="0"/>
              <a:t> </a:t>
            </a:r>
            <a:r>
              <a:rPr lang="en-US" altLang="zh-CN" sz="2400" b="1" i="1" dirty="0" err="1"/>
              <a:t>AaS</a:t>
            </a:r>
            <a:r>
              <a:rPr lang="en-US" altLang="zh-CN" sz="2400" b="1" i="1" dirty="0"/>
              <a:t> </a:t>
            </a:r>
            <a:r>
              <a:rPr lang="en-US" altLang="zh-CN" sz="2400" b="1" dirty="0">
                <a:sym typeface="Symbol" pitchFamily="18" charset="2"/>
              </a:rPr>
              <a:t></a:t>
            </a:r>
            <a:r>
              <a:rPr lang="en-US" altLang="zh-CN" sz="2400" b="1" dirty="0"/>
              <a:t> </a:t>
            </a:r>
            <a:r>
              <a:rPr lang="en-US" altLang="zh-CN" sz="2400" b="1" i="1" dirty="0" err="1"/>
              <a:t>BbS</a:t>
            </a:r>
            <a:r>
              <a:rPr lang="en-US" altLang="zh-CN" sz="2400" b="1" dirty="0">
                <a:sym typeface="Symbol" pitchFamily="18" charset="2"/>
              </a:rPr>
              <a:t></a:t>
            </a:r>
            <a:r>
              <a:rPr lang="en-US" altLang="zh-CN" sz="2400" b="1" i="1" dirty="0"/>
              <a:t> d</a:t>
            </a:r>
          </a:p>
          <a:p>
            <a:pPr>
              <a:buNone/>
            </a:pPr>
            <a:r>
              <a:rPr lang="en-US" altLang="zh-CN" sz="2400" b="1" i="1" dirty="0"/>
              <a:t>A </a:t>
            </a:r>
            <a:r>
              <a:rPr lang="en-US" altLang="zh-CN" sz="2400" b="1" dirty="0">
                <a:sym typeface="Symbol" pitchFamily="18" charset="2"/>
              </a:rPr>
              <a:t></a:t>
            </a:r>
            <a:r>
              <a:rPr lang="en-US" altLang="zh-CN" sz="2400" b="1" i="1" dirty="0"/>
              <a:t> a</a:t>
            </a:r>
          </a:p>
          <a:p>
            <a:pPr>
              <a:buNone/>
            </a:pPr>
            <a:r>
              <a:rPr lang="en-US" altLang="zh-CN" sz="2400" b="1" i="1" dirty="0"/>
              <a:t>B </a:t>
            </a:r>
            <a:r>
              <a:rPr lang="en-US" altLang="zh-CN" sz="2400" b="1" dirty="0">
                <a:sym typeface="Symbol" pitchFamily="18" charset="2"/>
              </a:rPr>
              <a:t></a:t>
            </a:r>
            <a:r>
              <a:rPr lang="en-US" altLang="zh-CN" sz="2400" b="1" i="1" dirty="0"/>
              <a:t> </a:t>
            </a:r>
            <a:r>
              <a:rPr lang="en-US" altLang="zh-CN" sz="2400" b="1" i="1" dirty="0">
                <a:sym typeface="Symbol" pitchFamily="18" charset="2"/>
              </a:rPr>
              <a:t></a:t>
            </a:r>
            <a:r>
              <a:rPr lang="en-US" altLang="zh-CN" sz="2400" b="1" i="1" dirty="0"/>
              <a:t> </a:t>
            </a:r>
            <a:r>
              <a:rPr lang="en-US" altLang="zh-CN" sz="2400" b="1" dirty="0">
                <a:sym typeface="Symbol" pitchFamily="18" charset="2"/>
              </a:rPr>
              <a:t></a:t>
            </a:r>
            <a:r>
              <a:rPr lang="en-US" altLang="zh-CN" sz="2400" b="1" i="1" dirty="0"/>
              <a:t> c</a:t>
            </a:r>
          </a:p>
        </p:txBody>
      </p:sp>
      <p:sp>
        <p:nvSpPr>
          <p:cNvPr id="4" name="Rectangle 11"/>
          <p:cNvSpPr>
            <a:spLocks noChangeArrowheads="1"/>
          </p:cNvSpPr>
          <p:nvPr/>
        </p:nvSpPr>
        <p:spPr bwMode="auto">
          <a:xfrm>
            <a:off x="4716016" y="44624"/>
            <a:ext cx="4285387" cy="2308324"/>
          </a:xfrm>
          <a:prstGeom prst="rect">
            <a:avLst/>
          </a:prstGeom>
          <a:noFill/>
          <a:ln w="9525">
            <a:noFill/>
            <a:miter lim="800000"/>
            <a:headEnd/>
            <a:tailEnd/>
          </a:ln>
        </p:spPr>
        <p:txBody>
          <a:bodyPr wrap="square">
            <a:spAutoFit/>
          </a:bodyPr>
          <a:lstStyle/>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AaS</a:t>
            </a:r>
            <a:r>
              <a:rPr lang="pt-BR" altLang="zh-CN" sz="2400" i="1" dirty="0"/>
              <a:t>) = {a}</a:t>
            </a:r>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BbS</a:t>
            </a:r>
            <a:r>
              <a:rPr lang="pt-BR" altLang="zh-CN" sz="2400" i="1" dirty="0"/>
              <a:t>) = {</a:t>
            </a:r>
            <a:r>
              <a:rPr lang="en-US" altLang="zh-CN" sz="2400" i="1" dirty="0"/>
              <a:t>b</a:t>
            </a:r>
            <a:r>
              <a:rPr lang="pt-BR" altLang="zh-CN" sz="2400" i="1" dirty="0"/>
              <a:t>,c} </a:t>
            </a:r>
            <a:endParaRPr lang="en-US" altLang="zh-CN" sz="2400" i="1" dirty="0"/>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d</a:t>
            </a:r>
            <a:r>
              <a:rPr lang="pt-BR" altLang="zh-CN" sz="2400" i="1" dirty="0"/>
              <a:t>) = {d}</a:t>
            </a:r>
          </a:p>
          <a:p>
            <a:pPr>
              <a:buNone/>
            </a:pPr>
            <a:r>
              <a:rPr lang="pt-BR" altLang="zh-CN" sz="2400" i="1" dirty="0"/>
              <a:t>SELECT</a:t>
            </a:r>
            <a:r>
              <a:rPr lang="pt-BR" altLang="zh-CN" sz="2400" dirty="0"/>
              <a:t>(</a:t>
            </a:r>
            <a:r>
              <a:rPr lang="en-US" altLang="zh-CN" sz="2400" i="1" dirty="0" err="1"/>
              <a:t>A</a:t>
            </a:r>
            <a:r>
              <a:rPr lang="en-US" altLang="zh-CN" sz="2400" dirty="0" err="1">
                <a:sym typeface="Symbol" pitchFamily="18" charset="2"/>
              </a:rPr>
              <a:t></a:t>
            </a:r>
            <a:r>
              <a:rPr lang="en-US" altLang="zh-CN" sz="2400" i="1" dirty="0" err="1">
                <a:sym typeface="Symbol" pitchFamily="18" charset="2"/>
              </a:rPr>
              <a:t>a</a:t>
            </a:r>
            <a:r>
              <a:rPr lang="pt-BR" altLang="zh-CN" sz="2400" dirty="0"/>
              <a:t>) = {</a:t>
            </a:r>
            <a:r>
              <a:rPr lang="pt-BR" altLang="zh-CN" sz="2400" i="1" dirty="0"/>
              <a:t>a</a:t>
            </a:r>
            <a:r>
              <a:rPr lang="pt-BR" altLang="zh-CN" sz="2400" dirty="0"/>
              <a:t>}</a:t>
            </a:r>
            <a:endParaRPr lang="en-US" altLang="zh-CN" sz="2400" dirty="0"/>
          </a:p>
          <a:p>
            <a:pPr>
              <a:buNone/>
            </a:pPr>
            <a:r>
              <a:rPr lang="pt-BR" altLang="zh-CN" sz="2400" i="1" dirty="0"/>
              <a:t>SELECT</a:t>
            </a:r>
            <a:r>
              <a:rPr lang="pt-BR" altLang="zh-CN" sz="2400" dirty="0"/>
              <a:t>(</a:t>
            </a:r>
            <a:r>
              <a:rPr lang="en-US" altLang="zh-CN" sz="2400" i="1" dirty="0"/>
              <a:t>B</a:t>
            </a:r>
            <a:r>
              <a:rPr lang="en-US" altLang="zh-CN" sz="2400" dirty="0">
                <a:sym typeface="Symbol" pitchFamily="18" charset="2"/>
              </a:rPr>
              <a:t></a:t>
            </a:r>
            <a:r>
              <a:rPr lang="en-US" altLang="zh-CN" sz="2400" i="1" dirty="0">
                <a:sym typeface="Symbol" pitchFamily="18" charset="2"/>
              </a:rPr>
              <a:t></a:t>
            </a:r>
            <a:r>
              <a:rPr lang="pt-BR" altLang="zh-CN" sz="2400" dirty="0"/>
              <a:t>) = {</a:t>
            </a:r>
            <a:r>
              <a:rPr lang="pt-BR" altLang="zh-CN" sz="2400" i="1" dirty="0"/>
              <a:t>b</a:t>
            </a:r>
            <a:r>
              <a:rPr lang="pt-BR" altLang="zh-CN" sz="2400" dirty="0"/>
              <a:t>}</a:t>
            </a:r>
            <a:endParaRPr lang="zh-CN" altLang="pt-BR" sz="2400" b="1" dirty="0"/>
          </a:p>
          <a:p>
            <a:pPr>
              <a:buNone/>
            </a:pPr>
            <a:r>
              <a:rPr lang="pt-BR" altLang="zh-CN" sz="2400" i="1" dirty="0"/>
              <a:t>SELECT</a:t>
            </a:r>
            <a:r>
              <a:rPr lang="pt-BR" altLang="zh-CN" sz="2400" dirty="0"/>
              <a:t>(</a:t>
            </a:r>
            <a:r>
              <a:rPr lang="en-US" altLang="zh-CN" sz="2400" i="1" dirty="0" err="1"/>
              <a:t>B</a:t>
            </a:r>
            <a:r>
              <a:rPr lang="en-US" altLang="zh-CN" sz="2400" dirty="0" err="1">
                <a:sym typeface="Symbol" pitchFamily="18" charset="2"/>
              </a:rPr>
              <a:t></a:t>
            </a:r>
            <a:r>
              <a:rPr lang="en-US" altLang="zh-CN" sz="2400" i="1" dirty="0" err="1">
                <a:sym typeface="Symbol" pitchFamily="18" charset="2"/>
              </a:rPr>
              <a:t>c</a:t>
            </a:r>
            <a:r>
              <a:rPr lang="pt-BR" altLang="zh-CN" sz="2400" dirty="0"/>
              <a:t>) = {</a:t>
            </a:r>
            <a:r>
              <a:rPr lang="pt-BR" altLang="zh-CN" sz="2400" i="1" dirty="0"/>
              <a:t>c</a:t>
            </a:r>
            <a:r>
              <a:rPr lang="pt-BR" altLang="zh-CN" sz="2400" dirty="0"/>
              <a:t>}</a:t>
            </a:r>
            <a:endParaRPr lang="en-US" altLang="zh-CN" sz="2400" dirty="0"/>
          </a:p>
        </p:txBody>
      </p:sp>
      <p:sp>
        <p:nvSpPr>
          <p:cNvPr id="10" name="矩形 9"/>
          <p:cNvSpPr/>
          <p:nvPr/>
        </p:nvSpPr>
        <p:spPr>
          <a:xfrm>
            <a:off x="-15026" y="2564904"/>
            <a:ext cx="8784976" cy="3416320"/>
          </a:xfrm>
          <a:prstGeom prst="rect">
            <a:avLst/>
          </a:prstGeom>
        </p:spPr>
        <p:txBody>
          <a:bodyPr wrap="square">
            <a:spAutoFit/>
          </a:bodyPr>
          <a:lstStyle/>
          <a:p>
            <a:pPr>
              <a:buNone/>
            </a:pPr>
            <a:r>
              <a:rPr lang="en-US" altLang="zh-CN" sz="2400" dirty="0"/>
              <a:t>void </a:t>
            </a:r>
            <a:r>
              <a:rPr lang="en-US" altLang="zh-CN" sz="2400" dirty="0" err="1"/>
              <a:t>Parse</a:t>
            </a:r>
            <a:r>
              <a:rPr lang="en-US" altLang="zh-CN" sz="2400" dirty="0" err="1">
                <a:solidFill>
                  <a:srgbClr val="FF0000"/>
                </a:solidFill>
              </a:rPr>
              <a:t>S</a:t>
            </a:r>
            <a:r>
              <a:rPr lang="en-US" altLang="zh-CN" sz="2400" dirty="0"/>
              <a:t>( ) {  </a:t>
            </a:r>
          </a:p>
          <a:p>
            <a:pPr>
              <a:buNone/>
            </a:pPr>
            <a:r>
              <a:rPr lang="en-US" altLang="zh-CN" sz="2400" dirty="0"/>
              <a:t>	</a:t>
            </a:r>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a:t>
            </a:r>
          </a:p>
        </p:txBody>
      </p:sp>
      <p:sp>
        <p:nvSpPr>
          <p:cNvPr id="11" name="矩形 10"/>
          <p:cNvSpPr/>
          <p:nvPr/>
        </p:nvSpPr>
        <p:spPr>
          <a:xfrm>
            <a:off x="457424" y="2930023"/>
            <a:ext cx="9198768" cy="2677656"/>
          </a:xfrm>
          <a:prstGeom prst="rect">
            <a:avLst/>
          </a:prstGeom>
        </p:spPr>
        <p:txBody>
          <a:bodyPr wrap="square">
            <a:spAutoFit/>
          </a:bodyPr>
          <a:lstStyle/>
          <a:p>
            <a:pPr>
              <a:buNone/>
            </a:pPr>
            <a:r>
              <a:rPr lang="en-US" altLang="zh-CN" sz="2400" dirty="0"/>
              <a:t>switch (</a:t>
            </a:r>
            <a:r>
              <a:rPr lang="en-US" altLang="zh-CN" sz="2400" dirty="0" err="1"/>
              <a:t>lookahead</a:t>
            </a:r>
            <a:r>
              <a:rPr lang="en-US" altLang="zh-CN" sz="2400" dirty="0"/>
              <a:t>) {</a:t>
            </a:r>
          </a:p>
          <a:p>
            <a:pPr>
              <a:buNone/>
            </a:pPr>
            <a:r>
              <a:rPr lang="en-US" altLang="zh-CN" sz="2400" dirty="0"/>
              <a:t>		</a:t>
            </a:r>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a:t>
            </a:r>
          </a:p>
        </p:txBody>
      </p:sp>
      <p:sp>
        <p:nvSpPr>
          <p:cNvPr id="12" name="矩形 11"/>
          <p:cNvSpPr/>
          <p:nvPr/>
        </p:nvSpPr>
        <p:spPr>
          <a:xfrm>
            <a:off x="-756592" y="3389599"/>
            <a:ext cx="10441160" cy="1938992"/>
          </a:xfrm>
          <a:prstGeom prst="rect">
            <a:avLst/>
          </a:prstGeom>
        </p:spPr>
        <p:txBody>
          <a:bodyPr wrap="square">
            <a:spAutoFit/>
          </a:bodyPr>
          <a:lstStyle/>
          <a:p>
            <a:pPr>
              <a:buNone/>
            </a:pPr>
            <a:r>
              <a:rPr lang="en-US" altLang="zh-CN" sz="2400" dirty="0"/>
              <a:t>		case ‘a’:Parse</a:t>
            </a:r>
            <a:r>
              <a:rPr lang="en-US" altLang="zh-CN" sz="2400" dirty="0">
                <a:solidFill>
                  <a:srgbClr val="FF0000"/>
                </a:solidFill>
              </a:rPr>
              <a:t>A</a:t>
            </a:r>
            <a:r>
              <a:rPr lang="en-US" altLang="zh-CN" sz="2400" dirty="0"/>
              <a:t>( ); </a:t>
            </a:r>
            <a:r>
              <a:rPr lang="en-US" altLang="zh-CN" sz="2400" dirty="0" err="1"/>
              <a:t>MatchToken</a:t>
            </a:r>
            <a:r>
              <a:rPr lang="en-US" altLang="zh-CN" sz="2400" dirty="0"/>
              <a:t>(‘</a:t>
            </a:r>
            <a:r>
              <a:rPr lang="en-US" altLang="zh-CN" sz="2400" dirty="0">
                <a:solidFill>
                  <a:srgbClr val="FF0000"/>
                </a:solidFill>
              </a:rPr>
              <a:t>a</a:t>
            </a:r>
            <a:r>
              <a:rPr lang="en-US" altLang="zh-CN" sz="2400" dirty="0"/>
              <a:t>’); </a:t>
            </a:r>
            <a:r>
              <a:rPr lang="en-US" altLang="zh-CN" sz="2400" dirty="0" err="1"/>
              <a:t>Parse</a:t>
            </a:r>
            <a:r>
              <a:rPr lang="en-US" altLang="zh-CN" sz="2400" dirty="0" err="1">
                <a:solidFill>
                  <a:srgbClr val="FF0000"/>
                </a:solidFill>
              </a:rPr>
              <a:t>S</a:t>
            </a:r>
            <a:r>
              <a:rPr lang="en-US" altLang="zh-CN" sz="2400" dirty="0"/>
              <a:t>( ); break;</a:t>
            </a:r>
          </a:p>
          <a:p>
            <a:pPr>
              <a:buNone/>
            </a:pPr>
            <a:r>
              <a:rPr lang="en-US" altLang="zh-CN" sz="2400" dirty="0"/>
              <a:t>		case ‘b’:Parse</a:t>
            </a:r>
            <a:r>
              <a:rPr lang="en-US" altLang="zh-CN" sz="2400" dirty="0">
                <a:solidFill>
                  <a:srgbClr val="FF0000"/>
                </a:solidFill>
              </a:rPr>
              <a:t>B</a:t>
            </a:r>
            <a:r>
              <a:rPr lang="en-US" altLang="zh-CN" sz="2400" dirty="0"/>
              <a:t>( ); </a:t>
            </a:r>
            <a:r>
              <a:rPr lang="en-US" altLang="zh-CN" sz="2400" dirty="0" err="1"/>
              <a:t>MatchToken</a:t>
            </a:r>
            <a:r>
              <a:rPr lang="en-US" altLang="zh-CN" sz="2400" dirty="0"/>
              <a:t>(‘</a:t>
            </a:r>
            <a:r>
              <a:rPr lang="en-US" altLang="zh-CN" sz="2400" dirty="0">
                <a:solidFill>
                  <a:srgbClr val="FF0000"/>
                </a:solidFill>
              </a:rPr>
              <a:t>b</a:t>
            </a:r>
            <a:r>
              <a:rPr lang="en-US" altLang="zh-CN" sz="2400" dirty="0"/>
              <a:t>’); </a:t>
            </a:r>
            <a:r>
              <a:rPr lang="en-US" altLang="zh-CN" sz="2400" dirty="0" err="1"/>
              <a:t>Parse</a:t>
            </a:r>
            <a:r>
              <a:rPr lang="en-US" altLang="zh-CN" sz="2400" dirty="0" err="1">
                <a:solidFill>
                  <a:srgbClr val="FF0000"/>
                </a:solidFill>
              </a:rPr>
              <a:t>S</a:t>
            </a:r>
            <a:r>
              <a:rPr lang="en-US" altLang="zh-CN" sz="2400" dirty="0"/>
              <a:t>( ); break;</a:t>
            </a:r>
          </a:p>
          <a:p>
            <a:pPr>
              <a:buNone/>
            </a:pPr>
            <a:r>
              <a:rPr lang="en-US" altLang="zh-CN" sz="2400" dirty="0"/>
              <a:t>		case ‘c’:Parse</a:t>
            </a:r>
            <a:r>
              <a:rPr lang="en-US" altLang="zh-CN" sz="2400" dirty="0">
                <a:solidFill>
                  <a:srgbClr val="FF0000"/>
                </a:solidFill>
              </a:rPr>
              <a:t>B</a:t>
            </a:r>
            <a:r>
              <a:rPr lang="en-US" altLang="zh-CN" sz="2400" dirty="0"/>
              <a:t>( ); </a:t>
            </a:r>
            <a:r>
              <a:rPr lang="en-US" altLang="zh-CN" sz="2400" dirty="0" err="1"/>
              <a:t>MatchToken</a:t>
            </a:r>
            <a:r>
              <a:rPr lang="en-US" altLang="zh-CN" sz="2400" dirty="0"/>
              <a:t>(‘</a:t>
            </a:r>
            <a:r>
              <a:rPr lang="en-US" altLang="zh-CN" sz="2400" dirty="0">
                <a:solidFill>
                  <a:srgbClr val="FF0000"/>
                </a:solidFill>
              </a:rPr>
              <a:t>b</a:t>
            </a:r>
            <a:r>
              <a:rPr lang="en-US" altLang="zh-CN" sz="2400" dirty="0"/>
              <a:t>’); </a:t>
            </a:r>
            <a:r>
              <a:rPr lang="en-US" altLang="zh-CN" sz="2400" dirty="0" err="1"/>
              <a:t>Parse</a:t>
            </a:r>
            <a:r>
              <a:rPr lang="en-US" altLang="zh-CN" sz="2400" dirty="0" err="1">
                <a:solidFill>
                  <a:srgbClr val="FF0000"/>
                </a:solidFill>
              </a:rPr>
              <a:t>S</a:t>
            </a:r>
            <a:r>
              <a:rPr lang="en-US" altLang="zh-CN" sz="2400" dirty="0"/>
              <a:t>( ); break;</a:t>
            </a:r>
          </a:p>
          <a:p>
            <a:pPr>
              <a:buNone/>
            </a:pPr>
            <a:r>
              <a:rPr lang="en-US" altLang="zh-CN" sz="2400" dirty="0"/>
              <a:t>		case ‘d’:</a:t>
            </a:r>
            <a:r>
              <a:rPr lang="en-US" altLang="zh-CN" sz="2400" dirty="0" err="1"/>
              <a:t>MatchToken</a:t>
            </a:r>
            <a:r>
              <a:rPr lang="en-US" altLang="zh-CN" sz="2400" dirty="0"/>
              <a:t>(‘</a:t>
            </a:r>
            <a:r>
              <a:rPr lang="en-US" altLang="zh-CN" sz="2400" dirty="0">
                <a:solidFill>
                  <a:srgbClr val="FF0000"/>
                </a:solidFill>
              </a:rPr>
              <a:t>d</a:t>
            </a:r>
            <a:r>
              <a:rPr lang="en-US" altLang="zh-CN" sz="2400" dirty="0"/>
              <a:t>’); break;</a:t>
            </a:r>
          </a:p>
          <a:p>
            <a:pPr>
              <a:buNone/>
            </a:pPr>
            <a:r>
              <a:rPr lang="en-US" altLang="zh-CN" sz="2400" dirty="0"/>
              <a:t>		default:  </a:t>
            </a:r>
            <a:r>
              <a:rPr lang="en-US" altLang="zh-CN" sz="2400" dirty="0" err="1"/>
              <a:t>printf</a:t>
            </a:r>
            <a:r>
              <a:rPr lang="en-US" altLang="zh-CN" sz="2400" dirty="0"/>
              <a:t>("syntax error \n");exit(0);</a:t>
            </a:r>
          </a:p>
        </p:txBody>
      </p:sp>
    </p:spTree>
    <p:extLst>
      <p:ext uri="{BB962C8B-B14F-4D97-AF65-F5344CB8AC3E}">
        <p14:creationId xmlns:p14="http://schemas.microsoft.com/office/powerpoint/2010/main" val="242192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64088" y="5589240"/>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7810822"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92075" y="1153160"/>
            <a:ext cx="3975735" cy="201485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95943" y="3282662"/>
            <a:ext cx="5456178" cy="3046988"/>
          </a:xfrm>
          <a:prstGeom prst="rect">
            <a:avLst/>
          </a:prstGeom>
          <a:noFill/>
        </p:spPr>
        <p:txBody>
          <a:bodyPr wrap="square" rtlCol="0" anchor="t">
            <a:spAutoFit/>
          </a:bodyPr>
          <a:lstStyle/>
          <a:p>
            <a:pPr algn="l">
              <a:buNone/>
            </a:pPr>
            <a:r>
              <a:rPr lang="zh-CN" altLang="en-US" dirty="0">
                <a:solidFill>
                  <a:srgbClr val="800080"/>
                </a:solidFill>
                <a:sym typeface="Symbol" panose="05050102010706020507" pitchFamily="18" charset="2"/>
              </a:rPr>
              <a:t>如何识别符号串？</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但是</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2</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和</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1</a:t>
            </a:r>
            <a:r>
              <a:rPr lang="en-US" altLang="zh-CN" i="1" dirty="0">
                <a:solidFill>
                  <a:srgbClr val="800080"/>
                </a:solidFill>
                <a:sym typeface="Symbol" panose="05050102010706020507" pitchFamily="18" charset="2"/>
              </a:rPr>
              <a:t>[S]</a:t>
            </a:r>
          </a:p>
          <a:p>
            <a:pPr>
              <a:buNone/>
            </a:pPr>
            <a:r>
              <a:rPr lang="zh-CN" altLang="en-US" dirty="0">
                <a:solidFill>
                  <a:srgbClr val="800080"/>
                </a:solidFill>
                <a:sym typeface="Symbol" panose="05050102010706020507" pitchFamily="18" charset="2"/>
              </a:rPr>
              <a:t>有所不同，其特点有</a:t>
            </a:r>
            <a:endParaRPr lang="en-US" altLang="zh-CN" dirty="0">
              <a:solidFill>
                <a:srgbClr val="800080"/>
              </a:solidFill>
              <a:sym typeface="Symbol" panose="05050102010706020507" pitchFamily="18" charset="2"/>
            </a:endParaRPr>
          </a:p>
          <a:p>
            <a:pPr marL="514350" indent="-514350">
              <a:buFont typeface="+mj-ea"/>
              <a:buAutoNum type="circleNumDbPlain"/>
            </a:pPr>
            <a:r>
              <a:rPr lang="zh-CN" altLang="en-US" dirty="0">
                <a:solidFill>
                  <a:srgbClr val="800080"/>
                </a:solidFill>
                <a:sym typeface="Symbol" panose="05050102010706020507" pitchFamily="18" charset="2"/>
              </a:rPr>
              <a:t>产生式的右部不全由终结符号开始。</a:t>
            </a:r>
            <a:endParaRPr lang="en-US" altLang="zh-CN" dirty="0">
              <a:solidFill>
                <a:srgbClr val="800080"/>
              </a:solidFill>
              <a:sym typeface="Symbol" panose="05050102010706020507" pitchFamily="18" charset="2"/>
            </a:endParaRPr>
          </a:p>
          <a:p>
            <a:pPr>
              <a:buNone/>
            </a:pPr>
            <a:endParaRPr lang="zh-CN" altLang="en-US" dirty="0">
              <a:solidFill>
                <a:srgbClr val="800080"/>
              </a:solidFill>
            </a:endParaRPr>
          </a:p>
        </p:txBody>
      </p:sp>
    </p:spTree>
    <p:extLst>
      <p:ext uri="{BB962C8B-B14F-4D97-AF65-F5344CB8AC3E}">
        <p14:creationId xmlns:p14="http://schemas.microsoft.com/office/powerpoint/2010/main" val="3865355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7504" y="44624"/>
            <a:ext cx="4768776" cy="1938992"/>
          </a:xfrm>
          <a:prstGeom prst="rect">
            <a:avLst/>
          </a:prstGeom>
          <a:noFill/>
          <a:ln w="9525">
            <a:noFill/>
            <a:miter lim="800000"/>
            <a:headEnd/>
            <a:tailEnd/>
          </a:ln>
        </p:spPr>
        <p:txBody>
          <a:bodyPr wrap="square">
            <a:spAutoFit/>
          </a:bodyPr>
          <a:lstStyle/>
          <a:p>
            <a:pPr>
              <a:buClrTx/>
              <a:buNone/>
            </a:pPr>
            <a:r>
              <a:rPr lang="zh-CN" altLang="en-US" sz="2400" b="1" dirty="0">
                <a:solidFill>
                  <a:srgbClr val="800080"/>
                </a:solidFill>
                <a:latin typeface="楷体_GB2312" pitchFamily="49" charset="-122"/>
              </a:rPr>
              <a:t>例</a:t>
            </a:r>
            <a:r>
              <a:rPr lang="en-US" altLang="zh-CN" sz="2400" dirty="0">
                <a:solidFill>
                  <a:srgbClr val="800080"/>
                </a:solidFill>
                <a:latin typeface="楷体_GB2312" pitchFamily="49" charset="-122"/>
              </a:rPr>
              <a:t>4.12 (P87-89)</a:t>
            </a:r>
            <a:r>
              <a:rPr lang="zh-CN" altLang="en-US" sz="2400" b="1" dirty="0">
                <a:solidFill>
                  <a:srgbClr val="800080"/>
                </a:solidFill>
                <a:latin typeface="楷体_GB2312" pitchFamily="49" charset="-122"/>
              </a:rPr>
              <a:t> </a:t>
            </a:r>
            <a:r>
              <a:rPr lang="zh-CN" altLang="en-US" sz="2400" b="1" dirty="0">
                <a:latin typeface="楷体_GB2312" pitchFamily="49" charset="-122"/>
              </a:rPr>
              <a:t>对于下列文法 </a:t>
            </a:r>
            <a:endParaRPr lang="en-US" altLang="zh-CN" sz="2400" dirty="0">
              <a:latin typeface="楷体_GB2312" pitchFamily="49" charset="-122"/>
            </a:endParaRPr>
          </a:p>
          <a:p>
            <a:pPr>
              <a:buClrTx/>
              <a:buNone/>
            </a:pPr>
            <a:r>
              <a:rPr lang="en-US" altLang="zh-CN" sz="2400" dirty="0">
                <a:solidFill>
                  <a:srgbClr val="800080"/>
                </a:solidFill>
              </a:rPr>
              <a:t>G[S]</a:t>
            </a:r>
            <a:r>
              <a:rPr lang="en-US" altLang="zh-CN" sz="2400" dirty="0"/>
              <a:t>:</a:t>
            </a:r>
          </a:p>
          <a:p>
            <a:pPr>
              <a:buClrTx/>
              <a:buNone/>
            </a:pPr>
            <a:r>
              <a:rPr lang="en-US" altLang="zh-CN" sz="2400" b="1" i="1" dirty="0"/>
              <a:t>S </a:t>
            </a:r>
            <a:r>
              <a:rPr lang="en-US" altLang="zh-CN" sz="2400" b="1" dirty="0">
                <a:sym typeface="Symbol" pitchFamily="18" charset="2"/>
              </a:rPr>
              <a:t></a:t>
            </a:r>
            <a:r>
              <a:rPr lang="en-US" altLang="zh-CN" sz="2400" b="1" i="1" dirty="0"/>
              <a:t> </a:t>
            </a:r>
            <a:r>
              <a:rPr lang="en-US" altLang="zh-CN" sz="2400" b="1" i="1" dirty="0" err="1"/>
              <a:t>AaS</a:t>
            </a:r>
            <a:r>
              <a:rPr lang="en-US" altLang="zh-CN" sz="2400" b="1" i="1" dirty="0"/>
              <a:t> </a:t>
            </a:r>
            <a:r>
              <a:rPr lang="en-US" altLang="zh-CN" sz="2400" b="1" dirty="0">
                <a:sym typeface="Symbol" pitchFamily="18" charset="2"/>
              </a:rPr>
              <a:t></a:t>
            </a:r>
            <a:r>
              <a:rPr lang="en-US" altLang="zh-CN" sz="2400" b="1" dirty="0"/>
              <a:t> </a:t>
            </a:r>
            <a:r>
              <a:rPr lang="en-US" altLang="zh-CN" sz="2400" b="1" i="1" dirty="0" err="1"/>
              <a:t>BbS</a:t>
            </a:r>
            <a:r>
              <a:rPr lang="en-US" altLang="zh-CN" sz="2400" b="1" dirty="0">
                <a:sym typeface="Symbol" pitchFamily="18" charset="2"/>
              </a:rPr>
              <a:t></a:t>
            </a:r>
            <a:r>
              <a:rPr lang="en-US" altLang="zh-CN" sz="2400" b="1" i="1" dirty="0"/>
              <a:t> d</a:t>
            </a:r>
          </a:p>
          <a:p>
            <a:pPr>
              <a:buNone/>
            </a:pPr>
            <a:r>
              <a:rPr lang="en-US" altLang="zh-CN" sz="2400" b="1" i="1" dirty="0"/>
              <a:t>A </a:t>
            </a:r>
            <a:r>
              <a:rPr lang="en-US" altLang="zh-CN" sz="2400" b="1" dirty="0">
                <a:sym typeface="Symbol" pitchFamily="18" charset="2"/>
              </a:rPr>
              <a:t></a:t>
            </a:r>
            <a:r>
              <a:rPr lang="en-US" altLang="zh-CN" sz="2400" b="1" i="1" dirty="0"/>
              <a:t> a</a:t>
            </a:r>
          </a:p>
          <a:p>
            <a:pPr>
              <a:buNone/>
            </a:pPr>
            <a:r>
              <a:rPr lang="en-US" altLang="zh-CN" sz="2400" b="1" i="1" dirty="0"/>
              <a:t>B </a:t>
            </a:r>
            <a:r>
              <a:rPr lang="en-US" altLang="zh-CN" sz="2400" b="1" dirty="0">
                <a:sym typeface="Symbol" pitchFamily="18" charset="2"/>
              </a:rPr>
              <a:t></a:t>
            </a:r>
            <a:r>
              <a:rPr lang="en-US" altLang="zh-CN" sz="2400" b="1" i="1" dirty="0"/>
              <a:t> </a:t>
            </a:r>
            <a:r>
              <a:rPr lang="en-US" altLang="zh-CN" sz="2400" b="1" i="1" dirty="0">
                <a:sym typeface="Symbol" pitchFamily="18" charset="2"/>
              </a:rPr>
              <a:t></a:t>
            </a:r>
            <a:r>
              <a:rPr lang="en-US" altLang="zh-CN" sz="2400" b="1" i="1" dirty="0"/>
              <a:t> </a:t>
            </a:r>
            <a:r>
              <a:rPr lang="en-US" altLang="zh-CN" sz="2400" b="1" dirty="0">
                <a:sym typeface="Symbol" pitchFamily="18" charset="2"/>
              </a:rPr>
              <a:t></a:t>
            </a:r>
            <a:r>
              <a:rPr lang="en-US" altLang="zh-CN" sz="2400" b="1" i="1" dirty="0"/>
              <a:t> c</a:t>
            </a:r>
          </a:p>
        </p:txBody>
      </p:sp>
      <p:sp>
        <p:nvSpPr>
          <p:cNvPr id="4" name="Rectangle 11"/>
          <p:cNvSpPr>
            <a:spLocks noChangeArrowheads="1"/>
          </p:cNvSpPr>
          <p:nvPr/>
        </p:nvSpPr>
        <p:spPr bwMode="auto">
          <a:xfrm>
            <a:off x="4716016" y="44624"/>
            <a:ext cx="4285387" cy="2308324"/>
          </a:xfrm>
          <a:prstGeom prst="rect">
            <a:avLst/>
          </a:prstGeom>
          <a:noFill/>
          <a:ln w="9525">
            <a:noFill/>
            <a:miter lim="800000"/>
            <a:headEnd/>
            <a:tailEnd/>
          </a:ln>
        </p:spPr>
        <p:txBody>
          <a:bodyPr wrap="square">
            <a:spAutoFit/>
          </a:bodyPr>
          <a:lstStyle/>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AaS</a:t>
            </a:r>
            <a:r>
              <a:rPr lang="pt-BR" altLang="zh-CN" sz="2400" i="1" dirty="0"/>
              <a:t>) = {a}</a:t>
            </a:r>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BbS</a:t>
            </a:r>
            <a:r>
              <a:rPr lang="pt-BR" altLang="zh-CN" sz="2400" i="1" dirty="0"/>
              <a:t>) = {</a:t>
            </a:r>
            <a:r>
              <a:rPr lang="en-US" altLang="zh-CN" sz="2400" i="1" dirty="0"/>
              <a:t>b</a:t>
            </a:r>
            <a:r>
              <a:rPr lang="pt-BR" altLang="zh-CN" sz="2400" i="1" dirty="0"/>
              <a:t>,c} </a:t>
            </a:r>
            <a:endParaRPr lang="en-US" altLang="zh-CN" sz="2400" i="1" dirty="0"/>
          </a:p>
          <a:p>
            <a:pPr>
              <a:buNone/>
            </a:pPr>
            <a:r>
              <a:rPr lang="pt-BR" altLang="zh-CN" sz="2400" i="1" dirty="0"/>
              <a:t>SELECT(</a:t>
            </a:r>
            <a:r>
              <a:rPr lang="en-US" altLang="zh-CN" sz="2400" i="1" dirty="0" err="1"/>
              <a:t>S</a:t>
            </a:r>
            <a:r>
              <a:rPr lang="en-US" altLang="zh-CN" sz="2400" i="1" dirty="0" err="1">
                <a:sym typeface="Symbol" pitchFamily="18" charset="2"/>
              </a:rPr>
              <a:t></a:t>
            </a:r>
            <a:r>
              <a:rPr lang="en-US" altLang="zh-CN" sz="2400" i="1" dirty="0" err="1"/>
              <a:t>d</a:t>
            </a:r>
            <a:r>
              <a:rPr lang="pt-BR" altLang="zh-CN" sz="2400" i="1" dirty="0"/>
              <a:t>) = {d}</a:t>
            </a:r>
          </a:p>
          <a:p>
            <a:pPr>
              <a:buNone/>
            </a:pPr>
            <a:r>
              <a:rPr lang="pt-BR" altLang="zh-CN" sz="2400" i="1" dirty="0"/>
              <a:t>SELECT</a:t>
            </a:r>
            <a:r>
              <a:rPr lang="pt-BR" altLang="zh-CN" sz="2400" dirty="0"/>
              <a:t>(</a:t>
            </a:r>
            <a:r>
              <a:rPr lang="en-US" altLang="zh-CN" sz="2400" i="1" dirty="0" err="1"/>
              <a:t>A</a:t>
            </a:r>
            <a:r>
              <a:rPr lang="en-US" altLang="zh-CN" sz="2400" dirty="0" err="1">
                <a:sym typeface="Symbol" pitchFamily="18" charset="2"/>
              </a:rPr>
              <a:t></a:t>
            </a:r>
            <a:r>
              <a:rPr lang="en-US" altLang="zh-CN" sz="2400" i="1" dirty="0" err="1">
                <a:sym typeface="Symbol" pitchFamily="18" charset="2"/>
              </a:rPr>
              <a:t>a</a:t>
            </a:r>
            <a:r>
              <a:rPr lang="pt-BR" altLang="zh-CN" sz="2400" dirty="0"/>
              <a:t>) = {</a:t>
            </a:r>
            <a:r>
              <a:rPr lang="pt-BR" altLang="zh-CN" sz="2400" i="1" dirty="0"/>
              <a:t>a</a:t>
            </a:r>
            <a:r>
              <a:rPr lang="pt-BR" altLang="zh-CN" sz="2400" dirty="0"/>
              <a:t>}</a:t>
            </a:r>
            <a:endParaRPr lang="en-US" altLang="zh-CN" sz="2400" dirty="0"/>
          </a:p>
          <a:p>
            <a:pPr>
              <a:buNone/>
            </a:pPr>
            <a:r>
              <a:rPr lang="pt-BR" altLang="zh-CN" sz="2400" i="1" dirty="0"/>
              <a:t>SELECT</a:t>
            </a:r>
            <a:r>
              <a:rPr lang="pt-BR" altLang="zh-CN" sz="2400" dirty="0"/>
              <a:t>(</a:t>
            </a:r>
            <a:r>
              <a:rPr lang="en-US" altLang="zh-CN" sz="2400" i="1" dirty="0"/>
              <a:t>B</a:t>
            </a:r>
            <a:r>
              <a:rPr lang="en-US" altLang="zh-CN" sz="2400" dirty="0">
                <a:sym typeface="Symbol" pitchFamily="18" charset="2"/>
              </a:rPr>
              <a:t></a:t>
            </a:r>
            <a:r>
              <a:rPr lang="en-US" altLang="zh-CN" sz="2400" i="1" dirty="0">
                <a:sym typeface="Symbol" pitchFamily="18" charset="2"/>
              </a:rPr>
              <a:t></a:t>
            </a:r>
            <a:r>
              <a:rPr lang="pt-BR" altLang="zh-CN" sz="2400" dirty="0"/>
              <a:t>) = {</a:t>
            </a:r>
            <a:r>
              <a:rPr lang="pt-BR" altLang="zh-CN" sz="2400" i="1" dirty="0"/>
              <a:t>b</a:t>
            </a:r>
            <a:r>
              <a:rPr lang="pt-BR" altLang="zh-CN" sz="2400" dirty="0"/>
              <a:t>}</a:t>
            </a:r>
            <a:endParaRPr lang="zh-CN" altLang="pt-BR" sz="2400" b="1" dirty="0"/>
          </a:p>
          <a:p>
            <a:pPr>
              <a:buNone/>
            </a:pPr>
            <a:r>
              <a:rPr lang="pt-BR" altLang="zh-CN" sz="2400" i="1" dirty="0"/>
              <a:t>SELECT</a:t>
            </a:r>
            <a:r>
              <a:rPr lang="pt-BR" altLang="zh-CN" sz="2400" dirty="0"/>
              <a:t>(</a:t>
            </a:r>
            <a:r>
              <a:rPr lang="en-US" altLang="zh-CN" sz="2400" i="1" dirty="0" err="1"/>
              <a:t>B</a:t>
            </a:r>
            <a:r>
              <a:rPr lang="en-US" altLang="zh-CN" sz="2400" dirty="0" err="1">
                <a:sym typeface="Symbol" pitchFamily="18" charset="2"/>
              </a:rPr>
              <a:t></a:t>
            </a:r>
            <a:r>
              <a:rPr lang="en-US" altLang="zh-CN" sz="2400" i="1" dirty="0" err="1">
                <a:sym typeface="Symbol" pitchFamily="18" charset="2"/>
              </a:rPr>
              <a:t>c</a:t>
            </a:r>
            <a:r>
              <a:rPr lang="pt-BR" altLang="zh-CN" sz="2400" dirty="0"/>
              <a:t>) = {</a:t>
            </a:r>
            <a:r>
              <a:rPr lang="pt-BR" altLang="zh-CN" sz="2400" i="1" dirty="0"/>
              <a:t>c</a:t>
            </a:r>
            <a:r>
              <a:rPr lang="pt-BR" altLang="zh-CN" sz="2400" dirty="0"/>
              <a:t>}</a:t>
            </a:r>
            <a:endParaRPr lang="en-US" altLang="zh-CN" sz="2400" dirty="0"/>
          </a:p>
        </p:txBody>
      </p:sp>
      <p:sp>
        <p:nvSpPr>
          <p:cNvPr id="7" name="矩形 6"/>
          <p:cNvSpPr/>
          <p:nvPr/>
        </p:nvSpPr>
        <p:spPr>
          <a:xfrm>
            <a:off x="135880" y="1916832"/>
            <a:ext cx="8784976" cy="2308324"/>
          </a:xfrm>
          <a:prstGeom prst="rect">
            <a:avLst/>
          </a:prstGeom>
        </p:spPr>
        <p:txBody>
          <a:bodyPr wrap="square">
            <a:spAutoFit/>
          </a:bodyPr>
          <a:lstStyle/>
          <a:p>
            <a:pPr>
              <a:buNone/>
            </a:pPr>
            <a:r>
              <a:rPr lang="en-US" altLang="zh-CN" sz="2400" dirty="0"/>
              <a:t>void </a:t>
            </a:r>
            <a:r>
              <a:rPr lang="en-US" altLang="zh-CN" sz="2400" dirty="0" err="1"/>
              <a:t>Parse</a:t>
            </a:r>
            <a:r>
              <a:rPr lang="en-US" altLang="zh-CN" sz="2400" dirty="0" err="1">
                <a:solidFill>
                  <a:srgbClr val="FF0000"/>
                </a:solidFill>
              </a:rPr>
              <a:t>A</a:t>
            </a:r>
            <a:r>
              <a:rPr lang="en-US" altLang="zh-CN" sz="2400" dirty="0"/>
              <a:t>( ) {  </a:t>
            </a:r>
          </a:p>
          <a:p>
            <a:pPr>
              <a:buNone/>
            </a:pPr>
            <a:r>
              <a:rPr lang="en-US" altLang="zh-CN" sz="2400" dirty="0"/>
              <a:t>	</a:t>
            </a:r>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a:t>
            </a:r>
          </a:p>
        </p:txBody>
      </p:sp>
      <p:sp>
        <p:nvSpPr>
          <p:cNvPr id="8" name="矩形 7"/>
          <p:cNvSpPr/>
          <p:nvPr/>
        </p:nvSpPr>
        <p:spPr>
          <a:xfrm>
            <a:off x="701824" y="2291388"/>
            <a:ext cx="9198768" cy="1569660"/>
          </a:xfrm>
          <a:prstGeom prst="rect">
            <a:avLst/>
          </a:prstGeom>
        </p:spPr>
        <p:txBody>
          <a:bodyPr wrap="square">
            <a:spAutoFit/>
          </a:bodyPr>
          <a:lstStyle/>
          <a:p>
            <a:pPr>
              <a:buNone/>
            </a:pPr>
            <a:r>
              <a:rPr lang="en-US" altLang="zh-CN" sz="2400" dirty="0"/>
              <a:t>switch (</a:t>
            </a:r>
            <a:r>
              <a:rPr lang="en-US" altLang="zh-CN" sz="2400" dirty="0" err="1"/>
              <a:t>lookahead</a:t>
            </a:r>
            <a:r>
              <a:rPr lang="en-US" altLang="zh-CN" sz="2400" dirty="0"/>
              <a:t>) {</a:t>
            </a:r>
          </a:p>
          <a:p>
            <a:pPr>
              <a:buNone/>
            </a:pPr>
            <a:r>
              <a:rPr lang="en-US" altLang="zh-CN" sz="2400" dirty="0"/>
              <a:t>		</a:t>
            </a:r>
          </a:p>
          <a:p>
            <a:pPr>
              <a:buNone/>
            </a:pPr>
            <a:endParaRPr lang="en-US" altLang="zh-CN" sz="2400" dirty="0"/>
          </a:p>
          <a:p>
            <a:pPr>
              <a:buNone/>
            </a:pPr>
            <a:r>
              <a:rPr lang="en-US" altLang="zh-CN" sz="2400" dirty="0"/>
              <a:t>}</a:t>
            </a:r>
          </a:p>
        </p:txBody>
      </p:sp>
      <p:sp>
        <p:nvSpPr>
          <p:cNvPr id="9" name="矩形 8"/>
          <p:cNvSpPr/>
          <p:nvPr/>
        </p:nvSpPr>
        <p:spPr>
          <a:xfrm>
            <a:off x="-728216" y="2708920"/>
            <a:ext cx="9793088" cy="830997"/>
          </a:xfrm>
          <a:prstGeom prst="rect">
            <a:avLst/>
          </a:prstGeom>
        </p:spPr>
        <p:txBody>
          <a:bodyPr wrap="square">
            <a:spAutoFit/>
          </a:bodyPr>
          <a:lstStyle/>
          <a:p>
            <a:pPr>
              <a:buNone/>
            </a:pPr>
            <a:r>
              <a:rPr lang="en-US" altLang="zh-CN" sz="2400" dirty="0"/>
              <a:t>		case ‘a’:MatchToken(‘</a:t>
            </a:r>
            <a:r>
              <a:rPr lang="en-US" altLang="zh-CN" sz="2400" dirty="0">
                <a:solidFill>
                  <a:srgbClr val="FF0000"/>
                </a:solidFill>
              </a:rPr>
              <a:t>a</a:t>
            </a:r>
            <a:r>
              <a:rPr lang="en-US" altLang="zh-CN" sz="2400" dirty="0"/>
              <a:t>’); break;</a:t>
            </a:r>
          </a:p>
          <a:p>
            <a:pPr>
              <a:buNone/>
            </a:pPr>
            <a:r>
              <a:rPr lang="en-US" altLang="zh-CN" sz="2400" dirty="0"/>
              <a:t>		default:  </a:t>
            </a:r>
            <a:r>
              <a:rPr lang="en-US" altLang="zh-CN" sz="2400" dirty="0" err="1"/>
              <a:t>printf</a:t>
            </a:r>
            <a:r>
              <a:rPr lang="en-US" altLang="zh-CN" sz="2400" dirty="0"/>
              <a:t>("syntax error \n");exit(0);</a:t>
            </a:r>
          </a:p>
        </p:txBody>
      </p:sp>
      <p:sp>
        <p:nvSpPr>
          <p:cNvPr id="13" name="矩形 12"/>
          <p:cNvSpPr/>
          <p:nvPr/>
        </p:nvSpPr>
        <p:spPr>
          <a:xfrm>
            <a:off x="35496" y="4207728"/>
            <a:ext cx="8784976" cy="2677656"/>
          </a:xfrm>
          <a:prstGeom prst="rect">
            <a:avLst/>
          </a:prstGeom>
        </p:spPr>
        <p:txBody>
          <a:bodyPr wrap="square">
            <a:spAutoFit/>
          </a:bodyPr>
          <a:lstStyle/>
          <a:p>
            <a:pPr>
              <a:buNone/>
            </a:pPr>
            <a:r>
              <a:rPr lang="en-US" altLang="zh-CN" sz="2400" dirty="0"/>
              <a:t>void </a:t>
            </a:r>
            <a:r>
              <a:rPr lang="en-US" altLang="zh-CN" sz="2400" dirty="0" err="1"/>
              <a:t>Parse</a:t>
            </a:r>
            <a:r>
              <a:rPr lang="en-US" altLang="zh-CN" sz="2400" dirty="0" err="1">
                <a:solidFill>
                  <a:srgbClr val="FF0000"/>
                </a:solidFill>
              </a:rPr>
              <a:t>B</a:t>
            </a:r>
            <a:r>
              <a:rPr lang="en-US" altLang="zh-CN" sz="2400" dirty="0"/>
              <a:t>( ) {  </a:t>
            </a:r>
          </a:p>
          <a:p>
            <a:pPr>
              <a:buNone/>
            </a:pPr>
            <a:r>
              <a:rPr lang="en-US" altLang="zh-CN" sz="2400" dirty="0"/>
              <a:t>	</a:t>
            </a:r>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a:t>
            </a:r>
          </a:p>
        </p:txBody>
      </p:sp>
      <p:sp>
        <p:nvSpPr>
          <p:cNvPr id="14" name="矩形 13"/>
          <p:cNvSpPr/>
          <p:nvPr/>
        </p:nvSpPr>
        <p:spPr>
          <a:xfrm>
            <a:off x="601440" y="4582284"/>
            <a:ext cx="9198768" cy="1938992"/>
          </a:xfrm>
          <a:prstGeom prst="rect">
            <a:avLst/>
          </a:prstGeom>
        </p:spPr>
        <p:txBody>
          <a:bodyPr wrap="square">
            <a:spAutoFit/>
          </a:bodyPr>
          <a:lstStyle/>
          <a:p>
            <a:pPr>
              <a:buNone/>
            </a:pPr>
            <a:r>
              <a:rPr lang="en-US" altLang="zh-CN" sz="2400" dirty="0"/>
              <a:t>switch (</a:t>
            </a:r>
            <a:r>
              <a:rPr lang="en-US" altLang="zh-CN" sz="2400" dirty="0" err="1"/>
              <a:t>lookahead</a:t>
            </a:r>
            <a:r>
              <a:rPr lang="en-US" altLang="zh-CN" sz="2400" dirty="0"/>
              <a:t>) {</a:t>
            </a:r>
          </a:p>
          <a:p>
            <a:pPr>
              <a:buNone/>
            </a:pPr>
            <a:r>
              <a:rPr lang="en-US" altLang="zh-CN" sz="2400" dirty="0"/>
              <a:t>		</a:t>
            </a:r>
          </a:p>
          <a:p>
            <a:pPr>
              <a:buNone/>
            </a:pPr>
            <a:endParaRPr lang="en-US" altLang="zh-CN" sz="2400" dirty="0"/>
          </a:p>
          <a:p>
            <a:pPr>
              <a:buNone/>
            </a:pPr>
            <a:endParaRPr lang="en-US" altLang="zh-CN" sz="2400" dirty="0"/>
          </a:p>
          <a:p>
            <a:pPr>
              <a:buNone/>
            </a:pPr>
            <a:r>
              <a:rPr lang="en-US" altLang="zh-CN" sz="2400" dirty="0"/>
              <a:t>}</a:t>
            </a:r>
          </a:p>
        </p:txBody>
      </p:sp>
      <p:sp>
        <p:nvSpPr>
          <p:cNvPr id="15" name="矩形 14"/>
          <p:cNvSpPr/>
          <p:nvPr/>
        </p:nvSpPr>
        <p:spPr>
          <a:xfrm>
            <a:off x="-756592" y="4927808"/>
            <a:ext cx="9793088" cy="1200329"/>
          </a:xfrm>
          <a:prstGeom prst="rect">
            <a:avLst/>
          </a:prstGeom>
        </p:spPr>
        <p:txBody>
          <a:bodyPr wrap="square">
            <a:spAutoFit/>
          </a:bodyPr>
          <a:lstStyle/>
          <a:p>
            <a:pPr>
              <a:buNone/>
            </a:pPr>
            <a:r>
              <a:rPr lang="en-US" altLang="zh-CN" sz="2400" dirty="0"/>
              <a:t>		case ‘</a:t>
            </a:r>
            <a:r>
              <a:rPr lang="en-US" altLang="zh-CN" sz="2400" dirty="0" err="1"/>
              <a:t>b’:break</a:t>
            </a:r>
            <a:r>
              <a:rPr lang="en-US" altLang="zh-CN" sz="2400" dirty="0"/>
              <a:t>;</a:t>
            </a:r>
          </a:p>
          <a:p>
            <a:pPr>
              <a:buNone/>
            </a:pPr>
            <a:r>
              <a:rPr lang="zh-CN" altLang="en-US" sz="2400" dirty="0"/>
              <a:t>                      </a:t>
            </a:r>
            <a:r>
              <a:rPr lang="en-US" altLang="zh-CN" sz="2400" dirty="0"/>
              <a:t>case ‘c’:MatchToken(‘</a:t>
            </a:r>
            <a:r>
              <a:rPr lang="en-US" altLang="zh-CN" sz="2400" dirty="0">
                <a:solidFill>
                  <a:srgbClr val="FF0000"/>
                </a:solidFill>
              </a:rPr>
              <a:t>c</a:t>
            </a:r>
            <a:r>
              <a:rPr lang="en-US" altLang="zh-CN" sz="2400" dirty="0"/>
              <a:t>’); break;</a:t>
            </a:r>
          </a:p>
          <a:p>
            <a:pPr>
              <a:buNone/>
            </a:pPr>
            <a:r>
              <a:rPr lang="en-US" altLang="zh-CN" sz="2400" dirty="0"/>
              <a:t>		default:  </a:t>
            </a:r>
            <a:r>
              <a:rPr lang="en-US" altLang="zh-CN" sz="2400" dirty="0" err="1"/>
              <a:t>printf</a:t>
            </a:r>
            <a:r>
              <a:rPr lang="en-US" altLang="zh-CN" sz="2400" dirty="0"/>
              <a:t>("syntax error \n");exit(0);</a:t>
            </a:r>
          </a:p>
        </p:txBody>
      </p:sp>
    </p:spTree>
    <p:extLst>
      <p:ext uri="{BB962C8B-B14F-4D97-AF65-F5344CB8AC3E}">
        <p14:creationId xmlns:p14="http://schemas.microsoft.com/office/powerpoint/2010/main" val="23644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1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1835696" y="5265316"/>
            <a:ext cx="4534188" cy="923330"/>
          </a:xfrm>
          <a:prstGeom prst="rect">
            <a:avLst/>
          </a:prstGeom>
          <a:noFill/>
          <a:ln w="9525">
            <a:noFill/>
            <a:miter lim="800000"/>
            <a:headEnd/>
            <a:tailEnd/>
          </a:ln>
        </p:spPr>
        <p:txBody>
          <a:bodyPr wrap="square">
            <a:spAutoFit/>
          </a:bodyPr>
          <a:lstStyle/>
          <a:p>
            <a:pPr>
              <a:buNone/>
            </a:pPr>
            <a:r>
              <a:rPr lang="en-US" altLang="zh-CN" sz="5400" i="1" dirty="0"/>
              <a:t>a    </a:t>
            </a:r>
            <a:r>
              <a:rPr lang="en-US" altLang="zh-CN" sz="5400" i="1" dirty="0" err="1"/>
              <a:t>a</a:t>
            </a:r>
            <a:r>
              <a:rPr lang="en-US" altLang="zh-CN" sz="5400" i="1" dirty="0"/>
              <a:t>    b    d</a:t>
            </a:r>
            <a:endParaRPr lang="en-US" altLang="zh-CN" sz="5400" dirty="0"/>
          </a:p>
        </p:txBody>
      </p:sp>
      <p:sp>
        <p:nvSpPr>
          <p:cNvPr id="5" name="矩形 4"/>
          <p:cNvSpPr/>
          <p:nvPr/>
        </p:nvSpPr>
        <p:spPr>
          <a:xfrm>
            <a:off x="2832948" y="112199"/>
            <a:ext cx="184217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sz="2800" dirty="0"/>
              <a:t>( ) </a:t>
            </a:r>
            <a:endParaRPr lang="zh-CN" altLang="en-US" sz="2800" dirty="0"/>
          </a:p>
        </p:txBody>
      </p:sp>
      <p:sp>
        <p:nvSpPr>
          <p:cNvPr id="16" name="矩形 15"/>
          <p:cNvSpPr/>
          <p:nvPr/>
        </p:nvSpPr>
        <p:spPr>
          <a:xfrm>
            <a:off x="-36512" y="1628800"/>
            <a:ext cx="186301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A</a:t>
            </a:r>
            <a:r>
              <a:rPr lang="en-US" altLang="zh-CN" sz="2800" dirty="0"/>
              <a:t>( ) </a:t>
            </a:r>
            <a:endParaRPr lang="zh-CN" altLang="en-US" sz="2800" dirty="0"/>
          </a:p>
        </p:txBody>
      </p:sp>
      <p:cxnSp>
        <p:nvCxnSpPr>
          <p:cNvPr id="6" name="直接箭头连接符 5"/>
          <p:cNvCxnSpPr>
            <a:cxnSpLocks/>
          </p:cNvCxnSpPr>
          <p:nvPr/>
        </p:nvCxnSpPr>
        <p:spPr>
          <a:xfrm flipH="1">
            <a:off x="805780" y="635419"/>
            <a:ext cx="2403525" cy="10653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0968" y="3180132"/>
            <a:ext cx="2398029" cy="523220"/>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a</a:t>
            </a:r>
            <a:r>
              <a:rPr lang="en-US" altLang="zh-CN" sz="2800" dirty="0"/>
              <a:t>)</a:t>
            </a:r>
            <a:endParaRPr lang="zh-CN" altLang="en-US" sz="2800" dirty="0"/>
          </a:p>
        </p:txBody>
      </p:sp>
      <p:cxnSp>
        <p:nvCxnSpPr>
          <p:cNvPr id="12" name="直接箭头连接符 11"/>
          <p:cNvCxnSpPr/>
          <p:nvPr/>
        </p:nvCxnSpPr>
        <p:spPr>
          <a:xfrm>
            <a:off x="903992" y="2174182"/>
            <a:ext cx="420836" cy="1129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981132" y="3762618"/>
            <a:ext cx="152599" cy="1614331"/>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1324828" y="2144231"/>
            <a:ext cx="510868" cy="10359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5" idx="2"/>
          </p:cNvCxnSpPr>
          <p:nvPr/>
        </p:nvCxnSpPr>
        <p:spPr>
          <a:xfrm flipV="1">
            <a:off x="1434515" y="635419"/>
            <a:ext cx="2319519" cy="9830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577241" y="734863"/>
            <a:ext cx="176792" cy="10084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69"/>
          <p:cNvSpPr txBox="1"/>
          <p:nvPr/>
        </p:nvSpPr>
        <p:spPr>
          <a:xfrm>
            <a:off x="1783845" y="6033467"/>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7" name="Text Box 69"/>
          <p:cNvSpPr txBox="1"/>
          <p:nvPr/>
        </p:nvSpPr>
        <p:spPr>
          <a:xfrm>
            <a:off x="2926731" y="6033466"/>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9" name="Text Box 69"/>
          <p:cNvSpPr txBox="1"/>
          <p:nvPr/>
        </p:nvSpPr>
        <p:spPr>
          <a:xfrm>
            <a:off x="4138132" y="6033465"/>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0" name="Text Box 69"/>
          <p:cNvSpPr txBox="1"/>
          <p:nvPr/>
        </p:nvSpPr>
        <p:spPr>
          <a:xfrm>
            <a:off x="5307956" y="6033464"/>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5" name="矩形 34"/>
          <p:cNvSpPr/>
          <p:nvPr/>
        </p:nvSpPr>
        <p:spPr>
          <a:xfrm>
            <a:off x="1725893" y="1620089"/>
            <a:ext cx="2414059" cy="584775"/>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a</a:t>
            </a:r>
            <a:r>
              <a:rPr lang="en-US" altLang="zh-CN" dirty="0"/>
              <a:t>)</a:t>
            </a:r>
            <a:endParaRPr lang="zh-CN" altLang="en-US" dirty="0"/>
          </a:p>
        </p:txBody>
      </p:sp>
      <p:cxnSp>
        <p:nvCxnSpPr>
          <p:cNvPr id="36" name="直接箭头连接符 35"/>
          <p:cNvCxnSpPr/>
          <p:nvPr/>
        </p:nvCxnSpPr>
        <p:spPr>
          <a:xfrm flipH="1">
            <a:off x="3209306" y="2204864"/>
            <a:ext cx="544727" cy="3312367"/>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851919" y="612992"/>
            <a:ext cx="168899" cy="10713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flipV="1">
            <a:off x="4482276" y="635419"/>
            <a:ext cx="2033941" cy="10633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139952" y="635419"/>
            <a:ext cx="1806230" cy="9933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68144" y="1609636"/>
            <a:ext cx="184217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sz="2800" dirty="0"/>
              <a:t>( ) </a:t>
            </a:r>
            <a:endParaRPr lang="zh-CN" altLang="en-US" sz="2800" dirty="0"/>
          </a:p>
        </p:txBody>
      </p:sp>
      <p:sp>
        <p:nvSpPr>
          <p:cNvPr id="52" name="矩形 51"/>
          <p:cNvSpPr/>
          <p:nvPr/>
        </p:nvSpPr>
        <p:spPr>
          <a:xfrm>
            <a:off x="3600464" y="2833772"/>
            <a:ext cx="1763624"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B</a:t>
            </a:r>
            <a:r>
              <a:rPr lang="en-US" altLang="zh-CN" sz="2800" dirty="0"/>
              <a:t>() </a:t>
            </a:r>
            <a:endParaRPr lang="zh-CN" altLang="en-US" sz="2800" dirty="0"/>
          </a:p>
        </p:txBody>
      </p:sp>
      <p:cxnSp>
        <p:nvCxnSpPr>
          <p:cNvPr id="53" name="直接箭头连接符 52"/>
          <p:cNvCxnSpPr/>
          <p:nvPr/>
        </p:nvCxnSpPr>
        <p:spPr>
          <a:xfrm flipH="1">
            <a:off x="4163208" y="2106132"/>
            <a:ext cx="1992968" cy="8430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59080" y="2106132"/>
            <a:ext cx="2019096" cy="7730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220072" y="2780928"/>
            <a:ext cx="2547108" cy="584775"/>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b</a:t>
            </a:r>
            <a:r>
              <a:rPr lang="en-US" altLang="zh-CN" dirty="0"/>
              <a:t>) </a:t>
            </a:r>
            <a:endParaRPr lang="zh-CN" altLang="en-US" dirty="0"/>
          </a:p>
        </p:txBody>
      </p:sp>
      <p:cxnSp>
        <p:nvCxnSpPr>
          <p:cNvPr id="62" name="直接箭头连接符 61"/>
          <p:cNvCxnSpPr/>
          <p:nvPr/>
        </p:nvCxnSpPr>
        <p:spPr>
          <a:xfrm>
            <a:off x="6868920" y="2260032"/>
            <a:ext cx="83577" cy="7920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4420706" y="3365703"/>
            <a:ext cx="2815590" cy="2011246"/>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7089170" y="2132856"/>
            <a:ext cx="114430" cy="8163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577061" y="2780928"/>
            <a:ext cx="1675459" cy="584775"/>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dirty="0"/>
              <a:t>()</a:t>
            </a:r>
            <a:endParaRPr lang="zh-CN" altLang="en-US" dirty="0"/>
          </a:p>
        </p:txBody>
      </p:sp>
      <p:cxnSp>
        <p:nvCxnSpPr>
          <p:cNvPr id="69" name="直接箭头连接符 68"/>
          <p:cNvCxnSpPr/>
          <p:nvPr/>
        </p:nvCxnSpPr>
        <p:spPr>
          <a:xfrm>
            <a:off x="7203600" y="2315200"/>
            <a:ext cx="902759" cy="6817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316416" y="3304148"/>
            <a:ext cx="0" cy="9169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268433" y="4005064"/>
            <a:ext cx="2984087" cy="584775"/>
          </a:xfrm>
          <a:prstGeom prst="rect">
            <a:avLst/>
          </a:prstGeom>
        </p:spPr>
        <p:txBody>
          <a:bodyPr wrap="none">
            <a:spAutoFit/>
          </a:bodyPr>
          <a:lstStyle/>
          <a:p>
            <a:pPr>
              <a:buNone/>
            </a:pPr>
            <a:r>
              <a:rPr lang="en-US" altLang="zh-CN" sz="2800" dirty="0" err="1"/>
              <a:t>MatchToken</a:t>
            </a:r>
            <a:r>
              <a:rPr lang="en-US" altLang="zh-CN" sz="2800" dirty="0"/>
              <a:t>(</a:t>
            </a:r>
            <a:r>
              <a:rPr lang="en-US" altLang="zh-CN" sz="2800" dirty="0">
                <a:solidFill>
                  <a:srgbClr val="FF0000"/>
                </a:solidFill>
              </a:rPr>
              <a:t>d</a:t>
            </a:r>
            <a:r>
              <a:rPr lang="en-US" altLang="zh-CN" dirty="0"/>
              <a:t>); </a:t>
            </a:r>
            <a:endParaRPr lang="zh-CN" altLang="en-US" dirty="0"/>
          </a:p>
        </p:txBody>
      </p:sp>
      <p:cxnSp>
        <p:nvCxnSpPr>
          <p:cNvPr id="100" name="直接箭头连接符 99"/>
          <p:cNvCxnSpPr/>
          <p:nvPr/>
        </p:nvCxnSpPr>
        <p:spPr>
          <a:xfrm flipH="1" flipV="1">
            <a:off x="7236296" y="2106132"/>
            <a:ext cx="1329454" cy="8358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5828501" y="4569783"/>
            <a:ext cx="2900801" cy="883205"/>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8729301" y="3284984"/>
            <a:ext cx="1" cy="8553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6450885" y="5229200"/>
            <a:ext cx="569387" cy="923330"/>
          </a:xfrm>
          <a:prstGeom prst="rect">
            <a:avLst/>
          </a:prstGeom>
        </p:spPr>
        <p:txBody>
          <a:bodyPr wrap="none">
            <a:spAutoFit/>
          </a:bodyPr>
          <a:lstStyle/>
          <a:p>
            <a:pPr>
              <a:buNone/>
            </a:pPr>
            <a:r>
              <a:rPr lang="en-US" altLang="zh-CN" sz="5400" dirty="0"/>
              <a:t>#</a:t>
            </a:r>
          </a:p>
        </p:txBody>
      </p:sp>
      <p:sp>
        <p:nvSpPr>
          <p:cNvPr id="115" name="Text Box 69"/>
          <p:cNvSpPr txBox="1"/>
          <p:nvPr/>
        </p:nvSpPr>
        <p:spPr>
          <a:xfrm>
            <a:off x="6423078" y="5955500"/>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118" name="矩形 117"/>
          <p:cNvSpPr/>
          <p:nvPr/>
        </p:nvSpPr>
        <p:spPr>
          <a:xfrm>
            <a:off x="1727478" y="6093294"/>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52517" y="5792601"/>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926731"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4102790"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249669" y="6065910"/>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p:cNvSpPr/>
          <p:nvPr/>
        </p:nvSpPr>
        <p:spPr>
          <a:xfrm>
            <a:off x="4859080" y="0"/>
            <a:ext cx="704039" cy="830997"/>
          </a:xfrm>
          <a:prstGeom prst="rect">
            <a:avLst/>
          </a:prstGeom>
        </p:spPr>
        <p:txBody>
          <a:bodyPr wrap="none">
            <a:spAutoFit/>
          </a:bodyPr>
          <a:lstStyle/>
          <a:p>
            <a:pPr>
              <a:buNone/>
            </a:pPr>
            <a:r>
              <a:rPr lang="en-US" altLang="zh-CN" sz="48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4800" dirty="0">
              <a:solidFill>
                <a:srgbClr val="800080"/>
              </a:solidFill>
              <a:latin typeface="Times New Roman" panose="02020603050405020304" pitchFamily="18" charset="0"/>
              <a:ea typeface="宋体" panose="02010600030101010101" pitchFamily="2" charset="-122"/>
            </a:endParaRPr>
          </a:p>
        </p:txBody>
      </p:sp>
      <p:sp>
        <p:nvSpPr>
          <p:cNvPr id="2" name="矩形 1"/>
          <p:cNvSpPr/>
          <p:nvPr/>
        </p:nvSpPr>
        <p:spPr>
          <a:xfrm>
            <a:off x="6516216" y="-27384"/>
            <a:ext cx="2613418" cy="1569660"/>
          </a:xfrm>
          <a:prstGeom prst="rect">
            <a:avLst/>
          </a:prstGeom>
          <a:ln>
            <a:solidFill>
              <a:schemeClr val="accent1"/>
            </a:solidFill>
          </a:ln>
        </p:spPr>
        <p:txBody>
          <a:bodyPr wrap="square">
            <a:spAutoFit/>
          </a:bodyPr>
          <a:lstStyle/>
          <a:p>
            <a:pPr>
              <a:buClrTx/>
              <a:buNone/>
            </a:pPr>
            <a:r>
              <a:rPr lang="en-US" altLang="zh-CN" sz="2400" dirty="0">
                <a:solidFill>
                  <a:srgbClr val="800080"/>
                </a:solidFill>
              </a:rPr>
              <a:t>G[S]</a:t>
            </a:r>
            <a:r>
              <a:rPr lang="en-US" altLang="zh-CN" sz="2400" dirty="0"/>
              <a:t>:</a:t>
            </a:r>
          </a:p>
          <a:p>
            <a:pPr>
              <a:buClrTx/>
              <a:buNone/>
            </a:pPr>
            <a:r>
              <a:rPr lang="en-US" altLang="zh-CN" sz="2400" i="1" dirty="0"/>
              <a:t>S </a:t>
            </a:r>
            <a:r>
              <a:rPr lang="en-US" altLang="zh-CN" sz="2400" dirty="0">
                <a:sym typeface="Symbol" pitchFamily="18" charset="2"/>
              </a:rPr>
              <a:t></a:t>
            </a:r>
            <a:r>
              <a:rPr lang="en-US" altLang="zh-CN" sz="2400" i="1" dirty="0"/>
              <a:t> </a:t>
            </a:r>
            <a:r>
              <a:rPr lang="en-US" altLang="zh-CN" sz="2400" i="1" dirty="0" err="1"/>
              <a:t>AaS</a:t>
            </a:r>
            <a:r>
              <a:rPr lang="en-US" altLang="zh-CN" sz="2400" dirty="0" err="1">
                <a:sym typeface="Symbol" pitchFamily="18" charset="2"/>
              </a:rPr>
              <a:t></a:t>
            </a:r>
            <a:r>
              <a:rPr lang="en-US" altLang="zh-CN" sz="2400" i="1" dirty="0" err="1"/>
              <a:t>BbS</a:t>
            </a:r>
            <a:r>
              <a:rPr lang="en-US" altLang="zh-CN" sz="2400" dirty="0" err="1">
                <a:sym typeface="Symbol" pitchFamily="18" charset="2"/>
              </a:rPr>
              <a:t></a:t>
            </a:r>
            <a:r>
              <a:rPr lang="en-US" altLang="zh-CN" sz="2400" i="1" dirty="0" err="1"/>
              <a:t>d</a:t>
            </a:r>
            <a:endParaRPr lang="en-US" altLang="zh-CN" sz="2400" i="1" dirty="0"/>
          </a:p>
          <a:p>
            <a:pPr>
              <a:buNone/>
            </a:pPr>
            <a:r>
              <a:rPr lang="en-US" altLang="zh-CN" sz="2400" i="1" dirty="0"/>
              <a:t>A </a:t>
            </a:r>
            <a:r>
              <a:rPr lang="en-US" altLang="zh-CN" sz="2400" dirty="0">
                <a:sym typeface="Symbol" pitchFamily="18" charset="2"/>
              </a:rPr>
              <a:t></a:t>
            </a:r>
            <a:r>
              <a:rPr lang="en-US" altLang="zh-CN" sz="2400" i="1" dirty="0"/>
              <a:t> a</a:t>
            </a:r>
          </a:p>
          <a:p>
            <a:pPr>
              <a:buNone/>
            </a:pPr>
            <a:r>
              <a:rPr lang="en-US" altLang="zh-CN" sz="2400" i="1" dirty="0"/>
              <a:t>B </a:t>
            </a:r>
            <a:r>
              <a:rPr lang="en-US" altLang="zh-CN" sz="2400" dirty="0">
                <a:sym typeface="Symbol" pitchFamily="18" charset="2"/>
              </a:rPr>
              <a:t></a:t>
            </a:r>
            <a:r>
              <a:rPr lang="en-US" altLang="zh-CN" sz="2400" i="1" dirty="0"/>
              <a:t> </a:t>
            </a:r>
            <a:r>
              <a:rPr lang="en-US" altLang="zh-CN" sz="2400" i="1" dirty="0">
                <a:sym typeface="Symbol" pitchFamily="18" charset="2"/>
              </a:rPr>
              <a:t></a:t>
            </a:r>
            <a:r>
              <a:rPr lang="en-US" altLang="zh-CN" sz="2400" i="1" dirty="0"/>
              <a:t> </a:t>
            </a:r>
            <a:r>
              <a:rPr lang="en-US" altLang="zh-CN" sz="2400" dirty="0">
                <a:sym typeface="Symbol" pitchFamily="18" charset="2"/>
              </a:rPr>
              <a:t></a:t>
            </a:r>
            <a:r>
              <a:rPr lang="en-US" altLang="zh-CN" sz="2400" i="1" dirty="0"/>
              <a:t> c</a:t>
            </a:r>
          </a:p>
        </p:txBody>
      </p:sp>
      <p:sp>
        <p:nvSpPr>
          <p:cNvPr id="3" name="矩形 2"/>
          <p:cNvSpPr/>
          <p:nvPr/>
        </p:nvSpPr>
        <p:spPr>
          <a:xfrm>
            <a:off x="0" y="6227729"/>
            <a:ext cx="1705916" cy="461665"/>
          </a:xfrm>
          <a:prstGeom prst="rect">
            <a:avLst/>
          </a:prstGeom>
        </p:spPr>
        <p:txBody>
          <a:bodyPr wrap="none">
            <a:spAutoFit/>
          </a:bodyPr>
          <a:lstStyle/>
          <a:p>
            <a:pPr>
              <a:buNone/>
            </a:pPr>
            <a:r>
              <a:rPr lang="en-US" altLang="zh-CN" sz="2400" dirty="0" err="1"/>
              <a:t>lookahead</a:t>
            </a:r>
            <a:endParaRPr lang="zh-CN" altLang="en-US" sz="2400" dirty="0"/>
          </a:p>
        </p:txBody>
      </p:sp>
      <p:sp>
        <p:nvSpPr>
          <p:cNvPr id="46" name="矩形 45">
            <a:extLst>
              <a:ext uri="{FF2B5EF4-FFF2-40B4-BE49-F238E27FC236}">
                <a16:creationId xmlns:a16="http://schemas.microsoft.com/office/drawing/2014/main" id="{AB819609-2163-4FA1-9055-BF6DA70CDA89}"/>
              </a:ext>
            </a:extLst>
          </p:cNvPr>
          <p:cNvSpPr/>
          <p:nvPr/>
        </p:nvSpPr>
        <p:spPr>
          <a:xfrm>
            <a:off x="172862" y="88998"/>
            <a:ext cx="1462260" cy="523220"/>
          </a:xfrm>
          <a:prstGeom prst="rect">
            <a:avLst/>
          </a:prstGeom>
        </p:spPr>
        <p:txBody>
          <a:bodyPr wrap="none">
            <a:spAutoFit/>
          </a:bodyPr>
          <a:lstStyle/>
          <a:p>
            <a:pPr>
              <a:buNone/>
            </a:pPr>
            <a:r>
              <a:rPr lang="en-US" altLang="zh-CN" sz="2800" dirty="0"/>
              <a:t>main( ) </a:t>
            </a:r>
            <a:endParaRPr lang="zh-CN" altLang="en-US" sz="2800" dirty="0"/>
          </a:p>
        </p:txBody>
      </p:sp>
      <p:cxnSp>
        <p:nvCxnSpPr>
          <p:cNvPr id="49" name="直接箭头连接符 48">
            <a:extLst>
              <a:ext uri="{FF2B5EF4-FFF2-40B4-BE49-F238E27FC236}">
                <a16:creationId xmlns:a16="http://schemas.microsoft.com/office/drawing/2014/main" id="{8F2FC0C8-4751-4628-8E5D-299BAFD4E1FA}"/>
              </a:ext>
            </a:extLst>
          </p:cNvPr>
          <p:cNvCxnSpPr>
            <a:cxnSpLocks/>
          </p:cNvCxnSpPr>
          <p:nvPr/>
        </p:nvCxnSpPr>
        <p:spPr>
          <a:xfrm>
            <a:off x="1635122" y="167735"/>
            <a:ext cx="1263700" cy="232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25DF33E3-B478-40DE-AE90-8B9BEFB202E1}"/>
              </a:ext>
            </a:extLst>
          </p:cNvPr>
          <p:cNvCxnSpPr>
            <a:cxnSpLocks/>
          </p:cNvCxnSpPr>
          <p:nvPr/>
        </p:nvCxnSpPr>
        <p:spPr>
          <a:xfrm flipH="1" flipV="1">
            <a:off x="1540017" y="484776"/>
            <a:ext cx="1212441" cy="311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6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0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2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1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1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0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4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1" grpId="0"/>
      <p:bldP spid="26" grpId="0"/>
      <p:bldP spid="27" grpId="0"/>
      <p:bldP spid="29" grpId="0"/>
      <p:bldP spid="30" grpId="0"/>
      <p:bldP spid="35" grpId="0"/>
      <p:bldP spid="50" grpId="0"/>
      <p:bldP spid="52" grpId="0"/>
      <p:bldP spid="58" grpId="0"/>
      <p:bldP spid="68" grpId="0"/>
      <p:bldP spid="74" grpId="0"/>
      <p:bldP spid="115" grpId="0"/>
      <p:bldP spid="118" grpId="0" animBg="1"/>
      <p:bldP spid="120" grpId="0" animBg="1"/>
      <p:bldP spid="121" grpId="0" animBg="1"/>
      <p:bldP spid="122" grpId="0" animBg="1"/>
      <p:bldP spid="123" grpId="0"/>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1835696" y="5265316"/>
            <a:ext cx="4534188" cy="923330"/>
          </a:xfrm>
          <a:prstGeom prst="rect">
            <a:avLst/>
          </a:prstGeom>
          <a:noFill/>
          <a:ln w="9525">
            <a:noFill/>
            <a:miter lim="800000"/>
            <a:headEnd/>
            <a:tailEnd/>
          </a:ln>
        </p:spPr>
        <p:txBody>
          <a:bodyPr wrap="square">
            <a:spAutoFit/>
          </a:bodyPr>
          <a:lstStyle/>
          <a:p>
            <a:pPr>
              <a:buNone/>
            </a:pPr>
            <a:r>
              <a:rPr lang="en-US" altLang="zh-CN" sz="5400" i="1" dirty="0"/>
              <a:t>a    </a:t>
            </a:r>
            <a:r>
              <a:rPr lang="en-US" altLang="zh-CN" sz="5400" i="1" dirty="0" err="1"/>
              <a:t>a</a:t>
            </a:r>
            <a:r>
              <a:rPr lang="en-US" altLang="zh-CN" sz="5400" i="1" dirty="0"/>
              <a:t>    b    d</a:t>
            </a:r>
            <a:endParaRPr lang="en-US" altLang="zh-CN" sz="5400" dirty="0"/>
          </a:p>
        </p:txBody>
      </p:sp>
      <p:sp>
        <p:nvSpPr>
          <p:cNvPr id="5" name="矩形 4"/>
          <p:cNvSpPr/>
          <p:nvPr/>
        </p:nvSpPr>
        <p:spPr>
          <a:xfrm>
            <a:off x="2832948" y="112199"/>
            <a:ext cx="184217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sz="2800" dirty="0">
                <a:solidFill>
                  <a:schemeClr val="bg1"/>
                </a:solidFill>
              </a:rPr>
              <a:t>( ) </a:t>
            </a:r>
            <a:endParaRPr lang="zh-CN" altLang="en-US" sz="2800" dirty="0">
              <a:solidFill>
                <a:schemeClr val="bg1"/>
              </a:solidFill>
            </a:endParaRPr>
          </a:p>
        </p:txBody>
      </p:sp>
      <p:sp>
        <p:nvSpPr>
          <p:cNvPr id="16" name="矩形 15"/>
          <p:cNvSpPr/>
          <p:nvPr/>
        </p:nvSpPr>
        <p:spPr>
          <a:xfrm>
            <a:off x="-36512" y="1628800"/>
            <a:ext cx="186301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A</a:t>
            </a:r>
            <a:r>
              <a:rPr lang="en-US" altLang="zh-CN" sz="2800" dirty="0">
                <a:solidFill>
                  <a:schemeClr val="bg1"/>
                </a:solidFill>
              </a:rPr>
              <a:t>( ) </a:t>
            </a:r>
            <a:endParaRPr lang="zh-CN" altLang="en-US" sz="2800" dirty="0">
              <a:solidFill>
                <a:schemeClr val="bg1"/>
              </a:solidFill>
            </a:endParaRPr>
          </a:p>
        </p:txBody>
      </p:sp>
      <p:sp>
        <p:nvSpPr>
          <p:cNvPr id="11" name="矩形 10"/>
          <p:cNvSpPr/>
          <p:nvPr/>
        </p:nvSpPr>
        <p:spPr>
          <a:xfrm>
            <a:off x="-70968" y="3180132"/>
            <a:ext cx="2398029" cy="523220"/>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a</a:t>
            </a:r>
            <a:r>
              <a:rPr lang="en-US" altLang="zh-CN" sz="2800" dirty="0">
                <a:solidFill>
                  <a:schemeClr val="bg1"/>
                </a:solidFill>
              </a:rPr>
              <a:t>)</a:t>
            </a:r>
            <a:endParaRPr lang="zh-CN" altLang="en-US" sz="2800" dirty="0">
              <a:solidFill>
                <a:schemeClr val="bg1"/>
              </a:solidFill>
            </a:endParaRPr>
          </a:p>
        </p:txBody>
      </p:sp>
      <p:cxnSp>
        <p:nvCxnSpPr>
          <p:cNvPr id="13" name="直接箭头连接符 12"/>
          <p:cNvCxnSpPr/>
          <p:nvPr/>
        </p:nvCxnSpPr>
        <p:spPr>
          <a:xfrm>
            <a:off x="1981132" y="3762618"/>
            <a:ext cx="152599" cy="1614331"/>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1324828" y="2144231"/>
            <a:ext cx="510868" cy="103590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5" idx="2"/>
          </p:cNvCxnSpPr>
          <p:nvPr/>
        </p:nvCxnSpPr>
        <p:spPr>
          <a:xfrm flipV="1">
            <a:off x="1434515" y="635419"/>
            <a:ext cx="2319519" cy="98304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 Box 69"/>
          <p:cNvSpPr txBox="1"/>
          <p:nvPr/>
        </p:nvSpPr>
        <p:spPr>
          <a:xfrm>
            <a:off x="1783845" y="6033467"/>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7" name="Text Box 69"/>
          <p:cNvSpPr txBox="1"/>
          <p:nvPr/>
        </p:nvSpPr>
        <p:spPr>
          <a:xfrm>
            <a:off x="2926731" y="6033466"/>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9" name="Text Box 69"/>
          <p:cNvSpPr txBox="1"/>
          <p:nvPr/>
        </p:nvSpPr>
        <p:spPr>
          <a:xfrm>
            <a:off x="4138132" y="6033465"/>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0" name="Text Box 69"/>
          <p:cNvSpPr txBox="1"/>
          <p:nvPr/>
        </p:nvSpPr>
        <p:spPr>
          <a:xfrm>
            <a:off x="5307956" y="6033464"/>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5" name="矩形 34"/>
          <p:cNvSpPr/>
          <p:nvPr/>
        </p:nvSpPr>
        <p:spPr>
          <a:xfrm>
            <a:off x="1725893" y="1620089"/>
            <a:ext cx="2414059" cy="584775"/>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a</a:t>
            </a:r>
            <a:r>
              <a:rPr lang="en-US" altLang="zh-CN" dirty="0">
                <a:solidFill>
                  <a:schemeClr val="bg1"/>
                </a:solidFill>
              </a:rPr>
              <a:t>)</a:t>
            </a:r>
            <a:endParaRPr lang="zh-CN" altLang="en-US" dirty="0">
              <a:solidFill>
                <a:schemeClr val="bg1"/>
              </a:solidFill>
            </a:endParaRPr>
          </a:p>
        </p:txBody>
      </p:sp>
      <p:cxnSp>
        <p:nvCxnSpPr>
          <p:cNvPr id="36" name="直接箭头连接符 35"/>
          <p:cNvCxnSpPr/>
          <p:nvPr/>
        </p:nvCxnSpPr>
        <p:spPr>
          <a:xfrm flipH="1">
            <a:off x="3209306" y="2204864"/>
            <a:ext cx="544727" cy="3312367"/>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851919" y="612992"/>
            <a:ext cx="168899" cy="107135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68144" y="1609636"/>
            <a:ext cx="184217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sz="2800" dirty="0">
                <a:solidFill>
                  <a:schemeClr val="bg1"/>
                </a:solidFill>
              </a:rPr>
              <a:t>( ) </a:t>
            </a:r>
            <a:endParaRPr lang="zh-CN" altLang="en-US" sz="2800" dirty="0">
              <a:solidFill>
                <a:schemeClr val="bg1"/>
              </a:solidFill>
            </a:endParaRPr>
          </a:p>
        </p:txBody>
      </p:sp>
      <p:sp>
        <p:nvSpPr>
          <p:cNvPr id="52" name="矩形 51"/>
          <p:cNvSpPr/>
          <p:nvPr/>
        </p:nvSpPr>
        <p:spPr>
          <a:xfrm>
            <a:off x="3600464" y="2833772"/>
            <a:ext cx="1763624"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B</a:t>
            </a:r>
            <a:r>
              <a:rPr lang="en-US" altLang="zh-CN" sz="2800" dirty="0">
                <a:solidFill>
                  <a:schemeClr val="bg1"/>
                </a:solidFill>
              </a:rPr>
              <a:t>()</a:t>
            </a:r>
            <a:r>
              <a:rPr lang="en-US" altLang="zh-CN" sz="2800" dirty="0"/>
              <a:t> </a:t>
            </a:r>
            <a:endParaRPr lang="zh-CN" altLang="en-US" sz="2800" dirty="0"/>
          </a:p>
        </p:txBody>
      </p:sp>
      <p:cxnSp>
        <p:nvCxnSpPr>
          <p:cNvPr id="55" name="直接箭头连接符 54"/>
          <p:cNvCxnSpPr/>
          <p:nvPr/>
        </p:nvCxnSpPr>
        <p:spPr>
          <a:xfrm flipV="1">
            <a:off x="4859080" y="2106132"/>
            <a:ext cx="2019096" cy="77300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220072" y="2780928"/>
            <a:ext cx="2547108" cy="584775"/>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b</a:t>
            </a:r>
            <a:r>
              <a:rPr lang="en-US" altLang="zh-CN" dirty="0">
                <a:solidFill>
                  <a:schemeClr val="bg1"/>
                </a:solidFill>
              </a:rPr>
              <a:t>)</a:t>
            </a:r>
            <a:r>
              <a:rPr lang="en-US" altLang="zh-CN" dirty="0"/>
              <a:t> </a:t>
            </a:r>
            <a:endParaRPr lang="zh-CN" altLang="en-US" dirty="0"/>
          </a:p>
        </p:txBody>
      </p:sp>
      <p:cxnSp>
        <p:nvCxnSpPr>
          <p:cNvPr id="64" name="直接箭头连接符 63"/>
          <p:cNvCxnSpPr/>
          <p:nvPr/>
        </p:nvCxnSpPr>
        <p:spPr>
          <a:xfrm flipH="1">
            <a:off x="4420706" y="3365703"/>
            <a:ext cx="2815590" cy="2011246"/>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7089170" y="2132856"/>
            <a:ext cx="114430" cy="81636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577061" y="2780928"/>
            <a:ext cx="1675459" cy="584775"/>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dirty="0">
                <a:solidFill>
                  <a:schemeClr val="bg1"/>
                </a:solidFill>
              </a:rPr>
              <a:t>()</a:t>
            </a:r>
            <a:endParaRPr lang="zh-CN" altLang="en-US" dirty="0">
              <a:solidFill>
                <a:schemeClr val="bg1"/>
              </a:solidFill>
            </a:endParaRPr>
          </a:p>
        </p:txBody>
      </p:sp>
      <p:sp>
        <p:nvSpPr>
          <p:cNvPr id="74" name="矩形 73"/>
          <p:cNvSpPr/>
          <p:nvPr/>
        </p:nvSpPr>
        <p:spPr>
          <a:xfrm>
            <a:off x="6268433" y="4005064"/>
            <a:ext cx="2984087" cy="584775"/>
          </a:xfrm>
          <a:prstGeom prst="rect">
            <a:avLst/>
          </a:prstGeom>
        </p:spPr>
        <p:txBody>
          <a:bodyPr wrap="none">
            <a:spAutoFit/>
          </a:bodyPr>
          <a:lstStyle/>
          <a:p>
            <a:pPr>
              <a:buNone/>
            </a:pPr>
            <a:r>
              <a:rPr lang="en-US" altLang="zh-CN" sz="2800" dirty="0" err="1">
                <a:solidFill>
                  <a:schemeClr val="bg1"/>
                </a:solidFill>
              </a:rPr>
              <a:t>MatchToken</a:t>
            </a:r>
            <a:r>
              <a:rPr lang="en-US" altLang="zh-CN" sz="2800" dirty="0">
                <a:solidFill>
                  <a:schemeClr val="bg1"/>
                </a:solidFill>
              </a:rPr>
              <a:t>(</a:t>
            </a:r>
            <a:r>
              <a:rPr lang="en-US" altLang="zh-CN" sz="2800" dirty="0">
                <a:solidFill>
                  <a:srgbClr val="FF0000"/>
                </a:solidFill>
              </a:rPr>
              <a:t>d</a:t>
            </a:r>
            <a:r>
              <a:rPr lang="en-US" altLang="zh-CN" dirty="0">
                <a:solidFill>
                  <a:schemeClr val="bg1"/>
                </a:solidFill>
              </a:rPr>
              <a:t>); </a:t>
            </a:r>
            <a:endParaRPr lang="zh-CN" altLang="en-US" dirty="0">
              <a:solidFill>
                <a:schemeClr val="bg1"/>
              </a:solidFill>
            </a:endParaRPr>
          </a:p>
        </p:txBody>
      </p:sp>
      <p:cxnSp>
        <p:nvCxnSpPr>
          <p:cNvPr id="100" name="直接箭头连接符 99"/>
          <p:cNvCxnSpPr/>
          <p:nvPr/>
        </p:nvCxnSpPr>
        <p:spPr>
          <a:xfrm flipH="1" flipV="1">
            <a:off x="7236296" y="2106132"/>
            <a:ext cx="1329454" cy="83586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8729301" y="3284984"/>
            <a:ext cx="1" cy="85538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1727478" y="6093294"/>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52517" y="5792601"/>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926731"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4102790"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249669" y="6065910"/>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p:nvPr/>
        </p:nvCxnSpPr>
        <p:spPr>
          <a:xfrm flipH="1" flipV="1">
            <a:off x="4482276" y="635419"/>
            <a:ext cx="2033941" cy="106333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4703281" y="3356992"/>
            <a:ext cx="60301" cy="50405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93274" y="3789040"/>
            <a:ext cx="365806" cy="584775"/>
          </a:xfrm>
          <a:prstGeom prst="rect">
            <a:avLst/>
          </a:prstGeom>
        </p:spPr>
        <p:txBody>
          <a:bodyPr wrap="none">
            <a:spAutoFit/>
          </a:bodyPr>
          <a:lstStyle/>
          <a:p>
            <a:pPr>
              <a:buNone/>
            </a:pPr>
            <a:r>
              <a:rPr lang="en-US" altLang="zh-CN" i="1" dirty="0">
                <a:solidFill>
                  <a:srgbClr val="FF0000"/>
                </a:solidFill>
                <a:sym typeface="Symbol" pitchFamily="18" charset="2"/>
              </a:rPr>
              <a:t></a:t>
            </a:r>
            <a:endParaRPr lang="zh-CN" altLang="en-US" dirty="0">
              <a:solidFill>
                <a:srgbClr val="FF0000"/>
              </a:solidFill>
            </a:endParaRPr>
          </a:p>
        </p:txBody>
      </p:sp>
      <p:cxnSp>
        <p:nvCxnSpPr>
          <p:cNvPr id="49" name="直接箭头连接符 48"/>
          <p:cNvCxnSpPr/>
          <p:nvPr/>
        </p:nvCxnSpPr>
        <p:spPr>
          <a:xfrm flipH="1">
            <a:off x="5828501" y="4569783"/>
            <a:ext cx="2900801" cy="883205"/>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79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1835696" y="5265316"/>
            <a:ext cx="4534188" cy="923330"/>
          </a:xfrm>
          <a:prstGeom prst="rect">
            <a:avLst/>
          </a:prstGeom>
          <a:noFill/>
          <a:ln w="9525">
            <a:noFill/>
            <a:miter lim="800000"/>
            <a:headEnd/>
            <a:tailEnd/>
          </a:ln>
        </p:spPr>
        <p:txBody>
          <a:bodyPr wrap="square">
            <a:spAutoFit/>
          </a:bodyPr>
          <a:lstStyle/>
          <a:p>
            <a:pPr>
              <a:buNone/>
            </a:pPr>
            <a:r>
              <a:rPr lang="en-US" altLang="zh-CN" sz="5400" i="1" dirty="0"/>
              <a:t>a    </a:t>
            </a:r>
            <a:r>
              <a:rPr lang="en-US" altLang="zh-CN" sz="5400" i="1" dirty="0" err="1"/>
              <a:t>a</a:t>
            </a:r>
            <a:r>
              <a:rPr lang="en-US" altLang="zh-CN" sz="5400" i="1" dirty="0"/>
              <a:t>    b    d</a:t>
            </a:r>
            <a:endParaRPr lang="en-US" altLang="zh-CN" sz="5400" dirty="0"/>
          </a:p>
        </p:txBody>
      </p:sp>
      <p:sp>
        <p:nvSpPr>
          <p:cNvPr id="5" name="矩形 4"/>
          <p:cNvSpPr/>
          <p:nvPr/>
        </p:nvSpPr>
        <p:spPr>
          <a:xfrm>
            <a:off x="2832948" y="112199"/>
            <a:ext cx="184217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sz="2800" dirty="0"/>
              <a:t>( ) </a:t>
            </a:r>
            <a:endParaRPr lang="zh-CN" altLang="en-US" sz="2800" dirty="0"/>
          </a:p>
        </p:txBody>
      </p:sp>
      <p:sp>
        <p:nvSpPr>
          <p:cNvPr id="16" name="矩形 15"/>
          <p:cNvSpPr/>
          <p:nvPr/>
        </p:nvSpPr>
        <p:spPr>
          <a:xfrm>
            <a:off x="-36512" y="1628800"/>
            <a:ext cx="186301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A</a:t>
            </a:r>
            <a:r>
              <a:rPr lang="en-US" altLang="zh-CN" sz="2800" dirty="0"/>
              <a:t>( ) </a:t>
            </a:r>
            <a:endParaRPr lang="zh-CN" altLang="en-US" sz="2800" dirty="0"/>
          </a:p>
        </p:txBody>
      </p:sp>
      <p:cxnSp>
        <p:nvCxnSpPr>
          <p:cNvPr id="6" name="直接箭头连接符 5"/>
          <p:cNvCxnSpPr/>
          <p:nvPr/>
        </p:nvCxnSpPr>
        <p:spPr>
          <a:xfrm flipH="1">
            <a:off x="805780" y="635419"/>
            <a:ext cx="2403525" cy="106538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0968" y="3180132"/>
            <a:ext cx="2398029" cy="523220"/>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a</a:t>
            </a:r>
            <a:r>
              <a:rPr lang="en-US" altLang="zh-CN" sz="2800" dirty="0"/>
              <a:t>)</a:t>
            </a:r>
            <a:endParaRPr lang="zh-CN" altLang="en-US" sz="2800" dirty="0"/>
          </a:p>
        </p:txBody>
      </p:sp>
      <p:cxnSp>
        <p:nvCxnSpPr>
          <p:cNvPr id="12" name="直接箭头连接符 11"/>
          <p:cNvCxnSpPr/>
          <p:nvPr/>
        </p:nvCxnSpPr>
        <p:spPr>
          <a:xfrm>
            <a:off x="903992" y="2174182"/>
            <a:ext cx="420836" cy="112996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981132" y="3762618"/>
            <a:ext cx="152599" cy="1614331"/>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1324828" y="2144231"/>
            <a:ext cx="510868" cy="10359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5" idx="2"/>
          </p:cNvCxnSpPr>
          <p:nvPr/>
        </p:nvCxnSpPr>
        <p:spPr>
          <a:xfrm flipV="1">
            <a:off x="1434515" y="635419"/>
            <a:ext cx="2319519" cy="98304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3577241" y="734863"/>
            <a:ext cx="176792" cy="10084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69"/>
          <p:cNvSpPr txBox="1"/>
          <p:nvPr/>
        </p:nvSpPr>
        <p:spPr>
          <a:xfrm>
            <a:off x="1783845" y="6033467"/>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7" name="Text Box 69"/>
          <p:cNvSpPr txBox="1"/>
          <p:nvPr/>
        </p:nvSpPr>
        <p:spPr>
          <a:xfrm>
            <a:off x="2926731" y="6033466"/>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9" name="Text Box 69"/>
          <p:cNvSpPr txBox="1"/>
          <p:nvPr/>
        </p:nvSpPr>
        <p:spPr>
          <a:xfrm>
            <a:off x="4138132" y="6033465"/>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0" name="Text Box 69"/>
          <p:cNvSpPr txBox="1"/>
          <p:nvPr/>
        </p:nvSpPr>
        <p:spPr>
          <a:xfrm>
            <a:off x="5307956" y="6033464"/>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5" name="矩形 34"/>
          <p:cNvSpPr/>
          <p:nvPr/>
        </p:nvSpPr>
        <p:spPr>
          <a:xfrm>
            <a:off x="1725893" y="1620089"/>
            <a:ext cx="2414059" cy="584775"/>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a</a:t>
            </a:r>
            <a:r>
              <a:rPr lang="en-US" altLang="zh-CN" dirty="0"/>
              <a:t>)</a:t>
            </a:r>
            <a:endParaRPr lang="zh-CN" altLang="en-US" dirty="0"/>
          </a:p>
        </p:txBody>
      </p:sp>
      <p:cxnSp>
        <p:nvCxnSpPr>
          <p:cNvPr id="36" name="直接箭头连接符 35"/>
          <p:cNvCxnSpPr/>
          <p:nvPr/>
        </p:nvCxnSpPr>
        <p:spPr>
          <a:xfrm flipH="1">
            <a:off x="3209306" y="2204864"/>
            <a:ext cx="544727" cy="3312367"/>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851919" y="612992"/>
            <a:ext cx="168899" cy="10713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flipV="1">
            <a:off x="4482276" y="635419"/>
            <a:ext cx="2033941" cy="10633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4139952" y="635419"/>
            <a:ext cx="1806230" cy="9933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68144" y="1609636"/>
            <a:ext cx="1842171"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sz="2800" dirty="0"/>
              <a:t>( ) </a:t>
            </a:r>
            <a:endParaRPr lang="zh-CN" altLang="en-US" sz="2800" dirty="0"/>
          </a:p>
        </p:txBody>
      </p:sp>
      <p:sp>
        <p:nvSpPr>
          <p:cNvPr id="52" name="矩形 51"/>
          <p:cNvSpPr/>
          <p:nvPr/>
        </p:nvSpPr>
        <p:spPr>
          <a:xfrm>
            <a:off x="3600464" y="2833772"/>
            <a:ext cx="1763624" cy="523220"/>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B</a:t>
            </a:r>
            <a:r>
              <a:rPr lang="en-US" altLang="zh-CN" sz="2800" dirty="0"/>
              <a:t>() </a:t>
            </a:r>
            <a:endParaRPr lang="zh-CN" altLang="en-US" sz="2800" dirty="0"/>
          </a:p>
        </p:txBody>
      </p:sp>
      <p:cxnSp>
        <p:nvCxnSpPr>
          <p:cNvPr id="53" name="直接箭头连接符 52"/>
          <p:cNvCxnSpPr/>
          <p:nvPr/>
        </p:nvCxnSpPr>
        <p:spPr>
          <a:xfrm flipH="1">
            <a:off x="4163208" y="2106132"/>
            <a:ext cx="1992968" cy="8430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59080" y="2106132"/>
            <a:ext cx="2019096" cy="7730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220072" y="2780928"/>
            <a:ext cx="2547108" cy="584775"/>
          </a:xfrm>
          <a:prstGeom prst="rect">
            <a:avLst/>
          </a:prstGeom>
        </p:spPr>
        <p:txBody>
          <a:bodyPr wrap="none">
            <a:spAutoFit/>
          </a:bodyPr>
          <a:lstStyle/>
          <a:p>
            <a:pPr>
              <a:buNone/>
            </a:pPr>
            <a:r>
              <a:rPr lang="en-US" altLang="zh-CN" sz="2400" dirty="0" err="1"/>
              <a:t>MatchToken</a:t>
            </a:r>
            <a:r>
              <a:rPr lang="en-US" altLang="zh-CN" sz="2800" dirty="0"/>
              <a:t>(</a:t>
            </a:r>
            <a:r>
              <a:rPr lang="en-US" altLang="zh-CN" sz="2800" dirty="0">
                <a:solidFill>
                  <a:srgbClr val="FF0000"/>
                </a:solidFill>
              </a:rPr>
              <a:t>b</a:t>
            </a:r>
            <a:r>
              <a:rPr lang="en-US" altLang="zh-CN" dirty="0"/>
              <a:t>) </a:t>
            </a:r>
            <a:endParaRPr lang="zh-CN" altLang="en-US" dirty="0"/>
          </a:p>
        </p:txBody>
      </p:sp>
      <p:cxnSp>
        <p:nvCxnSpPr>
          <p:cNvPr id="62" name="直接箭头连接符 61"/>
          <p:cNvCxnSpPr/>
          <p:nvPr/>
        </p:nvCxnSpPr>
        <p:spPr>
          <a:xfrm>
            <a:off x="6868920" y="2260032"/>
            <a:ext cx="83577" cy="7920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4420706" y="3365703"/>
            <a:ext cx="2815590" cy="2011246"/>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7089170" y="2132856"/>
            <a:ext cx="114430" cy="8163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577061" y="2780928"/>
            <a:ext cx="1675459" cy="584775"/>
          </a:xfrm>
          <a:prstGeom prst="rect">
            <a:avLst/>
          </a:prstGeom>
        </p:spPr>
        <p:txBody>
          <a:bodyPr wrap="none">
            <a:spAutoFit/>
          </a:bodyPr>
          <a:lstStyle/>
          <a:p>
            <a:pPr>
              <a:buNone/>
            </a:pPr>
            <a:r>
              <a:rPr lang="en-US" altLang="zh-CN" sz="2800" dirty="0" err="1"/>
              <a:t>Parse</a:t>
            </a:r>
            <a:r>
              <a:rPr lang="en-US" altLang="zh-CN" sz="2800" dirty="0" err="1">
                <a:solidFill>
                  <a:srgbClr val="FF0000"/>
                </a:solidFill>
              </a:rPr>
              <a:t>S</a:t>
            </a:r>
            <a:r>
              <a:rPr lang="en-US" altLang="zh-CN" dirty="0"/>
              <a:t>()</a:t>
            </a:r>
            <a:endParaRPr lang="zh-CN" altLang="en-US" dirty="0"/>
          </a:p>
        </p:txBody>
      </p:sp>
      <p:cxnSp>
        <p:nvCxnSpPr>
          <p:cNvPr id="69" name="直接箭头连接符 68"/>
          <p:cNvCxnSpPr/>
          <p:nvPr/>
        </p:nvCxnSpPr>
        <p:spPr>
          <a:xfrm>
            <a:off x="7203600" y="2315200"/>
            <a:ext cx="902759" cy="68175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316416" y="3304148"/>
            <a:ext cx="0" cy="9169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268433" y="4005064"/>
            <a:ext cx="2984087" cy="584775"/>
          </a:xfrm>
          <a:prstGeom prst="rect">
            <a:avLst/>
          </a:prstGeom>
        </p:spPr>
        <p:txBody>
          <a:bodyPr wrap="none">
            <a:spAutoFit/>
          </a:bodyPr>
          <a:lstStyle/>
          <a:p>
            <a:pPr>
              <a:buNone/>
            </a:pPr>
            <a:r>
              <a:rPr lang="en-US" altLang="zh-CN" sz="2800" dirty="0" err="1"/>
              <a:t>MatchToken</a:t>
            </a:r>
            <a:r>
              <a:rPr lang="en-US" altLang="zh-CN" sz="2800" dirty="0"/>
              <a:t>(</a:t>
            </a:r>
            <a:r>
              <a:rPr lang="en-US" altLang="zh-CN" sz="2800" dirty="0">
                <a:solidFill>
                  <a:srgbClr val="FF0000"/>
                </a:solidFill>
              </a:rPr>
              <a:t>d</a:t>
            </a:r>
            <a:r>
              <a:rPr lang="en-US" altLang="zh-CN" dirty="0"/>
              <a:t>); </a:t>
            </a:r>
            <a:endParaRPr lang="zh-CN" altLang="en-US" dirty="0"/>
          </a:p>
        </p:txBody>
      </p:sp>
      <p:cxnSp>
        <p:nvCxnSpPr>
          <p:cNvPr id="100" name="直接箭头连接符 99"/>
          <p:cNvCxnSpPr/>
          <p:nvPr/>
        </p:nvCxnSpPr>
        <p:spPr>
          <a:xfrm flipH="1" flipV="1">
            <a:off x="7236296" y="2106132"/>
            <a:ext cx="1329454" cy="8358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p:nvPr/>
        </p:nvCxnSpPr>
        <p:spPr>
          <a:xfrm flipH="1">
            <a:off x="5828501" y="4569783"/>
            <a:ext cx="2900801" cy="883205"/>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8729301" y="3284984"/>
            <a:ext cx="1" cy="8553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6450885" y="5229200"/>
            <a:ext cx="569387" cy="923330"/>
          </a:xfrm>
          <a:prstGeom prst="rect">
            <a:avLst/>
          </a:prstGeom>
        </p:spPr>
        <p:txBody>
          <a:bodyPr wrap="none">
            <a:spAutoFit/>
          </a:bodyPr>
          <a:lstStyle/>
          <a:p>
            <a:pPr>
              <a:buNone/>
            </a:pPr>
            <a:r>
              <a:rPr lang="en-US" altLang="zh-CN" sz="5400" dirty="0"/>
              <a:t>#</a:t>
            </a:r>
          </a:p>
        </p:txBody>
      </p:sp>
      <p:sp>
        <p:nvSpPr>
          <p:cNvPr id="118" name="矩形 117"/>
          <p:cNvSpPr/>
          <p:nvPr/>
        </p:nvSpPr>
        <p:spPr>
          <a:xfrm>
            <a:off x="1727478" y="6093294"/>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52517" y="5792601"/>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926731"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4102790"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249669" y="6065910"/>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E9238B32-9F29-4B0E-97C8-BAA5AB6F0FBD}"/>
              </a:ext>
            </a:extLst>
          </p:cNvPr>
          <p:cNvSpPr/>
          <p:nvPr/>
        </p:nvSpPr>
        <p:spPr>
          <a:xfrm>
            <a:off x="172862" y="88998"/>
            <a:ext cx="1462260" cy="523220"/>
          </a:xfrm>
          <a:prstGeom prst="rect">
            <a:avLst/>
          </a:prstGeom>
        </p:spPr>
        <p:txBody>
          <a:bodyPr wrap="none">
            <a:spAutoFit/>
          </a:bodyPr>
          <a:lstStyle/>
          <a:p>
            <a:pPr>
              <a:buNone/>
            </a:pPr>
            <a:r>
              <a:rPr lang="en-US" altLang="zh-CN" sz="2800" dirty="0"/>
              <a:t>main( ) </a:t>
            </a:r>
            <a:endParaRPr lang="zh-CN" altLang="en-US" sz="2800" dirty="0"/>
          </a:p>
        </p:txBody>
      </p:sp>
      <p:cxnSp>
        <p:nvCxnSpPr>
          <p:cNvPr id="45" name="直接箭头连接符 44">
            <a:extLst>
              <a:ext uri="{FF2B5EF4-FFF2-40B4-BE49-F238E27FC236}">
                <a16:creationId xmlns:a16="http://schemas.microsoft.com/office/drawing/2014/main" id="{0B5CF2C1-F97F-473C-AE99-28A5389BD95D}"/>
              </a:ext>
            </a:extLst>
          </p:cNvPr>
          <p:cNvCxnSpPr>
            <a:cxnSpLocks/>
          </p:cNvCxnSpPr>
          <p:nvPr/>
        </p:nvCxnSpPr>
        <p:spPr>
          <a:xfrm>
            <a:off x="1635122" y="167735"/>
            <a:ext cx="1263700" cy="232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D47FD91A-AF1E-47E6-A019-AD7088DCA156}"/>
              </a:ext>
            </a:extLst>
          </p:cNvPr>
          <p:cNvCxnSpPr>
            <a:cxnSpLocks/>
          </p:cNvCxnSpPr>
          <p:nvPr/>
        </p:nvCxnSpPr>
        <p:spPr>
          <a:xfrm flipH="1" flipV="1">
            <a:off x="1540017" y="484776"/>
            <a:ext cx="1212441" cy="3115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88727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1"/>
          <p:cNvSpPr>
            <a:spLocks noChangeArrowheads="1"/>
          </p:cNvSpPr>
          <p:nvPr/>
        </p:nvSpPr>
        <p:spPr bwMode="auto">
          <a:xfrm>
            <a:off x="1835696" y="5265316"/>
            <a:ext cx="4534188" cy="923330"/>
          </a:xfrm>
          <a:prstGeom prst="rect">
            <a:avLst/>
          </a:prstGeom>
          <a:noFill/>
          <a:ln w="9525">
            <a:noFill/>
            <a:miter lim="800000"/>
            <a:headEnd/>
            <a:tailEnd/>
          </a:ln>
        </p:spPr>
        <p:txBody>
          <a:bodyPr wrap="square">
            <a:spAutoFit/>
          </a:bodyPr>
          <a:lstStyle/>
          <a:p>
            <a:pPr>
              <a:buNone/>
            </a:pPr>
            <a:r>
              <a:rPr lang="en-US" altLang="zh-CN" sz="5400" i="1" dirty="0"/>
              <a:t>a    </a:t>
            </a:r>
            <a:r>
              <a:rPr lang="en-US" altLang="zh-CN" sz="5400" i="1" dirty="0" err="1"/>
              <a:t>a</a:t>
            </a:r>
            <a:r>
              <a:rPr lang="en-US" altLang="zh-CN" sz="5400" i="1" dirty="0"/>
              <a:t>    b    d</a:t>
            </a:r>
            <a:endParaRPr lang="en-US" altLang="zh-CN" sz="5400" dirty="0"/>
          </a:p>
        </p:txBody>
      </p:sp>
      <p:sp>
        <p:nvSpPr>
          <p:cNvPr id="5" name="矩形 4"/>
          <p:cNvSpPr/>
          <p:nvPr/>
        </p:nvSpPr>
        <p:spPr>
          <a:xfrm>
            <a:off x="2832948" y="112199"/>
            <a:ext cx="184217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sz="2800" dirty="0">
                <a:solidFill>
                  <a:schemeClr val="bg1"/>
                </a:solidFill>
              </a:rPr>
              <a:t>( ) </a:t>
            </a:r>
            <a:endParaRPr lang="zh-CN" altLang="en-US" sz="2800" dirty="0">
              <a:solidFill>
                <a:schemeClr val="bg1"/>
              </a:solidFill>
            </a:endParaRPr>
          </a:p>
        </p:txBody>
      </p:sp>
      <p:sp>
        <p:nvSpPr>
          <p:cNvPr id="16" name="矩形 15"/>
          <p:cNvSpPr/>
          <p:nvPr/>
        </p:nvSpPr>
        <p:spPr>
          <a:xfrm>
            <a:off x="-36512" y="1628800"/>
            <a:ext cx="186301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A</a:t>
            </a:r>
            <a:r>
              <a:rPr lang="en-US" altLang="zh-CN" sz="2800" dirty="0">
                <a:solidFill>
                  <a:schemeClr val="bg1"/>
                </a:solidFill>
              </a:rPr>
              <a:t>( ) </a:t>
            </a:r>
            <a:endParaRPr lang="zh-CN" altLang="en-US" sz="2800" dirty="0">
              <a:solidFill>
                <a:schemeClr val="bg1"/>
              </a:solidFill>
            </a:endParaRPr>
          </a:p>
        </p:txBody>
      </p:sp>
      <p:sp>
        <p:nvSpPr>
          <p:cNvPr id="11" name="矩形 10"/>
          <p:cNvSpPr/>
          <p:nvPr/>
        </p:nvSpPr>
        <p:spPr>
          <a:xfrm>
            <a:off x="-70968" y="3180132"/>
            <a:ext cx="2398029" cy="523220"/>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a</a:t>
            </a:r>
            <a:r>
              <a:rPr lang="en-US" altLang="zh-CN" sz="2800" dirty="0">
                <a:solidFill>
                  <a:schemeClr val="bg1"/>
                </a:solidFill>
              </a:rPr>
              <a:t>)</a:t>
            </a:r>
            <a:endParaRPr lang="zh-CN" altLang="en-US" sz="2800" dirty="0">
              <a:solidFill>
                <a:schemeClr val="bg1"/>
              </a:solidFill>
            </a:endParaRPr>
          </a:p>
        </p:txBody>
      </p:sp>
      <p:cxnSp>
        <p:nvCxnSpPr>
          <p:cNvPr id="13" name="直接箭头连接符 12"/>
          <p:cNvCxnSpPr/>
          <p:nvPr/>
        </p:nvCxnSpPr>
        <p:spPr>
          <a:xfrm>
            <a:off x="1981132" y="3762618"/>
            <a:ext cx="152599" cy="1614331"/>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flipV="1">
            <a:off x="1324828" y="2144231"/>
            <a:ext cx="510868" cy="103590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5" idx="2"/>
          </p:cNvCxnSpPr>
          <p:nvPr/>
        </p:nvCxnSpPr>
        <p:spPr>
          <a:xfrm flipV="1">
            <a:off x="1434515" y="635419"/>
            <a:ext cx="2319519" cy="983046"/>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6" name="Text Box 69"/>
          <p:cNvSpPr txBox="1"/>
          <p:nvPr/>
        </p:nvSpPr>
        <p:spPr>
          <a:xfrm>
            <a:off x="1783845" y="6033467"/>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7" name="Text Box 69"/>
          <p:cNvSpPr txBox="1"/>
          <p:nvPr/>
        </p:nvSpPr>
        <p:spPr>
          <a:xfrm>
            <a:off x="2926731" y="6033466"/>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29" name="Text Box 69"/>
          <p:cNvSpPr txBox="1"/>
          <p:nvPr/>
        </p:nvSpPr>
        <p:spPr>
          <a:xfrm>
            <a:off x="4138132" y="6033465"/>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0" name="Text Box 69"/>
          <p:cNvSpPr txBox="1"/>
          <p:nvPr/>
        </p:nvSpPr>
        <p:spPr>
          <a:xfrm>
            <a:off x="5307956" y="6033464"/>
            <a:ext cx="565149" cy="923925"/>
          </a:xfrm>
          <a:prstGeom prst="rect">
            <a:avLst/>
          </a:prstGeom>
          <a:noFill/>
          <a:ln w="9525">
            <a:noFill/>
          </a:ln>
        </p:spPr>
        <p:txBody>
          <a:bodyPr wrap="none">
            <a:spAutoFit/>
          </a:bodyPr>
          <a:lstStyle/>
          <a:p>
            <a:pPr>
              <a:buNone/>
            </a:pPr>
            <a:r>
              <a:rPr lang="en-US" altLang="zh-CN" sz="5400" dirty="0">
                <a:solidFill>
                  <a:srgbClr val="800080"/>
                </a:solidFill>
                <a:latin typeface="Times New Roman" panose="02020603050405020304" pitchFamily="18" charset="0"/>
                <a:ea typeface="宋体" panose="02010600030101010101" pitchFamily="2" charset="-122"/>
                <a:sym typeface="Wingdings" panose="05000000000000000000" pitchFamily="2" charset="2"/>
              </a:rPr>
              <a:t></a:t>
            </a:r>
          </a:p>
        </p:txBody>
      </p:sp>
      <p:sp>
        <p:nvSpPr>
          <p:cNvPr id="35" name="矩形 34"/>
          <p:cNvSpPr/>
          <p:nvPr/>
        </p:nvSpPr>
        <p:spPr>
          <a:xfrm>
            <a:off x="1725893" y="1620089"/>
            <a:ext cx="2414059" cy="584775"/>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a</a:t>
            </a:r>
            <a:r>
              <a:rPr lang="en-US" altLang="zh-CN" dirty="0">
                <a:solidFill>
                  <a:schemeClr val="bg1"/>
                </a:solidFill>
              </a:rPr>
              <a:t>)</a:t>
            </a:r>
            <a:endParaRPr lang="zh-CN" altLang="en-US" dirty="0">
              <a:solidFill>
                <a:schemeClr val="bg1"/>
              </a:solidFill>
            </a:endParaRPr>
          </a:p>
        </p:txBody>
      </p:sp>
      <p:cxnSp>
        <p:nvCxnSpPr>
          <p:cNvPr id="36" name="直接箭头连接符 35"/>
          <p:cNvCxnSpPr/>
          <p:nvPr/>
        </p:nvCxnSpPr>
        <p:spPr>
          <a:xfrm flipH="1">
            <a:off x="3209306" y="2204864"/>
            <a:ext cx="544727" cy="3312367"/>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851919" y="612992"/>
            <a:ext cx="168899" cy="107135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868144" y="1609636"/>
            <a:ext cx="1842171"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sz="2800" dirty="0">
                <a:solidFill>
                  <a:schemeClr val="bg1"/>
                </a:solidFill>
              </a:rPr>
              <a:t>( ) </a:t>
            </a:r>
            <a:endParaRPr lang="zh-CN" altLang="en-US" sz="2800" dirty="0">
              <a:solidFill>
                <a:schemeClr val="bg1"/>
              </a:solidFill>
            </a:endParaRPr>
          </a:p>
        </p:txBody>
      </p:sp>
      <p:sp>
        <p:nvSpPr>
          <p:cNvPr id="52" name="矩形 51"/>
          <p:cNvSpPr/>
          <p:nvPr/>
        </p:nvSpPr>
        <p:spPr>
          <a:xfrm>
            <a:off x="3600464" y="2833772"/>
            <a:ext cx="1763624" cy="523220"/>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B</a:t>
            </a:r>
            <a:r>
              <a:rPr lang="en-US" altLang="zh-CN" sz="2800" dirty="0">
                <a:solidFill>
                  <a:schemeClr val="bg1"/>
                </a:solidFill>
              </a:rPr>
              <a:t>()</a:t>
            </a:r>
            <a:r>
              <a:rPr lang="en-US" altLang="zh-CN" sz="2800" dirty="0"/>
              <a:t> </a:t>
            </a:r>
            <a:endParaRPr lang="zh-CN" altLang="en-US" sz="2800" dirty="0"/>
          </a:p>
        </p:txBody>
      </p:sp>
      <p:cxnSp>
        <p:nvCxnSpPr>
          <p:cNvPr id="55" name="直接箭头连接符 54"/>
          <p:cNvCxnSpPr/>
          <p:nvPr/>
        </p:nvCxnSpPr>
        <p:spPr>
          <a:xfrm flipV="1">
            <a:off x="4859080" y="2106132"/>
            <a:ext cx="2019096" cy="77300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5220072" y="2780928"/>
            <a:ext cx="2547108" cy="584775"/>
          </a:xfrm>
          <a:prstGeom prst="rect">
            <a:avLst/>
          </a:prstGeom>
        </p:spPr>
        <p:txBody>
          <a:bodyPr wrap="none">
            <a:spAutoFit/>
          </a:bodyPr>
          <a:lstStyle/>
          <a:p>
            <a:pPr>
              <a:buNone/>
            </a:pPr>
            <a:r>
              <a:rPr lang="en-US" altLang="zh-CN" sz="2400" dirty="0" err="1">
                <a:solidFill>
                  <a:schemeClr val="bg1"/>
                </a:solidFill>
              </a:rPr>
              <a:t>MatchToken</a:t>
            </a:r>
            <a:r>
              <a:rPr lang="en-US" altLang="zh-CN" sz="2800" dirty="0">
                <a:solidFill>
                  <a:schemeClr val="bg1"/>
                </a:solidFill>
              </a:rPr>
              <a:t>(</a:t>
            </a:r>
            <a:r>
              <a:rPr lang="en-US" altLang="zh-CN" sz="2800" dirty="0">
                <a:solidFill>
                  <a:srgbClr val="FF0000"/>
                </a:solidFill>
              </a:rPr>
              <a:t>b</a:t>
            </a:r>
            <a:r>
              <a:rPr lang="en-US" altLang="zh-CN" dirty="0">
                <a:solidFill>
                  <a:schemeClr val="bg1"/>
                </a:solidFill>
              </a:rPr>
              <a:t>)</a:t>
            </a:r>
            <a:r>
              <a:rPr lang="en-US" altLang="zh-CN" dirty="0"/>
              <a:t> </a:t>
            </a:r>
            <a:endParaRPr lang="zh-CN" altLang="en-US" dirty="0"/>
          </a:p>
        </p:txBody>
      </p:sp>
      <p:cxnSp>
        <p:nvCxnSpPr>
          <p:cNvPr id="64" name="直接箭头连接符 63"/>
          <p:cNvCxnSpPr/>
          <p:nvPr/>
        </p:nvCxnSpPr>
        <p:spPr>
          <a:xfrm flipH="1">
            <a:off x="4420706" y="3365703"/>
            <a:ext cx="2815590" cy="2011246"/>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7089170" y="2132856"/>
            <a:ext cx="114430" cy="81636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577061" y="2780928"/>
            <a:ext cx="1675459" cy="584775"/>
          </a:xfrm>
          <a:prstGeom prst="rect">
            <a:avLst/>
          </a:prstGeom>
        </p:spPr>
        <p:txBody>
          <a:bodyPr wrap="none">
            <a:spAutoFit/>
          </a:bodyPr>
          <a:lstStyle/>
          <a:p>
            <a:pPr>
              <a:buNone/>
            </a:pPr>
            <a:r>
              <a:rPr lang="en-US" altLang="zh-CN" sz="2800" dirty="0" err="1">
                <a:solidFill>
                  <a:schemeClr val="bg1"/>
                </a:solidFill>
              </a:rPr>
              <a:t>Parse</a:t>
            </a:r>
            <a:r>
              <a:rPr lang="en-US" altLang="zh-CN" sz="2800" dirty="0" err="1">
                <a:solidFill>
                  <a:srgbClr val="FF0000"/>
                </a:solidFill>
              </a:rPr>
              <a:t>S</a:t>
            </a:r>
            <a:r>
              <a:rPr lang="en-US" altLang="zh-CN" dirty="0">
                <a:solidFill>
                  <a:schemeClr val="bg1"/>
                </a:solidFill>
              </a:rPr>
              <a:t>()</a:t>
            </a:r>
            <a:endParaRPr lang="zh-CN" altLang="en-US" dirty="0">
              <a:solidFill>
                <a:schemeClr val="bg1"/>
              </a:solidFill>
            </a:endParaRPr>
          </a:p>
        </p:txBody>
      </p:sp>
      <p:sp>
        <p:nvSpPr>
          <p:cNvPr id="74" name="矩形 73"/>
          <p:cNvSpPr/>
          <p:nvPr/>
        </p:nvSpPr>
        <p:spPr>
          <a:xfrm>
            <a:off x="6268433" y="4005064"/>
            <a:ext cx="2984087" cy="584775"/>
          </a:xfrm>
          <a:prstGeom prst="rect">
            <a:avLst/>
          </a:prstGeom>
        </p:spPr>
        <p:txBody>
          <a:bodyPr wrap="none">
            <a:spAutoFit/>
          </a:bodyPr>
          <a:lstStyle/>
          <a:p>
            <a:pPr>
              <a:buNone/>
            </a:pPr>
            <a:r>
              <a:rPr lang="en-US" altLang="zh-CN" sz="2800" dirty="0" err="1">
                <a:solidFill>
                  <a:schemeClr val="bg1"/>
                </a:solidFill>
              </a:rPr>
              <a:t>MatchToken</a:t>
            </a:r>
            <a:r>
              <a:rPr lang="en-US" altLang="zh-CN" sz="2800" dirty="0">
                <a:solidFill>
                  <a:schemeClr val="bg1"/>
                </a:solidFill>
              </a:rPr>
              <a:t>(</a:t>
            </a:r>
            <a:r>
              <a:rPr lang="en-US" altLang="zh-CN" sz="2800" dirty="0">
                <a:solidFill>
                  <a:srgbClr val="FF0000"/>
                </a:solidFill>
              </a:rPr>
              <a:t>d</a:t>
            </a:r>
            <a:r>
              <a:rPr lang="en-US" altLang="zh-CN" dirty="0">
                <a:solidFill>
                  <a:schemeClr val="bg1"/>
                </a:solidFill>
              </a:rPr>
              <a:t>); </a:t>
            </a:r>
            <a:endParaRPr lang="zh-CN" altLang="en-US" dirty="0">
              <a:solidFill>
                <a:schemeClr val="bg1"/>
              </a:solidFill>
            </a:endParaRPr>
          </a:p>
        </p:txBody>
      </p:sp>
      <p:cxnSp>
        <p:nvCxnSpPr>
          <p:cNvPr id="100" name="直接箭头连接符 99"/>
          <p:cNvCxnSpPr/>
          <p:nvPr/>
        </p:nvCxnSpPr>
        <p:spPr>
          <a:xfrm flipH="1" flipV="1">
            <a:off x="7236296" y="2106132"/>
            <a:ext cx="1329454" cy="835862"/>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接箭头连接符 110"/>
          <p:cNvCxnSpPr/>
          <p:nvPr/>
        </p:nvCxnSpPr>
        <p:spPr>
          <a:xfrm flipV="1">
            <a:off x="8729301" y="3284984"/>
            <a:ext cx="1" cy="855384"/>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1727478" y="6093294"/>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252517" y="5792601"/>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2926731"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p:cNvSpPr/>
          <p:nvPr/>
        </p:nvSpPr>
        <p:spPr>
          <a:xfrm>
            <a:off x="4102790" y="6050129"/>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5249669" y="6065910"/>
            <a:ext cx="756290" cy="792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p:nvPr/>
        </p:nvCxnSpPr>
        <p:spPr>
          <a:xfrm flipH="1" flipV="1">
            <a:off x="4482276" y="635419"/>
            <a:ext cx="2033941" cy="106333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4703281" y="3356992"/>
            <a:ext cx="60301" cy="504055"/>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493274" y="3789040"/>
            <a:ext cx="365806" cy="584775"/>
          </a:xfrm>
          <a:prstGeom prst="rect">
            <a:avLst/>
          </a:prstGeom>
        </p:spPr>
        <p:txBody>
          <a:bodyPr wrap="none">
            <a:spAutoFit/>
          </a:bodyPr>
          <a:lstStyle/>
          <a:p>
            <a:pPr>
              <a:buNone/>
            </a:pPr>
            <a:r>
              <a:rPr lang="en-US" altLang="zh-CN" i="1" dirty="0">
                <a:solidFill>
                  <a:srgbClr val="FF0000"/>
                </a:solidFill>
                <a:sym typeface="Symbol" pitchFamily="18" charset="2"/>
              </a:rPr>
              <a:t></a:t>
            </a:r>
            <a:endParaRPr lang="zh-CN" altLang="en-US" dirty="0">
              <a:solidFill>
                <a:srgbClr val="FF0000"/>
              </a:solidFill>
            </a:endParaRPr>
          </a:p>
        </p:txBody>
      </p:sp>
      <p:cxnSp>
        <p:nvCxnSpPr>
          <p:cNvPr id="49" name="直接箭头连接符 48"/>
          <p:cNvCxnSpPr/>
          <p:nvPr/>
        </p:nvCxnSpPr>
        <p:spPr>
          <a:xfrm flipH="1">
            <a:off x="5828501" y="4569783"/>
            <a:ext cx="2900801" cy="883205"/>
          </a:xfrm>
          <a:prstGeom prst="straightConnector1">
            <a:avLst/>
          </a:prstGeom>
          <a:ln w="3810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31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896586" y="625438"/>
            <a:ext cx="8113722" cy="1692771"/>
          </a:xfrm>
          <a:prstGeom prst="rect">
            <a:avLst/>
          </a:prstGeom>
          <a:solidFill>
            <a:schemeClr val="bg1"/>
          </a:solid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latin typeface="楷体_GB2312" pitchFamily="49" charset="-122"/>
              </a:rPr>
              <a:t>表驱动分析程序需要的</a:t>
            </a:r>
            <a:r>
              <a:rPr lang="zh-CN" altLang="en-US" sz="2800" b="1" dirty="0">
                <a:solidFill>
                  <a:srgbClr val="800080"/>
                </a:solidFill>
                <a:latin typeface="楷体_GB2312" pitchFamily="49" charset="-122"/>
              </a:rPr>
              <a:t>二维表</a:t>
            </a:r>
            <a:r>
              <a:rPr lang="en-US" altLang="zh-CN" sz="2800" i="1" dirty="0">
                <a:solidFill>
                  <a:srgbClr val="800080"/>
                </a:solidFill>
              </a:rPr>
              <a:t>M</a:t>
            </a:r>
          </a:p>
          <a:p>
            <a:pPr>
              <a:buClrTx/>
              <a:buFont typeface="Symbol" pitchFamily="18" charset="2"/>
              <a:buNone/>
            </a:pPr>
            <a:endParaRPr lang="en-US" altLang="zh-CN" sz="1000" b="1" dirty="0">
              <a:solidFill>
                <a:srgbClr val="800080"/>
              </a:solidFill>
              <a:latin typeface="楷体_GB2312" pitchFamily="49" charset="-122"/>
            </a:endParaRPr>
          </a:p>
          <a:p>
            <a:pPr>
              <a:buClrTx/>
              <a:buFont typeface="Symbol" pitchFamily="18" charset="2"/>
              <a:buChar char="-"/>
            </a:pPr>
            <a:r>
              <a:rPr kumimoji="0" lang="en-US" altLang="zh-CN" sz="2800" b="1" dirty="0">
                <a:solidFill>
                  <a:srgbClr val="800080"/>
                </a:solidFill>
                <a:latin typeface="楷体_GB2312" pitchFamily="49" charset="-122"/>
              </a:rPr>
              <a:t> </a:t>
            </a:r>
            <a:r>
              <a:rPr kumimoji="0" lang="zh-CN" altLang="en-US" sz="2800" b="1" dirty="0">
                <a:latin typeface="楷体_GB2312" pitchFamily="49" charset="-122"/>
              </a:rPr>
              <a:t>表的每一</a:t>
            </a:r>
            <a:r>
              <a:rPr kumimoji="0" lang="zh-CN" altLang="en-US" sz="2800" b="1" dirty="0">
                <a:solidFill>
                  <a:srgbClr val="800080"/>
                </a:solidFill>
                <a:latin typeface="楷体_GB2312" pitchFamily="49" charset="-122"/>
              </a:rPr>
              <a:t>行 </a:t>
            </a:r>
            <a:r>
              <a:rPr kumimoji="0" lang="en-US" altLang="zh-CN" sz="2800" i="1" dirty="0">
                <a:solidFill>
                  <a:srgbClr val="800080"/>
                </a:solidFill>
              </a:rPr>
              <a:t>A</a:t>
            </a:r>
            <a:r>
              <a:rPr kumimoji="0" lang="en-US" altLang="zh-CN" sz="2400" i="1" dirty="0">
                <a:solidFill>
                  <a:srgbClr val="800080"/>
                </a:solidFill>
              </a:rPr>
              <a:t> </a:t>
            </a:r>
            <a:r>
              <a:rPr kumimoji="0" lang="zh-CN" altLang="en-US" sz="2800" b="1" dirty="0">
                <a:latin typeface="楷体_GB2312" pitchFamily="49" charset="-122"/>
              </a:rPr>
              <a:t>对应一个</a:t>
            </a:r>
            <a:r>
              <a:rPr kumimoji="0" lang="zh-CN" altLang="en-US" sz="2800" b="1" dirty="0">
                <a:solidFill>
                  <a:srgbClr val="800080"/>
                </a:solidFill>
                <a:latin typeface="楷体_GB2312" pitchFamily="49" charset="-122"/>
              </a:rPr>
              <a:t>非终结符</a:t>
            </a:r>
            <a:endParaRPr kumimoji="0" lang="zh-CN" altLang="en-US" sz="2800" i="1" dirty="0">
              <a:solidFill>
                <a:srgbClr val="800080"/>
              </a:solidFill>
            </a:endParaRPr>
          </a:p>
          <a:p>
            <a:pPr>
              <a:buClrTx/>
              <a:buFont typeface="Symbol" pitchFamily="18" charset="2"/>
              <a:buNone/>
            </a:pPr>
            <a:endParaRPr kumimoji="0" lang="zh-CN" altLang="en-US" sz="1000" b="1" dirty="0">
              <a:solidFill>
                <a:srgbClr val="800080"/>
              </a:solidFill>
              <a:latin typeface="楷体_GB2312" pitchFamily="49" charset="-122"/>
            </a:endParaRPr>
          </a:p>
          <a:p>
            <a:pPr>
              <a:buClrTx/>
              <a:buFont typeface="Symbol" pitchFamily="18" charset="2"/>
              <a:buChar char="-"/>
            </a:pPr>
            <a:r>
              <a:rPr kumimoji="0" lang="zh-CN" altLang="en-US" sz="2800" b="1" dirty="0">
                <a:solidFill>
                  <a:srgbClr val="800080"/>
                </a:solidFill>
                <a:latin typeface="楷体_GB2312" pitchFamily="49" charset="-122"/>
              </a:rPr>
              <a:t> </a:t>
            </a:r>
            <a:r>
              <a:rPr kumimoji="0" lang="zh-CN" altLang="en-US" sz="2800" b="1" dirty="0">
                <a:latin typeface="楷体_GB2312" pitchFamily="49" charset="-122"/>
              </a:rPr>
              <a:t>表的每一</a:t>
            </a:r>
            <a:r>
              <a:rPr kumimoji="0" lang="zh-CN" altLang="en-US" sz="2800" b="1" dirty="0">
                <a:solidFill>
                  <a:srgbClr val="800080"/>
                </a:solidFill>
                <a:latin typeface="楷体_GB2312" pitchFamily="49" charset="-122"/>
              </a:rPr>
              <a:t>列 </a:t>
            </a:r>
            <a:r>
              <a:rPr kumimoji="0" lang="en-US" altLang="zh-CN" sz="2800" dirty="0">
                <a:solidFill>
                  <a:srgbClr val="800080"/>
                </a:solidFill>
              </a:rPr>
              <a:t>a </a:t>
            </a:r>
            <a:r>
              <a:rPr kumimoji="0" lang="zh-CN" altLang="en-US" sz="2800" b="1" dirty="0">
                <a:latin typeface="楷体_GB2312" pitchFamily="49" charset="-122"/>
              </a:rPr>
              <a:t>对应某个</a:t>
            </a:r>
            <a:r>
              <a:rPr kumimoji="0" lang="zh-CN" altLang="en-US" sz="2800" b="1" dirty="0">
                <a:solidFill>
                  <a:srgbClr val="800080"/>
                </a:solidFill>
                <a:latin typeface="楷体_GB2312" pitchFamily="49" charset="-122"/>
              </a:rPr>
              <a:t>终结符</a:t>
            </a:r>
            <a:r>
              <a:rPr kumimoji="0" lang="zh-CN" altLang="en-US" sz="2800" b="1" dirty="0">
                <a:latin typeface="楷体_GB2312" pitchFamily="49" charset="-122"/>
              </a:rPr>
              <a:t>或输入结束符 </a:t>
            </a:r>
            <a:r>
              <a:rPr kumimoji="0" lang="en-US" altLang="zh-CN" sz="2800" b="1" dirty="0">
                <a:solidFill>
                  <a:srgbClr val="800080"/>
                </a:solidFill>
                <a:latin typeface="楷体_GB2312" pitchFamily="49" charset="-122"/>
              </a:rPr>
              <a:t>#</a:t>
            </a:r>
          </a:p>
        </p:txBody>
      </p:sp>
      <p:sp>
        <p:nvSpPr>
          <p:cNvPr id="66563" name="Text Box 3"/>
          <p:cNvSpPr txBox="1">
            <a:spLocks noChangeArrowheads="1"/>
          </p:cNvSpPr>
          <p:nvPr/>
        </p:nvSpPr>
        <p:spPr bwMode="auto">
          <a:xfrm>
            <a:off x="428596" y="-25437"/>
            <a:ext cx="8715404" cy="584775"/>
          </a:xfrm>
          <a:prstGeom prst="rect">
            <a:avLst/>
          </a:prstGeom>
          <a:noFill/>
          <a:ln w="9525">
            <a:noFill/>
            <a:miter lim="800000"/>
            <a:headEnd/>
            <a:tailEnd/>
          </a:ln>
        </p:spPr>
        <p:txBody>
          <a:bodyPr wrap="square">
            <a:spAutoFit/>
          </a:bodyPr>
          <a:lstStyle/>
          <a:p>
            <a:r>
              <a:rPr lang="zh-CN" altLang="en-US" dirty="0">
                <a:solidFill>
                  <a:srgbClr val="800080"/>
                </a:solidFill>
                <a:latin typeface="楷体_GB2312" pitchFamily="49" charset="-122"/>
              </a:rPr>
              <a:t>表驱动 </a:t>
            </a:r>
            <a:r>
              <a:rPr lang="en-US" altLang="zh-CN" dirty="0">
                <a:solidFill>
                  <a:srgbClr val="800080"/>
                </a:solidFill>
              </a:rPr>
              <a:t>LL</a:t>
            </a:r>
            <a:r>
              <a:rPr lang="zh-CN" altLang="en-US" dirty="0">
                <a:solidFill>
                  <a:srgbClr val="800080"/>
                </a:solidFill>
              </a:rPr>
              <a:t>（</a:t>
            </a:r>
            <a:r>
              <a:rPr lang="en-US" altLang="zh-CN" dirty="0">
                <a:solidFill>
                  <a:srgbClr val="800080"/>
                </a:solidFill>
              </a:rPr>
              <a:t>1</a:t>
            </a:r>
            <a:r>
              <a:rPr lang="zh-CN" altLang="en-US" dirty="0">
                <a:solidFill>
                  <a:srgbClr val="800080"/>
                </a:solidFill>
              </a:rPr>
              <a:t>）</a:t>
            </a:r>
            <a:r>
              <a:rPr lang="zh-CN" altLang="en-US" dirty="0">
                <a:solidFill>
                  <a:srgbClr val="800080"/>
                </a:solidFill>
                <a:latin typeface="楷体_GB2312" pitchFamily="49" charset="-122"/>
              </a:rPr>
              <a:t>分析程序</a:t>
            </a:r>
            <a:r>
              <a:rPr lang="en-US" altLang="zh-CN" dirty="0">
                <a:solidFill>
                  <a:srgbClr val="800080"/>
                </a:solidFill>
                <a:latin typeface="楷体_GB2312" pitchFamily="49" charset="-122"/>
              </a:rPr>
              <a:t>:</a:t>
            </a:r>
            <a:r>
              <a:rPr lang="zh-CN" altLang="en-US" sz="3200" b="1" dirty="0">
                <a:solidFill>
                  <a:srgbClr val="800080"/>
                </a:solidFill>
                <a:latin typeface="楷体_GB2312" pitchFamily="49" charset="-122"/>
              </a:rPr>
              <a:t>预测分析</a:t>
            </a:r>
            <a:r>
              <a:rPr lang="zh-CN" altLang="en-US" dirty="0">
                <a:solidFill>
                  <a:srgbClr val="800080"/>
                </a:solidFill>
                <a:latin typeface="楷体_GB2312" pitchFamily="49" charset="-122"/>
              </a:rPr>
              <a:t>表的构造</a:t>
            </a:r>
          </a:p>
        </p:txBody>
      </p:sp>
      <p:sp>
        <p:nvSpPr>
          <p:cNvPr id="9" name="Rectangle 17"/>
          <p:cNvSpPr>
            <a:spLocks noChangeArrowheads="1"/>
          </p:cNvSpPr>
          <p:nvPr/>
        </p:nvSpPr>
        <p:spPr bwMode="auto">
          <a:xfrm>
            <a:off x="0" y="2332017"/>
            <a:ext cx="4143404" cy="3600986"/>
          </a:xfrm>
          <a:prstGeom prst="rect">
            <a:avLst/>
          </a:prstGeom>
          <a:noFill/>
          <a:ln w="9525">
            <a:noFill/>
            <a:miter lim="800000"/>
            <a:headEnd/>
            <a:tailEnd/>
          </a:ln>
        </p:spPr>
        <p:txBody>
          <a:bodyPr wrap="square">
            <a:spAutoFit/>
          </a:bodyPr>
          <a:lstStyle/>
          <a:p>
            <a:pPr>
              <a:buNone/>
            </a:pPr>
            <a:r>
              <a:rPr lang="en-US" altLang="zh-CN" sz="2800" b="1" dirty="0">
                <a:solidFill>
                  <a:srgbClr val="800080"/>
                </a:solidFill>
              </a:rPr>
              <a:t> </a:t>
            </a:r>
            <a:r>
              <a:rPr lang="zh-CN" altLang="en-US" sz="2800" dirty="0">
                <a:latin typeface="楷体_GB2312" pitchFamily="49" charset="-122"/>
              </a:rPr>
              <a:t>对于</a:t>
            </a:r>
            <a:r>
              <a:rPr lang="zh-CN" altLang="en-US" sz="2800" dirty="0">
                <a:latin typeface="楷体_GB2312" pitchFamily="49" charset="-122"/>
                <a:sym typeface="Symbol" pitchFamily="18" charset="2"/>
              </a:rPr>
              <a:t>文法 </a:t>
            </a:r>
            <a:r>
              <a:rPr lang="en-US" altLang="zh-CN" sz="2400" i="1" dirty="0">
                <a:solidFill>
                  <a:srgbClr val="800080"/>
                </a:solidFill>
                <a:sym typeface="Symbol" pitchFamily="18" charset="2"/>
              </a:rPr>
              <a:t>G[E]</a:t>
            </a:r>
            <a:r>
              <a:rPr lang="en-US" altLang="zh-CN" sz="2800" i="1" dirty="0">
                <a:solidFill>
                  <a:srgbClr val="800080"/>
                </a:solidFill>
                <a:latin typeface="楷体_GB2312" pitchFamily="49" charset="-122"/>
                <a:sym typeface="Symbol" pitchFamily="18" charset="2"/>
              </a:rPr>
              <a:t>:</a:t>
            </a: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a:t>
            </a:r>
            <a:r>
              <a:rPr lang="en-US" altLang="zh-CN" sz="2400" dirty="0">
                <a:solidFill>
                  <a:srgbClr val="FF0000"/>
                </a:solidFill>
              </a:rPr>
              <a:t> TE’</a:t>
            </a: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  </a:t>
            </a:r>
            <a:r>
              <a:rPr lang="en-US" altLang="zh-CN" sz="2400" dirty="0">
                <a:solidFill>
                  <a:srgbClr val="FF0000"/>
                </a:solidFill>
              </a:rPr>
              <a:t>TE’</a:t>
            </a:r>
            <a:r>
              <a:rPr lang="en-US" altLang="zh-CN" sz="2400" dirty="0">
                <a:sym typeface="Symbol" pitchFamily="18" charset="2"/>
              </a:rPr>
              <a:t> </a:t>
            </a:r>
            <a:r>
              <a:rPr lang="en-US" altLang="zh-CN" sz="2400" dirty="0">
                <a:solidFill>
                  <a:srgbClr val="FF0000"/>
                </a:solidFill>
                <a:sym typeface="Symbol" pitchFamily="18" charset="2"/>
              </a:rPr>
              <a:t></a:t>
            </a:r>
            <a:r>
              <a:rPr lang="en-US" altLang="zh-CN" sz="2400" dirty="0">
                <a:solidFill>
                  <a:srgbClr val="FF0000"/>
                </a:solidFill>
              </a:rPr>
              <a:t> </a:t>
            </a:r>
            <a:r>
              <a:rPr lang="en-US" altLang="zh-CN" sz="2400" dirty="0">
                <a:solidFill>
                  <a:srgbClr val="FF0000"/>
                </a:solidFill>
                <a:sym typeface="Symbol" pitchFamily="18" charset="2"/>
              </a:rPr>
              <a:t></a:t>
            </a:r>
            <a:endParaRPr lang="en-US" altLang="zh-CN" sz="2400" dirty="0">
              <a:solidFill>
                <a:srgbClr val="FF0000"/>
              </a:solidFill>
            </a:endParaRPr>
          </a:p>
          <a:p>
            <a:pPr marL="342900" indent="-342900">
              <a:spcBef>
                <a:spcPct val="20000"/>
              </a:spcBef>
              <a:buClr>
                <a:schemeClr val="tx1"/>
              </a:buClr>
              <a:buSzPct val="75000"/>
              <a:buNone/>
            </a:pPr>
            <a:r>
              <a:rPr lang="en-US" altLang="zh-CN" sz="2400" dirty="0">
                <a:solidFill>
                  <a:srgbClr val="800080"/>
                </a:solidFill>
              </a:rPr>
              <a:t>T </a:t>
            </a:r>
            <a:r>
              <a:rPr lang="en-US" altLang="zh-CN" sz="2400" dirty="0">
                <a:solidFill>
                  <a:srgbClr val="800080"/>
                </a:solidFill>
                <a:sym typeface="Symbol" pitchFamily="18" charset="2"/>
              </a:rPr>
              <a:t></a:t>
            </a:r>
            <a:r>
              <a:rPr lang="en-US" altLang="zh-CN" sz="2400" dirty="0">
                <a:solidFill>
                  <a:srgbClr val="800080"/>
                </a:solidFill>
              </a:rPr>
              <a:t> FT’ </a:t>
            </a:r>
          </a:p>
          <a:p>
            <a:pPr marL="342900" lvl="0" indent="-342900">
              <a:spcBef>
                <a:spcPct val="20000"/>
              </a:spcBef>
              <a:buClr>
                <a:schemeClr val="tx1"/>
              </a:buClr>
              <a:buSzPct val="75000"/>
              <a:buNone/>
            </a:pPr>
            <a:r>
              <a:rPr lang="en-US" altLang="zh-CN" sz="2400" dirty="0">
                <a:solidFill>
                  <a:srgbClr val="800080"/>
                </a:solidFill>
              </a:rPr>
              <a:t>T’</a:t>
            </a:r>
            <a:r>
              <a:rPr lang="en-US" altLang="zh-CN" sz="2400" dirty="0">
                <a:solidFill>
                  <a:srgbClr val="800080"/>
                </a:solidFill>
                <a:sym typeface="Symbol" pitchFamily="18" charset="2"/>
              </a:rPr>
              <a:t>   </a:t>
            </a:r>
            <a:r>
              <a:rPr lang="en-US" altLang="zh-CN" sz="2400" dirty="0">
                <a:solidFill>
                  <a:srgbClr val="800080"/>
                </a:solidFill>
              </a:rPr>
              <a:t>FT’</a:t>
            </a:r>
            <a:r>
              <a:rPr lang="en-US" altLang="zh-CN" sz="2400" dirty="0">
                <a:solidFill>
                  <a:srgbClr val="800080"/>
                </a:solidFill>
                <a:sym typeface="Symbol" pitchFamily="18" charset="2"/>
              </a:rPr>
              <a:t> </a:t>
            </a:r>
            <a:r>
              <a:rPr lang="en-US" altLang="zh-CN" sz="2400" dirty="0">
                <a:solidFill>
                  <a:srgbClr val="800080"/>
                </a:solidFill>
              </a:rPr>
              <a:t> </a:t>
            </a:r>
            <a:r>
              <a:rPr lang="en-US" altLang="zh-CN" sz="2400" dirty="0">
                <a:solidFill>
                  <a:srgbClr val="800080"/>
                </a:solidFill>
                <a:sym typeface="Symbol" pitchFamily="18" charset="2"/>
              </a:rPr>
              <a:t></a:t>
            </a:r>
            <a:endParaRPr lang="en-US" altLang="zh-CN" sz="2400" dirty="0">
              <a:solidFill>
                <a:srgbClr val="800080"/>
              </a:solidFill>
            </a:endParaRPr>
          </a:p>
          <a:p>
            <a:pPr marL="342900" indent="-342900">
              <a:spcBef>
                <a:spcPct val="20000"/>
              </a:spcBef>
              <a:buClr>
                <a:schemeClr val="tx1"/>
              </a:buClr>
              <a:buSzPct val="75000"/>
              <a:buNone/>
            </a:pPr>
            <a:r>
              <a:rPr lang="en-US" altLang="zh-CN" sz="2400" dirty="0"/>
              <a:t>F </a:t>
            </a:r>
            <a:r>
              <a:rPr lang="en-US" altLang="zh-CN" sz="2400" dirty="0">
                <a:sym typeface="Symbol" pitchFamily="18" charset="2"/>
              </a:rPr>
              <a:t> </a:t>
            </a:r>
            <a:r>
              <a:rPr lang="en-US" altLang="zh-CN" sz="2400" dirty="0"/>
              <a:t>(E) </a:t>
            </a:r>
            <a:r>
              <a:rPr lang="en-US" altLang="zh-CN" sz="2400" dirty="0">
                <a:sym typeface="Symbol" pitchFamily="18" charset="2"/>
              </a:rPr>
              <a:t></a:t>
            </a:r>
            <a:r>
              <a:rPr lang="en-US" altLang="zh-CN" sz="2400" dirty="0"/>
              <a:t> </a:t>
            </a:r>
            <a:r>
              <a:rPr lang="en-US" altLang="zh-CN" sz="2400" dirty="0" err="1"/>
              <a:t>i</a:t>
            </a:r>
            <a:endParaRPr lang="en-US" altLang="zh-CN" sz="2800" dirty="0"/>
          </a:p>
          <a:p>
            <a:pPr>
              <a:buNone/>
            </a:pPr>
            <a:r>
              <a:rPr lang="zh-CN" altLang="en-US" sz="2800" b="1" dirty="0"/>
              <a:t>可构造</a:t>
            </a:r>
            <a:endParaRPr lang="en-US" altLang="zh-CN" sz="2800" b="1" dirty="0"/>
          </a:p>
          <a:p>
            <a:pPr>
              <a:buNone/>
            </a:pPr>
            <a:r>
              <a:rPr lang="zh-CN" altLang="en-US" sz="2800" b="1" dirty="0"/>
              <a:t>如</a:t>
            </a:r>
            <a:r>
              <a:rPr lang="zh-CN" altLang="en-US" sz="2800" dirty="0"/>
              <a:t>右</a:t>
            </a:r>
            <a:r>
              <a:rPr lang="zh-CN" altLang="en-US" sz="2800" b="1" dirty="0"/>
              <a:t>预测分析表：</a:t>
            </a:r>
          </a:p>
        </p:txBody>
      </p:sp>
      <p:sp>
        <p:nvSpPr>
          <p:cNvPr id="11" name="矩形 10"/>
          <p:cNvSpPr/>
          <p:nvPr/>
        </p:nvSpPr>
        <p:spPr>
          <a:xfrm>
            <a:off x="827584" y="5832479"/>
            <a:ext cx="7991872" cy="954107"/>
          </a:xfrm>
          <a:prstGeom prst="rect">
            <a:avLst/>
          </a:prstGeom>
        </p:spPr>
        <p:txBody>
          <a:bodyPr wrap="square">
            <a:spAutoFit/>
          </a:bodyPr>
          <a:lstStyle/>
          <a:p>
            <a:pPr>
              <a:buClrTx/>
              <a:buFont typeface="Symbol" pitchFamily="18" charset="2"/>
              <a:buChar char="-"/>
            </a:pPr>
            <a:r>
              <a:rPr lang="zh-CN" altLang="en-US" sz="2800" dirty="0">
                <a:latin typeface="楷体_GB2312" pitchFamily="49" charset="-122"/>
              </a:rPr>
              <a:t>表中的项 </a:t>
            </a:r>
            <a:r>
              <a:rPr lang="en-US" altLang="zh-CN" sz="2800" i="1" dirty="0">
                <a:solidFill>
                  <a:srgbClr val="800080"/>
                </a:solidFill>
              </a:rPr>
              <a:t>M</a:t>
            </a:r>
            <a:r>
              <a:rPr lang="en-US" altLang="zh-CN" sz="2800" dirty="0">
                <a:solidFill>
                  <a:srgbClr val="800080"/>
                </a:solidFill>
              </a:rPr>
              <a:t>(</a:t>
            </a:r>
            <a:r>
              <a:rPr lang="en-US" altLang="zh-CN" sz="2800" i="1" dirty="0" err="1">
                <a:solidFill>
                  <a:srgbClr val="800080"/>
                </a:solidFill>
              </a:rPr>
              <a:t>A,</a:t>
            </a:r>
            <a:r>
              <a:rPr lang="en-US" altLang="zh-CN" sz="2800" dirty="0" err="1">
                <a:solidFill>
                  <a:srgbClr val="800080"/>
                </a:solidFill>
              </a:rPr>
              <a:t>a</a:t>
            </a:r>
            <a:r>
              <a:rPr lang="en-US" altLang="zh-CN" sz="2800" dirty="0">
                <a:solidFill>
                  <a:srgbClr val="800080"/>
                </a:solidFill>
              </a:rPr>
              <a:t>) </a:t>
            </a:r>
            <a:r>
              <a:rPr lang="zh-CN" altLang="en-US" sz="2800" dirty="0">
                <a:latin typeface="楷体_GB2312" pitchFamily="49" charset="-122"/>
              </a:rPr>
              <a:t>表示栈顶为</a:t>
            </a:r>
            <a:r>
              <a:rPr lang="en-US" altLang="zh-CN" sz="2800" i="1" dirty="0"/>
              <a:t>A</a:t>
            </a:r>
            <a:r>
              <a:rPr lang="zh-CN" altLang="en-US" sz="2800" i="1" dirty="0"/>
              <a:t>，</a:t>
            </a:r>
            <a:r>
              <a:rPr lang="zh-CN" altLang="en-US" sz="2800" dirty="0"/>
              <a:t>下一个输入符</a:t>
            </a:r>
          </a:p>
          <a:p>
            <a:pPr>
              <a:buClrTx/>
              <a:buFont typeface="Symbol" pitchFamily="18" charset="2"/>
              <a:buNone/>
            </a:pPr>
            <a:r>
              <a:rPr lang="zh-CN" altLang="en-US" sz="2800" dirty="0"/>
              <a:t>    号为</a:t>
            </a:r>
            <a:r>
              <a:rPr lang="en-US" altLang="zh-CN" sz="2800" dirty="0"/>
              <a:t>a</a:t>
            </a:r>
            <a:r>
              <a:rPr lang="zh-CN" altLang="en-US" sz="2800" dirty="0"/>
              <a:t>时，可选的</a:t>
            </a:r>
            <a:r>
              <a:rPr lang="zh-CN" altLang="en-US" sz="2800" dirty="0">
                <a:solidFill>
                  <a:srgbClr val="800080"/>
                </a:solidFill>
              </a:rPr>
              <a:t>产生式集合</a:t>
            </a:r>
            <a:endParaRPr lang="zh-CN" altLang="en-US" sz="2800" dirty="0">
              <a:solidFill>
                <a:srgbClr val="800080"/>
              </a:solidFill>
              <a:latin typeface="楷体_GB2312" pitchFamily="49"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549333663"/>
              </p:ext>
            </p:extLst>
          </p:nvPr>
        </p:nvGraphicFramePr>
        <p:xfrm>
          <a:off x="3214677" y="2500306"/>
          <a:ext cx="5929355" cy="3298118"/>
        </p:xfrm>
        <a:graphic>
          <a:graphicData uri="http://schemas.openxmlformats.org/drawingml/2006/table">
            <a:tbl>
              <a:tblPr firstRow="1" bandRow="1">
                <a:tableStyleId>{5940675A-B579-460E-94D1-54222C63F5DA}</a:tableStyleId>
              </a:tblPr>
              <a:tblGrid>
                <a:gridCol w="539033">
                  <a:extLst>
                    <a:ext uri="{9D8B030D-6E8A-4147-A177-3AD203B41FA5}">
                      <a16:colId xmlns:a16="http://schemas.microsoft.com/office/drawing/2014/main" val="20000"/>
                    </a:ext>
                  </a:extLst>
                </a:gridCol>
                <a:gridCol w="943306">
                  <a:extLst>
                    <a:ext uri="{9D8B030D-6E8A-4147-A177-3AD203B41FA5}">
                      <a16:colId xmlns:a16="http://schemas.microsoft.com/office/drawing/2014/main" val="20001"/>
                    </a:ext>
                  </a:extLst>
                </a:gridCol>
                <a:gridCol w="1078065">
                  <a:extLst>
                    <a:ext uri="{9D8B030D-6E8A-4147-A177-3AD203B41FA5}">
                      <a16:colId xmlns:a16="http://schemas.microsoft.com/office/drawing/2014/main" val="20002"/>
                    </a:ext>
                  </a:extLst>
                </a:gridCol>
                <a:gridCol w="940059">
                  <a:extLst>
                    <a:ext uri="{9D8B030D-6E8A-4147-A177-3AD203B41FA5}">
                      <a16:colId xmlns:a16="http://schemas.microsoft.com/office/drawing/2014/main" val="20003"/>
                    </a:ext>
                  </a:extLst>
                </a:gridCol>
                <a:gridCol w="1000132">
                  <a:extLst>
                    <a:ext uri="{9D8B030D-6E8A-4147-A177-3AD203B41FA5}">
                      <a16:colId xmlns:a16="http://schemas.microsoft.com/office/drawing/2014/main" val="20004"/>
                    </a:ext>
                  </a:extLst>
                </a:gridCol>
                <a:gridCol w="714380">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tblGrid>
              <a:tr h="554821">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554821">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498987">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554821">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579847">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554821">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1991767034"/>
              </p:ext>
            </p:extLst>
          </p:nvPr>
        </p:nvGraphicFramePr>
        <p:xfrm>
          <a:off x="3143239" y="71414"/>
          <a:ext cx="5929355" cy="3298118"/>
        </p:xfrm>
        <a:graphic>
          <a:graphicData uri="http://schemas.openxmlformats.org/drawingml/2006/table">
            <a:tbl>
              <a:tblPr firstRow="1" bandRow="1">
                <a:tableStyleId>{5940675A-B579-460E-94D1-54222C63F5DA}</a:tableStyleId>
              </a:tblPr>
              <a:tblGrid>
                <a:gridCol w="539033">
                  <a:extLst>
                    <a:ext uri="{9D8B030D-6E8A-4147-A177-3AD203B41FA5}">
                      <a16:colId xmlns:a16="http://schemas.microsoft.com/office/drawing/2014/main" val="20000"/>
                    </a:ext>
                  </a:extLst>
                </a:gridCol>
                <a:gridCol w="943306">
                  <a:extLst>
                    <a:ext uri="{9D8B030D-6E8A-4147-A177-3AD203B41FA5}">
                      <a16:colId xmlns:a16="http://schemas.microsoft.com/office/drawing/2014/main" val="20001"/>
                    </a:ext>
                  </a:extLst>
                </a:gridCol>
                <a:gridCol w="1078065">
                  <a:extLst>
                    <a:ext uri="{9D8B030D-6E8A-4147-A177-3AD203B41FA5}">
                      <a16:colId xmlns:a16="http://schemas.microsoft.com/office/drawing/2014/main" val="20002"/>
                    </a:ext>
                  </a:extLst>
                </a:gridCol>
                <a:gridCol w="940059">
                  <a:extLst>
                    <a:ext uri="{9D8B030D-6E8A-4147-A177-3AD203B41FA5}">
                      <a16:colId xmlns:a16="http://schemas.microsoft.com/office/drawing/2014/main" val="20003"/>
                    </a:ext>
                  </a:extLst>
                </a:gridCol>
                <a:gridCol w="1000132">
                  <a:extLst>
                    <a:ext uri="{9D8B030D-6E8A-4147-A177-3AD203B41FA5}">
                      <a16:colId xmlns:a16="http://schemas.microsoft.com/office/drawing/2014/main" val="20004"/>
                    </a:ext>
                  </a:extLst>
                </a:gridCol>
                <a:gridCol w="714380">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tblGrid>
              <a:tr h="554821">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554821">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498987">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554821">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579847">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554821">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6" name="Rectangle 11"/>
          <p:cNvSpPr>
            <a:spLocks noChangeArrowheads="1"/>
          </p:cNvSpPr>
          <p:nvPr/>
        </p:nvSpPr>
        <p:spPr bwMode="auto">
          <a:xfrm>
            <a:off x="-32" y="3429000"/>
            <a:ext cx="4286280" cy="3286148"/>
          </a:xfrm>
          <a:prstGeom prst="rect">
            <a:avLst/>
          </a:prstGeom>
          <a:solidFill>
            <a:schemeClr val="bg1"/>
          </a:solidFill>
          <a:ln w="9525">
            <a:noFill/>
            <a:miter lim="800000"/>
            <a:headEnd/>
            <a:tailEnd/>
          </a:ln>
        </p:spPr>
        <p:txBody>
          <a:bodyPr/>
          <a:lstStyle/>
          <a:p>
            <a:pPr marL="0" lvl="1">
              <a:buNone/>
            </a:pPr>
            <a:r>
              <a:rPr lang="en-US" altLang="zh-CN" sz="2400" i="1" dirty="0">
                <a:ea typeface="华文行楷" pitchFamily="2" charset="-122"/>
                <a:sym typeface="Symbol" panose="05050102010706020507" pitchFamily="18" charset="2"/>
              </a:rPr>
              <a:t>SELECT(</a:t>
            </a:r>
            <a:r>
              <a:rPr lang="en-US" altLang="zh-CN" sz="2400" dirty="0">
                <a:solidFill>
                  <a:srgbClr val="FF0000"/>
                </a:solidFill>
              </a:rPr>
              <a:t>E </a:t>
            </a:r>
            <a:r>
              <a:rPr lang="en-US" altLang="zh-CN" sz="2400" dirty="0">
                <a:solidFill>
                  <a:srgbClr val="FF0000"/>
                </a:solidFill>
                <a:sym typeface="Symbol" pitchFamily="18" charset="2"/>
              </a:rPr>
              <a:t></a:t>
            </a:r>
            <a:r>
              <a:rPr lang="en-US" altLang="zh-CN" sz="2400" dirty="0">
                <a:solidFill>
                  <a:srgbClr val="FF0000"/>
                </a:solidFill>
              </a:rPr>
              <a:t> TE’</a:t>
            </a:r>
            <a:r>
              <a:rPr lang="en-US" altLang="zh-CN" sz="24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altLang="zh-CN" sz="2400" i="1" dirty="0">
              <a:ea typeface="华文行楷" pitchFamily="2" charset="-122"/>
              <a:sym typeface="Symbol" panose="05050102010706020507" pitchFamily="18" charset="2"/>
            </a:endParaRPr>
          </a:p>
          <a:p>
            <a:pPr marL="0" lvl="1">
              <a:buNone/>
            </a:pPr>
            <a:r>
              <a:rPr lang="en-US" altLang="zh-CN" sz="2400" i="1" dirty="0">
                <a:ea typeface="华文行楷" pitchFamily="2" charset="-122"/>
                <a:sym typeface="Symbol" panose="05050102010706020507" pitchFamily="18" charset="2"/>
              </a:rPr>
              <a:t>SELECT(</a:t>
            </a:r>
            <a:r>
              <a:rPr lang="en-US" altLang="zh-CN" sz="2400" dirty="0">
                <a:solidFill>
                  <a:srgbClr val="FF0000"/>
                </a:solidFill>
              </a:rPr>
              <a:t>E’ </a:t>
            </a:r>
            <a:r>
              <a:rPr lang="en-US" altLang="zh-CN" sz="2400" dirty="0">
                <a:solidFill>
                  <a:srgbClr val="FF0000"/>
                </a:solidFill>
                <a:sym typeface="Symbol" pitchFamily="18" charset="2"/>
              </a:rPr>
              <a:t>  </a:t>
            </a:r>
            <a:r>
              <a:rPr lang="en-US" altLang="zh-CN" sz="2400" dirty="0">
                <a:solidFill>
                  <a:srgbClr val="FF0000"/>
                </a:solidFill>
              </a:rPr>
              <a:t>TE’</a:t>
            </a:r>
            <a:r>
              <a:rPr lang="en-US" altLang="zh-CN" sz="2400" i="1" dirty="0">
                <a:ea typeface="华文行楷" pitchFamily="2" charset="-122"/>
                <a:sym typeface="Symbol" panose="05050102010706020507" pitchFamily="18" charset="2"/>
              </a:rPr>
              <a:t>)=</a:t>
            </a:r>
            <a:r>
              <a:rPr lang="en-US" altLang="zh-CN" sz="2800" dirty="0">
                <a:sym typeface="Symbol" pitchFamily="18" charset="2"/>
              </a:rPr>
              <a:t>{+</a:t>
            </a:r>
            <a:r>
              <a:rPr lang="en-US" altLang="zh-CN" sz="2800" dirty="0">
                <a:ea typeface="华文行楷" pitchFamily="2" charset="-122"/>
                <a:sym typeface="Symbol" panose="05050102010706020507" pitchFamily="18" charset="2"/>
              </a:rPr>
              <a:t>}</a:t>
            </a:r>
            <a:endParaRPr lang="en-US" altLang="zh-CN" sz="2400" i="1" dirty="0">
              <a:ea typeface="华文行楷" pitchFamily="2" charset="-122"/>
              <a:sym typeface="Symbol" panose="05050102010706020507" pitchFamily="18" charset="2"/>
            </a:endParaRPr>
          </a:p>
          <a:p>
            <a:pPr marL="0" lvl="1">
              <a:buNone/>
            </a:pPr>
            <a:r>
              <a:rPr lang="en-US" altLang="zh-CN" sz="2400" i="1" dirty="0">
                <a:ea typeface="华文行楷" pitchFamily="2" charset="-122"/>
                <a:sym typeface="Symbol" panose="05050102010706020507" pitchFamily="18" charset="2"/>
              </a:rPr>
              <a:t>SELECT(</a:t>
            </a:r>
            <a:r>
              <a:rPr lang="en-US" altLang="zh-CN" sz="2400" dirty="0">
                <a:solidFill>
                  <a:srgbClr val="FF0000"/>
                </a:solidFill>
              </a:rPr>
              <a:t>E’ </a:t>
            </a:r>
            <a:r>
              <a:rPr lang="en-US" altLang="zh-CN" sz="2400" dirty="0">
                <a:solidFill>
                  <a:srgbClr val="FF0000"/>
                </a:solidFill>
                <a:sym typeface="Symbol" pitchFamily="18" charset="2"/>
              </a:rPr>
              <a:t> </a:t>
            </a:r>
            <a:r>
              <a:rPr lang="en-US" altLang="zh-CN" sz="2400" i="1" dirty="0">
                <a:ea typeface="华文行楷" pitchFamily="2" charset="-122"/>
                <a:sym typeface="Symbol" panose="05050102010706020507" pitchFamily="18" charset="2"/>
              </a:rPr>
              <a:t>)	  </a:t>
            </a:r>
            <a:r>
              <a:rPr lang="en-US" altLang="zh-CN" sz="2800" i="1" dirty="0">
                <a:sym typeface="Symbol" panose="05050102010706020507" pitchFamily="18" charset="2"/>
              </a:rPr>
              <a:t>=</a:t>
            </a:r>
            <a:r>
              <a:rPr lang="en-US" altLang="zh-CN" sz="2800" dirty="0">
                <a:ea typeface="华文行楷" pitchFamily="2" charset="-122"/>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a:t>
            </a:r>
            <a:endParaRPr lang="en-US" altLang="zh-CN" sz="2400" i="1" dirty="0">
              <a:ea typeface="华文行楷" pitchFamily="2" charset="-122"/>
              <a:sym typeface="Symbol" panose="05050102010706020507" pitchFamily="18" charset="2"/>
            </a:endParaRPr>
          </a:p>
          <a:p>
            <a:pPr marL="0" lvl="1">
              <a:buNone/>
            </a:pPr>
            <a:r>
              <a:rPr lang="en-US" altLang="zh-CN" sz="2400" i="1" dirty="0">
                <a:ea typeface="华文行楷" pitchFamily="2" charset="-122"/>
                <a:sym typeface="Symbol" panose="05050102010706020507" pitchFamily="18" charset="2"/>
              </a:rPr>
              <a:t>SELECT(</a:t>
            </a:r>
            <a:r>
              <a:rPr lang="en-US" altLang="zh-CN" sz="2400" dirty="0">
                <a:solidFill>
                  <a:srgbClr val="800080"/>
                </a:solidFill>
              </a:rPr>
              <a:t>T </a:t>
            </a:r>
            <a:r>
              <a:rPr lang="en-US" altLang="zh-CN" sz="2400" dirty="0">
                <a:solidFill>
                  <a:srgbClr val="800080"/>
                </a:solidFill>
                <a:sym typeface="Symbol" pitchFamily="18" charset="2"/>
              </a:rPr>
              <a:t></a:t>
            </a:r>
            <a:r>
              <a:rPr lang="en-US" altLang="zh-CN" sz="2400" dirty="0">
                <a:solidFill>
                  <a:srgbClr val="800080"/>
                </a:solidFill>
              </a:rPr>
              <a:t> FT’ </a:t>
            </a:r>
            <a:r>
              <a:rPr lang="en-US" altLang="zh-CN" sz="2400" i="1" dirty="0">
                <a:ea typeface="华文行楷" pitchFamily="2" charset="-122"/>
                <a:sym typeface="Symbol" panose="05050102010706020507" pitchFamily="18" charset="2"/>
              </a:rPr>
              <a:t>)	  =</a:t>
            </a:r>
            <a:r>
              <a:rPr lang="en-US" altLang="zh-CN" sz="2800" dirty="0">
                <a:ea typeface="华文行楷" pitchFamily="2" charset="-122"/>
                <a:sym typeface="Symbol" panose="05050102010706020507" pitchFamily="18" charset="2"/>
              </a:rPr>
              <a:t>{(, </a:t>
            </a:r>
            <a:r>
              <a:rPr lang="en-US" altLang="zh-CN" sz="2800" dirty="0" err="1">
                <a:ea typeface="华文行楷" pitchFamily="2" charset="-122"/>
                <a:sym typeface="Symbol" panose="05050102010706020507" pitchFamily="18" charset="2"/>
              </a:rPr>
              <a:t>i</a:t>
            </a:r>
            <a:r>
              <a:rPr lang="en-US" altLang="zh-CN" sz="2800" dirty="0">
                <a:ea typeface="华文行楷" pitchFamily="2" charset="-122"/>
                <a:sym typeface="Symbol" panose="05050102010706020507" pitchFamily="18" charset="2"/>
              </a:rPr>
              <a:t>}</a:t>
            </a:r>
            <a:endParaRPr lang="en-US" altLang="zh-CN" sz="2400" i="1" dirty="0">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a:t>
            </a:r>
            <a:r>
              <a:rPr lang="en-US" altLang="zh-CN" sz="2400" dirty="0">
                <a:solidFill>
                  <a:srgbClr val="800080"/>
                </a:solidFill>
              </a:rPr>
              <a:t>T’</a:t>
            </a:r>
            <a:r>
              <a:rPr lang="en-US" altLang="zh-CN" sz="2400" dirty="0">
                <a:solidFill>
                  <a:srgbClr val="800080"/>
                </a:solidFill>
                <a:sym typeface="Symbol" pitchFamily="18" charset="2"/>
              </a:rPr>
              <a:t>   </a:t>
            </a:r>
            <a:r>
              <a:rPr lang="en-US" altLang="zh-CN" sz="2400" dirty="0">
                <a:solidFill>
                  <a:srgbClr val="800080"/>
                </a:solidFill>
              </a:rPr>
              <a:t>FT’</a:t>
            </a:r>
            <a:r>
              <a:rPr lang="en-US" altLang="zh-CN" sz="2400" i="1" dirty="0">
                <a:ea typeface="华文行楷" pitchFamily="2" charset="-122"/>
                <a:sym typeface="Symbol" panose="05050102010706020507" pitchFamily="18" charset="2"/>
              </a:rPr>
              <a:t>) =</a:t>
            </a:r>
            <a:r>
              <a:rPr lang="en-US" altLang="zh-CN" sz="2400" dirty="0">
                <a:sym typeface="Symbol" pitchFamily="18" charset="2"/>
              </a:rPr>
              <a:t>{</a:t>
            </a:r>
            <a:r>
              <a:rPr lang="en-US" altLang="zh-CN" sz="2400" dirty="0">
                <a:ea typeface="华文行楷" pitchFamily="2" charset="-122"/>
                <a:sym typeface="Symbol" pitchFamily="18" charset="2"/>
              </a:rPr>
              <a:t>}</a:t>
            </a:r>
            <a:endParaRPr lang="en-US" altLang="zh-CN" sz="2400" i="1" dirty="0">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a:t>
            </a:r>
            <a:r>
              <a:rPr lang="en-US" altLang="zh-CN" sz="2400" dirty="0">
                <a:solidFill>
                  <a:srgbClr val="800080"/>
                </a:solidFill>
              </a:rPr>
              <a:t>T’</a:t>
            </a:r>
            <a:r>
              <a:rPr lang="en-US" altLang="zh-CN" sz="2400" dirty="0">
                <a:solidFill>
                  <a:srgbClr val="800080"/>
                </a:solidFill>
                <a:sym typeface="Symbol" pitchFamily="18" charset="2"/>
              </a:rPr>
              <a:t>  </a:t>
            </a:r>
            <a:r>
              <a:rPr lang="en-US" altLang="zh-CN" sz="2400" i="1" dirty="0">
                <a:ea typeface="华文行楷" pitchFamily="2" charset="-122"/>
                <a:sym typeface="Symbol" panose="05050102010706020507" pitchFamily="18" charset="2"/>
              </a:rPr>
              <a:t>)	  =</a:t>
            </a:r>
            <a:r>
              <a:rPr lang="en-US" altLang="zh-CN" sz="2400" dirty="0">
                <a:ea typeface="华文行楷" pitchFamily="2" charset="-122"/>
                <a:sym typeface="Symbol" panose="05050102010706020507" pitchFamily="18" charset="2"/>
              </a:rPr>
              <a:t>{#,</a:t>
            </a:r>
            <a:r>
              <a:rPr lang="en-US" altLang="zh-CN" sz="2400" i="1" dirty="0">
                <a:ea typeface="华文行楷" pitchFamily="2" charset="-122"/>
                <a:sym typeface="Symbol" panose="05050102010706020507" pitchFamily="18" charset="2"/>
              </a:rPr>
              <a:t> ),+</a:t>
            </a:r>
            <a:r>
              <a:rPr lang="en-US" altLang="zh-CN" sz="2400" dirty="0">
                <a:ea typeface="华文行楷" pitchFamily="2" charset="-122"/>
                <a:sym typeface="Symbol" panose="05050102010706020507" pitchFamily="18" charset="2"/>
              </a:rPr>
              <a:t>}</a:t>
            </a:r>
            <a:endParaRPr lang="en-US" altLang="zh-CN" sz="2400" i="1" dirty="0">
              <a:ea typeface="华文行楷" pitchFamily="2" charset="-122"/>
              <a:sym typeface="Symbol" panose="05050102010706020507" pitchFamily="18" charset="2"/>
            </a:endParaRPr>
          </a:p>
          <a:p>
            <a:pPr>
              <a:buNone/>
            </a:pPr>
            <a:r>
              <a:rPr lang="en-US" altLang="zh-CN" sz="2400" i="1" dirty="0">
                <a:ea typeface="华文行楷" pitchFamily="2" charset="-122"/>
                <a:sym typeface="Symbol" panose="05050102010706020507" pitchFamily="18" charset="2"/>
              </a:rPr>
              <a:t>SELECT(</a:t>
            </a:r>
            <a:r>
              <a:rPr lang="en-US" altLang="zh-CN" sz="2400" dirty="0"/>
              <a:t>F </a:t>
            </a:r>
            <a:r>
              <a:rPr lang="en-US" altLang="zh-CN" sz="2400" dirty="0">
                <a:sym typeface="Symbol" pitchFamily="18" charset="2"/>
              </a:rPr>
              <a:t> </a:t>
            </a:r>
            <a:r>
              <a:rPr lang="en-US" altLang="zh-CN" sz="2400" dirty="0"/>
              <a:t>(E)</a:t>
            </a:r>
            <a:r>
              <a:rPr lang="en-US" altLang="zh-CN" sz="2400" i="1" dirty="0">
                <a:ea typeface="华文行楷" pitchFamily="2" charset="-122"/>
                <a:sym typeface="Symbol" panose="05050102010706020507" pitchFamily="18" charset="2"/>
              </a:rPr>
              <a:t>)	  </a:t>
            </a:r>
            <a:r>
              <a:rPr lang="en-US" altLang="zh-CN" sz="2400" dirty="0">
                <a:ea typeface="华文行楷" pitchFamily="2" charset="-122"/>
                <a:sym typeface="Symbol" panose="05050102010706020507" pitchFamily="18" charset="2"/>
              </a:rPr>
              <a:t>={ (}</a:t>
            </a:r>
          </a:p>
          <a:p>
            <a:pPr>
              <a:buNone/>
            </a:pPr>
            <a:r>
              <a:rPr lang="en-US" altLang="zh-CN" sz="2400" i="1" dirty="0">
                <a:ea typeface="华文行楷" pitchFamily="2" charset="-122"/>
                <a:sym typeface="Symbol" panose="05050102010706020507" pitchFamily="18" charset="2"/>
              </a:rPr>
              <a:t>SELECT(</a:t>
            </a:r>
            <a:r>
              <a:rPr lang="en-US" altLang="zh-CN" sz="2400" dirty="0"/>
              <a:t>F </a:t>
            </a:r>
            <a:r>
              <a:rPr lang="en-US" altLang="zh-CN" sz="2400" dirty="0">
                <a:sym typeface="Symbol" pitchFamily="18" charset="2"/>
              </a:rPr>
              <a:t> </a:t>
            </a:r>
            <a:r>
              <a:rPr lang="en-US" altLang="zh-CN" sz="2400" dirty="0" err="1"/>
              <a:t>i</a:t>
            </a:r>
            <a:r>
              <a:rPr lang="en-US" altLang="zh-CN" sz="2400" i="1" dirty="0">
                <a:ea typeface="华文行楷" pitchFamily="2" charset="-122"/>
                <a:sym typeface="Symbol" panose="05050102010706020507" pitchFamily="18" charset="2"/>
              </a:rPr>
              <a:t>)	   </a:t>
            </a:r>
            <a:r>
              <a:rPr lang="en-US" altLang="zh-CN" sz="2400" dirty="0">
                <a:ea typeface="华文行楷" pitchFamily="2" charset="-122"/>
                <a:sym typeface="Symbol" panose="05050102010706020507" pitchFamily="18" charset="2"/>
              </a:rPr>
              <a:t>={ </a:t>
            </a:r>
            <a:r>
              <a:rPr lang="en-US" altLang="zh-CN" sz="2400" dirty="0" err="1">
                <a:ea typeface="华文行楷" pitchFamily="2" charset="-122"/>
                <a:sym typeface="Symbol" panose="05050102010706020507" pitchFamily="18" charset="2"/>
              </a:rPr>
              <a:t>i</a:t>
            </a:r>
            <a:r>
              <a:rPr lang="en-US" altLang="zh-CN" sz="2400" dirty="0">
                <a:ea typeface="华文行楷" pitchFamily="2" charset="-122"/>
                <a:sym typeface="Symbol" panose="05050102010706020507" pitchFamily="18" charset="2"/>
              </a:rPr>
              <a:t> }</a:t>
            </a:r>
            <a:endParaRPr lang="zh-CN" altLang="en-US" sz="2800" dirty="0"/>
          </a:p>
        </p:txBody>
      </p:sp>
      <p:sp>
        <p:nvSpPr>
          <p:cNvPr id="7" name="Rectangle 17"/>
          <p:cNvSpPr>
            <a:spLocks noChangeArrowheads="1"/>
          </p:cNvSpPr>
          <p:nvPr/>
        </p:nvSpPr>
        <p:spPr bwMode="auto">
          <a:xfrm>
            <a:off x="0" y="34705"/>
            <a:ext cx="3143240" cy="3108543"/>
          </a:xfrm>
          <a:prstGeom prst="rect">
            <a:avLst/>
          </a:prstGeom>
          <a:solidFill>
            <a:schemeClr val="bg1"/>
          </a:solidFill>
          <a:ln w="9525">
            <a:noFill/>
            <a:miter lim="800000"/>
            <a:headEnd/>
            <a:tailEnd/>
          </a:ln>
        </p:spPr>
        <p:txBody>
          <a:bodyPr wrap="square">
            <a:spAutoFit/>
          </a:bodyPr>
          <a:lstStyle/>
          <a:p>
            <a:pPr>
              <a:buNone/>
            </a:pPr>
            <a:r>
              <a:rPr lang="zh-CN" altLang="en-US" sz="2800" dirty="0">
                <a:solidFill>
                  <a:srgbClr val="800080"/>
                </a:solidFill>
                <a:latin typeface="楷体_GB2312" pitchFamily="49" charset="-122"/>
              </a:rPr>
              <a:t>举例</a:t>
            </a:r>
            <a:r>
              <a:rPr lang="zh-CN" altLang="en-US" sz="2800" dirty="0">
                <a:latin typeface="楷体_GB2312" pitchFamily="49" charset="-122"/>
              </a:rPr>
              <a:t>对于</a:t>
            </a:r>
            <a:r>
              <a:rPr lang="zh-CN" altLang="en-US" sz="2800" dirty="0">
                <a:latin typeface="楷体_GB2312" pitchFamily="49" charset="-122"/>
                <a:sym typeface="Symbol" pitchFamily="18" charset="2"/>
              </a:rPr>
              <a:t>文法 </a:t>
            </a:r>
            <a:endParaRPr lang="en-US" altLang="zh-CN" sz="2800" dirty="0">
              <a:latin typeface="楷体_GB2312" pitchFamily="49" charset="-122"/>
              <a:sym typeface="Symbol" pitchFamily="18" charset="2"/>
            </a:endParaRPr>
          </a:p>
          <a:p>
            <a:pPr>
              <a:buNone/>
            </a:pPr>
            <a:r>
              <a:rPr lang="en-US" altLang="zh-CN" sz="2400" i="1" dirty="0">
                <a:solidFill>
                  <a:srgbClr val="800080"/>
                </a:solidFill>
                <a:sym typeface="Symbol" pitchFamily="18" charset="2"/>
              </a:rPr>
              <a:t>G[E]</a:t>
            </a:r>
            <a:r>
              <a:rPr lang="en-US" altLang="zh-CN" sz="2400" i="1" dirty="0">
                <a:solidFill>
                  <a:srgbClr val="800080"/>
                </a:solidFill>
                <a:latin typeface="楷体_GB2312" pitchFamily="49" charset="-122"/>
                <a:sym typeface="Symbol" pitchFamily="18" charset="2"/>
              </a:rPr>
              <a:t>:</a:t>
            </a: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a:t>
            </a:r>
            <a:r>
              <a:rPr lang="en-US" altLang="zh-CN" sz="2400" dirty="0">
                <a:solidFill>
                  <a:srgbClr val="FF0000"/>
                </a:solidFill>
              </a:rPr>
              <a:t> TE’</a:t>
            </a: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  </a:t>
            </a:r>
            <a:r>
              <a:rPr lang="en-US" altLang="zh-CN" sz="2400" dirty="0">
                <a:solidFill>
                  <a:srgbClr val="FF0000"/>
                </a:solidFill>
              </a:rPr>
              <a:t>TE’</a:t>
            </a:r>
            <a:r>
              <a:rPr lang="en-US" altLang="zh-CN" sz="2400" dirty="0">
                <a:sym typeface="Symbol" pitchFamily="18" charset="2"/>
              </a:rPr>
              <a:t> </a:t>
            </a:r>
            <a:r>
              <a:rPr lang="en-US" altLang="zh-CN" sz="2400" dirty="0">
                <a:solidFill>
                  <a:srgbClr val="FF0000"/>
                </a:solidFill>
                <a:sym typeface="Symbol" pitchFamily="18" charset="2"/>
              </a:rPr>
              <a:t></a:t>
            </a:r>
            <a:r>
              <a:rPr lang="en-US" altLang="zh-CN" sz="2400" dirty="0">
                <a:solidFill>
                  <a:srgbClr val="FF0000"/>
                </a:solidFill>
              </a:rPr>
              <a:t> </a:t>
            </a:r>
            <a:r>
              <a:rPr lang="en-US" altLang="zh-CN" sz="2400" dirty="0">
                <a:solidFill>
                  <a:srgbClr val="FF0000"/>
                </a:solidFill>
                <a:sym typeface="Symbol" pitchFamily="18" charset="2"/>
              </a:rPr>
              <a:t></a:t>
            </a:r>
            <a:endParaRPr lang="en-US" altLang="zh-CN" sz="2400" dirty="0">
              <a:solidFill>
                <a:srgbClr val="FF0000"/>
              </a:solidFill>
            </a:endParaRPr>
          </a:p>
          <a:p>
            <a:pPr marL="342900" indent="-342900">
              <a:spcBef>
                <a:spcPct val="20000"/>
              </a:spcBef>
              <a:buClr>
                <a:schemeClr val="tx1"/>
              </a:buClr>
              <a:buSzPct val="75000"/>
              <a:buNone/>
            </a:pPr>
            <a:r>
              <a:rPr lang="en-US" altLang="zh-CN" sz="2400" dirty="0">
                <a:solidFill>
                  <a:srgbClr val="800080"/>
                </a:solidFill>
              </a:rPr>
              <a:t>T </a:t>
            </a:r>
            <a:r>
              <a:rPr lang="en-US" altLang="zh-CN" sz="2400" dirty="0">
                <a:solidFill>
                  <a:srgbClr val="800080"/>
                </a:solidFill>
                <a:sym typeface="Symbol" pitchFamily="18" charset="2"/>
              </a:rPr>
              <a:t></a:t>
            </a:r>
            <a:r>
              <a:rPr lang="en-US" altLang="zh-CN" sz="2400" dirty="0">
                <a:solidFill>
                  <a:srgbClr val="800080"/>
                </a:solidFill>
              </a:rPr>
              <a:t> FT’ </a:t>
            </a:r>
          </a:p>
          <a:p>
            <a:pPr marL="342900" lvl="0" indent="-342900">
              <a:spcBef>
                <a:spcPct val="20000"/>
              </a:spcBef>
              <a:buClr>
                <a:schemeClr val="tx1"/>
              </a:buClr>
              <a:buSzPct val="75000"/>
              <a:buNone/>
            </a:pPr>
            <a:r>
              <a:rPr lang="en-US" altLang="zh-CN" sz="2400" dirty="0">
                <a:solidFill>
                  <a:srgbClr val="800080"/>
                </a:solidFill>
              </a:rPr>
              <a:t>T’</a:t>
            </a:r>
            <a:r>
              <a:rPr lang="en-US" altLang="zh-CN" sz="2400" dirty="0">
                <a:solidFill>
                  <a:srgbClr val="800080"/>
                </a:solidFill>
                <a:sym typeface="Symbol" pitchFamily="18" charset="2"/>
              </a:rPr>
              <a:t>   </a:t>
            </a:r>
            <a:r>
              <a:rPr lang="en-US" altLang="zh-CN" sz="2400" dirty="0">
                <a:solidFill>
                  <a:srgbClr val="800080"/>
                </a:solidFill>
              </a:rPr>
              <a:t>FT’</a:t>
            </a:r>
            <a:r>
              <a:rPr lang="en-US" altLang="zh-CN" sz="2400" dirty="0">
                <a:solidFill>
                  <a:srgbClr val="800080"/>
                </a:solidFill>
                <a:sym typeface="Symbol" pitchFamily="18" charset="2"/>
              </a:rPr>
              <a:t> </a:t>
            </a:r>
            <a:r>
              <a:rPr lang="en-US" altLang="zh-CN" sz="2400" dirty="0">
                <a:solidFill>
                  <a:srgbClr val="800080"/>
                </a:solidFill>
              </a:rPr>
              <a:t> </a:t>
            </a:r>
            <a:r>
              <a:rPr lang="en-US" altLang="zh-CN" sz="2400" dirty="0">
                <a:solidFill>
                  <a:srgbClr val="800080"/>
                </a:solidFill>
                <a:sym typeface="Symbol" pitchFamily="18" charset="2"/>
              </a:rPr>
              <a:t></a:t>
            </a:r>
            <a:endParaRPr lang="en-US" altLang="zh-CN" sz="2400" dirty="0">
              <a:solidFill>
                <a:srgbClr val="800080"/>
              </a:solidFill>
            </a:endParaRPr>
          </a:p>
          <a:p>
            <a:pPr marL="342900" indent="-342900">
              <a:spcBef>
                <a:spcPct val="20000"/>
              </a:spcBef>
              <a:buClr>
                <a:schemeClr val="tx1"/>
              </a:buClr>
              <a:buSzPct val="75000"/>
              <a:buNone/>
            </a:pPr>
            <a:r>
              <a:rPr lang="en-US" altLang="zh-CN" sz="2400" dirty="0"/>
              <a:t>F </a:t>
            </a:r>
            <a:r>
              <a:rPr lang="en-US" altLang="zh-CN" sz="2400" dirty="0">
                <a:sym typeface="Symbol" pitchFamily="18" charset="2"/>
              </a:rPr>
              <a:t> </a:t>
            </a:r>
            <a:r>
              <a:rPr lang="en-US" altLang="zh-CN" sz="2400" dirty="0"/>
              <a:t>(E) </a:t>
            </a:r>
            <a:r>
              <a:rPr lang="en-US" altLang="zh-CN" sz="2400" dirty="0">
                <a:sym typeface="Symbol" pitchFamily="18" charset="2"/>
              </a:rPr>
              <a:t></a:t>
            </a:r>
            <a:r>
              <a:rPr lang="en-US" altLang="zh-CN" sz="2400" dirty="0"/>
              <a:t> </a:t>
            </a:r>
            <a:r>
              <a:rPr lang="en-US" altLang="zh-CN" sz="2400" dirty="0" err="1"/>
              <a:t>i</a:t>
            </a:r>
            <a:endParaRPr lang="en-US" altLang="zh-CN" sz="2400" dirty="0"/>
          </a:p>
        </p:txBody>
      </p:sp>
      <p:sp>
        <p:nvSpPr>
          <p:cNvPr id="8" name="矩形 7"/>
          <p:cNvSpPr/>
          <p:nvPr/>
        </p:nvSpPr>
        <p:spPr>
          <a:xfrm>
            <a:off x="-71438" y="2977218"/>
            <a:ext cx="3430747" cy="523220"/>
          </a:xfrm>
          <a:prstGeom prst="rect">
            <a:avLst/>
          </a:prstGeom>
        </p:spPr>
        <p:txBody>
          <a:bodyPr wrap="none">
            <a:spAutoFit/>
          </a:bodyPr>
          <a:lstStyle/>
          <a:p>
            <a:pPr>
              <a:buNone/>
            </a:pPr>
            <a:r>
              <a:rPr lang="zh-CN" altLang="en-US" sz="2800" dirty="0"/>
              <a:t>可构造如右分析表：</a:t>
            </a:r>
          </a:p>
        </p:txBody>
      </p:sp>
      <p:sp>
        <p:nvSpPr>
          <p:cNvPr id="9" name="Rectangle 17"/>
          <p:cNvSpPr>
            <a:spLocks noChangeArrowheads="1"/>
          </p:cNvSpPr>
          <p:nvPr/>
        </p:nvSpPr>
        <p:spPr bwMode="auto">
          <a:xfrm>
            <a:off x="3929058" y="3633788"/>
            <a:ext cx="5214942" cy="3224212"/>
          </a:xfrm>
          <a:prstGeom prst="rect">
            <a:avLst/>
          </a:prstGeom>
          <a:noFill/>
          <a:ln w="9525">
            <a:noFill/>
            <a:miter lim="800000"/>
            <a:headEnd/>
            <a:tailEnd/>
          </a:ln>
        </p:spPr>
        <p:txBody>
          <a:bodyPr/>
          <a:lstStyle/>
          <a:p>
            <a:pPr marL="342900" indent="-342900">
              <a:spcBef>
                <a:spcPct val="20000"/>
              </a:spcBef>
              <a:buSzPct val="75000"/>
              <a:buFont typeface="Symbol" pitchFamily="18" charset="2"/>
              <a:buChar char="-"/>
            </a:pPr>
            <a:r>
              <a:rPr lang="zh-CN" altLang="en-US" sz="2800" b="1" dirty="0"/>
              <a:t>对文法 </a:t>
            </a:r>
            <a:r>
              <a:rPr lang="en-US" altLang="zh-CN" sz="2800" dirty="0"/>
              <a:t>G</a:t>
            </a:r>
            <a:r>
              <a:rPr lang="en-US" altLang="zh-CN" sz="2800" b="1" dirty="0"/>
              <a:t> </a:t>
            </a:r>
            <a:r>
              <a:rPr lang="zh-CN" altLang="en-US" sz="2800" b="1" dirty="0"/>
              <a:t>的每个产生式 </a:t>
            </a:r>
            <a:r>
              <a:rPr lang="en-US" altLang="zh-CN" sz="2800" i="1" dirty="0"/>
              <a:t>A</a:t>
            </a:r>
            <a:r>
              <a:rPr lang="en-US" altLang="zh-CN" sz="2800" dirty="0">
                <a:sym typeface="Symbol" pitchFamily="18" charset="2"/>
              </a:rPr>
              <a:t></a:t>
            </a:r>
            <a:r>
              <a:rPr lang="en-US" altLang="zh-CN" sz="2800" i="1" dirty="0">
                <a:sym typeface="Symbol" pitchFamily="18" charset="2"/>
              </a:rPr>
              <a:t> </a:t>
            </a:r>
            <a:r>
              <a:rPr lang="zh-CN" altLang="en-US" sz="2800" b="1" dirty="0"/>
              <a:t>执行如下步骤：</a:t>
            </a:r>
          </a:p>
          <a:p>
            <a:pPr marL="342900" indent="-342900">
              <a:spcBef>
                <a:spcPct val="20000"/>
              </a:spcBef>
              <a:buSzPct val="75000"/>
              <a:buFont typeface="Symbol" pitchFamily="18" charset="2"/>
              <a:buNone/>
            </a:pPr>
            <a:r>
              <a:rPr lang="zh-CN" altLang="en-US" sz="2800" b="1" dirty="0">
                <a:latin typeface="楷体_GB2312" pitchFamily="49" charset="-122"/>
              </a:rPr>
              <a:t>  </a:t>
            </a:r>
            <a:r>
              <a:rPr lang="zh-CN" altLang="en-US" sz="2800" b="1" dirty="0"/>
              <a:t>对每个  </a:t>
            </a:r>
            <a:r>
              <a:rPr lang="en-US" altLang="zh-CN" sz="2800" dirty="0"/>
              <a:t>a </a:t>
            </a:r>
            <a:r>
              <a:rPr lang="en-US" altLang="zh-CN" sz="2800" dirty="0">
                <a:sym typeface="Symbol" pitchFamily="18" charset="2"/>
              </a:rPr>
              <a:t> </a:t>
            </a:r>
            <a:r>
              <a:rPr lang="pt-BR" altLang="zh-CN" sz="2800" i="1" dirty="0"/>
              <a:t>SELECT </a:t>
            </a:r>
            <a:r>
              <a:rPr lang="en-US" altLang="zh-CN" sz="2800" dirty="0"/>
              <a:t>(</a:t>
            </a:r>
            <a:r>
              <a:rPr lang="en-US" altLang="zh-CN" sz="2800" i="1" dirty="0"/>
              <a:t>A</a:t>
            </a:r>
            <a:r>
              <a:rPr lang="en-US" altLang="zh-CN" sz="2800" dirty="0">
                <a:sym typeface="Symbol" pitchFamily="18" charset="2"/>
              </a:rPr>
              <a:t></a:t>
            </a:r>
            <a:r>
              <a:rPr lang="en-US" altLang="zh-CN" sz="2800" i="1" dirty="0">
                <a:sym typeface="Symbol" pitchFamily="18" charset="2"/>
              </a:rPr>
              <a:t></a:t>
            </a:r>
            <a:r>
              <a:rPr lang="en-US" altLang="zh-CN" sz="2800" dirty="0"/>
              <a:t>)</a:t>
            </a:r>
            <a:r>
              <a:rPr lang="zh-CN" altLang="en-US" sz="2800" b="1" dirty="0"/>
              <a:t>，将 </a:t>
            </a:r>
            <a:r>
              <a:rPr lang="en-US" altLang="zh-CN" sz="2800" i="1" dirty="0"/>
              <a:t>A</a:t>
            </a:r>
            <a:r>
              <a:rPr lang="en-US" altLang="zh-CN" sz="2800" dirty="0">
                <a:sym typeface="Symbol" pitchFamily="18" charset="2"/>
              </a:rPr>
              <a:t> </a:t>
            </a:r>
            <a:r>
              <a:rPr lang="zh-CN" altLang="en-US" sz="2800" b="1" dirty="0"/>
              <a:t>加入 </a:t>
            </a:r>
            <a:r>
              <a:rPr lang="en-US" altLang="zh-CN" sz="2800" b="1" i="1" dirty="0">
                <a:sym typeface="Symbol" pitchFamily="18" charset="2"/>
              </a:rPr>
              <a:t>M</a:t>
            </a:r>
            <a:r>
              <a:rPr lang="en-US" altLang="zh-CN" sz="2800" dirty="0"/>
              <a:t>[</a:t>
            </a:r>
            <a:r>
              <a:rPr lang="en-US" altLang="zh-CN" sz="2800" b="1" i="1" dirty="0" err="1"/>
              <a:t>A</a:t>
            </a:r>
            <a:r>
              <a:rPr lang="en-US" altLang="zh-CN" sz="2800" b="1" dirty="0" err="1"/>
              <a:t>,a</a:t>
            </a:r>
            <a:r>
              <a:rPr lang="en-US" altLang="zh-CN" sz="2800" dirty="0"/>
              <a:t>]</a:t>
            </a:r>
            <a:endParaRPr lang="zh-CN" altLang="zh-CN" sz="2800" b="1" dirty="0"/>
          </a:p>
          <a:p>
            <a:pPr marL="342900" indent="-342900">
              <a:spcBef>
                <a:spcPct val="20000"/>
              </a:spcBef>
              <a:buSzPct val="75000"/>
              <a:buFont typeface="Symbol" pitchFamily="18" charset="2"/>
              <a:buChar char="-"/>
            </a:pPr>
            <a:r>
              <a:rPr lang="zh-CN" altLang="zh-CN" sz="2800" b="1" dirty="0"/>
              <a:t>把所有无定义的</a:t>
            </a:r>
            <a:r>
              <a:rPr lang="zh-CN" altLang="en-US" sz="2800" b="1" dirty="0"/>
              <a:t> </a:t>
            </a:r>
            <a:r>
              <a:rPr lang="en-US" altLang="zh-CN" sz="2800" b="1" i="1" dirty="0">
                <a:sym typeface="Symbol" pitchFamily="18" charset="2"/>
              </a:rPr>
              <a:t>M</a:t>
            </a:r>
            <a:r>
              <a:rPr lang="en-US" altLang="zh-CN" sz="2800" dirty="0"/>
              <a:t>[</a:t>
            </a:r>
            <a:r>
              <a:rPr lang="en-US" altLang="zh-CN" sz="2800" b="1" i="1" dirty="0" err="1"/>
              <a:t>A</a:t>
            </a:r>
            <a:r>
              <a:rPr lang="en-US" altLang="zh-CN" sz="2800" b="1" dirty="0" err="1"/>
              <a:t>,a</a:t>
            </a:r>
            <a:r>
              <a:rPr lang="en-US" altLang="zh-CN" sz="2800" dirty="0"/>
              <a:t>] </a:t>
            </a:r>
            <a:r>
              <a:rPr lang="zh-CN" altLang="zh-CN" sz="2800" b="1" dirty="0"/>
              <a:t>标上“出错标志”</a:t>
            </a:r>
            <a:r>
              <a:rPr lang="en-US" altLang="zh-CN" sz="2800" b="1" dirty="0"/>
              <a:t>(</a:t>
            </a:r>
            <a:r>
              <a:rPr lang="zh-CN" altLang="en-US" sz="2800" b="1" dirty="0"/>
              <a:t>或保留空白</a:t>
            </a:r>
            <a:r>
              <a:rPr lang="en-US" altLang="zh-CN" sz="2800" b="1" dirty="0"/>
              <a:t>)</a:t>
            </a:r>
            <a:endParaRPr lang="zh-CN" altLang="en-US" sz="2800" b="1" dirty="0"/>
          </a:p>
        </p:txBody>
      </p:sp>
      <p:sp>
        <p:nvSpPr>
          <p:cNvPr id="3" name="矩形 2"/>
          <p:cNvSpPr/>
          <p:nvPr/>
        </p:nvSpPr>
        <p:spPr>
          <a:xfrm>
            <a:off x="3689561" y="692696"/>
            <a:ext cx="907621" cy="400110"/>
          </a:xfrm>
          <a:prstGeom prst="rect">
            <a:avLst/>
          </a:prstGeom>
        </p:spPr>
        <p:txBody>
          <a:bodyPr wrap="none">
            <a:spAutoFit/>
          </a:bodyPr>
          <a:lstStyle/>
          <a:p>
            <a:pPr marL="342900" indent="-342900">
              <a:spcBef>
                <a:spcPct val="20000"/>
              </a:spcBef>
              <a:buClr>
                <a:schemeClr val="tx1"/>
              </a:buClr>
              <a:buSzPct val="75000"/>
              <a:buNone/>
            </a:pPr>
            <a:r>
              <a:rPr lang="en-US" altLang="zh-CN" sz="2000" dirty="0">
                <a:solidFill>
                  <a:srgbClr val="FF0000"/>
                </a:solidFill>
                <a:sym typeface="Symbol" pitchFamily="18" charset="2"/>
              </a:rPr>
              <a:t></a:t>
            </a:r>
            <a:r>
              <a:rPr lang="en-US" altLang="zh-CN" sz="2000" dirty="0">
                <a:solidFill>
                  <a:srgbClr val="FF0000"/>
                </a:solidFill>
              </a:rPr>
              <a:t> TE’</a:t>
            </a:r>
          </a:p>
        </p:txBody>
      </p:sp>
      <p:sp>
        <p:nvSpPr>
          <p:cNvPr id="12" name="矩形 11"/>
          <p:cNvSpPr/>
          <p:nvPr/>
        </p:nvSpPr>
        <p:spPr>
          <a:xfrm>
            <a:off x="6660232" y="692696"/>
            <a:ext cx="907621" cy="400110"/>
          </a:xfrm>
          <a:prstGeom prst="rect">
            <a:avLst/>
          </a:prstGeom>
        </p:spPr>
        <p:txBody>
          <a:bodyPr wrap="none">
            <a:spAutoFit/>
          </a:bodyPr>
          <a:lstStyle/>
          <a:p>
            <a:pPr marL="342900" indent="-342900">
              <a:spcBef>
                <a:spcPct val="20000"/>
              </a:spcBef>
              <a:buClr>
                <a:schemeClr val="tx1"/>
              </a:buClr>
              <a:buSzPct val="75000"/>
              <a:buNone/>
            </a:pPr>
            <a:r>
              <a:rPr lang="en-US" altLang="zh-CN" sz="2000" dirty="0">
                <a:solidFill>
                  <a:srgbClr val="FF0000"/>
                </a:solidFill>
                <a:sym typeface="Symbol" pitchFamily="18" charset="2"/>
              </a:rPr>
              <a:t></a:t>
            </a:r>
            <a:r>
              <a:rPr lang="en-US" altLang="zh-CN" sz="2000" dirty="0">
                <a:solidFill>
                  <a:srgbClr val="FF0000"/>
                </a:solidFill>
              </a:rPr>
              <a:t> TE’</a:t>
            </a:r>
          </a:p>
        </p:txBody>
      </p:sp>
      <p:sp>
        <p:nvSpPr>
          <p:cNvPr id="4" name="矩形 3"/>
          <p:cNvSpPr/>
          <p:nvPr/>
        </p:nvSpPr>
        <p:spPr>
          <a:xfrm>
            <a:off x="4580336" y="1219644"/>
            <a:ext cx="1077603" cy="369332"/>
          </a:xfrm>
          <a:prstGeom prst="rect">
            <a:avLst/>
          </a:prstGeom>
        </p:spPr>
        <p:txBody>
          <a:bodyPr wrap="none">
            <a:spAutoFit/>
          </a:bodyPr>
          <a:lstStyle/>
          <a:p>
            <a:pPr>
              <a:buNone/>
            </a:pPr>
            <a:r>
              <a:rPr lang="en-US" altLang="zh-CN" sz="1800" dirty="0">
                <a:solidFill>
                  <a:srgbClr val="FF0000"/>
                </a:solidFill>
                <a:sym typeface="Symbol" pitchFamily="18" charset="2"/>
              </a:rPr>
              <a:t>  </a:t>
            </a:r>
            <a:r>
              <a:rPr lang="en-US" altLang="zh-CN" sz="1800" dirty="0">
                <a:solidFill>
                  <a:srgbClr val="FF0000"/>
                </a:solidFill>
              </a:rPr>
              <a:t>TE’</a:t>
            </a:r>
            <a:r>
              <a:rPr lang="en-US" altLang="zh-CN" sz="1800" dirty="0">
                <a:sym typeface="Symbol" pitchFamily="18" charset="2"/>
              </a:rPr>
              <a:t> </a:t>
            </a:r>
            <a:endParaRPr lang="zh-CN" altLang="en-US" sz="1800" dirty="0"/>
          </a:p>
        </p:txBody>
      </p:sp>
      <p:sp>
        <p:nvSpPr>
          <p:cNvPr id="14" name="矩形 13"/>
          <p:cNvSpPr/>
          <p:nvPr/>
        </p:nvSpPr>
        <p:spPr>
          <a:xfrm>
            <a:off x="7668344" y="1226955"/>
            <a:ext cx="577402" cy="369332"/>
          </a:xfrm>
          <a:prstGeom prst="rect">
            <a:avLst/>
          </a:prstGeom>
        </p:spPr>
        <p:txBody>
          <a:bodyPr wrap="none">
            <a:spAutoFit/>
          </a:bodyPr>
          <a:lstStyle/>
          <a:p>
            <a:pPr>
              <a:buNone/>
            </a:pPr>
            <a:r>
              <a:rPr lang="en-US" altLang="zh-CN" sz="1800" dirty="0">
                <a:solidFill>
                  <a:srgbClr val="FF0000"/>
                </a:solidFill>
                <a:sym typeface="Symbol" pitchFamily="18" charset="2"/>
              </a:rPr>
              <a:t> </a:t>
            </a:r>
            <a:endParaRPr lang="en-US" altLang="zh-CN" sz="1800" dirty="0">
              <a:solidFill>
                <a:srgbClr val="FF0000"/>
              </a:solidFill>
            </a:endParaRPr>
          </a:p>
        </p:txBody>
      </p:sp>
      <p:sp>
        <p:nvSpPr>
          <p:cNvPr id="15" name="矩形 14"/>
          <p:cNvSpPr/>
          <p:nvPr/>
        </p:nvSpPr>
        <p:spPr>
          <a:xfrm>
            <a:off x="8388424" y="1251669"/>
            <a:ext cx="577402" cy="369332"/>
          </a:xfrm>
          <a:prstGeom prst="rect">
            <a:avLst/>
          </a:prstGeom>
        </p:spPr>
        <p:txBody>
          <a:bodyPr wrap="none">
            <a:spAutoFit/>
          </a:bodyPr>
          <a:lstStyle/>
          <a:p>
            <a:pPr>
              <a:buNone/>
            </a:pPr>
            <a:r>
              <a:rPr lang="en-US" altLang="zh-CN" sz="1800" dirty="0">
                <a:solidFill>
                  <a:srgbClr val="FF0000"/>
                </a:solidFill>
                <a:sym typeface="Symbol" pitchFamily="18" charset="2"/>
              </a:rPr>
              <a:t> </a:t>
            </a:r>
            <a:endParaRPr lang="en-US" altLang="zh-CN" sz="1800" dirty="0">
              <a:solidFill>
                <a:srgbClr val="FF0000"/>
              </a:solidFill>
            </a:endParaRPr>
          </a:p>
        </p:txBody>
      </p:sp>
      <p:sp>
        <p:nvSpPr>
          <p:cNvPr id="5" name="矩形 4"/>
          <p:cNvSpPr/>
          <p:nvPr/>
        </p:nvSpPr>
        <p:spPr>
          <a:xfrm>
            <a:off x="3684673" y="1772816"/>
            <a:ext cx="874022" cy="369332"/>
          </a:xfrm>
          <a:prstGeom prst="rect">
            <a:avLst/>
          </a:prstGeom>
        </p:spPr>
        <p:txBody>
          <a:bodyPr wrap="none">
            <a:spAutoFit/>
          </a:bodyPr>
          <a:lstStyle/>
          <a:p>
            <a:pPr>
              <a:buNone/>
            </a:pPr>
            <a:r>
              <a:rPr lang="en-US" altLang="zh-CN" sz="1800" dirty="0">
                <a:solidFill>
                  <a:srgbClr val="800080"/>
                </a:solidFill>
                <a:sym typeface="Symbol" pitchFamily="18" charset="2"/>
              </a:rPr>
              <a:t></a:t>
            </a:r>
            <a:r>
              <a:rPr lang="en-US" altLang="zh-CN" sz="1800" dirty="0">
                <a:solidFill>
                  <a:srgbClr val="800080"/>
                </a:solidFill>
              </a:rPr>
              <a:t> FT’ </a:t>
            </a:r>
            <a:endParaRPr lang="zh-CN" altLang="en-US" sz="1800" dirty="0"/>
          </a:p>
        </p:txBody>
      </p:sp>
      <p:sp>
        <p:nvSpPr>
          <p:cNvPr id="17" name="矩形 16"/>
          <p:cNvSpPr/>
          <p:nvPr/>
        </p:nvSpPr>
        <p:spPr>
          <a:xfrm>
            <a:off x="6693831" y="1772816"/>
            <a:ext cx="874022" cy="369332"/>
          </a:xfrm>
          <a:prstGeom prst="rect">
            <a:avLst/>
          </a:prstGeom>
        </p:spPr>
        <p:txBody>
          <a:bodyPr wrap="none">
            <a:spAutoFit/>
          </a:bodyPr>
          <a:lstStyle/>
          <a:p>
            <a:pPr>
              <a:buNone/>
            </a:pPr>
            <a:r>
              <a:rPr lang="en-US" altLang="zh-CN" sz="1800" dirty="0">
                <a:solidFill>
                  <a:srgbClr val="800080"/>
                </a:solidFill>
                <a:sym typeface="Symbol" pitchFamily="18" charset="2"/>
              </a:rPr>
              <a:t></a:t>
            </a:r>
            <a:r>
              <a:rPr lang="en-US" altLang="zh-CN" sz="1800" dirty="0">
                <a:solidFill>
                  <a:srgbClr val="800080"/>
                </a:solidFill>
              </a:rPr>
              <a:t> FT’ </a:t>
            </a:r>
            <a:endParaRPr lang="zh-CN" altLang="en-US" sz="1800" dirty="0"/>
          </a:p>
        </p:txBody>
      </p:sp>
      <p:sp>
        <p:nvSpPr>
          <p:cNvPr id="10" name="矩形 9"/>
          <p:cNvSpPr/>
          <p:nvPr/>
        </p:nvSpPr>
        <p:spPr>
          <a:xfrm>
            <a:off x="5606965" y="2348880"/>
            <a:ext cx="1148328" cy="400110"/>
          </a:xfrm>
          <a:prstGeom prst="rect">
            <a:avLst/>
          </a:prstGeom>
        </p:spPr>
        <p:txBody>
          <a:bodyPr wrap="none">
            <a:spAutoFit/>
          </a:bodyPr>
          <a:lstStyle/>
          <a:p>
            <a:pPr>
              <a:buNone/>
            </a:pPr>
            <a:r>
              <a:rPr lang="en-US" altLang="zh-CN" sz="2000" dirty="0">
                <a:solidFill>
                  <a:srgbClr val="800080"/>
                </a:solidFill>
                <a:sym typeface="Symbol" pitchFamily="18" charset="2"/>
              </a:rPr>
              <a:t>  </a:t>
            </a:r>
            <a:r>
              <a:rPr lang="en-US" altLang="zh-CN" sz="2000" dirty="0">
                <a:solidFill>
                  <a:srgbClr val="800080"/>
                </a:solidFill>
              </a:rPr>
              <a:t>FT’</a:t>
            </a:r>
            <a:r>
              <a:rPr lang="en-US" altLang="zh-CN" sz="2000" dirty="0">
                <a:solidFill>
                  <a:srgbClr val="800080"/>
                </a:solidFill>
                <a:sym typeface="Symbol" pitchFamily="18" charset="2"/>
              </a:rPr>
              <a:t> </a:t>
            </a:r>
            <a:endParaRPr lang="zh-CN" altLang="en-US" sz="2000" dirty="0"/>
          </a:p>
        </p:txBody>
      </p:sp>
      <p:sp>
        <p:nvSpPr>
          <p:cNvPr id="18" name="矩形 17"/>
          <p:cNvSpPr/>
          <p:nvPr/>
        </p:nvSpPr>
        <p:spPr>
          <a:xfrm>
            <a:off x="7687417" y="2379658"/>
            <a:ext cx="620683" cy="400110"/>
          </a:xfrm>
          <a:prstGeom prst="rect">
            <a:avLst/>
          </a:prstGeom>
        </p:spPr>
        <p:txBody>
          <a:bodyPr wrap="none">
            <a:spAutoFit/>
          </a:bodyPr>
          <a:lstStyle/>
          <a:p>
            <a:pPr>
              <a:buNone/>
            </a:pPr>
            <a:r>
              <a:rPr lang="en-US" altLang="zh-CN" sz="2000" dirty="0">
                <a:solidFill>
                  <a:srgbClr val="800080"/>
                </a:solidFill>
                <a:sym typeface="Symbol" pitchFamily="18" charset="2"/>
              </a:rPr>
              <a:t> </a:t>
            </a:r>
            <a:endParaRPr lang="en-US" altLang="zh-CN" sz="2000" dirty="0">
              <a:solidFill>
                <a:srgbClr val="800080"/>
              </a:solidFill>
            </a:endParaRPr>
          </a:p>
        </p:txBody>
      </p:sp>
      <p:sp>
        <p:nvSpPr>
          <p:cNvPr id="19" name="矩形 18"/>
          <p:cNvSpPr/>
          <p:nvPr/>
        </p:nvSpPr>
        <p:spPr>
          <a:xfrm>
            <a:off x="8374440" y="2360734"/>
            <a:ext cx="620683" cy="400110"/>
          </a:xfrm>
          <a:prstGeom prst="rect">
            <a:avLst/>
          </a:prstGeom>
        </p:spPr>
        <p:txBody>
          <a:bodyPr wrap="none">
            <a:spAutoFit/>
          </a:bodyPr>
          <a:lstStyle/>
          <a:p>
            <a:pPr algn="r">
              <a:buNone/>
            </a:pPr>
            <a:r>
              <a:rPr lang="en-US" altLang="zh-CN" sz="2000" dirty="0">
                <a:solidFill>
                  <a:srgbClr val="800080"/>
                </a:solidFill>
                <a:sym typeface="Symbol" pitchFamily="18" charset="2"/>
              </a:rPr>
              <a:t> </a:t>
            </a:r>
            <a:endParaRPr lang="en-US" altLang="zh-CN" sz="2000" dirty="0">
              <a:solidFill>
                <a:srgbClr val="800080"/>
              </a:solidFill>
            </a:endParaRPr>
          </a:p>
        </p:txBody>
      </p:sp>
      <p:sp>
        <p:nvSpPr>
          <p:cNvPr id="20" name="矩形 19"/>
          <p:cNvSpPr/>
          <p:nvPr/>
        </p:nvSpPr>
        <p:spPr>
          <a:xfrm>
            <a:off x="4815413" y="2308810"/>
            <a:ext cx="620683" cy="400110"/>
          </a:xfrm>
          <a:prstGeom prst="rect">
            <a:avLst/>
          </a:prstGeom>
        </p:spPr>
        <p:txBody>
          <a:bodyPr wrap="none">
            <a:spAutoFit/>
          </a:bodyPr>
          <a:lstStyle/>
          <a:p>
            <a:pPr>
              <a:buNone/>
            </a:pPr>
            <a:r>
              <a:rPr lang="en-US" altLang="zh-CN" sz="2000" dirty="0">
                <a:solidFill>
                  <a:srgbClr val="800080"/>
                </a:solidFill>
                <a:sym typeface="Symbol" pitchFamily="18" charset="2"/>
              </a:rPr>
              <a:t> </a:t>
            </a:r>
            <a:endParaRPr lang="en-US" altLang="zh-CN" sz="2000" dirty="0">
              <a:solidFill>
                <a:srgbClr val="800080"/>
              </a:solidFill>
            </a:endParaRPr>
          </a:p>
        </p:txBody>
      </p:sp>
      <p:sp>
        <p:nvSpPr>
          <p:cNvPr id="22" name="矩形 21"/>
          <p:cNvSpPr/>
          <p:nvPr/>
        </p:nvSpPr>
        <p:spPr>
          <a:xfrm>
            <a:off x="6673383" y="2936558"/>
            <a:ext cx="920445" cy="400110"/>
          </a:xfrm>
          <a:prstGeom prst="rect">
            <a:avLst/>
          </a:prstGeom>
        </p:spPr>
        <p:txBody>
          <a:bodyPr wrap="none">
            <a:spAutoFit/>
          </a:bodyPr>
          <a:lstStyle/>
          <a:p>
            <a:pPr>
              <a:buNone/>
            </a:pPr>
            <a:r>
              <a:rPr lang="en-US" altLang="zh-CN" sz="2000" dirty="0">
                <a:sym typeface="Symbol" pitchFamily="18" charset="2"/>
              </a:rPr>
              <a:t> </a:t>
            </a:r>
            <a:r>
              <a:rPr lang="en-US" altLang="zh-CN" sz="2000" dirty="0"/>
              <a:t>(E) </a:t>
            </a:r>
            <a:endParaRPr lang="zh-CN" altLang="en-US" sz="2000" dirty="0"/>
          </a:p>
        </p:txBody>
      </p:sp>
      <p:sp>
        <p:nvSpPr>
          <p:cNvPr id="23" name="矩形 22"/>
          <p:cNvSpPr/>
          <p:nvPr/>
        </p:nvSpPr>
        <p:spPr>
          <a:xfrm>
            <a:off x="3778447" y="2884874"/>
            <a:ext cx="649537" cy="400110"/>
          </a:xfrm>
          <a:prstGeom prst="rect">
            <a:avLst/>
          </a:prstGeom>
        </p:spPr>
        <p:txBody>
          <a:bodyPr wrap="none">
            <a:spAutoFit/>
          </a:bodyPr>
          <a:lstStyle/>
          <a:p>
            <a:pPr>
              <a:buNone/>
            </a:pPr>
            <a:r>
              <a:rPr lang="en-US" altLang="zh-CN" sz="2000" dirty="0">
                <a:sym typeface="Symbol" pitchFamily="18" charset="2"/>
              </a:rPr>
              <a:t> </a:t>
            </a:r>
            <a:r>
              <a:rPr lang="en-US" altLang="zh-CN" sz="2000" dirty="0" err="1">
                <a:sym typeface="Symbol" pitchFamily="18" charset="2"/>
              </a:rPr>
              <a:t>i</a:t>
            </a:r>
            <a:r>
              <a:rPr lang="en-US" altLang="zh-CN" sz="2000" dirty="0"/>
              <a:t> </a:t>
            </a:r>
            <a:endParaRPr lang="zh-CN" altLang="en-US" sz="2000" dirty="0"/>
          </a:p>
        </p:txBody>
      </p:sp>
      <p:sp>
        <p:nvSpPr>
          <p:cNvPr id="24" name="矩形 23"/>
          <p:cNvSpPr/>
          <p:nvPr/>
        </p:nvSpPr>
        <p:spPr>
          <a:xfrm>
            <a:off x="0" y="3571876"/>
            <a:ext cx="4143372" cy="3214710"/>
          </a:xfrm>
          <a:prstGeom prst="rect">
            <a:avLst/>
          </a:prstGeom>
          <a:solidFill>
            <a:schemeClr val="bg1"/>
          </a:solidFill>
          <a:ln w="12700">
            <a:solidFill>
              <a:schemeClr val="tx1"/>
            </a:solidFill>
          </a:ln>
        </p:spPr>
        <p:txBody>
          <a:bodyPr wrap="square">
            <a:noAutofit/>
          </a:bodyPr>
          <a:lstStyle/>
          <a:p>
            <a:r>
              <a:rPr lang="zh-CN" altLang="en-US" dirty="0">
                <a:solidFill>
                  <a:srgbClr val="FF0000"/>
                </a:solidFill>
              </a:rPr>
              <a:t>可以证明</a:t>
            </a:r>
            <a:r>
              <a:rPr lang="en-US" altLang="zh-CN" dirty="0">
                <a:solidFill>
                  <a:srgbClr val="FF0000"/>
                </a:solidFill>
              </a:rPr>
              <a:t>:</a:t>
            </a:r>
            <a:r>
              <a:rPr lang="en-US" altLang="zh-CN" dirty="0"/>
              <a:t> </a:t>
            </a:r>
          </a:p>
          <a:p>
            <a:pPr>
              <a:buNone/>
            </a:pPr>
            <a:r>
              <a:rPr lang="zh-CN" altLang="en-US" dirty="0"/>
              <a:t>一个文法 </a:t>
            </a:r>
            <a:r>
              <a:rPr lang="en-US" altLang="zh-CN" dirty="0"/>
              <a:t>G</a:t>
            </a:r>
            <a:r>
              <a:rPr lang="zh-CN" altLang="en-US" dirty="0"/>
              <a:t>的预测分析表不含多重入口，当且仅当该文法是 </a:t>
            </a:r>
            <a:r>
              <a:rPr lang="en-US" altLang="zh-CN" dirty="0"/>
              <a:t>LL(1) </a:t>
            </a:r>
            <a:r>
              <a:rPr lang="zh-CN" altLang="en-US" dirty="0"/>
              <a:t>文法</a:t>
            </a:r>
            <a:r>
              <a:rPr lang="en-US" altLang="zh-CN" dirty="0"/>
              <a:t>.</a:t>
            </a:r>
            <a:endParaRPr lang="zh-CN" alt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20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20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fade">
                                      <p:cBhvr>
                                        <p:cTn id="26" dur="2000"/>
                                        <p:tgtEl>
                                          <p:spTgt spid="9">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fade">
                                      <p:cBhvr>
                                        <p:cTn id="29" dur="20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2" grpId="0"/>
      <p:bldP spid="4" grpId="0"/>
      <p:bldP spid="14" grpId="0"/>
      <p:bldP spid="15" grpId="0"/>
      <p:bldP spid="5" grpId="0"/>
      <p:bldP spid="17" grpId="0"/>
      <p:bldP spid="10" grpId="0"/>
      <p:bldP spid="18" grpId="0"/>
      <p:bldP spid="19" grpId="0"/>
      <p:bldP spid="20" grpId="0"/>
      <p:bldP spid="22" grpId="0"/>
      <p:bldP spid="23" grpId="0"/>
      <p:bldP spid="2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10"/>
          <p:cNvSpPr txBox="1">
            <a:spLocks noChangeArrowheads="1"/>
          </p:cNvSpPr>
          <p:nvPr/>
        </p:nvSpPr>
        <p:spPr bwMode="auto">
          <a:xfrm>
            <a:off x="642910" y="142852"/>
            <a:ext cx="6697662" cy="579437"/>
          </a:xfrm>
          <a:prstGeom prst="rect">
            <a:avLst/>
          </a:prstGeom>
          <a:noFill/>
          <a:ln w="9525">
            <a:noFill/>
            <a:miter lim="800000"/>
            <a:headEnd/>
            <a:tailEnd/>
          </a:ln>
        </p:spPr>
        <p:txBody>
          <a:bodyPr>
            <a:spAutoFit/>
          </a:bodyPr>
          <a:lstStyle/>
          <a:p>
            <a:pPr>
              <a:buClrTx/>
              <a:buNone/>
            </a:pPr>
            <a:r>
              <a:rPr lang="zh-CN" altLang="en-US" dirty="0">
                <a:solidFill>
                  <a:srgbClr val="800080"/>
                </a:solidFill>
                <a:latin typeface="楷体_GB2312" pitchFamily="49" charset="-122"/>
              </a:rPr>
              <a:t>课堂练习</a:t>
            </a:r>
            <a:endParaRPr lang="zh-CN" altLang="en-US" sz="3200" b="1" dirty="0">
              <a:solidFill>
                <a:srgbClr val="800080"/>
              </a:solidFill>
              <a:latin typeface="楷体_GB2312" pitchFamily="49" charset="-122"/>
            </a:endParaRPr>
          </a:p>
        </p:txBody>
      </p:sp>
      <p:sp>
        <p:nvSpPr>
          <p:cNvPr id="480273" name="Rectangle 17"/>
          <p:cNvSpPr>
            <a:spLocks noChangeArrowheads="1"/>
          </p:cNvSpPr>
          <p:nvPr/>
        </p:nvSpPr>
        <p:spPr bwMode="auto">
          <a:xfrm>
            <a:off x="500034" y="1142984"/>
            <a:ext cx="4176712" cy="2369880"/>
          </a:xfrm>
          <a:prstGeom prst="rect">
            <a:avLst/>
          </a:prstGeom>
          <a:noFill/>
          <a:ln w="9525">
            <a:noFill/>
            <a:miter lim="800000"/>
            <a:headEnd/>
            <a:tailEnd/>
          </a:ln>
        </p:spPr>
        <p:txBody>
          <a:bodyPr>
            <a:spAutoFit/>
          </a:bodyPr>
          <a:lstStyle/>
          <a:p>
            <a:pPr>
              <a:buClrTx/>
              <a:buFont typeface="Symbol" pitchFamily="18" charset="2"/>
              <a:buChar char="-"/>
            </a:pPr>
            <a:r>
              <a:rPr lang="en-US" altLang="zh-CN" sz="2800" b="1" dirty="0">
                <a:solidFill>
                  <a:srgbClr val="800080"/>
                </a:solidFill>
              </a:rPr>
              <a:t>  </a:t>
            </a:r>
            <a:r>
              <a:rPr lang="zh-CN" altLang="en-US" sz="2800" b="1" dirty="0">
                <a:latin typeface="楷体_GB2312" pitchFamily="49" charset="-122"/>
              </a:rPr>
              <a:t>对于下列文法</a:t>
            </a:r>
            <a:r>
              <a:rPr lang="en-US" altLang="zh-CN" sz="2800" b="1" i="1" dirty="0"/>
              <a:t>G</a:t>
            </a:r>
            <a:r>
              <a:rPr lang="en-US" altLang="zh-CN" sz="2800" dirty="0"/>
              <a:t>(</a:t>
            </a:r>
            <a:r>
              <a:rPr lang="en-US" altLang="zh-CN" sz="2800" b="1" i="1" dirty="0"/>
              <a:t>S</a:t>
            </a:r>
            <a:r>
              <a:rPr lang="en-US" altLang="zh-CN" sz="2800" dirty="0"/>
              <a:t>)</a:t>
            </a:r>
            <a:r>
              <a:rPr lang="zh-CN" altLang="en-US" sz="2800" dirty="0"/>
              <a:t>：</a:t>
            </a:r>
          </a:p>
          <a:p>
            <a:pPr>
              <a:buClrTx/>
              <a:buFont typeface="Symbol" pitchFamily="18" charset="2"/>
              <a:buNone/>
            </a:pPr>
            <a:endParaRPr lang="zh-CN" altLang="en-US" sz="1000" dirty="0"/>
          </a:p>
          <a:p>
            <a:pPr>
              <a:buNone/>
            </a:pPr>
            <a:r>
              <a:rPr lang="zh-CN" altLang="en-US" sz="2400" dirty="0"/>
              <a:t>        </a:t>
            </a:r>
            <a:r>
              <a:rPr lang="en-US" altLang="zh-CN" sz="2400" b="1" i="1" dirty="0"/>
              <a:t>S </a:t>
            </a:r>
            <a:r>
              <a:rPr lang="en-US" altLang="zh-CN" sz="2400" b="1" dirty="0">
                <a:sym typeface="Symbol" pitchFamily="18" charset="2"/>
              </a:rPr>
              <a:t></a:t>
            </a:r>
            <a:r>
              <a:rPr lang="en-US" altLang="zh-CN" sz="2400" b="1" i="1" dirty="0"/>
              <a:t> </a:t>
            </a:r>
            <a:r>
              <a:rPr lang="en-US" altLang="zh-CN" sz="2400" b="1" i="1" dirty="0" err="1"/>
              <a:t>AaS</a:t>
            </a:r>
            <a:r>
              <a:rPr lang="en-US" altLang="zh-CN" sz="2400" b="1" i="1" dirty="0"/>
              <a:t> </a:t>
            </a:r>
            <a:r>
              <a:rPr lang="en-US" altLang="zh-CN" sz="2400" b="1" dirty="0">
                <a:sym typeface="Symbol" pitchFamily="18" charset="2"/>
              </a:rPr>
              <a:t></a:t>
            </a:r>
            <a:r>
              <a:rPr lang="en-US" altLang="zh-CN" sz="2400" b="1" dirty="0"/>
              <a:t> </a:t>
            </a:r>
            <a:r>
              <a:rPr lang="en-US" altLang="zh-CN" sz="2400" b="1" i="1" dirty="0" err="1"/>
              <a:t>BbS</a:t>
            </a:r>
            <a:r>
              <a:rPr lang="en-US" altLang="zh-CN" sz="2400" b="1" dirty="0">
                <a:sym typeface="Symbol" pitchFamily="18" charset="2"/>
              </a:rPr>
              <a:t></a:t>
            </a:r>
            <a:r>
              <a:rPr lang="en-US" altLang="zh-CN" sz="2400" b="1" i="1" dirty="0"/>
              <a:t> d</a:t>
            </a:r>
          </a:p>
          <a:p>
            <a:pPr>
              <a:buNone/>
            </a:pPr>
            <a:r>
              <a:rPr lang="en-US" altLang="zh-CN" sz="2400" b="1" i="1" dirty="0"/>
              <a:t>        A </a:t>
            </a:r>
            <a:r>
              <a:rPr lang="en-US" altLang="zh-CN" sz="2400" b="1" dirty="0">
                <a:sym typeface="Symbol" pitchFamily="18" charset="2"/>
              </a:rPr>
              <a:t></a:t>
            </a:r>
            <a:r>
              <a:rPr lang="en-US" altLang="zh-CN" sz="2400" b="1" i="1" dirty="0"/>
              <a:t> a</a:t>
            </a:r>
          </a:p>
          <a:p>
            <a:pPr>
              <a:buNone/>
            </a:pPr>
            <a:r>
              <a:rPr lang="en-US" altLang="zh-CN" sz="2400" b="1" i="1" dirty="0"/>
              <a:t>        B </a:t>
            </a:r>
            <a:r>
              <a:rPr lang="en-US" altLang="zh-CN" sz="2400" b="1" dirty="0">
                <a:sym typeface="Symbol" pitchFamily="18" charset="2"/>
              </a:rPr>
              <a:t></a:t>
            </a:r>
            <a:r>
              <a:rPr lang="en-US" altLang="zh-CN" sz="2400" b="1" i="1" dirty="0"/>
              <a:t> </a:t>
            </a:r>
            <a:r>
              <a:rPr lang="en-US" altLang="zh-CN" sz="2400" b="1" i="1" dirty="0">
                <a:sym typeface="Symbol" pitchFamily="18" charset="2"/>
              </a:rPr>
              <a:t></a:t>
            </a:r>
            <a:r>
              <a:rPr lang="en-US" altLang="zh-CN" sz="2400" b="1" i="1" dirty="0"/>
              <a:t> </a:t>
            </a:r>
            <a:r>
              <a:rPr lang="en-US" altLang="zh-CN" sz="2400" b="1" dirty="0">
                <a:sym typeface="Symbol" pitchFamily="18" charset="2"/>
              </a:rPr>
              <a:t></a:t>
            </a:r>
            <a:r>
              <a:rPr lang="en-US" altLang="zh-CN" sz="2400" b="1" i="1" dirty="0"/>
              <a:t> c</a:t>
            </a:r>
          </a:p>
          <a:p>
            <a:endParaRPr lang="en-US" altLang="zh-CN" sz="1000" b="1" i="1" dirty="0"/>
          </a:p>
          <a:p>
            <a:pPr>
              <a:buNone/>
            </a:pPr>
            <a:r>
              <a:rPr lang="zh-CN" altLang="en-US" sz="2800" b="1" dirty="0"/>
              <a:t>构造其预测分析表：</a:t>
            </a:r>
          </a:p>
        </p:txBody>
      </p:sp>
      <p:graphicFrame>
        <p:nvGraphicFramePr>
          <p:cNvPr id="480277" name="Object 21"/>
          <p:cNvGraphicFramePr>
            <a:graphicFrameLocks noChangeAspect="1"/>
          </p:cNvGraphicFramePr>
          <p:nvPr/>
        </p:nvGraphicFramePr>
        <p:xfrm>
          <a:off x="1285852" y="3643314"/>
          <a:ext cx="6213475" cy="2457450"/>
        </p:xfrm>
        <a:graphic>
          <a:graphicData uri="http://schemas.openxmlformats.org/presentationml/2006/ole">
            <mc:AlternateContent xmlns:mc="http://schemas.openxmlformats.org/markup-compatibility/2006">
              <mc:Choice xmlns:v="urn:schemas-microsoft-com:vml" Requires="v">
                <p:oleObj name="Visio" r:id="rId2" imgW="4903633" imgH="1939680" progId="Visio.Drawing.11">
                  <p:embed/>
                </p:oleObj>
              </mc:Choice>
              <mc:Fallback>
                <p:oleObj name="Visio" r:id="rId2" imgW="4903633" imgH="1939680" progId="Visio.Drawing.11">
                  <p:embed/>
                  <p:pic>
                    <p:nvPicPr>
                      <p:cNvPr id="0"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52" y="3643314"/>
                        <a:ext cx="62134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0278" name="Rectangle 22"/>
          <p:cNvSpPr>
            <a:spLocks noChangeArrowheads="1"/>
          </p:cNvSpPr>
          <p:nvPr/>
        </p:nvSpPr>
        <p:spPr bwMode="auto">
          <a:xfrm>
            <a:off x="2008165" y="4254501"/>
            <a:ext cx="1109599"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AaS</a:t>
            </a:r>
            <a:endParaRPr lang="en-US" altLang="zh-CN" sz="2000" i="1" dirty="0">
              <a:solidFill>
                <a:srgbClr val="800080"/>
              </a:solidFill>
            </a:endParaRPr>
          </a:p>
        </p:txBody>
      </p:sp>
      <p:sp>
        <p:nvSpPr>
          <p:cNvPr id="480279" name="Rectangle 23"/>
          <p:cNvSpPr>
            <a:spLocks noChangeArrowheads="1"/>
          </p:cNvSpPr>
          <p:nvPr/>
        </p:nvSpPr>
        <p:spPr bwMode="auto">
          <a:xfrm>
            <a:off x="3217840" y="4254501"/>
            <a:ext cx="1124026"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BbS</a:t>
            </a:r>
            <a:endParaRPr lang="en-US" altLang="zh-CN" sz="2000" i="1" dirty="0">
              <a:solidFill>
                <a:srgbClr val="800080"/>
              </a:solidFill>
            </a:endParaRPr>
          </a:p>
        </p:txBody>
      </p:sp>
      <p:sp>
        <p:nvSpPr>
          <p:cNvPr id="480280" name="Rectangle 24"/>
          <p:cNvSpPr>
            <a:spLocks noChangeArrowheads="1"/>
          </p:cNvSpPr>
          <p:nvPr/>
        </p:nvSpPr>
        <p:spPr bwMode="auto">
          <a:xfrm>
            <a:off x="5627665" y="4254501"/>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d</a:t>
            </a:r>
            <a:endParaRPr lang="en-US" altLang="zh-CN" sz="2000" i="1" dirty="0">
              <a:solidFill>
                <a:srgbClr val="800080"/>
              </a:solidFill>
            </a:endParaRPr>
          </a:p>
        </p:txBody>
      </p:sp>
      <p:sp>
        <p:nvSpPr>
          <p:cNvPr id="480281" name="Rectangle 25"/>
          <p:cNvSpPr>
            <a:spLocks noChangeArrowheads="1"/>
          </p:cNvSpPr>
          <p:nvPr/>
        </p:nvSpPr>
        <p:spPr bwMode="auto">
          <a:xfrm>
            <a:off x="2171677" y="4902201"/>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A</a:t>
            </a:r>
            <a:r>
              <a:rPr lang="en-US" altLang="zh-CN" sz="2000" dirty="0" err="1">
                <a:solidFill>
                  <a:srgbClr val="800080"/>
                </a:solidFill>
                <a:sym typeface="Symbol" pitchFamily="18" charset="2"/>
              </a:rPr>
              <a:t></a:t>
            </a:r>
            <a:r>
              <a:rPr lang="en-US" altLang="zh-CN" sz="2000" i="1" dirty="0" err="1">
                <a:solidFill>
                  <a:srgbClr val="800080"/>
                </a:solidFill>
              </a:rPr>
              <a:t>a</a:t>
            </a:r>
            <a:endParaRPr lang="en-US" altLang="zh-CN" sz="2000" i="1" dirty="0">
              <a:solidFill>
                <a:srgbClr val="800080"/>
              </a:solidFill>
            </a:endParaRPr>
          </a:p>
        </p:txBody>
      </p:sp>
      <p:sp>
        <p:nvSpPr>
          <p:cNvPr id="480282" name="Rectangle 26"/>
          <p:cNvSpPr>
            <a:spLocks noChangeArrowheads="1"/>
          </p:cNvSpPr>
          <p:nvPr/>
        </p:nvSpPr>
        <p:spPr bwMode="auto">
          <a:xfrm>
            <a:off x="3400402" y="5549901"/>
            <a:ext cx="736099" cy="400110"/>
          </a:xfrm>
          <a:prstGeom prst="rect">
            <a:avLst/>
          </a:prstGeom>
          <a:noFill/>
          <a:ln w="9525" algn="ctr">
            <a:noFill/>
            <a:miter lim="800000"/>
            <a:headEnd/>
            <a:tailEnd/>
          </a:ln>
        </p:spPr>
        <p:txBody>
          <a:bodyPr wrap="none">
            <a:spAutoFit/>
          </a:bodyPr>
          <a:lstStyle/>
          <a:p>
            <a:pPr>
              <a:buNone/>
            </a:pPr>
            <a:r>
              <a:rPr lang="en-US" altLang="zh-CN" sz="2000" i="1" dirty="0">
                <a:solidFill>
                  <a:srgbClr val="800080"/>
                </a:solidFill>
              </a:rPr>
              <a:t>B</a:t>
            </a:r>
            <a:r>
              <a:rPr lang="en-US" altLang="zh-CN" sz="2000" dirty="0">
                <a:solidFill>
                  <a:srgbClr val="800080"/>
                </a:solidFill>
                <a:sym typeface="Symbol" pitchFamily="18" charset="2"/>
              </a:rPr>
              <a:t></a:t>
            </a:r>
            <a:r>
              <a:rPr lang="en-US" altLang="zh-CN" sz="2000" i="1" dirty="0">
                <a:solidFill>
                  <a:srgbClr val="800080"/>
                </a:solidFill>
                <a:sym typeface="Symbol" pitchFamily="18" charset="2"/>
              </a:rPr>
              <a:t></a:t>
            </a:r>
          </a:p>
        </p:txBody>
      </p:sp>
      <p:sp>
        <p:nvSpPr>
          <p:cNvPr id="480283" name="Rectangle 27"/>
          <p:cNvSpPr>
            <a:spLocks noChangeArrowheads="1"/>
          </p:cNvSpPr>
          <p:nvPr/>
        </p:nvSpPr>
        <p:spPr bwMode="auto">
          <a:xfrm>
            <a:off x="4548165" y="5549901"/>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B</a:t>
            </a:r>
            <a:r>
              <a:rPr lang="en-US" altLang="zh-CN" sz="2000" dirty="0" err="1">
                <a:solidFill>
                  <a:srgbClr val="800080"/>
                </a:solidFill>
                <a:sym typeface="Symbol" pitchFamily="18" charset="2"/>
              </a:rPr>
              <a:t></a:t>
            </a:r>
            <a:r>
              <a:rPr lang="en-US" altLang="zh-CN" sz="2000" i="1" dirty="0" err="1">
                <a:solidFill>
                  <a:srgbClr val="800080"/>
                </a:solidFill>
                <a:sym typeface="Symbol" pitchFamily="18" charset="2"/>
              </a:rPr>
              <a:t>c</a:t>
            </a:r>
            <a:endParaRPr lang="en-US" altLang="zh-CN" sz="2000" i="1" dirty="0">
              <a:solidFill>
                <a:srgbClr val="800080"/>
              </a:solidFill>
              <a:sym typeface="Symbol" pitchFamily="18" charset="2"/>
            </a:endParaRPr>
          </a:p>
        </p:txBody>
      </p:sp>
      <p:sp>
        <p:nvSpPr>
          <p:cNvPr id="480285" name="Rectangle 29"/>
          <p:cNvSpPr>
            <a:spLocks noChangeArrowheads="1"/>
          </p:cNvSpPr>
          <p:nvPr/>
        </p:nvSpPr>
        <p:spPr bwMode="auto">
          <a:xfrm>
            <a:off x="4332265" y="4254501"/>
            <a:ext cx="1124026"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BbS</a:t>
            </a:r>
            <a:endParaRPr lang="en-US" altLang="zh-CN" sz="2000" i="1" dirty="0">
              <a:solidFill>
                <a:srgbClr val="800080"/>
              </a:solidFill>
            </a:endParaRPr>
          </a:p>
        </p:txBody>
      </p:sp>
      <p:sp>
        <p:nvSpPr>
          <p:cNvPr id="480287" name="Rectangle 31"/>
          <p:cNvSpPr>
            <a:spLocks noChangeArrowheads="1"/>
          </p:cNvSpPr>
          <p:nvPr/>
        </p:nvSpPr>
        <p:spPr bwMode="auto">
          <a:xfrm>
            <a:off x="5143504" y="1142984"/>
            <a:ext cx="3857652" cy="2308324"/>
          </a:xfrm>
          <a:prstGeom prst="rect">
            <a:avLst/>
          </a:prstGeom>
          <a:noFill/>
          <a:ln w="9525">
            <a:noFill/>
            <a:miter lim="800000"/>
            <a:headEnd/>
            <a:tailEnd/>
          </a:ln>
        </p:spPr>
        <p:txBody>
          <a:bodyPr wrap="square">
            <a:spAutoFit/>
          </a:bodyPr>
          <a:lstStyle/>
          <a:p>
            <a:pPr>
              <a:buNone/>
            </a:pPr>
            <a:r>
              <a:rPr lang="pt-BR" altLang="zh-CN" sz="2400" i="1" dirty="0"/>
              <a:t>SELECT</a:t>
            </a:r>
            <a:r>
              <a:rPr lang="pt-BR" altLang="zh-CN" sz="2400" dirty="0"/>
              <a:t>(</a:t>
            </a:r>
            <a:r>
              <a:rPr lang="en-US" altLang="zh-CN" sz="2400" i="1" dirty="0" err="1"/>
              <a:t>S</a:t>
            </a:r>
            <a:r>
              <a:rPr lang="en-US" altLang="zh-CN" sz="2400" dirty="0" err="1">
                <a:sym typeface="Symbol" pitchFamily="18" charset="2"/>
              </a:rPr>
              <a:t></a:t>
            </a:r>
            <a:r>
              <a:rPr lang="en-US" altLang="zh-CN" sz="2400" i="1" dirty="0" err="1"/>
              <a:t>AaS</a:t>
            </a:r>
            <a:r>
              <a:rPr lang="pt-BR" altLang="zh-CN" sz="2400" dirty="0"/>
              <a:t>) = {</a:t>
            </a:r>
            <a:r>
              <a:rPr lang="pt-BR" altLang="zh-CN" sz="2400" i="1" dirty="0"/>
              <a:t>a</a:t>
            </a:r>
            <a:r>
              <a:rPr lang="pt-BR" altLang="zh-CN" sz="2400" dirty="0"/>
              <a:t>}</a:t>
            </a:r>
          </a:p>
          <a:p>
            <a:pPr>
              <a:buNone/>
            </a:pPr>
            <a:r>
              <a:rPr lang="pt-BR" altLang="zh-CN" sz="2400" i="1" dirty="0"/>
              <a:t>SELECT</a:t>
            </a:r>
            <a:r>
              <a:rPr lang="pt-BR" altLang="zh-CN" sz="2400" dirty="0"/>
              <a:t>(</a:t>
            </a:r>
            <a:r>
              <a:rPr lang="en-US" altLang="zh-CN" sz="2400" i="1" dirty="0" err="1"/>
              <a:t>S</a:t>
            </a:r>
            <a:r>
              <a:rPr lang="en-US" altLang="zh-CN" sz="2400" dirty="0" err="1">
                <a:sym typeface="Symbol" pitchFamily="18" charset="2"/>
              </a:rPr>
              <a:t></a:t>
            </a:r>
            <a:r>
              <a:rPr lang="en-US" altLang="zh-CN" sz="2400" i="1" dirty="0" err="1"/>
              <a:t>BbS</a:t>
            </a:r>
            <a:r>
              <a:rPr lang="pt-BR" altLang="zh-CN" sz="2400" dirty="0"/>
              <a:t>) = {</a:t>
            </a:r>
            <a:r>
              <a:rPr lang="pt-BR" altLang="zh-CN" sz="2400" i="1" dirty="0"/>
              <a:t>c,b</a:t>
            </a:r>
            <a:r>
              <a:rPr lang="pt-BR" altLang="zh-CN" sz="2400" dirty="0"/>
              <a:t>} </a:t>
            </a:r>
            <a:endParaRPr lang="en-US" altLang="zh-CN" sz="2400" dirty="0"/>
          </a:p>
          <a:p>
            <a:pPr>
              <a:buNone/>
            </a:pPr>
            <a:r>
              <a:rPr lang="pt-BR" altLang="zh-CN" sz="2400" i="1" dirty="0"/>
              <a:t>SELECT</a:t>
            </a:r>
            <a:r>
              <a:rPr lang="pt-BR" altLang="zh-CN" sz="2400" dirty="0"/>
              <a:t>(</a:t>
            </a:r>
            <a:r>
              <a:rPr lang="en-US" altLang="zh-CN" sz="2400" i="1" dirty="0" err="1"/>
              <a:t>S</a:t>
            </a:r>
            <a:r>
              <a:rPr lang="en-US" altLang="zh-CN" sz="2400" dirty="0" err="1">
                <a:sym typeface="Symbol" pitchFamily="18" charset="2"/>
              </a:rPr>
              <a:t></a:t>
            </a:r>
            <a:r>
              <a:rPr lang="en-US" altLang="zh-CN" sz="2400" i="1" dirty="0" err="1"/>
              <a:t>d</a:t>
            </a:r>
            <a:r>
              <a:rPr lang="pt-BR" altLang="zh-CN" sz="2400" dirty="0"/>
              <a:t>) = {</a:t>
            </a:r>
            <a:r>
              <a:rPr lang="pt-BR" altLang="zh-CN" sz="2400" i="1" dirty="0"/>
              <a:t>d</a:t>
            </a:r>
            <a:r>
              <a:rPr lang="pt-BR" altLang="zh-CN" sz="2400" dirty="0"/>
              <a:t>}</a:t>
            </a:r>
          </a:p>
          <a:p>
            <a:pPr>
              <a:buNone/>
            </a:pPr>
            <a:r>
              <a:rPr lang="pt-BR" altLang="zh-CN" sz="2400" i="1" dirty="0"/>
              <a:t>SELECT</a:t>
            </a:r>
            <a:r>
              <a:rPr lang="pt-BR" altLang="zh-CN" sz="2400" dirty="0"/>
              <a:t>(</a:t>
            </a:r>
            <a:r>
              <a:rPr lang="en-US" altLang="zh-CN" sz="2400" i="1" dirty="0" err="1"/>
              <a:t>A</a:t>
            </a:r>
            <a:r>
              <a:rPr lang="en-US" altLang="zh-CN" sz="2400" dirty="0" err="1">
                <a:sym typeface="Symbol" pitchFamily="18" charset="2"/>
              </a:rPr>
              <a:t></a:t>
            </a:r>
            <a:r>
              <a:rPr lang="en-US" altLang="zh-CN" sz="2400" i="1" dirty="0" err="1">
                <a:sym typeface="Symbol" pitchFamily="18" charset="2"/>
              </a:rPr>
              <a:t>a</a:t>
            </a:r>
            <a:r>
              <a:rPr lang="pt-BR" altLang="zh-CN" sz="2400" dirty="0"/>
              <a:t>) = {</a:t>
            </a:r>
            <a:r>
              <a:rPr lang="pt-BR" altLang="zh-CN" sz="2400" i="1" dirty="0"/>
              <a:t>a</a:t>
            </a:r>
            <a:r>
              <a:rPr lang="pt-BR" altLang="zh-CN" sz="2400" dirty="0"/>
              <a:t>}</a:t>
            </a:r>
            <a:endParaRPr lang="en-US" altLang="zh-CN" sz="2400" dirty="0"/>
          </a:p>
          <a:p>
            <a:pPr>
              <a:buNone/>
            </a:pPr>
            <a:r>
              <a:rPr lang="pt-BR" altLang="zh-CN" sz="2400" i="1" dirty="0"/>
              <a:t>SELECT</a:t>
            </a:r>
            <a:r>
              <a:rPr lang="pt-BR" altLang="zh-CN" sz="2400" dirty="0"/>
              <a:t>(</a:t>
            </a:r>
            <a:r>
              <a:rPr lang="en-US" altLang="zh-CN" sz="2400" i="1" dirty="0"/>
              <a:t>B</a:t>
            </a:r>
            <a:r>
              <a:rPr lang="en-US" altLang="zh-CN" sz="2400" dirty="0">
                <a:sym typeface="Symbol" pitchFamily="18" charset="2"/>
              </a:rPr>
              <a:t></a:t>
            </a:r>
            <a:r>
              <a:rPr lang="en-US" altLang="zh-CN" sz="2400" i="1" dirty="0">
                <a:sym typeface="Symbol" pitchFamily="18" charset="2"/>
              </a:rPr>
              <a:t></a:t>
            </a:r>
            <a:r>
              <a:rPr lang="pt-BR" altLang="zh-CN" sz="2400" dirty="0"/>
              <a:t>) = {</a:t>
            </a:r>
            <a:r>
              <a:rPr lang="pt-BR" altLang="zh-CN" sz="2400" i="1" dirty="0"/>
              <a:t>b</a:t>
            </a:r>
            <a:r>
              <a:rPr lang="pt-BR" altLang="zh-CN" sz="2400" dirty="0"/>
              <a:t>}</a:t>
            </a:r>
            <a:endParaRPr lang="zh-CN" altLang="pt-BR" sz="2400" b="1" dirty="0"/>
          </a:p>
          <a:p>
            <a:pPr>
              <a:buNone/>
            </a:pPr>
            <a:r>
              <a:rPr lang="pt-BR" altLang="zh-CN" sz="2400" i="1" dirty="0"/>
              <a:t>SELECT</a:t>
            </a:r>
            <a:r>
              <a:rPr lang="pt-BR" altLang="zh-CN" sz="2400" dirty="0"/>
              <a:t>(</a:t>
            </a:r>
            <a:r>
              <a:rPr lang="en-US" altLang="zh-CN" sz="2400" i="1" dirty="0" err="1"/>
              <a:t>B</a:t>
            </a:r>
            <a:r>
              <a:rPr lang="en-US" altLang="zh-CN" sz="2400" dirty="0" err="1">
                <a:sym typeface="Symbol" pitchFamily="18" charset="2"/>
              </a:rPr>
              <a:t></a:t>
            </a:r>
            <a:r>
              <a:rPr lang="en-US" altLang="zh-CN" sz="2400" i="1" dirty="0" err="1">
                <a:sym typeface="Symbol" pitchFamily="18" charset="2"/>
              </a:rPr>
              <a:t>c</a:t>
            </a:r>
            <a:r>
              <a:rPr lang="pt-BR" altLang="zh-CN" sz="2400" dirty="0"/>
              <a:t>) = {</a:t>
            </a:r>
            <a:r>
              <a:rPr lang="pt-BR" altLang="zh-CN" sz="2400" i="1" dirty="0"/>
              <a:t>c</a:t>
            </a:r>
            <a:r>
              <a:rPr lang="pt-BR" altLang="zh-CN" sz="2400" dirty="0"/>
              <a:t>}</a:t>
            </a:r>
            <a:endParaRPr lang="en-US" altLang="zh-CN"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80277"/>
                                        </p:tgtEl>
                                        <p:attrNameLst>
                                          <p:attrName>style.visibility</p:attrName>
                                        </p:attrNameLst>
                                      </p:cBhvr>
                                      <p:to>
                                        <p:strVal val="visible"/>
                                      </p:to>
                                    </p:set>
                                    <p:animEffect transition="in" filter="slide(fromBottom)">
                                      <p:cBhvr>
                                        <p:cTn id="7" dur="500"/>
                                        <p:tgtEl>
                                          <p:spTgt spid="4802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0278"/>
                                        </p:tgtEl>
                                        <p:attrNameLst>
                                          <p:attrName>style.visibility</p:attrName>
                                        </p:attrNameLst>
                                      </p:cBhvr>
                                      <p:to>
                                        <p:strVal val="visible"/>
                                      </p:to>
                                    </p:set>
                                    <p:animEffect transition="in" filter="dissolve">
                                      <p:cBhvr>
                                        <p:cTn id="12" dur="500"/>
                                        <p:tgtEl>
                                          <p:spTgt spid="48027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0279"/>
                                        </p:tgtEl>
                                        <p:attrNameLst>
                                          <p:attrName>style.visibility</p:attrName>
                                        </p:attrNameLst>
                                      </p:cBhvr>
                                      <p:to>
                                        <p:strVal val="visible"/>
                                      </p:to>
                                    </p:set>
                                    <p:animEffect transition="in" filter="dissolve">
                                      <p:cBhvr>
                                        <p:cTn id="17" dur="500"/>
                                        <p:tgtEl>
                                          <p:spTgt spid="48027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0285"/>
                                        </p:tgtEl>
                                        <p:attrNameLst>
                                          <p:attrName>style.visibility</p:attrName>
                                        </p:attrNameLst>
                                      </p:cBhvr>
                                      <p:to>
                                        <p:strVal val="visible"/>
                                      </p:to>
                                    </p:set>
                                    <p:animEffect transition="in" filter="dissolve">
                                      <p:cBhvr>
                                        <p:cTn id="22" dur="500"/>
                                        <p:tgtEl>
                                          <p:spTgt spid="48028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0280"/>
                                        </p:tgtEl>
                                        <p:attrNameLst>
                                          <p:attrName>style.visibility</p:attrName>
                                        </p:attrNameLst>
                                      </p:cBhvr>
                                      <p:to>
                                        <p:strVal val="visible"/>
                                      </p:to>
                                    </p:set>
                                    <p:animEffect transition="in" filter="dissolve">
                                      <p:cBhvr>
                                        <p:cTn id="27" dur="500"/>
                                        <p:tgtEl>
                                          <p:spTgt spid="48028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0281"/>
                                        </p:tgtEl>
                                        <p:attrNameLst>
                                          <p:attrName>style.visibility</p:attrName>
                                        </p:attrNameLst>
                                      </p:cBhvr>
                                      <p:to>
                                        <p:strVal val="visible"/>
                                      </p:to>
                                    </p:set>
                                    <p:animEffect transition="in" filter="dissolve">
                                      <p:cBhvr>
                                        <p:cTn id="32" dur="500"/>
                                        <p:tgtEl>
                                          <p:spTgt spid="48028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0282"/>
                                        </p:tgtEl>
                                        <p:attrNameLst>
                                          <p:attrName>style.visibility</p:attrName>
                                        </p:attrNameLst>
                                      </p:cBhvr>
                                      <p:to>
                                        <p:strVal val="visible"/>
                                      </p:to>
                                    </p:set>
                                    <p:animEffect transition="in" filter="dissolve">
                                      <p:cBhvr>
                                        <p:cTn id="37" dur="500"/>
                                        <p:tgtEl>
                                          <p:spTgt spid="48028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80283"/>
                                        </p:tgtEl>
                                        <p:attrNameLst>
                                          <p:attrName>style.visibility</p:attrName>
                                        </p:attrNameLst>
                                      </p:cBhvr>
                                      <p:to>
                                        <p:strVal val="visible"/>
                                      </p:to>
                                    </p:set>
                                    <p:animEffect transition="in" filter="dissolve">
                                      <p:cBhvr>
                                        <p:cTn id="42" dur="500"/>
                                        <p:tgtEl>
                                          <p:spTgt spid="48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8" grpId="0"/>
      <p:bldP spid="480279" grpId="0"/>
      <p:bldP spid="480280" grpId="0"/>
      <p:bldP spid="480281" grpId="0"/>
      <p:bldP spid="480282" grpId="0"/>
      <p:bldP spid="480283" grpId="0"/>
      <p:bldP spid="480285"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57158" y="785794"/>
            <a:ext cx="7894638" cy="1046440"/>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rPr>
              <a:t>工作</a:t>
            </a:r>
            <a:r>
              <a:rPr lang="zh-CN" altLang="en-US" sz="2800" b="1" dirty="0">
                <a:solidFill>
                  <a:srgbClr val="800080"/>
                </a:solidFill>
                <a:latin typeface="楷体_GB2312" pitchFamily="49" charset="-122"/>
              </a:rPr>
              <a:t>原理</a:t>
            </a:r>
            <a:r>
              <a:rPr lang="zh-CN" altLang="en-US" sz="2800" b="1" dirty="0"/>
              <a:t> </a:t>
            </a:r>
            <a:r>
              <a:rPr lang="zh-CN" altLang="en-US" sz="2400" b="1" dirty="0"/>
              <a:t> 利用</a:t>
            </a:r>
            <a:r>
              <a:rPr lang="zh-CN" altLang="en-US" sz="2400" b="1" dirty="0">
                <a:solidFill>
                  <a:srgbClr val="800080"/>
                </a:solidFill>
              </a:rPr>
              <a:t>预测分析表</a:t>
            </a:r>
            <a:r>
              <a:rPr lang="zh-CN" altLang="en-US" sz="2400" b="1" dirty="0"/>
              <a:t>和一个</a:t>
            </a:r>
            <a:r>
              <a:rPr lang="zh-CN" altLang="en-US" sz="2400" b="1" dirty="0">
                <a:solidFill>
                  <a:srgbClr val="800080"/>
                </a:solidFill>
              </a:rPr>
              <a:t>下推栈</a:t>
            </a:r>
            <a:r>
              <a:rPr lang="zh-CN" altLang="en-US" sz="2400" b="1" dirty="0"/>
              <a:t>实现</a:t>
            </a:r>
          </a:p>
          <a:p>
            <a:pPr>
              <a:buClrTx/>
              <a:buFont typeface="Symbol" pitchFamily="18" charset="2"/>
              <a:buNone/>
            </a:pPr>
            <a:endParaRPr lang="zh-CN" altLang="en-US" sz="1000" b="1" dirty="0"/>
          </a:p>
          <a:p>
            <a:pPr>
              <a:buClrTx/>
              <a:buFont typeface="Symbol" pitchFamily="18" charset="2"/>
              <a:buNone/>
            </a:pPr>
            <a:r>
              <a:rPr lang="zh-CN" altLang="en-US" sz="2400" b="1" dirty="0"/>
              <a:t>    初始时，下推栈只包含</a:t>
            </a:r>
            <a:r>
              <a:rPr lang="en-US" altLang="zh-CN" sz="2400" dirty="0"/>
              <a:t>#</a:t>
            </a:r>
            <a:r>
              <a:rPr lang="zh-CN" altLang="en-US" sz="2400" b="1" dirty="0"/>
              <a:t>；首先将文法开始符号入栈；</a:t>
            </a:r>
            <a:endParaRPr lang="en-US" altLang="zh-CN" sz="2400" b="1" dirty="0"/>
          </a:p>
        </p:txBody>
      </p:sp>
      <p:sp>
        <p:nvSpPr>
          <p:cNvPr id="65544" name="Rectangle 9"/>
          <p:cNvSpPr>
            <a:spLocks noChangeArrowheads="1"/>
          </p:cNvSpPr>
          <p:nvPr/>
        </p:nvSpPr>
        <p:spPr bwMode="auto">
          <a:xfrm>
            <a:off x="71406" y="71414"/>
            <a:ext cx="5830887" cy="590931"/>
          </a:xfrm>
          <a:prstGeom prst="rect">
            <a:avLst/>
          </a:prstGeom>
          <a:noFill/>
          <a:ln w="9525" algn="ctr">
            <a:noFill/>
            <a:miter lim="800000"/>
            <a:headEnd/>
            <a:tailEnd/>
          </a:ln>
        </p:spPr>
        <p:txBody>
          <a:bodyPr>
            <a:spAutoFit/>
          </a:bodyPr>
          <a:lstStyle/>
          <a:p>
            <a:pPr algn="ctr">
              <a:lnSpc>
                <a:spcPct val="90000"/>
              </a:lnSpc>
              <a:buClrTx/>
              <a:buFontTx/>
              <a:buNone/>
            </a:pPr>
            <a:r>
              <a:rPr lang="zh-CN" altLang="en-US" sz="3600" dirty="0">
                <a:solidFill>
                  <a:srgbClr val="800080"/>
                </a:solidFill>
              </a:rPr>
              <a:t>表驱动 </a:t>
            </a:r>
            <a:r>
              <a:rPr lang="en-US" altLang="zh-CN" sz="3600" dirty="0">
                <a:solidFill>
                  <a:srgbClr val="800080"/>
                </a:solidFill>
              </a:rPr>
              <a:t>LL</a:t>
            </a:r>
            <a:r>
              <a:rPr lang="zh-CN" altLang="en-US" sz="3600" dirty="0">
                <a:solidFill>
                  <a:srgbClr val="800080"/>
                </a:solidFill>
              </a:rPr>
              <a:t>（</a:t>
            </a:r>
            <a:r>
              <a:rPr lang="en-US" altLang="zh-CN" sz="3600" dirty="0">
                <a:solidFill>
                  <a:srgbClr val="800080"/>
                </a:solidFill>
              </a:rPr>
              <a:t>1</a:t>
            </a:r>
            <a:r>
              <a:rPr lang="zh-CN" altLang="en-US" sz="3600" dirty="0">
                <a:solidFill>
                  <a:srgbClr val="800080"/>
                </a:solidFill>
              </a:rPr>
              <a:t>）分析程序</a:t>
            </a:r>
          </a:p>
        </p:txBody>
      </p:sp>
      <p:graphicFrame>
        <p:nvGraphicFramePr>
          <p:cNvPr id="22" name="表格 21"/>
          <p:cNvGraphicFramePr>
            <a:graphicFrameLocks noGrp="1"/>
          </p:cNvGraphicFramePr>
          <p:nvPr>
            <p:extLst>
              <p:ext uri="{D42A27DB-BD31-4B8C-83A1-F6EECF244321}">
                <p14:modId xmlns:p14="http://schemas.microsoft.com/office/powerpoint/2010/main" val="3549333663"/>
              </p:ext>
            </p:extLst>
          </p:nvPr>
        </p:nvGraphicFramePr>
        <p:xfrm>
          <a:off x="3357554" y="4234836"/>
          <a:ext cx="4786346" cy="2194560"/>
        </p:xfrm>
        <a:graphic>
          <a:graphicData uri="http://schemas.openxmlformats.org/drawingml/2006/table">
            <a:tbl>
              <a:tblPr firstRow="1" bandRow="1">
                <a:tableStyleId>{5940675A-B579-460E-94D1-54222C63F5DA}</a:tableStyleId>
              </a:tblPr>
              <a:tblGrid>
                <a:gridCol w="435123">
                  <a:extLst>
                    <a:ext uri="{9D8B030D-6E8A-4147-A177-3AD203B41FA5}">
                      <a16:colId xmlns:a16="http://schemas.microsoft.com/office/drawing/2014/main" val="20000"/>
                    </a:ext>
                  </a:extLst>
                </a:gridCol>
                <a:gridCol w="761464">
                  <a:extLst>
                    <a:ext uri="{9D8B030D-6E8A-4147-A177-3AD203B41FA5}">
                      <a16:colId xmlns:a16="http://schemas.microsoft.com/office/drawing/2014/main" val="20001"/>
                    </a:ext>
                  </a:extLst>
                </a:gridCol>
                <a:gridCol w="870245">
                  <a:extLst>
                    <a:ext uri="{9D8B030D-6E8A-4147-A177-3AD203B41FA5}">
                      <a16:colId xmlns:a16="http://schemas.microsoft.com/office/drawing/2014/main" val="20002"/>
                    </a:ext>
                  </a:extLst>
                </a:gridCol>
                <a:gridCol w="758843">
                  <a:extLst>
                    <a:ext uri="{9D8B030D-6E8A-4147-A177-3AD203B41FA5}">
                      <a16:colId xmlns:a16="http://schemas.microsoft.com/office/drawing/2014/main" val="20003"/>
                    </a:ext>
                  </a:extLst>
                </a:gridCol>
                <a:gridCol w="807335">
                  <a:extLst>
                    <a:ext uri="{9D8B030D-6E8A-4147-A177-3AD203B41FA5}">
                      <a16:colId xmlns:a16="http://schemas.microsoft.com/office/drawing/2014/main" val="20004"/>
                    </a:ext>
                  </a:extLst>
                </a:gridCol>
                <a:gridCol w="576668">
                  <a:extLst>
                    <a:ext uri="{9D8B030D-6E8A-4147-A177-3AD203B41FA5}">
                      <a16:colId xmlns:a16="http://schemas.microsoft.com/office/drawing/2014/main" val="20005"/>
                    </a:ext>
                  </a:extLst>
                </a:gridCol>
                <a:gridCol w="576668">
                  <a:extLst>
                    <a:ext uri="{9D8B030D-6E8A-4147-A177-3AD203B41FA5}">
                      <a16:colId xmlns:a16="http://schemas.microsoft.com/office/drawing/2014/main" val="20006"/>
                    </a:ext>
                  </a:extLst>
                </a:gridCol>
              </a:tblGrid>
              <a:tr h="330129">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 </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FT’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330129">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r>
                        <a:rPr lang="en-US" altLang="zh-CN" sz="2400" b="1" i="1" dirty="0" err="1">
                          <a:solidFill>
                            <a:srgbClr val="800080"/>
                          </a:solidFill>
                        </a:rPr>
                        <a:t>i</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r>
                        <a:rPr lang="en-US" altLang="zh-CN" sz="2400" b="1" i="1" dirty="0">
                          <a:solidFill>
                            <a:srgbClr val="800080"/>
                          </a:solidFill>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24" name="Text Box 58"/>
          <p:cNvSpPr txBox="1">
            <a:spLocks noChangeArrowheads="1"/>
          </p:cNvSpPr>
          <p:nvPr/>
        </p:nvSpPr>
        <p:spPr bwMode="auto">
          <a:xfrm>
            <a:off x="428596" y="3749457"/>
            <a:ext cx="2848003" cy="3108543"/>
          </a:xfrm>
          <a:prstGeom prst="rect">
            <a:avLst/>
          </a:prstGeom>
          <a:noFill/>
          <a:ln w="9525">
            <a:noFill/>
            <a:miter lim="800000"/>
            <a:headEnd/>
            <a:tailEnd/>
          </a:ln>
          <a:effectLst/>
        </p:spPr>
        <p:txBody>
          <a:bodyPr wrap="square">
            <a:spAutoFit/>
          </a:bodyPr>
          <a:lstStyle/>
          <a:p>
            <a:pPr>
              <a:buNone/>
            </a:pPr>
            <a:r>
              <a:rPr lang="zh-CN" altLang="en-US" sz="2800" dirty="0">
                <a:solidFill>
                  <a:srgbClr val="800080"/>
                </a:solidFill>
                <a:cs typeface="Times New Roman" pitchFamily="18" charset="0"/>
                <a:sym typeface="Symbol" pitchFamily="18" charset="2"/>
              </a:rPr>
              <a:t>分析</a:t>
            </a:r>
            <a:r>
              <a:rPr lang="en-US" altLang="zh-CN" sz="2400" i="1" dirty="0" err="1">
                <a:sym typeface="Symbol" pitchFamily="18" charset="2"/>
              </a:rPr>
              <a:t>i</a:t>
            </a:r>
            <a:r>
              <a:rPr lang="zh-CN" altLang="en-US" sz="2400" i="1" dirty="0">
                <a:sym typeface="Symbol" pitchFamily="18" charset="2"/>
              </a:rPr>
              <a:t> </a:t>
            </a:r>
            <a:r>
              <a:rPr lang="en-US" altLang="zh-CN" sz="2400" i="1" dirty="0">
                <a:sym typeface="Symbol" pitchFamily="18" charset="2"/>
              </a:rPr>
              <a:t>+</a:t>
            </a:r>
            <a:r>
              <a:rPr lang="zh-CN" altLang="en-US" sz="2400" i="1" dirty="0">
                <a:sym typeface="Symbol" pitchFamily="18" charset="2"/>
              </a:rPr>
              <a:t> </a:t>
            </a:r>
            <a:r>
              <a:rPr lang="en-US" altLang="zh-CN" sz="2400" i="1" dirty="0" err="1">
                <a:sym typeface="Symbol" pitchFamily="18" charset="2"/>
              </a:rPr>
              <a:t>i</a:t>
            </a:r>
            <a:r>
              <a:rPr lang="en-US" altLang="zh-CN" sz="2400" i="1" dirty="0">
                <a:sym typeface="Symbol" pitchFamily="18" charset="2"/>
              </a:rPr>
              <a:t>  </a:t>
            </a:r>
            <a:r>
              <a:rPr lang="en-US" altLang="zh-CN" sz="2400" i="1" dirty="0" err="1">
                <a:sym typeface="Symbol" pitchFamily="18" charset="2"/>
              </a:rPr>
              <a:t>i</a:t>
            </a:r>
            <a:endParaRPr kumimoji="0" lang="en-US" altLang="zh-CN" sz="2400" b="1" dirty="0">
              <a:solidFill>
                <a:srgbClr val="800080"/>
              </a:solidFill>
              <a:cs typeface="Times New Roman" pitchFamily="18" charset="0"/>
              <a:sym typeface="Symbol" pitchFamily="18" charset="2"/>
            </a:endParaRPr>
          </a:p>
          <a:p>
            <a:pPr>
              <a:buClrTx/>
              <a:buFont typeface="Wingdings" pitchFamily="2" charset="2"/>
              <a:buNone/>
            </a:pPr>
            <a:r>
              <a:rPr kumimoji="0" lang="zh-CN" altLang="en-US" sz="2400" b="1" dirty="0">
                <a:solidFill>
                  <a:srgbClr val="800080"/>
                </a:solidFill>
                <a:cs typeface="Times New Roman" pitchFamily="18" charset="0"/>
                <a:sym typeface="Symbol" pitchFamily="18" charset="2"/>
              </a:rPr>
              <a:t>文法 </a:t>
            </a:r>
            <a:r>
              <a:rPr kumimoji="0" lang="en-US" altLang="zh-CN" sz="2400" i="1" dirty="0">
                <a:solidFill>
                  <a:srgbClr val="800080"/>
                </a:solidFill>
                <a:cs typeface="Times New Roman" pitchFamily="18" charset="0"/>
                <a:sym typeface="Symbol" pitchFamily="18" charset="2"/>
              </a:rPr>
              <a:t>G</a:t>
            </a:r>
            <a:r>
              <a:rPr kumimoji="0" lang="en-US" altLang="zh-CN" sz="2400" dirty="0">
                <a:solidFill>
                  <a:srgbClr val="800080"/>
                </a:solidFill>
                <a:cs typeface="Times New Roman" pitchFamily="18" charset="0"/>
                <a:sym typeface="Symbol" pitchFamily="18" charset="2"/>
              </a:rPr>
              <a:t>[</a:t>
            </a:r>
            <a:r>
              <a:rPr kumimoji="0" lang="en-US" altLang="zh-CN" sz="2400" i="1" dirty="0">
                <a:solidFill>
                  <a:srgbClr val="800080"/>
                </a:solidFill>
                <a:cs typeface="Times New Roman" pitchFamily="18" charset="0"/>
                <a:sym typeface="Symbol" pitchFamily="18" charset="2"/>
              </a:rPr>
              <a:t>E</a:t>
            </a:r>
            <a:r>
              <a:rPr kumimoji="0" lang="en-US" altLang="zh-CN" sz="2400" dirty="0">
                <a:solidFill>
                  <a:srgbClr val="800080"/>
                </a:solidFill>
                <a:cs typeface="Times New Roman" pitchFamily="18" charset="0"/>
                <a:sym typeface="Symbol" pitchFamily="18" charset="2"/>
              </a:rPr>
              <a:t>]:</a:t>
            </a:r>
            <a:endParaRPr kumimoji="0" lang="en-US" altLang="zh-CN" sz="2400" dirty="0">
              <a:cs typeface="Times New Roman" pitchFamily="18" charset="0"/>
              <a:sym typeface="Symbol" pitchFamily="18" charset="2"/>
            </a:endParaRP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TE’</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 TE’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FT’ </a:t>
            </a:r>
          </a:p>
          <a:p>
            <a:pPr marL="342900" lvl="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 FT’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F  (E)  I</a:t>
            </a:r>
          </a:p>
        </p:txBody>
      </p:sp>
      <p:sp>
        <p:nvSpPr>
          <p:cNvPr id="99" name="Rectangle 60"/>
          <p:cNvSpPr>
            <a:spLocks noChangeArrowheads="1"/>
          </p:cNvSpPr>
          <p:nvPr/>
        </p:nvSpPr>
        <p:spPr bwMode="auto">
          <a:xfrm>
            <a:off x="3152784" y="2404680"/>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t>i</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b="1" dirty="0">
                <a:sym typeface="Symbol" pitchFamily="18" charset="2"/>
              </a:rPr>
              <a:t>  </a:t>
            </a:r>
            <a:r>
              <a:rPr lang="en-US" altLang="zh-CN" sz="2000" i="1" dirty="0" err="1">
                <a:sym typeface="Symbol" pitchFamily="18" charset="2"/>
              </a:rPr>
              <a:t>i</a:t>
            </a:r>
            <a:r>
              <a:rPr lang="en-US" altLang="zh-CN" sz="2000" b="1" i="1" dirty="0"/>
              <a:t> #</a:t>
            </a:r>
          </a:p>
        </p:txBody>
      </p:sp>
      <p:sp>
        <p:nvSpPr>
          <p:cNvPr id="101" name="Rectangle 66"/>
          <p:cNvSpPr>
            <a:spLocks noChangeArrowheads="1"/>
          </p:cNvSpPr>
          <p:nvPr/>
        </p:nvSpPr>
        <p:spPr bwMode="auto">
          <a:xfrm>
            <a:off x="1714480" y="2439605"/>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102" name="Rectangle 66"/>
          <p:cNvSpPr>
            <a:spLocks noChangeArrowheads="1"/>
          </p:cNvSpPr>
          <p:nvPr/>
        </p:nvSpPr>
        <p:spPr bwMode="auto">
          <a:xfrm>
            <a:off x="2351078" y="2439605"/>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#E</a:t>
            </a:r>
            <a:endParaRPr lang="zh-CN" altLang="en-US" sz="2000" b="1" i="1" dirty="0"/>
          </a:p>
        </p:txBody>
      </p:sp>
      <p:sp>
        <p:nvSpPr>
          <p:cNvPr id="103" name="Line 131"/>
          <p:cNvSpPr>
            <a:spLocks noChangeShapeType="1"/>
          </p:cNvSpPr>
          <p:nvPr/>
        </p:nvSpPr>
        <p:spPr bwMode="auto">
          <a:xfrm>
            <a:off x="1063632" y="2404680"/>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104" name="Text Box 61"/>
          <p:cNvSpPr txBox="1">
            <a:spLocks noChangeArrowheads="1"/>
          </p:cNvSpPr>
          <p:nvPr/>
        </p:nvSpPr>
        <p:spPr bwMode="auto">
          <a:xfrm>
            <a:off x="1571604" y="1928802"/>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105" name="Text Box 62"/>
          <p:cNvSpPr txBox="1">
            <a:spLocks noChangeArrowheads="1"/>
          </p:cNvSpPr>
          <p:nvPr/>
        </p:nvSpPr>
        <p:spPr bwMode="auto">
          <a:xfrm>
            <a:off x="2284398" y="1972880"/>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106" name="Text Box 63"/>
          <p:cNvSpPr txBox="1">
            <a:spLocks noChangeArrowheads="1"/>
          </p:cNvSpPr>
          <p:nvPr/>
        </p:nvSpPr>
        <p:spPr bwMode="auto">
          <a:xfrm>
            <a:off x="3394060" y="1972880"/>
            <a:ext cx="1481342" cy="400110"/>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000" b="1" dirty="0">
                <a:latin typeface="Times New Roman" pitchFamily="18" charset="0"/>
              </a:rPr>
              <a:t>余留输入串</a:t>
            </a:r>
          </a:p>
        </p:txBody>
      </p:sp>
      <p:sp>
        <p:nvSpPr>
          <p:cNvPr id="107" name="Text Box 64"/>
          <p:cNvSpPr txBox="1">
            <a:spLocks noChangeArrowheads="1"/>
          </p:cNvSpPr>
          <p:nvPr/>
        </p:nvSpPr>
        <p:spPr bwMode="auto">
          <a:xfrm>
            <a:off x="4895879" y="1928802"/>
            <a:ext cx="1203493"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endParaRPr kumimoji="0" lang="zh-CN" altLang="en-US" sz="2400" b="1" dirty="0">
              <a:latin typeface="Times New Roman" pitchFamily="18" charset="0"/>
            </a:endParaRPr>
          </a:p>
        </p:txBody>
      </p:sp>
      <p:cxnSp>
        <p:nvCxnSpPr>
          <p:cNvPr id="113" name="直接连接符 112"/>
          <p:cNvCxnSpPr/>
          <p:nvPr/>
        </p:nvCxnSpPr>
        <p:spPr bwMode="auto">
          <a:xfrm flipH="1">
            <a:off x="2357422" y="200024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3" name="直接连接符 132"/>
          <p:cNvCxnSpPr/>
          <p:nvPr/>
        </p:nvCxnSpPr>
        <p:spPr bwMode="auto">
          <a:xfrm flipH="1">
            <a:off x="3428992" y="200024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4" name="直接连接符 133"/>
          <p:cNvCxnSpPr/>
          <p:nvPr/>
        </p:nvCxnSpPr>
        <p:spPr bwMode="auto">
          <a:xfrm flipH="1">
            <a:off x="4786314" y="2000240"/>
            <a:ext cx="14450" cy="1800000"/>
          </a:xfrm>
          <a:prstGeom prst="line">
            <a:avLst/>
          </a:prstGeom>
          <a:noFill/>
          <a:ln w="25400" cap="flat" cmpd="sng" algn="ctr">
            <a:solidFill>
              <a:schemeClr val="tx1"/>
            </a:solidFill>
            <a:prstDash val="solid"/>
            <a:round/>
            <a:headEnd type="none" w="med" len="med"/>
            <a:tailEnd type="none" w="med" len="med"/>
          </a:ln>
        </p:spPr>
      </p:cxn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A9E7033B-2314-40F1-9FE9-6888AB1D227E}"/>
                  </a:ext>
                </a:extLst>
              </p14:cNvPr>
              <p14:cNvContentPartPr/>
              <p14:nvPr/>
            </p14:nvContentPartPr>
            <p14:xfrm>
              <a:off x="3707640" y="1156680"/>
              <a:ext cx="2766960" cy="75240"/>
            </p14:xfrm>
          </p:contentPart>
        </mc:Choice>
        <mc:Fallback xmlns="">
          <p:pic>
            <p:nvPicPr>
              <p:cNvPr id="2" name="墨迹 1">
                <a:extLst>
                  <a:ext uri="{FF2B5EF4-FFF2-40B4-BE49-F238E27FC236}">
                    <a16:creationId xmlns:a16="http://schemas.microsoft.com/office/drawing/2014/main" id="{A9E7033B-2314-40F1-9FE9-6888AB1D227E}"/>
                  </a:ext>
                </a:extLst>
              </p:cNvPr>
              <p:cNvPicPr/>
              <p:nvPr/>
            </p:nvPicPr>
            <p:blipFill>
              <a:blip r:embed="rId3"/>
              <a:stretch>
                <a:fillRect/>
              </a:stretch>
            </p:blipFill>
            <p:spPr>
              <a:xfrm>
                <a:off x="3698280" y="1147320"/>
                <a:ext cx="2785680" cy="93960"/>
              </a:xfrm>
              <a:prstGeom prst="rect">
                <a:avLst/>
              </a:prstGeom>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2000"/>
                                        <p:tgtEl>
                                          <p:spTgt spid="10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fade">
                                      <p:cBhvr>
                                        <p:cTn id="15" dur="2000"/>
                                        <p:tgtEl>
                                          <p:spTgt spid="10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fade">
                                      <p:cBhvr>
                                        <p:cTn id="18" dur="2000"/>
                                        <p:tgtEl>
                                          <p:spTgt spid="10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animEffect transition="in" filter="fade">
                                      <p:cBhvr>
                                        <p:cTn id="21" dur="2000"/>
                                        <p:tgtEl>
                                          <p:spTgt spid="10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fade">
                                      <p:cBhvr>
                                        <p:cTn id="24" dur="2000"/>
                                        <p:tgtEl>
                                          <p:spTgt spid="107"/>
                                        </p:tgtEl>
                                      </p:cBhvr>
                                    </p:animEffect>
                                  </p:childTnLst>
                                </p:cTn>
                              </p:par>
                              <p:par>
                                <p:cTn id="25" presetID="10" presetClass="entr" presetSubtype="0"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2000"/>
                                        <p:tgtEl>
                                          <p:spTgt spid="113"/>
                                        </p:tgtEl>
                                      </p:cBhvr>
                                    </p:animEffect>
                                  </p:childTnLst>
                                </p:cTn>
                              </p:par>
                              <p:par>
                                <p:cTn id="28" presetID="10" presetClass="entr" presetSubtype="0" fill="hold" nodeType="withEffect">
                                  <p:stCondLst>
                                    <p:cond delay="0"/>
                                  </p:stCondLst>
                                  <p:childTnLst>
                                    <p:set>
                                      <p:cBhvr>
                                        <p:cTn id="29" dur="1" fill="hold">
                                          <p:stCondLst>
                                            <p:cond delay="0"/>
                                          </p:stCondLst>
                                        </p:cTn>
                                        <p:tgtEl>
                                          <p:spTgt spid="133"/>
                                        </p:tgtEl>
                                        <p:attrNameLst>
                                          <p:attrName>style.visibility</p:attrName>
                                        </p:attrNameLst>
                                      </p:cBhvr>
                                      <p:to>
                                        <p:strVal val="visible"/>
                                      </p:to>
                                    </p:set>
                                    <p:animEffect transition="in" filter="fade">
                                      <p:cBhvr>
                                        <p:cTn id="30" dur="2000"/>
                                        <p:tgtEl>
                                          <p:spTgt spid="133"/>
                                        </p:tgtEl>
                                      </p:cBhvr>
                                    </p:animEffect>
                                  </p:childTnLst>
                                </p:cTn>
                              </p:par>
                              <p:par>
                                <p:cTn id="31" presetID="10" presetClass="entr" presetSubtype="0" fill="hold" nodeType="withEffect">
                                  <p:stCondLst>
                                    <p:cond delay="0"/>
                                  </p:stCondLst>
                                  <p:childTnLst>
                                    <p:set>
                                      <p:cBhvr>
                                        <p:cTn id="32" dur="1" fill="hold">
                                          <p:stCondLst>
                                            <p:cond delay="0"/>
                                          </p:stCondLst>
                                        </p:cTn>
                                        <p:tgtEl>
                                          <p:spTgt spid="134"/>
                                        </p:tgtEl>
                                        <p:attrNameLst>
                                          <p:attrName>style.visibility</p:attrName>
                                        </p:attrNameLst>
                                      </p:cBhvr>
                                      <p:to>
                                        <p:strVal val="visible"/>
                                      </p:to>
                                    </p:set>
                                    <p:animEffect transition="in" filter="fade">
                                      <p:cBhvr>
                                        <p:cTn id="33" dur="2000"/>
                                        <p:tgtEl>
                                          <p:spTgt spid="1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xEl>
                                              <p:pRg st="0" end="0"/>
                                            </p:txEl>
                                          </p:spTgt>
                                        </p:tgtEl>
                                        <p:attrNameLst>
                                          <p:attrName>style.visibility</p:attrName>
                                        </p:attrNameLst>
                                      </p:cBhvr>
                                      <p:to>
                                        <p:strVal val="visible"/>
                                      </p:to>
                                    </p:set>
                                    <p:animEffect transition="in" filter="fade">
                                      <p:cBhvr>
                                        <p:cTn id="38" dur="2000"/>
                                        <p:tgtEl>
                                          <p:spTgt spid="2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xEl>
                                              <p:pRg st="1" end="1"/>
                                            </p:txEl>
                                          </p:spTgt>
                                        </p:tgtEl>
                                        <p:attrNameLst>
                                          <p:attrName>style.visibility</p:attrName>
                                        </p:attrNameLst>
                                      </p:cBhvr>
                                      <p:to>
                                        <p:strVal val="visible"/>
                                      </p:to>
                                    </p:set>
                                    <p:animEffect transition="in" filter="fade">
                                      <p:cBhvr>
                                        <p:cTn id="43" dur="2000"/>
                                        <p:tgtEl>
                                          <p:spTgt spid="24">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xEl>
                                              <p:pRg st="2" end="2"/>
                                            </p:txEl>
                                          </p:spTgt>
                                        </p:tgtEl>
                                        <p:attrNameLst>
                                          <p:attrName>style.visibility</p:attrName>
                                        </p:attrNameLst>
                                      </p:cBhvr>
                                      <p:to>
                                        <p:strVal val="visible"/>
                                      </p:to>
                                    </p:set>
                                    <p:animEffect transition="in" filter="fade">
                                      <p:cBhvr>
                                        <p:cTn id="46" dur="2000"/>
                                        <p:tgtEl>
                                          <p:spTgt spid="24">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xEl>
                                              <p:pRg st="3" end="3"/>
                                            </p:txEl>
                                          </p:spTgt>
                                        </p:tgtEl>
                                        <p:attrNameLst>
                                          <p:attrName>style.visibility</p:attrName>
                                        </p:attrNameLst>
                                      </p:cBhvr>
                                      <p:to>
                                        <p:strVal val="visible"/>
                                      </p:to>
                                    </p:set>
                                    <p:animEffect transition="in" filter="fade">
                                      <p:cBhvr>
                                        <p:cTn id="49" dur="2000"/>
                                        <p:tgtEl>
                                          <p:spTgt spid="24">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xEl>
                                              <p:pRg st="4" end="4"/>
                                            </p:txEl>
                                          </p:spTgt>
                                        </p:tgtEl>
                                        <p:attrNameLst>
                                          <p:attrName>style.visibility</p:attrName>
                                        </p:attrNameLst>
                                      </p:cBhvr>
                                      <p:to>
                                        <p:strVal val="visible"/>
                                      </p:to>
                                    </p:set>
                                    <p:animEffect transition="in" filter="fade">
                                      <p:cBhvr>
                                        <p:cTn id="52" dur="2000"/>
                                        <p:tgtEl>
                                          <p:spTgt spid="24">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xEl>
                                              <p:pRg st="5" end="5"/>
                                            </p:txEl>
                                          </p:spTgt>
                                        </p:tgtEl>
                                        <p:attrNameLst>
                                          <p:attrName>style.visibility</p:attrName>
                                        </p:attrNameLst>
                                      </p:cBhvr>
                                      <p:to>
                                        <p:strVal val="visible"/>
                                      </p:to>
                                    </p:set>
                                    <p:animEffect transition="in" filter="fade">
                                      <p:cBhvr>
                                        <p:cTn id="55" dur="2000"/>
                                        <p:tgtEl>
                                          <p:spTgt spid="24">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xEl>
                                              <p:pRg st="6" end="6"/>
                                            </p:txEl>
                                          </p:spTgt>
                                        </p:tgtEl>
                                        <p:attrNameLst>
                                          <p:attrName>style.visibility</p:attrName>
                                        </p:attrNameLst>
                                      </p:cBhvr>
                                      <p:to>
                                        <p:strVal val="visible"/>
                                      </p:to>
                                    </p:set>
                                    <p:animEffect transition="in" filter="fade">
                                      <p:cBhvr>
                                        <p:cTn id="58" dur="2000"/>
                                        <p:tgtEl>
                                          <p:spTgt spid="2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fade">
                                      <p:cBhvr>
                                        <p:cTn id="63" dur="2000"/>
                                        <p:tgtEl>
                                          <p:spTgt spid="9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538">
                                            <p:txEl>
                                              <p:pRg st="2" end="2"/>
                                            </p:txEl>
                                          </p:spTgt>
                                        </p:tgtEl>
                                        <p:attrNameLst>
                                          <p:attrName>style.visibility</p:attrName>
                                        </p:attrNameLst>
                                      </p:cBhvr>
                                      <p:to>
                                        <p:strVal val="visible"/>
                                      </p:to>
                                    </p:set>
                                    <p:animEffect transition="in" filter="fade">
                                      <p:cBhvr>
                                        <p:cTn id="68" dur="2000"/>
                                        <p:tgtEl>
                                          <p:spTgt spid="65538">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2000"/>
                                        <p:tgtEl>
                                          <p:spTgt spid="10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02"/>
                                        </p:tgtEl>
                                        <p:attrNameLst>
                                          <p:attrName>style.visibility</p:attrName>
                                        </p:attrNameLst>
                                      </p:cBhvr>
                                      <p:to>
                                        <p:strVal val="visible"/>
                                      </p:to>
                                    </p:set>
                                    <p:animEffect transition="in" filter="fade">
                                      <p:cBhvr>
                                        <p:cTn id="78" dur="2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1" grpId="0"/>
      <p:bldP spid="102" grpId="0"/>
      <p:bldP spid="103" grpId="0" animBg="1"/>
      <p:bldP spid="104" grpId="0"/>
      <p:bldP spid="105" grpId="0"/>
      <p:bldP spid="106" grpId="0"/>
      <p:bldP spid="107"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410425478"/>
              </p:ext>
            </p:extLst>
          </p:nvPr>
        </p:nvGraphicFramePr>
        <p:xfrm>
          <a:off x="3357554" y="4234836"/>
          <a:ext cx="4786346" cy="2194560"/>
        </p:xfrm>
        <a:graphic>
          <a:graphicData uri="http://schemas.openxmlformats.org/drawingml/2006/table">
            <a:tbl>
              <a:tblPr firstRow="1" bandRow="1">
                <a:tableStyleId>{5940675A-B579-460E-94D1-54222C63F5DA}</a:tableStyleId>
              </a:tblPr>
              <a:tblGrid>
                <a:gridCol w="435123">
                  <a:extLst>
                    <a:ext uri="{9D8B030D-6E8A-4147-A177-3AD203B41FA5}">
                      <a16:colId xmlns:a16="http://schemas.microsoft.com/office/drawing/2014/main" val="20000"/>
                    </a:ext>
                  </a:extLst>
                </a:gridCol>
                <a:gridCol w="761464">
                  <a:extLst>
                    <a:ext uri="{9D8B030D-6E8A-4147-A177-3AD203B41FA5}">
                      <a16:colId xmlns:a16="http://schemas.microsoft.com/office/drawing/2014/main" val="20001"/>
                    </a:ext>
                  </a:extLst>
                </a:gridCol>
                <a:gridCol w="870245">
                  <a:extLst>
                    <a:ext uri="{9D8B030D-6E8A-4147-A177-3AD203B41FA5}">
                      <a16:colId xmlns:a16="http://schemas.microsoft.com/office/drawing/2014/main" val="20002"/>
                    </a:ext>
                  </a:extLst>
                </a:gridCol>
                <a:gridCol w="758843">
                  <a:extLst>
                    <a:ext uri="{9D8B030D-6E8A-4147-A177-3AD203B41FA5}">
                      <a16:colId xmlns:a16="http://schemas.microsoft.com/office/drawing/2014/main" val="20003"/>
                    </a:ext>
                  </a:extLst>
                </a:gridCol>
                <a:gridCol w="807335">
                  <a:extLst>
                    <a:ext uri="{9D8B030D-6E8A-4147-A177-3AD203B41FA5}">
                      <a16:colId xmlns:a16="http://schemas.microsoft.com/office/drawing/2014/main" val="20004"/>
                    </a:ext>
                  </a:extLst>
                </a:gridCol>
                <a:gridCol w="576668">
                  <a:extLst>
                    <a:ext uri="{9D8B030D-6E8A-4147-A177-3AD203B41FA5}">
                      <a16:colId xmlns:a16="http://schemas.microsoft.com/office/drawing/2014/main" val="20005"/>
                    </a:ext>
                  </a:extLst>
                </a:gridCol>
                <a:gridCol w="576668">
                  <a:extLst>
                    <a:ext uri="{9D8B030D-6E8A-4147-A177-3AD203B41FA5}">
                      <a16:colId xmlns:a16="http://schemas.microsoft.com/office/drawing/2014/main" val="20006"/>
                    </a:ext>
                  </a:extLst>
                </a:gridCol>
              </a:tblGrid>
              <a:tr h="330129">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FF0000"/>
                          </a:solidFill>
                          <a:latin typeface="+mn-lt"/>
                          <a:ea typeface="+mn-ea"/>
                          <a:cs typeface="+mn-cs"/>
                        </a:rPr>
                        <a:t>i</a:t>
                      </a:r>
                      <a:endParaRPr lang="zh-CN" altLang="en-US" sz="2400" b="1" i="1" kern="1200" dirty="0">
                        <a:solidFill>
                          <a:srgbClr val="FF000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330129">
                <a:tc>
                  <a:txBody>
                    <a:bodyPr/>
                    <a:lstStyle/>
                    <a:p>
                      <a:pPr algn="ctr"/>
                      <a:r>
                        <a:rPr lang="en-US" altLang="zh-CN" sz="2400" b="1" i="1" kern="1200" dirty="0">
                          <a:solidFill>
                            <a:srgbClr val="FF0000"/>
                          </a:solidFill>
                          <a:latin typeface="+mn-lt"/>
                          <a:ea typeface="+mn-ea"/>
                          <a:cs typeface="+mn-cs"/>
                        </a:rPr>
                        <a:t>E</a:t>
                      </a:r>
                      <a:endParaRPr lang="zh-CN" altLang="en-US" sz="2400" b="1" i="1" kern="1200" dirty="0">
                        <a:solidFill>
                          <a:srgbClr val="FF0000"/>
                        </a:solidFill>
                        <a:latin typeface="+mn-lt"/>
                        <a:ea typeface="+mn-ea"/>
                        <a:cs typeface="+mn-cs"/>
                      </a:endParaRPr>
                    </a:p>
                  </a:txBody>
                  <a:tcPr marL="0" marR="0" marT="0" marB="0" anchor="ctr"/>
                </a:tc>
                <a:tc>
                  <a:txBody>
                    <a:bodyPr/>
                    <a:lstStyle/>
                    <a:p>
                      <a:pPr algn="ctr"/>
                      <a:r>
                        <a:rPr lang="en-US" altLang="zh-CN" sz="2400" b="1" i="1" kern="1200" dirty="0">
                          <a:solidFill>
                            <a:srgbClr val="FF0000"/>
                          </a:solidFill>
                          <a:latin typeface="+mn-lt"/>
                          <a:ea typeface="+mn-ea"/>
                          <a:cs typeface="+mn-cs"/>
                          <a:sym typeface="Symbol" pitchFamily="18" charset="2"/>
                        </a:rPr>
                        <a:t></a:t>
                      </a:r>
                      <a:r>
                        <a:rPr lang="en-US" altLang="zh-CN" sz="2400" b="1" i="1" kern="1200" dirty="0">
                          <a:solidFill>
                            <a:srgbClr val="FF0000"/>
                          </a:solidFill>
                          <a:latin typeface="+mn-lt"/>
                          <a:ea typeface="+mn-ea"/>
                          <a:cs typeface="+mn-cs"/>
                        </a:rPr>
                        <a:t>TE’</a:t>
                      </a:r>
                      <a:endParaRPr lang="zh-CN" altLang="en-US" sz="2400" b="1" i="1" kern="1200" dirty="0">
                        <a:solidFill>
                          <a:srgbClr val="FF000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 </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FT’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330129">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r>
                        <a:rPr lang="en-US" altLang="zh-CN" sz="2400" b="1" i="1" dirty="0" err="1">
                          <a:solidFill>
                            <a:srgbClr val="800080"/>
                          </a:solidFill>
                        </a:rPr>
                        <a:t>i</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r>
                        <a:rPr lang="en-US" altLang="zh-CN" sz="2400" b="1" i="1">
                          <a:solidFill>
                            <a:srgbClr val="800080"/>
                          </a:solidFill>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24" name="Text Box 58"/>
          <p:cNvSpPr txBox="1">
            <a:spLocks noChangeArrowheads="1"/>
          </p:cNvSpPr>
          <p:nvPr/>
        </p:nvSpPr>
        <p:spPr bwMode="auto">
          <a:xfrm>
            <a:off x="723865" y="3737170"/>
            <a:ext cx="2400019" cy="3108543"/>
          </a:xfrm>
          <a:prstGeom prst="rect">
            <a:avLst/>
          </a:prstGeom>
          <a:noFill/>
          <a:ln w="9525">
            <a:noFill/>
            <a:miter lim="800000"/>
            <a:headEnd/>
            <a:tailEnd/>
          </a:ln>
          <a:effectLst/>
        </p:spPr>
        <p:txBody>
          <a:bodyPr wrap="square">
            <a:spAutoFit/>
          </a:bodyPr>
          <a:lstStyle/>
          <a:p>
            <a:pPr>
              <a:buNone/>
            </a:pPr>
            <a:r>
              <a:rPr lang="zh-CN" altLang="en-US" sz="2800" dirty="0">
                <a:solidFill>
                  <a:srgbClr val="800080"/>
                </a:solidFill>
                <a:cs typeface="Times New Roman" pitchFamily="18" charset="0"/>
                <a:sym typeface="Symbol" pitchFamily="18" charset="2"/>
              </a:rPr>
              <a:t>分析</a:t>
            </a:r>
            <a:r>
              <a:rPr lang="en-US" altLang="zh-CN" sz="2400" i="1" dirty="0" err="1">
                <a:sym typeface="Symbol" pitchFamily="18" charset="2"/>
              </a:rPr>
              <a:t>i</a:t>
            </a:r>
            <a:r>
              <a:rPr lang="zh-CN" altLang="en-US" sz="2400" i="1" dirty="0">
                <a:sym typeface="Symbol" pitchFamily="18" charset="2"/>
              </a:rPr>
              <a:t> </a:t>
            </a:r>
            <a:r>
              <a:rPr lang="en-US" altLang="zh-CN" sz="2400" i="1" dirty="0">
                <a:sym typeface="Symbol" pitchFamily="18" charset="2"/>
              </a:rPr>
              <a:t>+</a:t>
            </a:r>
            <a:r>
              <a:rPr lang="zh-CN" altLang="en-US" sz="2400" i="1" dirty="0">
                <a:sym typeface="Symbol" pitchFamily="18" charset="2"/>
              </a:rPr>
              <a:t> </a:t>
            </a:r>
            <a:r>
              <a:rPr lang="en-US" altLang="zh-CN" sz="2400" i="1" dirty="0" err="1">
                <a:sym typeface="Symbol" pitchFamily="18" charset="2"/>
              </a:rPr>
              <a:t>i</a:t>
            </a:r>
            <a:r>
              <a:rPr lang="en-US" altLang="zh-CN" sz="2400" i="1" dirty="0">
                <a:sym typeface="Symbol" pitchFamily="18" charset="2"/>
              </a:rPr>
              <a:t>  </a:t>
            </a:r>
            <a:r>
              <a:rPr lang="en-US" altLang="zh-CN" sz="2400" i="1" dirty="0" err="1">
                <a:sym typeface="Symbol" pitchFamily="18" charset="2"/>
              </a:rPr>
              <a:t>i</a:t>
            </a:r>
            <a:endParaRPr kumimoji="0" lang="en-US" altLang="zh-CN" sz="2400" b="1" dirty="0">
              <a:solidFill>
                <a:srgbClr val="800080"/>
              </a:solidFill>
              <a:cs typeface="Times New Roman" pitchFamily="18" charset="0"/>
              <a:sym typeface="Symbol" pitchFamily="18" charset="2"/>
            </a:endParaRPr>
          </a:p>
          <a:p>
            <a:pPr>
              <a:buClrTx/>
              <a:buFont typeface="Wingdings" pitchFamily="2" charset="2"/>
              <a:buNone/>
            </a:pPr>
            <a:r>
              <a:rPr kumimoji="0" lang="zh-CN" altLang="en-US" sz="2400" b="1" dirty="0">
                <a:solidFill>
                  <a:srgbClr val="800080"/>
                </a:solidFill>
                <a:cs typeface="Times New Roman" pitchFamily="18" charset="0"/>
                <a:sym typeface="Symbol" pitchFamily="18" charset="2"/>
              </a:rPr>
              <a:t>文法 </a:t>
            </a:r>
            <a:r>
              <a:rPr kumimoji="0" lang="en-US" altLang="zh-CN" sz="2400" i="1" dirty="0">
                <a:solidFill>
                  <a:srgbClr val="800080"/>
                </a:solidFill>
                <a:cs typeface="Times New Roman" pitchFamily="18" charset="0"/>
                <a:sym typeface="Symbol" pitchFamily="18" charset="2"/>
              </a:rPr>
              <a:t>G</a:t>
            </a:r>
            <a:r>
              <a:rPr kumimoji="0" lang="en-US" altLang="zh-CN" sz="2400" dirty="0">
                <a:solidFill>
                  <a:srgbClr val="800080"/>
                </a:solidFill>
                <a:cs typeface="Times New Roman" pitchFamily="18" charset="0"/>
                <a:sym typeface="Symbol" pitchFamily="18" charset="2"/>
              </a:rPr>
              <a:t>[</a:t>
            </a:r>
            <a:r>
              <a:rPr kumimoji="0" lang="en-US" altLang="zh-CN" sz="2400" i="1" dirty="0">
                <a:solidFill>
                  <a:srgbClr val="800080"/>
                </a:solidFill>
                <a:cs typeface="Times New Roman" pitchFamily="18" charset="0"/>
                <a:sym typeface="Symbol" pitchFamily="18" charset="2"/>
              </a:rPr>
              <a:t>E</a:t>
            </a:r>
            <a:r>
              <a:rPr kumimoji="0" lang="en-US" altLang="zh-CN" sz="2400" dirty="0">
                <a:solidFill>
                  <a:srgbClr val="800080"/>
                </a:solidFill>
                <a:cs typeface="Times New Roman" pitchFamily="18" charset="0"/>
                <a:sym typeface="Symbol" pitchFamily="18" charset="2"/>
              </a:rPr>
              <a:t>]:</a:t>
            </a:r>
            <a:endParaRPr kumimoji="0" lang="en-US" altLang="zh-CN" sz="2400" dirty="0">
              <a:cs typeface="Times New Roman" pitchFamily="18" charset="0"/>
              <a:sym typeface="Symbol" pitchFamily="18" charset="2"/>
            </a:endParaRP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TE’</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 TE’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FT’ </a:t>
            </a:r>
          </a:p>
          <a:p>
            <a:pPr marL="342900" lvl="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 FT’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F  (E)  I</a:t>
            </a:r>
          </a:p>
        </p:txBody>
      </p:sp>
      <p:sp>
        <p:nvSpPr>
          <p:cNvPr id="99" name="Rectangle 60"/>
          <p:cNvSpPr>
            <a:spLocks noChangeArrowheads="1"/>
          </p:cNvSpPr>
          <p:nvPr/>
        </p:nvSpPr>
        <p:spPr bwMode="auto">
          <a:xfrm>
            <a:off x="3152784" y="2404680"/>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solidFill>
                  <a:srgbClr val="FF0000"/>
                </a:solidFill>
              </a:rPr>
              <a:t>i</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b="1" dirty="0">
                <a:sym typeface="Symbol" pitchFamily="18" charset="2"/>
              </a:rPr>
              <a:t>  </a:t>
            </a:r>
            <a:r>
              <a:rPr lang="en-US" altLang="zh-CN" sz="2000" i="1" dirty="0" err="1">
                <a:sym typeface="Symbol" pitchFamily="18" charset="2"/>
              </a:rPr>
              <a:t>i</a:t>
            </a:r>
            <a:r>
              <a:rPr lang="en-US" altLang="zh-CN" sz="2000" b="1" i="1" dirty="0"/>
              <a:t> #</a:t>
            </a:r>
          </a:p>
        </p:txBody>
      </p:sp>
      <p:sp>
        <p:nvSpPr>
          <p:cNvPr id="100" name="Rectangle 65"/>
          <p:cNvSpPr>
            <a:spLocks noChangeArrowheads="1"/>
          </p:cNvSpPr>
          <p:nvPr/>
        </p:nvSpPr>
        <p:spPr bwMode="auto">
          <a:xfrm>
            <a:off x="4953009" y="2404680"/>
            <a:ext cx="1655763" cy="400050"/>
          </a:xfrm>
          <a:prstGeom prst="rect">
            <a:avLst/>
          </a:prstGeom>
          <a:noFill/>
          <a:ln w="9525" algn="ctr">
            <a:noFill/>
            <a:miter lim="800000"/>
            <a:headEnd/>
            <a:tailEnd/>
          </a:ln>
          <a:effectLst/>
        </p:spPr>
        <p:txBody>
          <a:bodyPr wrap="square">
            <a:spAutoFit/>
          </a:bodyPr>
          <a:lstStyle/>
          <a:p>
            <a:pPr marL="342900" indent="-342900">
              <a:spcBef>
                <a:spcPct val="20000"/>
              </a:spcBef>
              <a:buClr>
                <a:schemeClr val="tx1"/>
              </a:buClr>
              <a:buSzPct val="75000"/>
              <a:buNone/>
            </a:pPr>
            <a:r>
              <a:rPr lang="en-US" altLang="zh-CN" sz="2000" dirty="0">
                <a:solidFill>
                  <a:srgbClr val="FF0000"/>
                </a:solidFill>
                <a:sym typeface="Symbol" pitchFamily="18" charset="2"/>
              </a:rPr>
              <a:t>E  TE’</a:t>
            </a:r>
          </a:p>
        </p:txBody>
      </p:sp>
      <p:sp>
        <p:nvSpPr>
          <p:cNvPr id="101" name="Rectangle 66"/>
          <p:cNvSpPr>
            <a:spLocks noChangeArrowheads="1"/>
          </p:cNvSpPr>
          <p:nvPr/>
        </p:nvSpPr>
        <p:spPr bwMode="auto">
          <a:xfrm>
            <a:off x="1714480" y="2439605"/>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102" name="Rectangle 66"/>
          <p:cNvSpPr>
            <a:spLocks noChangeArrowheads="1"/>
          </p:cNvSpPr>
          <p:nvPr/>
        </p:nvSpPr>
        <p:spPr bwMode="auto">
          <a:xfrm>
            <a:off x="2351078" y="2439605"/>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a:t>
            </a:r>
            <a:r>
              <a:rPr lang="en-US" altLang="zh-CN" sz="2000" dirty="0">
                <a:solidFill>
                  <a:srgbClr val="FF0000"/>
                </a:solidFill>
                <a:sym typeface="Symbol" pitchFamily="18" charset="2"/>
              </a:rPr>
              <a:t>E</a:t>
            </a:r>
            <a:endParaRPr lang="zh-CN" altLang="en-US" sz="2000" b="1" i="1" dirty="0">
              <a:solidFill>
                <a:srgbClr val="FF0000"/>
              </a:solidFill>
            </a:endParaRPr>
          </a:p>
        </p:txBody>
      </p:sp>
      <p:sp>
        <p:nvSpPr>
          <p:cNvPr id="103" name="Line 131"/>
          <p:cNvSpPr>
            <a:spLocks noChangeShapeType="1"/>
          </p:cNvSpPr>
          <p:nvPr/>
        </p:nvSpPr>
        <p:spPr bwMode="auto">
          <a:xfrm>
            <a:off x="1063632" y="2404680"/>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104" name="Text Box 61"/>
          <p:cNvSpPr txBox="1">
            <a:spLocks noChangeArrowheads="1"/>
          </p:cNvSpPr>
          <p:nvPr/>
        </p:nvSpPr>
        <p:spPr bwMode="auto">
          <a:xfrm>
            <a:off x="1571604" y="1928802"/>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105" name="Text Box 62"/>
          <p:cNvSpPr txBox="1">
            <a:spLocks noChangeArrowheads="1"/>
          </p:cNvSpPr>
          <p:nvPr/>
        </p:nvSpPr>
        <p:spPr bwMode="auto">
          <a:xfrm>
            <a:off x="2284398" y="1972880"/>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106" name="Text Box 63"/>
          <p:cNvSpPr txBox="1">
            <a:spLocks noChangeArrowheads="1"/>
          </p:cNvSpPr>
          <p:nvPr/>
        </p:nvSpPr>
        <p:spPr bwMode="auto">
          <a:xfrm>
            <a:off x="3394060" y="1972880"/>
            <a:ext cx="1481342" cy="400110"/>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000" b="1" dirty="0">
                <a:latin typeface="Times New Roman" pitchFamily="18" charset="0"/>
              </a:rPr>
              <a:t>余留输入串</a:t>
            </a:r>
          </a:p>
        </p:txBody>
      </p:sp>
      <p:sp>
        <p:nvSpPr>
          <p:cNvPr id="107" name="Text Box 64"/>
          <p:cNvSpPr txBox="1">
            <a:spLocks noChangeArrowheads="1"/>
          </p:cNvSpPr>
          <p:nvPr/>
        </p:nvSpPr>
        <p:spPr bwMode="auto">
          <a:xfrm>
            <a:off x="4963273" y="1943015"/>
            <a:ext cx="971475"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p>
        </p:txBody>
      </p:sp>
      <p:cxnSp>
        <p:nvCxnSpPr>
          <p:cNvPr id="113" name="直接连接符 112"/>
          <p:cNvCxnSpPr/>
          <p:nvPr/>
        </p:nvCxnSpPr>
        <p:spPr bwMode="auto">
          <a:xfrm flipH="1">
            <a:off x="2357422" y="200024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3" name="直接连接符 132"/>
          <p:cNvCxnSpPr/>
          <p:nvPr/>
        </p:nvCxnSpPr>
        <p:spPr bwMode="auto">
          <a:xfrm flipH="1">
            <a:off x="3428992" y="200024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4" name="直接连接符 133"/>
          <p:cNvCxnSpPr/>
          <p:nvPr/>
        </p:nvCxnSpPr>
        <p:spPr bwMode="auto">
          <a:xfrm flipH="1">
            <a:off x="4786314" y="2000240"/>
            <a:ext cx="14450" cy="1800000"/>
          </a:xfrm>
          <a:prstGeom prst="line">
            <a:avLst/>
          </a:prstGeom>
          <a:noFill/>
          <a:ln w="25400" cap="flat" cmpd="sng" algn="ctr">
            <a:solidFill>
              <a:schemeClr val="tx1"/>
            </a:solidFill>
            <a:prstDash val="solid"/>
            <a:round/>
            <a:headEnd type="none" w="med" len="med"/>
            <a:tailEnd type="none" w="med" len="med"/>
          </a:ln>
        </p:spPr>
      </p:cxnSp>
      <p:sp>
        <p:nvSpPr>
          <p:cNvPr id="136" name="Rectangle 68"/>
          <p:cNvSpPr>
            <a:spLocks noChangeArrowheads="1"/>
          </p:cNvSpPr>
          <p:nvPr/>
        </p:nvSpPr>
        <p:spPr bwMode="auto">
          <a:xfrm>
            <a:off x="3190887" y="2714620"/>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t>i</a:t>
            </a:r>
            <a:r>
              <a:rPr lang="en-US" altLang="zh-CN" sz="2000" i="1" dirty="0"/>
              <a:t> </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138" name="Rectangle 70"/>
          <p:cNvSpPr>
            <a:spLocks noChangeArrowheads="1"/>
          </p:cNvSpPr>
          <p:nvPr/>
        </p:nvSpPr>
        <p:spPr bwMode="auto">
          <a:xfrm>
            <a:off x="1643042" y="2714620"/>
            <a:ext cx="931894" cy="396875"/>
          </a:xfrm>
          <a:prstGeom prst="rect">
            <a:avLst/>
          </a:prstGeom>
          <a:noFill/>
          <a:ln w="9525" algn="ctr">
            <a:noFill/>
            <a:miter lim="800000"/>
            <a:headEnd/>
            <a:tailEnd/>
          </a:ln>
          <a:effectLst/>
        </p:spPr>
        <p:txBody>
          <a:bodyPr wrap="square">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2</a:t>
            </a:r>
            <a:r>
              <a:rPr kumimoji="0" lang="zh-CN" altLang="en-US" sz="2000" b="1" dirty="0">
                <a:sym typeface="Symbol" pitchFamily="18" charset="2"/>
              </a:rPr>
              <a:t>）</a:t>
            </a:r>
            <a:endParaRPr lang="zh-CN" altLang="en-US" sz="2000" b="1" i="1" dirty="0"/>
          </a:p>
        </p:txBody>
      </p:sp>
      <p:sp>
        <p:nvSpPr>
          <p:cNvPr id="139" name="Rectangle 71"/>
          <p:cNvSpPr>
            <a:spLocks noChangeArrowheads="1"/>
          </p:cNvSpPr>
          <p:nvPr/>
        </p:nvSpPr>
        <p:spPr bwMode="auto">
          <a:xfrm>
            <a:off x="2352687" y="2714620"/>
            <a:ext cx="1079500" cy="396875"/>
          </a:xfrm>
          <a:prstGeom prst="rect">
            <a:avLst/>
          </a:prstGeom>
          <a:noFill/>
          <a:ln w="9525" algn="ctr">
            <a:noFill/>
            <a:miter lim="800000"/>
            <a:headEnd/>
            <a:tailEnd/>
          </a:ln>
          <a:effectLst/>
        </p:spPr>
        <p:txBody>
          <a:bodyPr>
            <a:spAutoFit/>
          </a:bodyPr>
          <a:lstStyle/>
          <a:p>
            <a:pPr>
              <a:buNone/>
            </a:pPr>
            <a:r>
              <a:rPr lang="en-US" altLang="zh-CN" sz="2000" dirty="0">
                <a:sym typeface="Symbol" pitchFamily="18" charset="2"/>
              </a:rPr>
              <a:t>#</a:t>
            </a:r>
            <a:endParaRPr lang="zh-CN" altLang="en-US" sz="2000" i="1" dirty="0"/>
          </a:p>
        </p:txBody>
      </p:sp>
      <p:sp>
        <p:nvSpPr>
          <p:cNvPr id="23" name="Rectangle 2"/>
          <p:cNvSpPr>
            <a:spLocks noChangeArrowheads="1"/>
          </p:cNvSpPr>
          <p:nvPr/>
        </p:nvSpPr>
        <p:spPr bwMode="auto">
          <a:xfrm>
            <a:off x="214282" y="0"/>
            <a:ext cx="8606190" cy="1938992"/>
          </a:xfrm>
          <a:prstGeom prst="rect">
            <a:avLst/>
          </a:prstGeom>
          <a:noFill/>
          <a:ln w="9525">
            <a:noFill/>
            <a:miter lim="800000"/>
            <a:headEnd/>
            <a:tailEnd/>
          </a:ln>
        </p:spPr>
        <p:txBody>
          <a:bodyPr wrap="square">
            <a:spAutoFit/>
          </a:bodyPr>
          <a:lstStyle/>
          <a:p>
            <a:pPr>
              <a:buClrTx/>
              <a:buFont typeface="Symbol" pitchFamily="18" charset="2"/>
              <a:buNone/>
            </a:pPr>
            <a:r>
              <a:rPr lang="zh-CN" altLang="en-US" sz="2400" dirty="0"/>
              <a:t>之后依如下步骤：</a:t>
            </a:r>
            <a:endParaRPr lang="en-US" altLang="zh-CN" sz="2400" b="1" dirty="0"/>
          </a:p>
          <a:p>
            <a:pPr>
              <a:buClrTx/>
              <a:buFont typeface="Symbol" pitchFamily="18" charset="2"/>
              <a:buNone/>
            </a:pPr>
            <a:r>
              <a:rPr lang="zh-CN" altLang="en-US" sz="2400" b="1" dirty="0"/>
              <a:t>（</a:t>
            </a:r>
            <a:r>
              <a:rPr lang="en-US" altLang="zh-CN" sz="2400" dirty="0"/>
              <a:t>1</a:t>
            </a:r>
            <a:r>
              <a:rPr lang="zh-CN" altLang="en-US" sz="2400" b="1" dirty="0"/>
              <a:t>）若栈顶为</a:t>
            </a:r>
            <a:r>
              <a:rPr lang="zh-CN" altLang="en-US" sz="2400" b="1" dirty="0">
                <a:solidFill>
                  <a:srgbClr val="FF0000"/>
                </a:solidFill>
              </a:rPr>
              <a:t>非终结符</a:t>
            </a:r>
            <a:r>
              <a:rPr lang="zh-CN" altLang="en-US" sz="2400" b="1" dirty="0"/>
              <a:t>，则根据该非终结符和</a:t>
            </a:r>
            <a:r>
              <a:rPr lang="zh-CN" altLang="en-US" sz="2400" dirty="0">
                <a:solidFill>
                  <a:srgbClr val="FF0000"/>
                </a:solidFill>
                <a:latin typeface="Times New Roman" pitchFamily="18" charset="0"/>
              </a:rPr>
              <a:t>余留输入串</a:t>
            </a:r>
            <a:r>
              <a:rPr lang="zh-CN" altLang="en-US" sz="2400" dirty="0">
                <a:solidFill>
                  <a:srgbClr val="FF0000"/>
                </a:solidFill>
              </a:rPr>
              <a:t>的第一个符号</a:t>
            </a:r>
            <a:r>
              <a:rPr lang="zh-CN" altLang="en-US" sz="2400" b="1" dirty="0"/>
              <a:t>查预测分析表，若相应表项中是产生式（唯一的），</a:t>
            </a:r>
          </a:p>
          <a:p>
            <a:pPr>
              <a:buClrTx/>
              <a:buFont typeface="Symbol" pitchFamily="18" charset="2"/>
              <a:buNone/>
            </a:pPr>
            <a:r>
              <a:rPr lang="zh-CN" altLang="en-US" sz="2400" b="1" dirty="0"/>
              <a:t>则将此非终结符出栈，并把产生式右部符号</a:t>
            </a:r>
            <a:r>
              <a:rPr lang="zh-CN" altLang="en-US" sz="2400" b="1" dirty="0">
                <a:solidFill>
                  <a:srgbClr val="FF0000"/>
                </a:solidFill>
              </a:rPr>
              <a:t>从右至左</a:t>
            </a:r>
            <a:r>
              <a:rPr lang="zh-CN" altLang="en-US" sz="2400" b="1" dirty="0"/>
              <a:t>入栈；若表项为空，则进行</a:t>
            </a:r>
            <a:r>
              <a:rPr lang="zh-CN" altLang="en-US" sz="2400" b="1" dirty="0">
                <a:solidFill>
                  <a:srgbClr val="FF0000"/>
                </a:solidFill>
              </a:rPr>
              <a:t>出错</a:t>
            </a:r>
            <a:r>
              <a:rPr lang="zh-CN" altLang="en-US" sz="2400" b="1" dirty="0"/>
              <a:t>处理</a:t>
            </a:r>
            <a:endParaRPr lang="en-US" altLang="zh-CN" sz="2400" dirty="0"/>
          </a:p>
        </p:txBody>
      </p:sp>
      <p:sp>
        <p:nvSpPr>
          <p:cNvPr id="20" name="Rectangle 71">
            <a:extLst>
              <a:ext uri="{FF2B5EF4-FFF2-40B4-BE49-F238E27FC236}">
                <a16:creationId xmlns:a16="http://schemas.microsoft.com/office/drawing/2014/main" id="{7386A608-BB7C-43A1-BCC6-23824664832E}"/>
              </a:ext>
            </a:extLst>
          </p:cNvPr>
          <p:cNvSpPr>
            <a:spLocks noChangeArrowheads="1"/>
          </p:cNvSpPr>
          <p:nvPr/>
        </p:nvSpPr>
        <p:spPr bwMode="auto">
          <a:xfrm>
            <a:off x="2504932" y="2704863"/>
            <a:ext cx="1079500" cy="396875"/>
          </a:xfrm>
          <a:prstGeom prst="rect">
            <a:avLst/>
          </a:prstGeom>
          <a:noFill/>
          <a:ln w="9525" algn="ctr">
            <a:noFill/>
            <a:miter lim="800000"/>
            <a:headEnd/>
            <a:tailEnd/>
          </a:ln>
          <a:effectLst/>
        </p:spPr>
        <p:txBody>
          <a:bodyPr>
            <a:spAutoFit/>
          </a:bodyPr>
          <a:lstStyle/>
          <a:p>
            <a:pPr>
              <a:buNone/>
            </a:pPr>
            <a:r>
              <a:rPr lang="en-US" altLang="zh-CN" sz="2000" dirty="0">
                <a:sym typeface="Symbol" pitchFamily="18" charset="2"/>
              </a:rPr>
              <a:t>E’T</a:t>
            </a:r>
            <a:endParaRPr lang="zh-CN" altLang="en-US" sz="2000" i="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2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20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20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fade">
                                      <p:cBhvr>
                                        <p:cTn id="27" dur="2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6" grpId="0"/>
      <p:bldP spid="138" grpId="0"/>
      <p:bldP spid="13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64088" y="5589240"/>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7810822"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92074" y="350108"/>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95942" y="2479610"/>
            <a:ext cx="5456178" cy="4031873"/>
          </a:xfrm>
          <a:prstGeom prst="rect">
            <a:avLst/>
          </a:prstGeom>
          <a:solidFill>
            <a:schemeClr val="bg1"/>
          </a:solidFill>
        </p:spPr>
        <p:txBody>
          <a:bodyPr wrap="square" rtlCol="0" anchor="t">
            <a:spAutoFit/>
          </a:bodyPr>
          <a:lstStyle/>
          <a:p>
            <a:pPr algn="l">
              <a:buNone/>
            </a:pPr>
            <a:r>
              <a:rPr lang="zh-CN" altLang="en-US" dirty="0">
                <a:solidFill>
                  <a:srgbClr val="800080"/>
                </a:solidFill>
                <a:sym typeface="Symbol" panose="05050102010706020507" pitchFamily="18" charset="2"/>
              </a:rPr>
              <a:t>如何识别符号串？</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但是</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2</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和</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1</a:t>
            </a:r>
            <a:r>
              <a:rPr lang="en-US" altLang="zh-CN" i="1" dirty="0">
                <a:solidFill>
                  <a:srgbClr val="800080"/>
                </a:solidFill>
                <a:sym typeface="Symbol" panose="05050102010706020507" pitchFamily="18" charset="2"/>
              </a:rPr>
              <a:t>[S]</a:t>
            </a:r>
          </a:p>
          <a:p>
            <a:pPr>
              <a:buNone/>
            </a:pPr>
            <a:r>
              <a:rPr lang="zh-CN" altLang="en-US" dirty="0">
                <a:solidFill>
                  <a:srgbClr val="800080"/>
                </a:solidFill>
                <a:sym typeface="Symbol" panose="05050102010706020507" pitchFamily="18" charset="2"/>
              </a:rPr>
              <a:t>有所不同，其特点有</a:t>
            </a:r>
            <a:endParaRPr lang="en-US" altLang="zh-CN" dirty="0">
              <a:solidFill>
                <a:srgbClr val="800080"/>
              </a:solidFill>
              <a:sym typeface="Symbol" panose="05050102010706020507" pitchFamily="18" charset="2"/>
            </a:endParaRPr>
          </a:p>
          <a:p>
            <a:pPr marL="514350" indent="-514350">
              <a:buFont typeface="+mj-ea"/>
              <a:buAutoNum type="circleNumDbPlain" startAt="2"/>
            </a:pPr>
            <a:r>
              <a:rPr lang="zh-CN" altLang="en-US" dirty="0">
                <a:solidFill>
                  <a:srgbClr val="800080"/>
                </a:solidFill>
                <a:sym typeface="Symbol" panose="05050102010706020507" pitchFamily="18" charset="2"/>
              </a:rPr>
              <a:t>如果产生式的左部相同，那么他们的右部由不同的符号开始；即同一个非终结符的产生式右部的第一个符号不同。</a:t>
            </a:r>
            <a:endParaRPr lang="en-US" altLang="zh-CN" dirty="0">
              <a:solidFill>
                <a:srgbClr val="800080"/>
              </a:solidFill>
              <a:sym typeface="Symbol" panose="05050102010706020507" pitchFamily="18" charset="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549333663"/>
              </p:ext>
            </p:extLst>
          </p:nvPr>
        </p:nvGraphicFramePr>
        <p:xfrm>
          <a:off x="3357554" y="4234836"/>
          <a:ext cx="4786346" cy="2194560"/>
        </p:xfrm>
        <a:graphic>
          <a:graphicData uri="http://schemas.openxmlformats.org/drawingml/2006/table">
            <a:tbl>
              <a:tblPr firstRow="1" bandRow="1">
                <a:tableStyleId>{5940675A-B579-460E-94D1-54222C63F5DA}</a:tableStyleId>
              </a:tblPr>
              <a:tblGrid>
                <a:gridCol w="435123">
                  <a:extLst>
                    <a:ext uri="{9D8B030D-6E8A-4147-A177-3AD203B41FA5}">
                      <a16:colId xmlns:a16="http://schemas.microsoft.com/office/drawing/2014/main" val="20000"/>
                    </a:ext>
                  </a:extLst>
                </a:gridCol>
                <a:gridCol w="761464">
                  <a:extLst>
                    <a:ext uri="{9D8B030D-6E8A-4147-A177-3AD203B41FA5}">
                      <a16:colId xmlns:a16="http://schemas.microsoft.com/office/drawing/2014/main" val="20001"/>
                    </a:ext>
                  </a:extLst>
                </a:gridCol>
                <a:gridCol w="870245">
                  <a:extLst>
                    <a:ext uri="{9D8B030D-6E8A-4147-A177-3AD203B41FA5}">
                      <a16:colId xmlns:a16="http://schemas.microsoft.com/office/drawing/2014/main" val="20002"/>
                    </a:ext>
                  </a:extLst>
                </a:gridCol>
                <a:gridCol w="758843">
                  <a:extLst>
                    <a:ext uri="{9D8B030D-6E8A-4147-A177-3AD203B41FA5}">
                      <a16:colId xmlns:a16="http://schemas.microsoft.com/office/drawing/2014/main" val="20003"/>
                    </a:ext>
                  </a:extLst>
                </a:gridCol>
                <a:gridCol w="807335">
                  <a:extLst>
                    <a:ext uri="{9D8B030D-6E8A-4147-A177-3AD203B41FA5}">
                      <a16:colId xmlns:a16="http://schemas.microsoft.com/office/drawing/2014/main" val="20004"/>
                    </a:ext>
                  </a:extLst>
                </a:gridCol>
                <a:gridCol w="576668">
                  <a:extLst>
                    <a:ext uri="{9D8B030D-6E8A-4147-A177-3AD203B41FA5}">
                      <a16:colId xmlns:a16="http://schemas.microsoft.com/office/drawing/2014/main" val="20005"/>
                    </a:ext>
                  </a:extLst>
                </a:gridCol>
                <a:gridCol w="576668">
                  <a:extLst>
                    <a:ext uri="{9D8B030D-6E8A-4147-A177-3AD203B41FA5}">
                      <a16:colId xmlns:a16="http://schemas.microsoft.com/office/drawing/2014/main" val="20006"/>
                    </a:ext>
                  </a:extLst>
                </a:gridCol>
              </a:tblGrid>
              <a:tr h="330129">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 </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FT’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330129">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r>
                        <a:rPr lang="en-US" altLang="zh-CN" sz="2400" b="1" i="1" dirty="0" err="1">
                          <a:solidFill>
                            <a:srgbClr val="800080"/>
                          </a:solidFill>
                        </a:rPr>
                        <a:t>i</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r>
                        <a:rPr lang="en-US" altLang="zh-CN" sz="2400" b="1" i="1">
                          <a:solidFill>
                            <a:srgbClr val="800080"/>
                          </a:solidFill>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24" name="Text Box 58"/>
          <p:cNvSpPr txBox="1">
            <a:spLocks noChangeArrowheads="1"/>
          </p:cNvSpPr>
          <p:nvPr/>
        </p:nvSpPr>
        <p:spPr bwMode="auto">
          <a:xfrm>
            <a:off x="723865" y="3737170"/>
            <a:ext cx="2848003" cy="3108543"/>
          </a:xfrm>
          <a:prstGeom prst="rect">
            <a:avLst/>
          </a:prstGeom>
          <a:noFill/>
          <a:ln w="9525">
            <a:noFill/>
            <a:miter lim="800000"/>
            <a:headEnd/>
            <a:tailEnd/>
          </a:ln>
          <a:effectLst/>
        </p:spPr>
        <p:txBody>
          <a:bodyPr wrap="square">
            <a:spAutoFit/>
          </a:bodyPr>
          <a:lstStyle/>
          <a:p>
            <a:pPr>
              <a:buNone/>
            </a:pPr>
            <a:r>
              <a:rPr lang="zh-CN" altLang="en-US" sz="2800" dirty="0">
                <a:solidFill>
                  <a:srgbClr val="800080"/>
                </a:solidFill>
                <a:cs typeface="Times New Roman" pitchFamily="18" charset="0"/>
                <a:sym typeface="Symbol" pitchFamily="18" charset="2"/>
              </a:rPr>
              <a:t>分析</a:t>
            </a:r>
            <a:r>
              <a:rPr lang="en-US" altLang="zh-CN" sz="2400" i="1" dirty="0" err="1">
                <a:sym typeface="Symbol" pitchFamily="18" charset="2"/>
              </a:rPr>
              <a:t>i</a:t>
            </a:r>
            <a:r>
              <a:rPr lang="zh-CN" altLang="en-US" sz="2400" i="1" dirty="0">
                <a:sym typeface="Symbol" pitchFamily="18" charset="2"/>
              </a:rPr>
              <a:t> </a:t>
            </a:r>
            <a:r>
              <a:rPr lang="en-US" altLang="zh-CN" sz="2400" i="1" dirty="0">
                <a:sym typeface="Symbol" pitchFamily="18" charset="2"/>
              </a:rPr>
              <a:t>+</a:t>
            </a:r>
            <a:r>
              <a:rPr lang="zh-CN" altLang="en-US" sz="2400" i="1" dirty="0">
                <a:sym typeface="Symbol" pitchFamily="18" charset="2"/>
              </a:rPr>
              <a:t> </a:t>
            </a:r>
            <a:r>
              <a:rPr lang="en-US" altLang="zh-CN" sz="2400" i="1" dirty="0" err="1">
                <a:sym typeface="Symbol" pitchFamily="18" charset="2"/>
              </a:rPr>
              <a:t>i</a:t>
            </a:r>
            <a:r>
              <a:rPr lang="en-US" altLang="zh-CN" sz="2400" i="1" dirty="0">
                <a:sym typeface="Symbol" pitchFamily="18" charset="2"/>
              </a:rPr>
              <a:t>  </a:t>
            </a:r>
            <a:r>
              <a:rPr lang="en-US" altLang="zh-CN" sz="2400" i="1" dirty="0" err="1">
                <a:sym typeface="Symbol" pitchFamily="18" charset="2"/>
              </a:rPr>
              <a:t>i</a:t>
            </a:r>
            <a:endParaRPr kumimoji="0" lang="en-US" altLang="zh-CN" sz="2400" b="1" dirty="0">
              <a:solidFill>
                <a:srgbClr val="800080"/>
              </a:solidFill>
              <a:cs typeface="Times New Roman" pitchFamily="18" charset="0"/>
              <a:sym typeface="Symbol" pitchFamily="18" charset="2"/>
            </a:endParaRPr>
          </a:p>
          <a:p>
            <a:pPr>
              <a:buClrTx/>
              <a:buFont typeface="Wingdings" pitchFamily="2" charset="2"/>
              <a:buNone/>
            </a:pPr>
            <a:r>
              <a:rPr kumimoji="0" lang="zh-CN" altLang="en-US" sz="2400" b="1" dirty="0">
                <a:solidFill>
                  <a:srgbClr val="800080"/>
                </a:solidFill>
                <a:cs typeface="Times New Roman" pitchFamily="18" charset="0"/>
                <a:sym typeface="Symbol" pitchFamily="18" charset="2"/>
              </a:rPr>
              <a:t>文法 </a:t>
            </a:r>
            <a:r>
              <a:rPr kumimoji="0" lang="en-US" altLang="zh-CN" sz="2400" i="1" dirty="0">
                <a:solidFill>
                  <a:srgbClr val="800080"/>
                </a:solidFill>
                <a:cs typeface="Times New Roman" pitchFamily="18" charset="0"/>
                <a:sym typeface="Symbol" pitchFamily="18" charset="2"/>
              </a:rPr>
              <a:t>G</a:t>
            </a:r>
            <a:r>
              <a:rPr kumimoji="0" lang="en-US" altLang="zh-CN" sz="2400" dirty="0">
                <a:solidFill>
                  <a:srgbClr val="800080"/>
                </a:solidFill>
                <a:cs typeface="Times New Roman" pitchFamily="18" charset="0"/>
                <a:sym typeface="Symbol" pitchFamily="18" charset="2"/>
              </a:rPr>
              <a:t>[</a:t>
            </a:r>
            <a:r>
              <a:rPr kumimoji="0" lang="en-US" altLang="zh-CN" sz="2400" i="1" dirty="0">
                <a:solidFill>
                  <a:srgbClr val="800080"/>
                </a:solidFill>
                <a:cs typeface="Times New Roman" pitchFamily="18" charset="0"/>
                <a:sym typeface="Symbol" pitchFamily="18" charset="2"/>
              </a:rPr>
              <a:t>E</a:t>
            </a:r>
            <a:r>
              <a:rPr kumimoji="0" lang="en-US" altLang="zh-CN" sz="2400" dirty="0">
                <a:solidFill>
                  <a:srgbClr val="800080"/>
                </a:solidFill>
                <a:cs typeface="Times New Roman" pitchFamily="18" charset="0"/>
                <a:sym typeface="Symbol" pitchFamily="18" charset="2"/>
              </a:rPr>
              <a:t>]:</a:t>
            </a:r>
            <a:endParaRPr kumimoji="0" lang="en-US" altLang="zh-CN" sz="2400" dirty="0">
              <a:cs typeface="Times New Roman" pitchFamily="18" charset="0"/>
              <a:sym typeface="Symbol" pitchFamily="18" charset="2"/>
            </a:endParaRP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TE’</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 TE’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FT’ </a:t>
            </a:r>
          </a:p>
          <a:p>
            <a:pPr marL="342900" lvl="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 FT’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F  (E)  I</a:t>
            </a:r>
          </a:p>
        </p:txBody>
      </p:sp>
      <p:sp>
        <p:nvSpPr>
          <p:cNvPr id="99" name="Rectangle 60"/>
          <p:cNvSpPr>
            <a:spLocks noChangeArrowheads="1"/>
          </p:cNvSpPr>
          <p:nvPr/>
        </p:nvSpPr>
        <p:spPr bwMode="auto">
          <a:xfrm>
            <a:off x="3152784" y="2047490"/>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t>i</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b="1" dirty="0">
                <a:sym typeface="Symbol" pitchFamily="18" charset="2"/>
              </a:rPr>
              <a:t>  </a:t>
            </a:r>
            <a:r>
              <a:rPr lang="en-US" altLang="zh-CN" sz="2000" i="1" dirty="0" err="1">
                <a:sym typeface="Symbol" pitchFamily="18" charset="2"/>
              </a:rPr>
              <a:t>i</a:t>
            </a:r>
            <a:r>
              <a:rPr lang="en-US" altLang="zh-CN" sz="2000" b="1" i="1" dirty="0"/>
              <a:t> #</a:t>
            </a:r>
          </a:p>
        </p:txBody>
      </p:sp>
      <p:sp>
        <p:nvSpPr>
          <p:cNvPr id="100" name="Rectangle 65"/>
          <p:cNvSpPr>
            <a:spLocks noChangeArrowheads="1"/>
          </p:cNvSpPr>
          <p:nvPr/>
        </p:nvSpPr>
        <p:spPr bwMode="auto">
          <a:xfrm>
            <a:off x="4953009" y="2047490"/>
            <a:ext cx="1655763" cy="400050"/>
          </a:xfrm>
          <a:prstGeom prst="rect">
            <a:avLst/>
          </a:prstGeom>
          <a:noFill/>
          <a:ln w="9525" algn="ctr">
            <a:noFill/>
            <a:miter lim="800000"/>
            <a:headEnd/>
            <a:tailEnd/>
          </a:ln>
          <a:effectLst/>
        </p:spPr>
        <p:txBody>
          <a:bodyPr wrap="square">
            <a:spAutoFit/>
          </a:bodyPr>
          <a:lstStyle/>
          <a:p>
            <a:pPr marL="342900" indent="-342900">
              <a:spcBef>
                <a:spcPct val="20000"/>
              </a:spcBef>
              <a:buClr>
                <a:schemeClr val="tx1"/>
              </a:buClr>
              <a:buSzPct val="75000"/>
              <a:buNone/>
            </a:pPr>
            <a:r>
              <a:rPr lang="en-US" altLang="zh-CN" sz="2000" dirty="0">
                <a:solidFill>
                  <a:srgbClr val="800080"/>
                </a:solidFill>
                <a:sym typeface="Symbol" pitchFamily="18" charset="2"/>
              </a:rPr>
              <a:t>E  TE’</a:t>
            </a:r>
          </a:p>
        </p:txBody>
      </p:sp>
      <p:sp>
        <p:nvSpPr>
          <p:cNvPr id="101" name="Rectangle 66"/>
          <p:cNvSpPr>
            <a:spLocks noChangeArrowheads="1"/>
          </p:cNvSpPr>
          <p:nvPr/>
        </p:nvSpPr>
        <p:spPr bwMode="auto">
          <a:xfrm>
            <a:off x="1714480" y="2082415"/>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102" name="Rectangle 66"/>
          <p:cNvSpPr>
            <a:spLocks noChangeArrowheads="1"/>
          </p:cNvSpPr>
          <p:nvPr/>
        </p:nvSpPr>
        <p:spPr bwMode="auto">
          <a:xfrm>
            <a:off x="2351078" y="2082415"/>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#E</a:t>
            </a:r>
            <a:endParaRPr lang="zh-CN" altLang="en-US" sz="2000" b="1" i="1" dirty="0"/>
          </a:p>
        </p:txBody>
      </p:sp>
      <p:sp>
        <p:nvSpPr>
          <p:cNvPr id="103" name="Line 131"/>
          <p:cNvSpPr>
            <a:spLocks noChangeShapeType="1"/>
          </p:cNvSpPr>
          <p:nvPr/>
        </p:nvSpPr>
        <p:spPr bwMode="auto">
          <a:xfrm>
            <a:off x="1063632" y="2047490"/>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104" name="Text Box 61"/>
          <p:cNvSpPr txBox="1">
            <a:spLocks noChangeArrowheads="1"/>
          </p:cNvSpPr>
          <p:nvPr/>
        </p:nvSpPr>
        <p:spPr bwMode="auto">
          <a:xfrm>
            <a:off x="1571604" y="1571612"/>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105" name="Text Box 62"/>
          <p:cNvSpPr txBox="1">
            <a:spLocks noChangeArrowheads="1"/>
          </p:cNvSpPr>
          <p:nvPr/>
        </p:nvSpPr>
        <p:spPr bwMode="auto">
          <a:xfrm>
            <a:off x="2284398" y="1615690"/>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106" name="Text Box 63"/>
          <p:cNvSpPr txBox="1">
            <a:spLocks noChangeArrowheads="1"/>
          </p:cNvSpPr>
          <p:nvPr/>
        </p:nvSpPr>
        <p:spPr bwMode="auto">
          <a:xfrm>
            <a:off x="3394060" y="1615690"/>
            <a:ext cx="1481342" cy="400110"/>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000" b="1" dirty="0">
                <a:latin typeface="Times New Roman" pitchFamily="18" charset="0"/>
              </a:rPr>
              <a:t>余留输入串</a:t>
            </a:r>
          </a:p>
        </p:txBody>
      </p:sp>
      <p:cxnSp>
        <p:nvCxnSpPr>
          <p:cNvPr id="113" name="直接连接符 112"/>
          <p:cNvCxnSpPr/>
          <p:nvPr/>
        </p:nvCxnSpPr>
        <p:spPr bwMode="auto">
          <a:xfrm flipH="1">
            <a:off x="2357422" y="164305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3" name="直接连接符 132"/>
          <p:cNvCxnSpPr/>
          <p:nvPr/>
        </p:nvCxnSpPr>
        <p:spPr bwMode="auto">
          <a:xfrm flipH="1">
            <a:off x="3428992" y="164305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4" name="直接连接符 133"/>
          <p:cNvCxnSpPr/>
          <p:nvPr/>
        </p:nvCxnSpPr>
        <p:spPr bwMode="auto">
          <a:xfrm flipH="1">
            <a:off x="4786314" y="1643050"/>
            <a:ext cx="14450" cy="1800000"/>
          </a:xfrm>
          <a:prstGeom prst="line">
            <a:avLst/>
          </a:prstGeom>
          <a:noFill/>
          <a:ln w="25400" cap="flat" cmpd="sng" algn="ctr">
            <a:solidFill>
              <a:schemeClr val="tx1"/>
            </a:solidFill>
            <a:prstDash val="solid"/>
            <a:round/>
            <a:headEnd type="none" w="med" len="med"/>
            <a:tailEnd type="none" w="med" len="med"/>
          </a:ln>
        </p:spPr>
      </p:cxnSp>
      <p:sp>
        <p:nvSpPr>
          <p:cNvPr id="20" name="Rectangle 2"/>
          <p:cNvSpPr>
            <a:spLocks noChangeArrowheads="1"/>
          </p:cNvSpPr>
          <p:nvPr/>
        </p:nvSpPr>
        <p:spPr bwMode="auto">
          <a:xfrm>
            <a:off x="285720" y="71414"/>
            <a:ext cx="7894638" cy="1569660"/>
          </a:xfrm>
          <a:prstGeom prst="rect">
            <a:avLst/>
          </a:prstGeom>
          <a:noFill/>
          <a:ln w="9525">
            <a:noFill/>
            <a:miter lim="800000"/>
            <a:headEnd/>
            <a:tailEnd/>
          </a:ln>
        </p:spPr>
        <p:txBody>
          <a:bodyPr wrap="square">
            <a:spAutoFit/>
          </a:bodyPr>
          <a:lstStyle/>
          <a:p>
            <a:pPr>
              <a:buNone/>
            </a:pPr>
            <a:r>
              <a:rPr lang="zh-CN" altLang="en-US" sz="2400" b="1" dirty="0"/>
              <a:t>（</a:t>
            </a:r>
            <a:r>
              <a:rPr lang="en-US" altLang="zh-CN" sz="2400" dirty="0"/>
              <a:t>2</a:t>
            </a:r>
            <a:r>
              <a:rPr lang="zh-CN" altLang="en-US" sz="2400" dirty="0"/>
              <a:t>）若栈顶为 </a:t>
            </a:r>
            <a:r>
              <a:rPr lang="zh-CN" altLang="en-US" sz="2400" dirty="0">
                <a:solidFill>
                  <a:srgbClr val="FF0000"/>
                </a:solidFill>
              </a:rPr>
              <a:t>终结符</a:t>
            </a:r>
            <a:r>
              <a:rPr lang="zh-CN" altLang="en-US" sz="2400" dirty="0"/>
              <a:t>，则判断</a:t>
            </a:r>
            <a:r>
              <a:rPr lang="zh-CN" altLang="en-US" sz="2400" dirty="0">
                <a:solidFill>
                  <a:srgbClr val="FF0000"/>
                </a:solidFill>
                <a:latin typeface="Times New Roman" pitchFamily="18" charset="0"/>
              </a:rPr>
              <a:t>余留输入串</a:t>
            </a:r>
            <a:r>
              <a:rPr lang="zh-CN" altLang="en-US" sz="2400" dirty="0">
                <a:solidFill>
                  <a:srgbClr val="FF0000"/>
                </a:solidFill>
              </a:rPr>
              <a:t>的第一个符号</a:t>
            </a:r>
            <a:r>
              <a:rPr lang="zh-CN" altLang="en-US" sz="2400" dirty="0"/>
              <a:t>是否与该终结符相匹配，若匹配，栈弹出该终结符，对于输入串则移到下一符号继续分析，即</a:t>
            </a:r>
            <a:r>
              <a:rPr lang="zh-CN" altLang="en-US" sz="2400" dirty="0">
                <a:latin typeface="Times New Roman" pitchFamily="18" charset="0"/>
              </a:rPr>
              <a:t>余留输入串也删除</a:t>
            </a:r>
            <a:r>
              <a:rPr lang="zh-CN" altLang="en-US" sz="2400" dirty="0"/>
              <a:t>该终结符；不匹配，则进行</a:t>
            </a:r>
            <a:r>
              <a:rPr lang="zh-CN" altLang="en-US" sz="2400" dirty="0">
                <a:solidFill>
                  <a:srgbClr val="FF0000"/>
                </a:solidFill>
              </a:rPr>
              <a:t>出错</a:t>
            </a:r>
            <a:r>
              <a:rPr lang="zh-CN" altLang="en-US" sz="2400" dirty="0"/>
              <a:t>处理；</a:t>
            </a:r>
            <a:endParaRPr lang="en-US" altLang="zh-CN" sz="2400" dirty="0"/>
          </a:p>
        </p:txBody>
      </p:sp>
      <p:sp>
        <p:nvSpPr>
          <p:cNvPr id="21" name="TextBox 20"/>
          <p:cNvSpPr txBox="1"/>
          <p:nvPr/>
        </p:nvSpPr>
        <p:spPr>
          <a:xfrm>
            <a:off x="1894628" y="2428868"/>
            <a:ext cx="677108" cy="500066"/>
          </a:xfrm>
          <a:prstGeom prst="rect">
            <a:avLst/>
          </a:prstGeom>
          <a:noFill/>
        </p:spPr>
        <p:txBody>
          <a:bodyPr vert="eaVert" wrap="square" rtlCol="0">
            <a:spAutoFit/>
          </a:bodyPr>
          <a:lstStyle/>
          <a:p>
            <a:pPr>
              <a:buNone/>
            </a:pPr>
            <a:r>
              <a:rPr lang="en-US" altLang="zh-CN" dirty="0"/>
              <a:t>…</a:t>
            </a:r>
            <a:endParaRPr lang="zh-CN" altLang="en-US" dirty="0"/>
          </a:p>
        </p:txBody>
      </p:sp>
      <p:sp>
        <p:nvSpPr>
          <p:cNvPr id="25" name="TextBox 24"/>
          <p:cNvSpPr txBox="1"/>
          <p:nvPr/>
        </p:nvSpPr>
        <p:spPr>
          <a:xfrm>
            <a:off x="2428860" y="2428868"/>
            <a:ext cx="677108" cy="428628"/>
          </a:xfrm>
          <a:prstGeom prst="rect">
            <a:avLst/>
          </a:prstGeom>
          <a:noFill/>
        </p:spPr>
        <p:txBody>
          <a:bodyPr vert="eaVert" wrap="square" rtlCol="0">
            <a:spAutoFit/>
          </a:bodyPr>
          <a:lstStyle/>
          <a:p>
            <a:pPr>
              <a:buNone/>
            </a:pPr>
            <a:r>
              <a:rPr lang="en-US" altLang="zh-CN" dirty="0"/>
              <a:t>…</a:t>
            </a:r>
            <a:endParaRPr lang="zh-CN" altLang="en-US" dirty="0"/>
          </a:p>
        </p:txBody>
      </p:sp>
      <p:sp>
        <p:nvSpPr>
          <p:cNvPr id="26" name="TextBox 25"/>
          <p:cNvSpPr txBox="1"/>
          <p:nvPr/>
        </p:nvSpPr>
        <p:spPr>
          <a:xfrm>
            <a:off x="3786182" y="2357430"/>
            <a:ext cx="677108" cy="428628"/>
          </a:xfrm>
          <a:prstGeom prst="rect">
            <a:avLst/>
          </a:prstGeom>
          <a:noFill/>
        </p:spPr>
        <p:txBody>
          <a:bodyPr vert="eaVert" wrap="square" rtlCol="0">
            <a:spAutoFit/>
          </a:bodyPr>
          <a:lstStyle/>
          <a:p>
            <a:pPr>
              <a:buNone/>
            </a:pPr>
            <a:r>
              <a:rPr lang="en-US" altLang="zh-CN" dirty="0"/>
              <a:t>…</a:t>
            </a:r>
            <a:endParaRPr lang="zh-CN" altLang="en-US" dirty="0"/>
          </a:p>
        </p:txBody>
      </p:sp>
      <p:sp>
        <p:nvSpPr>
          <p:cNvPr id="27" name="TextBox 26"/>
          <p:cNvSpPr txBox="1"/>
          <p:nvPr/>
        </p:nvSpPr>
        <p:spPr>
          <a:xfrm>
            <a:off x="5214942" y="2357430"/>
            <a:ext cx="677108" cy="521161"/>
          </a:xfrm>
          <a:prstGeom prst="rect">
            <a:avLst/>
          </a:prstGeom>
          <a:noFill/>
        </p:spPr>
        <p:txBody>
          <a:bodyPr vert="eaVert" wrap="square" rtlCol="0">
            <a:spAutoFit/>
          </a:bodyPr>
          <a:lstStyle/>
          <a:p>
            <a:pPr>
              <a:buNone/>
            </a:pPr>
            <a:r>
              <a:rPr lang="en-US" altLang="zh-CN" dirty="0"/>
              <a:t>…</a:t>
            </a:r>
            <a:endParaRPr lang="zh-CN" altLang="en-US" dirty="0"/>
          </a:p>
        </p:txBody>
      </p:sp>
      <p:sp>
        <p:nvSpPr>
          <p:cNvPr id="29" name="Rectangle 76"/>
          <p:cNvSpPr>
            <a:spLocks noChangeArrowheads="1"/>
          </p:cNvSpPr>
          <p:nvPr/>
        </p:nvSpPr>
        <p:spPr bwMode="auto">
          <a:xfrm>
            <a:off x="3122593" y="2817811"/>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solidFill>
                  <a:srgbClr val="FF0000"/>
                </a:solidFill>
              </a:rPr>
              <a:t>i</a:t>
            </a:r>
            <a:r>
              <a:rPr lang="en-US" altLang="zh-CN" sz="2000" i="1" dirty="0">
                <a:solidFill>
                  <a:srgbClr val="FF0000"/>
                </a:solidFill>
              </a:rPr>
              <a:t> </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30" name="Rectangle 78"/>
          <p:cNvSpPr>
            <a:spLocks noChangeArrowheads="1"/>
          </p:cNvSpPr>
          <p:nvPr/>
        </p:nvSpPr>
        <p:spPr bwMode="auto">
          <a:xfrm>
            <a:off x="1714480" y="2817811"/>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4</a:t>
            </a:r>
            <a:r>
              <a:rPr kumimoji="0" lang="zh-CN" altLang="en-US" sz="2000" b="1" dirty="0">
                <a:sym typeface="Symbol" pitchFamily="18" charset="2"/>
              </a:rPr>
              <a:t>）</a:t>
            </a:r>
            <a:endParaRPr lang="zh-CN" altLang="en-US" sz="2000" b="1" i="1" dirty="0"/>
          </a:p>
        </p:txBody>
      </p:sp>
      <p:sp>
        <p:nvSpPr>
          <p:cNvPr id="31" name="Rectangle 79"/>
          <p:cNvSpPr>
            <a:spLocks noChangeArrowheads="1"/>
          </p:cNvSpPr>
          <p:nvPr/>
        </p:nvSpPr>
        <p:spPr bwMode="auto">
          <a:xfrm>
            <a:off x="2284393" y="2817811"/>
            <a:ext cx="10795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a:t>
            </a:r>
            <a:r>
              <a:rPr lang="en-US" altLang="zh-CN" sz="2000" i="1" dirty="0" err="1"/>
              <a:t>E’T’</a:t>
            </a:r>
            <a:r>
              <a:rPr lang="en-US" altLang="zh-CN" sz="2000" i="1" dirty="0" err="1">
                <a:solidFill>
                  <a:srgbClr val="FF0000"/>
                </a:solidFill>
              </a:rPr>
              <a:t>i</a:t>
            </a:r>
            <a:endParaRPr lang="en-US" altLang="zh-CN" sz="2000" b="1" i="1" dirty="0">
              <a:solidFill>
                <a:srgbClr val="FF0000"/>
              </a:solidFill>
            </a:endParaRPr>
          </a:p>
        </p:txBody>
      </p:sp>
      <p:sp>
        <p:nvSpPr>
          <p:cNvPr id="32" name="Rectangle 89"/>
          <p:cNvSpPr>
            <a:spLocks noChangeArrowheads="1"/>
          </p:cNvSpPr>
          <p:nvPr/>
        </p:nvSpPr>
        <p:spPr bwMode="auto">
          <a:xfrm>
            <a:off x="4849793" y="2817811"/>
            <a:ext cx="1368425"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a:t>
            </a:r>
            <a:r>
              <a:rPr lang="en-US" altLang="zh-CN" sz="2000" i="1" dirty="0" err="1"/>
              <a:t>i</a:t>
            </a:r>
            <a:r>
              <a:rPr lang="en-US" altLang="zh-CN" sz="2000" i="1" dirty="0"/>
              <a:t>”</a:t>
            </a:r>
            <a:r>
              <a:rPr lang="zh-CN" altLang="en-US" sz="2000" i="1" dirty="0"/>
              <a:t>匹配</a:t>
            </a:r>
            <a:endParaRPr lang="en-US" altLang="zh-CN" sz="2000" i="1" dirty="0"/>
          </a:p>
        </p:txBody>
      </p:sp>
      <p:grpSp>
        <p:nvGrpSpPr>
          <p:cNvPr id="33" name="Group 141"/>
          <p:cNvGrpSpPr>
            <a:grpSpLocks/>
          </p:cNvGrpSpPr>
          <p:nvPr/>
        </p:nvGrpSpPr>
        <p:grpSpPr bwMode="auto">
          <a:xfrm>
            <a:off x="1708165" y="3098796"/>
            <a:ext cx="2847975" cy="396875"/>
            <a:chOff x="2855" y="1798"/>
            <a:chExt cx="1794" cy="250"/>
          </a:xfrm>
        </p:grpSpPr>
        <p:sp>
          <p:nvSpPr>
            <p:cNvPr id="34" name="Rectangle 90"/>
            <p:cNvSpPr>
              <a:spLocks noChangeArrowheads="1"/>
            </p:cNvSpPr>
            <p:nvPr/>
          </p:nvSpPr>
          <p:spPr bwMode="auto">
            <a:xfrm>
              <a:off x="3742" y="1798"/>
              <a:ext cx="907" cy="250"/>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35" name="Rectangle 91"/>
            <p:cNvSpPr>
              <a:spLocks noChangeArrowheads="1"/>
            </p:cNvSpPr>
            <p:nvPr/>
          </p:nvSpPr>
          <p:spPr bwMode="auto">
            <a:xfrm>
              <a:off x="2855" y="1798"/>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5</a:t>
              </a:r>
              <a:r>
                <a:rPr kumimoji="0" lang="zh-CN" altLang="en-US" sz="2000" b="1" dirty="0">
                  <a:sym typeface="Symbol" pitchFamily="18" charset="2"/>
                </a:rPr>
                <a:t>）</a:t>
              </a:r>
              <a:endParaRPr lang="zh-CN" altLang="en-US" sz="2000" b="1" i="1" dirty="0"/>
            </a:p>
          </p:txBody>
        </p:sp>
        <p:sp>
          <p:nvSpPr>
            <p:cNvPr id="36" name="Rectangle 92"/>
            <p:cNvSpPr>
              <a:spLocks noChangeArrowheads="1"/>
            </p:cNvSpPr>
            <p:nvPr/>
          </p:nvSpPr>
          <p:spPr bwMode="auto">
            <a:xfrm>
              <a:off x="3219" y="1798"/>
              <a:ext cx="680" cy="250"/>
            </a:xfrm>
            <a:prstGeom prst="rect">
              <a:avLst/>
            </a:prstGeom>
            <a:noFill/>
            <a:ln w="9525" algn="ctr">
              <a:noFill/>
              <a:miter lim="800000"/>
              <a:headEnd/>
              <a:tailEnd/>
            </a:ln>
            <a:effectLst/>
          </p:spPr>
          <p:txBody>
            <a:bodyPr>
              <a:spAutoFit/>
            </a:bodyPr>
            <a:lstStyle/>
            <a:p>
              <a:pPr>
                <a:buNone/>
              </a:pPr>
              <a:r>
                <a:rPr lang="en-US" altLang="zh-CN" sz="2000" i="1" dirty="0"/>
                <a:t>#E’T’</a:t>
              </a:r>
            </a:p>
          </p:txBody>
        </p:sp>
      </p:grpSp>
      <p:sp>
        <p:nvSpPr>
          <p:cNvPr id="37" name="Text Box 64"/>
          <p:cNvSpPr txBox="1">
            <a:spLocks noChangeArrowheads="1"/>
          </p:cNvSpPr>
          <p:nvPr/>
        </p:nvSpPr>
        <p:spPr bwMode="auto">
          <a:xfrm>
            <a:off x="4963273" y="1599183"/>
            <a:ext cx="971475"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20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20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0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20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20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2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Bottom)">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6" grpId="0"/>
      <p:bldP spid="27" grpId="0"/>
      <p:bldP spid="29" grpId="0"/>
      <p:bldP spid="30" grpId="0"/>
      <p:bldP spid="31" grpId="0"/>
      <p:bldP spid="32"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表格 21"/>
          <p:cNvGraphicFramePr>
            <a:graphicFrameLocks noGrp="1"/>
          </p:cNvGraphicFramePr>
          <p:nvPr>
            <p:extLst>
              <p:ext uri="{D42A27DB-BD31-4B8C-83A1-F6EECF244321}">
                <p14:modId xmlns:p14="http://schemas.microsoft.com/office/powerpoint/2010/main" val="3549333663"/>
              </p:ext>
            </p:extLst>
          </p:nvPr>
        </p:nvGraphicFramePr>
        <p:xfrm>
          <a:off x="3357554" y="4234836"/>
          <a:ext cx="4786346" cy="2194560"/>
        </p:xfrm>
        <a:graphic>
          <a:graphicData uri="http://schemas.openxmlformats.org/drawingml/2006/table">
            <a:tbl>
              <a:tblPr firstRow="1" bandRow="1">
                <a:tableStyleId>{5940675A-B579-460E-94D1-54222C63F5DA}</a:tableStyleId>
              </a:tblPr>
              <a:tblGrid>
                <a:gridCol w="435123">
                  <a:extLst>
                    <a:ext uri="{9D8B030D-6E8A-4147-A177-3AD203B41FA5}">
                      <a16:colId xmlns:a16="http://schemas.microsoft.com/office/drawing/2014/main" val="20000"/>
                    </a:ext>
                  </a:extLst>
                </a:gridCol>
                <a:gridCol w="761464">
                  <a:extLst>
                    <a:ext uri="{9D8B030D-6E8A-4147-A177-3AD203B41FA5}">
                      <a16:colId xmlns:a16="http://schemas.microsoft.com/office/drawing/2014/main" val="20001"/>
                    </a:ext>
                  </a:extLst>
                </a:gridCol>
                <a:gridCol w="870245">
                  <a:extLst>
                    <a:ext uri="{9D8B030D-6E8A-4147-A177-3AD203B41FA5}">
                      <a16:colId xmlns:a16="http://schemas.microsoft.com/office/drawing/2014/main" val="20002"/>
                    </a:ext>
                  </a:extLst>
                </a:gridCol>
                <a:gridCol w="758843">
                  <a:extLst>
                    <a:ext uri="{9D8B030D-6E8A-4147-A177-3AD203B41FA5}">
                      <a16:colId xmlns:a16="http://schemas.microsoft.com/office/drawing/2014/main" val="20003"/>
                    </a:ext>
                  </a:extLst>
                </a:gridCol>
                <a:gridCol w="807335">
                  <a:extLst>
                    <a:ext uri="{9D8B030D-6E8A-4147-A177-3AD203B41FA5}">
                      <a16:colId xmlns:a16="http://schemas.microsoft.com/office/drawing/2014/main" val="20004"/>
                    </a:ext>
                  </a:extLst>
                </a:gridCol>
                <a:gridCol w="576668">
                  <a:extLst>
                    <a:ext uri="{9D8B030D-6E8A-4147-A177-3AD203B41FA5}">
                      <a16:colId xmlns:a16="http://schemas.microsoft.com/office/drawing/2014/main" val="20005"/>
                    </a:ext>
                  </a:extLst>
                </a:gridCol>
                <a:gridCol w="576668">
                  <a:extLst>
                    <a:ext uri="{9D8B030D-6E8A-4147-A177-3AD203B41FA5}">
                      <a16:colId xmlns:a16="http://schemas.microsoft.com/office/drawing/2014/main" val="20006"/>
                    </a:ext>
                  </a:extLst>
                </a:gridCol>
              </a:tblGrid>
              <a:tr h="330129">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330129">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 </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330129">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FT’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330129">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r>
                        <a:rPr lang="en-US" altLang="zh-CN" sz="2400" b="1" i="1" dirty="0" err="1">
                          <a:solidFill>
                            <a:srgbClr val="800080"/>
                          </a:solidFill>
                        </a:rPr>
                        <a:t>i</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r>
                        <a:rPr lang="en-US" altLang="zh-CN" sz="2400" b="1" i="1">
                          <a:solidFill>
                            <a:srgbClr val="800080"/>
                          </a:solidFill>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24" name="Text Box 58"/>
          <p:cNvSpPr txBox="1">
            <a:spLocks noChangeArrowheads="1"/>
          </p:cNvSpPr>
          <p:nvPr/>
        </p:nvSpPr>
        <p:spPr bwMode="auto">
          <a:xfrm>
            <a:off x="723865" y="3737170"/>
            <a:ext cx="2848003" cy="3108543"/>
          </a:xfrm>
          <a:prstGeom prst="rect">
            <a:avLst/>
          </a:prstGeom>
          <a:noFill/>
          <a:ln w="9525">
            <a:noFill/>
            <a:miter lim="800000"/>
            <a:headEnd/>
            <a:tailEnd/>
          </a:ln>
          <a:effectLst/>
        </p:spPr>
        <p:txBody>
          <a:bodyPr wrap="square">
            <a:spAutoFit/>
          </a:bodyPr>
          <a:lstStyle/>
          <a:p>
            <a:pPr>
              <a:buNone/>
            </a:pPr>
            <a:r>
              <a:rPr lang="zh-CN" altLang="en-US" sz="2800" dirty="0">
                <a:solidFill>
                  <a:srgbClr val="800080"/>
                </a:solidFill>
                <a:cs typeface="Times New Roman" pitchFamily="18" charset="0"/>
                <a:sym typeface="Symbol" pitchFamily="18" charset="2"/>
              </a:rPr>
              <a:t>分析</a:t>
            </a:r>
            <a:r>
              <a:rPr lang="en-US" altLang="zh-CN" sz="2400" i="1" dirty="0" err="1">
                <a:sym typeface="Symbol" pitchFamily="18" charset="2"/>
              </a:rPr>
              <a:t>i</a:t>
            </a:r>
            <a:r>
              <a:rPr lang="zh-CN" altLang="en-US" sz="2400" i="1" dirty="0">
                <a:sym typeface="Symbol" pitchFamily="18" charset="2"/>
              </a:rPr>
              <a:t> </a:t>
            </a:r>
            <a:r>
              <a:rPr lang="en-US" altLang="zh-CN" sz="2400" i="1" dirty="0">
                <a:sym typeface="Symbol" pitchFamily="18" charset="2"/>
              </a:rPr>
              <a:t>+</a:t>
            </a:r>
            <a:r>
              <a:rPr lang="zh-CN" altLang="en-US" sz="2400" i="1" dirty="0">
                <a:sym typeface="Symbol" pitchFamily="18" charset="2"/>
              </a:rPr>
              <a:t> </a:t>
            </a:r>
            <a:r>
              <a:rPr lang="en-US" altLang="zh-CN" sz="2400" i="1" dirty="0" err="1">
                <a:sym typeface="Symbol" pitchFamily="18" charset="2"/>
              </a:rPr>
              <a:t>i</a:t>
            </a:r>
            <a:r>
              <a:rPr lang="en-US" altLang="zh-CN" sz="2400" i="1" dirty="0">
                <a:sym typeface="Symbol" pitchFamily="18" charset="2"/>
              </a:rPr>
              <a:t>  </a:t>
            </a:r>
            <a:r>
              <a:rPr lang="en-US" altLang="zh-CN" sz="2400" i="1" dirty="0" err="1">
                <a:sym typeface="Symbol" pitchFamily="18" charset="2"/>
              </a:rPr>
              <a:t>i</a:t>
            </a:r>
            <a:endParaRPr kumimoji="0" lang="en-US" altLang="zh-CN" sz="2400" b="1" dirty="0">
              <a:solidFill>
                <a:srgbClr val="800080"/>
              </a:solidFill>
              <a:cs typeface="Times New Roman" pitchFamily="18" charset="0"/>
              <a:sym typeface="Symbol" pitchFamily="18" charset="2"/>
            </a:endParaRPr>
          </a:p>
          <a:p>
            <a:pPr>
              <a:buClrTx/>
              <a:buFont typeface="Wingdings" pitchFamily="2" charset="2"/>
              <a:buNone/>
            </a:pPr>
            <a:r>
              <a:rPr kumimoji="0" lang="zh-CN" altLang="en-US" sz="2400" b="1" dirty="0">
                <a:solidFill>
                  <a:srgbClr val="800080"/>
                </a:solidFill>
                <a:cs typeface="Times New Roman" pitchFamily="18" charset="0"/>
                <a:sym typeface="Symbol" pitchFamily="18" charset="2"/>
              </a:rPr>
              <a:t>文法 </a:t>
            </a:r>
            <a:r>
              <a:rPr kumimoji="0" lang="en-US" altLang="zh-CN" sz="2400" i="1" dirty="0">
                <a:solidFill>
                  <a:srgbClr val="800080"/>
                </a:solidFill>
                <a:cs typeface="Times New Roman" pitchFamily="18" charset="0"/>
                <a:sym typeface="Symbol" pitchFamily="18" charset="2"/>
              </a:rPr>
              <a:t>G</a:t>
            </a:r>
            <a:r>
              <a:rPr kumimoji="0" lang="en-US" altLang="zh-CN" sz="2400" dirty="0">
                <a:solidFill>
                  <a:srgbClr val="800080"/>
                </a:solidFill>
                <a:cs typeface="Times New Roman" pitchFamily="18" charset="0"/>
                <a:sym typeface="Symbol" pitchFamily="18" charset="2"/>
              </a:rPr>
              <a:t>[</a:t>
            </a:r>
            <a:r>
              <a:rPr kumimoji="0" lang="en-US" altLang="zh-CN" sz="2400" i="1" dirty="0">
                <a:solidFill>
                  <a:srgbClr val="800080"/>
                </a:solidFill>
                <a:cs typeface="Times New Roman" pitchFamily="18" charset="0"/>
                <a:sym typeface="Symbol" pitchFamily="18" charset="2"/>
              </a:rPr>
              <a:t>E</a:t>
            </a:r>
            <a:r>
              <a:rPr kumimoji="0" lang="en-US" altLang="zh-CN" sz="2400" dirty="0">
                <a:solidFill>
                  <a:srgbClr val="800080"/>
                </a:solidFill>
                <a:cs typeface="Times New Roman" pitchFamily="18" charset="0"/>
                <a:sym typeface="Symbol" pitchFamily="18" charset="2"/>
              </a:rPr>
              <a:t>]:</a:t>
            </a:r>
            <a:endParaRPr kumimoji="0" lang="en-US" altLang="zh-CN" sz="2400" dirty="0">
              <a:cs typeface="Times New Roman" pitchFamily="18" charset="0"/>
              <a:sym typeface="Symbol" pitchFamily="18" charset="2"/>
            </a:endParaRP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TE’</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E’   TE’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FT’ </a:t>
            </a:r>
          </a:p>
          <a:p>
            <a:pPr marL="342900" lvl="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T’   FT’  </a:t>
            </a:r>
          </a:p>
          <a:p>
            <a:pPr marL="342900" indent="-342900">
              <a:spcBef>
                <a:spcPct val="20000"/>
              </a:spcBef>
              <a:buClr>
                <a:schemeClr val="tx1"/>
              </a:buClr>
              <a:buSzPct val="75000"/>
              <a:buNone/>
            </a:pPr>
            <a:r>
              <a:rPr lang="en-US" altLang="zh-CN" sz="2400" dirty="0">
                <a:solidFill>
                  <a:srgbClr val="800080"/>
                </a:solidFill>
                <a:cs typeface="Times New Roman" pitchFamily="18" charset="0"/>
                <a:sym typeface="Symbol" pitchFamily="18" charset="2"/>
              </a:rPr>
              <a:t>F  (E)  I</a:t>
            </a:r>
          </a:p>
        </p:txBody>
      </p:sp>
      <p:sp>
        <p:nvSpPr>
          <p:cNvPr id="99" name="Rectangle 60"/>
          <p:cNvSpPr>
            <a:spLocks noChangeArrowheads="1"/>
          </p:cNvSpPr>
          <p:nvPr/>
        </p:nvSpPr>
        <p:spPr bwMode="auto">
          <a:xfrm>
            <a:off x="3152784" y="2047490"/>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t>i</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b="1" dirty="0">
                <a:sym typeface="Symbol" pitchFamily="18" charset="2"/>
              </a:rPr>
              <a:t>  </a:t>
            </a:r>
            <a:r>
              <a:rPr lang="en-US" altLang="zh-CN" sz="2000" i="1" dirty="0" err="1">
                <a:sym typeface="Symbol" pitchFamily="18" charset="2"/>
              </a:rPr>
              <a:t>i</a:t>
            </a:r>
            <a:r>
              <a:rPr lang="en-US" altLang="zh-CN" sz="2000" b="1" i="1" dirty="0"/>
              <a:t> #</a:t>
            </a:r>
          </a:p>
        </p:txBody>
      </p:sp>
      <p:sp>
        <p:nvSpPr>
          <p:cNvPr id="100" name="Rectangle 65"/>
          <p:cNvSpPr>
            <a:spLocks noChangeArrowheads="1"/>
          </p:cNvSpPr>
          <p:nvPr/>
        </p:nvSpPr>
        <p:spPr bwMode="auto">
          <a:xfrm>
            <a:off x="4953009" y="2047490"/>
            <a:ext cx="1655763" cy="400050"/>
          </a:xfrm>
          <a:prstGeom prst="rect">
            <a:avLst/>
          </a:prstGeom>
          <a:noFill/>
          <a:ln w="9525" algn="ctr">
            <a:noFill/>
            <a:miter lim="800000"/>
            <a:headEnd/>
            <a:tailEnd/>
          </a:ln>
          <a:effectLst/>
        </p:spPr>
        <p:txBody>
          <a:bodyPr wrap="square">
            <a:spAutoFit/>
          </a:bodyPr>
          <a:lstStyle/>
          <a:p>
            <a:pPr marL="342900" indent="-342900">
              <a:spcBef>
                <a:spcPct val="20000"/>
              </a:spcBef>
              <a:buClr>
                <a:schemeClr val="tx1"/>
              </a:buClr>
              <a:buSzPct val="75000"/>
              <a:buNone/>
            </a:pPr>
            <a:r>
              <a:rPr lang="en-US" altLang="zh-CN" sz="2000" dirty="0">
                <a:solidFill>
                  <a:srgbClr val="800080"/>
                </a:solidFill>
                <a:sym typeface="Symbol" pitchFamily="18" charset="2"/>
              </a:rPr>
              <a:t>E  TE’</a:t>
            </a:r>
          </a:p>
        </p:txBody>
      </p:sp>
      <p:sp>
        <p:nvSpPr>
          <p:cNvPr id="101" name="Rectangle 66"/>
          <p:cNvSpPr>
            <a:spLocks noChangeArrowheads="1"/>
          </p:cNvSpPr>
          <p:nvPr/>
        </p:nvSpPr>
        <p:spPr bwMode="auto">
          <a:xfrm>
            <a:off x="1714480" y="2082415"/>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102" name="Rectangle 66"/>
          <p:cNvSpPr>
            <a:spLocks noChangeArrowheads="1"/>
          </p:cNvSpPr>
          <p:nvPr/>
        </p:nvSpPr>
        <p:spPr bwMode="auto">
          <a:xfrm>
            <a:off x="2351078" y="2082415"/>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#E</a:t>
            </a:r>
            <a:endParaRPr lang="zh-CN" altLang="en-US" sz="2000" b="1" i="1" dirty="0"/>
          </a:p>
        </p:txBody>
      </p:sp>
      <p:sp>
        <p:nvSpPr>
          <p:cNvPr id="103" name="Line 131"/>
          <p:cNvSpPr>
            <a:spLocks noChangeShapeType="1"/>
          </p:cNvSpPr>
          <p:nvPr/>
        </p:nvSpPr>
        <p:spPr bwMode="auto">
          <a:xfrm>
            <a:off x="1063632" y="2047490"/>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104" name="Text Box 61"/>
          <p:cNvSpPr txBox="1">
            <a:spLocks noChangeArrowheads="1"/>
          </p:cNvSpPr>
          <p:nvPr/>
        </p:nvSpPr>
        <p:spPr bwMode="auto">
          <a:xfrm>
            <a:off x="1571604" y="1571612"/>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105" name="Text Box 62"/>
          <p:cNvSpPr txBox="1">
            <a:spLocks noChangeArrowheads="1"/>
          </p:cNvSpPr>
          <p:nvPr/>
        </p:nvSpPr>
        <p:spPr bwMode="auto">
          <a:xfrm>
            <a:off x="2284398" y="1615690"/>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106" name="Text Box 63"/>
          <p:cNvSpPr txBox="1">
            <a:spLocks noChangeArrowheads="1"/>
          </p:cNvSpPr>
          <p:nvPr/>
        </p:nvSpPr>
        <p:spPr bwMode="auto">
          <a:xfrm>
            <a:off x="3394060" y="1615690"/>
            <a:ext cx="1481342" cy="400110"/>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000" b="1" dirty="0">
                <a:latin typeface="Times New Roman" pitchFamily="18" charset="0"/>
              </a:rPr>
              <a:t>余留输入串</a:t>
            </a:r>
          </a:p>
        </p:txBody>
      </p:sp>
      <p:cxnSp>
        <p:nvCxnSpPr>
          <p:cNvPr id="113" name="直接连接符 112"/>
          <p:cNvCxnSpPr/>
          <p:nvPr/>
        </p:nvCxnSpPr>
        <p:spPr bwMode="auto">
          <a:xfrm flipH="1">
            <a:off x="2357422" y="164305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3" name="直接连接符 132"/>
          <p:cNvCxnSpPr/>
          <p:nvPr/>
        </p:nvCxnSpPr>
        <p:spPr bwMode="auto">
          <a:xfrm flipH="1">
            <a:off x="3428992" y="1643050"/>
            <a:ext cx="14450" cy="1800000"/>
          </a:xfrm>
          <a:prstGeom prst="line">
            <a:avLst/>
          </a:prstGeom>
          <a:noFill/>
          <a:ln w="25400" cap="flat" cmpd="sng" algn="ctr">
            <a:solidFill>
              <a:schemeClr val="tx1"/>
            </a:solidFill>
            <a:prstDash val="solid"/>
            <a:round/>
            <a:headEnd type="none" w="med" len="med"/>
            <a:tailEnd type="none" w="med" len="med"/>
          </a:ln>
        </p:spPr>
      </p:cxnSp>
      <p:cxnSp>
        <p:nvCxnSpPr>
          <p:cNvPr id="134" name="直接连接符 133"/>
          <p:cNvCxnSpPr/>
          <p:nvPr/>
        </p:nvCxnSpPr>
        <p:spPr bwMode="auto">
          <a:xfrm flipH="1">
            <a:off x="4786314" y="1643050"/>
            <a:ext cx="14450" cy="1800000"/>
          </a:xfrm>
          <a:prstGeom prst="line">
            <a:avLst/>
          </a:prstGeom>
          <a:noFill/>
          <a:ln w="25400" cap="flat" cmpd="sng" algn="ctr">
            <a:solidFill>
              <a:schemeClr val="tx1"/>
            </a:solidFill>
            <a:prstDash val="solid"/>
            <a:round/>
            <a:headEnd type="none" w="med" len="med"/>
            <a:tailEnd type="none" w="med" len="med"/>
          </a:ln>
        </p:spPr>
      </p:cxnSp>
      <p:sp>
        <p:nvSpPr>
          <p:cNvPr id="21" name="TextBox 20"/>
          <p:cNvSpPr txBox="1"/>
          <p:nvPr/>
        </p:nvSpPr>
        <p:spPr>
          <a:xfrm>
            <a:off x="1894628" y="2428868"/>
            <a:ext cx="677108" cy="500066"/>
          </a:xfrm>
          <a:prstGeom prst="rect">
            <a:avLst/>
          </a:prstGeom>
          <a:noFill/>
        </p:spPr>
        <p:txBody>
          <a:bodyPr vert="eaVert" wrap="square" rtlCol="0">
            <a:spAutoFit/>
          </a:bodyPr>
          <a:lstStyle/>
          <a:p>
            <a:pPr>
              <a:buNone/>
            </a:pPr>
            <a:r>
              <a:rPr lang="en-US" altLang="zh-CN" dirty="0"/>
              <a:t>…</a:t>
            </a:r>
            <a:endParaRPr lang="zh-CN" altLang="en-US" dirty="0"/>
          </a:p>
        </p:txBody>
      </p:sp>
      <p:sp>
        <p:nvSpPr>
          <p:cNvPr id="25" name="TextBox 24"/>
          <p:cNvSpPr txBox="1"/>
          <p:nvPr/>
        </p:nvSpPr>
        <p:spPr>
          <a:xfrm>
            <a:off x="2428860" y="2428868"/>
            <a:ext cx="677108" cy="428628"/>
          </a:xfrm>
          <a:prstGeom prst="rect">
            <a:avLst/>
          </a:prstGeom>
          <a:noFill/>
        </p:spPr>
        <p:txBody>
          <a:bodyPr vert="eaVert" wrap="square" rtlCol="0">
            <a:spAutoFit/>
          </a:bodyPr>
          <a:lstStyle/>
          <a:p>
            <a:pPr>
              <a:buNone/>
            </a:pPr>
            <a:r>
              <a:rPr lang="en-US" altLang="zh-CN" dirty="0"/>
              <a:t>…</a:t>
            </a:r>
            <a:endParaRPr lang="zh-CN" altLang="en-US" dirty="0"/>
          </a:p>
        </p:txBody>
      </p:sp>
      <p:sp>
        <p:nvSpPr>
          <p:cNvPr id="26" name="TextBox 25"/>
          <p:cNvSpPr txBox="1"/>
          <p:nvPr/>
        </p:nvSpPr>
        <p:spPr>
          <a:xfrm>
            <a:off x="3786182" y="2357430"/>
            <a:ext cx="677108" cy="428628"/>
          </a:xfrm>
          <a:prstGeom prst="rect">
            <a:avLst/>
          </a:prstGeom>
          <a:noFill/>
        </p:spPr>
        <p:txBody>
          <a:bodyPr vert="eaVert" wrap="square" rtlCol="0">
            <a:spAutoFit/>
          </a:bodyPr>
          <a:lstStyle/>
          <a:p>
            <a:pPr>
              <a:buNone/>
            </a:pPr>
            <a:r>
              <a:rPr lang="en-US" altLang="zh-CN" dirty="0"/>
              <a:t>…</a:t>
            </a:r>
            <a:endParaRPr lang="zh-CN" altLang="en-US" dirty="0"/>
          </a:p>
        </p:txBody>
      </p:sp>
      <p:sp>
        <p:nvSpPr>
          <p:cNvPr id="27" name="TextBox 26"/>
          <p:cNvSpPr txBox="1"/>
          <p:nvPr/>
        </p:nvSpPr>
        <p:spPr>
          <a:xfrm>
            <a:off x="5214942" y="2357430"/>
            <a:ext cx="677108" cy="521161"/>
          </a:xfrm>
          <a:prstGeom prst="rect">
            <a:avLst/>
          </a:prstGeom>
          <a:noFill/>
        </p:spPr>
        <p:txBody>
          <a:bodyPr vert="eaVert" wrap="square" rtlCol="0">
            <a:spAutoFit/>
          </a:bodyPr>
          <a:lstStyle/>
          <a:p>
            <a:pPr>
              <a:buNone/>
            </a:pPr>
            <a:r>
              <a:rPr lang="en-US" altLang="zh-CN" dirty="0"/>
              <a:t>…</a:t>
            </a:r>
            <a:endParaRPr lang="zh-CN" altLang="en-US" dirty="0"/>
          </a:p>
        </p:txBody>
      </p:sp>
      <p:sp>
        <p:nvSpPr>
          <p:cNvPr id="33" name="Rectangle 2"/>
          <p:cNvSpPr>
            <a:spLocks noChangeArrowheads="1"/>
          </p:cNvSpPr>
          <p:nvPr/>
        </p:nvSpPr>
        <p:spPr bwMode="auto">
          <a:xfrm>
            <a:off x="428596" y="428604"/>
            <a:ext cx="7894638" cy="830997"/>
          </a:xfrm>
          <a:prstGeom prst="rect">
            <a:avLst/>
          </a:prstGeom>
          <a:noFill/>
          <a:ln w="9525">
            <a:noFill/>
            <a:miter lim="800000"/>
            <a:headEnd/>
            <a:tailEnd/>
          </a:ln>
        </p:spPr>
        <p:txBody>
          <a:bodyPr wrap="square">
            <a:spAutoFit/>
          </a:bodyPr>
          <a:lstStyle/>
          <a:p>
            <a:pPr>
              <a:buClrTx/>
              <a:buFont typeface="Symbol" pitchFamily="18" charset="2"/>
              <a:buNone/>
            </a:pPr>
            <a:r>
              <a:rPr lang="zh-CN" altLang="en-US" sz="2400" dirty="0"/>
              <a:t>（</a:t>
            </a:r>
            <a:r>
              <a:rPr lang="en-US" altLang="zh-CN" sz="2400" dirty="0"/>
              <a:t>3</a:t>
            </a:r>
            <a:r>
              <a:rPr lang="zh-CN" altLang="en-US" sz="2400" dirty="0"/>
              <a:t>）重复（</a:t>
            </a:r>
            <a:r>
              <a:rPr lang="en-US" altLang="zh-CN" sz="2400" dirty="0"/>
              <a:t>1</a:t>
            </a:r>
            <a:r>
              <a:rPr lang="zh-CN" altLang="en-US" sz="2400" dirty="0"/>
              <a:t>）和（</a:t>
            </a:r>
            <a:r>
              <a:rPr lang="en-US" altLang="zh-CN" sz="2400" dirty="0"/>
              <a:t>2</a:t>
            </a:r>
            <a:r>
              <a:rPr lang="zh-CN" altLang="en-US" sz="2400" dirty="0"/>
              <a:t>），直到栈顶为 </a:t>
            </a:r>
            <a:r>
              <a:rPr lang="en-US" altLang="zh-CN" sz="2400" dirty="0"/>
              <a:t># </a:t>
            </a:r>
            <a:r>
              <a:rPr lang="zh-CN" altLang="en-US" sz="2400" dirty="0"/>
              <a:t>同时输入也遇到结束符 </a:t>
            </a:r>
            <a:r>
              <a:rPr lang="en-US" altLang="zh-CN" sz="2400" dirty="0"/>
              <a:t># </a:t>
            </a:r>
            <a:r>
              <a:rPr lang="zh-CN" altLang="en-US" sz="2400" dirty="0"/>
              <a:t>时，分析结束</a:t>
            </a:r>
          </a:p>
        </p:txBody>
      </p:sp>
      <p:sp>
        <p:nvSpPr>
          <p:cNvPr id="38" name="Rectangle 123"/>
          <p:cNvSpPr>
            <a:spLocks noChangeArrowheads="1"/>
          </p:cNvSpPr>
          <p:nvPr/>
        </p:nvSpPr>
        <p:spPr bwMode="auto">
          <a:xfrm>
            <a:off x="3124179" y="2960687"/>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dirty="0">
                <a:sym typeface="Symbol" pitchFamily="18" charset="2"/>
              </a:rPr>
              <a:t> </a:t>
            </a:r>
            <a:r>
              <a:rPr lang="en-US" altLang="zh-CN" sz="2000" b="1" dirty="0">
                <a:sym typeface="Symbol" pitchFamily="18" charset="2"/>
              </a:rPr>
              <a:t>  </a:t>
            </a:r>
            <a:r>
              <a:rPr lang="en-US" altLang="zh-CN" sz="2000" b="1" i="1" dirty="0"/>
              <a:t> #</a:t>
            </a:r>
          </a:p>
        </p:txBody>
      </p:sp>
      <p:sp>
        <p:nvSpPr>
          <p:cNvPr id="39" name="Rectangle 124"/>
          <p:cNvSpPr>
            <a:spLocks noChangeArrowheads="1"/>
          </p:cNvSpPr>
          <p:nvPr/>
        </p:nvSpPr>
        <p:spPr bwMode="auto">
          <a:xfrm>
            <a:off x="1571604" y="2960687"/>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17</a:t>
            </a:r>
            <a:r>
              <a:rPr kumimoji="0" lang="zh-CN" altLang="en-US" sz="2000" b="1" dirty="0">
                <a:sym typeface="Symbol" pitchFamily="18" charset="2"/>
              </a:rPr>
              <a:t>）</a:t>
            </a:r>
            <a:endParaRPr lang="zh-CN" altLang="en-US" sz="2000" b="1" i="1" dirty="0"/>
          </a:p>
        </p:txBody>
      </p:sp>
      <p:sp>
        <p:nvSpPr>
          <p:cNvPr id="40" name="Rectangle 125"/>
          <p:cNvSpPr>
            <a:spLocks noChangeArrowheads="1"/>
          </p:cNvSpPr>
          <p:nvPr/>
        </p:nvSpPr>
        <p:spPr bwMode="auto">
          <a:xfrm>
            <a:off x="2293917" y="2960687"/>
            <a:ext cx="1266825" cy="396875"/>
          </a:xfrm>
          <a:prstGeom prst="rect">
            <a:avLst/>
          </a:prstGeom>
          <a:noFill/>
          <a:ln w="9525" algn="ctr">
            <a:noFill/>
            <a:miter lim="800000"/>
            <a:headEnd/>
            <a:tailEnd/>
          </a:ln>
          <a:effectLst/>
        </p:spPr>
        <p:txBody>
          <a:bodyPr>
            <a:spAutoFit/>
          </a:bodyPr>
          <a:lstStyle/>
          <a:p>
            <a:pPr>
              <a:buNone/>
            </a:pPr>
            <a:r>
              <a:rPr lang="zh-CN" altLang="en-US" sz="2000" dirty="0">
                <a:sym typeface="Symbol" pitchFamily="18" charset="2"/>
              </a:rPr>
              <a:t> </a:t>
            </a:r>
            <a:r>
              <a:rPr lang="en-US" altLang="zh-CN" sz="2000" dirty="0">
                <a:sym typeface="Symbol" pitchFamily="18" charset="2"/>
              </a:rPr>
              <a:t>#</a:t>
            </a:r>
            <a:endParaRPr lang="en-US" altLang="zh-CN" sz="2000" b="1" i="1" dirty="0">
              <a:sym typeface="Symbol" pitchFamily="18" charset="2"/>
            </a:endParaRPr>
          </a:p>
        </p:txBody>
      </p:sp>
      <p:sp>
        <p:nvSpPr>
          <p:cNvPr id="41" name="Rectangle 126"/>
          <p:cNvSpPr>
            <a:spLocks noChangeArrowheads="1"/>
          </p:cNvSpPr>
          <p:nvPr/>
        </p:nvSpPr>
        <p:spPr bwMode="auto">
          <a:xfrm>
            <a:off x="4851379" y="2960687"/>
            <a:ext cx="1368425" cy="396875"/>
          </a:xfrm>
          <a:prstGeom prst="rect">
            <a:avLst/>
          </a:prstGeom>
          <a:noFill/>
          <a:ln w="9525" algn="ctr">
            <a:noFill/>
            <a:miter lim="800000"/>
            <a:headEnd/>
            <a:tailEnd/>
          </a:ln>
          <a:effectLst/>
        </p:spPr>
        <p:txBody>
          <a:bodyPr>
            <a:spAutoFit/>
          </a:bodyPr>
          <a:lstStyle/>
          <a:p>
            <a:pPr algn="ctr">
              <a:buNone/>
            </a:pPr>
            <a:r>
              <a:rPr lang="zh-CN" altLang="en-US" sz="2000" dirty="0"/>
              <a:t>接受</a:t>
            </a:r>
            <a:endParaRPr lang="en-US" altLang="zh-CN" sz="2000" dirty="0"/>
          </a:p>
        </p:txBody>
      </p:sp>
      <p:sp>
        <p:nvSpPr>
          <p:cNvPr id="28" name="Text Box 64"/>
          <p:cNvSpPr txBox="1">
            <a:spLocks noChangeArrowheads="1"/>
          </p:cNvSpPr>
          <p:nvPr/>
        </p:nvSpPr>
        <p:spPr bwMode="auto">
          <a:xfrm>
            <a:off x="5040685" y="1599183"/>
            <a:ext cx="971475"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20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20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2" name="Rectangle 11"/>
          <p:cNvSpPr>
            <a:spLocks noChangeArrowheads="1"/>
          </p:cNvSpPr>
          <p:nvPr/>
        </p:nvSpPr>
        <p:spPr bwMode="auto">
          <a:xfrm>
            <a:off x="785786" y="214290"/>
            <a:ext cx="7272337" cy="714356"/>
          </a:xfrm>
          <a:prstGeom prst="rect">
            <a:avLst/>
          </a:prstGeom>
          <a:noFill/>
          <a:ln w="9525">
            <a:noFill/>
            <a:miter lim="800000"/>
            <a:headEnd/>
            <a:tailEnd/>
          </a:ln>
        </p:spPr>
        <p:txBody>
          <a:bodyPr/>
          <a:lstStyle/>
          <a:p>
            <a:pPr>
              <a:buClrTx/>
              <a:buNone/>
            </a:pPr>
            <a:r>
              <a:rPr lang="zh-CN" altLang="en-US" sz="2800" dirty="0"/>
              <a:t>举例：分析输入串</a:t>
            </a:r>
            <a:r>
              <a:rPr lang="en-US" altLang="zh-CN" sz="2800" i="1" dirty="0" err="1">
                <a:solidFill>
                  <a:srgbClr val="800080"/>
                </a:solidFill>
              </a:rPr>
              <a:t>i+i</a:t>
            </a:r>
            <a:r>
              <a:rPr lang="en-US" altLang="zh-CN" sz="2800" i="1" dirty="0">
                <a:solidFill>
                  <a:srgbClr val="800080"/>
                </a:solidFill>
              </a:rPr>
              <a:t>*</a:t>
            </a:r>
            <a:r>
              <a:rPr lang="en-US" altLang="zh-CN" sz="2800" i="1" dirty="0" err="1">
                <a:solidFill>
                  <a:srgbClr val="800080"/>
                </a:solidFill>
              </a:rPr>
              <a:t>i</a:t>
            </a:r>
            <a:r>
              <a:rPr lang="en-US" altLang="zh-CN" sz="2800" i="1" dirty="0">
                <a:solidFill>
                  <a:srgbClr val="800080"/>
                </a:solidFill>
              </a:rPr>
              <a:t>#</a:t>
            </a:r>
            <a:r>
              <a:rPr lang="zh-CN" altLang="en-US" sz="2800" dirty="0"/>
              <a:t>的完整过程</a:t>
            </a:r>
            <a:endParaRPr lang="en-US" altLang="zh-CN" sz="1000" dirty="0"/>
          </a:p>
          <a:p>
            <a:pPr>
              <a:buClrTx/>
              <a:buNone/>
            </a:pPr>
            <a:endParaRPr lang="en-US" altLang="zh-CN" sz="2800" dirty="0"/>
          </a:p>
        </p:txBody>
      </p:sp>
      <p:sp>
        <p:nvSpPr>
          <p:cNvPr id="8" name="Text Box 58"/>
          <p:cNvSpPr txBox="1">
            <a:spLocks noChangeArrowheads="1"/>
          </p:cNvSpPr>
          <p:nvPr/>
        </p:nvSpPr>
        <p:spPr bwMode="auto">
          <a:xfrm>
            <a:off x="428596" y="1320589"/>
            <a:ext cx="2848003" cy="3108543"/>
          </a:xfrm>
          <a:prstGeom prst="rect">
            <a:avLst/>
          </a:prstGeom>
          <a:noFill/>
          <a:ln w="9525">
            <a:noFill/>
            <a:miter lim="800000"/>
            <a:headEnd/>
            <a:tailEnd/>
          </a:ln>
          <a:effectLst/>
        </p:spPr>
        <p:txBody>
          <a:bodyPr wrap="square">
            <a:spAutoFit/>
          </a:bodyPr>
          <a:lstStyle/>
          <a:p>
            <a:pPr>
              <a:buClrTx/>
              <a:buFont typeface="Wingdings" pitchFamily="2" charset="2"/>
              <a:buNone/>
            </a:pPr>
            <a:r>
              <a:rPr kumimoji="0" lang="zh-CN" altLang="en-US" sz="2800" b="1" dirty="0">
                <a:solidFill>
                  <a:srgbClr val="800080"/>
                </a:solidFill>
                <a:cs typeface="Times New Roman" pitchFamily="18" charset="0"/>
                <a:sym typeface="Symbol" pitchFamily="18" charset="2"/>
              </a:rPr>
              <a:t>文法 </a:t>
            </a:r>
            <a:r>
              <a:rPr kumimoji="0" lang="en-US" altLang="zh-CN" sz="2800" i="1" dirty="0">
                <a:solidFill>
                  <a:srgbClr val="800080"/>
                </a:solidFill>
                <a:cs typeface="Times New Roman" pitchFamily="18" charset="0"/>
                <a:sym typeface="Symbol" pitchFamily="18" charset="2"/>
              </a:rPr>
              <a:t>G</a:t>
            </a:r>
            <a:r>
              <a:rPr kumimoji="0" lang="en-US" altLang="zh-CN" sz="2800" dirty="0">
                <a:solidFill>
                  <a:srgbClr val="800080"/>
                </a:solidFill>
                <a:cs typeface="Times New Roman" pitchFamily="18" charset="0"/>
                <a:sym typeface="Symbol" pitchFamily="18" charset="2"/>
              </a:rPr>
              <a:t>[</a:t>
            </a:r>
            <a:r>
              <a:rPr kumimoji="0" lang="en-US" altLang="zh-CN" sz="2800" i="1" dirty="0">
                <a:solidFill>
                  <a:srgbClr val="800080"/>
                </a:solidFill>
                <a:cs typeface="Times New Roman" pitchFamily="18" charset="0"/>
                <a:sym typeface="Symbol" pitchFamily="18" charset="2"/>
              </a:rPr>
              <a:t>E</a:t>
            </a:r>
            <a:r>
              <a:rPr kumimoji="0" lang="en-US" altLang="zh-CN" sz="2800" dirty="0">
                <a:solidFill>
                  <a:srgbClr val="800080"/>
                </a:solidFill>
                <a:cs typeface="Times New Roman" pitchFamily="18" charset="0"/>
                <a:sym typeface="Symbol" pitchFamily="18" charset="2"/>
              </a:rPr>
              <a:t>]:</a:t>
            </a:r>
            <a:endParaRPr kumimoji="0" lang="en-US" altLang="zh-CN" sz="2800" dirty="0">
              <a:cs typeface="Times New Roman" pitchFamily="18" charset="0"/>
              <a:sym typeface="Symbol" pitchFamily="18" charset="2"/>
            </a:endParaRP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p:txBody>
      </p:sp>
      <p:graphicFrame>
        <p:nvGraphicFramePr>
          <p:cNvPr id="13" name="表格 12"/>
          <p:cNvGraphicFramePr>
            <a:graphicFrameLocks noGrp="1"/>
          </p:cNvGraphicFramePr>
          <p:nvPr>
            <p:extLst>
              <p:ext uri="{D42A27DB-BD31-4B8C-83A1-F6EECF244321}">
                <p14:modId xmlns:p14="http://schemas.microsoft.com/office/powerpoint/2010/main" val="3549333663"/>
              </p:ext>
            </p:extLst>
          </p:nvPr>
        </p:nvGraphicFramePr>
        <p:xfrm>
          <a:off x="3000364" y="1285860"/>
          <a:ext cx="5929355" cy="3298118"/>
        </p:xfrm>
        <a:graphic>
          <a:graphicData uri="http://schemas.openxmlformats.org/drawingml/2006/table">
            <a:tbl>
              <a:tblPr firstRow="1" bandRow="1">
                <a:tableStyleId>{5940675A-B579-460E-94D1-54222C63F5DA}</a:tableStyleId>
              </a:tblPr>
              <a:tblGrid>
                <a:gridCol w="539033">
                  <a:extLst>
                    <a:ext uri="{9D8B030D-6E8A-4147-A177-3AD203B41FA5}">
                      <a16:colId xmlns:a16="http://schemas.microsoft.com/office/drawing/2014/main" val="20000"/>
                    </a:ext>
                  </a:extLst>
                </a:gridCol>
                <a:gridCol w="943306">
                  <a:extLst>
                    <a:ext uri="{9D8B030D-6E8A-4147-A177-3AD203B41FA5}">
                      <a16:colId xmlns:a16="http://schemas.microsoft.com/office/drawing/2014/main" val="20001"/>
                    </a:ext>
                  </a:extLst>
                </a:gridCol>
                <a:gridCol w="1078065">
                  <a:extLst>
                    <a:ext uri="{9D8B030D-6E8A-4147-A177-3AD203B41FA5}">
                      <a16:colId xmlns:a16="http://schemas.microsoft.com/office/drawing/2014/main" val="20002"/>
                    </a:ext>
                  </a:extLst>
                </a:gridCol>
                <a:gridCol w="940059">
                  <a:extLst>
                    <a:ext uri="{9D8B030D-6E8A-4147-A177-3AD203B41FA5}">
                      <a16:colId xmlns:a16="http://schemas.microsoft.com/office/drawing/2014/main" val="20003"/>
                    </a:ext>
                  </a:extLst>
                </a:gridCol>
                <a:gridCol w="1000132">
                  <a:extLst>
                    <a:ext uri="{9D8B030D-6E8A-4147-A177-3AD203B41FA5}">
                      <a16:colId xmlns:a16="http://schemas.microsoft.com/office/drawing/2014/main" val="20004"/>
                    </a:ext>
                  </a:extLst>
                </a:gridCol>
                <a:gridCol w="714380">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tblGrid>
              <a:tr h="554821">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400" b="1" i="1" kern="1200" dirty="0" err="1">
                          <a:solidFill>
                            <a:srgbClr val="800080"/>
                          </a:solidFill>
                          <a:latin typeface="+mn-lt"/>
                          <a:ea typeface="+mn-ea"/>
                          <a:cs typeface="+mn-cs"/>
                        </a:rPr>
                        <a:t>i</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rPr>
                        <a:t>#</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554821">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498987">
                <a:tc>
                  <a:txBody>
                    <a:bodyPr/>
                    <a:lstStyle/>
                    <a:p>
                      <a:pPr algn="ctr"/>
                      <a:r>
                        <a:rPr lang="en-US" altLang="zh-CN" sz="2400" b="1" i="1" kern="1200" dirty="0">
                          <a:solidFill>
                            <a:srgbClr val="800080"/>
                          </a:solidFill>
                          <a:latin typeface="+mn-lt"/>
                          <a:ea typeface="+mn-ea"/>
                          <a:cs typeface="+mn-cs"/>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 </a:t>
                      </a:r>
                      <a:r>
                        <a:rPr lang="en-US" altLang="zh-CN" sz="2400" b="1" i="1" kern="1200" dirty="0">
                          <a:solidFill>
                            <a:srgbClr val="800080"/>
                          </a:solidFill>
                          <a:latin typeface="+mn-lt"/>
                          <a:ea typeface="+mn-ea"/>
                          <a:cs typeface="+mn-cs"/>
                        </a:rPr>
                        <a:t>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554821">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dirty="0">
                          <a:solidFill>
                            <a:srgbClr val="800080"/>
                          </a:solidFill>
                          <a:latin typeface="+mn-lt"/>
                          <a:ea typeface="+mn-ea"/>
                          <a:cs typeface="+mn-cs"/>
                          <a:sym typeface="Symbol" pitchFamily="18" charset="2"/>
                        </a:rPr>
                        <a:t></a:t>
                      </a:r>
                      <a:r>
                        <a:rPr lang="en-US" altLang="zh-CN" sz="2400" b="1" i="1" kern="1200" dirty="0">
                          <a:solidFill>
                            <a:srgbClr val="800080"/>
                          </a:solidFill>
                          <a:latin typeface="+mn-lt"/>
                          <a:ea typeface="+mn-ea"/>
                          <a:cs typeface="+mn-cs"/>
                        </a:rPr>
                        <a:t> FT’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579847">
                <a:tc>
                  <a:txBody>
                    <a:bodyPr/>
                    <a:lstStyle/>
                    <a:p>
                      <a:pPr algn="ctr"/>
                      <a:r>
                        <a:rPr lang="en-US" altLang="zh-CN" sz="2400" b="1" i="1" kern="1200" dirty="0">
                          <a:solidFill>
                            <a:srgbClr val="800080"/>
                          </a:solidFill>
                          <a:latin typeface="+mn-lt"/>
                          <a:ea typeface="+mn-ea"/>
                          <a:cs typeface="+mn-cs"/>
                        </a:rPr>
                        <a:t>T’</a:t>
                      </a:r>
                      <a:endParaRPr lang="zh-CN" altLang="en-US" sz="2400" b="1" i="1" kern="1200" dirty="0">
                        <a:solidFill>
                          <a:srgbClr val="800080"/>
                        </a:solidFill>
                        <a:latin typeface="+mn-lt"/>
                        <a:ea typeface="+mn-ea"/>
                        <a:cs typeface="+mn-cs"/>
                      </a:endParaRPr>
                    </a:p>
                  </a:txBody>
                  <a:tcPr marL="0" marR="0" marT="0" marB="0" anchor="ctr"/>
                </a:tc>
                <a:tc>
                  <a:txBody>
                    <a:bodyPr/>
                    <a:lstStyle/>
                    <a:p>
                      <a:pPr algn="ct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kern="1200">
                          <a:solidFill>
                            <a:srgbClr val="800080"/>
                          </a:solidFill>
                          <a:latin typeface="+mn-lt"/>
                          <a:ea typeface="+mn-ea"/>
                          <a:cs typeface="+mn-cs"/>
                          <a:sym typeface="Symbol" pitchFamily="18" charset="2"/>
                        </a:rPr>
                        <a:t></a:t>
                      </a:r>
                      <a:r>
                        <a:rPr lang="en-US" altLang="zh-CN" sz="2400" b="1" i="1" kern="1200">
                          <a:solidFill>
                            <a:srgbClr val="800080"/>
                          </a:solidFill>
                          <a:latin typeface="+mn-lt"/>
                          <a:ea typeface="+mn-ea"/>
                          <a:cs typeface="+mn-cs"/>
                        </a:rPr>
                        <a:t>FT’</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solidFill>
                            <a:srgbClr val="800080"/>
                          </a:solidFill>
                          <a:sym typeface="Symbol" pitchFamily="18" charset="2"/>
                        </a:rPr>
                        <a:t> </a:t>
                      </a: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554821">
                <a:tc>
                  <a:txBody>
                    <a:bodyPr/>
                    <a:lstStyle/>
                    <a:p>
                      <a:pPr algn="ctr"/>
                      <a:r>
                        <a:rPr lang="en-US" altLang="zh-CN" sz="2400" b="1" i="1" kern="1200" dirty="0">
                          <a:solidFill>
                            <a:srgbClr val="800080"/>
                          </a:solidFill>
                          <a:latin typeface="+mn-lt"/>
                          <a:ea typeface="+mn-ea"/>
                          <a:cs typeface="+mn-cs"/>
                        </a:rPr>
                        <a:t>F</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r>
                        <a:rPr lang="en-US" altLang="zh-CN" sz="2400" b="1" i="1">
                          <a:solidFill>
                            <a:srgbClr val="800080"/>
                          </a:solidFill>
                        </a:rPr>
                        <a:t>i</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a:solidFill>
                            <a:srgbClr val="800080"/>
                          </a:solidFill>
                          <a:sym typeface="Symbol" pitchFamily="18" charset="2"/>
                        </a:rPr>
                        <a:t> </a:t>
                      </a:r>
                      <a:r>
                        <a:rPr lang="en-US" altLang="zh-CN" sz="2400" b="1" i="1">
                          <a:solidFill>
                            <a:srgbClr val="800080"/>
                          </a:solidFill>
                        </a:rPr>
                        <a:t>(E)</a:t>
                      </a: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4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48087539"/>
      </p:ext>
    </p:extLst>
  </p:cSld>
  <p:clrMapOvr>
    <a:masterClrMapping/>
  </p:clrMapOvr>
  <p:transition spd="med">
    <p:wipe dir="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06" name="Text Box 58"/>
          <p:cNvSpPr txBox="1">
            <a:spLocks noChangeArrowheads="1"/>
          </p:cNvSpPr>
          <p:nvPr/>
        </p:nvSpPr>
        <p:spPr bwMode="auto">
          <a:xfrm>
            <a:off x="642910" y="3071810"/>
            <a:ext cx="2848003" cy="3120854"/>
          </a:xfrm>
          <a:prstGeom prst="rect">
            <a:avLst/>
          </a:prstGeom>
          <a:noFill/>
          <a:ln w="9525">
            <a:noFill/>
            <a:miter lim="800000"/>
            <a:headEnd/>
            <a:tailEnd/>
          </a:ln>
          <a:effectLst/>
        </p:spPr>
        <p:txBody>
          <a:bodyPr wrap="square">
            <a:spAutoFit/>
          </a:bodyPr>
          <a:lstStyle/>
          <a:p>
            <a:pPr>
              <a:buClrTx/>
              <a:buFont typeface="Wingdings" pitchFamily="2" charset="2"/>
              <a:buNone/>
            </a:pPr>
            <a:r>
              <a:rPr kumimoji="0" lang="zh-CN" altLang="en-US" sz="2400" b="1" dirty="0">
                <a:solidFill>
                  <a:srgbClr val="800080"/>
                </a:solidFill>
                <a:cs typeface="Times New Roman" pitchFamily="18" charset="0"/>
                <a:sym typeface="Symbol" pitchFamily="18" charset="2"/>
              </a:rPr>
              <a:t>文法 </a:t>
            </a:r>
            <a:r>
              <a:rPr kumimoji="0" lang="en-US" altLang="zh-CN" sz="2400" i="1" dirty="0">
                <a:solidFill>
                  <a:srgbClr val="800080"/>
                </a:solidFill>
                <a:cs typeface="Times New Roman" pitchFamily="18" charset="0"/>
                <a:sym typeface="Symbol" pitchFamily="18" charset="2"/>
              </a:rPr>
              <a:t>G</a:t>
            </a:r>
            <a:r>
              <a:rPr kumimoji="0" lang="en-US" altLang="zh-CN" sz="2400" dirty="0">
                <a:solidFill>
                  <a:srgbClr val="800080"/>
                </a:solidFill>
                <a:cs typeface="Times New Roman" pitchFamily="18" charset="0"/>
                <a:sym typeface="Symbol" pitchFamily="18" charset="2"/>
              </a:rPr>
              <a:t>[</a:t>
            </a:r>
            <a:r>
              <a:rPr kumimoji="0" lang="en-US" altLang="zh-CN" sz="2400" i="1" dirty="0">
                <a:solidFill>
                  <a:srgbClr val="800080"/>
                </a:solidFill>
                <a:cs typeface="Times New Roman" pitchFamily="18" charset="0"/>
                <a:sym typeface="Symbol" pitchFamily="18" charset="2"/>
              </a:rPr>
              <a:t>E</a:t>
            </a:r>
            <a:r>
              <a:rPr kumimoji="0" lang="en-US" altLang="zh-CN" sz="2400" dirty="0">
                <a:solidFill>
                  <a:srgbClr val="800080"/>
                </a:solidFill>
                <a:cs typeface="Times New Roman" pitchFamily="18" charset="0"/>
                <a:sym typeface="Symbol" pitchFamily="18" charset="2"/>
              </a:rPr>
              <a:t>]:</a:t>
            </a:r>
            <a:endParaRPr kumimoji="0" lang="en-US" altLang="zh-CN" sz="2400" dirty="0">
              <a:cs typeface="Times New Roman" pitchFamily="18" charset="0"/>
              <a:sym typeface="Symbol" pitchFamily="18" charset="2"/>
            </a:endParaRP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a:t>
            </a:r>
            <a:r>
              <a:rPr lang="en-US" altLang="zh-CN" sz="2400" dirty="0">
                <a:solidFill>
                  <a:srgbClr val="FF0000"/>
                </a:solidFill>
              </a:rPr>
              <a:t> TE’</a:t>
            </a:r>
          </a:p>
          <a:p>
            <a:pPr marL="342900" indent="-342900">
              <a:spcBef>
                <a:spcPct val="20000"/>
              </a:spcBef>
              <a:buClr>
                <a:schemeClr val="tx1"/>
              </a:buClr>
              <a:buSzPct val="75000"/>
              <a:buNone/>
            </a:pPr>
            <a:r>
              <a:rPr lang="en-US" altLang="zh-CN" sz="2400" dirty="0">
                <a:solidFill>
                  <a:srgbClr val="FF0000"/>
                </a:solidFill>
              </a:rPr>
              <a:t>E’ </a:t>
            </a:r>
            <a:r>
              <a:rPr lang="en-US" altLang="zh-CN" sz="2400" dirty="0">
                <a:solidFill>
                  <a:srgbClr val="FF0000"/>
                </a:solidFill>
                <a:sym typeface="Symbol" pitchFamily="18" charset="2"/>
              </a:rPr>
              <a:t>  </a:t>
            </a:r>
            <a:r>
              <a:rPr lang="en-US" altLang="zh-CN" sz="2400" dirty="0">
                <a:solidFill>
                  <a:srgbClr val="FF0000"/>
                </a:solidFill>
              </a:rPr>
              <a:t>TE’</a:t>
            </a:r>
            <a:r>
              <a:rPr lang="en-US" altLang="zh-CN" sz="2400" dirty="0">
                <a:sym typeface="Symbol" pitchFamily="18" charset="2"/>
              </a:rPr>
              <a:t> </a:t>
            </a:r>
            <a:r>
              <a:rPr lang="en-US" altLang="zh-CN" sz="2400" dirty="0">
                <a:solidFill>
                  <a:srgbClr val="FF0000"/>
                </a:solidFill>
                <a:sym typeface="Symbol" pitchFamily="18" charset="2"/>
              </a:rPr>
              <a:t></a:t>
            </a:r>
            <a:r>
              <a:rPr lang="en-US" altLang="zh-CN" sz="2400" dirty="0">
                <a:solidFill>
                  <a:srgbClr val="FF0000"/>
                </a:solidFill>
              </a:rPr>
              <a:t> </a:t>
            </a:r>
            <a:r>
              <a:rPr lang="en-US" altLang="zh-CN" sz="2400" dirty="0">
                <a:solidFill>
                  <a:srgbClr val="FF0000"/>
                </a:solidFill>
                <a:sym typeface="Symbol" pitchFamily="18" charset="2"/>
              </a:rPr>
              <a:t></a:t>
            </a:r>
            <a:endParaRPr lang="en-US" altLang="zh-CN" sz="2400" dirty="0">
              <a:solidFill>
                <a:srgbClr val="FF0000"/>
              </a:solidFill>
            </a:endParaRPr>
          </a:p>
          <a:p>
            <a:pPr marL="342900" indent="-342900">
              <a:spcBef>
                <a:spcPct val="20000"/>
              </a:spcBef>
              <a:buClr>
                <a:schemeClr val="tx1"/>
              </a:buClr>
              <a:buSzPct val="75000"/>
              <a:buNone/>
            </a:pPr>
            <a:r>
              <a:rPr lang="en-US" altLang="zh-CN" sz="2400" dirty="0">
                <a:solidFill>
                  <a:srgbClr val="800080"/>
                </a:solidFill>
              </a:rPr>
              <a:t>T </a:t>
            </a:r>
            <a:r>
              <a:rPr lang="en-US" altLang="zh-CN" sz="2400" dirty="0">
                <a:solidFill>
                  <a:srgbClr val="800080"/>
                </a:solidFill>
                <a:sym typeface="Symbol" pitchFamily="18" charset="2"/>
              </a:rPr>
              <a:t></a:t>
            </a:r>
            <a:r>
              <a:rPr lang="en-US" altLang="zh-CN" sz="2400" dirty="0">
                <a:solidFill>
                  <a:srgbClr val="800080"/>
                </a:solidFill>
              </a:rPr>
              <a:t> FT’ </a:t>
            </a:r>
          </a:p>
          <a:p>
            <a:pPr marL="342900" lvl="0" indent="-342900">
              <a:spcBef>
                <a:spcPct val="20000"/>
              </a:spcBef>
              <a:buClr>
                <a:schemeClr val="tx1"/>
              </a:buClr>
              <a:buSzPct val="75000"/>
              <a:buNone/>
            </a:pPr>
            <a:r>
              <a:rPr lang="en-US" altLang="zh-CN" sz="2400" dirty="0">
                <a:solidFill>
                  <a:srgbClr val="800080"/>
                </a:solidFill>
              </a:rPr>
              <a:t>T’</a:t>
            </a:r>
            <a:r>
              <a:rPr lang="en-US" altLang="zh-CN" sz="2400" dirty="0">
                <a:solidFill>
                  <a:srgbClr val="800080"/>
                </a:solidFill>
                <a:sym typeface="Symbol" pitchFamily="18" charset="2"/>
              </a:rPr>
              <a:t>   </a:t>
            </a:r>
            <a:r>
              <a:rPr lang="en-US" altLang="zh-CN" sz="2400" dirty="0">
                <a:solidFill>
                  <a:srgbClr val="800080"/>
                </a:solidFill>
              </a:rPr>
              <a:t>FT’</a:t>
            </a:r>
            <a:r>
              <a:rPr lang="en-US" altLang="zh-CN" sz="2400" dirty="0">
                <a:solidFill>
                  <a:srgbClr val="800080"/>
                </a:solidFill>
                <a:sym typeface="Symbol" pitchFamily="18" charset="2"/>
              </a:rPr>
              <a:t> </a:t>
            </a:r>
            <a:r>
              <a:rPr lang="en-US" altLang="zh-CN" sz="2400" dirty="0">
                <a:solidFill>
                  <a:srgbClr val="800080"/>
                </a:solidFill>
              </a:rPr>
              <a:t> </a:t>
            </a:r>
            <a:r>
              <a:rPr lang="en-US" altLang="zh-CN" sz="2400" dirty="0">
                <a:solidFill>
                  <a:srgbClr val="800080"/>
                </a:solidFill>
                <a:sym typeface="Symbol" pitchFamily="18" charset="2"/>
              </a:rPr>
              <a:t></a:t>
            </a:r>
            <a:endParaRPr lang="en-US" altLang="zh-CN" sz="2400" dirty="0">
              <a:solidFill>
                <a:srgbClr val="800080"/>
              </a:solidFill>
            </a:endParaRPr>
          </a:p>
          <a:p>
            <a:pPr marL="342900" indent="-342900">
              <a:spcBef>
                <a:spcPct val="20000"/>
              </a:spcBef>
              <a:buClr>
                <a:schemeClr val="tx1"/>
              </a:buClr>
              <a:buSzPct val="75000"/>
              <a:buNone/>
            </a:pPr>
            <a:r>
              <a:rPr lang="en-US" altLang="zh-CN" sz="2400" dirty="0"/>
              <a:t>F </a:t>
            </a:r>
            <a:r>
              <a:rPr lang="en-US" altLang="zh-CN" sz="2400" dirty="0">
                <a:sym typeface="Symbol" pitchFamily="18" charset="2"/>
              </a:rPr>
              <a:t> </a:t>
            </a:r>
            <a:r>
              <a:rPr lang="en-US" altLang="zh-CN" sz="2400" dirty="0"/>
              <a:t>(E) </a:t>
            </a:r>
            <a:r>
              <a:rPr lang="en-US" altLang="zh-CN" sz="2400" dirty="0">
                <a:sym typeface="Symbol" pitchFamily="18" charset="2"/>
              </a:rPr>
              <a:t></a:t>
            </a:r>
            <a:r>
              <a:rPr lang="en-US" altLang="zh-CN" sz="2400" dirty="0"/>
              <a:t> I</a:t>
            </a:r>
          </a:p>
          <a:p>
            <a:pPr marL="342900" indent="-342900">
              <a:spcBef>
                <a:spcPct val="20000"/>
              </a:spcBef>
              <a:buClr>
                <a:schemeClr val="tx1"/>
              </a:buClr>
              <a:buSzPct val="75000"/>
              <a:buNone/>
            </a:pPr>
            <a:r>
              <a:rPr lang="zh-CN" altLang="en-US" sz="2400" dirty="0"/>
              <a:t>分析</a:t>
            </a:r>
            <a:r>
              <a:rPr lang="en-US" altLang="zh-CN" sz="2400" dirty="0" err="1"/>
              <a:t>i+i</a:t>
            </a:r>
            <a:r>
              <a:rPr lang="en-US" altLang="zh-CN" sz="2400" dirty="0">
                <a:sym typeface="Symbol" pitchFamily="18" charset="2"/>
              </a:rPr>
              <a:t>  </a:t>
            </a:r>
            <a:r>
              <a:rPr lang="en-US" altLang="zh-CN" sz="2400" dirty="0" err="1"/>
              <a:t>i</a:t>
            </a:r>
            <a:endParaRPr lang="zh-CN" altLang="en-US" sz="2400" dirty="0"/>
          </a:p>
        </p:txBody>
      </p:sp>
      <p:sp>
        <p:nvSpPr>
          <p:cNvPr id="514116" name="Rectangle 68"/>
          <p:cNvSpPr>
            <a:spLocks noChangeArrowheads="1"/>
          </p:cNvSpPr>
          <p:nvPr/>
        </p:nvSpPr>
        <p:spPr bwMode="auto">
          <a:xfrm>
            <a:off x="5902360" y="728266"/>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t>i</a:t>
            </a:r>
            <a:r>
              <a:rPr lang="en-US" altLang="zh-CN" sz="2000" i="1" dirty="0"/>
              <a:t> </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17" name="Rectangle 69"/>
          <p:cNvSpPr>
            <a:spLocks noChangeArrowheads="1"/>
          </p:cNvSpPr>
          <p:nvPr/>
        </p:nvSpPr>
        <p:spPr bwMode="auto">
          <a:xfrm>
            <a:off x="7629560" y="728266"/>
            <a:ext cx="1368425" cy="400050"/>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dirty="0">
                <a:solidFill>
                  <a:srgbClr val="800080"/>
                </a:solidFill>
              </a:rPr>
              <a:t>T </a:t>
            </a:r>
            <a:r>
              <a:rPr lang="en-US" altLang="zh-CN" sz="2000" dirty="0">
                <a:solidFill>
                  <a:srgbClr val="800080"/>
                </a:solidFill>
                <a:sym typeface="Symbol" pitchFamily="18" charset="2"/>
              </a:rPr>
              <a:t></a:t>
            </a:r>
            <a:r>
              <a:rPr lang="en-US" altLang="zh-CN" sz="2000" dirty="0">
                <a:solidFill>
                  <a:srgbClr val="800080"/>
                </a:solidFill>
              </a:rPr>
              <a:t> FT’ </a:t>
            </a:r>
          </a:p>
        </p:txBody>
      </p:sp>
      <p:sp>
        <p:nvSpPr>
          <p:cNvPr id="514118" name="Rectangle 70"/>
          <p:cNvSpPr>
            <a:spLocks noChangeArrowheads="1"/>
          </p:cNvSpPr>
          <p:nvPr/>
        </p:nvSpPr>
        <p:spPr bwMode="auto">
          <a:xfrm>
            <a:off x="4494247" y="728266"/>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2</a:t>
            </a:r>
            <a:r>
              <a:rPr kumimoji="0" lang="zh-CN" altLang="en-US" sz="2000" b="1" dirty="0">
                <a:sym typeface="Symbol" pitchFamily="18" charset="2"/>
              </a:rPr>
              <a:t>）</a:t>
            </a:r>
            <a:endParaRPr lang="zh-CN" altLang="en-US" sz="2000" b="1" i="1" dirty="0"/>
          </a:p>
        </p:txBody>
      </p:sp>
      <p:sp>
        <p:nvSpPr>
          <p:cNvPr id="514119" name="Rectangle 71"/>
          <p:cNvSpPr>
            <a:spLocks noChangeArrowheads="1"/>
          </p:cNvSpPr>
          <p:nvPr/>
        </p:nvSpPr>
        <p:spPr bwMode="auto">
          <a:xfrm>
            <a:off x="5064160" y="728266"/>
            <a:ext cx="1079500" cy="396875"/>
          </a:xfrm>
          <a:prstGeom prst="rect">
            <a:avLst/>
          </a:prstGeom>
          <a:noFill/>
          <a:ln w="9525" algn="ctr">
            <a:noFill/>
            <a:miter lim="800000"/>
            <a:headEnd/>
            <a:tailEnd/>
          </a:ln>
          <a:effectLst/>
        </p:spPr>
        <p:txBody>
          <a:bodyPr>
            <a:spAutoFit/>
          </a:bodyPr>
          <a:lstStyle/>
          <a:p>
            <a:pPr>
              <a:buNone/>
            </a:pPr>
            <a:r>
              <a:rPr lang="en-US" altLang="zh-CN" sz="2000" dirty="0">
                <a:sym typeface="Symbol" pitchFamily="18" charset="2"/>
              </a:rPr>
              <a:t>#</a:t>
            </a:r>
            <a:endParaRPr lang="zh-CN" altLang="en-US" sz="2000" i="1" dirty="0"/>
          </a:p>
        </p:txBody>
      </p:sp>
      <p:sp>
        <p:nvSpPr>
          <p:cNvPr id="514120" name="Rectangle 72"/>
          <p:cNvSpPr>
            <a:spLocks noChangeArrowheads="1"/>
          </p:cNvSpPr>
          <p:nvPr/>
        </p:nvSpPr>
        <p:spPr bwMode="auto">
          <a:xfrm>
            <a:off x="5902360" y="1053703"/>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t>i</a:t>
            </a:r>
            <a:r>
              <a:rPr lang="en-US" altLang="zh-CN" sz="2000" i="1" dirty="0"/>
              <a:t> </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21" name="Rectangle 73"/>
          <p:cNvSpPr>
            <a:spLocks noChangeArrowheads="1"/>
          </p:cNvSpPr>
          <p:nvPr/>
        </p:nvSpPr>
        <p:spPr bwMode="auto">
          <a:xfrm>
            <a:off x="7629560" y="1053703"/>
            <a:ext cx="1368425" cy="400050"/>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dirty="0"/>
              <a:t>F </a:t>
            </a:r>
            <a:r>
              <a:rPr lang="en-US" altLang="zh-CN" sz="2000" dirty="0">
                <a:sym typeface="Symbol" pitchFamily="18" charset="2"/>
              </a:rPr>
              <a:t> </a:t>
            </a:r>
            <a:r>
              <a:rPr lang="en-US" altLang="zh-CN" sz="2000" dirty="0" err="1"/>
              <a:t>i</a:t>
            </a:r>
            <a:endParaRPr lang="en-US" altLang="zh-CN" sz="2000" dirty="0"/>
          </a:p>
        </p:txBody>
      </p:sp>
      <p:sp>
        <p:nvSpPr>
          <p:cNvPr id="514122" name="Rectangle 74"/>
          <p:cNvSpPr>
            <a:spLocks noChangeArrowheads="1"/>
          </p:cNvSpPr>
          <p:nvPr/>
        </p:nvSpPr>
        <p:spPr bwMode="auto">
          <a:xfrm>
            <a:off x="4494247" y="1053703"/>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3</a:t>
            </a:r>
            <a:r>
              <a:rPr kumimoji="0" lang="zh-CN" altLang="en-US" sz="2000" b="1" dirty="0">
                <a:sym typeface="Symbol" pitchFamily="18" charset="2"/>
              </a:rPr>
              <a:t>）</a:t>
            </a:r>
            <a:endParaRPr lang="zh-CN" altLang="en-US" sz="2000" b="1" i="1" dirty="0"/>
          </a:p>
        </p:txBody>
      </p:sp>
      <p:sp>
        <p:nvSpPr>
          <p:cNvPr id="514123" name="Rectangle 75"/>
          <p:cNvSpPr>
            <a:spLocks noChangeArrowheads="1"/>
          </p:cNvSpPr>
          <p:nvPr/>
        </p:nvSpPr>
        <p:spPr bwMode="auto">
          <a:xfrm>
            <a:off x="5064160" y="1053703"/>
            <a:ext cx="10795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#E’</a:t>
            </a:r>
            <a:endParaRPr lang="en-US" altLang="zh-CN" sz="2000" b="1" i="1" dirty="0"/>
          </a:p>
        </p:txBody>
      </p:sp>
      <p:sp>
        <p:nvSpPr>
          <p:cNvPr id="514129" name="Rectangle 81"/>
          <p:cNvSpPr>
            <a:spLocks noChangeArrowheads="1"/>
          </p:cNvSpPr>
          <p:nvPr/>
        </p:nvSpPr>
        <p:spPr bwMode="auto">
          <a:xfrm>
            <a:off x="5902360" y="2023666"/>
            <a:ext cx="1439863" cy="396875"/>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30" name="Rectangle 82"/>
          <p:cNvSpPr>
            <a:spLocks noChangeArrowheads="1"/>
          </p:cNvSpPr>
          <p:nvPr/>
        </p:nvSpPr>
        <p:spPr bwMode="auto">
          <a:xfrm>
            <a:off x="4494247" y="2023666"/>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6</a:t>
            </a:r>
            <a:r>
              <a:rPr kumimoji="0" lang="zh-CN" altLang="en-US" sz="2000" b="1" dirty="0">
                <a:sym typeface="Symbol" pitchFamily="18" charset="2"/>
              </a:rPr>
              <a:t>）</a:t>
            </a:r>
            <a:endParaRPr lang="zh-CN" altLang="en-US" sz="2000" b="1" i="1" dirty="0"/>
          </a:p>
        </p:txBody>
      </p:sp>
      <p:sp>
        <p:nvSpPr>
          <p:cNvPr id="514131" name="Rectangle 83"/>
          <p:cNvSpPr>
            <a:spLocks noChangeArrowheads="1"/>
          </p:cNvSpPr>
          <p:nvPr/>
        </p:nvSpPr>
        <p:spPr bwMode="auto">
          <a:xfrm>
            <a:off x="5064160" y="2023666"/>
            <a:ext cx="1079500" cy="396875"/>
          </a:xfrm>
          <a:prstGeom prst="rect">
            <a:avLst/>
          </a:prstGeom>
          <a:noFill/>
          <a:ln w="9525" algn="ctr">
            <a:noFill/>
            <a:miter lim="800000"/>
            <a:headEnd/>
            <a:tailEnd/>
          </a:ln>
          <a:effectLst/>
        </p:spPr>
        <p:txBody>
          <a:bodyPr>
            <a:spAutoFit/>
          </a:bodyPr>
          <a:lstStyle/>
          <a:p>
            <a:pPr>
              <a:buNone/>
            </a:pPr>
            <a:r>
              <a:rPr lang="en-US" altLang="zh-CN" sz="2000" i="1" dirty="0"/>
              <a:t>#E’</a:t>
            </a:r>
          </a:p>
        </p:txBody>
      </p:sp>
      <p:sp>
        <p:nvSpPr>
          <p:cNvPr id="514132" name="Rectangle 84"/>
          <p:cNvSpPr>
            <a:spLocks noChangeArrowheads="1"/>
          </p:cNvSpPr>
          <p:nvPr/>
        </p:nvSpPr>
        <p:spPr bwMode="auto">
          <a:xfrm>
            <a:off x="7702585" y="2023666"/>
            <a:ext cx="1511300" cy="400050"/>
          </a:xfrm>
          <a:prstGeom prst="rect">
            <a:avLst/>
          </a:prstGeom>
          <a:noFill/>
          <a:ln w="9525" algn="ctr">
            <a:noFill/>
            <a:miter lim="800000"/>
            <a:headEnd/>
            <a:tailEnd/>
          </a:ln>
          <a:effectLst/>
        </p:spPr>
        <p:txBody>
          <a:bodyPr wrap="square">
            <a:spAutoFit/>
          </a:bodyPr>
          <a:lstStyle/>
          <a:p>
            <a:pPr>
              <a:buNone/>
            </a:pPr>
            <a:r>
              <a:rPr lang="en-US" altLang="zh-CN" sz="2000" dirty="0">
                <a:solidFill>
                  <a:srgbClr val="FF0000"/>
                </a:solidFill>
              </a:rPr>
              <a:t>E’ </a:t>
            </a:r>
            <a:r>
              <a:rPr lang="en-US" altLang="zh-CN" sz="2000" dirty="0">
                <a:solidFill>
                  <a:srgbClr val="FF0000"/>
                </a:solidFill>
                <a:sym typeface="Symbol" pitchFamily="18" charset="2"/>
              </a:rPr>
              <a:t>  </a:t>
            </a:r>
            <a:r>
              <a:rPr lang="en-US" altLang="zh-CN" sz="2000" dirty="0">
                <a:solidFill>
                  <a:srgbClr val="FF0000"/>
                </a:solidFill>
              </a:rPr>
              <a:t>TE’</a:t>
            </a:r>
            <a:endParaRPr lang="en-US" altLang="zh-CN" sz="2000" i="1" dirty="0"/>
          </a:p>
        </p:txBody>
      </p:sp>
      <p:sp>
        <p:nvSpPr>
          <p:cNvPr id="514124" name="Rectangle 76"/>
          <p:cNvSpPr>
            <a:spLocks noChangeArrowheads="1"/>
          </p:cNvSpPr>
          <p:nvPr/>
        </p:nvSpPr>
        <p:spPr bwMode="auto">
          <a:xfrm>
            <a:off x="5902360" y="1375966"/>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t>i</a:t>
            </a:r>
            <a:r>
              <a:rPr lang="en-US" altLang="zh-CN" sz="2000" i="1" dirty="0"/>
              <a:t> </a:t>
            </a: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26" name="Rectangle 78"/>
          <p:cNvSpPr>
            <a:spLocks noChangeArrowheads="1"/>
          </p:cNvSpPr>
          <p:nvPr/>
        </p:nvSpPr>
        <p:spPr bwMode="auto">
          <a:xfrm>
            <a:off x="4494247" y="1375966"/>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4</a:t>
            </a:r>
            <a:r>
              <a:rPr kumimoji="0" lang="zh-CN" altLang="en-US" sz="2000" b="1" dirty="0">
                <a:sym typeface="Symbol" pitchFamily="18" charset="2"/>
              </a:rPr>
              <a:t>）</a:t>
            </a:r>
            <a:endParaRPr lang="zh-CN" altLang="en-US" sz="2000" b="1" i="1" dirty="0"/>
          </a:p>
        </p:txBody>
      </p:sp>
      <p:sp>
        <p:nvSpPr>
          <p:cNvPr id="514127" name="Rectangle 79"/>
          <p:cNvSpPr>
            <a:spLocks noChangeArrowheads="1"/>
          </p:cNvSpPr>
          <p:nvPr/>
        </p:nvSpPr>
        <p:spPr bwMode="auto">
          <a:xfrm>
            <a:off x="5064160" y="1375966"/>
            <a:ext cx="10795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#E’T’</a:t>
            </a:r>
            <a:endParaRPr lang="en-US" altLang="zh-CN" sz="2000" b="1" i="1" dirty="0"/>
          </a:p>
        </p:txBody>
      </p:sp>
      <p:sp>
        <p:nvSpPr>
          <p:cNvPr id="514137" name="Rectangle 89"/>
          <p:cNvSpPr>
            <a:spLocks noChangeArrowheads="1"/>
          </p:cNvSpPr>
          <p:nvPr/>
        </p:nvSpPr>
        <p:spPr bwMode="auto">
          <a:xfrm>
            <a:off x="7629560" y="1375966"/>
            <a:ext cx="1368425"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a:t>
            </a:r>
            <a:r>
              <a:rPr lang="en-US" altLang="zh-CN" sz="2000" i="1" dirty="0" err="1"/>
              <a:t>i</a:t>
            </a:r>
            <a:r>
              <a:rPr lang="en-US" altLang="zh-CN" sz="2000" i="1" dirty="0"/>
              <a:t>”</a:t>
            </a:r>
            <a:r>
              <a:rPr lang="zh-CN" altLang="en-US" sz="2000" i="1" dirty="0"/>
              <a:t>匹配</a:t>
            </a:r>
            <a:endParaRPr lang="en-US" altLang="zh-CN" sz="2000" i="1" dirty="0"/>
          </a:p>
        </p:txBody>
      </p:sp>
      <p:sp>
        <p:nvSpPr>
          <p:cNvPr id="514138" name="Rectangle 90"/>
          <p:cNvSpPr>
            <a:spLocks noChangeArrowheads="1"/>
          </p:cNvSpPr>
          <p:nvPr/>
        </p:nvSpPr>
        <p:spPr bwMode="auto">
          <a:xfrm>
            <a:off x="5902360" y="1701403"/>
            <a:ext cx="1439863" cy="396875"/>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39" name="Rectangle 91"/>
          <p:cNvSpPr>
            <a:spLocks noChangeArrowheads="1"/>
          </p:cNvSpPr>
          <p:nvPr/>
        </p:nvSpPr>
        <p:spPr bwMode="auto">
          <a:xfrm>
            <a:off x="4494247" y="1701403"/>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5</a:t>
            </a:r>
            <a:r>
              <a:rPr kumimoji="0" lang="zh-CN" altLang="en-US" sz="2000" b="1" dirty="0">
                <a:sym typeface="Symbol" pitchFamily="18" charset="2"/>
              </a:rPr>
              <a:t>）</a:t>
            </a:r>
            <a:endParaRPr lang="zh-CN" altLang="en-US" sz="2000" b="1" i="1" dirty="0"/>
          </a:p>
        </p:txBody>
      </p:sp>
      <p:sp>
        <p:nvSpPr>
          <p:cNvPr id="514140" name="Rectangle 92"/>
          <p:cNvSpPr>
            <a:spLocks noChangeArrowheads="1"/>
          </p:cNvSpPr>
          <p:nvPr/>
        </p:nvSpPr>
        <p:spPr bwMode="auto">
          <a:xfrm>
            <a:off x="5072097" y="1701403"/>
            <a:ext cx="1079500"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514142" name="Rectangle 94"/>
          <p:cNvSpPr>
            <a:spLocks noChangeArrowheads="1"/>
          </p:cNvSpPr>
          <p:nvPr/>
        </p:nvSpPr>
        <p:spPr bwMode="auto">
          <a:xfrm>
            <a:off x="7702585" y="1702991"/>
            <a:ext cx="1798638" cy="400050"/>
          </a:xfrm>
          <a:prstGeom prst="rect">
            <a:avLst/>
          </a:prstGeom>
          <a:noFill/>
          <a:ln w="9525" algn="ctr">
            <a:noFill/>
            <a:miter lim="800000"/>
            <a:headEnd/>
            <a:tailEnd/>
          </a:ln>
          <a:effectLst/>
        </p:spPr>
        <p:txBody>
          <a:bodyPr wrap="square">
            <a:spAutoFit/>
          </a:bodyPr>
          <a:lstStyle/>
          <a:p>
            <a:pPr marL="342900" lvl="0" indent="-342900">
              <a:spcBef>
                <a:spcPct val="20000"/>
              </a:spcBef>
              <a:buClr>
                <a:schemeClr val="tx1"/>
              </a:buClr>
              <a:buSzPct val="75000"/>
              <a:buNone/>
            </a:pPr>
            <a:r>
              <a:rPr lang="en-US" altLang="zh-CN" sz="2000" dirty="0">
                <a:solidFill>
                  <a:srgbClr val="800080"/>
                </a:solidFill>
              </a:rPr>
              <a:t>T’</a:t>
            </a:r>
            <a:r>
              <a:rPr lang="en-US" altLang="zh-CN" sz="2000" dirty="0">
                <a:solidFill>
                  <a:srgbClr val="800080"/>
                </a:solidFill>
                <a:sym typeface="Symbol" pitchFamily="18" charset="2"/>
              </a:rPr>
              <a:t>  </a:t>
            </a:r>
            <a:r>
              <a:rPr lang="en-US" altLang="zh-CN" sz="2000" dirty="0">
                <a:solidFill>
                  <a:srgbClr val="800080"/>
                </a:solidFill>
              </a:rPr>
              <a:t> </a:t>
            </a:r>
            <a:r>
              <a:rPr lang="en-US" altLang="zh-CN" sz="2000" dirty="0">
                <a:solidFill>
                  <a:srgbClr val="800080"/>
                </a:solidFill>
                <a:sym typeface="Symbol" pitchFamily="18" charset="2"/>
              </a:rPr>
              <a:t></a:t>
            </a:r>
            <a:endParaRPr lang="en-US" altLang="zh-CN" sz="2000" dirty="0">
              <a:solidFill>
                <a:srgbClr val="800080"/>
              </a:solidFill>
            </a:endParaRPr>
          </a:p>
        </p:txBody>
      </p:sp>
      <p:sp>
        <p:nvSpPr>
          <p:cNvPr id="514133" name="Rectangle 85"/>
          <p:cNvSpPr>
            <a:spLocks noChangeArrowheads="1"/>
          </p:cNvSpPr>
          <p:nvPr/>
        </p:nvSpPr>
        <p:spPr bwMode="auto">
          <a:xfrm>
            <a:off x="5902360" y="2347516"/>
            <a:ext cx="1439863" cy="396875"/>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34" name="Rectangle 86"/>
          <p:cNvSpPr>
            <a:spLocks noChangeArrowheads="1"/>
          </p:cNvSpPr>
          <p:nvPr/>
        </p:nvSpPr>
        <p:spPr bwMode="auto">
          <a:xfrm>
            <a:off x="4494247" y="2347516"/>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7</a:t>
            </a:r>
            <a:r>
              <a:rPr kumimoji="0" lang="zh-CN" altLang="en-US" sz="2000" b="1" dirty="0">
                <a:sym typeface="Symbol" pitchFamily="18" charset="2"/>
              </a:rPr>
              <a:t>）</a:t>
            </a:r>
            <a:endParaRPr lang="zh-CN" altLang="en-US" sz="2000" b="1" i="1" dirty="0"/>
          </a:p>
        </p:txBody>
      </p:sp>
      <p:sp>
        <p:nvSpPr>
          <p:cNvPr id="514135" name="Rectangle 87"/>
          <p:cNvSpPr>
            <a:spLocks noChangeArrowheads="1"/>
          </p:cNvSpPr>
          <p:nvPr/>
        </p:nvSpPr>
        <p:spPr bwMode="auto">
          <a:xfrm>
            <a:off x="5064160" y="2347516"/>
            <a:ext cx="1079500" cy="396875"/>
          </a:xfrm>
          <a:prstGeom prst="rect">
            <a:avLst/>
          </a:prstGeom>
          <a:noFill/>
          <a:ln w="9525" algn="ctr">
            <a:noFill/>
            <a:miter lim="800000"/>
            <a:headEnd/>
            <a:tailEnd/>
          </a:ln>
          <a:effectLst/>
        </p:spPr>
        <p:txBody>
          <a:bodyPr>
            <a:spAutoFit/>
          </a:bodyPr>
          <a:lstStyle/>
          <a:p>
            <a:pPr>
              <a:buNone/>
            </a:pPr>
            <a:r>
              <a:rPr lang="en-US" altLang="zh-CN" sz="2000" i="1" dirty="0"/>
              <a:t>#</a:t>
            </a:r>
          </a:p>
        </p:txBody>
      </p:sp>
      <p:sp>
        <p:nvSpPr>
          <p:cNvPr id="514147" name="Rectangle 99"/>
          <p:cNvSpPr>
            <a:spLocks noChangeArrowheads="1"/>
          </p:cNvSpPr>
          <p:nvPr/>
        </p:nvSpPr>
        <p:spPr bwMode="auto">
          <a:xfrm>
            <a:off x="7629560" y="2347516"/>
            <a:ext cx="1368425" cy="396875"/>
          </a:xfrm>
          <a:prstGeom prst="rect">
            <a:avLst/>
          </a:prstGeom>
          <a:noFill/>
          <a:ln w="9525" algn="ctr">
            <a:noFill/>
            <a:miter lim="800000"/>
            <a:headEnd/>
            <a:tailEnd/>
          </a:ln>
          <a:effectLst/>
        </p:spPr>
        <p:txBody>
          <a:bodyPr>
            <a:spAutoFit/>
          </a:bodyPr>
          <a:lstStyle/>
          <a:p>
            <a:pPr>
              <a:buNone/>
            </a:pPr>
            <a:r>
              <a:rPr lang="en-US" altLang="zh-CN" sz="2000" i="1" dirty="0"/>
              <a:t>“+”</a:t>
            </a:r>
            <a:r>
              <a:rPr lang="zh-CN" altLang="en-US" sz="2000" i="1" dirty="0"/>
              <a:t>匹配</a:t>
            </a:r>
            <a:endParaRPr lang="en-US" altLang="zh-CN" sz="2000" i="1" dirty="0"/>
          </a:p>
        </p:txBody>
      </p:sp>
      <p:sp>
        <p:nvSpPr>
          <p:cNvPr id="514143" name="Rectangle 95"/>
          <p:cNvSpPr>
            <a:spLocks noChangeArrowheads="1"/>
          </p:cNvSpPr>
          <p:nvPr/>
        </p:nvSpPr>
        <p:spPr bwMode="auto">
          <a:xfrm>
            <a:off x="5902360" y="2707878"/>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44" name="Rectangle 96"/>
          <p:cNvSpPr>
            <a:spLocks noChangeArrowheads="1"/>
          </p:cNvSpPr>
          <p:nvPr/>
        </p:nvSpPr>
        <p:spPr bwMode="auto">
          <a:xfrm>
            <a:off x="4494247" y="2707878"/>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8</a:t>
            </a:r>
            <a:r>
              <a:rPr kumimoji="0" lang="zh-CN" altLang="en-US" sz="2000" b="1" dirty="0">
                <a:sym typeface="Symbol" pitchFamily="18" charset="2"/>
              </a:rPr>
              <a:t>）</a:t>
            </a:r>
            <a:endParaRPr lang="zh-CN" altLang="en-US" sz="2000" b="1" i="1" dirty="0"/>
          </a:p>
        </p:txBody>
      </p:sp>
      <p:sp>
        <p:nvSpPr>
          <p:cNvPr id="514145" name="Rectangle 97"/>
          <p:cNvSpPr>
            <a:spLocks noChangeArrowheads="1"/>
          </p:cNvSpPr>
          <p:nvPr/>
        </p:nvSpPr>
        <p:spPr bwMode="auto">
          <a:xfrm>
            <a:off x="5064160" y="2707878"/>
            <a:ext cx="1079500"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514148" name="Rectangle 100"/>
          <p:cNvSpPr>
            <a:spLocks noChangeArrowheads="1"/>
          </p:cNvSpPr>
          <p:nvPr/>
        </p:nvSpPr>
        <p:spPr bwMode="auto">
          <a:xfrm>
            <a:off x="7629560" y="2707878"/>
            <a:ext cx="1368425" cy="400050"/>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dirty="0">
                <a:solidFill>
                  <a:srgbClr val="800080"/>
                </a:solidFill>
              </a:rPr>
              <a:t>T </a:t>
            </a:r>
            <a:r>
              <a:rPr lang="en-US" altLang="zh-CN" sz="2000" dirty="0">
                <a:solidFill>
                  <a:srgbClr val="800080"/>
                </a:solidFill>
                <a:sym typeface="Symbol" pitchFamily="18" charset="2"/>
              </a:rPr>
              <a:t></a:t>
            </a:r>
            <a:r>
              <a:rPr lang="en-US" altLang="zh-CN" sz="2000" dirty="0">
                <a:solidFill>
                  <a:srgbClr val="800080"/>
                </a:solidFill>
              </a:rPr>
              <a:t> FT’ </a:t>
            </a:r>
          </a:p>
        </p:txBody>
      </p:sp>
      <p:sp>
        <p:nvSpPr>
          <p:cNvPr id="514149" name="Rectangle 101"/>
          <p:cNvSpPr>
            <a:spLocks noChangeArrowheads="1"/>
          </p:cNvSpPr>
          <p:nvPr/>
        </p:nvSpPr>
        <p:spPr bwMode="auto">
          <a:xfrm>
            <a:off x="5902360" y="3031728"/>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50" name="Rectangle 102"/>
          <p:cNvSpPr>
            <a:spLocks noChangeArrowheads="1"/>
          </p:cNvSpPr>
          <p:nvPr/>
        </p:nvSpPr>
        <p:spPr bwMode="auto">
          <a:xfrm>
            <a:off x="4494247" y="3031728"/>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9</a:t>
            </a:r>
            <a:r>
              <a:rPr kumimoji="0" lang="zh-CN" altLang="en-US" sz="2000" b="1" dirty="0">
                <a:sym typeface="Symbol" pitchFamily="18" charset="2"/>
              </a:rPr>
              <a:t>）</a:t>
            </a:r>
            <a:endParaRPr lang="zh-CN" altLang="en-US" sz="2000" b="1" i="1" dirty="0"/>
          </a:p>
        </p:txBody>
      </p:sp>
      <p:sp>
        <p:nvSpPr>
          <p:cNvPr id="514151" name="Rectangle 103"/>
          <p:cNvSpPr>
            <a:spLocks noChangeArrowheads="1"/>
          </p:cNvSpPr>
          <p:nvPr/>
        </p:nvSpPr>
        <p:spPr bwMode="auto">
          <a:xfrm>
            <a:off x="5072097" y="3031728"/>
            <a:ext cx="1079500" cy="396875"/>
          </a:xfrm>
          <a:prstGeom prst="rect">
            <a:avLst/>
          </a:prstGeom>
          <a:noFill/>
          <a:ln w="9525" algn="ctr">
            <a:noFill/>
            <a:miter lim="800000"/>
            <a:headEnd/>
            <a:tailEnd/>
          </a:ln>
          <a:effectLst/>
        </p:spPr>
        <p:txBody>
          <a:bodyPr>
            <a:spAutoFit/>
          </a:bodyPr>
          <a:lstStyle/>
          <a:p>
            <a:pPr>
              <a:buNone/>
            </a:pPr>
            <a:r>
              <a:rPr lang="en-US" altLang="zh-CN" sz="2000" i="1" dirty="0"/>
              <a:t>#E’</a:t>
            </a:r>
          </a:p>
        </p:txBody>
      </p:sp>
      <p:sp>
        <p:nvSpPr>
          <p:cNvPr id="514153" name="Rectangle 105"/>
          <p:cNvSpPr>
            <a:spLocks noChangeArrowheads="1"/>
          </p:cNvSpPr>
          <p:nvPr/>
        </p:nvSpPr>
        <p:spPr bwMode="auto">
          <a:xfrm>
            <a:off x="7702585" y="3066653"/>
            <a:ext cx="1403350" cy="400050"/>
          </a:xfrm>
          <a:prstGeom prst="rect">
            <a:avLst/>
          </a:prstGeom>
          <a:noFill/>
          <a:ln w="9525" algn="ctr">
            <a:noFill/>
            <a:miter lim="800000"/>
            <a:headEnd/>
            <a:tailEnd/>
          </a:ln>
          <a:effectLst/>
        </p:spPr>
        <p:txBody>
          <a:bodyPr wrap="square">
            <a:spAutoFit/>
          </a:bodyPr>
          <a:lstStyle/>
          <a:p>
            <a:pPr marL="342900" indent="-342900">
              <a:spcBef>
                <a:spcPct val="20000"/>
              </a:spcBef>
              <a:buClr>
                <a:schemeClr val="tx1"/>
              </a:buClr>
              <a:buSzPct val="75000"/>
              <a:buNone/>
            </a:pPr>
            <a:r>
              <a:rPr lang="en-US" altLang="zh-CN" sz="2000" dirty="0"/>
              <a:t>F </a:t>
            </a:r>
            <a:r>
              <a:rPr lang="en-US" altLang="zh-CN" sz="2000" dirty="0">
                <a:sym typeface="Symbol" pitchFamily="18" charset="2"/>
              </a:rPr>
              <a:t> </a:t>
            </a:r>
            <a:r>
              <a:rPr lang="en-US" altLang="zh-CN" sz="2000" dirty="0" err="1"/>
              <a:t>i</a:t>
            </a:r>
            <a:endParaRPr lang="en-US" altLang="zh-CN" sz="2000" dirty="0"/>
          </a:p>
        </p:txBody>
      </p:sp>
      <p:sp>
        <p:nvSpPr>
          <p:cNvPr id="514154" name="Rectangle 106"/>
          <p:cNvSpPr>
            <a:spLocks noChangeArrowheads="1"/>
          </p:cNvSpPr>
          <p:nvPr/>
        </p:nvSpPr>
        <p:spPr bwMode="auto">
          <a:xfrm>
            <a:off x="5902359" y="3393678"/>
            <a:ext cx="1439863" cy="396875"/>
          </a:xfrm>
          <a:prstGeom prst="rect">
            <a:avLst/>
          </a:prstGeom>
          <a:noFill/>
          <a:ln w="9525" algn="ctr">
            <a:noFill/>
            <a:miter lim="800000"/>
            <a:headEnd/>
            <a:tailEnd/>
          </a:ln>
          <a:effectLst/>
        </p:spPr>
        <p:txBody>
          <a:bodyPr>
            <a:spAutoFit/>
          </a:bodyPr>
          <a:lstStyle/>
          <a:p>
            <a:pPr algn="r">
              <a:buNone/>
            </a:pPr>
            <a:r>
              <a:rPr lang="en-US" altLang="zh-CN" sz="2000" i="1" dirty="0" err="1">
                <a:sym typeface="Symbol" pitchFamily="18" charset="2"/>
              </a:rPr>
              <a:t>i</a:t>
            </a:r>
            <a:r>
              <a:rPr lang="en-US" altLang="zh-CN" sz="2000" dirty="0">
                <a:sym typeface="Symbol" pitchFamily="18" charset="2"/>
              </a:rPr>
              <a:t>  </a:t>
            </a:r>
            <a:r>
              <a:rPr lang="en-US" altLang="zh-CN" sz="2000" i="1" dirty="0" err="1">
                <a:sym typeface="Symbol" pitchFamily="18" charset="2"/>
              </a:rPr>
              <a:t>i</a:t>
            </a:r>
            <a:r>
              <a:rPr lang="en-US" altLang="zh-CN" sz="2000" i="1" dirty="0"/>
              <a:t> #</a:t>
            </a:r>
          </a:p>
        </p:txBody>
      </p:sp>
      <p:sp>
        <p:nvSpPr>
          <p:cNvPr id="514155" name="Rectangle 107"/>
          <p:cNvSpPr>
            <a:spLocks noChangeArrowheads="1"/>
          </p:cNvSpPr>
          <p:nvPr/>
        </p:nvSpPr>
        <p:spPr bwMode="auto">
          <a:xfrm>
            <a:off x="4422809" y="3393678"/>
            <a:ext cx="863600" cy="396875"/>
          </a:xfrm>
          <a:prstGeom prst="rect">
            <a:avLst/>
          </a:prstGeom>
          <a:noFill/>
          <a:ln w="9525" algn="ctr">
            <a:noFill/>
            <a:miter lim="800000"/>
            <a:headEnd/>
            <a:tailEnd/>
          </a:ln>
          <a:effectLst/>
        </p:spPr>
        <p:txBody>
          <a:bodyPr>
            <a:spAutoFit/>
          </a:bodyPr>
          <a:lstStyle/>
          <a:p>
            <a:pPr algn="ctr">
              <a:buFont typeface="Wingdings" pitchFamily="2" charset="2"/>
              <a:buNone/>
            </a:pPr>
            <a:r>
              <a:rPr kumimoji="0" lang="zh-CN" altLang="en-US" sz="2000" b="1" dirty="0">
                <a:sym typeface="Symbol" pitchFamily="18" charset="2"/>
              </a:rPr>
              <a:t>（</a:t>
            </a:r>
            <a:r>
              <a:rPr lang="en-US" altLang="zh-CN" sz="2000" dirty="0">
                <a:sym typeface="Symbol" pitchFamily="18" charset="2"/>
              </a:rPr>
              <a:t>10</a:t>
            </a:r>
            <a:r>
              <a:rPr kumimoji="0" lang="zh-CN" altLang="en-US" sz="2000" b="1" dirty="0">
                <a:sym typeface="Symbol" pitchFamily="18" charset="2"/>
              </a:rPr>
              <a:t>）</a:t>
            </a:r>
            <a:endParaRPr lang="zh-CN" altLang="en-US" sz="2000" b="1" i="1" dirty="0"/>
          </a:p>
        </p:txBody>
      </p:sp>
      <p:sp>
        <p:nvSpPr>
          <p:cNvPr id="514156" name="Rectangle 108"/>
          <p:cNvSpPr>
            <a:spLocks noChangeArrowheads="1"/>
          </p:cNvSpPr>
          <p:nvPr/>
        </p:nvSpPr>
        <p:spPr bwMode="auto">
          <a:xfrm>
            <a:off x="5064159" y="3393678"/>
            <a:ext cx="1079500"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514157" name="Rectangle 109"/>
          <p:cNvSpPr>
            <a:spLocks noChangeArrowheads="1"/>
          </p:cNvSpPr>
          <p:nvPr/>
        </p:nvSpPr>
        <p:spPr bwMode="auto">
          <a:xfrm>
            <a:off x="7702584" y="3430191"/>
            <a:ext cx="1403350" cy="400050"/>
          </a:xfrm>
          <a:prstGeom prst="rect">
            <a:avLst/>
          </a:prstGeom>
          <a:noFill/>
          <a:ln w="9525" algn="ctr">
            <a:noFill/>
            <a:miter lim="800000"/>
            <a:headEnd/>
            <a:tailEnd/>
          </a:ln>
          <a:effectLst/>
        </p:spPr>
        <p:txBody>
          <a:bodyPr wrap="square">
            <a:spAutoFit/>
          </a:bodyPr>
          <a:lstStyle/>
          <a:p>
            <a:pPr>
              <a:buNone/>
            </a:pPr>
            <a:r>
              <a:rPr lang="en-US" altLang="zh-CN" sz="2000" i="1" dirty="0"/>
              <a:t>“</a:t>
            </a:r>
            <a:r>
              <a:rPr lang="en-US" altLang="zh-CN" sz="2000" i="1" dirty="0" err="1"/>
              <a:t>i</a:t>
            </a:r>
            <a:r>
              <a:rPr lang="en-US" altLang="zh-CN" sz="2000" i="1" dirty="0"/>
              <a:t>”</a:t>
            </a:r>
            <a:r>
              <a:rPr lang="zh-CN" altLang="en-US" sz="2000" i="1" dirty="0"/>
              <a:t>匹配</a:t>
            </a:r>
            <a:endParaRPr lang="en-US" altLang="zh-CN" sz="2000" i="1" dirty="0"/>
          </a:p>
        </p:txBody>
      </p:sp>
      <p:sp>
        <p:nvSpPr>
          <p:cNvPr id="514158" name="Rectangle 110"/>
          <p:cNvSpPr>
            <a:spLocks noChangeArrowheads="1"/>
          </p:cNvSpPr>
          <p:nvPr/>
        </p:nvSpPr>
        <p:spPr bwMode="auto">
          <a:xfrm>
            <a:off x="5902358" y="3715941"/>
            <a:ext cx="1439863" cy="400050"/>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b="1" dirty="0">
                <a:sym typeface="Symbol" pitchFamily="18" charset="2"/>
              </a:rPr>
              <a:t>  </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i="1" dirty="0"/>
              <a:t> #</a:t>
            </a:r>
          </a:p>
        </p:txBody>
      </p:sp>
      <p:sp>
        <p:nvSpPr>
          <p:cNvPr id="514159" name="Rectangle 111"/>
          <p:cNvSpPr>
            <a:spLocks noChangeArrowheads="1"/>
          </p:cNvSpPr>
          <p:nvPr/>
        </p:nvSpPr>
        <p:spPr bwMode="auto">
          <a:xfrm>
            <a:off x="4349783" y="3715941"/>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11</a:t>
            </a:r>
            <a:r>
              <a:rPr kumimoji="0" lang="zh-CN" altLang="en-US" sz="2000" b="1" dirty="0">
                <a:sym typeface="Symbol" pitchFamily="18" charset="2"/>
              </a:rPr>
              <a:t>）</a:t>
            </a:r>
            <a:endParaRPr lang="zh-CN" altLang="en-US" sz="2000" b="1" i="1" dirty="0"/>
          </a:p>
        </p:txBody>
      </p:sp>
      <p:sp>
        <p:nvSpPr>
          <p:cNvPr id="514160" name="Rectangle 112"/>
          <p:cNvSpPr>
            <a:spLocks noChangeArrowheads="1"/>
          </p:cNvSpPr>
          <p:nvPr/>
        </p:nvSpPr>
        <p:spPr bwMode="auto">
          <a:xfrm>
            <a:off x="5091146" y="3715941"/>
            <a:ext cx="1266825"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514162" name="Rectangle 114"/>
          <p:cNvSpPr>
            <a:spLocks noChangeArrowheads="1"/>
          </p:cNvSpPr>
          <p:nvPr/>
        </p:nvSpPr>
        <p:spPr bwMode="auto">
          <a:xfrm>
            <a:off x="7629558" y="3715941"/>
            <a:ext cx="1368425" cy="400050"/>
          </a:xfrm>
          <a:prstGeom prst="rect">
            <a:avLst/>
          </a:prstGeom>
          <a:noFill/>
          <a:ln w="9525" algn="ctr">
            <a:noFill/>
            <a:miter lim="800000"/>
            <a:headEnd/>
            <a:tailEnd/>
          </a:ln>
          <a:effectLst/>
        </p:spPr>
        <p:txBody>
          <a:bodyPr>
            <a:spAutoFit/>
          </a:bodyPr>
          <a:lstStyle/>
          <a:p>
            <a:pPr algn="r">
              <a:buNone/>
            </a:pPr>
            <a:r>
              <a:rPr lang="en-US" altLang="zh-CN" sz="2000" dirty="0">
                <a:solidFill>
                  <a:srgbClr val="800080"/>
                </a:solidFill>
              </a:rPr>
              <a:t>T’</a:t>
            </a:r>
            <a:r>
              <a:rPr lang="en-US" altLang="zh-CN" sz="2000" dirty="0">
                <a:solidFill>
                  <a:srgbClr val="800080"/>
                </a:solidFill>
                <a:sym typeface="Symbol" pitchFamily="18" charset="2"/>
              </a:rPr>
              <a:t>   </a:t>
            </a:r>
            <a:r>
              <a:rPr lang="en-US" altLang="zh-CN" sz="2000" dirty="0">
                <a:solidFill>
                  <a:srgbClr val="800080"/>
                </a:solidFill>
              </a:rPr>
              <a:t>FT’</a:t>
            </a:r>
            <a:endParaRPr lang="en-US" altLang="zh-CN" sz="2000" i="1" dirty="0"/>
          </a:p>
        </p:txBody>
      </p:sp>
      <p:sp>
        <p:nvSpPr>
          <p:cNvPr id="514163" name="Rectangle 115"/>
          <p:cNvSpPr>
            <a:spLocks noChangeArrowheads="1"/>
          </p:cNvSpPr>
          <p:nvPr/>
        </p:nvSpPr>
        <p:spPr bwMode="auto">
          <a:xfrm>
            <a:off x="5902358" y="4076303"/>
            <a:ext cx="1439863" cy="396875"/>
          </a:xfrm>
          <a:prstGeom prst="rect">
            <a:avLst/>
          </a:prstGeom>
          <a:noFill/>
          <a:ln w="9525" algn="ctr">
            <a:noFill/>
            <a:miter lim="800000"/>
            <a:headEnd/>
            <a:tailEnd/>
          </a:ln>
          <a:effectLst/>
        </p:spPr>
        <p:txBody>
          <a:bodyPr>
            <a:spAutoFit/>
          </a:bodyPr>
          <a:lstStyle/>
          <a:p>
            <a:pPr algn="r">
              <a:buNone/>
            </a:pPr>
            <a:r>
              <a:rPr lang="en-US" altLang="zh-CN" sz="2000" i="1" dirty="0"/>
              <a:t> </a:t>
            </a:r>
            <a:r>
              <a:rPr lang="en-US" altLang="zh-CN" sz="2000" dirty="0">
                <a:sym typeface="Symbol" pitchFamily="18" charset="2"/>
              </a:rPr>
              <a:t> </a:t>
            </a:r>
            <a:r>
              <a:rPr lang="en-US" altLang="zh-CN" sz="2000" i="1" dirty="0" err="1">
                <a:sym typeface="Symbol" pitchFamily="18" charset="2"/>
              </a:rPr>
              <a:t>i</a:t>
            </a:r>
            <a:r>
              <a:rPr lang="en-US" altLang="zh-CN" sz="2000" i="1" dirty="0"/>
              <a:t> #</a:t>
            </a:r>
            <a:endParaRPr lang="en-US" altLang="zh-CN" sz="2000" b="1" i="1" dirty="0"/>
          </a:p>
        </p:txBody>
      </p:sp>
      <p:sp>
        <p:nvSpPr>
          <p:cNvPr id="514164" name="Rectangle 116"/>
          <p:cNvSpPr>
            <a:spLocks noChangeArrowheads="1"/>
          </p:cNvSpPr>
          <p:nvPr/>
        </p:nvSpPr>
        <p:spPr bwMode="auto">
          <a:xfrm>
            <a:off x="4349783" y="4076303"/>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12</a:t>
            </a:r>
            <a:r>
              <a:rPr kumimoji="0" lang="zh-CN" altLang="en-US" sz="2000" b="1" dirty="0">
                <a:sym typeface="Symbol" pitchFamily="18" charset="2"/>
              </a:rPr>
              <a:t>）</a:t>
            </a:r>
            <a:endParaRPr lang="zh-CN" altLang="en-US" sz="2000" b="1" i="1" dirty="0"/>
          </a:p>
        </p:txBody>
      </p:sp>
      <p:sp>
        <p:nvSpPr>
          <p:cNvPr id="514165" name="Rectangle 117"/>
          <p:cNvSpPr>
            <a:spLocks noChangeArrowheads="1"/>
          </p:cNvSpPr>
          <p:nvPr/>
        </p:nvSpPr>
        <p:spPr bwMode="auto">
          <a:xfrm>
            <a:off x="5091146" y="4076303"/>
            <a:ext cx="1266825" cy="396875"/>
          </a:xfrm>
          <a:prstGeom prst="rect">
            <a:avLst/>
          </a:prstGeom>
          <a:noFill/>
          <a:ln w="9525" algn="ctr">
            <a:noFill/>
            <a:miter lim="800000"/>
            <a:headEnd/>
            <a:tailEnd/>
          </a:ln>
          <a:effectLst/>
        </p:spPr>
        <p:txBody>
          <a:bodyPr>
            <a:spAutoFit/>
          </a:bodyPr>
          <a:lstStyle/>
          <a:p>
            <a:pPr>
              <a:buNone/>
            </a:pPr>
            <a:r>
              <a:rPr lang="en-US" altLang="zh-CN" sz="2000" i="1" dirty="0"/>
              <a:t>#E’</a:t>
            </a:r>
          </a:p>
        </p:txBody>
      </p:sp>
      <p:sp>
        <p:nvSpPr>
          <p:cNvPr id="514166" name="Rectangle 118"/>
          <p:cNvSpPr>
            <a:spLocks noChangeArrowheads="1"/>
          </p:cNvSpPr>
          <p:nvPr/>
        </p:nvSpPr>
        <p:spPr bwMode="auto">
          <a:xfrm>
            <a:off x="7629558" y="4076303"/>
            <a:ext cx="1368425" cy="396875"/>
          </a:xfrm>
          <a:prstGeom prst="rect">
            <a:avLst/>
          </a:prstGeom>
          <a:noFill/>
          <a:ln w="9525" algn="ctr">
            <a:noFill/>
            <a:miter lim="800000"/>
            <a:headEnd/>
            <a:tailEnd/>
          </a:ln>
          <a:effectLst/>
        </p:spPr>
        <p:txBody>
          <a:bodyPr>
            <a:spAutoFit/>
          </a:bodyPr>
          <a:lstStyle/>
          <a:p>
            <a:pPr>
              <a:buNone/>
            </a:pPr>
            <a:r>
              <a:rPr lang="en-US" altLang="zh-CN" sz="2000" i="1" dirty="0"/>
              <a:t>“</a:t>
            </a:r>
            <a:r>
              <a:rPr lang="en-US" altLang="zh-CN" sz="2000" dirty="0">
                <a:sym typeface="Symbol" pitchFamily="18" charset="2"/>
              </a:rPr>
              <a:t> </a:t>
            </a:r>
            <a:r>
              <a:rPr lang="en-US" altLang="zh-CN" sz="2000" i="1" dirty="0"/>
              <a:t>”</a:t>
            </a:r>
            <a:r>
              <a:rPr lang="zh-CN" altLang="en-US" sz="2000" i="1" dirty="0"/>
              <a:t>匹配</a:t>
            </a:r>
            <a:endParaRPr lang="en-US" altLang="zh-CN" sz="2000" i="1" dirty="0"/>
          </a:p>
        </p:txBody>
      </p:sp>
      <p:sp>
        <p:nvSpPr>
          <p:cNvPr id="514171" name="Rectangle 123"/>
          <p:cNvSpPr>
            <a:spLocks noChangeArrowheads="1"/>
          </p:cNvSpPr>
          <p:nvPr/>
        </p:nvSpPr>
        <p:spPr bwMode="auto">
          <a:xfrm>
            <a:off x="5902358" y="4365104"/>
            <a:ext cx="1439863" cy="396875"/>
          </a:xfrm>
          <a:prstGeom prst="rect">
            <a:avLst/>
          </a:prstGeom>
          <a:noFill/>
          <a:ln w="9525" algn="ctr">
            <a:noFill/>
            <a:miter lim="800000"/>
            <a:headEnd/>
            <a:tailEnd/>
          </a:ln>
          <a:effectLst/>
        </p:spPr>
        <p:txBody>
          <a:bodyPr>
            <a:spAutoFit/>
          </a:bodyPr>
          <a:lstStyle/>
          <a:p>
            <a:pPr algn="r">
              <a:buNone/>
            </a:pPr>
            <a:r>
              <a:rPr lang="en-US" altLang="zh-CN" sz="2000" dirty="0">
                <a:sym typeface="Symbol" pitchFamily="18" charset="2"/>
              </a:rPr>
              <a:t> </a:t>
            </a:r>
            <a:r>
              <a:rPr lang="en-US" altLang="zh-CN" sz="2000" i="1" dirty="0" err="1">
                <a:sym typeface="Symbol" pitchFamily="18" charset="2"/>
              </a:rPr>
              <a:t>i</a:t>
            </a:r>
            <a:r>
              <a:rPr lang="en-US" altLang="zh-CN" sz="2000" i="1" dirty="0"/>
              <a:t> </a:t>
            </a:r>
            <a:r>
              <a:rPr lang="en-US" altLang="zh-CN" sz="2000" b="1" i="1" dirty="0"/>
              <a:t>#</a:t>
            </a:r>
          </a:p>
        </p:txBody>
      </p:sp>
      <p:sp>
        <p:nvSpPr>
          <p:cNvPr id="514172" name="Rectangle 124"/>
          <p:cNvSpPr>
            <a:spLocks noChangeArrowheads="1"/>
          </p:cNvSpPr>
          <p:nvPr/>
        </p:nvSpPr>
        <p:spPr bwMode="auto">
          <a:xfrm>
            <a:off x="4349783" y="4365104"/>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13</a:t>
            </a:r>
            <a:r>
              <a:rPr kumimoji="0" lang="zh-CN" altLang="en-US" sz="2000" b="1" dirty="0">
                <a:sym typeface="Symbol" pitchFamily="18" charset="2"/>
              </a:rPr>
              <a:t>）</a:t>
            </a:r>
            <a:endParaRPr lang="zh-CN" altLang="en-US" sz="2000" b="1" i="1" dirty="0"/>
          </a:p>
        </p:txBody>
      </p:sp>
      <p:sp>
        <p:nvSpPr>
          <p:cNvPr id="514173" name="Rectangle 125"/>
          <p:cNvSpPr>
            <a:spLocks noChangeArrowheads="1"/>
          </p:cNvSpPr>
          <p:nvPr/>
        </p:nvSpPr>
        <p:spPr bwMode="auto">
          <a:xfrm>
            <a:off x="5091146" y="4365104"/>
            <a:ext cx="1266825" cy="396875"/>
          </a:xfrm>
          <a:prstGeom prst="rect">
            <a:avLst/>
          </a:prstGeom>
          <a:noFill/>
          <a:ln w="9525" algn="ctr">
            <a:noFill/>
            <a:miter lim="800000"/>
            <a:headEnd/>
            <a:tailEnd/>
          </a:ln>
          <a:effectLst/>
        </p:spPr>
        <p:txBody>
          <a:bodyPr>
            <a:spAutoFit/>
          </a:bodyPr>
          <a:lstStyle/>
          <a:p>
            <a:pPr>
              <a:buNone/>
            </a:pPr>
            <a:r>
              <a:rPr lang="en-US" altLang="zh-CN" sz="2000" i="1" dirty="0"/>
              <a:t>#E’T’F</a:t>
            </a:r>
            <a:r>
              <a:rPr lang="en-US" altLang="zh-CN" sz="2000" dirty="0">
                <a:sym typeface="Symbol" pitchFamily="18" charset="2"/>
              </a:rPr>
              <a:t> </a:t>
            </a:r>
            <a:endParaRPr lang="en-US" altLang="zh-CN" sz="2000" i="1" dirty="0"/>
          </a:p>
        </p:txBody>
      </p:sp>
      <p:sp>
        <p:nvSpPr>
          <p:cNvPr id="514174" name="Rectangle 126"/>
          <p:cNvSpPr>
            <a:spLocks noChangeArrowheads="1"/>
          </p:cNvSpPr>
          <p:nvPr/>
        </p:nvSpPr>
        <p:spPr bwMode="auto">
          <a:xfrm>
            <a:off x="7629558" y="4365104"/>
            <a:ext cx="1368425" cy="396875"/>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dirty="0"/>
              <a:t>F </a:t>
            </a:r>
            <a:r>
              <a:rPr lang="en-US" altLang="zh-CN" sz="2000" dirty="0">
                <a:sym typeface="Symbol" pitchFamily="18" charset="2"/>
              </a:rPr>
              <a:t> </a:t>
            </a:r>
            <a:r>
              <a:rPr lang="en-US" altLang="zh-CN" sz="2000" dirty="0" err="1"/>
              <a:t>i</a:t>
            </a:r>
            <a:endParaRPr lang="en-US" altLang="zh-CN" sz="2000" dirty="0"/>
          </a:p>
        </p:txBody>
      </p:sp>
      <p:sp>
        <p:nvSpPr>
          <p:cNvPr id="514108" name="Rectangle 60"/>
          <p:cNvSpPr>
            <a:spLocks noChangeArrowheads="1"/>
          </p:cNvSpPr>
          <p:nvPr/>
        </p:nvSpPr>
        <p:spPr bwMode="auto">
          <a:xfrm>
            <a:off x="5902360" y="404416"/>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t>i</a:t>
            </a:r>
            <a:r>
              <a:rPr lang="en-US" altLang="zh-CN" sz="2000" b="1" i="1" dirty="0"/>
              <a:t> </a:t>
            </a:r>
            <a:r>
              <a:rPr lang="en-US" altLang="zh-CN" sz="2000" dirty="0">
                <a:sym typeface="Symbol" pitchFamily="18" charset="2"/>
              </a:rPr>
              <a:t>+ </a:t>
            </a:r>
            <a:r>
              <a:rPr lang="en-US" altLang="zh-CN" sz="2000" i="1" dirty="0" err="1">
                <a:sym typeface="Symbol" pitchFamily="18" charset="2"/>
              </a:rPr>
              <a:t>i</a:t>
            </a:r>
            <a:r>
              <a:rPr lang="en-US" altLang="zh-CN" sz="2000" b="1" dirty="0">
                <a:sym typeface="Symbol" pitchFamily="18" charset="2"/>
              </a:rPr>
              <a:t>  </a:t>
            </a:r>
            <a:r>
              <a:rPr lang="en-US" altLang="zh-CN" sz="2000" i="1" dirty="0" err="1">
                <a:sym typeface="Symbol" pitchFamily="18" charset="2"/>
              </a:rPr>
              <a:t>i</a:t>
            </a:r>
            <a:r>
              <a:rPr lang="en-US" altLang="zh-CN" sz="2000" b="1" i="1" dirty="0"/>
              <a:t> #</a:t>
            </a:r>
          </a:p>
        </p:txBody>
      </p:sp>
      <p:sp>
        <p:nvSpPr>
          <p:cNvPr id="514113" name="Rectangle 65"/>
          <p:cNvSpPr>
            <a:spLocks noChangeArrowheads="1"/>
          </p:cNvSpPr>
          <p:nvPr/>
        </p:nvSpPr>
        <p:spPr bwMode="auto">
          <a:xfrm>
            <a:off x="7702585" y="404416"/>
            <a:ext cx="1655763" cy="400050"/>
          </a:xfrm>
          <a:prstGeom prst="rect">
            <a:avLst/>
          </a:prstGeom>
          <a:noFill/>
          <a:ln w="9525" algn="ctr">
            <a:noFill/>
            <a:miter lim="800000"/>
            <a:headEnd/>
            <a:tailEnd/>
          </a:ln>
          <a:effectLst/>
        </p:spPr>
        <p:txBody>
          <a:bodyPr wrap="square">
            <a:spAutoFit/>
          </a:bodyPr>
          <a:lstStyle/>
          <a:p>
            <a:pPr marL="342900" indent="-342900">
              <a:spcBef>
                <a:spcPct val="20000"/>
              </a:spcBef>
              <a:buClr>
                <a:schemeClr val="tx1"/>
              </a:buClr>
              <a:buSzPct val="75000"/>
              <a:buNone/>
            </a:pPr>
            <a:r>
              <a:rPr lang="en-US" altLang="zh-CN" sz="2000" dirty="0">
                <a:solidFill>
                  <a:srgbClr val="FF0000"/>
                </a:solidFill>
              </a:rPr>
              <a:t>E </a:t>
            </a:r>
            <a:r>
              <a:rPr lang="en-US" altLang="zh-CN" sz="2000" dirty="0">
                <a:solidFill>
                  <a:srgbClr val="FF0000"/>
                </a:solidFill>
                <a:sym typeface="Symbol" pitchFamily="18" charset="2"/>
              </a:rPr>
              <a:t></a:t>
            </a:r>
            <a:r>
              <a:rPr lang="en-US" altLang="zh-CN" sz="2000" dirty="0">
                <a:solidFill>
                  <a:srgbClr val="FF0000"/>
                </a:solidFill>
              </a:rPr>
              <a:t> TE’</a:t>
            </a:r>
          </a:p>
        </p:txBody>
      </p:sp>
      <p:sp>
        <p:nvSpPr>
          <p:cNvPr id="514114" name="Rectangle 66"/>
          <p:cNvSpPr>
            <a:spLocks noChangeArrowheads="1"/>
          </p:cNvSpPr>
          <p:nvPr/>
        </p:nvSpPr>
        <p:spPr bwMode="auto">
          <a:xfrm>
            <a:off x="4494247" y="439341"/>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96" name="Rectangle 66"/>
          <p:cNvSpPr>
            <a:spLocks noChangeArrowheads="1"/>
          </p:cNvSpPr>
          <p:nvPr/>
        </p:nvSpPr>
        <p:spPr bwMode="auto">
          <a:xfrm>
            <a:off x="5065747" y="439341"/>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a:t>
            </a:r>
            <a:r>
              <a:rPr lang="en-US" altLang="zh-CN" sz="2000" i="1" dirty="0">
                <a:sym typeface="Symbol" pitchFamily="18" charset="2"/>
              </a:rPr>
              <a:t>E</a:t>
            </a:r>
            <a:endParaRPr lang="zh-CN" altLang="en-US" sz="2000" b="1" i="1" dirty="0"/>
          </a:p>
        </p:txBody>
      </p:sp>
      <p:sp>
        <p:nvSpPr>
          <p:cNvPr id="514179" name="Line 131"/>
          <p:cNvSpPr>
            <a:spLocks noChangeShapeType="1"/>
          </p:cNvSpPr>
          <p:nvPr/>
        </p:nvSpPr>
        <p:spPr bwMode="auto">
          <a:xfrm>
            <a:off x="3813208" y="404416"/>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514109" name="Text Box 61"/>
          <p:cNvSpPr txBox="1">
            <a:spLocks noChangeArrowheads="1"/>
          </p:cNvSpPr>
          <p:nvPr/>
        </p:nvSpPr>
        <p:spPr bwMode="auto">
          <a:xfrm>
            <a:off x="4321180" y="-71462"/>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514110" name="Text Box 62"/>
          <p:cNvSpPr txBox="1">
            <a:spLocks noChangeArrowheads="1"/>
          </p:cNvSpPr>
          <p:nvPr/>
        </p:nvSpPr>
        <p:spPr bwMode="auto">
          <a:xfrm>
            <a:off x="5033974" y="-27384"/>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514111" name="Text Box 63"/>
          <p:cNvSpPr txBox="1">
            <a:spLocks noChangeArrowheads="1"/>
          </p:cNvSpPr>
          <p:nvPr/>
        </p:nvSpPr>
        <p:spPr bwMode="auto">
          <a:xfrm>
            <a:off x="6143636" y="-27384"/>
            <a:ext cx="1481342" cy="400110"/>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000" b="1" dirty="0">
                <a:latin typeface="Times New Roman" pitchFamily="18" charset="0"/>
              </a:rPr>
              <a:t>余留输入串</a:t>
            </a:r>
          </a:p>
        </p:txBody>
      </p:sp>
      <p:sp>
        <p:nvSpPr>
          <p:cNvPr id="85" name="Rectangle 123"/>
          <p:cNvSpPr>
            <a:spLocks noChangeArrowheads="1"/>
          </p:cNvSpPr>
          <p:nvPr/>
        </p:nvSpPr>
        <p:spPr bwMode="auto">
          <a:xfrm>
            <a:off x="5902358" y="4651350"/>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dirty="0">
                <a:sym typeface="Symbol" pitchFamily="18" charset="2"/>
              </a:rPr>
              <a:t> </a:t>
            </a:r>
            <a:r>
              <a:rPr lang="en-US" altLang="zh-CN" sz="2000" b="1" dirty="0">
                <a:sym typeface="Symbol" pitchFamily="18" charset="2"/>
              </a:rPr>
              <a:t>  </a:t>
            </a:r>
            <a:r>
              <a:rPr lang="en-US" altLang="zh-CN" sz="2000" b="1" i="1" dirty="0" err="1">
                <a:sym typeface="Symbol" pitchFamily="18" charset="2"/>
              </a:rPr>
              <a:t>i</a:t>
            </a:r>
            <a:r>
              <a:rPr lang="en-US" altLang="zh-CN" sz="2000" b="1" i="1" dirty="0"/>
              <a:t> #</a:t>
            </a:r>
          </a:p>
        </p:txBody>
      </p:sp>
      <p:sp>
        <p:nvSpPr>
          <p:cNvPr id="86" name="Rectangle 124"/>
          <p:cNvSpPr>
            <a:spLocks noChangeArrowheads="1"/>
          </p:cNvSpPr>
          <p:nvPr/>
        </p:nvSpPr>
        <p:spPr bwMode="auto">
          <a:xfrm>
            <a:off x="4349783" y="4651350"/>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14</a:t>
            </a:r>
            <a:r>
              <a:rPr kumimoji="0" lang="zh-CN" altLang="en-US" sz="2000" b="1" dirty="0">
                <a:sym typeface="Symbol" pitchFamily="18" charset="2"/>
              </a:rPr>
              <a:t>）</a:t>
            </a:r>
            <a:endParaRPr lang="zh-CN" altLang="en-US" sz="2000" b="1" i="1" dirty="0"/>
          </a:p>
        </p:txBody>
      </p:sp>
      <p:sp>
        <p:nvSpPr>
          <p:cNvPr id="87" name="Rectangle 125"/>
          <p:cNvSpPr>
            <a:spLocks noChangeArrowheads="1"/>
          </p:cNvSpPr>
          <p:nvPr/>
        </p:nvSpPr>
        <p:spPr bwMode="auto">
          <a:xfrm>
            <a:off x="5091146" y="4651350"/>
            <a:ext cx="1266825"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88" name="Rectangle 126"/>
          <p:cNvSpPr>
            <a:spLocks noChangeArrowheads="1"/>
          </p:cNvSpPr>
          <p:nvPr/>
        </p:nvSpPr>
        <p:spPr bwMode="auto">
          <a:xfrm>
            <a:off x="7629558" y="4651350"/>
            <a:ext cx="1368425" cy="396875"/>
          </a:xfrm>
          <a:prstGeom prst="rect">
            <a:avLst/>
          </a:prstGeom>
          <a:noFill/>
          <a:ln w="9525" algn="ctr">
            <a:noFill/>
            <a:miter lim="800000"/>
            <a:headEnd/>
            <a:tailEnd/>
          </a:ln>
          <a:effectLst/>
        </p:spPr>
        <p:txBody>
          <a:bodyPr>
            <a:spAutoFit/>
          </a:bodyPr>
          <a:lstStyle/>
          <a:p>
            <a:pPr>
              <a:buNone/>
            </a:pPr>
            <a:r>
              <a:rPr lang="en-US" altLang="zh-CN" sz="2000" i="1" dirty="0"/>
              <a:t>“</a:t>
            </a:r>
            <a:r>
              <a:rPr lang="en-US" altLang="zh-CN" sz="2000" i="1" dirty="0" err="1"/>
              <a:t>i</a:t>
            </a:r>
            <a:r>
              <a:rPr lang="en-US" altLang="zh-CN" sz="2000" i="1" dirty="0"/>
              <a:t>”</a:t>
            </a:r>
            <a:r>
              <a:rPr lang="zh-CN" altLang="en-US" sz="2000" i="1" dirty="0"/>
              <a:t>匹配</a:t>
            </a:r>
            <a:endParaRPr lang="en-US" altLang="zh-CN" sz="2000" i="1" dirty="0"/>
          </a:p>
        </p:txBody>
      </p:sp>
      <p:cxnSp>
        <p:nvCxnSpPr>
          <p:cNvPr id="18" name="直接连接符 17"/>
          <p:cNvCxnSpPr/>
          <p:nvPr/>
        </p:nvCxnSpPr>
        <p:spPr bwMode="auto">
          <a:xfrm flipH="1">
            <a:off x="5129054" y="25362"/>
            <a:ext cx="14450" cy="6696955"/>
          </a:xfrm>
          <a:prstGeom prst="line">
            <a:avLst/>
          </a:prstGeom>
          <a:noFill/>
          <a:ln w="25400" cap="flat" cmpd="sng" algn="ctr">
            <a:solidFill>
              <a:schemeClr val="tx1"/>
            </a:solidFill>
            <a:prstDash val="solid"/>
            <a:round/>
            <a:headEnd type="none" w="med" len="med"/>
            <a:tailEnd type="none" w="med" len="med"/>
          </a:ln>
        </p:spPr>
      </p:cxnSp>
      <p:cxnSp>
        <p:nvCxnSpPr>
          <p:cNvPr id="91" name="直接连接符 90"/>
          <p:cNvCxnSpPr/>
          <p:nvPr/>
        </p:nvCxnSpPr>
        <p:spPr bwMode="auto">
          <a:xfrm>
            <a:off x="6143636" y="6313"/>
            <a:ext cx="0" cy="6735055"/>
          </a:xfrm>
          <a:prstGeom prst="line">
            <a:avLst/>
          </a:prstGeom>
          <a:noFill/>
          <a:ln w="25400" cap="flat" cmpd="sng" algn="ctr">
            <a:solidFill>
              <a:schemeClr val="tx1"/>
            </a:solidFill>
            <a:prstDash val="solid"/>
            <a:round/>
            <a:headEnd type="none" w="med" len="med"/>
            <a:tailEnd type="none" w="med" len="med"/>
          </a:ln>
        </p:spPr>
      </p:cxnSp>
      <p:cxnSp>
        <p:nvCxnSpPr>
          <p:cNvPr id="92" name="直接连接符 91"/>
          <p:cNvCxnSpPr/>
          <p:nvPr/>
        </p:nvCxnSpPr>
        <p:spPr bwMode="auto">
          <a:xfrm>
            <a:off x="7519814" y="44413"/>
            <a:ext cx="0" cy="6813587"/>
          </a:xfrm>
          <a:prstGeom prst="line">
            <a:avLst/>
          </a:prstGeom>
          <a:noFill/>
          <a:ln w="25400" cap="flat" cmpd="sng" algn="ctr">
            <a:solidFill>
              <a:schemeClr val="tx1"/>
            </a:solidFill>
            <a:prstDash val="solid"/>
            <a:round/>
            <a:headEnd type="none" w="med" len="med"/>
            <a:tailEnd type="none" w="med" len="med"/>
          </a:ln>
        </p:spPr>
      </p:cxnSp>
      <p:sp>
        <p:nvSpPr>
          <p:cNvPr id="98" name="Rectangle 123"/>
          <p:cNvSpPr>
            <a:spLocks noChangeArrowheads="1"/>
          </p:cNvSpPr>
          <p:nvPr/>
        </p:nvSpPr>
        <p:spPr bwMode="auto">
          <a:xfrm>
            <a:off x="5902358" y="4996298"/>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dirty="0">
                <a:sym typeface="Symbol" pitchFamily="18" charset="2"/>
              </a:rPr>
              <a:t> </a:t>
            </a:r>
            <a:r>
              <a:rPr lang="en-US" altLang="zh-CN" sz="2000" b="1" dirty="0">
                <a:sym typeface="Symbol" pitchFamily="18" charset="2"/>
              </a:rPr>
              <a:t>  </a:t>
            </a:r>
            <a:r>
              <a:rPr lang="en-US" altLang="zh-CN" sz="2000" b="1" i="1" dirty="0"/>
              <a:t> #</a:t>
            </a:r>
          </a:p>
        </p:txBody>
      </p:sp>
      <p:sp>
        <p:nvSpPr>
          <p:cNvPr id="99" name="Rectangle 124"/>
          <p:cNvSpPr>
            <a:spLocks noChangeArrowheads="1"/>
          </p:cNvSpPr>
          <p:nvPr/>
        </p:nvSpPr>
        <p:spPr bwMode="auto">
          <a:xfrm>
            <a:off x="4349783" y="4996298"/>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15</a:t>
            </a:r>
            <a:r>
              <a:rPr kumimoji="0" lang="zh-CN" altLang="en-US" sz="2000" b="1" dirty="0">
                <a:sym typeface="Symbol" pitchFamily="18" charset="2"/>
              </a:rPr>
              <a:t>）</a:t>
            </a:r>
            <a:endParaRPr lang="zh-CN" altLang="en-US" sz="2000" b="1" i="1" dirty="0"/>
          </a:p>
        </p:txBody>
      </p:sp>
      <p:sp>
        <p:nvSpPr>
          <p:cNvPr id="100" name="Rectangle 125"/>
          <p:cNvSpPr>
            <a:spLocks noChangeArrowheads="1"/>
          </p:cNvSpPr>
          <p:nvPr/>
        </p:nvSpPr>
        <p:spPr bwMode="auto">
          <a:xfrm>
            <a:off x="5091146" y="5001061"/>
            <a:ext cx="1266825" cy="396875"/>
          </a:xfrm>
          <a:prstGeom prst="rect">
            <a:avLst/>
          </a:prstGeom>
          <a:noFill/>
          <a:ln w="9525" algn="ctr">
            <a:noFill/>
            <a:miter lim="800000"/>
            <a:headEnd/>
            <a:tailEnd/>
          </a:ln>
          <a:effectLst/>
        </p:spPr>
        <p:txBody>
          <a:bodyPr>
            <a:spAutoFit/>
          </a:bodyPr>
          <a:lstStyle/>
          <a:p>
            <a:pPr>
              <a:buNone/>
            </a:pPr>
            <a:r>
              <a:rPr lang="en-US" altLang="zh-CN" sz="2000" i="1" dirty="0"/>
              <a:t>#E’T’</a:t>
            </a:r>
          </a:p>
        </p:txBody>
      </p:sp>
      <p:sp>
        <p:nvSpPr>
          <p:cNvPr id="101" name="Rectangle 126"/>
          <p:cNvSpPr>
            <a:spLocks noChangeArrowheads="1"/>
          </p:cNvSpPr>
          <p:nvPr/>
        </p:nvSpPr>
        <p:spPr bwMode="auto">
          <a:xfrm>
            <a:off x="7629558" y="4996298"/>
            <a:ext cx="1368425" cy="396875"/>
          </a:xfrm>
          <a:prstGeom prst="rect">
            <a:avLst/>
          </a:prstGeom>
          <a:noFill/>
          <a:ln w="9525" algn="ctr">
            <a:noFill/>
            <a:miter lim="800000"/>
            <a:headEnd/>
            <a:tailEnd/>
          </a:ln>
          <a:effectLst/>
        </p:spPr>
        <p:txBody>
          <a:bodyPr>
            <a:spAutoFit/>
          </a:bodyPr>
          <a:lstStyle/>
          <a:p>
            <a:pPr marL="342900" lvl="0" indent="-342900">
              <a:spcBef>
                <a:spcPct val="20000"/>
              </a:spcBef>
              <a:buClr>
                <a:schemeClr val="tx1"/>
              </a:buClr>
              <a:buSzPct val="75000"/>
              <a:buNone/>
            </a:pPr>
            <a:r>
              <a:rPr lang="en-US" altLang="zh-CN" sz="2000" dirty="0">
                <a:solidFill>
                  <a:srgbClr val="800080"/>
                </a:solidFill>
              </a:rPr>
              <a:t>T’</a:t>
            </a:r>
            <a:r>
              <a:rPr lang="en-US" altLang="zh-CN" sz="2000" dirty="0">
                <a:solidFill>
                  <a:srgbClr val="800080"/>
                </a:solidFill>
                <a:sym typeface="Symbol" pitchFamily="18" charset="2"/>
              </a:rPr>
              <a:t>  </a:t>
            </a:r>
            <a:r>
              <a:rPr lang="en-US" altLang="zh-CN" sz="2000" dirty="0">
                <a:solidFill>
                  <a:srgbClr val="800080"/>
                </a:solidFill>
              </a:rPr>
              <a:t> </a:t>
            </a:r>
            <a:r>
              <a:rPr lang="en-US" altLang="zh-CN" sz="2000" dirty="0">
                <a:solidFill>
                  <a:srgbClr val="800080"/>
                </a:solidFill>
                <a:sym typeface="Symbol" pitchFamily="18" charset="2"/>
              </a:rPr>
              <a:t></a:t>
            </a:r>
            <a:endParaRPr lang="en-US" altLang="zh-CN" sz="2000" dirty="0">
              <a:solidFill>
                <a:srgbClr val="800080"/>
              </a:solidFill>
            </a:endParaRPr>
          </a:p>
        </p:txBody>
      </p:sp>
      <p:sp>
        <p:nvSpPr>
          <p:cNvPr id="103" name="Rectangle 123"/>
          <p:cNvSpPr>
            <a:spLocks noChangeArrowheads="1"/>
          </p:cNvSpPr>
          <p:nvPr/>
        </p:nvSpPr>
        <p:spPr bwMode="auto">
          <a:xfrm>
            <a:off x="5902358" y="5299422"/>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dirty="0">
                <a:sym typeface="Symbol" pitchFamily="18" charset="2"/>
              </a:rPr>
              <a:t> </a:t>
            </a:r>
            <a:r>
              <a:rPr lang="en-US" altLang="zh-CN" sz="2000" b="1" dirty="0">
                <a:sym typeface="Symbol" pitchFamily="18" charset="2"/>
              </a:rPr>
              <a:t>  </a:t>
            </a:r>
            <a:r>
              <a:rPr lang="en-US" altLang="zh-CN" sz="2000" b="1" i="1" dirty="0"/>
              <a:t> #</a:t>
            </a:r>
          </a:p>
        </p:txBody>
      </p:sp>
      <p:sp>
        <p:nvSpPr>
          <p:cNvPr id="104" name="Rectangle 124"/>
          <p:cNvSpPr>
            <a:spLocks noChangeArrowheads="1"/>
          </p:cNvSpPr>
          <p:nvPr/>
        </p:nvSpPr>
        <p:spPr bwMode="auto">
          <a:xfrm>
            <a:off x="4349783" y="5299422"/>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16</a:t>
            </a:r>
            <a:r>
              <a:rPr kumimoji="0" lang="zh-CN" altLang="en-US" sz="2000" b="1" dirty="0">
                <a:sym typeface="Symbol" pitchFamily="18" charset="2"/>
              </a:rPr>
              <a:t>）</a:t>
            </a:r>
            <a:endParaRPr lang="zh-CN" altLang="en-US" sz="2000" b="1" i="1" dirty="0"/>
          </a:p>
        </p:txBody>
      </p:sp>
      <p:sp>
        <p:nvSpPr>
          <p:cNvPr id="105" name="Rectangle 125"/>
          <p:cNvSpPr>
            <a:spLocks noChangeArrowheads="1"/>
          </p:cNvSpPr>
          <p:nvPr/>
        </p:nvSpPr>
        <p:spPr bwMode="auto">
          <a:xfrm>
            <a:off x="5091146" y="5299422"/>
            <a:ext cx="1266825" cy="396875"/>
          </a:xfrm>
          <a:prstGeom prst="rect">
            <a:avLst/>
          </a:prstGeom>
          <a:noFill/>
          <a:ln w="9525" algn="ctr">
            <a:noFill/>
            <a:miter lim="800000"/>
            <a:headEnd/>
            <a:tailEnd/>
          </a:ln>
          <a:effectLst/>
        </p:spPr>
        <p:txBody>
          <a:bodyPr>
            <a:spAutoFit/>
          </a:bodyPr>
          <a:lstStyle/>
          <a:p>
            <a:pPr>
              <a:buNone/>
            </a:pPr>
            <a:r>
              <a:rPr lang="en-US" altLang="zh-CN" sz="2000" i="1" dirty="0"/>
              <a:t>#E’</a:t>
            </a:r>
          </a:p>
        </p:txBody>
      </p:sp>
      <p:sp>
        <p:nvSpPr>
          <p:cNvPr id="106" name="Rectangle 126"/>
          <p:cNvSpPr>
            <a:spLocks noChangeArrowheads="1"/>
          </p:cNvSpPr>
          <p:nvPr/>
        </p:nvSpPr>
        <p:spPr bwMode="auto">
          <a:xfrm>
            <a:off x="7629558" y="5299422"/>
            <a:ext cx="1368425" cy="396875"/>
          </a:xfrm>
          <a:prstGeom prst="rect">
            <a:avLst/>
          </a:prstGeom>
          <a:noFill/>
          <a:ln w="9525" algn="ctr">
            <a:noFill/>
            <a:miter lim="800000"/>
            <a:headEnd/>
            <a:tailEnd/>
          </a:ln>
          <a:effectLst/>
        </p:spPr>
        <p:txBody>
          <a:bodyPr>
            <a:spAutoFit/>
          </a:bodyPr>
          <a:lstStyle/>
          <a:p>
            <a:pPr marL="342900" lvl="0" indent="-342900">
              <a:spcBef>
                <a:spcPct val="20000"/>
              </a:spcBef>
              <a:buClr>
                <a:schemeClr val="tx1"/>
              </a:buClr>
              <a:buSzPct val="75000"/>
              <a:buNone/>
            </a:pPr>
            <a:r>
              <a:rPr lang="en-US" altLang="zh-CN" sz="2000" dirty="0">
                <a:solidFill>
                  <a:srgbClr val="800080"/>
                </a:solidFill>
              </a:rPr>
              <a:t>E’</a:t>
            </a:r>
            <a:r>
              <a:rPr lang="en-US" altLang="zh-CN" sz="2000" dirty="0">
                <a:solidFill>
                  <a:srgbClr val="800080"/>
                </a:solidFill>
                <a:sym typeface="Symbol" pitchFamily="18" charset="2"/>
              </a:rPr>
              <a:t>  </a:t>
            </a:r>
            <a:r>
              <a:rPr lang="en-US" altLang="zh-CN" sz="2000" dirty="0">
                <a:solidFill>
                  <a:srgbClr val="800080"/>
                </a:solidFill>
              </a:rPr>
              <a:t> </a:t>
            </a:r>
            <a:r>
              <a:rPr lang="en-US" altLang="zh-CN" sz="2000" dirty="0">
                <a:solidFill>
                  <a:srgbClr val="800080"/>
                </a:solidFill>
                <a:sym typeface="Symbol" pitchFamily="18" charset="2"/>
              </a:rPr>
              <a:t></a:t>
            </a:r>
            <a:endParaRPr lang="en-US" altLang="zh-CN" sz="2000" dirty="0">
              <a:solidFill>
                <a:srgbClr val="800080"/>
              </a:solidFill>
            </a:endParaRPr>
          </a:p>
        </p:txBody>
      </p:sp>
      <p:sp>
        <p:nvSpPr>
          <p:cNvPr id="108" name="Rectangle 123"/>
          <p:cNvSpPr>
            <a:spLocks noChangeArrowheads="1"/>
          </p:cNvSpPr>
          <p:nvPr/>
        </p:nvSpPr>
        <p:spPr bwMode="auto">
          <a:xfrm>
            <a:off x="5902358" y="5587454"/>
            <a:ext cx="1439863"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dirty="0">
                <a:sym typeface="Symbol" pitchFamily="18" charset="2"/>
              </a:rPr>
              <a:t> </a:t>
            </a:r>
            <a:r>
              <a:rPr lang="en-US" altLang="zh-CN" sz="2000" b="1" dirty="0">
                <a:sym typeface="Symbol" pitchFamily="18" charset="2"/>
              </a:rPr>
              <a:t>  </a:t>
            </a:r>
            <a:r>
              <a:rPr lang="en-US" altLang="zh-CN" sz="2000" b="1" i="1" dirty="0"/>
              <a:t> #</a:t>
            </a:r>
          </a:p>
        </p:txBody>
      </p:sp>
      <p:sp>
        <p:nvSpPr>
          <p:cNvPr id="109" name="Rectangle 124"/>
          <p:cNvSpPr>
            <a:spLocks noChangeArrowheads="1"/>
          </p:cNvSpPr>
          <p:nvPr/>
        </p:nvSpPr>
        <p:spPr bwMode="auto">
          <a:xfrm>
            <a:off x="4349783" y="5587454"/>
            <a:ext cx="1008063"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kumimoji="0" lang="en-US" altLang="zh-CN" sz="2000" dirty="0">
                <a:sym typeface="Symbol" pitchFamily="18" charset="2"/>
              </a:rPr>
              <a:t>17</a:t>
            </a:r>
            <a:r>
              <a:rPr kumimoji="0" lang="zh-CN" altLang="en-US" sz="2000" b="1" dirty="0">
                <a:sym typeface="Symbol" pitchFamily="18" charset="2"/>
              </a:rPr>
              <a:t>）</a:t>
            </a:r>
            <a:endParaRPr lang="zh-CN" altLang="en-US" sz="2000" b="1" i="1" dirty="0"/>
          </a:p>
        </p:txBody>
      </p:sp>
      <p:sp>
        <p:nvSpPr>
          <p:cNvPr id="110" name="Rectangle 125"/>
          <p:cNvSpPr>
            <a:spLocks noChangeArrowheads="1"/>
          </p:cNvSpPr>
          <p:nvPr/>
        </p:nvSpPr>
        <p:spPr bwMode="auto">
          <a:xfrm>
            <a:off x="5072096" y="5587454"/>
            <a:ext cx="1266825" cy="396875"/>
          </a:xfrm>
          <a:prstGeom prst="rect">
            <a:avLst/>
          </a:prstGeom>
          <a:noFill/>
          <a:ln w="9525" algn="ctr">
            <a:noFill/>
            <a:miter lim="800000"/>
            <a:headEnd/>
            <a:tailEnd/>
          </a:ln>
          <a:effectLst/>
        </p:spPr>
        <p:txBody>
          <a:bodyPr>
            <a:spAutoFit/>
          </a:bodyPr>
          <a:lstStyle/>
          <a:p>
            <a:pPr>
              <a:buNone/>
            </a:pPr>
            <a:r>
              <a:rPr lang="en-US" altLang="zh-CN" sz="2000" dirty="0">
                <a:sym typeface="Symbol" pitchFamily="18" charset="2"/>
              </a:rPr>
              <a:t>#</a:t>
            </a:r>
            <a:endParaRPr lang="en-US" altLang="zh-CN" sz="2000" b="1" i="1" dirty="0">
              <a:sym typeface="Symbol" pitchFamily="18" charset="2"/>
            </a:endParaRPr>
          </a:p>
        </p:txBody>
      </p:sp>
      <p:sp>
        <p:nvSpPr>
          <p:cNvPr id="111" name="Rectangle 126"/>
          <p:cNvSpPr>
            <a:spLocks noChangeArrowheads="1"/>
          </p:cNvSpPr>
          <p:nvPr/>
        </p:nvSpPr>
        <p:spPr bwMode="auto">
          <a:xfrm>
            <a:off x="7629558" y="5587454"/>
            <a:ext cx="1368425" cy="396875"/>
          </a:xfrm>
          <a:prstGeom prst="rect">
            <a:avLst/>
          </a:prstGeom>
          <a:noFill/>
          <a:ln w="9525" algn="ctr">
            <a:noFill/>
            <a:miter lim="800000"/>
            <a:headEnd/>
            <a:tailEnd/>
          </a:ln>
          <a:effectLst/>
        </p:spPr>
        <p:txBody>
          <a:bodyPr>
            <a:spAutoFit/>
          </a:bodyPr>
          <a:lstStyle/>
          <a:p>
            <a:pPr algn="ctr">
              <a:buNone/>
            </a:pPr>
            <a:r>
              <a:rPr lang="zh-CN" altLang="en-US" sz="2000" dirty="0"/>
              <a:t>接受</a:t>
            </a:r>
            <a:endParaRPr lang="en-US" altLang="zh-CN" sz="2000" dirty="0"/>
          </a:p>
        </p:txBody>
      </p:sp>
      <p:graphicFrame>
        <p:nvGraphicFramePr>
          <p:cNvPr id="102" name="表格 101"/>
          <p:cNvGraphicFramePr>
            <a:graphicFrameLocks noGrp="1"/>
          </p:cNvGraphicFramePr>
          <p:nvPr>
            <p:extLst>
              <p:ext uri="{D42A27DB-BD31-4B8C-83A1-F6EECF244321}">
                <p14:modId xmlns:p14="http://schemas.microsoft.com/office/powerpoint/2010/main" val="3549333663"/>
              </p:ext>
            </p:extLst>
          </p:nvPr>
        </p:nvGraphicFramePr>
        <p:xfrm>
          <a:off x="-32" y="571480"/>
          <a:ext cx="4643470" cy="1980774"/>
        </p:xfrm>
        <a:graphic>
          <a:graphicData uri="http://schemas.openxmlformats.org/drawingml/2006/table">
            <a:tbl>
              <a:tblPr firstRow="1" bandRow="1">
                <a:tableStyleId>{5940675A-B579-460E-94D1-54222C63F5DA}</a:tableStyleId>
              </a:tblPr>
              <a:tblGrid>
                <a:gridCol w="422134">
                  <a:extLst>
                    <a:ext uri="{9D8B030D-6E8A-4147-A177-3AD203B41FA5}">
                      <a16:colId xmlns:a16="http://schemas.microsoft.com/office/drawing/2014/main" val="20000"/>
                    </a:ext>
                  </a:extLst>
                </a:gridCol>
                <a:gridCol w="738734">
                  <a:extLst>
                    <a:ext uri="{9D8B030D-6E8A-4147-A177-3AD203B41FA5}">
                      <a16:colId xmlns:a16="http://schemas.microsoft.com/office/drawing/2014/main" val="20001"/>
                    </a:ext>
                  </a:extLst>
                </a:gridCol>
                <a:gridCol w="844268">
                  <a:extLst>
                    <a:ext uri="{9D8B030D-6E8A-4147-A177-3AD203B41FA5}">
                      <a16:colId xmlns:a16="http://schemas.microsoft.com/office/drawing/2014/main" val="20002"/>
                    </a:ext>
                  </a:extLst>
                </a:gridCol>
                <a:gridCol w="736191">
                  <a:extLst>
                    <a:ext uri="{9D8B030D-6E8A-4147-A177-3AD203B41FA5}">
                      <a16:colId xmlns:a16="http://schemas.microsoft.com/office/drawing/2014/main" val="20003"/>
                    </a:ext>
                  </a:extLst>
                </a:gridCol>
                <a:gridCol w="783235">
                  <a:extLst>
                    <a:ext uri="{9D8B030D-6E8A-4147-A177-3AD203B41FA5}">
                      <a16:colId xmlns:a16="http://schemas.microsoft.com/office/drawing/2014/main" val="20004"/>
                    </a:ext>
                  </a:extLst>
                </a:gridCol>
                <a:gridCol w="559454">
                  <a:extLst>
                    <a:ext uri="{9D8B030D-6E8A-4147-A177-3AD203B41FA5}">
                      <a16:colId xmlns:a16="http://schemas.microsoft.com/office/drawing/2014/main" val="20005"/>
                    </a:ext>
                  </a:extLst>
                </a:gridCol>
                <a:gridCol w="559454">
                  <a:extLst>
                    <a:ext uri="{9D8B030D-6E8A-4147-A177-3AD203B41FA5}">
                      <a16:colId xmlns:a16="http://schemas.microsoft.com/office/drawing/2014/main" val="20006"/>
                    </a:ext>
                  </a:extLst>
                </a:gridCol>
              </a:tblGrid>
              <a:tr h="330129">
                <a:tc>
                  <a:txBody>
                    <a:bodyPr/>
                    <a:lstStyle/>
                    <a:p>
                      <a:pPr algn="ctr"/>
                      <a:endParaRPr lang="zh-CN" altLang="en-US" sz="20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r>
                        <a:rPr lang="en-US" altLang="zh-CN" sz="2000" b="1" i="1" kern="1200" dirty="0" err="1">
                          <a:solidFill>
                            <a:srgbClr val="800080"/>
                          </a:solidFill>
                          <a:latin typeface="+mn-lt"/>
                          <a:ea typeface="+mn-ea"/>
                          <a:cs typeface="+mn-cs"/>
                        </a:rPr>
                        <a:t>i</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rPr>
                        <a:t>+</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sym typeface="Symbol" pitchFamily="18" charset="2"/>
                        </a:rPr>
                        <a:t></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rPr>
                        <a:t>(</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rPr>
                        <a:t>)</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rPr>
                        <a:t>#</a:t>
                      </a: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0"/>
                  </a:ext>
                </a:extLst>
              </a:tr>
              <a:tr h="330129">
                <a:tc>
                  <a:txBody>
                    <a:bodyPr/>
                    <a:lstStyle/>
                    <a:p>
                      <a:pPr algn="ctr"/>
                      <a:r>
                        <a:rPr lang="en-US" altLang="zh-CN" sz="2000" b="1" i="1" kern="1200" dirty="0">
                          <a:solidFill>
                            <a:srgbClr val="800080"/>
                          </a:solidFill>
                          <a:latin typeface="+mn-lt"/>
                          <a:ea typeface="+mn-ea"/>
                          <a:cs typeface="+mn-cs"/>
                        </a:rPr>
                        <a:t>E</a:t>
                      </a: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dirty="0">
                          <a:solidFill>
                            <a:srgbClr val="800080"/>
                          </a:solidFill>
                          <a:latin typeface="+mn-lt"/>
                          <a:ea typeface="+mn-ea"/>
                          <a:cs typeface="+mn-cs"/>
                          <a:sym typeface="Symbol" pitchFamily="18" charset="2"/>
                        </a:rPr>
                        <a:t></a:t>
                      </a:r>
                      <a:r>
                        <a:rPr lang="en-US" altLang="zh-CN" sz="2000" b="1" i="1" kern="1200" dirty="0">
                          <a:solidFill>
                            <a:srgbClr val="800080"/>
                          </a:solidFill>
                          <a:latin typeface="+mn-lt"/>
                          <a:ea typeface="+mn-ea"/>
                          <a:cs typeface="+mn-cs"/>
                        </a:rPr>
                        <a:t>TE’</a:t>
                      </a:r>
                      <a:endParaRPr lang="zh-CN" altLang="en-US" sz="2000" b="1" i="1" kern="1200" dirty="0">
                        <a:solidFill>
                          <a:srgbClr val="800080"/>
                        </a:solidFill>
                        <a:latin typeface="+mn-lt"/>
                        <a:ea typeface="+mn-ea"/>
                        <a:cs typeface="+mn-cs"/>
                      </a:endParaRPr>
                    </a:p>
                  </a:txBody>
                  <a:tcPr marL="0" marR="0" marT="0" marB="0" anchor="ctr"/>
                </a:tc>
                <a:tc>
                  <a:txBody>
                    <a:bodyPr/>
                    <a:lstStyle/>
                    <a:p>
                      <a:pPr marL="0" algn="ctr" defTabSz="914400" rtl="0" eaLnBrk="1" latinLnBrk="0" hangingPunct="1"/>
                      <a:endParaRPr lang="zh-CN" altLang="en-US" sz="2000" b="1" i="1" kern="1200" dirty="0">
                        <a:solidFill>
                          <a:srgbClr val="800080"/>
                        </a:solidFill>
                        <a:latin typeface="+mn-lt"/>
                        <a:ea typeface="+mn-ea"/>
                        <a:cs typeface="+mn-cs"/>
                      </a:endParaRPr>
                    </a:p>
                  </a:txBody>
                  <a:tcPr marL="0" marR="0" marT="0" marB="0" anchor="ctr"/>
                </a:tc>
                <a:tc>
                  <a:txBody>
                    <a:bodyPr/>
                    <a:lstStyle/>
                    <a:p>
                      <a:pPr algn="ctr"/>
                      <a:endParaRPr lang="zh-CN" altLang="en-US" sz="2000" b="1" i="1" kern="1200" dirty="0">
                        <a:solidFill>
                          <a:srgbClr val="800080"/>
                        </a:solidFill>
                        <a:latin typeface="+mn-lt"/>
                        <a:ea typeface="+mn-ea"/>
                        <a:cs typeface="+mn-cs"/>
                      </a:endParaRPr>
                    </a:p>
                  </a:txBody>
                  <a:tcPr marL="0" marR="0" marT="0" marB="0" anchor="ctr"/>
                </a:tc>
                <a:tc>
                  <a:txBody>
                    <a:bodyPr/>
                    <a:lstStyle/>
                    <a:p>
                      <a:pPr algn="ctr"/>
                      <a:r>
                        <a:rPr lang="en-US" altLang="zh-CN" sz="2000" b="1" i="1" kern="1200">
                          <a:solidFill>
                            <a:srgbClr val="800080"/>
                          </a:solidFill>
                          <a:latin typeface="+mn-lt"/>
                          <a:ea typeface="+mn-ea"/>
                          <a:cs typeface="+mn-cs"/>
                          <a:sym typeface="Symbol" pitchFamily="18" charset="2"/>
                        </a:rPr>
                        <a:t></a:t>
                      </a:r>
                      <a:r>
                        <a:rPr lang="en-US" altLang="zh-CN" sz="2000" b="1" i="1" kern="1200">
                          <a:solidFill>
                            <a:srgbClr val="800080"/>
                          </a:solidFill>
                          <a:latin typeface="+mn-lt"/>
                          <a:ea typeface="+mn-ea"/>
                          <a:cs typeface="+mn-cs"/>
                        </a:rPr>
                        <a:t>TE’</a:t>
                      </a:r>
                      <a:endParaRPr lang="zh-CN" altLang="en-US" sz="2000" b="1" i="1" kern="1200" dirty="0">
                        <a:solidFill>
                          <a:srgbClr val="800080"/>
                        </a:solidFill>
                        <a:latin typeface="+mn-lt"/>
                        <a:ea typeface="+mn-ea"/>
                        <a:cs typeface="+mn-cs"/>
                      </a:endParaRPr>
                    </a:p>
                  </a:txBody>
                  <a:tcPr marL="0" marR="0" marT="0" marB="0" anchor="ctr"/>
                </a:tc>
                <a:tc>
                  <a:txBody>
                    <a:bodyPr/>
                    <a:lstStyle/>
                    <a:p>
                      <a:pPr algn="ctr"/>
                      <a:endParaRPr lang="zh-CN" altLang="en-US" sz="2000" b="1" i="1" kern="1200" dirty="0">
                        <a:solidFill>
                          <a:srgbClr val="800080"/>
                        </a:solidFill>
                        <a:latin typeface="+mn-lt"/>
                        <a:ea typeface="+mn-ea"/>
                        <a:cs typeface="+mn-cs"/>
                      </a:endParaRPr>
                    </a:p>
                  </a:txBody>
                  <a:tcPr marL="0" marR="0" marT="0" marB="0" anchor="ctr"/>
                </a:tc>
                <a:tc>
                  <a:txBody>
                    <a:bodyPr/>
                    <a:lstStyle/>
                    <a:p>
                      <a:pPr algn="ct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1"/>
                  </a:ext>
                </a:extLst>
              </a:tr>
              <a:tr h="330129">
                <a:tc>
                  <a:txBody>
                    <a:bodyPr/>
                    <a:lstStyle/>
                    <a:p>
                      <a:pPr algn="ctr"/>
                      <a:r>
                        <a:rPr lang="en-US" altLang="zh-CN" sz="2000" b="1" i="1" kern="1200" dirty="0">
                          <a:solidFill>
                            <a:srgbClr val="800080"/>
                          </a:solidFill>
                          <a:latin typeface="+mn-lt"/>
                          <a:ea typeface="+mn-ea"/>
                          <a:cs typeface="+mn-cs"/>
                        </a:rPr>
                        <a:t>E’</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dirty="0">
                          <a:solidFill>
                            <a:srgbClr val="800080"/>
                          </a:solidFill>
                          <a:latin typeface="+mn-lt"/>
                          <a:ea typeface="+mn-ea"/>
                          <a:cs typeface="+mn-cs"/>
                          <a:sym typeface="Symbol" pitchFamily="18" charset="2"/>
                        </a:rPr>
                        <a:t> </a:t>
                      </a:r>
                      <a:r>
                        <a:rPr lang="en-US" altLang="zh-CN" sz="2000" b="1" i="1" kern="1200" dirty="0">
                          <a:solidFill>
                            <a:srgbClr val="800080"/>
                          </a:solidFill>
                          <a:latin typeface="+mn-lt"/>
                          <a:ea typeface="+mn-ea"/>
                          <a:cs typeface="+mn-cs"/>
                        </a:rPr>
                        <a:t>TE’</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a:solidFill>
                            <a:srgbClr val="800080"/>
                          </a:solidFill>
                          <a:latin typeface="+mn-lt"/>
                          <a:ea typeface="+mn-ea"/>
                          <a:cs typeface="+mn-cs"/>
                          <a:sym typeface="Symbol" pitchFamily="18" charset="2"/>
                        </a:rPr>
                        <a:t> </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a:solidFill>
                            <a:srgbClr val="800080"/>
                          </a:solidFill>
                          <a:latin typeface="+mn-lt"/>
                          <a:ea typeface="+mn-ea"/>
                          <a:cs typeface="+mn-cs"/>
                          <a:sym typeface="Symbol" pitchFamily="18" charset="2"/>
                        </a:rPr>
                        <a:t> </a:t>
                      </a: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2"/>
                  </a:ext>
                </a:extLst>
              </a:tr>
              <a:tr h="330129">
                <a:tc>
                  <a:txBody>
                    <a:bodyPr/>
                    <a:lstStyle/>
                    <a:p>
                      <a:pPr algn="ctr"/>
                      <a:r>
                        <a:rPr lang="en-US" altLang="zh-CN" sz="2000" b="1" i="1" kern="1200" dirty="0">
                          <a:solidFill>
                            <a:srgbClr val="800080"/>
                          </a:solidFill>
                          <a:latin typeface="+mn-lt"/>
                          <a:ea typeface="+mn-ea"/>
                          <a:cs typeface="+mn-cs"/>
                        </a:rPr>
                        <a:t>T</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a:solidFill>
                            <a:srgbClr val="800080"/>
                          </a:solidFill>
                          <a:latin typeface="+mn-lt"/>
                          <a:ea typeface="+mn-ea"/>
                          <a:cs typeface="+mn-cs"/>
                          <a:sym typeface="Symbol" pitchFamily="18" charset="2"/>
                        </a:rPr>
                        <a:t></a:t>
                      </a:r>
                      <a:r>
                        <a:rPr lang="en-US" altLang="zh-CN" sz="2000" b="1" i="1" kern="1200">
                          <a:solidFill>
                            <a:srgbClr val="800080"/>
                          </a:solidFill>
                          <a:latin typeface="+mn-lt"/>
                          <a:ea typeface="+mn-ea"/>
                          <a:cs typeface="+mn-cs"/>
                        </a:rPr>
                        <a:t> FT’ </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dirty="0">
                          <a:solidFill>
                            <a:srgbClr val="800080"/>
                          </a:solidFill>
                          <a:latin typeface="+mn-lt"/>
                          <a:ea typeface="+mn-ea"/>
                          <a:cs typeface="+mn-cs"/>
                          <a:sym typeface="Symbol" pitchFamily="18" charset="2"/>
                        </a:rPr>
                        <a:t></a:t>
                      </a:r>
                      <a:r>
                        <a:rPr lang="en-US" altLang="zh-CN" sz="2000" b="1" i="1" kern="1200" dirty="0">
                          <a:solidFill>
                            <a:srgbClr val="800080"/>
                          </a:solidFill>
                          <a:latin typeface="+mn-lt"/>
                          <a:ea typeface="+mn-ea"/>
                          <a:cs typeface="+mn-cs"/>
                        </a:rPr>
                        <a:t> FT’ </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3"/>
                  </a:ext>
                </a:extLst>
              </a:tr>
              <a:tr h="330129">
                <a:tc>
                  <a:txBody>
                    <a:bodyPr/>
                    <a:lstStyle/>
                    <a:p>
                      <a:pPr algn="ctr"/>
                      <a:r>
                        <a:rPr lang="en-US" altLang="zh-CN" sz="2000" b="1" i="1" kern="1200" dirty="0">
                          <a:solidFill>
                            <a:srgbClr val="800080"/>
                          </a:solidFill>
                          <a:latin typeface="+mn-lt"/>
                          <a:ea typeface="+mn-ea"/>
                          <a:cs typeface="+mn-cs"/>
                        </a:rPr>
                        <a:t>T’</a:t>
                      </a:r>
                      <a:endParaRPr lang="zh-CN" altLang="en-US" sz="2000" b="1" i="1" kern="1200" dirty="0">
                        <a:solidFill>
                          <a:srgbClr val="800080"/>
                        </a:solidFill>
                        <a:latin typeface="+mn-lt"/>
                        <a:ea typeface="+mn-ea"/>
                        <a:cs typeface="+mn-cs"/>
                      </a:endParaRPr>
                    </a:p>
                  </a:txBody>
                  <a:tcPr marL="0" marR="0" marT="0" marB="0" anchor="ctr"/>
                </a:tc>
                <a:tc>
                  <a:txBody>
                    <a:bodyPr/>
                    <a:lstStyle/>
                    <a:p>
                      <a:pPr algn="ct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a:solidFill>
                            <a:srgbClr val="800080"/>
                          </a:solidFill>
                          <a:sym typeface="Symbol" pitchFamily="18" charset="2"/>
                        </a:rPr>
                        <a:t> </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kern="1200" dirty="0">
                          <a:solidFill>
                            <a:srgbClr val="800080"/>
                          </a:solidFill>
                          <a:latin typeface="+mn-lt"/>
                          <a:ea typeface="+mn-ea"/>
                          <a:cs typeface="+mn-cs"/>
                          <a:sym typeface="Symbol" pitchFamily="18" charset="2"/>
                        </a:rPr>
                        <a:t></a:t>
                      </a:r>
                      <a:r>
                        <a:rPr lang="en-US" altLang="zh-CN" sz="2000" b="1" i="1" kern="1200" dirty="0">
                          <a:solidFill>
                            <a:srgbClr val="800080"/>
                          </a:solidFill>
                          <a:latin typeface="+mn-lt"/>
                          <a:ea typeface="+mn-ea"/>
                          <a:cs typeface="+mn-cs"/>
                        </a:rPr>
                        <a:t>FT’</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srgbClr val="800080"/>
                          </a:solidFill>
                          <a:sym typeface="Symbol" pitchFamily="18" charset="2"/>
                        </a:rPr>
                        <a:t> </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srgbClr val="800080"/>
                          </a:solidFill>
                          <a:sym typeface="Symbol" pitchFamily="18" charset="2"/>
                        </a:rPr>
                        <a:t> </a:t>
                      </a: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4"/>
                  </a:ext>
                </a:extLst>
              </a:tr>
              <a:tr h="330129">
                <a:tc>
                  <a:txBody>
                    <a:bodyPr/>
                    <a:lstStyle/>
                    <a:p>
                      <a:pPr algn="ctr"/>
                      <a:r>
                        <a:rPr lang="en-US" altLang="zh-CN" sz="2000" b="1" i="1" kern="1200" dirty="0">
                          <a:solidFill>
                            <a:srgbClr val="800080"/>
                          </a:solidFill>
                          <a:latin typeface="+mn-lt"/>
                          <a:ea typeface="+mn-ea"/>
                          <a:cs typeface="+mn-cs"/>
                        </a:rPr>
                        <a:t>F</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srgbClr val="800080"/>
                          </a:solidFill>
                          <a:sym typeface="Symbol" pitchFamily="18" charset="2"/>
                        </a:rPr>
                        <a:t> </a:t>
                      </a:r>
                      <a:r>
                        <a:rPr lang="en-US" altLang="zh-CN" sz="2000" b="1" i="1" dirty="0" err="1">
                          <a:solidFill>
                            <a:srgbClr val="800080"/>
                          </a:solidFill>
                        </a:rPr>
                        <a:t>i</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i="1">
                          <a:solidFill>
                            <a:srgbClr val="800080"/>
                          </a:solidFill>
                          <a:sym typeface="Symbol" pitchFamily="18" charset="2"/>
                        </a:rPr>
                        <a:t> </a:t>
                      </a:r>
                      <a:r>
                        <a:rPr lang="en-US" altLang="zh-CN" sz="2000" b="1" i="1">
                          <a:solidFill>
                            <a:srgbClr val="800080"/>
                          </a:solidFill>
                        </a:rPr>
                        <a:t>(E)</a:t>
                      </a: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i="1" kern="1200" dirty="0">
                        <a:solidFill>
                          <a:srgbClr val="800080"/>
                        </a:solidFill>
                        <a:latin typeface="+mn-lt"/>
                        <a:ea typeface="+mn-ea"/>
                        <a:cs typeface="+mn-cs"/>
                      </a:endParaRPr>
                    </a:p>
                  </a:txBody>
                  <a:tcPr marL="0" marR="0" marT="0" marB="0" anchor="ctr"/>
                </a:tc>
                <a:extLst>
                  <a:ext uri="{0D108BD9-81ED-4DB2-BD59-A6C34878D82A}">
                    <a16:rowId xmlns:a16="http://schemas.microsoft.com/office/drawing/2014/main" val="10005"/>
                  </a:ext>
                </a:extLst>
              </a:tr>
            </a:tbl>
          </a:graphicData>
        </a:graphic>
      </p:graphicFrame>
      <p:sp>
        <p:nvSpPr>
          <p:cNvPr id="97" name="Text Box 64"/>
          <p:cNvSpPr txBox="1">
            <a:spLocks noChangeArrowheads="1"/>
          </p:cNvSpPr>
          <p:nvPr/>
        </p:nvSpPr>
        <p:spPr bwMode="auto">
          <a:xfrm>
            <a:off x="7828032" y="-31849"/>
            <a:ext cx="971475"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p>
        </p:txBody>
      </p:sp>
      <p:sp>
        <p:nvSpPr>
          <p:cNvPr id="20" name="矩形 19"/>
          <p:cNvSpPr/>
          <p:nvPr/>
        </p:nvSpPr>
        <p:spPr>
          <a:xfrm>
            <a:off x="5220072" y="728266"/>
            <a:ext cx="583814" cy="400110"/>
          </a:xfrm>
          <a:prstGeom prst="rect">
            <a:avLst/>
          </a:prstGeom>
        </p:spPr>
        <p:txBody>
          <a:bodyPr wrap="none">
            <a:spAutoFit/>
          </a:bodyPr>
          <a:lstStyle/>
          <a:p>
            <a:pPr>
              <a:buNone/>
            </a:pPr>
            <a:r>
              <a:rPr lang="en-US" altLang="zh-CN" sz="2000" i="1" dirty="0">
                <a:sym typeface="Symbol" pitchFamily="18" charset="2"/>
              </a:rPr>
              <a:t>E’T</a:t>
            </a:r>
            <a:endParaRPr lang="zh-CN" altLang="en-US" sz="2000" i="1" dirty="0"/>
          </a:p>
        </p:txBody>
      </p:sp>
      <p:sp>
        <p:nvSpPr>
          <p:cNvPr id="21" name="矩形 20"/>
          <p:cNvSpPr/>
          <p:nvPr/>
        </p:nvSpPr>
        <p:spPr>
          <a:xfrm>
            <a:off x="5436096" y="1050468"/>
            <a:ext cx="569387" cy="400110"/>
          </a:xfrm>
          <a:prstGeom prst="rect">
            <a:avLst/>
          </a:prstGeom>
        </p:spPr>
        <p:txBody>
          <a:bodyPr wrap="none">
            <a:spAutoFit/>
          </a:bodyPr>
          <a:lstStyle/>
          <a:p>
            <a:pPr>
              <a:buNone/>
            </a:pPr>
            <a:r>
              <a:rPr lang="en-US" altLang="zh-CN" sz="2000" i="1" dirty="0"/>
              <a:t>T’F</a:t>
            </a:r>
          </a:p>
        </p:txBody>
      </p:sp>
      <p:sp>
        <p:nvSpPr>
          <p:cNvPr id="23" name="矩形 22"/>
          <p:cNvSpPr/>
          <p:nvPr/>
        </p:nvSpPr>
        <p:spPr>
          <a:xfrm>
            <a:off x="5684954" y="1379379"/>
            <a:ext cx="255198" cy="400110"/>
          </a:xfrm>
          <a:prstGeom prst="rect">
            <a:avLst/>
          </a:prstGeom>
        </p:spPr>
        <p:txBody>
          <a:bodyPr wrap="none">
            <a:spAutoFit/>
          </a:bodyPr>
          <a:lstStyle/>
          <a:p>
            <a:pPr lvl="0">
              <a:buNone/>
            </a:pPr>
            <a:r>
              <a:rPr lang="en-US" altLang="zh-CN" sz="2000" i="1" dirty="0" err="1"/>
              <a:t>i</a:t>
            </a:r>
            <a:endParaRPr lang="en-US" altLang="zh-CN" sz="2000" i="1" dirty="0"/>
          </a:p>
        </p:txBody>
      </p:sp>
      <p:sp>
        <p:nvSpPr>
          <p:cNvPr id="27" name="矩形 26"/>
          <p:cNvSpPr/>
          <p:nvPr/>
        </p:nvSpPr>
        <p:spPr>
          <a:xfrm>
            <a:off x="5207259" y="2347516"/>
            <a:ext cx="732893" cy="400110"/>
          </a:xfrm>
          <a:prstGeom prst="rect">
            <a:avLst/>
          </a:prstGeom>
        </p:spPr>
        <p:txBody>
          <a:bodyPr wrap="none">
            <a:spAutoFit/>
          </a:bodyPr>
          <a:lstStyle/>
          <a:p>
            <a:pPr>
              <a:buNone/>
            </a:pPr>
            <a:r>
              <a:rPr lang="en-US" altLang="zh-CN" sz="2000" i="1" dirty="0"/>
              <a:t>E’T+</a:t>
            </a:r>
            <a:endParaRPr lang="zh-CN" altLang="en-US" dirty="0"/>
          </a:p>
        </p:txBody>
      </p:sp>
      <p:sp>
        <p:nvSpPr>
          <p:cNvPr id="29" name="矩形 28"/>
          <p:cNvSpPr/>
          <p:nvPr/>
        </p:nvSpPr>
        <p:spPr>
          <a:xfrm>
            <a:off x="5442773" y="3028890"/>
            <a:ext cx="569387" cy="400110"/>
          </a:xfrm>
          <a:prstGeom prst="rect">
            <a:avLst/>
          </a:prstGeom>
        </p:spPr>
        <p:txBody>
          <a:bodyPr wrap="none">
            <a:spAutoFit/>
          </a:bodyPr>
          <a:lstStyle/>
          <a:p>
            <a:pPr lvl="0">
              <a:buNone/>
            </a:pPr>
            <a:r>
              <a:rPr lang="en-US" altLang="zh-CN" sz="2000" i="1" dirty="0"/>
              <a:t>T’F</a:t>
            </a:r>
          </a:p>
        </p:txBody>
      </p:sp>
      <p:sp>
        <p:nvSpPr>
          <p:cNvPr id="31" name="矩形 30"/>
          <p:cNvSpPr/>
          <p:nvPr/>
        </p:nvSpPr>
        <p:spPr>
          <a:xfrm>
            <a:off x="5684954" y="3393678"/>
            <a:ext cx="255198" cy="400110"/>
          </a:xfrm>
          <a:prstGeom prst="rect">
            <a:avLst/>
          </a:prstGeom>
        </p:spPr>
        <p:txBody>
          <a:bodyPr wrap="none">
            <a:spAutoFit/>
          </a:bodyPr>
          <a:lstStyle/>
          <a:p>
            <a:pPr lvl="0">
              <a:buNone/>
            </a:pPr>
            <a:r>
              <a:rPr lang="en-US" altLang="zh-CN" sz="2000" i="1" dirty="0" err="1"/>
              <a:t>i</a:t>
            </a:r>
            <a:endParaRPr lang="en-US" altLang="zh-CN" sz="2000" i="1" dirty="0"/>
          </a:p>
        </p:txBody>
      </p:sp>
      <p:sp>
        <p:nvSpPr>
          <p:cNvPr id="514080" name="矩形 514079"/>
          <p:cNvSpPr/>
          <p:nvPr/>
        </p:nvSpPr>
        <p:spPr>
          <a:xfrm>
            <a:off x="5460025" y="4073068"/>
            <a:ext cx="768159" cy="400110"/>
          </a:xfrm>
          <a:prstGeom prst="rect">
            <a:avLst/>
          </a:prstGeom>
        </p:spPr>
        <p:txBody>
          <a:bodyPr wrap="none">
            <a:spAutoFit/>
          </a:bodyPr>
          <a:lstStyle/>
          <a:p>
            <a:pPr>
              <a:buNone/>
            </a:pPr>
            <a:r>
              <a:rPr lang="en-US" altLang="zh-CN" sz="2000" i="1" dirty="0"/>
              <a:t>T’F</a:t>
            </a:r>
            <a:r>
              <a:rPr lang="en-US" altLang="zh-CN" sz="2000" dirty="0">
                <a:sym typeface="Symbol" pitchFamily="18" charset="2"/>
              </a:rPr>
              <a:t> </a:t>
            </a:r>
            <a:endParaRPr lang="zh-CN" altLang="en-US" sz="2000" dirty="0"/>
          </a:p>
        </p:txBody>
      </p:sp>
      <p:sp>
        <p:nvSpPr>
          <p:cNvPr id="514082" name="矩形 514081"/>
          <p:cNvSpPr/>
          <p:nvPr/>
        </p:nvSpPr>
        <p:spPr>
          <a:xfrm>
            <a:off x="5724558" y="4653136"/>
            <a:ext cx="255198" cy="400110"/>
          </a:xfrm>
          <a:prstGeom prst="rect">
            <a:avLst/>
          </a:prstGeom>
        </p:spPr>
        <p:txBody>
          <a:bodyPr wrap="none">
            <a:spAutoFit/>
          </a:bodyPr>
          <a:lstStyle/>
          <a:p>
            <a:pPr lvl="0">
              <a:buNone/>
            </a:pPr>
            <a:r>
              <a:rPr lang="en-US" altLang="zh-CN" sz="2000" i="1" dirty="0" err="1"/>
              <a:t>i</a:t>
            </a:r>
            <a:endParaRPr lang="en-US" altLang="zh-CN" sz="2000" i="1" dirty="0"/>
          </a:p>
        </p:txBody>
      </p:sp>
    </p:spTree>
    <p:extLst>
      <p:ext uri="{BB962C8B-B14F-4D97-AF65-F5344CB8AC3E}">
        <p14:creationId xmlns:p14="http://schemas.microsoft.com/office/powerpoint/2010/main" val="418035991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4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41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4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41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4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4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41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41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41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141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141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41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41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141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141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413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141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141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141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141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141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141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5141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1414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1414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414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1414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1415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1415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414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1415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1415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1415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3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1415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14157"/>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1415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1415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514160"/>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14162"/>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1416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514165"/>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51408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51416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51416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51417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514171"/>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514173"/>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51417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6"/>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87"/>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514082"/>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85"/>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8"/>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00"/>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98"/>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101"/>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grpId="0" nodeType="clickEffect">
                                  <p:stCondLst>
                                    <p:cond delay="0"/>
                                  </p:stCondLst>
                                  <p:childTnLst>
                                    <p:set>
                                      <p:cBhvr>
                                        <p:cTn id="260" dur="1" fill="hold">
                                          <p:stCondLst>
                                            <p:cond delay="0"/>
                                          </p:stCondLst>
                                        </p:cTn>
                                        <p:tgtEl>
                                          <p:spTgt spid="105"/>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grpId="0" nodeType="clickEffect">
                                  <p:stCondLst>
                                    <p:cond delay="0"/>
                                  </p:stCondLst>
                                  <p:childTnLst>
                                    <p:set>
                                      <p:cBhvr>
                                        <p:cTn id="264" dur="1" fill="hold">
                                          <p:stCondLst>
                                            <p:cond delay="0"/>
                                          </p:stCondLst>
                                        </p:cTn>
                                        <p:tgtEl>
                                          <p:spTgt spid="103"/>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06"/>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0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10"/>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ntr" presetSubtype="0" fill="hold" grpId="0" nodeType="clickEffect">
                                  <p:stCondLst>
                                    <p:cond delay="0"/>
                                  </p:stCondLst>
                                  <p:childTnLst>
                                    <p:set>
                                      <p:cBhvr>
                                        <p:cTn id="280" dur="1" fill="hold">
                                          <p:stCondLst>
                                            <p:cond delay="0"/>
                                          </p:stCondLst>
                                        </p:cTn>
                                        <p:tgtEl>
                                          <p:spTgt spid="10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16" grpId="0"/>
      <p:bldP spid="514117" grpId="0"/>
      <p:bldP spid="514118" grpId="0"/>
      <p:bldP spid="514119" grpId="0"/>
      <p:bldP spid="514120" grpId="0"/>
      <p:bldP spid="514121" grpId="0"/>
      <p:bldP spid="514122" grpId="0"/>
      <p:bldP spid="514123" grpId="0"/>
      <p:bldP spid="514129" grpId="0"/>
      <p:bldP spid="514130" grpId="0"/>
      <p:bldP spid="514131" grpId="0"/>
      <p:bldP spid="514132" grpId="0"/>
      <p:bldP spid="514124" grpId="0"/>
      <p:bldP spid="514126" grpId="0"/>
      <p:bldP spid="514127" grpId="0"/>
      <p:bldP spid="514137" grpId="0"/>
      <p:bldP spid="514138" grpId="0"/>
      <p:bldP spid="514139" grpId="0"/>
      <p:bldP spid="514140" grpId="0"/>
      <p:bldP spid="514142" grpId="0"/>
      <p:bldP spid="514133" grpId="0"/>
      <p:bldP spid="514134" grpId="0"/>
      <p:bldP spid="514135" grpId="0"/>
      <p:bldP spid="514147" grpId="0"/>
      <p:bldP spid="514143" grpId="0"/>
      <p:bldP spid="514144" grpId="0"/>
      <p:bldP spid="514145" grpId="0"/>
      <p:bldP spid="514148" grpId="0"/>
      <p:bldP spid="514149" grpId="0"/>
      <p:bldP spid="514150" grpId="0"/>
      <p:bldP spid="514151" grpId="0"/>
      <p:bldP spid="514153" grpId="0"/>
      <p:bldP spid="514154" grpId="0"/>
      <p:bldP spid="514155" grpId="0"/>
      <p:bldP spid="514156" grpId="0"/>
      <p:bldP spid="514157" grpId="0"/>
      <p:bldP spid="514158" grpId="0"/>
      <p:bldP spid="514159" grpId="0"/>
      <p:bldP spid="514160" grpId="0"/>
      <p:bldP spid="514162" grpId="0"/>
      <p:bldP spid="514163" grpId="0"/>
      <p:bldP spid="514164" grpId="0"/>
      <p:bldP spid="514165" grpId="0"/>
      <p:bldP spid="514166" grpId="0"/>
      <p:bldP spid="514171" grpId="0"/>
      <p:bldP spid="514172" grpId="0"/>
      <p:bldP spid="514173" grpId="0"/>
      <p:bldP spid="514174" grpId="0"/>
      <p:bldP spid="514113" grpId="0"/>
      <p:bldP spid="85" grpId="0"/>
      <p:bldP spid="86" grpId="0"/>
      <p:bldP spid="87" grpId="0"/>
      <p:bldP spid="88" grpId="0"/>
      <p:bldP spid="98" grpId="0"/>
      <p:bldP spid="99" grpId="0"/>
      <p:bldP spid="100" grpId="0"/>
      <p:bldP spid="101" grpId="0"/>
      <p:bldP spid="103" grpId="0"/>
      <p:bldP spid="104" grpId="0"/>
      <p:bldP spid="105" grpId="0"/>
      <p:bldP spid="106" grpId="0"/>
      <p:bldP spid="108" grpId="0"/>
      <p:bldP spid="109" grpId="0"/>
      <p:bldP spid="110" grpId="0"/>
      <p:bldP spid="111" grpId="0"/>
      <p:bldP spid="20" grpId="0"/>
      <p:bldP spid="21" grpId="0"/>
      <p:bldP spid="23" grpId="0"/>
      <p:bldP spid="27" grpId="0"/>
      <p:bldP spid="29" grpId="0"/>
      <p:bldP spid="31" grpId="0"/>
      <p:bldP spid="514080" grpId="0"/>
      <p:bldP spid="51408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 Box 4"/>
          <p:cNvSpPr txBox="1">
            <a:spLocks noChangeArrowheads="1"/>
          </p:cNvSpPr>
          <p:nvPr/>
        </p:nvSpPr>
        <p:spPr bwMode="auto">
          <a:xfrm>
            <a:off x="1" y="285728"/>
            <a:ext cx="2285983" cy="1384995"/>
          </a:xfrm>
          <a:prstGeom prst="rect">
            <a:avLst/>
          </a:prstGeom>
          <a:solidFill>
            <a:schemeClr val="bg1"/>
          </a:solidFill>
          <a:ln w="9525">
            <a:noFill/>
            <a:miter lim="800000"/>
            <a:headEnd/>
            <a:tailEnd/>
          </a:ln>
          <a:effectLst/>
        </p:spPr>
        <p:txBody>
          <a:bodyPr wrap="square">
            <a:spAutoFit/>
          </a:bodyPr>
          <a:lstStyle/>
          <a:p>
            <a:pPr>
              <a:buClrTx/>
              <a:buNone/>
            </a:pPr>
            <a:r>
              <a:rPr lang="zh-CN" altLang="en-US" sz="2800" dirty="0"/>
              <a:t>练习</a:t>
            </a:r>
            <a:endParaRPr lang="en-US" altLang="zh-CN" sz="2800" dirty="0"/>
          </a:p>
          <a:p>
            <a:pPr>
              <a:buClrTx/>
              <a:buNone/>
            </a:pPr>
            <a:r>
              <a:rPr lang="zh-CN" altLang="en-US" sz="2800" dirty="0"/>
              <a:t>分析输入串</a:t>
            </a:r>
            <a:endParaRPr lang="en-US" altLang="zh-CN" sz="2800" dirty="0"/>
          </a:p>
          <a:p>
            <a:pPr>
              <a:buClrTx/>
              <a:buNone/>
            </a:pPr>
            <a:r>
              <a:rPr lang="zh-CN" altLang="en-US" sz="2800" dirty="0"/>
              <a:t> </a:t>
            </a:r>
            <a:r>
              <a:rPr lang="en-US" altLang="zh-CN" sz="2400" i="1" dirty="0" err="1">
                <a:solidFill>
                  <a:srgbClr val="800080"/>
                </a:solidFill>
              </a:rPr>
              <a:t>aabd</a:t>
            </a:r>
            <a:r>
              <a:rPr lang="en-US" altLang="zh-CN" sz="2400" i="1" dirty="0">
                <a:solidFill>
                  <a:srgbClr val="800080"/>
                </a:solidFill>
              </a:rPr>
              <a:t> </a:t>
            </a:r>
            <a:r>
              <a:rPr lang="zh-CN" altLang="en-US" sz="2800" dirty="0"/>
              <a:t>的过程：</a:t>
            </a:r>
            <a:endParaRPr lang="zh-CN" altLang="en-US" sz="2800" b="1" dirty="0"/>
          </a:p>
        </p:txBody>
      </p:sp>
      <p:grpSp>
        <p:nvGrpSpPr>
          <p:cNvPr id="2" name="Group 138"/>
          <p:cNvGrpSpPr>
            <a:grpSpLocks/>
          </p:cNvGrpSpPr>
          <p:nvPr/>
        </p:nvGrpSpPr>
        <p:grpSpPr bwMode="auto">
          <a:xfrm>
            <a:off x="3095807" y="728266"/>
            <a:ext cx="5300662" cy="400050"/>
            <a:chOff x="2381" y="1185"/>
            <a:chExt cx="3339" cy="252"/>
          </a:xfrm>
        </p:grpSpPr>
        <p:sp>
          <p:nvSpPr>
            <p:cNvPr id="514116" name="Rectangle 68"/>
            <p:cNvSpPr>
              <a:spLocks noChangeArrowheads="1"/>
            </p:cNvSpPr>
            <p:nvPr/>
          </p:nvSpPr>
          <p:spPr bwMode="auto">
            <a:xfrm>
              <a:off x="3742" y="1185"/>
              <a:ext cx="907" cy="250"/>
            </a:xfrm>
            <a:prstGeom prst="rect">
              <a:avLst/>
            </a:prstGeom>
            <a:noFill/>
            <a:ln w="9525" algn="ctr">
              <a:noFill/>
              <a:miter lim="800000"/>
              <a:headEnd/>
              <a:tailEnd/>
            </a:ln>
            <a:effectLst/>
          </p:spPr>
          <p:txBody>
            <a:bodyPr>
              <a:spAutoFit/>
            </a:bodyPr>
            <a:lstStyle/>
            <a:p>
              <a:pPr algn="r">
                <a:buNone/>
              </a:pPr>
              <a:r>
                <a:rPr lang="en-US" altLang="zh-CN" sz="2000" i="1" dirty="0" err="1"/>
                <a:t>aabd</a:t>
              </a:r>
              <a:r>
                <a:rPr lang="en-US" altLang="zh-CN" sz="2000" i="1" dirty="0"/>
                <a:t> #</a:t>
              </a:r>
            </a:p>
          </p:txBody>
        </p:sp>
        <p:sp>
          <p:nvSpPr>
            <p:cNvPr id="514117" name="Rectangle 69"/>
            <p:cNvSpPr>
              <a:spLocks noChangeArrowheads="1"/>
            </p:cNvSpPr>
            <p:nvPr/>
          </p:nvSpPr>
          <p:spPr bwMode="auto">
            <a:xfrm>
              <a:off x="4858" y="1185"/>
              <a:ext cx="862" cy="252"/>
            </a:xfrm>
            <a:prstGeom prst="rect">
              <a:avLst/>
            </a:prstGeom>
            <a:noFill/>
            <a:ln w="9525" algn="ctr">
              <a:noFill/>
              <a:miter lim="800000"/>
              <a:headEnd/>
              <a:tailEnd/>
            </a:ln>
            <a:effectLst/>
          </p:spPr>
          <p:txBody>
            <a:bodyPr>
              <a:spAutoFit/>
            </a:bodyPr>
            <a:lstStyle/>
            <a:p>
              <a:pPr>
                <a:buNone/>
              </a:pPr>
              <a:r>
                <a:rPr lang="en-US" altLang="zh-CN" sz="2000" i="1" dirty="0" err="1">
                  <a:solidFill>
                    <a:srgbClr val="800080"/>
                  </a:solidFill>
                </a:rPr>
                <a:t>A</a:t>
              </a:r>
              <a:r>
                <a:rPr lang="en-US" altLang="zh-CN" sz="2000" dirty="0" err="1">
                  <a:solidFill>
                    <a:srgbClr val="800080"/>
                  </a:solidFill>
                  <a:sym typeface="Symbol" pitchFamily="18" charset="2"/>
                </a:rPr>
                <a:t></a:t>
              </a:r>
              <a:r>
                <a:rPr lang="en-US" altLang="zh-CN" sz="2000" i="1" dirty="0" err="1">
                  <a:solidFill>
                    <a:srgbClr val="800080"/>
                  </a:solidFill>
                </a:rPr>
                <a:t>a</a:t>
              </a:r>
              <a:endParaRPr lang="en-US" altLang="zh-CN" sz="2000" i="1" dirty="0">
                <a:solidFill>
                  <a:srgbClr val="800080"/>
                </a:solidFill>
              </a:endParaRPr>
            </a:p>
          </p:txBody>
        </p:sp>
        <p:sp>
          <p:nvSpPr>
            <p:cNvPr id="514118" name="Rectangle 70"/>
            <p:cNvSpPr>
              <a:spLocks noChangeArrowheads="1"/>
            </p:cNvSpPr>
            <p:nvPr/>
          </p:nvSpPr>
          <p:spPr bwMode="auto">
            <a:xfrm>
              <a:off x="2381" y="1185"/>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2</a:t>
              </a:r>
              <a:r>
                <a:rPr kumimoji="0" lang="zh-CN" altLang="en-US" sz="2000" b="1" dirty="0">
                  <a:sym typeface="Symbol" pitchFamily="18" charset="2"/>
                </a:rPr>
                <a:t>）</a:t>
              </a:r>
              <a:endParaRPr lang="zh-CN" altLang="en-US" sz="2000" b="1" i="1" dirty="0"/>
            </a:p>
          </p:txBody>
        </p:sp>
        <p:sp>
          <p:nvSpPr>
            <p:cNvPr id="514119" name="Rectangle 71"/>
            <p:cNvSpPr>
              <a:spLocks noChangeArrowheads="1"/>
            </p:cNvSpPr>
            <p:nvPr/>
          </p:nvSpPr>
          <p:spPr bwMode="auto">
            <a:xfrm>
              <a:off x="3035" y="1185"/>
              <a:ext cx="680" cy="250"/>
            </a:xfrm>
            <a:prstGeom prst="rect">
              <a:avLst/>
            </a:prstGeom>
            <a:noFill/>
            <a:ln w="9525" algn="ctr">
              <a:noFill/>
              <a:miter lim="800000"/>
              <a:headEnd/>
              <a:tailEnd/>
            </a:ln>
            <a:effectLst/>
          </p:spPr>
          <p:txBody>
            <a:bodyPr>
              <a:spAutoFit/>
            </a:bodyPr>
            <a:lstStyle/>
            <a:p>
              <a:pPr>
                <a:buNone/>
              </a:pPr>
              <a:r>
                <a:rPr lang="en-US" altLang="zh-CN" sz="2000" dirty="0">
                  <a:sym typeface="Symbol" pitchFamily="18" charset="2"/>
                </a:rPr>
                <a:t>#</a:t>
              </a:r>
              <a:r>
                <a:rPr lang="en-US" altLang="zh-CN" sz="2000" i="1" dirty="0" err="1">
                  <a:sym typeface="Symbol" pitchFamily="18" charset="2"/>
                </a:rPr>
                <a:t>SaA</a:t>
              </a:r>
              <a:endParaRPr lang="zh-CN" altLang="en-US" sz="2000" i="1" dirty="0"/>
            </a:p>
          </p:txBody>
        </p:sp>
      </p:grpSp>
      <p:grpSp>
        <p:nvGrpSpPr>
          <p:cNvPr id="3" name="Group 139"/>
          <p:cNvGrpSpPr>
            <a:grpSpLocks/>
          </p:cNvGrpSpPr>
          <p:nvPr/>
        </p:nvGrpSpPr>
        <p:grpSpPr bwMode="auto">
          <a:xfrm>
            <a:off x="3095807" y="1053703"/>
            <a:ext cx="5256212" cy="400050"/>
            <a:chOff x="2381" y="1390"/>
            <a:chExt cx="3311" cy="252"/>
          </a:xfrm>
        </p:grpSpPr>
        <p:sp>
          <p:nvSpPr>
            <p:cNvPr id="514120" name="Rectangle 72"/>
            <p:cNvSpPr>
              <a:spLocks noChangeArrowheads="1"/>
            </p:cNvSpPr>
            <p:nvPr/>
          </p:nvSpPr>
          <p:spPr bwMode="auto">
            <a:xfrm>
              <a:off x="3742" y="1390"/>
              <a:ext cx="907" cy="250"/>
            </a:xfrm>
            <a:prstGeom prst="rect">
              <a:avLst/>
            </a:prstGeom>
            <a:noFill/>
            <a:ln w="9525" algn="ctr">
              <a:noFill/>
              <a:miter lim="800000"/>
              <a:headEnd/>
              <a:tailEnd/>
            </a:ln>
            <a:effectLst/>
          </p:spPr>
          <p:txBody>
            <a:bodyPr>
              <a:spAutoFit/>
            </a:bodyPr>
            <a:lstStyle/>
            <a:p>
              <a:pPr algn="r">
                <a:buNone/>
              </a:pPr>
              <a:r>
                <a:rPr lang="en-US" altLang="zh-CN" sz="2000" i="1" dirty="0" err="1"/>
                <a:t>aabd</a:t>
              </a:r>
              <a:r>
                <a:rPr lang="en-US" altLang="zh-CN" sz="2000" i="1" dirty="0"/>
                <a:t>#</a:t>
              </a:r>
            </a:p>
          </p:txBody>
        </p:sp>
        <p:sp>
          <p:nvSpPr>
            <p:cNvPr id="514121" name="Rectangle 73"/>
            <p:cNvSpPr>
              <a:spLocks noChangeArrowheads="1"/>
            </p:cNvSpPr>
            <p:nvPr/>
          </p:nvSpPr>
          <p:spPr bwMode="auto">
            <a:xfrm>
              <a:off x="4830" y="1390"/>
              <a:ext cx="862" cy="252"/>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dirty="0"/>
                <a:t> “</a:t>
              </a:r>
              <a:r>
                <a:rPr lang="en-US" altLang="zh-CN" sz="2000" i="1" dirty="0"/>
                <a:t>a</a:t>
              </a:r>
              <a:r>
                <a:rPr lang="en-US" altLang="zh-CN" sz="2000" dirty="0"/>
                <a:t>”</a:t>
              </a:r>
              <a:r>
                <a:rPr lang="zh-CN" altLang="en-US" sz="2000" dirty="0"/>
                <a:t>匹配</a:t>
              </a:r>
              <a:endParaRPr lang="en-US" altLang="zh-CN" sz="2000" dirty="0"/>
            </a:p>
          </p:txBody>
        </p:sp>
        <p:sp>
          <p:nvSpPr>
            <p:cNvPr id="514122" name="Rectangle 74"/>
            <p:cNvSpPr>
              <a:spLocks noChangeArrowheads="1"/>
            </p:cNvSpPr>
            <p:nvPr/>
          </p:nvSpPr>
          <p:spPr bwMode="auto">
            <a:xfrm>
              <a:off x="2381" y="1390"/>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3</a:t>
              </a:r>
              <a:r>
                <a:rPr kumimoji="0" lang="zh-CN" altLang="en-US" sz="2000" b="1" dirty="0">
                  <a:sym typeface="Symbol" pitchFamily="18" charset="2"/>
                </a:rPr>
                <a:t>）</a:t>
              </a:r>
              <a:endParaRPr lang="zh-CN" altLang="en-US" sz="2000" b="1" i="1" dirty="0"/>
            </a:p>
          </p:txBody>
        </p:sp>
        <p:sp>
          <p:nvSpPr>
            <p:cNvPr id="514123" name="Rectangle 75"/>
            <p:cNvSpPr>
              <a:spLocks noChangeArrowheads="1"/>
            </p:cNvSpPr>
            <p:nvPr/>
          </p:nvSpPr>
          <p:spPr bwMode="auto">
            <a:xfrm>
              <a:off x="3035" y="1390"/>
              <a:ext cx="680" cy="250"/>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a:t>
              </a:r>
              <a:r>
                <a:rPr lang="en-US" altLang="zh-CN" sz="2000" i="1" dirty="0" err="1"/>
                <a:t>Saa</a:t>
              </a:r>
              <a:endParaRPr lang="en-US" altLang="zh-CN" sz="2000" b="1" i="1" dirty="0"/>
            </a:p>
          </p:txBody>
        </p:sp>
      </p:grpSp>
      <p:grpSp>
        <p:nvGrpSpPr>
          <p:cNvPr id="4" name="Group 142"/>
          <p:cNvGrpSpPr>
            <a:grpSpLocks/>
          </p:cNvGrpSpPr>
          <p:nvPr/>
        </p:nvGrpSpPr>
        <p:grpSpPr bwMode="auto">
          <a:xfrm>
            <a:off x="3095807" y="2023666"/>
            <a:ext cx="5472112" cy="400050"/>
            <a:chOff x="2381" y="2025"/>
            <a:chExt cx="3447" cy="252"/>
          </a:xfrm>
        </p:grpSpPr>
        <p:sp>
          <p:nvSpPr>
            <p:cNvPr id="514129" name="Rectangle 81"/>
            <p:cNvSpPr>
              <a:spLocks noChangeArrowheads="1"/>
            </p:cNvSpPr>
            <p:nvPr/>
          </p:nvSpPr>
          <p:spPr bwMode="auto">
            <a:xfrm>
              <a:off x="3742" y="2025"/>
              <a:ext cx="907" cy="250"/>
            </a:xfrm>
            <a:prstGeom prst="rect">
              <a:avLst/>
            </a:prstGeom>
            <a:noFill/>
            <a:ln w="9525" algn="ctr">
              <a:noFill/>
              <a:miter lim="800000"/>
              <a:headEnd/>
              <a:tailEnd/>
            </a:ln>
            <a:effectLst/>
          </p:spPr>
          <p:txBody>
            <a:bodyPr>
              <a:spAutoFit/>
            </a:bodyPr>
            <a:lstStyle/>
            <a:p>
              <a:pPr algn="r">
                <a:buNone/>
              </a:pPr>
              <a:r>
                <a:rPr lang="en-US" altLang="zh-CN" sz="2000" i="1" dirty="0" err="1"/>
                <a:t>bd</a:t>
              </a:r>
              <a:r>
                <a:rPr lang="en-US" altLang="zh-CN" sz="2000" i="1" dirty="0"/>
                <a:t>#</a:t>
              </a:r>
            </a:p>
          </p:txBody>
        </p:sp>
        <p:sp>
          <p:nvSpPr>
            <p:cNvPr id="514130" name="Rectangle 82"/>
            <p:cNvSpPr>
              <a:spLocks noChangeArrowheads="1"/>
            </p:cNvSpPr>
            <p:nvPr/>
          </p:nvSpPr>
          <p:spPr bwMode="auto">
            <a:xfrm>
              <a:off x="2381" y="2025"/>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6</a:t>
              </a:r>
              <a:r>
                <a:rPr kumimoji="0" lang="zh-CN" altLang="en-US" sz="2000" b="1" dirty="0">
                  <a:sym typeface="Symbol" pitchFamily="18" charset="2"/>
                </a:rPr>
                <a:t>）</a:t>
              </a:r>
              <a:endParaRPr lang="zh-CN" altLang="en-US" sz="2000" b="1" i="1" dirty="0"/>
            </a:p>
          </p:txBody>
        </p:sp>
        <p:sp>
          <p:nvSpPr>
            <p:cNvPr id="514131" name="Rectangle 83"/>
            <p:cNvSpPr>
              <a:spLocks noChangeArrowheads="1"/>
            </p:cNvSpPr>
            <p:nvPr/>
          </p:nvSpPr>
          <p:spPr bwMode="auto">
            <a:xfrm>
              <a:off x="3035" y="2025"/>
              <a:ext cx="680" cy="250"/>
            </a:xfrm>
            <a:prstGeom prst="rect">
              <a:avLst/>
            </a:prstGeom>
            <a:noFill/>
            <a:ln w="9525" algn="ctr">
              <a:noFill/>
              <a:miter lim="800000"/>
              <a:headEnd/>
              <a:tailEnd/>
            </a:ln>
            <a:effectLst/>
          </p:spPr>
          <p:txBody>
            <a:bodyPr>
              <a:spAutoFit/>
            </a:bodyPr>
            <a:lstStyle/>
            <a:p>
              <a:pPr>
                <a:buNone/>
              </a:pPr>
              <a:r>
                <a:rPr lang="en-US" altLang="zh-CN" sz="2000" i="1" dirty="0"/>
                <a:t>#</a:t>
              </a:r>
              <a:r>
                <a:rPr lang="en-US" altLang="zh-CN" sz="2000" i="1" dirty="0" err="1"/>
                <a:t>SbB</a:t>
              </a:r>
              <a:endParaRPr lang="en-US" altLang="zh-CN" sz="2000" i="1" dirty="0"/>
            </a:p>
          </p:txBody>
        </p:sp>
        <p:sp>
          <p:nvSpPr>
            <p:cNvPr id="514132" name="Rectangle 84"/>
            <p:cNvSpPr>
              <a:spLocks noChangeArrowheads="1"/>
            </p:cNvSpPr>
            <p:nvPr/>
          </p:nvSpPr>
          <p:spPr bwMode="auto">
            <a:xfrm>
              <a:off x="4876" y="2025"/>
              <a:ext cx="952" cy="252"/>
            </a:xfrm>
            <a:prstGeom prst="rect">
              <a:avLst/>
            </a:prstGeom>
            <a:noFill/>
            <a:ln w="9525" algn="ctr">
              <a:noFill/>
              <a:miter lim="800000"/>
              <a:headEnd/>
              <a:tailEnd/>
            </a:ln>
            <a:effectLst/>
          </p:spPr>
          <p:txBody>
            <a:bodyPr wrap="square">
              <a:spAutoFit/>
            </a:bodyPr>
            <a:lstStyle/>
            <a:p>
              <a:pPr>
                <a:buNone/>
              </a:pPr>
              <a:r>
                <a:rPr lang="en-US" altLang="zh-CN" sz="2000" i="1" dirty="0">
                  <a:solidFill>
                    <a:srgbClr val="800080"/>
                  </a:solidFill>
                </a:rPr>
                <a:t>B</a:t>
              </a:r>
              <a:r>
                <a:rPr lang="en-US" altLang="zh-CN" sz="2000" dirty="0">
                  <a:solidFill>
                    <a:srgbClr val="800080"/>
                  </a:solidFill>
                  <a:sym typeface="Symbol" pitchFamily="18" charset="2"/>
                </a:rPr>
                <a:t></a:t>
              </a:r>
              <a:r>
                <a:rPr lang="en-US" altLang="zh-CN" sz="2000" i="1" dirty="0">
                  <a:solidFill>
                    <a:srgbClr val="800080"/>
                  </a:solidFill>
                  <a:sym typeface="Symbol" pitchFamily="18" charset="2"/>
                </a:rPr>
                <a:t></a:t>
              </a:r>
            </a:p>
          </p:txBody>
        </p:sp>
      </p:grpSp>
      <p:grpSp>
        <p:nvGrpSpPr>
          <p:cNvPr id="5" name="Group 140"/>
          <p:cNvGrpSpPr>
            <a:grpSpLocks/>
          </p:cNvGrpSpPr>
          <p:nvPr/>
        </p:nvGrpSpPr>
        <p:grpSpPr bwMode="auto">
          <a:xfrm>
            <a:off x="3095807" y="1375966"/>
            <a:ext cx="5311774" cy="396875"/>
            <a:chOff x="2381" y="1593"/>
            <a:chExt cx="3346" cy="250"/>
          </a:xfrm>
        </p:grpSpPr>
        <p:sp>
          <p:nvSpPr>
            <p:cNvPr id="514124" name="Rectangle 76"/>
            <p:cNvSpPr>
              <a:spLocks noChangeArrowheads="1"/>
            </p:cNvSpPr>
            <p:nvPr/>
          </p:nvSpPr>
          <p:spPr bwMode="auto">
            <a:xfrm>
              <a:off x="3742" y="1593"/>
              <a:ext cx="907" cy="250"/>
            </a:xfrm>
            <a:prstGeom prst="rect">
              <a:avLst/>
            </a:prstGeom>
            <a:noFill/>
            <a:ln w="9525" algn="ctr">
              <a:noFill/>
              <a:miter lim="800000"/>
              <a:headEnd/>
              <a:tailEnd/>
            </a:ln>
            <a:effectLst/>
          </p:spPr>
          <p:txBody>
            <a:bodyPr>
              <a:spAutoFit/>
            </a:bodyPr>
            <a:lstStyle/>
            <a:p>
              <a:pPr algn="r">
                <a:buNone/>
              </a:pPr>
              <a:r>
                <a:rPr lang="en-US" altLang="zh-CN" sz="2000" i="1" dirty="0" err="1"/>
                <a:t>abd</a:t>
              </a:r>
              <a:r>
                <a:rPr lang="en-US" altLang="zh-CN" sz="2000" i="1" dirty="0"/>
                <a:t>#</a:t>
              </a:r>
            </a:p>
          </p:txBody>
        </p:sp>
        <p:sp>
          <p:nvSpPr>
            <p:cNvPr id="514126" name="Rectangle 78"/>
            <p:cNvSpPr>
              <a:spLocks noChangeArrowheads="1"/>
            </p:cNvSpPr>
            <p:nvPr/>
          </p:nvSpPr>
          <p:spPr bwMode="auto">
            <a:xfrm>
              <a:off x="2381" y="1593"/>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4</a:t>
              </a:r>
              <a:r>
                <a:rPr kumimoji="0" lang="zh-CN" altLang="en-US" sz="2000" b="1" dirty="0">
                  <a:sym typeface="Symbol" pitchFamily="18" charset="2"/>
                </a:rPr>
                <a:t>）</a:t>
              </a:r>
              <a:endParaRPr lang="zh-CN" altLang="en-US" sz="2000" b="1" i="1" dirty="0"/>
            </a:p>
          </p:txBody>
        </p:sp>
        <p:sp>
          <p:nvSpPr>
            <p:cNvPr id="514127" name="Rectangle 79"/>
            <p:cNvSpPr>
              <a:spLocks noChangeArrowheads="1"/>
            </p:cNvSpPr>
            <p:nvPr/>
          </p:nvSpPr>
          <p:spPr bwMode="auto">
            <a:xfrm>
              <a:off x="3035" y="1593"/>
              <a:ext cx="680" cy="250"/>
            </a:xfrm>
            <a:prstGeom prst="rect">
              <a:avLst/>
            </a:prstGeom>
            <a:noFill/>
            <a:ln w="9525" algn="ctr">
              <a:noFill/>
              <a:miter lim="800000"/>
              <a:headEnd/>
              <a:tailEnd/>
            </a:ln>
            <a:effectLst/>
          </p:spPr>
          <p:txBody>
            <a:bodyPr>
              <a:spAutoFit/>
            </a:bodyPr>
            <a:lstStyle/>
            <a:p>
              <a:pPr>
                <a:buNone/>
              </a:pPr>
              <a:r>
                <a:rPr lang="en-US" altLang="zh-CN" sz="2000" i="1" dirty="0"/>
                <a:t>#Sa</a:t>
              </a:r>
            </a:p>
          </p:txBody>
        </p:sp>
        <p:sp>
          <p:nvSpPr>
            <p:cNvPr id="514137" name="Rectangle 89"/>
            <p:cNvSpPr>
              <a:spLocks noChangeArrowheads="1"/>
            </p:cNvSpPr>
            <p:nvPr/>
          </p:nvSpPr>
          <p:spPr bwMode="auto">
            <a:xfrm>
              <a:off x="4865" y="1593"/>
              <a:ext cx="862" cy="250"/>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i="1" dirty="0"/>
                <a:t>“a”</a:t>
              </a:r>
              <a:r>
                <a:rPr lang="zh-CN" altLang="en-US" sz="2000" dirty="0"/>
                <a:t>匹配</a:t>
              </a:r>
              <a:r>
                <a:rPr lang="zh-CN" altLang="en-US" sz="2000" i="1" dirty="0"/>
                <a:t> </a:t>
              </a:r>
              <a:endParaRPr lang="en-US" altLang="zh-CN" sz="2000" i="1" dirty="0"/>
            </a:p>
          </p:txBody>
        </p:sp>
      </p:grpSp>
      <p:grpSp>
        <p:nvGrpSpPr>
          <p:cNvPr id="6" name="Group 141"/>
          <p:cNvGrpSpPr>
            <a:grpSpLocks/>
          </p:cNvGrpSpPr>
          <p:nvPr/>
        </p:nvGrpSpPr>
        <p:grpSpPr bwMode="auto">
          <a:xfrm>
            <a:off x="3095807" y="1701403"/>
            <a:ext cx="5759449" cy="401638"/>
            <a:chOff x="2381" y="1798"/>
            <a:chExt cx="3628" cy="253"/>
          </a:xfrm>
        </p:grpSpPr>
        <p:sp>
          <p:nvSpPr>
            <p:cNvPr id="514138" name="Rectangle 90"/>
            <p:cNvSpPr>
              <a:spLocks noChangeArrowheads="1"/>
            </p:cNvSpPr>
            <p:nvPr/>
          </p:nvSpPr>
          <p:spPr bwMode="auto">
            <a:xfrm>
              <a:off x="3742" y="1798"/>
              <a:ext cx="907" cy="250"/>
            </a:xfrm>
            <a:prstGeom prst="rect">
              <a:avLst/>
            </a:prstGeom>
            <a:noFill/>
            <a:ln w="9525" algn="ctr">
              <a:noFill/>
              <a:miter lim="800000"/>
              <a:headEnd/>
              <a:tailEnd/>
            </a:ln>
            <a:effectLst/>
          </p:spPr>
          <p:txBody>
            <a:bodyPr>
              <a:spAutoFit/>
            </a:bodyPr>
            <a:lstStyle/>
            <a:p>
              <a:pPr algn="r">
                <a:buNone/>
              </a:pPr>
              <a:r>
                <a:rPr lang="en-US" altLang="zh-CN" sz="2000" i="1" dirty="0" err="1"/>
                <a:t>bd</a:t>
              </a:r>
              <a:r>
                <a:rPr lang="en-US" altLang="zh-CN" sz="2000" i="1" dirty="0"/>
                <a:t>#</a:t>
              </a:r>
            </a:p>
          </p:txBody>
        </p:sp>
        <p:sp>
          <p:nvSpPr>
            <p:cNvPr id="514139" name="Rectangle 91"/>
            <p:cNvSpPr>
              <a:spLocks noChangeArrowheads="1"/>
            </p:cNvSpPr>
            <p:nvPr/>
          </p:nvSpPr>
          <p:spPr bwMode="auto">
            <a:xfrm>
              <a:off x="2381" y="1798"/>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5</a:t>
              </a:r>
              <a:r>
                <a:rPr kumimoji="0" lang="zh-CN" altLang="en-US" sz="2000" b="1" dirty="0">
                  <a:sym typeface="Symbol" pitchFamily="18" charset="2"/>
                </a:rPr>
                <a:t>）</a:t>
              </a:r>
              <a:endParaRPr lang="zh-CN" altLang="en-US" sz="2000" b="1" i="1" dirty="0"/>
            </a:p>
          </p:txBody>
        </p:sp>
        <p:sp>
          <p:nvSpPr>
            <p:cNvPr id="514140" name="Rectangle 92"/>
            <p:cNvSpPr>
              <a:spLocks noChangeArrowheads="1"/>
            </p:cNvSpPr>
            <p:nvPr/>
          </p:nvSpPr>
          <p:spPr bwMode="auto">
            <a:xfrm>
              <a:off x="3035" y="1798"/>
              <a:ext cx="680" cy="250"/>
            </a:xfrm>
            <a:prstGeom prst="rect">
              <a:avLst/>
            </a:prstGeom>
            <a:noFill/>
            <a:ln w="9525" algn="ctr">
              <a:noFill/>
              <a:miter lim="800000"/>
              <a:headEnd/>
              <a:tailEnd/>
            </a:ln>
            <a:effectLst/>
          </p:spPr>
          <p:txBody>
            <a:bodyPr>
              <a:spAutoFit/>
            </a:bodyPr>
            <a:lstStyle/>
            <a:p>
              <a:pPr>
                <a:buNone/>
              </a:pPr>
              <a:r>
                <a:rPr lang="en-US" altLang="zh-CN" sz="2000" i="1" dirty="0"/>
                <a:t>#S</a:t>
              </a:r>
            </a:p>
          </p:txBody>
        </p:sp>
        <p:sp>
          <p:nvSpPr>
            <p:cNvPr id="514142" name="Rectangle 94"/>
            <p:cNvSpPr>
              <a:spLocks noChangeArrowheads="1"/>
            </p:cNvSpPr>
            <p:nvPr/>
          </p:nvSpPr>
          <p:spPr bwMode="auto">
            <a:xfrm>
              <a:off x="4876" y="1799"/>
              <a:ext cx="1133" cy="252"/>
            </a:xfrm>
            <a:prstGeom prst="rect">
              <a:avLst/>
            </a:prstGeom>
            <a:noFill/>
            <a:ln w="9525" algn="ctr">
              <a:noFill/>
              <a:miter lim="800000"/>
              <a:headEnd/>
              <a:tailEnd/>
            </a:ln>
            <a:effectLst/>
          </p:spPr>
          <p:txBody>
            <a:bodyPr wrap="squar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BbS</a:t>
              </a:r>
              <a:endParaRPr lang="en-US" altLang="zh-CN" sz="2000" i="1" dirty="0">
                <a:solidFill>
                  <a:srgbClr val="800080"/>
                </a:solidFill>
              </a:endParaRPr>
            </a:p>
          </p:txBody>
        </p:sp>
      </p:grpSp>
      <p:grpSp>
        <p:nvGrpSpPr>
          <p:cNvPr id="7" name="Group 143"/>
          <p:cNvGrpSpPr>
            <a:grpSpLocks/>
          </p:cNvGrpSpPr>
          <p:nvPr/>
        </p:nvGrpSpPr>
        <p:grpSpPr bwMode="auto">
          <a:xfrm>
            <a:off x="3095807" y="2347516"/>
            <a:ext cx="5256212" cy="396875"/>
            <a:chOff x="2381" y="2251"/>
            <a:chExt cx="3311" cy="250"/>
          </a:xfrm>
        </p:grpSpPr>
        <p:sp>
          <p:nvSpPr>
            <p:cNvPr id="514133" name="Rectangle 85"/>
            <p:cNvSpPr>
              <a:spLocks noChangeArrowheads="1"/>
            </p:cNvSpPr>
            <p:nvPr/>
          </p:nvSpPr>
          <p:spPr bwMode="auto">
            <a:xfrm>
              <a:off x="3742" y="2251"/>
              <a:ext cx="907" cy="250"/>
            </a:xfrm>
            <a:prstGeom prst="rect">
              <a:avLst/>
            </a:prstGeom>
            <a:noFill/>
            <a:ln w="9525" algn="ctr">
              <a:noFill/>
              <a:miter lim="800000"/>
              <a:headEnd/>
              <a:tailEnd/>
            </a:ln>
            <a:effectLst/>
          </p:spPr>
          <p:txBody>
            <a:bodyPr>
              <a:spAutoFit/>
            </a:bodyPr>
            <a:lstStyle/>
            <a:p>
              <a:pPr algn="r">
                <a:buNone/>
              </a:pPr>
              <a:r>
                <a:rPr lang="en-US" altLang="zh-CN" sz="2000" i="1" dirty="0" err="1"/>
                <a:t>bd</a:t>
              </a:r>
              <a:r>
                <a:rPr lang="en-US" altLang="zh-CN" sz="2000" i="1" dirty="0"/>
                <a:t>#</a:t>
              </a:r>
            </a:p>
          </p:txBody>
        </p:sp>
        <p:sp>
          <p:nvSpPr>
            <p:cNvPr id="514134" name="Rectangle 86"/>
            <p:cNvSpPr>
              <a:spLocks noChangeArrowheads="1"/>
            </p:cNvSpPr>
            <p:nvPr/>
          </p:nvSpPr>
          <p:spPr bwMode="auto">
            <a:xfrm>
              <a:off x="2381" y="2251"/>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7</a:t>
              </a:r>
              <a:r>
                <a:rPr kumimoji="0" lang="zh-CN" altLang="en-US" sz="2000" b="1" dirty="0">
                  <a:sym typeface="Symbol" pitchFamily="18" charset="2"/>
                </a:rPr>
                <a:t>）</a:t>
              </a:r>
              <a:endParaRPr lang="zh-CN" altLang="en-US" sz="2000" b="1" i="1" dirty="0"/>
            </a:p>
          </p:txBody>
        </p:sp>
        <p:sp>
          <p:nvSpPr>
            <p:cNvPr id="514135" name="Rectangle 87"/>
            <p:cNvSpPr>
              <a:spLocks noChangeArrowheads="1"/>
            </p:cNvSpPr>
            <p:nvPr/>
          </p:nvSpPr>
          <p:spPr bwMode="auto">
            <a:xfrm>
              <a:off x="3035" y="2251"/>
              <a:ext cx="680" cy="250"/>
            </a:xfrm>
            <a:prstGeom prst="rect">
              <a:avLst/>
            </a:prstGeom>
            <a:noFill/>
            <a:ln w="9525" algn="ctr">
              <a:noFill/>
              <a:miter lim="800000"/>
              <a:headEnd/>
              <a:tailEnd/>
            </a:ln>
            <a:effectLst/>
          </p:spPr>
          <p:txBody>
            <a:bodyPr>
              <a:spAutoFit/>
            </a:bodyPr>
            <a:lstStyle/>
            <a:p>
              <a:pPr>
                <a:buNone/>
              </a:pPr>
              <a:r>
                <a:rPr lang="en-US" altLang="zh-CN" sz="2000" i="1" dirty="0"/>
                <a:t>#</a:t>
              </a:r>
              <a:r>
                <a:rPr lang="en-US" altLang="zh-CN" sz="2000" i="1" dirty="0" err="1"/>
                <a:t>Sb</a:t>
              </a:r>
              <a:endParaRPr lang="en-US" altLang="zh-CN" sz="2000" i="1" dirty="0"/>
            </a:p>
          </p:txBody>
        </p:sp>
        <p:sp>
          <p:nvSpPr>
            <p:cNvPr id="514147" name="Rectangle 99"/>
            <p:cNvSpPr>
              <a:spLocks noChangeArrowheads="1"/>
            </p:cNvSpPr>
            <p:nvPr/>
          </p:nvSpPr>
          <p:spPr bwMode="auto">
            <a:xfrm>
              <a:off x="4830" y="2251"/>
              <a:ext cx="862" cy="250"/>
            </a:xfrm>
            <a:prstGeom prst="rect">
              <a:avLst/>
            </a:prstGeom>
            <a:noFill/>
            <a:ln w="9525" algn="ctr">
              <a:noFill/>
              <a:miter lim="800000"/>
              <a:headEnd/>
              <a:tailEnd/>
            </a:ln>
            <a:effectLst/>
          </p:spPr>
          <p:txBody>
            <a:bodyPr>
              <a:spAutoFit/>
            </a:bodyPr>
            <a:lstStyle/>
            <a:p>
              <a:pPr>
                <a:buNone/>
              </a:pPr>
              <a:r>
                <a:rPr lang="en-US" altLang="zh-CN" sz="2000" i="1" dirty="0"/>
                <a:t>“b”</a:t>
              </a:r>
              <a:r>
                <a:rPr lang="zh-CN" altLang="en-US" sz="2000" dirty="0"/>
                <a:t>匹配</a:t>
              </a:r>
              <a:endParaRPr lang="en-US" altLang="zh-CN" sz="2000" dirty="0"/>
            </a:p>
          </p:txBody>
        </p:sp>
      </p:grpSp>
      <p:grpSp>
        <p:nvGrpSpPr>
          <p:cNvPr id="8" name="Group 144"/>
          <p:cNvGrpSpPr>
            <a:grpSpLocks/>
          </p:cNvGrpSpPr>
          <p:nvPr/>
        </p:nvGrpSpPr>
        <p:grpSpPr bwMode="auto">
          <a:xfrm>
            <a:off x="3095807" y="2707878"/>
            <a:ext cx="5256212" cy="400050"/>
            <a:chOff x="2381" y="2500"/>
            <a:chExt cx="3311" cy="252"/>
          </a:xfrm>
        </p:grpSpPr>
        <p:sp>
          <p:nvSpPr>
            <p:cNvPr id="514143" name="Rectangle 95"/>
            <p:cNvSpPr>
              <a:spLocks noChangeArrowheads="1"/>
            </p:cNvSpPr>
            <p:nvPr/>
          </p:nvSpPr>
          <p:spPr bwMode="auto">
            <a:xfrm>
              <a:off x="3742" y="2500"/>
              <a:ext cx="907" cy="250"/>
            </a:xfrm>
            <a:prstGeom prst="rect">
              <a:avLst/>
            </a:prstGeom>
            <a:noFill/>
            <a:ln w="9525" algn="ctr">
              <a:noFill/>
              <a:miter lim="800000"/>
              <a:headEnd/>
              <a:tailEnd/>
            </a:ln>
            <a:effectLst/>
          </p:spPr>
          <p:txBody>
            <a:bodyPr>
              <a:spAutoFit/>
            </a:bodyPr>
            <a:lstStyle/>
            <a:p>
              <a:pPr algn="r">
                <a:buNone/>
              </a:pPr>
              <a:r>
                <a:rPr lang="en-US" altLang="zh-CN" sz="2000" i="1" dirty="0">
                  <a:sym typeface="Symbol" pitchFamily="18" charset="2"/>
                </a:rPr>
                <a:t>d</a:t>
              </a:r>
              <a:r>
                <a:rPr lang="en-US" altLang="zh-CN" sz="2000" i="1" dirty="0"/>
                <a:t>#</a:t>
              </a:r>
            </a:p>
          </p:txBody>
        </p:sp>
        <p:sp>
          <p:nvSpPr>
            <p:cNvPr id="514144" name="Rectangle 96"/>
            <p:cNvSpPr>
              <a:spLocks noChangeArrowheads="1"/>
            </p:cNvSpPr>
            <p:nvPr/>
          </p:nvSpPr>
          <p:spPr bwMode="auto">
            <a:xfrm>
              <a:off x="2381" y="2500"/>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8</a:t>
              </a:r>
              <a:r>
                <a:rPr kumimoji="0" lang="zh-CN" altLang="en-US" sz="2000" b="1" dirty="0">
                  <a:sym typeface="Symbol" pitchFamily="18" charset="2"/>
                </a:rPr>
                <a:t>）</a:t>
              </a:r>
              <a:endParaRPr lang="zh-CN" altLang="en-US" sz="2000" b="1" i="1" dirty="0"/>
            </a:p>
          </p:txBody>
        </p:sp>
        <p:sp>
          <p:nvSpPr>
            <p:cNvPr id="514145" name="Rectangle 97"/>
            <p:cNvSpPr>
              <a:spLocks noChangeArrowheads="1"/>
            </p:cNvSpPr>
            <p:nvPr/>
          </p:nvSpPr>
          <p:spPr bwMode="auto">
            <a:xfrm>
              <a:off x="3035" y="2500"/>
              <a:ext cx="680" cy="250"/>
            </a:xfrm>
            <a:prstGeom prst="rect">
              <a:avLst/>
            </a:prstGeom>
            <a:noFill/>
            <a:ln w="9525" algn="ctr">
              <a:noFill/>
              <a:miter lim="800000"/>
              <a:headEnd/>
              <a:tailEnd/>
            </a:ln>
            <a:effectLst/>
          </p:spPr>
          <p:txBody>
            <a:bodyPr>
              <a:spAutoFit/>
            </a:bodyPr>
            <a:lstStyle/>
            <a:p>
              <a:pPr>
                <a:buNone/>
              </a:pPr>
              <a:r>
                <a:rPr lang="en-US" altLang="zh-CN" sz="2000" i="1" dirty="0"/>
                <a:t>#S</a:t>
              </a:r>
            </a:p>
          </p:txBody>
        </p:sp>
        <p:sp>
          <p:nvSpPr>
            <p:cNvPr id="514148" name="Rectangle 100"/>
            <p:cNvSpPr>
              <a:spLocks noChangeArrowheads="1"/>
            </p:cNvSpPr>
            <p:nvPr/>
          </p:nvSpPr>
          <p:spPr bwMode="auto">
            <a:xfrm>
              <a:off x="4830" y="2500"/>
              <a:ext cx="862" cy="252"/>
            </a:xfrm>
            <a:prstGeom prst="rect">
              <a:avLst/>
            </a:prstGeom>
            <a:noFill/>
            <a:ln w="9525" algn="ctr">
              <a:noFill/>
              <a:miter lim="800000"/>
              <a:headEnd/>
              <a:tailEnd/>
            </a:ln>
            <a:effectLst/>
          </p:spPr>
          <p:txBody>
            <a:bodyPr>
              <a:spAutoFit/>
            </a:bodyPr>
            <a:lstStyle/>
            <a:p>
              <a:pPr marL="342900" indent="-342900">
                <a:spcBef>
                  <a:spcPct val="20000"/>
                </a:spcBef>
                <a:buClr>
                  <a:schemeClr val="tx1"/>
                </a:buClr>
                <a:buSzPct val="75000"/>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d</a:t>
              </a:r>
              <a:endParaRPr lang="en-US" altLang="zh-CN" sz="2000" i="1" dirty="0">
                <a:solidFill>
                  <a:srgbClr val="800080"/>
                </a:solidFill>
              </a:endParaRPr>
            </a:p>
          </p:txBody>
        </p:sp>
      </p:grpSp>
      <p:grpSp>
        <p:nvGrpSpPr>
          <p:cNvPr id="9" name="Group 145"/>
          <p:cNvGrpSpPr>
            <a:grpSpLocks/>
          </p:cNvGrpSpPr>
          <p:nvPr/>
        </p:nvGrpSpPr>
        <p:grpSpPr bwMode="auto">
          <a:xfrm>
            <a:off x="3095807" y="2999978"/>
            <a:ext cx="5300663" cy="428625"/>
            <a:chOff x="2381" y="2684"/>
            <a:chExt cx="3339" cy="270"/>
          </a:xfrm>
        </p:grpSpPr>
        <p:sp>
          <p:nvSpPr>
            <p:cNvPr id="514149" name="Rectangle 101"/>
            <p:cNvSpPr>
              <a:spLocks noChangeArrowheads="1"/>
            </p:cNvSpPr>
            <p:nvPr/>
          </p:nvSpPr>
          <p:spPr bwMode="auto">
            <a:xfrm>
              <a:off x="3742" y="2704"/>
              <a:ext cx="907" cy="250"/>
            </a:xfrm>
            <a:prstGeom prst="rect">
              <a:avLst/>
            </a:prstGeom>
            <a:noFill/>
            <a:ln w="9525" algn="ctr">
              <a:noFill/>
              <a:miter lim="800000"/>
              <a:headEnd/>
              <a:tailEnd/>
            </a:ln>
            <a:effectLst/>
          </p:spPr>
          <p:txBody>
            <a:bodyPr>
              <a:spAutoFit/>
            </a:bodyPr>
            <a:lstStyle/>
            <a:p>
              <a:pPr algn="r">
                <a:buNone/>
              </a:pPr>
              <a:r>
                <a:rPr lang="en-US" altLang="zh-CN" sz="2000" i="1" dirty="0"/>
                <a:t>d#</a:t>
              </a:r>
            </a:p>
          </p:txBody>
        </p:sp>
        <p:sp>
          <p:nvSpPr>
            <p:cNvPr id="514150" name="Rectangle 102"/>
            <p:cNvSpPr>
              <a:spLocks noChangeArrowheads="1"/>
            </p:cNvSpPr>
            <p:nvPr/>
          </p:nvSpPr>
          <p:spPr bwMode="auto">
            <a:xfrm>
              <a:off x="2381" y="2704"/>
              <a:ext cx="544" cy="250"/>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9</a:t>
              </a:r>
              <a:r>
                <a:rPr kumimoji="0" lang="zh-CN" altLang="en-US" sz="2000" b="1" dirty="0">
                  <a:sym typeface="Symbol" pitchFamily="18" charset="2"/>
                </a:rPr>
                <a:t>）</a:t>
              </a:r>
              <a:endParaRPr lang="zh-CN" altLang="en-US" sz="2000" b="1" i="1" dirty="0"/>
            </a:p>
          </p:txBody>
        </p:sp>
        <p:sp>
          <p:nvSpPr>
            <p:cNvPr id="514151" name="Rectangle 103"/>
            <p:cNvSpPr>
              <a:spLocks noChangeArrowheads="1"/>
            </p:cNvSpPr>
            <p:nvPr/>
          </p:nvSpPr>
          <p:spPr bwMode="auto">
            <a:xfrm>
              <a:off x="3035" y="2704"/>
              <a:ext cx="680" cy="250"/>
            </a:xfrm>
            <a:prstGeom prst="rect">
              <a:avLst/>
            </a:prstGeom>
            <a:noFill/>
            <a:ln w="9525" algn="ctr">
              <a:noFill/>
              <a:miter lim="800000"/>
              <a:headEnd/>
              <a:tailEnd/>
            </a:ln>
            <a:effectLst/>
          </p:spPr>
          <p:txBody>
            <a:bodyPr>
              <a:spAutoFit/>
            </a:bodyPr>
            <a:lstStyle/>
            <a:p>
              <a:pPr>
                <a:buNone/>
              </a:pPr>
              <a:r>
                <a:rPr lang="en-US" altLang="zh-CN" sz="2000" i="1" dirty="0"/>
                <a:t>#d</a:t>
              </a:r>
            </a:p>
          </p:txBody>
        </p:sp>
        <p:sp>
          <p:nvSpPr>
            <p:cNvPr id="514153" name="Rectangle 105"/>
            <p:cNvSpPr>
              <a:spLocks noChangeArrowheads="1"/>
            </p:cNvSpPr>
            <p:nvPr/>
          </p:nvSpPr>
          <p:spPr bwMode="auto">
            <a:xfrm>
              <a:off x="4836" y="2684"/>
              <a:ext cx="884" cy="252"/>
            </a:xfrm>
            <a:prstGeom prst="rect">
              <a:avLst/>
            </a:prstGeom>
            <a:noFill/>
            <a:ln w="9525" algn="ctr">
              <a:noFill/>
              <a:miter lim="800000"/>
              <a:headEnd/>
              <a:tailEnd/>
            </a:ln>
            <a:effectLst/>
          </p:spPr>
          <p:txBody>
            <a:bodyPr wrap="square">
              <a:spAutoFit/>
            </a:bodyPr>
            <a:lstStyle/>
            <a:p>
              <a:pPr>
                <a:buNone/>
              </a:pPr>
              <a:r>
                <a:rPr lang="en-US" altLang="zh-CN" sz="2000" i="1" dirty="0"/>
                <a:t>“d”</a:t>
              </a:r>
              <a:r>
                <a:rPr lang="zh-CN" altLang="en-US" sz="2000" dirty="0"/>
                <a:t>匹配</a:t>
              </a:r>
              <a:endParaRPr lang="en-US" altLang="zh-CN" sz="2000" dirty="0"/>
            </a:p>
          </p:txBody>
        </p:sp>
      </p:grpSp>
      <p:grpSp>
        <p:nvGrpSpPr>
          <p:cNvPr id="10" name="Group 146"/>
          <p:cNvGrpSpPr>
            <a:grpSpLocks/>
          </p:cNvGrpSpPr>
          <p:nvPr/>
        </p:nvGrpSpPr>
        <p:grpSpPr bwMode="auto">
          <a:xfrm>
            <a:off x="3022782" y="3357165"/>
            <a:ext cx="5437187" cy="433388"/>
            <a:chOff x="2335" y="2909"/>
            <a:chExt cx="3425" cy="273"/>
          </a:xfrm>
        </p:grpSpPr>
        <p:sp>
          <p:nvSpPr>
            <p:cNvPr id="514154" name="Rectangle 106"/>
            <p:cNvSpPr>
              <a:spLocks noChangeArrowheads="1"/>
            </p:cNvSpPr>
            <p:nvPr/>
          </p:nvSpPr>
          <p:spPr bwMode="auto">
            <a:xfrm>
              <a:off x="3742" y="2932"/>
              <a:ext cx="907" cy="250"/>
            </a:xfrm>
            <a:prstGeom prst="rect">
              <a:avLst/>
            </a:prstGeom>
            <a:noFill/>
            <a:ln w="9525" algn="ctr">
              <a:noFill/>
              <a:miter lim="800000"/>
              <a:headEnd/>
              <a:tailEnd/>
            </a:ln>
            <a:effectLst/>
          </p:spPr>
          <p:txBody>
            <a:bodyPr>
              <a:spAutoFit/>
            </a:bodyPr>
            <a:lstStyle/>
            <a:p>
              <a:pPr algn="r">
                <a:buNone/>
              </a:pPr>
              <a:r>
                <a:rPr lang="en-US" altLang="zh-CN" sz="2000" i="1" dirty="0"/>
                <a:t>#</a:t>
              </a:r>
            </a:p>
          </p:txBody>
        </p:sp>
        <p:sp>
          <p:nvSpPr>
            <p:cNvPr id="514155" name="Rectangle 107"/>
            <p:cNvSpPr>
              <a:spLocks noChangeArrowheads="1"/>
            </p:cNvSpPr>
            <p:nvPr/>
          </p:nvSpPr>
          <p:spPr bwMode="auto">
            <a:xfrm>
              <a:off x="2335" y="2932"/>
              <a:ext cx="544" cy="250"/>
            </a:xfrm>
            <a:prstGeom prst="rect">
              <a:avLst/>
            </a:prstGeom>
            <a:noFill/>
            <a:ln w="9525" algn="ctr">
              <a:noFill/>
              <a:miter lim="800000"/>
              <a:headEnd/>
              <a:tailEnd/>
            </a:ln>
            <a:effectLst/>
          </p:spPr>
          <p:txBody>
            <a:bodyPr>
              <a:spAutoFit/>
            </a:bodyPr>
            <a:lstStyle/>
            <a:p>
              <a:pPr algn="ctr">
                <a:buFont typeface="Wingdings" pitchFamily="2" charset="2"/>
                <a:buNone/>
              </a:pPr>
              <a:r>
                <a:rPr kumimoji="0" lang="zh-CN" altLang="en-US" sz="2000" b="1" dirty="0">
                  <a:sym typeface="Symbol" pitchFamily="18" charset="2"/>
                </a:rPr>
                <a:t>（</a:t>
              </a:r>
              <a:r>
                <a:rPr lang="en-US" altLang="zh-CN" sz="2000" dirty="0">
                  <a:sym typeface="Symbol" pitchFamily="18" charset="2"/>
                </a:rPr>
                <a:t>10</a:t>
              </a:r>
              <a:r>
                <a:rPr kumimoji="0" lang="zh-CN" altLang="en-US" sz="2000" b="1" dirty="0">
                  <a:sym typeface="Symbol" pitchFamily="18" charset="2"/>
                </a:rPr>
                <a:t>）</a:t>
              </a:r>
              <a:endParaRPr lang="zh-CN" altLang="en-US" sz="2000" b="1" i="1" dirty="0"/>
            </a:p>
          </p:txBody>
        </p:sp>
        <p:sp>
          <p:nvSpPr>
            <p:cNvPr id="514156" name="Rectangle 108"/>
            <p:cNvSpPr>
              <a:spLocks noChangeArrowheads="1"/>
            </p:cNvSpPr>
            <p:nvPr/>
          </p:nvSpPr>
          <p:spPr bwMode="auto">
            <a:xfrm>
              <a:off x="3035" y="2932"/>
              <a:ext cx="680" cy="250"/>
            </a:xfrm>
            <a:prstGeom prst="rect">
              <a:avLst/>
            </a:prstGeom>
            <a:noFill/>
            <a:ln w="9525" algn="ctr">
              <a:noFill/>
              <a:miter lim="800000"/>
              <a:headEnd/>
              <a:tailEnd/>
            </a:ln>
            <a:effectLst/>
          </p:spPr>
          <p:txBody>
            <a:bodyPr>
              <a:spAutoFit/>
            </a:bodyPr>
            <a:lstStyle/>
            <a:p>
              <a:pPr>
                <a:buNone/>
              </a:pPr>
              <a:r>
                <a:rPr lang="en-US" altLang="zh-CN" sz="2000" i="1" dirty="0"/>
                <a:t>#</a:t>
              </a:r>
            </a:p>
          </p:txBody>
        </p:sp>
        <p:sp>
          <p:nvSpPr>
            <p:cNvPr id="514157" name="Rectangle 109"/>
            <p:cNvSpPr>
              <a:spLocks noChangeArrowheads="1"/>
            </p:cNvSpPr>
            <p:nvPr/>
          </p:nvSpPr>
          <p:spPr bwMode="auto">
            <a:xfrm>
              <a:off x="4876" y="2909"/>
              <a:ext cx="884" cy="252"/>
            </a:xfrm>
            <a:prstGeom prst="rect">
              <a:avLst/>
            </a:prstGeom>
            <a:noFill/>
            <a:ln w="9525" algn="ctr">
              <a:noFill/>
              <a:miter lim="800000"/>
              <a:headEnd/>
              <a:tailEnd/>
            </a:ln>
            <a:effectLst/>
          </p:spPr>
          <p:txBody>
            <a:bodyPr wrap="square">
              <a:spAutoFit/>
            </a:bodyPr>
            <a:lstStyle/>
            <a:p>
              <a:pPr>
                <a:buNone/>
              </a:pPr>
              <a:r>
                <a:rPr lang="zh-CN" altLang="en-US" sz="2000" dirty="0"/>
                <a:t>接受</a:t>
              </a:r>
              <a:endParaRPr lang="en-US" altLang="zh-CN" sz="2000" dirty="0"/>
            </a:p>
          </p:txBody>
        </p:sp>
      </p:grpSp>
      <p:sp>
        <p:nvSpPr>
          <p:cNvPr id="514108" name="Rectangle 60"/>
          <p:cNvSpPr>
            <a:spLocks noChangeArrowheads="1"/>
          </p:cNvSpPr>
          <p:nvPr/>
        </p:nvSpPr>
        <p:spPr bwMode="auto">
          <a:xfrm>
            <a:off x="5256394" y="404416"/>
            <a:ext cx="1439862" cy="396875"/>
          </a:xfrm>
          <a:prstGeom prst="rect">
            <a:avLst/>
          </a:prstGeom>
          <a:noFill/>
          <a:ln w="9525" algn="ctr">
            <a:noFill/>
            <a:miter lim="800000"/>
            <a:headEnd/>
            <a:tailEnd/>
          </a:ln>
          <a:effectLst/>
        </p:spPr>
        <p:txBody>
          <a:bodyPr>
            <a:spAutoFit/>
          </a:bodyPr>
          <a:lstStyle/>
          <a:p>
            <a:pPr algn="r">
              <a:buFont typeface="Wingdings" pitchFamily="2" charset="2"/>
              <a:buNone/>
            </a:pPr>
            <a:r>
              <a:rPr lang="en-US" altLang="zh-CN" sz="2000" i="1" dirty="0" err="1"/>
              <a:t>aabd</a:t>
            </a:r>
            <a:r>
              <a:rPr lang="en-US" altLang="zh-CN" sz="2000" b="1" i="1" dirty="0"/>
              <a:t>#</a:t>
            </a:r>
          </a:p>
        </p:txBody>
      </p:sp>
      <p:sp>
        <p:nvSpPr>
          <p:cNvPr id="514113" name="Rectangle 65"/>
          <p:cNvSpPr>
            <a:spLocks noChangeArrowheads="1"/>
          </p:cNvSpPr>
          <p:nvPr/>
        </p:nvSpPr>
        <p:spPr bwMode="auto">
          <a:xfrm>
            <a:off x="7056619" y="404416"/>
            <a:ext cx="1655762" cy="400050"/>
          </a:xfrm>
          <a:prstGeom prst="rect">
            <a:avLst/>
          </a:prstGeom>
          <a:noFill/>
          <a:ln w="9525" algn="ctr">
            <a:noFill/>
            <a:miter lim="800000"/>
            <a:headEnd/>
            <a:tailEnd/>
          </a:ln>
          <a:effectLst/>
        </p:spPr>
        <p:txBody>
          <a:bodyPr wrap="squar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AaS</a:t>
            </a:r>
            <a:endParaRPr lang="en-US" altLang="zh-CN" sz="2000" i="1" dirty="0">
              <a:solidFill>
                <a:srgbClr val="800080"/>
              </a:solidFill>
            </a:endParaRPr>
          </a:p>
        </p:txBody>
      </p:sp>
      <p:sp>
        <p:nvSpPr>
          <p:cNvPr id="514114" name="Rectangle 66"/>
          <p:cNvSpPr>
            <a:spLocks noChangeArrowheads="1"/>
          </p:cNvSpPr>
          <p:nvPr/>
        </p:nvSpPr>
        <p:spPr bwMode="auto">
          <a:xfrm>
            <a:off x="3095807" y="439341"/>
            <a:ext cx="863600" cy="396875"/>
          </a:xfrm>
          <a:prstGeom prst="rect">
            <a:avLst/>
          </a:prstGeom>
          <a:noFill/>
          <a:ln w="9525" algn="ctr">
            <a:noFill/>
            <a:miter lim="800000"/>
            <a:headEnd/>
            <a:tailEnd/>
          </a:ln>
          <a:effectLst/>
        </p:spPr>
        <p:txBody>
          <a:bodyPr>
            <a:spAutoFit/>
          </a:bodyPr>
          <a:lstStyle/>
          <a:p>
            <a:pPr algn="r">
              <a:buFont typeface="Wingdings" pitchFamily="2" charset="2"/>
              <a:buNone/>
            </a:pPr>
            <a:r>
              <a:rPr kumimoji="0" lang="zh-CN" altLang="en-US" sz="2000" b="1" dirty="0">
                <a:sym typeface="Symbol" pitchFamily="18" charset="2"/>
              </a:rPr>
              <a:t>（</a:t>
            </a:r>
            <a:r>
              <a:rPr lang="en-US" altLang="zh-CN" sz="2000" dirty="0">
                <a:sym typeface="Symbol" pitchFamily="18" charset="2"/>
              </a:rPr>
              <a:t>1</a:t>
            </a:r>
            <a:r>
              <a:rPr kumimoji="0" lang="zh-CN" altLang="en-US" sz="2000" b="1" dirty="0">
                <a:sym typeface="Symbol" pitchFamily="18" charset="2"/>
              </a:rPr>
              <a:t>）</a:t>
            </a:r>
            <a:endParaRPr lang="zh-CN" altLang="en-US" sz="2000" b="1" i="1" dirty="0"/>
          </a:p>
        </p:txBody>
      </p:sp>
      <p:sp>
        <p:nvSpPr>
          <p:cNvPr id="96" name="Rectangle 66"/>
          <p:cNvSpPr>
            <a:spLocks noChangeArrowheads="1"/>
          </p:cNvSpPr>
          <p:nvPr/>
        </p:nvSpPr>
        <p:spPr bwMode="auto">
          <a:xfrm>
            <a:off x="4154669" y="439341"/>
            <a:ext cx="863600" cy="396875"/>
          </a:xfrm>
          <a:prstGeom prst="rect">
            <a:avLst/>
          </a:prstGeom>
          <a:noFill/>
          <a:ln w="9525" algn="ctr">
            <a:noFill/>
            <a:miter lim="800000"/>
            <a:headEnd/>
            <a:tailEnd/>
          </a:ln>
          <a:effectLst/>
        </p:spPr>
        <p:txBody>
          <a:bodyPr>
            <a:spAutoFit/>
          </a:bodyPr>
          <a:lstStyle/>
          <a:p>
            <a:pPr>
              <a:buFont typeface="Wingdings" pitchFamily="2" charset="2"/>
              <a:buNone/>
            </a:pPr>
            <a:r>
              <a:rPr lang="en-US" altLang="zh-CN" sz="2000" dirty="0">
                <a:sym typeface="Symbol" pitchFamily="18" charset="2"/>
              </a:rPr>
              <a:t>#</a:t>
            </a:r>
            <a:r>
              <a:rPr lang="en-US" altLang="zh-CN" sz="2000" i="1" dirty="0">
                <a:sym typeface="Symbol" pitchFamily="18" charset="2"/>
              </a:rPr>
              <a:t>S</a:t>
            </a:r>
            <a:endParaRPr lang="zh-CN" altLang="en-US" sz="2000" b="1" i="1" dirty="0"/>
          </a:p>
        </p:txBody>
      </p:sp>
      <p:sp>
        <p:nvSpPr>
          <p:cNvPr id="514179" name="Line 131"/>
          <p:cNvSpPr>
            <a:spLocks noChangeShapeType="1"/>
          </p:cNvSpPr>
          <p:nvPr/>
        </p:nvSpPr>
        <p:spPr bwMode="auto">
          <a:xfrm>
            <a:off x="3167244" y="404416"/>
            <a:ext cx="5292725" cy="0"/>
          </a:xfrm>
          <a:prstGeom prst="line">
            <a:avLst/>
          </a:prstGeom>
          <a:noFill/>
          <a:ln w="9525">
            <a:solidFill>
              <a:srgbClr val="333399"/>
            </a:solidFill>
            <a:round/>
            <a:headEnd/>
            <a:tailEnd/>
          </a:ln>
          <a:effectLst/>
        </p:spPr>
        <p:txBody>
          <a:bodyPr>
            <a:spAutoFit/>
          </a:bodyPr>
          <a:lstStyle/>
          <a:p>
            <a:endParaRPr lang="zh-CN" altLang="en-US"/>
          </a:p>
        </p:txBody>
      </p:sp>
      <p:sp>
        <p:nvSpPr>
          <p:cNvPr id="514109" name="Text Box 61"/>
          <p:cNvSpPr txBox="1">
            <a:spLocks noChangeArrowheads="1"/>
          </p:cNvSpPr>
          <p:nvPr/>
        </p:nvSpPr>
        <p:spPr bwMode="auto">
          <a:xfrm>
            <a:off x="3030719" y="-27384"/>
            <a:ext cx="1036638" cy="52387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kumimoji="0" lang="zh-CN" altLang="en-US" sz="2800" b="1" dirty="0">
                <a:latin typeface="Times New Roman" pitchFamily="18" charset="0"/>
              </a:rPr>
              <a:t>步骤</a:t>
            </a:r>
          </a:p>
        </p:txBody>
      </p:sp>
      <p:sp>
        <p:nvSpPr>
          <p:cNvPr id="514110" name="Text Box 62"/>
          <p:cNvSpPr txBox="1">
            <a:spLocks noChangeArrowheads="1"/>
          </p:cNvSpPr>
          <p:nvPr/>
        </p:nvSpPr>
        <p:spPr bwMode="auto">
          <a:xfrm>
            <a:off x="4140382" y="-27384"/>
            <a:ext cx="1181100"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分析栈</a:t>
            </a:r>
          </a:p>
        </p:txBody>
      </p:sp>
      <p:sp>
        <p:nvSpPr>
          <p:cNvPr id="514111" name="Text Box 63"/>
          <p:cNvSpPr txBox="1">
            <a:spLocks noChangeArrowheads="1"/>
          </p:cNvSpPr>
          <p:nvPr/>
        </p:nvSpPr>
        <p:spPr bwMode="auto">
          <a:xfrm>
            <a:off x="5327832" y="-27384"/>
            <a:ext cx="1728788" cy="457200"/>
          </a:xfrm>
          <a:prstGeom prst="rect">
            <a:avLst/>
          </a:prstGeom>
          <a:noFill/>
          <a:ln w="9525">
            <a:noFill/>
            <a:miter lim="800000"/>
            <a:headEnd/>
            <a:tailEnd/>
          </a:ln>
          <a:effectLst/>
        </p:spPr>
        <p:txBody>
          <a:bodyPr>
            <a:spAutoFit/>
          </a:bodyPr>
          <a:lstStyle/>
          <a:p>
            <a:pPr eaLnBrk="0" hangingPunct="0">
              <a:spcBef>
                <a:spcPct val="50000"/>
              </a:spcBef>
              <a:buClrTx/>
              <a:buFontTx/>
              <a:buNone/>
            </a:pPr>
            <a:r>
              <a:rPr kumimoji="0" lang="zh-CN" altLang="en-US" sz="2400" b="1" dirty="0">
                <a:latin typeface="Times New Roman" pitchFamily="18" charset="0"/>
              </a:rPr>
              <a:t>余留输入串</a:t>
            </a:r>
          </a:p>
        </p:txBody>
      </p:sp>
      <p:cxnSp>
        <p:nvCxnSpPr>
          <p:cNvPr id="18" name="直接连接符 17"/>
          <p:cNvCxnSpPr/>
          <p:nvPr/>
        </p:nvCxnSpPr>
        <p:spPr bwMode="auto">
          <a:xfrm rot="16200000" flipH="1">
            <a:off x="1832429" y="2080381"/>
            <a:ext cx="4118018" cy="7980"/>
          </a:xfrm>
          <a:prstGeom prst="line">
            <a:avLst/>
          </a:prstGeom>
          <a:noFill/>
          <a:ln w="25400" cap="flat" cmpd="sng" algn="ctr">
            <a:solidFill>
              <a:schemeClr val="tx1"/>
            </a:solidFill>
            <a:prstDash val="solid"/>
            <a:round/>
            <a:headEnd type="none" w="med" len="med"/>
            <a:tailEnd type="none" w="med" len="med"/>
          </a:ln>
        </p:spPr>
      </p:cxnSp>
      <p:cxnSp>
        <p:nvCxnSpPr>
          <p:cNvPr id="91" name="直接连接符 90"/>
          <p:cNvCxnSpPr/>
          <p:nvPr/>
        </p:nvCxnSpPr>
        <p:spPr bwMode="auto">
          <a:xfrm rot="5400000">
            <a:off x="3293196" y="2037305"/>
            <a:ext cx="4065629" cy="3644"/>
          </a:xfrm>
          <a:prstGeom prst="line">
            <a:avLst/>
          </a:prstGeom>
          <a:noFill/>
          <a:ln w="25400" cap="flat" cmpd="sng" algn="ctr">
            <a:solidFill>
              <a:schemeClr val="tx1"/>
            </a:solidFill>
            <a:prstDash val="solid"/>
            <a:round/>
            <a:headEnd type="none" w="med" len="med"/>
            <a:tailEnd type="none" w="med" len="med"/>
          </a:ln>
        </p:spPr>
      </p:cxnSp>
      <p:cxnSp>
        <p:nvCxnSpPr>
          <p:cNvPr id="92" name="直接连接符 91"/>
          <p:cNvCxnSpPr/>
          <p:nvPr/>
        </p:nvCxnSpPr>
        <p:spPr bwMode="auto">
          <a:xfrm rot="16200000" flipH="1">
            <a:off x="4979386" y="2084065"/>
            <a:ext cx="4098967" cy="19661"/>
          </a:xfrm>
          <a:prstGeom prst="line">
            <a:avLst/>
          </a:prstGeom>
          <a:noFill/>
          <a:ln w="25400" cap="flat" cmpd="sng" algn="ctr">
            <a:solidFill>
              <a:schemeClr val="tx1"/>
            </a:solidFill>
            <a:prstDash val="solid"/>
            <a:round/>
            <a:headEnd type="none" w="med" len="med"/>
            <a:tailEnd type="none" w="med" len="med"/>
          </a:ln>
        </p:spPr>
      </p:cxnSp>
      <p:sp>
        <p:nvSpPr>
          <p:cNvPr id="102" name="Text Box 58"/>
          <p:cNvSpPr txBox="1">
            <a:spLocks noChangeArrowheads="1"/>
          </p:cNvSpPr>
          <p:nvPr/>
        </p:nvSpPr>
        <p:spPr bwMode="auto">
          <a:xfrm>
            <a:off x="0" y="1857364"/>
            <a:ext cx="2928926" cy="1815882"/>
          </a:xfrm>
          <a:prstGeom prst="rect">
            <a:avLst/>
          </a:prstGeom>
          <a:noFill/>
          <a:ln w="9525">
            <a:noFill/>
            <a:miter lim="800000"/>
            <a:headEnd/>
            <a:tailEnd/>
          </a:ln>
          <a:effectLst/>
        </p:spPr>
        <p:txBody>
          <a:bodyPr wrap="square">
            <a:spAutoFit/>
          </a:bodyPr>
          <a:lstStyle/>
          <a:p>
            <a:pPr>
              <a:buClrTx/>
              <a:buFont typeface="Wingdings" pitchFamily="2" charset="2"/>
              <a:buNone/>
            </a:pPr>
            <a:r>
              <a:rPr kumimoji="0" lang="zh-CN" altLang="en-US" sz="2800" b="1" dirty="0">
                <a:solidFill>
                  <a:srgbClr val="800080"/>
                </a:solidFill>
                <a:cs typeface="Times New Roman" pitchFamily="18" charset="0"/>
                <a:sym typeface="Symbol" pitchFamily="18" charset="2"/>
              </a:rPr>
              <a:t>文法 </a:t>
            </a:r>
            <a:r>
              <a:rPr kumimoji="0" lang="en-US" altLang="zh-CN" sz="2800" i="1" dirty="0">
                <a:solidFill>
                  <a:srgbClr val="800080"/>
                </a:solidFill>
                <a:cs typeface="Times New Roman" pitchFamily="18" charset="0"/>
                <a:sym typeface="Symbol" pitchFamily="18" charset="2"/>
              </a:rPr>
              <a:t>G</a:t>
            </a:r>
            <a:r>
              <a:rPr kumimoji="0" lang="en-US" altLang="zh-CN" sz="2800" dirty="0">
                <a:solidFill>
                  <a:srgbClr val="800080"/>
                </a:solidFill>
                <a:cs typeface="Times New Roman" pitchFamily="18" charset="0"/>
                <a:sym typeface="Symbol" pitchFamily="18" charset="2"/>
              </a:rPr>
              <a:t>[</a:t>
            </a:r>
            <a:r>
              <a:rPr kumimoji="0" lang="en-US" altLang="zh-CN" sz="2800" i="1" dirty="0">
                <a:solidFill>
                  <a:srgbClr val="800080"/>
                </a:solidFill>
                <a:cs typeface="Times New Roman" pitchFamily="18" charset="0"/>
                <a:sym typeface="Symbol" pitchFamily="18" charset="2"/>
              </a:rPr>
              <a:t>S</a:t>
            </a:r>
            <a:r>
              <a:rPr kumimoji="0" lang="en-US" altLang="zh-CN" sz="2800" dirty="0">
                <a:solidFill>
                  <a:srgbClr val="800080"/>
                </a:solidFill>
                <a:cs typeface="Times New Roman" pitchFamily="18" charset="0"/>
                <a:sym typeface="Symbol" pitchFamily="18" charset="2"/>
              </a:rPr>
              <a:t>]:</a:t>
            </a:r>
            <a:endParaRPr kumimoji="0" lang="en-US" altLang="zh-CN" sz="2800" dirty="0">
              <a:cs typeface="Times New Roman" pitchFamily="18" charset="0"/>
              <a:sym typeface="Symbol" pitchFamily="18" charset="2"/>
            </a:endParaRPr>
          </a:p>
          <a:p>
            <a:pPr>
              <a:buNone/>
            </a:pPr>
            <a:r>
              <a:rPr lang="en-US" altLang="zh-CN" sz="2800" i="1" dirty="0"/>
              <a:t>S </a:t>
            </a:r>
            <a:r>
              <a:rPr lang="en-US" altLang="zh-CN" sz="2800" dirty="0">
                <a:sym typeface="Symbol" pitchFamily="18" charset="2"/>
              </a:rPr>
              <a:t></a:t>
            </a:r>
            <a:r>
              <a:rPr lang="en-US" altLang="zh-CN" sz="2800" i="1" dirty="0" err="1"/>
              <a:t>AaS</a:t>
            </a:r>
            <a:r>
              <a:rPr lang="en-US" altLang="zh-CN" sz="2800" dirty="0" err="1">
                <a:sym typeface="Symbol" pitchFamily="18" charset="2"/>
              </a:rPr>
              <a:t></a:t>
            </a:r>
            <a:r>
              <a:rPr lang="en-US" altLang="zh-CN" sz="2800" i="1" dirty="0" err="1"/>
              <a:t>BbS</a:t>
            </a:r>
            <a:r>
              <a:rPr lang="en-US" altLang="zh-CN" sz="2800" dirty="0" err="1">
                <a:sym typeface="Symbol" pitchFamily="18" charset="2"/>
              </a:rPr>
              <a:t></a:t>
            </a:r>
            <a:r>
              <a:rPr lang="en-US" altLang="zh-CN" sz="2800" i="1" dirty="0" err="1"/>
              <a:t>d</a:t>
            </a:r>
            <a:endParaRPr lang="en-US" altLang="zh-CN" sz="2800" i="1" dirty="0"/>
          </a:p>
          <a:p>
            <a:pPr>
              <a:buNone/>
            </a:pPr>
            <a:r>
              <a:rPr lang="en-US" altLang="zh-CN" sz="2800" i="1" dirty="0"/>
              <a:t>A </a:t>
            </a:r>
            <a:r>
              <a:rPr lang="en-US" altLang="zh-CN" sz="2800" dirty="0">
                <a:sym typeface="Symbol" pitchFamily="18" charset="2"/>
              </a:rPr>
              <a:t></a:t>
            </a:r>
            <a:r>
              <a:rPr lang="en-US" altLang="zh-CN" sz="2800" i="1" dirty="0"/>
              <a:t> a</a:t>
            </a:r>
          </a:p>
          <a:p>
            <a:pPr>
              <a:buNone/>
            </a:pPr>
            <a:r>
              <a:rPr lang="en-US" altLang="zh-CN" sz="2800" i="1" dirty="0"/>
              <a:t>B </a:t>
            </a:r>
            <a:r>
              <a:rPr lang="en-US" altLang="zh-CN" sz="2800" dirty="0">
                <a:sym typeface="Symbol" pitchFamily="18" charset="2"/>
              </a:rPr>
              <a:t></a:t>
            </a:r>
            <a:r>
              <a:rPr lang="en-US" altLang="zh-CN" sz="2800" i="1" dirty="0"/>
              <a:t> </a:t>
            </a:r>
            <a:r>
              <a:rPr lang="en-US" altLang="zh-CN" sz="2800" i="1" dirty="0">
                <a:sym typeface="Symbol" pitchFamily="18" charset="2"/>
              </a:rPr>
              <a:t></a:t>
            </a:r>
            <a:r>
              <a:rPr lang="en-US" altLang="zh-CN" sz="2800" i="1" dirty="0"/>
              <a:t> </a:t>
            </a:r>
            <a:r>
              <a:rPr lang="en-US" altLang="zh-CN" sz="2800" dirty="0">
                <a:sym typeface="Symbol" pitchFamily="18" charset="2"/>
              </a:rPr>
              <a:t></a:t>
            </a:r>
            <a:r>
              <a:rPr lang="en-US" altLang="zh-CN" sz="2800" i="1" dirty="0"/>
              <a:t> c</a:t>
            </a:r>
            <a:endParaRPr lang="en-US" altLang="zh-CN" sz="2800" dirty="0"/>
          </a:p>
        </p:txBody>
      </p:sp>
      <p:graphicFrame>
        <p:nvGraphicFramePr>
          <p:cNvPr id="114" name="Object 21"/>
          <p:cNvGraphicFramePr>
            <a:graphicFrameLocks noChangeAspect="1"/>
          </p:cNvGraphicFramePr>
          <p:nvPr/>
        </p:nvGraphicFramePr>
        <p:xfrm>
          <a:off x="1285852" y="4186260"/>
          <a:ext cx="6213475" cy="2457450"/>
        </p:xfrm>
        <a:graphic>
          <a:graphicData uri="http://schemas.openxmlformats.org/presentationml/2006/ole">
            <mc:AlternateContent xmlns:mc="http://schemas.openxmlformats.org/markup-compatibility/2006">
              <mc:Choice xmlns:v="urn:schemas-microsoft-com:vml" Requires="v">
                <p:oleObj name="Visio" r:id="rId2" imgW="4903633" imgH="1939680" progId="Visio.Drawing.11">
                  <p:embed/>
                </p:oleObj>
              </mc:Choice>
              <mc:Fallback>
                <p:oleObj name="Visio" r:id="rId2" imgW="4903633" imgH="1939680" progId="Visio.Drawing.11">
                  <p:embed/>
                  <p:pic>
                    <p:nvPicPr>
                      <p:cNvPr id="0" name="Picture 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52" y="4186260"/>
                        <a:ext cx="6213475"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 name="Rectangle 22"/>
          <p:cNvSpPr>
            <a:spLocks noChangeArrowheads="1"/>
          </p:cNvSpPr>
          <p:nvPr/>
        </p:nvSpPr>
        <p:spPr bwMode="auto">
          <a:xfrm>
            <a:off x="2008165" y="4800472"/>
            <a:ext cx="1109599"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AaS</a:t>
            </a:r>
            <a:endParaRPr lang="en-US" altLang="zh-CN" sz="2000" i="1" dirty="0">
              <a:solidFill>
                <a:srgbClr val="800080"/>
              </a:solidFill>
            </a:endParaRPr>
          </a:p>
        </p:txBody>
      </p:sp>
      <p:sp>
        <p:nvSpPr>
          <p:cNvPr id="116" name="Rectangle 23"/>
          <p:cNvSpPr>
            <a:spLocks noChangeArrowheads="1"/>
          </p:cNvSpPr>
          <p:nvPr/>
        </p:nvSpPr>
        <p:spPr bwMode="auto">
          <a:xfrm>
            <a:off x="3217840" y="4797447"/>
            <a:ext cx="1124026"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BbS</a:t>
            </a:r>
            <a:endParaRPr lang="en-US" altLang="zh-CN" sz="2000" i="1" dirty="0">
              <a:solidFill>
                <a:srgbClr val="800080"/>
              </a:solidFill>
            </a:endParaRPr>
          </a:p>
        </p:txBody>
      </p:sp>
      <p:sp>
        <p:nvSpPr>
          <p:cNvPr id="117" name="Rectangle 24"/>
          <p:cNvSpPr>
            <a:spLocks noChangeArrowheads="1"/>
          </p:cNvSpPr>
          <p:nvPr/>
        </p:nvSpPr>
        <p:spPr bwMode="auto">
          <a:xfrm>
            <a:off x="5627665" y="4797447"/>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d</a:t>
            </a:r>
            <a:endParaRPr lang="en-US" altLang="zh-CN" sz="2000" i="1" dirty="0">
              <a:solidFill>
                <a:srgbClr val="800080"/>
              </a:solidFill>
            </a:endParaRPr>
          </a:p>
        </p:txBody>
      </p:sp>
      <p:sp>
        <p:nvSpPr>
          <p:cNvPr id="118" name="Rectangle 25"/>
          <p:cNvSpPr>
            <a:spLocks noChangeArrowheads="1"/>
          </p:cNvSpPr>
          <p:nvPr/>
        </p:nvSpPr>
        <p:spPr bwMode="auto">
          <a:xfrm>
            <a:off x="2171677" y="5445147"/>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A</a:t>
            </a:r>
            <a:r>
              <a:rPr lang="en-US" altLang="zh-CN" sz="2000" dirty="0" err="1">
                <a:solidFill>
                  <a:srgbClr val="800080"/>
                </a:solidFill>
                <a:sym typeface="Symbol" pitchFamily="18" charset="2"/>
              </a:rPr>
              <a:t></a:t>
            </a:r>
            <a:r>
              <a:rPr lang="en-US" altLang="zh-CN" sz="2000" i="1" dirty="0" err="1">
                <a:solidFill>
                  <a:srgbClr val="800080"/>
                </a:solidFill>
              </a:rPr>
              <a:t>a</a:t>
            </a:r>
            <a:endParaRPr lang="en-US" altLang="zh-CN" sz="2000" i="1" dirty="0">
              <a:solidFill>
                <a:srgbClr val="800080"/>
              </a:solidFill>
            </a:endParaRPr>
          </a:p>
        </p:txBody>
      </p:sp>
      <p:sp>
        <p:nvSpPr>
          <p:cNvPr id="119" name="Rectangle 26"/>
          <p:cNvSpPr>
            <a:spLocks noChangeArrowheads="1"/>
          </p:cNvSpPr>
          <p:nvPr/>
        </p:nvSpPr>
        <p:spPr bwMode="auto">
          <a:xfrm>
            <a:off x="3400402" y="6092847"/>
            <a:ext cx="736099" cy="400110"/>
          </a:xfrm>
          <a:prstGeom prst="rect">
            <a:avLst/>
          </a:prstGeom>
          <a:noFill/>
          <a:ln w="9525" algn="ctr">
            <a:noFill/>
            <a:miter lim="800000"/>
            <a:headEnd/>
            <a:tailEnd/>
          </a:ln>
        </p:spPr>
        <p:txBody>
          <a:bodyPr wrap="none">
            <a:spAutoFit/>
          </a:bodyPr>
          <a:lstStyle/>
          <a:p>
            <a:pPr>
              <a:buNone/>
            </a:pPr>
            <a:r>
              <a:rPr lang="en-US" altLang="zh-CN" sz="2000" i="1" dirty="0">
                <a:solidFill>
                  <a:srgbClr val="800080"/>
                </a:solidFill>
              </a:rPr>
              <a:t>B</a:t>
            </a:r>
            <a:r>
              <a:rPr lang="en-US" altLang="zh-CN" sz="2000" dirty="0">
                <a:solidFill>
                  <a:srgbClr val="800080"/>
                </a:solidFill>
                <a:sym typeface="Symbol" pitchFamily="18" charset="2"/>
              </a:rPr>
              <a:t></a:t>
            </a:r>
            <a:r>
              <a:rPr lang="en-US" altLang="zh-CN" sz="2000" i="1" dirty="0">
                <a:solidFill>
                  <a:srgbClr val="800080"/>
                </a:solidFill>
                <a:sym typeface="Symbol" pitchFamily="18" charset="2"/>
              </a:rPr>
              <a:t></a:t>
            </a:r>
          </a:p>
        </p:txBody>
      </p:sp>
      <p:sp>
        <p:nvSpPr>
          <p:cNvPr id="120" name="Rectangle 27"/>
          <p:cNvSpPr>
            <a:spLocks noChangeArrowheads="1"/>
          </p:cNvSpPr>
          <p:nvPr/>
        </p:nvSpPr>
        <p:spPr bwMode="auto">
          <a:xfrm>
            <a:off x="4548165" y="6092847"/>
            <a:ext cx="766557"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B</a:t>
            </a:r>
            <a:r>
              <a:rPr lang="en-US" altLang="zh-CN" sz="2000" dirty="0" err="1">
                <a:solidFill>
                  <a:srgbClr val="800080"/>
                </a:solidFill>
                <a:sym typeface="Symbol" pitchFamily="18" charset="2"/>
              </a:rPr>
              <a:t></a:t>
            </a:r>
            <a:r>
              <a:rPr lang="en-US" altLang="zh-CN" sz="2000" i="1" dirty="0" err="1">
                <a:solidFill>
                  <a:srgbClr val="800080"/>
                </a:solidFill>
                <a:sym typeface="Symbol" pitchFamily="18" charset="2"/>
              </a:rPr>
              <a:t>c</a:t>
            </a:r>
            <a:endParaRPr lang="en-US" altLang="zh-CN" sz="2000" i="1" dirty="0">
              <a:solidFill>
                <a:srgbClr val="800080"/>
              </a:solidFill>
              <a:sym typeface="Symbol" pitchFamily="18" charset="2"/>
            </a:endParaRPr>
          </a:p>
        </p:txBody>
      </p:sp>
      <p:sp>
        <p:nvSpPr>
          <p:cNvPr id="121" name="Rectangle 29"/>
          <p:cNvSpPr>
            <a:spLocks noChangeArrowheads="1"/>
          </p:cNvSpPr>
          <p:nvPr/>
        </p:nvSpPr>
        <p:spPr bwMode="auto">
          <a:xfrm>
            <a:off x="4332265" y="4797447"/>
            <a:ext cx="1124026" cy="400110"/>
          </a:xfrm>
          <a:prstGeom prst="rect">
            <a:avLst/>
          </a:prstGeom>
          <a:noFill/>
          <a:ln w="9525" algn="ctr">
            <a:noFill/>
            <a:miter lim="800000"/>
            <a:headEnd/>
            <a:tailEnd/>
          </a:ln>
        </p:spPr>
        <p:txBody>
          <a:bodyPr wrap="none">
            <a:spAutoFit/>
          </a:bodyPr>
          <a:lstStyle/>
          <a:p>
            <a:pPr>
              <a:buNone/>
            </a:pPr>
            <a:r>
              <a:rPr lang="en-US" altLang="zh-CN" sz="2000" i="1" dirty="0" err="1">
                <a:solidFill>
                  <a:srgbClr val="800080"/>
                </a:solidFill>
              </a:rPr>
              <a:t>S</a:t>
            </a:r>
            <a:r>
              <a:rPr lang="en-US" altLang="zh-CN" sz="2000" dirty="0" err="1">
                <a:solidFill>
                  <a:srgbClr val="800080"/>
                </a:solidFill>
                <a:sym typeface="Symbol" pitchFamily="18" charset="2"/>
              </a:rPr>
              <a:t></a:t>
            </a:r>
            <a:r>
              <a:rPr lang="en-US" altLang="zh-CN" sz="2000" i="1" dirty="0" err="1">
                <a:solidFill>
                  <a:srgbClr val="800080"/>
                </a:solidFill>
              </a:rPr>
              <a:t>BbS</a:t>
            </a:r>
            <a:endParaRPr lang="en-US" altLang="zh-CN" sz="2000" i="1" dirty="0">
              <a:solidFill>
                <a:srgbClr val="800080"/>
              </a:solidFill>
            </a:endParaRPr>
          </a:p>
        </p:txBody>
      </p:sp>
      <p:sp>
        <p:nvSpPr>
          <p:cNvPr id="122" name="Text Box 26"/>
          <p:cNvSpPr txBox="1">
            <a:spLocks noChangeArrowheads="1"/>
          </p:cNvSpPr>
          <p:nvPr/>
        </p:nvSpPr>
        <p:spPr bwMode="auto">
          <a:xfrm>
            <a:off x="8411900" y="3429000"/>
            <a:ext cx="484188" cy="519112"/>
          </a:xfrm>
          <a:prstGeom prst="rect">
            <a:avLst/>
          </a:prstGeom>
          <a:noFill/>
          <a:ln w="9525">
            <a:noFill/>
            <a:miter lim="800000"/>
            <a:headEnd/>
            <a:tailEnd/>
          </a:ln>
        </p:spPr>
        <p:txBody>
          <a:bodyPr wrap="none">
            <a:spAutoFit/>
          </a:bodyPr>
          <a:lstStyle/>
          <a:p>
            <a:pPr>
              <a:buClrTx/>
              <a:buFontTx/>
              <a:buNone/>
            </a:pPr>
            <a:r>
              <a:rPr lang="en-US" altLang="zh-CN" sz="2800" dirty="0">
                <a:solidFill>
                  <a:srgbClr val="800080"/>
                </a:solidFill>
                <a:latin typeface="Times New Roman" pitchFamily="18" charset="0"/>
                <a:ea typeface="宋体" pitchFamily="2" charset="-122"/>
                <a:sym typeface="Wingdings" pitchFamily="2" charset="2"/>
              </a:rPr>
              <a:t></a:t>
            </a:r>
            <a:endParaRPr lang="en-US" altLang="zh-CN" sz="2800" dirty="0">
              <a:solidFill>
                <a:srgbClr val="800080"/>
              </a:solidFill>
              <a:latin typeface="Times New Roman" pitchFamily="18" charset="0"/>
              <a:ea typeface="宋体" pitchFamily="2" charset="-122"/>
            </a:endParaRPr>
          </a:p>
        </p:txBody>
      </p:sp>
      <p:sp>
        <p:nvSpPr>
          <p:cNvPr id="123" name="Text Box 4"/>
          <p:cNvSpPr txBox="1">
            <a:spLocks noChangeArrowheads="1"/>
          </p:cNvSpPr>
          <p:nvPr/>
        </p:nvSpPr>
        <p:spPr bwMode="auto">
          <a:xfrm>
            <a:off x="1" y="4071942"/>
            <a:ext cx="1500166" cy="523220"/>
          </a:xfrm>
          <a:prstGeom prst="rect">
            <a:avLst/>
          </a:prstGeom>
          <a:solidFill>
            <a:schemeClr val="bg1"/>
          </a:solidFill>
          <a:ln w="9525">
            <a:noFill/>
            <a:miter lim="800000"/>
            <a:headEnd/>
            <a:tailEnd/>
          </a:ln>
          <a:effectLst/>
        </p:spPr>
        <p:txBody>
          <a:bodyPr wrap="square">
            <a:spAutoFit/>
          </a:bodyPr>
          <a:lstStyle/>
          <a:p>
            <a:pPr>
              <a:buClrTx/>
              <a:buNone/>
            </a:pPr>
            <a:r>
              <a:rPr lang="zh-CN" altLang="en-US" sz="2800" b="1" dirty="0"/>
              <a:t>分析表：</a:t>
            </a:r>
          </a:p>
        </p:txBody>
      </p:sp>
      <p:sp>
        <p:nvSpPr>
          <p:cNvPr id="71" name="Text Box 64"/>
          <p:cNvSpPr txBox="1">
            <a:spLocks noChangeArrowheads="1"/>
          </p:cNvSpPr>
          <p:nvPr/>
        </p:nvSpPr>
        <p:spPr bwMode="auto">
          <a:xfrm>
            <a:off x="7182068" y="-32117"/>
            <a:ext cx="971475" cy="461665"/>
          </a:xfrm>
          <a:prstGeom prst="rect">
            <a:avLst/>
          </a:prstGeom>
          <a:noFill/>
          <a:ln w="9525">
            <a:noFill/>
            <a:miter lim="800000"/>
            <a:headEnd/>
            <a:tailEnd/>
          </a:ln>
          <a:effectLst/>
        </p:spPr>
        <p:txBody>
          <a:bodyPr wrap="square">
            <a:spAutoFit/>
          </a:bodyPr>
          <a:lstStyle/>
          <a:p>
            <a:pPr eaLnBrk="0" hangingPunct="0">
              <a:spcBef>
                <a:spcPct val="50000"/>
              </a:spcBef>
              <a:buClrTx/>
              <a:buFontTx/>
              <a:buNone/>
            </a:pPr>
            <a:r>
              <a:rPr lang="zh-CN" altLang="en-US" sz="2400" dirty="0">
                <a:latin typeface="Times New Roman" pitchFamily="18" charset="0"/>
              </a:rPr>
              <a:t>动作</a:t>
            </a:r>
          </a:p>
        </p:txBody>
      </p:sp>
    </p:spTree>
    <p:extLst>
      <p:ext uri="{BB962C8B-B14F-4D97-AF65-F5344CB8AC3E}">
        <p14:creationId xmlns:p14="http://schemas.microsoft.com/office/powerpoint/2010/main" val="418035991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4113"/>
                                        </p:tgtEl>
                                        <p:attrNameLst>
                                          <p:attrName>style.visibility</p:attrName>
                                        </p:attrNameLst>
                                      </p:cBhvr>
                                      <p:to>
                                        <p:strVal val="visible"/>
                                      </p:to>
                                    </p:set>
                                    <p:animEffect transition="in" filter="fade">
                                      <p:cBhvr>
                                        <p:cTn id="7" dur="2000"/>
                                        <p:tgtEl>
                                          <p:spTgt spid="5141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slide(fromBottom)">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lide(fromBottom)">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lide(fromBottom)">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slide(fromBottom)">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dissolve">
                                      <p:cBhvr>
                                        <p:cTn id="5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13" grpId="0"/>
      <p:bldP spid="12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4"/>
          <p:cNvSpPr txBox="1"/>
          <p:nvPr/>
        </p:nvSpPr>
        <p:spPr>
          <a:xfrm>
            <a:off x="251520" y="866041"/>
            <a:ext cx="8712968" cy="5509200"/>
          </a:xfrm>
          <a:prstGeom prst="rect">
            <a:avLst/>
          </a:prstGeom>
          <a:noFill/>
          <a:ln w="9525">
            <a:noFill/>
          </a:ln>
        </p:spPr>
        <p:txBody>
          <a:bodyPr wrap="square" anchor="t">
            <a:spAutoFit/>
          </a:bodyPr>
          <a:lstStyle/>
          <a:p>
            <a:pPr algn="l">
              <a:buClr>
                <a:srgbClr val="800080"/>
              </a:buClr>
              <a:buNone/>
            </a:pPr>
            <a:r>
              <a:rPr lang="zh-CN" altLang="en-US" dirty="0">
                <a:solidFill>
                  <a:srgbClr val="800080"/>
                </a:solidFill>
              </a:rPr>
              <a:t>本章核心内容</a:t>
            </a:r>
            <a:endParaRPr lang="en-US" altLang="zh-CN" dirty="0">
              <a:solidFill>
                <a:srgbClr val="800080"/>
              </a:solidFill>
            </a:endParaRPr>
          </a:p>
          <a:p>
            <a:pPr algn="l">
              <a:buClr>
                <a:srgbClr val="800080"/>
              </a:buClr>
              <a:buNone/>
            </a:pPr>
            <a:r>
              <a:rPr lang="en-US" altLang="zh-CN" dirty="0">
                <a:solidFill>
                  <a:srgbClr val="800080"/>
                </a:solidFill>
              </a:rPr>
              <a:t>1.</a:t>
            </a:r>
            <a:r>
              <a:rPr lang="zh-CN" altLang="en-US" dirty="0">
                <a:solidFill>
                  <a:srgbClr val="800080"/>
                </a:solidFill>
              </a:rPr>
              <a:t>确定的自顶向下分析思想 </a:t>
            </a:r>
            <a:r>
              <a:rPr lang="en-US" altLang="zh-CN" dirty="0">
                <a:solidFill>
                  <a:srgbClr val="800080"/>
                </a:solidFill>
              </a:rPr>
              <a:t>	</a:t>
            </a: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分析的思想</a:t>
            </a:r>
            <a:endParaRPr lang="en-US" altLang="zh-CN" dirty="0">
              <a:solidFill>
                <a:srgbClr val="800080"/>
              </a:solidFill>
            </a:endParaRP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文法的定义</a:t>
            </a:r>
            <a:endParaRPr lang="en-US" altLang="zh-CN" dirty="0">
              <a:solidFill>
                <a:srgbClr val="800080"/>
              </a:solidFill>
            </a:endParaRPr>
          </a:p>
          <a:p>
            <a:pPr algn="l">
              <a:buClr>
                <a:srgbClr val="800080"/>
              </a:buClr>
              <a:buNone/>
            </a:pPr>
            <a:r>
              <a:rPr lang="en-US" altLang="zh-CN" dirty="0">
                <a:solidFill>
                  <a:srgbClr val="800080"/>
                </a:solidFill>
              </a:rPr>
              <a:t>2.LL(1)</a:t>
            </a:r>
            <a:r>
              <a:rPr lang="zh-CN" altLang="en-US" dirty="0">
                <a:solidFill>
                  <a:srgbClr val="800080"/>
                </a:solidFill>
              </a:rPr>
              <a:t>文法的具体判定方法</a:t>
            </a:r>
            <a:endParaRPr lang="en-US" altLang="zh-CN" dirty="0">
              <a:solidFill>
                <a:srgbClr val="800080"/>
              </a:solidFill>
            </a:endParaRPr>
          </a:p>
          <a:p>
            <a:pPr>
              <a:buClr>
                <a:srgbClr val="800080"/>
              </a:buClr>
              <a:buNone/>
            </a:pPr>
            <a:r>
              <a:rPr lang="en-US" altLang="zh-CN" dirty="0">
                <a:solidFill>
                  <a:srgbClr val="800080"/>
                </a:solidFill>
              </a:rPr>
              <a:t>3.</a:t>
            </a:r>
            <a:r>
              <a:rPr lang="zh-CN" altLang="en-US" dirty="0">
                <a:solidFill>
                  <a:srgbClr val="800080"/>
                </a:solidFill>
                <a:latin typeface="楷体_GB2312" pitchFamily="49" charset="-122"/>
              </a:rPr>
              <a:t>文法变换</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将某些非</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文法转为</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提取左公因子</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消除左递归</a:t>
            </a:r>
          </a:p>
          <a:p>
            <a:pPr algn="l">
              <a:buClr>
                <a:srgbClr val="800080"/>
              </a:buClr>
              <a:buNone/>
            </a:pPr>
            <a:r>
              <a:rPr lang="en-US" altLang="zh-CN" dirty="0">
                <a:solidFill>
                  <a:srgbClr val="800080"/>
                </a:solidFill>
              </a:rPr>
              <a:t>4.LL(1)</a:t>
            </a:r>
            <a:r>
              <a:rPr lang="zh-CN" altLang="en-US" dirty="0">
                <a:solidFill>
                  <a:srgbClr val="800080"/>
                </a:solidFill>
              </a:rPr>
              <a:t>的实现方式</a:t>
            </a:r>
            <a:endParaRPr lang="en-US" altLang="zh-CN" dirty="0">
              <a:solidFill>
                <a:srgbClr val="800080"/>
              </a:solidFill>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递归下降 </a:t>
            </a:r>
            <a:r>
              <a:rPr lang="en-US" altLang="zh-CN" dirty="0">
                <a:solidFill>
                  <a:srgbClr val="800080"/>
                </a:solidFill>
              </a:rPr>
              <a:t>LL</a:t>
            </a:r>
            <a:r>
              <a:rPr lang="zh-CN" altLang="en-US" dirty="0">
                <a:solidFill>
                  <a:srgbClr val="800080"/>
                </a:solidFill>
              </a:rPr>
              <a:t>（</a:t>
            </a:r>
            <a:r>
              <a:rPr lang="en-US" altLang="zh-CN" dirty="0">
                <a:solidFill>
                  <a:srgbClr val="800080"/>
                </a:solidFill>
              </a:rPr>
              <a:t>1</a:t>
            </a:r>
            <a:r>
              <a:rPr lang="zh-CN" altLang="en-US" dirty="0">
                <a:solidFill>
                  <a:srgbClr val="800080"/>
                </a:solidFill>
              </a:rPr>
              <a:t>）</a:t>
            </a:r>
            <a:r>
              <a:rPr lang="zh-CN" altLang="en-US" dirty="0">
                <a:solidFill>
                  <a:srgbClr val="800080"/>
                </a:solidFill>
                <a:latin typeface="楷体_GB2312" pitchFamily="49" charset="-122"/>
              </a:rPr>
              <a:t>分析程序</a:t>
            </a:r>
            <a:r>
              <a:rPr lang="zh-CN" altLang="en-US" baseline="30000" dirty="0">
                <a:solidFill>
                  <a:srgbClr val="800080"/>
                </a:solidFill>
                <a:latin typeface="楷体_GB2312" pitchFamily="49" charset="-122"/>
              </a:rPr>
              <a:t>*</a:t>
            </a:r>
            <a:endParaRPr lang="en-US" altLang="zh-CN" baseline="30000"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rPr>
              <a:t>表驱动 </a:t>
            </a:r>
            <a:r>
              <a:rPr lang="en-US" altLang="zh-CN" dirty="0">
                <a:solidFill>
                  <a:srgbClr val="800080"/>
                </a:solidFill>
              </a:rPr>
              <a:t>LL(1)</a:t>
            </a:r>
            <a:r>
              <a:rPr lang="zh-CN" altLang="en-US" dirty="0">
                <a:solidFill>
                  <a:srgbClr val="800080"/>
                </a:solidFill>
              </a:rPr>
              <a:t>分析</a:t>
            </a:r>
          </a:p>
        </p:txBody>
      </p:sp>
      <p:sp>
        <p:nvSpPr>
          <p:cNvPr id="4" name="Rectangle 11"/>
          <p:cNvSpPr/>
          <p:nvPr/>
        </p:nvSpPr>
        <p:spPr>
          <a:xfrm>
            <a:off x="1159000" y="219710"/>
            <a:ext cx="7527800" cy="661720"/>
          </a:xfrm>
          <a:prstGeom prst="rect">
            <a:avLst/>
          </a:prstGeom>
          <a:noFill/>
          <a:ln w="9525">
            <a:noFill/>
          </a:ln>
        </p:spPr>
        <p:txBody>
          <a:bodyPr wrap="square" anchor="t">
            <a:spAutoFit/>
          </a:bodyPr>
          <a:lstStyle/>
          <a:p>
            <a:pPr algn="ctr">
              <a:lnSpc>
                <a:spcPct val="90000"/>
              </a:lnSpc>
              <a:buNone/>
            </a:pPr>
            <a:r>
              <a:rPr lang="zh-CN" altLang="en-US" sz="4000" dirty="0">
                <a:solidFill>
                  <a:srgbClr val="800080"/>
                </a:solidFill>
                <a:latin typeface="华文行楷" pitchFamily="2" charset="-122"/>
                <a:ea typeface="华文行楷" pitchFamily="2" charset="-122"/>
              </a:rPr>
              <a:t>本章小结</a:t>
            </a:r>
          </a:p>
        </p:txBody>
      </p:sp>
    </p:spTree>
    <p:extLst>
      <p:ext uri="{BB962C8B-B14F-4D97-AF65-F5344CB8AC3E}">
        <p14:creationId xmlns:p14="http://schemas.microsoft.com/office/powerpoint/2010/main" val="3335332456"/>
      </p:ext>
    </p:extLst>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5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5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5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64088" y="5589240"/>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7810822"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92074" y="350108"/>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95942" y="2479610"/>
            <a:ext cx="5456178" cy="2554545"/>
          </a:xfrm>
          <a:prstGeom prst="rect">
            <a:avLst/>
          </a:prstGeom>
          <a:solidFill>
            <a:schemeClr val="bg1"/>
          </a:solidFill>
        </p:spPr>
        <p:txBody>
          <a:bodyPr wrap="square" rtlCol="0" anchor="t">
            <a:spAutoFit/>
          </a:bodyPr>
          <a:lstStyle/>
          <a:p>
            <a:pPr algn="l">
              <a:buNone/>
            </a:pPr>
            <a:r>
              <a:rPr lang="zh-CN" altLang="en-US" dirty="0">
                <a:solidFill>
                  <a:srgbClr val="800080"/>
                </a:solidFill>
                <a:sym typeface="Symbol" panose="05050102010706020507" pitchFamily="18" charset="2"/>
              </a:rPr>
              <a:t>如何识别符号串？</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但是</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2</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和</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1</a:t>
            </a:r>
            <a:r>
              <a:rPr lang="en-US" altLang="zh-CN" i="1" dirty="0">
                <a:solidFill>
                  <a:srgbClr val="800080"/>
                </a:solidFill>
                <a:sym typeface="Symbol" panose="05050102010706020507" pitchFamily="18" charset="2"/>
              </a:rPr>
              <a:t>[S]</a:t>
            </a:r>
          </a:p>
          <a:p>
            <a:pPr>
              <a:buNone/>
            </a:pPr>
            <a:r>
              <a:rPr lang="zh-CN" altLang="en-US" dirty="0">
                <a:solidFill>
                  <a:srgbClr val="800080"/>
                </a:solidFill>
                <a:sym typeface="Symbol" panose="05050102010706020507" pitchFamily="18" charset="2"/>
              </a:rPr>
              <a:t>有所不同，其特点有</a:t>
            </a:r>
            <a:endParaRPr lang="en-US" altLang="zh-CN" dirty="0">
              <a:solidFill>
                <a:srgbClr val="800080"/>
              </a:solidFill>
              <a:sym typeface="Symbol" panose="05050102010706020507" pitchFamily="18" charset="2"/>
            </a:endParaRPr>
          </a:p>
          <a:p>
            <a:pPr marL="514350" indent="-514350">
              <a:buFont typeface="+mj-ea"/>
              <a:buAutoNum type="circleNumDbPlain" startAt="3"/>
            </a:pPr>
            <a:r>
              <a:rPr lang="zh-CN" altLang="en-US" dirty="0">
                <a:solidFill>
                  <a:srgbClr val="800080"/>
                </a:solidFill>
                <a:sym typeface="Symbol" panose="05050102010706020507" pitchFamily="18" charset="2"/>
              </a:rPr>
              <a:t>文法中没有右部为空串的产生式</a:t>
            </a:r>
            <a:endParaRPr lang="en-US" altLang="zh-CN" dirty="0">
              <a:solidFill>
                <a:srgbClr val="800080"/>
              </a:solidFill>
              <a:sym typeface="Symbol" panose="05050102010706020507" pitchFamily="18" charset="2"/>
            </a:endParaRPr>
          </a:p>
        </p:txBody>
      </p:sp>
    </p:spTree>
    <p:extLst>
      <p:ext uri="{BB962C8B-B14F-4D97-AF65-F5344CB8AC3E}">
        <p14:creationId xmlns:p14="http://schemas.microsoft.com/office/powerpoint/2010/main" val="41183355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64088" y="5589240"/>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7810822"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92074" y="350108"/>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95942" y="2479610"/>
            <a:ext cx="5876256" cy="4031873"/>
          </a:xfrm>
          <a:prstGeom prst="rect">
            <a:avLst/>
          </a:prstGeom>
          <a:solidFill>
            <a:schemeClr val="bg1"/>
          </a:solidFill>
        </p:spPr>
        <p:txBody>
          <a:bodyPr wrap="square" rtlCol="0" anchor="t">
            <a:spAutoFit/>
          </a:bodyPr>
          <a:lstStyle/>
          <a:p>
            <a:pPr algn="l">
              <a:buNone/>
            </a:pPr>
            <a:r>
              <a:rPr lang="zh-CN" altLang="en-US" dirty="0">
                <a:solidFill>
                  <a:srgbClr val="800080"/>
                </a:solidFill>
                <a:sym typeface="Symbol" panose="05050102010706020507" pitchFamily="18" charset="2"/>
              </a:rPr>
              <a:t>如何识别符号串？</a:t>
            </a:r>
            <a:endParaRPr lang="en-US" altLang="zh-CN" dirty="0">
              <a:solidFill>
                <a:srgbClr val="800080"/>
              </a:solidFill>
              <a:sym typeface="Symbol" panose="05050102010706020507" pitchFamily="18" charset="2"/>
            </a:endParaRPr>
          </a:p>
          <a:p>
            <a:pPr>
              <a:buNone/>
            </a:pP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2</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的 特点使得我们虽然不能直接使用</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1</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的方法，但可以使用类似的改进过后的方法。</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从</a:t>
            </a:r>
            <a:r>
              <a:rPr lang="en-US" altLang="zh-CN"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开始进行推导，</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第一步如何选择？</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选好第一步，后面的步骤类似于例</a:t>
            </a:r>
            <a:r>
              <a:rPr lang="en-US" altLang="zh-CN" dirty="0">
                <a:solidFill>
                  <a:srgbClr val="800080"/>
                </a:solidFill>
                <a:sym typeface="Symbol" panose="05050102010706020507" pitchFamily="18" charset="2"/>
              </a:rPr>
              <a:t>4.1</a:t>
            </a:r>
            <a:r>
              <a:rPr lang="zh-CN" altLang="en-US" dirty="0">
                <a:solidFill>
                  <a:srgbClr val="800080"/>
                </a:solidFill>
                <a:sym typeface="Symbol" panose="05050102010706020507" pitchFamily="18" charset="2"/>
              </a:rPr>
              <a:t>。</a:t>
            </a:r>
            <a:endParaRPr lang="en-US" altLang="zh-CN" dirty="0">
              <a:solidFill>
                <a:srgbClr val="800080"/>
              </a:solidFill>
              <a:sym typeface="Symbol" panose="05050102010706020507" pitchFamily="18" charset="2"/>
            </a:endParaRPr>
          </a:p>
        </p:txBody>
      </p:sp>
    </p:spTree>
    <p:extLst>
      <p:ext uri="{BB962C8B-B14F-4D97-AF65-F5344CB8AC3E}">
        <p14:creationId xmlns:p14="http://schemas.microsoft.com/office/powerpoint/2010/main" val="4042540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364088" y="5589240"/>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7810822"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92074" y="99983"/>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95942" y="2229485"/>
            <a:ext cx="5456178" cy="4524315"/>
          </a:xfrm>
          <a:prstGeom prst="rect">
            <a:avLst/>
          </a:prstGeom>
          <a:solidFill>
            <a:schemeClr val="bg1"/>
          </a:solidFill>
        </p:spPr>
        <p:txBody>
          <a:bodyPr wrap="square" rtlCol="0" anchor="t">
            <a:spAutoFit/>
          </a:bodyPr>
          <a:lstStyle/>
          <a:p>
            <a:pPr>
              <a:buNone/>
            </a:pPr>
            <a:r>
              <a:rPr lang="zh-CN" altLang="en-US" dirty="0">
                <a:solidFill>
                  <a:srgbClr val="800080"/>
                </a:solidFill>
                <a:sym typeface="Symbol" panose="05050102010706020507" pitchFamily="18" charset="2"/>
              </a:rPr>
              <a:t>例如当从</a:t>
            </a:r>
            <a:r>
              <a:rPr lang="en-US" altLang="zh-CN"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出发需要选择是使用</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Ap</a:t>
            </a:r>
            <a:r>
              <a:rPr lang="zh-CN" altLang="en-US" dirty="0">
                <a:solidFill>
                  <a:srgbClr val="800080"/>
                </a:solidFill>
                <a:sym typeface="Symbol" panose="05050102010706020507" pitchFamily="18" charset="2"/>
              </a:rPr>
              <a:t>还是</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Bq</a:t>
            </a:r>
            <a:r>
              <a:rPr lang="zh-CN" altLang="en-US" i="1" dirty="0">
                <a:ea typeface="华文行楷" pitchFamily="2" charset="-122"/>
                <a:sym typeface="Symbol" panose="05050102010706020507" pitchFamily="18" charset="2"/>
              </a:rPr>
              <a:t>，</a:t>
            </a:r>
            <a:r>
              <a:rPr lang="zh-CN" altLang="en-US" dirty="0">
                <a:solidFill>
                  <a:srgbClr val="800080"/>
                </a:solidFill>
                <a:sym typeface="Symbol" panose="05050102010706020507" pitchFamily="18" charset="2"/>
              </a:rPr>
              <a:t>我们发现</a:t>
            </a:r>
            <a:endParaRPr lang="en-US" altLang="zh-CN" dirty="0">
              <a:solidFill>
                <a:srgbClr val="800080"/>
              </a:solidFill>
              <a:sym typeface="Symbol" panose="05050102010706020507" pitchFamily="18" charset="2"/>
            </a:endParaRPr>
          </a:p>
          <a:p>
            <a:pPr marL="514350" indent="-514350">
              <a:buFont typeface="+mj-ea"/>
              <a:buAutoNum type="circleNumDbPlain"/>
            </a:pPr>
            <a:r>
              <a:rPr lang="zh-CN" altLang="en-US" dirty="0">
                <a:solidFill>
                  <a:srgbClr val="800080"/>
                </a:solidFill>
                <a:sym typeface="Symbol" panose="05050102010706020507" pitchFamily="18" charset="2"/>
              </a:rPr>
              <a:t>从</a:t>
            </a:r>
            <a:r>
              <a:rPr lang="en-US" altLang="zh-CN" i="1" dirty="0" err="1">
                <a:ea typeface="华文行楷" pitchFamily="2" charset="-122"/>
                <a:sym typeface="Symbol" panose="05050102010706020507" pitchFamily="18" charset="2"/>
              </a:rPr>
              <a:t>Ap</a:t>
            </a:r>
            <a:r>
              <a:rPr lang="zh-CN" altLang="en-US" dirty="0">
                <a:solidFill>
                  <a:srgbClr val="800080"/>
                </a:solidFill>
                <a:sym typeface="Symbol" panose="05050102010706020507" pitchFamily="18" charset="2"/>
              </a:rPr>
              <a:t>出发，能推导出形如    </a:t>
            </a:r>
            <a:r>
              <a:rPr lang="en-US" altLang="zh-CN" i="1" dirty="0">
                <a:ea typeface="华文行楷" pitchFamily="2" charset="-122"/>
                <a:sym typeface="Symbol" panose="05050102010706020507" pitchFamily="18" charset="2"/>
              </a:rPr>
              <a:t>c</a:t>
            </a:r>
            <a:r>
              <a:rPr lang="el-GR" altLang="zh-CN" i="1" dirty="0">
                <a:ea typeface="华文行楷" pitchFamily="2" charset="-122"/>
                <a:sym typeface="Symbol" panose="05050102010706020507" pitchFamily="18" charset="2"/>
              </a:rPr>
              <a:t>α</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或</a:t>
            </a:r>
            <a:r>
              <a:rPr lang="en-US" altLang="zh-CN"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  a</a:t>
            </a:r>
            <a:r>
              <a:rPr lang="el-GR" altLang="zh-CN" i="1" dirty="0">
                <a:ea typeface="华文行楷" pitchFamily="2" charset="-122"/>
                <a:sym typeface="Symbol" panose="05050102010706020507" pitchFamily="18" charset="2"/>
              </a:rPr>
              <a:t>β</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的形式</a:t>
            </a:r>
            <a:endParaRPr lang="en-US" altLang="zh-CN" dirty="0">
              <a:solidFill>
                <a:srgbClr val="800080"/>
              </a:solidFill>
              <a:sym typeface="Symbol" panose="05050102010706020507" pitchFamily="18" charset="2"/>
            </a:endParaRPr>
          </a:p>
          <a:p>
            <a:pPr>
              <a:buNone/>
            </a:pPr>
            <a:r>
              <a:rPr lang="en-US" altLang="zh-CN" dirty="0">
                <a:solidFill>
                  <a:srgbClr val="800080"/>
                </a:solidFill>
                <a:sym typeface="Symbol" panose="05050102010706020507" pitchFamily="18" charset="2"/>
              </a:rPr>
              <a:t>	</a:t>
            </a:r>
            <a:r>
              <a:rPr lang="el-GR" altLang="zh-CN" i="1" dirty="0">
                <a:ea typeface="华文行楷" pitchFamily="2" charset="-122"/>
                <a:sym typeface="Symbol" panose="05050102010706020507" pitchFamily="18" charset="2"/>
              </a:rPr>
              <a:t> α </a:t>
            </a:r>
            <a:r>
              <a:rPr lang="en-US" altLang="zh-CN" i="1" dirty="0">
                <a:ea typeface="华文行楷" pitchFamily="2" charset="-122"/>
                <a:sym typeface="Symbol" panose="05050102010706020507" pitchFamily="18" charset="2"/>
              </a:rPr>
              <a:t>,</a:t>
            </a:r>
            <a:r>
              <a:rPr lang="en-US" altLang="zh-CN" i="1" dirty="0">
                <a:sym typeface="Symbol" pitchFamily="18" charset="2"/>
              </a:rPr>
              <a:t> </a:t>
            </a:r>
            <a:r>
              <a:rPr lang="en-US" altLang="zh-CN" i="1" dirty="0">
                <a:latin typeface="楷体_GB2312" pitchFamily="49" charset="-122"/>
                <a:sym typeface="Symbol" pitchFamily="18" charset="2"/>
              </a:rPr>
              <a:t>(</a:t>
            </a:r>
            <a:r>
              <a:rPr lang="en-US" altLang="zh-CN" i="1" dirty="0"/>
              <a:t>V</a:t>
            </a:r>
            <a:r>
              <a:rPr lang="en-US" altLang="zh-CN" i="1" baseline="-25000" dirty="0"/>
              <a:t>T</a:t>
            </a:r>
            <a:r>
              <a:rPr lang="en-US" altLang="zh-CN" i="1" dirty="0">
                <a:latin typeface="楷体_GB2312" pitchFamily="49" charset="-122"/>
              </a:rPr>
              <a:t> </a:t>
            </a:r>
            <a:r>
              <a:rPr lang="en-US" altLang="zh-CN" i="1" dirty="0">
                <a:latin typeface="楷体_GB2312" pitchFamily="49" charset="-122"/>
                <a:sym typeface="Symbol" pitchFamily="18" charset="2"/>
              </a:rPr>
              <a:t></a:t>
            </a:r>
            <a:r>
              <a:rPr lang="en-US" altLang="zh-CN" i="1" dirty="0"/>
              <a:t>V</a:t>
            </a:r>
            <a:r>
              <a:rPr lang="en-US" altLang="zh-CN" i="1" baseline="-25000" dirty="0"/>
              <a:t>N</a:t>
            </a:r>
            <a:r>
              <a:rPr lang="en-US" altLang="zh-CN" i="1" dirty="0">
                <a:latin typeface="楷体_GB2312" pitchFamily="49" charset="-122"/>
                <a:sym typeface="Symbol" pitchFamily="18" charset="2"/>
              </a:rPr>
              <a:t>)</a:t>
            </a:r>
            <a:r>
              <a:rPr lang="en-US" altLang="zh-CN" i="1" baseline="30000" dirty="0">
                <a:latin typeface="楷体_GB2312" pitchFamily="49" charset="-122"/>
                <a:sym typeface="Symbol" pitchFamily="18" charset="2"/>
              </a:rPr>
              <a:t>*</a:t>
            </a:r>
            <a:r>
              <a:rPr lang="en-US" altLang="zh-CN" i="1" dirty="0"/>
              <a:t>,</a:t>
            </a:r>
          </a:p>
          <a:p>
            <a:pPr marL="514350" indent="-514350">
              <a:buFont typeface="+mj-ea"/>
              <a:buAutoNum type="circleNumDbPlain" startAt="2"/>
            </a:pPr>
            <a:r>
              <a:rPr lang="zh-CN" altLang="en-US" dirty="0">
                <a:solidFill>
                  <a:srgbClr val="800080"/>
                </a:solidFill>
                <a:sym typeface="Symbol" panose="05050102010706020507" pitchFamily="18" charset="2"/>
              </a:rPr>
              <a:t>从</a:t>
            </a:r>
            <a:r>
              <a:rPr lang="en-US" altLang="zh-CN" i="1" dirty="0" err="1">
                <a:ea typeface="华文行楷" pitchFamily="2" charset="-122"/>
                <a:sym typeface="Symbol" panose="05050102010706020507" pitchFamily="18" charset="2"/>
              </a:rPr>
              <a:t>Bq</a:t>
            </a:r>
            <a:r>
              <a:rPr lang="zh-CN" altLang="en-US" dirty="0">
                <a:solidFill>
                  <a:srgbClr val="800080"/>
                </a:solidFill>
                <a:sym typeface="Symbol" panose="05050102010706020507" pitchFamily="18" charset="2"/>
              </a:rPr>
              <a:t>出发，能推导出形如    </a:t>
            </a:r>
            <a:r>
              <a:rPr lang="en-US" altLang="zh-CN" i="1" dirty="0">
                <a:sym typeface="Symbol" panose="05050102010706020507" pitchFamily="18" charset="2"/>
              </a:rPr>
              <a:t>d</a:t>
            </a:r>
            <a:r>
              <a:rPr lang="el-GR" altLang="zh-CN" i="1" dirty="0">
                <a:ea typeface="华文行楷" pitchFamily="2" charset="-122"/>
                <a:sym typeface="Symbol" panose="05050102010706020507" pitchFamily="18" charset="2"/>
              </a:rPr>
              <a:t>α</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或</a:t>
            </a:r>
            <a:r>
              <a:rPr lang="en-US" altLang="zh-CN"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  b</a:t>
            </a:r>
            <a:r>
              <a:rPr lang="el-GR" altLang="zh-CN" i="1" dirty="0">
                <a:ea typeface="华文行楷" pitchFamily="2" charset="-122"/>
                <a:sym typeface="Symbol" panose="05050102010706020507" pitchFamily="18" charset="2"/>
              </a:rPr>
              <a:t>β</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的形式</a:t>
            </a:r>
            <a:endParaRPr lang="en-US" altLang="zh-CN" dirty="0">
              <a:solidFill>
                <a:srgbClr val="800080"/>
              </a:solidFill>
              <a:sym typeface="Symbol" panose="05050102010706020507" pitchFamily="18" charset="2"/>
            </a:endParaRPr>
          </a:p>
          <a:p>
            <a:pPr>
              <a:buNone/>
            </a:pPr>
            <a:r>
              <a:rPr lang="en-US" altLang="zh-CN" dirty="0">
                <a:solidFill>
                  <a:srgbClr val="800080"/>
                </a:solidFill>
                <a:sym typeface="Symbol" panose="05050102010706020507" pitchFamily="18" charset="2"/>
              </a:rPr>
              <a:t>	</a:t>
            </a:r>
            <a:r>
              <a:rPr lang="el-GR" altLang="zh-CN" i="1" dirty="0">
                <a:ea typeface="华文行楷" pitchFamily="2" charset="-122"/>
                <a:sym typeface="Symbol" panose="05050102010706020507" pitchFamily="18" charset="2"/>
              </a:rPr>
              <a:t> α </a:t>
            </a:r>
            <a:r>
              <a:rPr lang="en-US" altLang="zh-CN" i="1" dirty="0">
                <a:ea typeface="华文行楷" pitchFamily="2" charset="-122"/>
                <a:sym typeface="Symbol" panose="05050102010706020507" pitchFamily="18" charset="2"/>
              </a:rPr>
              <a:t>,</a:t>
            </a:r>
            <a:r>
              <a:rPr lang="en-US" altLang="zh-CN" i="1" dirty="0">
                <a:sym typeface="Symbol" pitchFamily="18" charset="2"/>
              </a:rPr>
              <a:t> </a:t>
            </a:r>
            <a:r>
              <a:rPr lang="en-US" altLang="zh-CN" i="1" dirty="0">
                <a:latin typeface="楷体_GB2312" pitchFamily="49" charset="-122"/>
                <a:sym typeface="Symbol" pitchFamily="18" charset="2"/>
              </a:rPr>
              <a:t>(</a:t>
            </a:r>
            <a:r>
              <a:rPr lang="en-US" altLang="zh-CN" i="1" dirty="0"/>
              <a:t>V</a:t>
            </a:r>
            <a:r>
              <a:rPr lang="en-US" altLang="zh-CN" i="1" baseline="-25000" dirty="0"/>
              <a:t>T</a:t>
            </a:r>
            <a:r>
              <a:rPr lang="en-US" altLang="zh-CN" i="1" dirty="0">
                <a:latin typeface="楷体_GB2312" pitchFamily="49" charset="-122"/>
              </a:rPr>
              <a:t> </a:t>
            </a:r>
            <a:r>
              <a:rPr lang="en-US" altLang="zh-CN" i="1" dirty="0">
                <a:latin typeface="楷体_GB2312" pitchFamily="49" charset="-122"/>
                <a:sym typeface="Symbol" pitchFamily="18" charset="2"/>
              </a:rPr>
              <a:t></a:t>
            </a:r>
            <a:r>
              <a:rPr lang="en-US" altLang="zh-CN" i="1" dirty="0"/>
              <a:t>V</a:t>
            </a:r>
            <a:r>
              <a:rPr lang="en-US" altLang="zh-CN" i="1" baseline="-25000" dirty="0"/>
              <a:t>N</a:t>
            </a:r>
            <a:r>
              <a:rPr lang="en-US" altLang="zh-CN" i="1" dirty="0">
                <a:latin typeface="楷体_GB2312" pitchFamily="49" charset="-122"/>
                <a:sym typeface="Symbol" pitchFamily="18" charset="2"/>
              </a:rPr>
              <a:t>)</a:t>
            </a:r>
            <a:r>
              <a:rPr lang="en-US" altLang="zh-CN" i="1" baseline="30000" dirty="0">
                <a:latin typeface="楷体_GB2312" pitchFamily="49" charset="-122"/>
                <a:sym typeface="Symbol" pitchFamily="18" charset="2"/>
              </a:rPr>
              <a:t>*</a:t>
            </a:r>
            <a:endParaRPr lang="en-US" altLang="zh-CN" i="1" dirty="0"/>
          </a:p>
        </p:txBody>
      </p:sp>
    </p:spTree>
    <p:extLst>
      <p:ext uri="{BB962C8B-B14F-4D97-AF65-F5344CB8AC3E}">
        <p14:creationId xmlns:p14="http://schemas.microsoft.com/office/powerpoint/2010/main" val="968184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5500694" y="-14615"/>
            <a:ext cx="3975735" cy="201485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 name="文本框 2"/>
          <p:cNvSpPr txBox="1"/>
          <p:nvPr/>
        </p:nvSpPr>
        <p:spPr>
          <a:xfrm>
            <a:off x="107504" y="102316"/>
            <a:ext cx="5760640" cy="5509200"/>
          </a:xfrm>
          <a:prstGeom prst="rect">
            <a:avLst/>
          </a:prstGeom>
          <a:solidFill>
            <a:schemeClr val="bg1"/>
          </a:solidFill>
        </p:spPr>
        <p:txBody>
          <a:bodyPr wrap="square" rtlCol="0" anchor="t">
            <a:spAutoFit/>
          </a:bodyPr>
          <a:lstStyle/>
          <a:p>
            <a:pPr>
              <a:buNone/>
            </a:pPr>
            <a:r>
              <a:rPr lang="zh-CN" altLang="en-US" dirty="0">
                <a:solidFill>
                  <a:srgbClr val="800080"/>
                </a:solidFill>
                <a:sym typeface="Symbol" panose="05050102010706020507" pitchFamily="18" charset="2"/>
              </a:rPr>
              <a:t>例如当从</a:t>
            </a:r>
            <a:r>
              <a:rPr lang="en-US" altLang="zh-CN" i="1" dirty="0">
                <a:sym typeface="Symbol" panose="05050102010706020507" pitchFamily="18" charset="2"/>
              </a:rPr>
              <a:t>S</a:t>
            </a:r>
            <a:r>
              <a:rPr lang="zh-CN" altLang="en-US" dirty="0">
                <a:solidFill>
                  <a:srgbClr val="800080"/>
                </a:solidFill>
                <a:sym typeface="Symbol" panose="05050102010706020507" pitchFamily="18" charset="2"/>
              </a:rPr>
              <a:t>出发需要选择是使用</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Ap</a:t>
            </a:r>
            <a:r>
              <a:rPr lang="zh-CN" altLang="en-US" dirty="0">
                <a:solidFill>
                  <a:srgbClr val="800080"/>
                </a:solidFill>
                <a:sym typeface="Symbol" panose="05050102010706020507" pitchFamily="18" charset="2"/>
              </a:rPr>
              <a:t>还是</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Bq</a:t>
            </a:r>
            <a:r>
              <a:rPr lang="zh-CN" altLang="en-US" i="1" dirty="0">
                <a:ea typeface="华文行楷" pitchFamily="2" charset="-122"/>
                <a:sym typeface="Symbol" panose="05050102010706020507" pitchFamily="18" charset="2"/>
              </a:rPr>
              <a:t>，</a:t>
            </a:r>
            <a:r>
              <a:rPr lang="zh-CN" altLang="en-US" dirty="0">
                <a:solidFill>
                  <a:srgbClr val="800080"/>
                </a:solidFill>
                <a:sym typeface="Symbol" panose="05050102010706020507" pitchFamily="18" charset="2"/>
              </a:rPr>
              <a:t>我们发现</a:t>
            </a:r>
            <a:endParaRPr lang="en-US" altLang="zh-CN" dirty="0">
              <a:solidFill>
                <a:srgbClr val="800080"/>
              </a:solidFill>
              <a:sym typeface="Symbol" panose="05050102010706020507" pitchFamily="18" charset="2"/>
            </a:endParaRPr>
          </a:p>
          <a:p>
            <a:pPr marL="514350" indent="-514350">
              <a:buFont typeface="+mj-ea"/>
              <a:buAutoNum type="circleNumDbPlain"/>
            </a:pPr>
            <a:r>
              <a:rPr lang="zh-CN" altLang="en-US" dirty="0">
                <a:solidFill>
                  <a:srgbClr val="800080"/>
                </a:solidFill>
                <a:sym typeface="Symbol" panose="05050102010706020507" pitchFamily="18" charset="2"/>
              </a:rPr>
              <a:t>从</a:t>
            </a:r>
            <a:r>
              <a:rPr lang="en-US" altLang="zh-CN" i="1" dirty="0" err="1">
                <a:ea typeface="华文行楷" pitchFamily="2" charset="-122"/>
                <a:sym typeface="Symbol" panose="05050102010706020507" pitchFamily="18" charset="2"/>
              </a:rPr>
              <a:t>Ap</a:t>
            </a:r>
            <a:r>
              <a:rPr lang="zh-CN" altLang="en-US" dirty="0">
                <a:solidFill>
                  <a:srgbClr val="800080"/>
                </a:solidFill>
                <a:sym typeface="Symbol" panose="05050102010706020507" pitchFamily="18" charset="2"/>
              </a:rPr>
              <a:t>出发，能推导出形如    </a:t>
            </a:r>
            <a:r>
              <a:rPr lang="en-US" altLang="zh-CN" i="1" dirty="0">
                <a:ea typeface="华文行楷" pitchFamily="2" charset="-122"/>
                <a:sym typeface="Symbol" panose="05050102010706020507" pitchFamily="18" charset="2"/>
              </a:rPr>
              <a:t>c</a:t>
            </a:r>
            <a:r>
              <a:rPr lang="el-GR" altLang="zh-CN" i="1" dirty="0">
                <a:ea typeface="华文行楷" pitchFamily="2" charset="-122"/>
                <a:sym typeface="Symbol" panose="05050102010706020507" pitchFamily="18" charset="2"/>
              </a:rPr>
              <a:t>α</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或</a:t>
            </a:r>
            <a:r>
              <a:rPr lang="en-US" altLang="zh-CN"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  a</a:t>
            </a:r>
            <a:r>
              <a:rPr lang="el-GR" altLang="zh-CN" i="1" dirty="0">
                <a:ea typeface="华文行楷" pitchFamily="2" charset="-122"/>
                <a:sym typeface="Symbol" panose="05050102010706020507" pitchFamily="18" charset="2"/>
              </a:rPr>
              <a:t>β</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的形式</a:t>
            </a:r>
            <a:endParaRPr lang="en-US" altLang="zh-CN" dirty="0">
              <a:solidFill>
                <a:srgbClr val="800080"/>
              </a:solidFill>
              <a:sym typeface="Symbol" panose="05050102010706020507" pitchFamily="18" charset="2"/>
            </a:endParaRPr>
          </a:p>
          <a:p>
            <a:pPr>
              <a:buNone/>
            </a:pPr>
            <a:r>
              <a:rPr lang="en-US" altLang="zh-CN" dirty="0">
                <a:solidFill>
                  <a:srgbClr val="800080"/>
                </a:solidFill>
                <a:sym typeface="Symbol" panose="05050102010706020507" pitchFamily="18" charset="2"/>
              </a:rPr>
              <a:t>	</a:t>
            </a:r>
            <a:r>
              <a:rPr lang="el-GR" altLang="zh-CN" i="1" dirty="0">
                <a:ea typeface="华文行楷" pitchFamily="2" charset="-122"/>
                <a:sym typeface="Symbol" panose="05050102010706020507" pitchFamily="18" charset="2"/>
              </a:rPr>
              <a:t> α </a:t>
            </a:r>
            <a:r>
              <a:rPr lang="en-US" altLang="zh-CN" i="1" dirty="0">
                <a:ea typeface="华文行楷" pitchFamily="2" charset="-122"/>
                <a:sym typeface="Symbol" panose="05050102010706020507" pitchFamily="18" charset="2"/>
              </a:rPr>
              <a:t>,</a:t>
            </a:r>
            <a:r>
              <a:rPr lang="en-US" altLang="zh-CN" i="1" dirty="0">
                <a:sym typeface="Symbol" pitchFamily="18" charset="2"/>
              </a:rPr>
              <a:t> </a:t>
            </a:r>
            <a:r>
              <a:rPr lang="en-US" altLang="zh-CN" i="1" dirty="0">
                <a:latin typeface="楷体_GB2312" pitchFamily="49" charset="-122"/>
                <a:sym typeface="Symbol" pitchFamily="18" charset="2"/>
              </a:rPr>
              <a:t>(</a:t>
            </a:r>
            <a:r>
              <a:rPr lang="en-US" altLang="zh-CN" i="1" dirty="0"/>
              <a:t>V</a:t>
            </a:r>
            <a:r>
              <a:rPr lang="en-US" altLang="zh-CN" i="1" baseline="-25000" dirty="0"/>
              <a:t>T</a:t>
            </a:r>
            <a:r>
              <a:rPr lang="en-US" altLang="zh-CN" i="1" dirty="0">
                <a:latin typeface="楷体_GB2312" pitchFamily="49" charset="-122"/>
              </a:rPr>
              <a:t> </a:t>
            </a:r>
            <a:r>
              <a:rPr lang="en-US" altLang="zh-CN" i="1" dirty="0">
                <a:latin typeface="楷体_GB2312" pitchFamily="49" charset="-122"/>
                <a:sym typeface="Symbol" pitchFamily="18" charset="2"/>
              </a:rPr>
              <a:t></a:t>
            </a:r>
            <a:r>
              <a:rPr lang="en-US" altLang="zh-CN" i="1" dirty="0"/>
              <a:t>V</a:t>
            </a:r>
            <a:r>
              <a:rPr lang="en-US" altLang="zh-CN" i="1" baseline="-25000" dirty="0"/>
              <a:t>N</a:t>
            </a:r>
            <a:r>
              <a:rPr lang="en-US" altLang="zh-CN" i="1" dirty="0">
                <a:latin typeface="楷体_GB2312" pitchFamily="49" charset="-122"/>
                <a:sym typeface="Symbol" pitchFamily="18" charset="2"/>
              </a:rPr>
              <a:t>)</a:t>
            </a:r>
            <a:r>
              <a:rPr lang="en-US" altLang="zh-CN" i="1" baseline="30000" dirty="0">
                <a:latin typeface="楷体_GB2312" pitchFamily="49" charset="-122"/>
                <a:sym typeface="Symbol" pitchFamily="18" charset="2"/>
              </a:rPr>
              <a:t>*</a:t>
            </a:r>
            <a:r>
              <a:rPr lang="en-US" altLang="zh-CN" i="1" dirty="0"/>
              <a:t>,</a:t>
            </a:r>
          </a:p>
          <a:p>
            <a:pPr marL="514350" indent="-514350">
              <a:buFont typeface="+mj-ea"/>
              <a:buAutoNum type="circleNumDbPlain" startAt="2"/>
            </a:pPr>
            <a:r>
              <a:rPr lang="zh-CN" altLang="en-US" dirty="0">
                <a:solidFill>
                  <a:srgbClr val="800080"/>
                </a:solidFill>
                <a:sym typeface="Symbol" panose="05050102010706020507" pitchFamily="18" charset="2"/>
              </a:rPr>
              <a:t>从</a:t>
            </a:r>
            <a:r>
              <a:rPr lang="en-US" altLang="zh-CN" i="1" dirty="0" err="1">
                <a:ea typeface="华文行楷" pitchFamily="2" charset="-122"/>
                <a:sym typeface="Symbol" panose="05050102010706020507" pitchFamily="18" charset="2"/>
              </a:rPr>
              <a:t>Bq</a:t>
            </a:r>
            <a:r>
              <a:rPr lang="zh-CN" altLang="en-US" dirty="0">
                <a:solidFill>
                  <a:srgbClr val="800080"/>
                </a:solidFill>
                <a:sym typeface="Symbol" panose="05050102010706020507" pitchFamily="18" charset="2"/>
              </a:rPr>
              <a:t>出发，能推导出形如    </a:t>
            </a:r>
            <a:r>
              <a:rPr lang="en-US" altLang="zh-CN" i="1" dirty="0">
                <a:sym typeface="Symbol" panose="05050102010706020507" pitchFamily="18" charset="2"/>
              </a:rPr>
              <a:t>d</a:t>
            </a:r>
            <a:r>
              <a:rPr lang="el-GR" altLang="zh-CN" i="1" dirty="0">
                <a:ea typeface="华文行楷" pitchFamily="2" charset="-122"/>
                <a:sym typeface="Symbol" panose="05050102010706020507" pitchFamily="18" charset="2"/>
              </a:rPr>
              <a:t>α</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或</a:t>
            </a:r>
            <a:r>
              <a:rPr lang="en-US" altLang="zh-CN"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  b</a:t>
            </a:r>
            <a:r>
              <a:rPr lang="el-GR" altLang="zh-CN" i="1" dirty="0">
                <a:ea typeface="华文行楷" pitchFamily="2" charset="-122"/>
                <a:sym typeface="Symbol" panose="05050102010706020507" pitchFamily="18" charset="2"/>
              </a:rPr>
              <a:t>β</a:t>
            </a:r>
            <a:r>
              <a:rPr lang="en-US" altLang="zh-CN"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的形式</a:t>
            </a:r>
            <a:endParaRPr lang="en-US" altLang="zh-CN" dirty="0">
              <a:solidFill>
                <a:srgbClr val="800080"/>
              </a:solidFill>
              <a:sym typeface="Symbol" panose="05050102010706020507" pitchFamily="18" charset="2"/>
            </a:endParaRPr>
          </a:p>
          <a:p>
            <a:pPr>
              <a:buNone/>
            </a:pPr>
            <a:r>
              <a:rPr lang="en-US" altLang="zh-CN" dirty="0">
                <a:solidFill>
                  <a:srgbClr val="800080"/>
                </a:solidFill>
                <a:sym typeface="Symbol" panose="05050102010706020507" pitchFamily="18" charset="2"/>
              </a:rPr>
              <a:t>	</a:t>
            </a:r>
            <a:r>
              <a:rPr lang="el-GR" altLang="zh-CN" i="1" dirty="0">
                <a:ea typeface="华文行楷" pitchFamily="2" charset="-122"/>
                <a:sym typeface="Symbol" panose="05050102010706020507" pitchFamily="18" charset="2"/>
              </a:rPr>
              <a:t> α </a:t>
            </a:r>
            <a:r>
              <a:rPr lang="en-US" altLang="zh-CN" i="1" dirty="0">
                <a:ea typeface="华文行楷" pitchFamily="2" charset="-122"/>
                <a:sym typeface="Symbol" panose="05050102010706020507" pitchFamily="18" charset="2"/>
              </a:rPr>
              <a:t>,</a:t>
            </a:r>
            <a:r>
              <a:rPr lang="en-US" altLang="zh-CN" i="1" dirty="0">
                <a:sym typeface="Symbol" pitchFamily="18" charset="2"/>
              </a:rPr>
              <a:t> </a:t>
            </a:r>
            <a:r>
              <a:rPr lang="en-US" altLang="zh-CN" i="1" dirty="0">
                <a:latin typeface="楷体_GB2312" pitchFamily="49" charset="-122"/>
                <a:sym typeface="Symbol" pitchFamily="18" charset="2"/>
              </a:rPr>
              <a:t>(</a:t>
            </a:r>
            <a:r>
              <a:rPr lang="en-US" altLang="zh-CN" i="1" dirty="0"/>
              <a:t>V</a:t>
            </a:r>
            <a:r>
              <a:rPr lang="en-US" altLang="zh-CN" i="1" baseline="-25000" dirty="0"/>
              <a:t>T</a:t>
            </a:r>
            <a:r>
              <a:rPr lang="en-US" altLang="zh-CN" i="1" dirty="0">
                <a:latin typeface="楷体_GB2312" pitchFamily="49" charset="-122"/>
              </a:rPr>
              <a:t> </a:t>
            </a:r>
            <a:r>
              <a:rPr lang="en-US" altLang="zh-CN" i="1" dirty="0">
                <a:latin typeface="楷体_GB2312" pitchFamily="49" charset="-122"/>
                <a:sym typeface="Symbol" pitchFamily="18" charset="2"/>
              </a:rPr>
              <a:t></a:t>
            </a:r>
            <a:r>
              <a:rPr lang="en-US" altLang="zh-CN" i="1" dirty="0"/>
              <a:t>V</a:t>
            </a:r>
            <a:r>
              <a:rPr lang="en-US" altLang="zh-CN" i="1" baseline="-25000" dirty="0"/>
              <a:t>N</a:t>
            </a:r>
            <a:r>
              <a:rPr lang="en-US" altLang="zh-CN" i="1" dirty="0">
                <a:latin typeface="楷体_GB2312" pitchFamily="49" charset="-122"/>
                <a:sym typeface="Symbol" pitchFamily="18" charset="2"/>
              </a:rPr>
              <a:t>)</a:t>
            </a:r>
            <a:r>
              <a:rPr lang="en-US" altLang="zh-CN" i="1" baseline="30000" dirty="0">
                <a:latin typeface="楷体_GB2312" pitchFamily="49" charset="-122"/>
                <a:sym typeface="Symbol" pitchFamily="18" charset="2"/>
              </a:rPr>
              <a:t>*</a:t>
            </a:r>
          </a:p>
          <a:p>
            <a:pPr>
              <a:buNone/>
            </a:pPr>
            <a:r>
              <a:rPr lang="zh-CN" altLang="en-US" dirty="0">
                <a:solidFill>
                  <a:srgbClr val="800080"/>
                </a:solidFill>
                <a:sym typeface="Symbol" pitchFamily="18" charset="2"/>
              </a:rPr>
              <a:t>因此当看到第一个终结符为</a:t>
            </a:r>
            <a:r>
              <a:rPr lang="en-US" altLang="zh-CN" i="1" dirty="0">
                <a:sym typeface="Symbol" pitchFamily="18" charset="2"/>
              </a:rPr>
              <a:t>c</a:t>
            </a:r>
            <a:r>
              <a:rPr lang="zh-CN" altLang="en-US" dirty="0">
                <a:solidFill>
                  <a:srgbClr val="800080"/>
                </a:solidFill>
                <a:sym typeface="Symbol" pitchFamily="18" charset="2"/>
              </a:rPr>
              <a:t>时，</a:t>
            </a:r>
            <a:endParaRPr lang="en-US" altLang="zh-CN" dirty="0">
              <a:solidFill>
                <a:srgbClr val="800080"/>
              </a:solidFill>
              <a:sym typeface="Symbol" pitchFamily="18" charset="2"/>
            </a:endParaRPr>
          </a:p>
          <a:p>
            <a:pPr>
              <a:buNone/>
            </a:pPr>
            <a:r>
              <a:rPr lang="zh-CN" altLang="en-US" dirty="0">
                <a:solidFill>
                  <a:srgbClr val="800080"/>
                </a:solidFill>
                <a:sym typeface="Symbol" pitchFamily="18" charset="2"/>
              </a:rPr>
              <a:t>我们只能选择</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Ap</a:t>
            </a:r>
            <a:endParaRPr lang="en-US" altLang="zh-CN" dirty="0">
              <a:solidFill>
                <a:srgbClr val="800080"/>
              </a:solidFill>
            </a:endParaRPr>
          </a:p>
        </p:txBody>
      </p:sp>
      <p:sp>
        <p:nvSpPr>
          <p:cNvPr id="14" name="Rectangle 12"/>
          <p:cNvSpPr/>
          <p:nvPr/>
        </p:nvSpPr>
        <p:spPr>
          <a:xfrm>
            <a:off x="7810822" y="1937345"/>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5" name="Rectangle 23"/>
          <p:cNvSpPr/>
          <p:nvPr/>
        </p:nvSpPr>
        <p:spPr>
          <a:xfrm>
            <a:off x="7361242" y="2614255"/>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6" name="Rectangle 30"/>
          <p:cNvSpPr/>
          <p:nvPr/>
        </p:nvSpPr>
        <p:spPr>
          <a:xfrm>
            <a:off x="8420422" y="2614255"/>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8" name="Line 34"/>
          <p:cNvSpPr/>
          <p:nvPr/>
        </p:nvSpPr>
        <p:spPr>
          <a:xfrm flipV="1">
            <a:off x="7661493" y="2399402"/>
            <a:ext cx="254000" cy="340360"/>
          </a:xfrm>
          <a:prstGeom prst="line">
            <a:avLst/>
          </a:prstGeom>
          <a:ln w="38100" cap="flat" cmpd="sng">
            <a:solidFill>
              <a:srgbClr val="800080"/>
            </a:solidFill>
            <a:prstDash val="solid"/>
            <a:round/>
            <a:headEnd type="none" w="med" len="med"/>
            <a:tailEnd type="none" w="med" len="med"/>
          </a:ln>
        </p:spPr>
      </p:sp>
      <p:sp>
        <p:nvSpPr>
          <p:cNvPr id="19" name="Line 38"/>
          <p:cNvSpPr/>
          <p:nvPr/>
        </p:nvSpPr>
        <p:spPr>
          <a:xfrm flipH="1" flipV="1">
            <a:off x="8148538" y="2399402"/>
            <a:ext cx="309880" cy="309245"/>
          </a:xfrm>
          <a:prstGeom prst="line">
            <a:avLst/>
          </a:prstGeom>
          <a:ln w="38100" cap="flat" cmpd="sng">
            <a:solidFill>
              <a:srgbClr val="800080"/>
            </a:solidFill>
            <a:prstDash val="solid"/>
            <a:round/>
            <a:headEnd type="none" w="med" len="med"/>
            <a:tailEnd type="none" w="med" len="med"/>
          </a:ln>
        </p:spPr>
      </p:sp>
      <p:sp>
        <p:nvSpPr>
          <p:cNvPr id="20" name="Line 34"/>
          <p:cNvSpPr/>
          <p:nvPr/>
        </p:nvSpPr>
        <p:spPr>
          <a:xfrm flipV="1">
            <a:off x="8363168" y="3136002"/>
            <a:ext cx="311785" cy="3112135"/>
          </a:xfrm>
          <a:prstGeom prst="line">
            <a:avLst/>
          </a:prstGeom>
          <a:ln w="38100" cap="flat" cmpd="sng">
            <a:solidFill>
              <a:srgbClr val="800080"/>
            </a:solidFill>
            <a:prstDash val="sysDash"/>
            <a:round/>
            <a:headEnd type="none" w="med" len="med"/>
            <a:tailEnd type="none" w="med" len="med"/>
          </a:ln>
        </p:spPr>
      </p:sp>
      <p:sp>
        <p:nvSpPr>
          <p:cNvPr id="22" name="Rectangle 23"/>
          <p:cNvSpPr/>
          <p:nvPr/>
        </p:nvSpPr>
        <p:spPr>
          <a:xfrm>
            <a:off x="7661597" y="3371175"/>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3" name="Rectangle 30"/>
          <p:cNvSpPr/>
          <p:nvPr/>
        </p:nvSpPr>
        <p:spPr>
          <a:xfrm>
            <a:off x="7035487" y="3338155"/>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6" name="Line 34"/>
          <p:cNvSpPr/>
          <p:nvPr/>
        </p:nvSpPr>
        <p:spPr>
          <a:xfrm flipV="1">
            <a:off x="7286208" y="3100442"/>
            <a:ext cx="254000" cy="340360"/>
          </a:xfrm>
          <a:prstGeom prst="line">
            <a:avLst/>
          </a:prstGeom>
          <a:ln w="38100" cap="flat" cmpd="sng">
            <a:solidFill>
              <a:srgbClr val="800080"/>
            </a:solidFill>
            <a:prstDash val="solid"/>
            <a:round/>
            <a:headEnd type="none" w="med" len="med"/>
            <a:tailEnd type="none" w="med" len="med"/>
          </a:ln>
        </p:spPr>
      </p:sp>
      <p:sp>
        <p:nvSpPr>
          <p:cNvPr id="27" name="Line 38"/>
          <p:cNvSpPr/>
          <p:nvPr/>
        </p:nvSpPr>
        <p:spPr>
          <a:xfrm flipH="1" flipV="1">
            <a:off x="7657683" y="3064247"/>
            <a:ext cx="222885" cy="375920"/>
          </a:xfrm>
          <a:prstGeom prst="line">
            <a:avLst/>
          </a:prstGeom>
          <a:ln w="38100" cap="flat" cmpd="sng">
            <a:solidFill>
              <a:srgbClr val="800080"/>
            </a:solidFill>
            <a:prstDash val="solid"/>
            <a:round/>
            <a:headEnd type="none" w="med" len="med"/>
            <a:tailEnd type="none" w="med" len="med"/>
          </a:ln>
        </p:spPr>
      </p:sp>
      <p:sp>
        <p:nvSpPr>
          <p:cNvPr id="28" name="Rectangle 23"/>
          <p:cNvSpPr/>
          <p:nvPr/>
        </p:nvSpPr>
        <p:spPr>
          <a:xfrm>
            <a:off x="7951157" y="3998555"/>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9" name="Rectangle 30"/>
          <p:cNvSpPr/>
          <p:nvPr/>
        </p:nvSpPr>
        <p:spPr>
          <a:xfrm>
            <a:off x="7377752" y="3967440"/>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30" name="Line 34"/>
          <p:cNvSpPr/>
          <p:nvPr/>
        </p:nvSpPr>
        <p:spPr>
          <a:xfrm flipV="1">
            <a:off x="7657683" y="3729727"/>
            <a:ext cx="153035" cy="353695"/>
          </a:xfrm>
          <a:prstGeom prst="line">
            <a:avLst/>
          </a:prstGeom>
          <a:ln w="38100" cap="flat" cmpd="sng">
            <a:solidFill>
              <a:srgbClr val="800080"/>
            </a:solidFill>
            <a:prstDash val="solid"/>
            <a:round/>
            <a:headEnd type="none" w="med" len="med"/>
            <a:tailEnd type="none" w="med" len="med"/>
          </a:ln>
        </p:spPr>
      </p:sp>
      <p:sp>
        <p:nvSpPr>
          <p:cNvPr id="31" name="Line 38"/>
          <p:cNvSpPr/>
          <p:nvPr/>
        </p:nvSpPr>
        <p:spPr>
          <a:xfrm flipV="1">
            <a:off x="8077418" y="4479027"/>
            <a:ext cx="71120" cy="497840"/>
          </a:xfrm>
          <a:prstGeom prst="line">
            <a:avLst/>
          </a:prstGeom>
          <a:ln w="38100" cap="flat" cmpd="sng">
            <a:solidFill>
              <a:srgbClr val="800080"/>
            </a:solidFill>
            <a:prstDash val="solid"/>
            <a:round/>
            <a:headEnd type="none" w="med" len="med"/>
            <a:tailEnd type="none" w="med" len="med"/>
          </a:ln>
        </p:spPr>
      </p:sp>
      <p:sp>
        <p:nvSpPr>
          <p:cNvPr id="32" name="Rectangle 30"/>
          <p:cNvSpPr/>
          <p:nvPr/>
        </p:nvSpPr>
        <p:spPr>
          <a:xfrm>
            <a:off x="7845747" y="4825960"/>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34" name="Line 34"/>
          <p:cNvSpPr/>
          <p:nvPr/>
        </p:nvSpPr>
        <p:spPr>
          <a:xfrm flipV="1">
            <a:off x="7540208" y="4433942"/>
            <a:ext cx="64135" cy="1812925"/>
          </a:xfrm>
          <a:prstGeom prst="line">
            <a:avLst/>
          </a:prstGeom>
          <a:ln w="38100" cap="flat" cmpd="sng">
            <a:solidFill>
              <a:srgbClr val="800080"/>
            </a:solidFill>
            <a:prstDash val="sysDash"/>
            <a:round/>
            <a:headEnd type="none" w="med" len="med"/>
            <a:tailEnd type="none" w="med" len="med"/>
          </a:ln>
        </p:spPr>
      </p:sp>
      <p:sp>
        <p:nvSpPr>
          <p:cNvPr id="35" name="Line 34"/>
          <p:cNvSpPr/>
          <p:nvPr/>
        </p:nvSpPr>
        <p:spPr>
          <a:xfrm flipV="1">
            <a:off x="7951053" y="5409302"/>
            <a:ext cx="99060" cy="838835"/>
          </a:xfrm>
          <a:prstGeom prst="line">
            <a:avLst/>
          </a:prstGeom>
          <a:ln w="38100" cap="flat" cmpd="sng">
            <a:solidFill>
              <a:srgbClr val="800080"/>
            </a:solidFill>
            <a:prstDash val="sysDash"/>
            <a:round/>
            <a:headEnd type="none" w="med" len="med"/>
            <a:tailEnd type="none" w="med" len="med"/>
          </a:ln>
        </p:spPr>
      </p:sp>
      <p:sp>
        <p:nvSpPr>
          <p:cNvPr id="36" name="Line 34"/>
          <p:cNvSpPr/>
          <p:nvPr/>
        </p:nvSpPr>
        <p:spPr>
          <a:xfrm rot="420000" flipH="1" flipV="1">
            <a:off x="7039193" y="3899907"/>
            <a:ext cx="258445" cy="2340610"/>
          </a:xfrm>
          <a:prstGeom prst="line">
            <a:avLst/>
          </a:prstGeom>
          <a:ln w="38100" cap="flat" cmpd="sng">
            <a:solidFill>
              <a:srgbClr val="800080"/>
            </a:solidFill>
            <a:prstDash val="sysDash"/>
            <a:round/>
            <a:headEnd type="none" w="med" len="med"/>
            <a:tailEnd type="none" w="med" len="med"/>
          </a:ln>
        </p:spPr>
      </p:sp>
      <p:sp>
        <p:nvSpPr>
          <p:cNvPr id="37" name="Line 38"/>
          <p:cNvSpPr/>
          <p:nvPr/>
        </p:nvSpPr>
        <p:spPr>
          <a:xfrm flipH="1" flipV="1">
            <a:off x="7951053" y="3730362"/>
            <a:ext cx="254000" cy="353695"/>
          </a:xfrm>
          <a:prstGeom prst="line">
            <a:avLst/>
          </a:prstGeom>
          <a:ln w="38100" cap="flat" cmpd="sng">
            <a:solidFill>
              <a:srgbClr val="800080"/>
            </a:solidFill>
            <a:prstDash val="solid"/>
            <a:round/>
            <a:headEnd type="none" w="med" len="med"/>
            <a:tailEnd type="none" w="med" len="med"/>
          </a:ln>
        </p:spPr>
      </p:sp>
      <p:sp>
        <p:nvSpPr>
          <p:cNvPr id="38" name="Text Box 8"/>
          <p:cNvSpPr txBox="1"/>
          <p:nvPr/>
        </p:nvSpPr>
        <p:spPr>
          <a:xfrm>
            <a:off x="5364088" y="6099517"/>
            <a:ext cx="3703917"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72E56E08-450D-43A0-85AD-8FAEB30C9F17}"/>
                  </a:ext>
                </a:extLst>
              </p14:cNvPr>
              <p14:cNvContentPartPr/>
              <p14:nvPr/>
            </p14:nvContentPartPr>
            <p14:xfrm>
              <a:off x="734760" y="2017800"/>
              <a:ext cx="6645960" cy="4734360"/>
            </p14:xfrm>
          </p:contentPart>
        </mc:Choice>
        <mc:Fallback xmlns="">
          <p:pic>
            <p:nvPicPr>
              <p:cNvPr id="2" name="墨迹 1">
                <a:extLst>
                  <a:ext uri="{FF2B5EF4-FFF2-40B4-BE49-F238E27FC236}">
                    <a16:creationId xmlns:a16="http://schemas.microsoft.com/office/drawing/2014/main" id="{72E56E08-450D-43A0-85AD-8FAEB30C9F17}"/>
                  </a:ext>
                </a:extLst>
              </p:cNvPr>
              <p:cNvPicPr/>
              <p:nvPr/>
            </p:nvPicPr>
            <p:blipFill>
              <a:blip r:embed="rId3"/>
              <a:stretch>
                <a:fillRect/>
              </a:stretch>
            </p:blipFill>
            <p:spPr>
              <a:xfrm>
                <a:off x="725400" y="2008440"/>
                <a:ext cx="6664680" cy="4753080"/>
              </a:xfrm>
              <a:prstGeom prst="rect">
                <a:avLst/>
              </a:prstGeom>
            </p:spPr>
          </p:pic>
        </mc:Fallback>
      </mc:AlternateContent>
    </p:spTree>
    <p:extLst>
      <p:ext uri="{BB962C8B-B14F-4D97-AF65-F5344CB8AC3E}">
        <p14:creationId xmlns:p14="http://schemas.microsoft.com/office/powerpoint/2010/main" val="5108214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2" grpId="0"/>
      <p:bldP spid="23" grpId="0"/>
      <p:bldP spid="28" grpId="0"/>
      <p:bldP spid="29"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6"/>
          <p:cNvSpPr>
            <a:spLocks noChangeArrowheads="1"/>
          </p:cNvSpPr>
          <p:nvPr/>
        </p:nvSpPr>
        <p:spPr bwMode="auto">
          <a:xfrm>
            <a:off x="1312077" y="5944925"/>
            <a:ext cx="2671730" cy="584775"/>
          </a:xfrm>
          <a:prstGeom prst="rect">
            <a:avLst/>
          </a:prstGeom>
          <a:noFill/>
          <a:ln w="9525">
            <a:noFill/>
            <a:miter lim="800000"/>
            <a:headEnd/>
            <a:tailEnd/>
          </a:ln>
        </p:spPr>
        <p:txBody>
          <a:bodyPr wrap="square">
            <a:spAutoFit/>
          </a:bodyPr>
          <a:lstStyle/>
          <a:p>
            <a:pPr>
              <a:buClrTx/>
              <a:buNone/>
            </a:pPr>
            <a:r>
              <a:rPr lang="zh-CN" altLang="en-US" b="1" dirty="0">
                <a:solidFill>
                  <a:srgbClr val="800080"/>
                </a:solidFill>
              </a:rPr>
              <a:t>两类方法</a:t>
            </a:r>
          </a:p>
        </p:txBody>
      </p:sp>
      <p:sp>
        <p:nvSpPr>
          <p:cNvPr id="11" name="Rectangle 11"/>
          <p:cNvSpPr/>
          <p:nvPr/>
        </p:nvSpPr>
        <p:spPr>
          <a:xfrm>
            <a:off x="66832" y="63069"/>
            <a:ext cx="7527800" cy="661720"/>
          </a:xfrm>
          <a:prstGeom prst="rect">
            <a:avLst/>
          </a:prstGeom>
          <a:noFill/>
          <a:ln w="9525">
            <a:noFill/>
          </a:ln>
        </p:spPr>
        <p:txBody>
          <a:bodyPr wrap="square" anchor="t">
            <a:spAutoFit/>
          </a:bodyPr>
          <a:lstStyle/>
          <a:p>
            <a:pPr>
              <a:lnSpc>
                <a:spcPct val="90000"/>
              </a:lnSpc>
              <a:buNone/>
            </a:pPr>
            <a:r>
              <a:rPr lang="zh-CN" altLang="en-US" sz="4000" dirty="0">
                <a:solidFill>
                  <a:srgbClr val="800080"/>
                </a:solidFill>
                <a:latin typeface="华文行楷" pitchFamily="2" charset="-122"/>
                <a:ea typeface="华文行楷" pitchFamily="2" charset="-122"/>
              </a:rPr>
              <a:t>引子</a:t>
            </a:r>
          </a:p>
        </p:txBody>
      </p:sp>
      <p:sp>
        <p:nvSpPr>
          <p:cNvPr id="12" name="矩形 11"/>
          <p:cNvSpPr/>
          <p:nvPr/>
        </p:nvSpPr>
        <p:spPr bwMode="auto">
          <a:xfrm>
            <a:off x="2139118" y="1196752"/>
            <a:ext cx="1928826" cy="584775"/>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None/>
            </a:pPr>
            <a:r>
              <a:rPr kumimoji="1" lang="zh-CN" altLang="en-US" dirty="0"/>
              <a:t>词法分析</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3" name="TextBox 12"/>
          <p:cNvSpPr txBox="1"/>
          <p:nvPr/>
        </p:nvSpPr>
        <p:spPr>
          <a:xfrm>
            <a:off x="0" y="1196752"/>
            <a:ext cx="1571636" cy="584775"/>
          </a:xfrm>
          <a:prstGeom prst="rect">
            <a:avLst/>
          </a:prstGeom>
          <a:noFill/>
        </p:spPr>
        <p:txBody>
          <a:bodyPr wrap="square" rtlCol="0">
            <a:spAutoFit/>
          </a:bodyPr>
          <a:lstStyle/>
          <a:p>
            <a:pPr>
              <a:buNone/>
            </a:pPr>
            <a:r>
              <a:rPr lang="zh-CN" altLang="en-US" dirty="0"/>
              <a:t>源程序</a:t>
            </a:r>
          </a:p>
        </p:txBody>
      </p:sp>
      <p:sp>
        <p:nvSpPr>
          <p:cNvPr id="14" name="右箭头 13"/>
          <p:cNvSpPr/>
          <p:nvPr/>
        </p:nvSpPr>
        <p:spPr bwMode="auto">
          <a:xfrm>
            <a:off x="1500166" y="1421487"/>
            <a:ext cx="500066" cy="214314"/>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15" name="TextBox 14"/>
          <p:cNvSpPr txBox="1"/>
          <p:nvPr/>
        </p:nvSpPr>
        <p:spPr>
          <a:xfrm>
            <a:off x="571472" y="562098"/>
            <a:ext cx="2357454" cy="584775"/>
          </a:xfrm>
          <a:prstGeom prst="rect">
            <a:avLst/>
          </a:prstGeom>
          <a:noFill/>
        </p:spPr>
        <p:txBody>
          <a:bodyPr wrap="square" rtlCol="0">
            <a:spAutoFit/>
          </a:bodyPr>
          <a:lstStyle/>
          <a:p>
            <a:pPr>
              <a:buNone/>
            </a:pPr>
            <a:r>
              <a:rPr lang="zh-CN" altLang="en-US" dirty="0"/>
              <a:t>字符的序列</a:t>
            </a:r>
          </a:p>
        </p:txBody>
      </p:sp>
      <p:sp>
        <p:nvSpPr>
          <p:cNvPr id="16" name="矩形 15"/>
          <p:cNvSpPr/>
          <p:nvPr/>
        </p:nvSpPr>
        <p:spPr bwMode="auto">
          <a:xfrm>
            <a:off x="4947430" y="1196752"/>
            <a:ext cx="1928826" cy="584775"/>
          </a:xfrm>
          <a:prstGeom prst="rect">
            <a:avLst/>
          </a:prstGeom>
          <a:noFill/>
          <a:ln w="38100" cap="flat" cmpd="sng" algn="ctr">
            <a:solidFill>
              <a:srgbClr val="990099"/>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Tx/>
              <a:buSzTx/>
              <a:buNone/>
            </a:pPr>
            <a:r>
              <a:rPr kumimoji="1" lang="zh-CN" altLang="en-US" dirty="0"/>
              <a:t>语法分析</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4" name="右箭头 23"/>
          <p:cNvSpPr/>
          <p:nvPr/>
        </p:nvSpPr>
        <p:spPr bwMode="auto">
          <a:xfrm>
            <a:off x="7072330" y="1421487"/>
            <a:ext cx="500066" cy="214314"/>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25" name="右箭头 24"/>
          <p:cNvSpPr/>
          <p:nvPr/>
        </p:nvSpPr>
        <p:spPr bwMode="auto">
          <a:xfrm>
            <a:off x="4214810" y="1421487"/>
            <a:ext cx="500066" cy="214314"/>
          </a:xfrm>
          <a:prstGeom prst="rightArrow">
            <a:avLst/>
          </a:prstGeom>
          <a:solidFill>
            <a:srgbClr val="800080"/>
          </a:solid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pPr>
            <a:endParaRPr kumimoji="1" lang="zh-CN" altLang="en-US" sz="3200" b="1" i="0" u="none" strike="noStrike" cap="none" normalizeH="0" baseline="0">
              <a:ln>
                <a:noFill/>
              </a:ln>
              <a:solidFill>
                <a:srgbClr val="333399"/>
              </a:solidFill>
              <a:effectLst/>
              <a:latin typeface="Arial" panose="020B0604020202020204" pitchFamily="34" charset="0"/>
              <a:ea typeface="楷体_GB2312" pitchFamily="49" charset="-122"/>
            </a:endParaRPr>
          </a:p>
        </p:txBody>
      </p:sp>
      <p:sp>
        <p:nvSpPr>
          <p:cNvPr id="26" name="TextBox 25"/>
          <p:cNvSpPr txBox="1"/>
          <p:nvPr/>
        </p:nvSpPr>
        <p:spPr>
          <a:xfrm>
            <a:off x="3503202" y="548680"/>
            <a:ext cx="2357454" cy="584775"/>
          </a:xfrm>
          <a:prstGeom prst="rect">
            <a:avLst/>
          </a:prstGeom>
          <a:noFill/>
        </p:spPr>
        <p:txBody>
          <a:bodyPr wrap="square" rtlCol="0">
            <a:spAutoFit/>
          </a:bodyPr>
          <a:lstStyle/>
          <a:p>
            <a:pPr>
              <a:buNone/>
            </a:pPr>
            <a:r>
              <a:rPr lang="zh-CN" altLang="en-US" dirty="0"/>
              <a:t>单词的序列</a:t>
            </a:r>
          </a:p>
        </p:txBody>
      </p:sp>
      <p:sp>
        <p:nvSpPr>
          <p:cNvPr id="27" name="TextBox 26"/>
          <p:cNvSpPr txBox="1"/>
          <p:nvPr/>
        </p:nvSpPr>
        <p:spPr>
          <a:xfrm>
            <a:off x="6732240" y="620688"/>
            <a:ext cx="2263435" cy="584775"/>
          </a:xfrm>
          <a:prstGeom prst="rect">
            <a:avLst/>
          </a:prstGeom>
          <a:noFill/>
        </p:spPr>
        <p:txBody>
          <a:bodyPr wrap="square" rtlCol="0">
            <a:spAutoFit/>
          </a:bodyPr>
          <a:lstStyle/>
          <a:p>
            <a:pPr>
              <a:buNone/>
            </a:pPr>
            <a:r>
              <a:rPr lang="zh-CN" altLang="en-US" dirty="0"/>
              <a:t>语法分析树</a:t>
            </a:r>
          </a:p>
        </p:txBody>
      </p:sp>
      <p:sp>
        <p:nvSpPr>
          <p:cNvPr id="2" name="矩形 1"/>
          <p:cNvSpPr/>
          <p:nvPr/>
        </p:nvSpPr>
        <p:spPr>
          <a:xfrm>
            <a:off x="74100" y="1935590"/>
            <a:ext cx="8807035" cy="2062103"/>
          </a:xfrm>
          <a:prstGeom prst="rect">
            <a:avLst/>
          </a:prstGeom>
        </p:spPr>
        <p:txBody>
          <a:bodyPr wrap="square">
            <a:spAutoFit/>
          </a:bodyPr>
          <a:lstStyle/>
          <a:p>
            <a:pPr>
              <a:buClrTx/>
              <a:buNone/>
            </a:pPr>
            <a:r>
              <a:rPr lang="en-US" altLang="zh-CN" dirty="0">
                <a:solidFill>
                  <a:srgbClr val="800080"/>
                </a:solidFill>
              </a:rPr>
              <a:t> </a:t>
            </a:r>
            <a:r>
              <a:rPr lang="zh-CN" altLang="en-US" dirty="0">
                <a:solidFill>
                  <a:srgbClr val="800080"/>
                </a:solidFill>
              </a:rPr>
              <a:t>核心问题：</a:t>
            </a:r>
            <a:r>
              <a:rPr lang="zh-CN" altLang="en-US" dirty="0"/>
              <a:t>对任意</a:t>
            </a:r>
            <a:r>
              <a:rPr lang="zh-CN" altLang="en-US" dirty="0">
                <a:solidFill>
                  <a:srgbClr val="800080"/>
                </a:solidFill>
              </a:rPr>
              <a:t>上下文无关文法</a:t>
            </a:r>
            <a:endParaRPr lang="en-US" altLang="zh-CN" dirty="0">
              <a:solidFill>
                <a:srgbClr val="800080"/>
              </a:solidFill>
            </a:endParaRPr>
          </a:p>
          <a:p>
            <a:pPr>
              <a:buClrTx/>
              <a:buNone/>
            </a:pPr>
            <a:r>
              <a:rPr lang="en-US" altLang="zh-CN" i="1" dirty="0"/>
              <a:t>G</a:t>
            </a:r>
            <a:r>
              <a:rPr lang="en-US" altLang="zh-CN" dirty="0"/>
              <a:t> = (</a:t>
            </a:r>
            <a:r>
              <a:rPr lang="en-US" altLang="zh-CN" i="1" dirty="0"/>
              <a:t>V</a:t>
            </a:r>
            <a:r>
              <a:rPr lang="en-US" altLang="zh-CN" i="1" baseline="-25000" dirty="0"/>
              <a:t>N</a:t>
            </a:r>
            <a:r>
              <a:rPr lang="en-US" altLang="zh-CN" i="1" baseline="-30000" dirty="0">
                <a:solidFill>
                  <a:srgbClr val="000000"/>
                </a:solidFill>
              </a:rPr>
              <a:t> </a:t>
            </a:r>
            <a:r>
              <a:rPr lang="zh-CN" altLang="en-US" dirty="0"/>
              <a:t>，</a:t>
            </a:r>
            <a:r>
              <a:rPr lang="en-US" altLang="zh-CN" dirty="0"/>
              <a:t>V</a:t>
            </a:r>
            <a:r>
              <a:rPr lang="en-US" altLang="zh-CN" i="1" baseline="-25000" dirty="0"/>
              <a:t>T</a:t>
            </a:r>
            <a:r>
              <a:rPr lang="en-US" altLang="zh-CN" i="1" baseline="-25000" dirty="0">
                <a:solidFill>
                  <a:srgbClr val="000000"/>
                </a:solidFill>
              </a:rPr>
              <a:t> </a:t>
            </a:r>
            <a:r>
              <a:rPr lang="zh-CN" altLang="en-US" dirty="0"/>
              <a:t>，</a:t>
            </a:r>
            <a:r>
              <a:rPr lang="en-US" altLang="zh-CN" i="1" dirty="0"/>
              <a:t>P</a:t>
            </a:r>
            <a:r>
              <a:rPr lang="zh-CN" altLang="en-US" dirty="0"/>
              <a:t>，</a:t>
            </a:r>
            <a:r>
              <a:rPr lang="en-US" altLang="zh-CN" i="1" dirty="0"/>
              <a:t>S </a:t>
            </a:r>
            <a:r>
              <a:rPr lang="en-US" altLang="zh-CN" dirty="0"/>
              <a:t>) </a:t>
            </a:r>
            <a:r>
              <a:rPr lang="zh-CN" altLang="en-US" dirty="0"/>
              <a:t>和任意</a:t>
            </a:r>
            <a:r>
              <a:rPr lang="en-US" altLang="zh-CN" i="1" dirty="0"/>
              <a:t>w </a:t>
            </a:r>
            <a:r>
              <a:rPr lang="en-US" altLang="zh-CN" dirty="0">
                <a:sym typeface="Symbol" pitchFamily="18" charset="2"/>
              </a:rPr>
              <a:t></a:t>
            </a:r>
            <a:r>
              <a:rPr lang="en-US" altLang="zh-CN" dirty="0"/>
              <a:t> V</a:t>
            </a:r>
            <a:r>
              <a:rPr lang="en-US" altLang="zh-CN" i="1" baseline="-25000" dirty="0"/>
              <a:t>T</a:t>
            </a:r>
            <a:r>
              <a:rPr lang="en-US" altLang="zh-CN" dirty="0"/>
              <a:t> *</a:t>
            </a:r>
            <a:r>
              <a:rPr lang="zh-CN" altLang="en-US" dirty="0"/>
              <a:t>，</a:t>
            </a:r>
            <a:endParaRPr lang="en-US" altLang="zh-CN" dirty="0"/>
          </a:p>
          <a:p>
            <a:pPr>
              <a:buClrTx/>
              <a:buNone/>
            </a:pPr>
            <a:r>
              <a:rPr lang="zh-CN" altLang="en-US" dirty="0"/>
              <a:t>判断是否</a:t>
            </a:r>
            <a:r>
              <a:rPr lang="en-US" altLang="zh-CN" i="1" dirty="0"/>
              <a:t>w </a:t>
            </a:r>
            <a:r>
              <a:rPr lang="en-US" altLang="zh-CN" dirty="0">
                <a:sym typeface="Symbol" pitchFamily="18" charset="2"/>
              </a:rPr>
              <a:t></a:t>
            </a:r>
            <a:r>
              <a:rPr lang="en-US" altLang="zh-CN" dirty="0"/>
              <a:t> </a:t>
            </a:r>
            <a:r>
              <a:rPr lang="en-US" altLang="zh-CN" i="1" dirty="0"/>
              <a:t>L(G)</a:t>
            </a:r>
            <a:r>
              <a:rPr lang="zh-CN" altLang="en-US" dirty="0"/>
              <a:t>？ </a:t>
            </a:r>
            <a:endParaRPr lang="en-US" altLang="zh-CN" dirty="0"/>
          </a:p>
          <a:p>
            <a:pPr>
              <a:buClrTx/>
              <a:buNone/>
            </a:pPr>
            <a:r>
              <a:rPr lang="zh-CN" altLang="en-US" dirty="0"/>
              <a:t>即判断是否接受</a:t>
            </a:r>
            <a:r>
              <a:rPr lang="en-US" altLang="zh-CN" dirty="0"/>
              <a:t>w</a:t>
            </a:r>
            <a:r>
              <a:rPr lang="zh-CN" altLang="en-US" dirty="0"/>
              <a:t>为</a:t>
            </a:r>
            <a:r>
              <a:rPr lang="en-US" altLang="zh-CN" dirty="0"/>
              <a:t>G</a:t>
            </a:r>
            <a:r>
              <a:rPr lang="zh-CN" altLang="en-US" dirty="0"/>
              <a:t>的一个句子？ </a:t>
            </a:r>
            <a:endParaRPr lang="en-US" altLang="zh-CN" dirty="0"/>
          </a:p>
        </p:txBody>
      </p:sp>
      <p:sp>
        <p:nvSpPr>
          <p:cNvPr id="28" name="TextBox 27"/>
          <p:cNvSpPr txBox="1"/>
          <p:nvPr/>
        </p:nvSpPr>
        <p:spPr>
          <a:xfrm>
            <a:off x="6820070" y="1699241"/>
            <a:ext cx="2263435" cy="584775"/>
          </a:xfrm>
          <a:prstGeom prst="rect">
            <a:avLst/>
          </a:prstGeom>
          <a:noFill/>
        </p:spPr>
        <p:txBody>
          <a:bodyPr wrap="square" rtlCol="0">
            <a:spAutoFit/>
          </a:bodyPr>
          <a:lstStyle/>
          <a:p>
            <a:pPr>
              <a:buNone/>
            </a:pPr>
            <a:r>
              <a:rPr lang="zh-CN" altLang="en-US" dirty="0"/>
              <a:t>或报错</a:t>
            </a:r>
          </a:p>
        </p:txBody>
      </p:sp>
      <p:sp>
        <p:nvSpPr>
          <p:cNvPr id="3" name="矩形 2"/>
          <p:cNvSpPr/>
          <p:nvPr/>
        </p:nvSpPr>
        <p:spPr>
          <a:xfrm>
            <a:off x="3666664" y="6237312"/>
            <a:ext cx="4091944" cy="584775"/>
          </a:xfrm>
          <a:prstGeom prst="rect">
            <a:avLst/>
          </a:prstGeom>
        </p:spPr>
        <p:txBody>
          <a:bodyPr wrap="square">
            <a:spAutoFit/>
          </a:bodyPr>
          <a:lstStyle/>
          <a:p>
            <a:pPr>
              <a:buClrTx/>
              <a:buNone/>
            </a:pPr>
            <a:r>
              <a:rPr lang="zh-CN" altLang="en-US" dirty="0"/>
              <a:t>自底向上分析  第六章</a:t>
            </a:r>
          </a:p>
        </p:txBody>
      </p:sp>
      <p:sp>
        <p:nvSpPr>
          <p:cNvPr id="4" name="左大括号 3"/>
          <p:cNvSpPr/>
          <p:nvPr/>
        </p:nvSpPr>
        <p:spPr>
          <a:xfrm>
            <a:off x="3294112" y="5741967"/>
            <a:ext cx="346930" cy="1008112"/>
          </a:xfrm>
          <a:prstGeom prst="leftBrace">
            <a:avLst/>
          </a:prstGeom>
          <a:ln w="50800">
            <a:solidFill>
              <a:srgbClr val="99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66832" y="3933056"/>
            <a:ext cx="9065019" cy="2062103"/>
          </a:xfrm>
          <a:prstGeom prst="rect">
            <a:avLst/>
          </a:prstGeom>
        </p:spPr>
        <p:txBody>
          <a:bodyPr wrap="square">
            <a:spAutoFit/>
          </a:bodyPr>
          <a:lstStyle/>
          <a:p>
            <a:pPr>
              <a:buClrTx/>
              <a:buNone/>
            </a:pPr>
            <a:r>
              <a:rPr lang="zh-CN" altLang="en-US" dirty="0"/>
              <a:t>若是，则给出分析树</a:t>
            </a:r>
            <a:r>
              <a:rPr lang="en-US" altLang="zh-CN" dirty="0"/>
              <a:t>(</a:t>
            </a:r>
            <a:r>
              <a:rPr lang="zh-CN" altLang="en-US" dirty="0"/>
              <a:t>或推导步骤</a:t>
            </a:r>
            <a:r>
              <a:rPr lang="en-US" altLang="zh-CN" dirty="0"/>
              <a:t>)</a:t>
            </a:r>
            <a:r>
              <a:rPr lang="zh-CN" altLang="en-US" dirty="0"/>
              <a:t>；</a:t>
            </a:r>
            <a:endParaRPr lang="en-US" altLang="zh-CN" dirty="0"/>
          </a:p>
          <a:p>
            <a:pPr>
              <a:buClrTx/>
              <a:buNone/>
            </a:pPr>
            <a:r>
              <a:rPr lang="zh-CN" altLang="en-US" dirty="0"/>
              <a:t>否则，进行报错处理。</a:t>
            </a:r>
            <a:endParaRPr lang="en-US" altLang="zh-CN" dirty="0"/>
          </a:p>
          <a:p>
            <a:pPr>
              <a:buClrTx/>
              <a:buNone/>
            </a:pPr>
            <a:r>
              <a:rPr lang="zh-CN" altLang="en-US" dirty="0"/>
              <a:t>思路：尝试构造</a:t>
            </a:r>
            <a:r>
              <a:rPr lang="en-US" altLang="zh-CN" i="1" dirty="0"/>
              <a:t>w</a:t>
            </a:r>
            <a:r>
              <a:rPr lang="zh-CN" altLang="en-US" dirty="0"/>
              <a:t>的分析树，如果可以构造出，则接受，否则报错</a:t>
            </a:r>
            <a:endParaRPr lang="en-US" altLang="zh-CN" dirty="0"/>
          </a:p>
        </p:txBody>
      </p:sp>
      <p:sp>
        <p:nvSpPr>
          <p:cNvPr id="6" name="矩形 5"/>
          <p:cNvSpPr/>
          <p:nvPr/>
        </p:nvSpPr>
        <p:spPr>
          <a:xfrm>
            <a:off x="3654152" y="5589240"/>
            <a:ext cx="6174432" cy="584775"/>
          </a:xfrm>
          <a:prstGeom prst="rect">
            <a:avLst/>
          </a:prstGeom>
        </p:spPr>
        <p:txBody>
          <a:bodyPr wrap="square">
            <a:spAutoFit/>
          </a:bodyPr>
          <a:lstStyle/>
          <a:p>
            <a:pPr>
              <a:buClrTx/>
              <a:buNone/>
            </a:pPr>
            <a:r>
              <a:rPr lang="zh-CN" altLang="en-US" dirty="0"/>
              <a:t>自顶向下分析  第四章 </a:t>
            </a:r>
          </a:p>
        </p:txBody>
      </p:sp>
    </p:spTree>
    <p:extLst>
      <p:ext uri="{BB962C8B-B14F-4D97-AF65-F5344CB8AC3E}">
        <p14:creationId xmlns:p14="http://schemas.microsoft.com/office/powerpoint/2010/main" val="29675045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animBg="1"/>
      <p:bldP spid="24" grpId="0" animBg="1"/>
      <p:bldP spid="27" grpId="0"/>
      <p:bldP spid="2" grpId="0"/>
      <p:bldP spid="28" grpId="0"/>
      <p:bldP spid="3" grpId="0"/>
      <p:bldP spid="4"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96117"/>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3" name="矩形 2"/>
          <p:cNvSpPr/>
          <p:nvPr/>
        </p:nvSpPr>
        <p:spPr>
          <a:xfrm>
            <a:off x="4811652" y="96117"/>
            <a:ext cx="3643338" cy="584775"/>
          </a:xfrm>
          <a:prstGeom prst="rect">
            <a:avLst/>
          </a:prstGeom>
        </p:spPr>
        <p:txBody>
          <a:bodyPr wrap="square">
            <a:spAutoFit/>
          </a:bodyPr>
          <a:lstStyle/>
          <a:p>
            <a:pPr>
              <a:buNone/>
            </a:pP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1</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2</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k</a:t>
            </a:r>
          </a:p>
        </p:txBody>
      </p:sp>
      <p:sp>
        <p:nvSpPr>
          <p:cNvPr id="4" name="矩形 3"/>
          <p:cNvSpPr/>
          <p:nvPr/>
        </p:nvSpPr>
        <p:spPr>
          <a:xfrm>
            <a:off x="2123728" y="618637"/>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6" name="矩形 5"/>
          <p:cNvSpPr/>
          <p:nvPr/>
        </p:nvSpPr>
        <p:spPr>
          <a:xfrm>
            <a:off x="119715" y="1471082"/>
            <a:ext cx="9433048" cy="2062103"/>
          </a:xfrm>
          <a:prstGeom prst="rect">
            <a:avLst/>
          </a:prstGeom>
        </p:spPr>
        <p:txBody>
          <a:bodyPr wrap="square">
            <a:spAutoFit/>
          </a:bodyPr>
          <a:lstStyle/>
          <a:p>
            <a:pPr>
              <a:buNone/>
            </a:pPr>
            <a:r>
              <a:rPr lang="zh-CN" altLang="en-US" dirty="0">
                <a:solidFill>
                  <a:srgbClr val="800080"/>
                </a:solidFill>
              </a:rPr>
              <a:t>从前面例</a:t>
            </a:r>
            <a:r>
              <a:rPr lang="en-US" altLang="zh-CN" dirty="0">
                <a:solidFill>
                  <a:srgbClr val="800080"/>
                </a:solidFill>
              </a:rPr>
              <a:t>4.1</a:t>
            </a:r>
            <a:r>
              <a:rPr lang="zh-CN" altLang="en-US" dirty="0">
                <a:solidFill>
                  <a:srgbClr val="800080"/>
                </a:solidFill>
              </a:rPr>
              <a:t>和例</a:t>
            </a:r>
            <a:r>
              <a:rPr lang="en-US" altLang="zh-CN" dirty="0">
                <a:solidFill>
                  <a:srgbClr val="800080"/>
                </a:solidFill>
              </a:rPr>
              <a:t>4.2</a:t>
            </a:r>
            <a:r>
              <a:rPr lang="zh-CN" altLang="en-US" dirty="0">
                <a:solidFill>
                  <a:srgbClr val="800080"/>
                </a:solidFill>
              </a:rPr>
              <a:t>中的分析，可知在面临选择使用哪一个产生式时，</a:t>
            </a:r>
            <a:endParaRPr lang="en-US" altLang="zh-CN" dirty="0">
              <a:solidFill>
                <a:srgbClr val="800080"/>
              </a:solidFill>
            </a:endParaRPr>
          </a:p>
          <a:p>
            <a:pPr>
              <a:buNone/>
            </a:pPr>
            <a:r>
              <a:rPr lang="zh-CN" altLang="en-US" dirty="0">
                <a:solidFill>
                  <a:srgbClr val="800080"/>
                </a:solidFill>
              </a:rPr>
              <a:t>可以观察</a:t>
            </a:r>
            <a:endParaRPr lang="en-US" altLang="zh-CN" dirty="0">
              <a:solidFill>
                <a:srgbClr val="800080"/>
              </a:solidFill>
            </a:endParaRPr>
          </a:p>
          <a:p>
            <a:pPr>
              <a:buNone/>
            </a:pPr>
            <a:r>
              <a:rPr lang="en-US" altLang="zh-CN" dirty="0">
                <a:solidFill>
                  <a:srgbClr val="800080"/>
                </a:solidFill>
              </a:rPr>
              <a:t>		</a:t>
            </a:r>
            <a:r>
              <a:rPr lang="zh-CN" altLang="en-US" dirty="0">
                <a:solidFill>
                  <a:srgbClr val="800080"/>
                </a:solidFill>
              </a:rPr>
              <a:t>剩余输入串</a:t>
            </a:r>
            <a:r>
              <a:rPr lang="el-GR" altLang="zh-CN" i="1" dirty="0">
                <a:latin typeface="Arial"/>
                <a:ea typeface="华文行楷" pitchFamily="2" charset="-122"/>
                <a:cs typeface="Arial"/>
                <a:sym typeface="Symbol" panose="05050102010706020507" pitchFamily="18" charset="2"/>
              </a:rPr>
              <a:t>γ</a:t>
            </a:r>
            <a:r>
              <a:rPr lang="zh-CN" altLang="en-US" dirty="0">
                <a:solidFill>
                  <a:srgbClr val="800080"/>
                </a:solidFill>
              </a:rPr>
              <a:t>当前符号</a:t>
            </a:r>
            <a:r>
              <a:rPr lang="en-US" altLang="zh-CN" i="1" dirty="0"/>
              <a:t>a,</a:t>
            </a:r>
            <a:endParaRPr lang="en-US" altLang="zh-CN" dirty="0">
              <a:solidFill>
                <a:srgbClr val="800080"/>
              </a:solidFill>
            </a:endParaRPr>
          </a:p>
        </p:txBody>
      </p:sp>
      <p:sp>
        <p:nvSpPr>
          <p:cNvPr id="7" name="TextBox 6"/>
          <p:cNvSpPr txBox="1"/>
          <p:nvPr/>
        </p:nvSpPr>
        <p:spPr>
          <a:xfrm>
            <a:off x="2411760" y="-99392"/>
            <a:ext cx="648072" cy="584775"/>
          </a:xfrm>
          <a:prstGeom prst="rect">
            <a:avLst/>
          </a:prstGeom>
          <a:noFill/>
        </p:spPr>
        <p:txBody>
          <a:bodyPr wrap="square" rtlCol="0">
            <a:spAutoFit/>
          </a:bodyPr>
          <a:lstStyle/>
          <a:p>
            <a:pPr>
              <a:buNone/>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8" name="矩形 7"/>
          <p:cNvSpPr/>
          <p:nvPr/>
        </p:nvSpPr>
        <p:spPr>
          <a:xfrm>
            <a:off x="35496" y="3501008"/>
            <a:ext cx="9108504" cy="1077218"/>
          </a:xfrm>
          <a:prstGeom prst="rect">
            <a:avLst/>
          </a:prstGeom>
        </p:spPr>
        <p:txBody>
          <a:bodyPr wrap="square">
            <a:spAutoFit/>
          </a:bodyPr>
          <a:lstStyle/>
          <a:p>
            <a:pPr>
              <a:buNone/>
            </a:pPr>
            <a:r>
              <a:rPr lang="zh-CN" altLang="en-US" dirty="0">
                <a:solidFill>
                  <a:srgbClr val="800080"/>
                </a:solidFill>
              </a:rPr>
              <a:t>当产生式右部不能推出空时</a:t>
            </a:r>
            <a:r>
              <a:rPr lang="en-US" altLang="zh-CN" dirty="0">
                <a:solidFill>
                  <a:srgbClr val="800080"/>
                </a:solidFill>
              </a:rPr>
              <a:t>,</a:t>
            </a:r>
            <a:r>
              <a:rPr lang="zh-CN" altLang="en-US" dirty="0">
                <a:solidFill>
                  <a:srgbClr val="800080"/>
                </a:solidFill>
              </a:rPr>
              <a:t> 则必须选择能推导出</a:t>
            </a:r>
            <a:r>
              <a:rPr lang="en-US" altLang="zh-CN" dirty="0">
                <a:solidFill>
                  <a:srgbClr val="800080"/>
                </a:solidFill>
              </a:rPr>
              <a:t>		</a:t>
            </a:r>
            <a:r>
              <a:rPr lang="zh-CN" altLang="en-US" dirty="0">
                <a:solidFill>
                  <a:srgbClr val="800080"/>
                </a:solidFill>
              </a:rPr>
              <a:t>形如     </a:t>
            </a: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zh-CN" altLang="en-US" i="1" dirty="0">
                <a:ea typeface="华文行楷" pitchFamily="2" charset="-122"/>
                <a:sym typeface="Symbol" panose="05050102010706020507" pitchFamily="18" charset="2"/>
              </a:rPr>
              <a:t>   </a:t>
            </a:r>
            <a:r>
              <a:rPr lang="zh-CN" altLang="en-US" dirty="0">
                <a:solidFill>
                  <a:srgbClr val="800080"/>
                </a:solidFill>
                <a:sym typeface="Symbol" panose="05050102010706020507" pitchFamily="18" charset="2"/>
              </a:rPr>
              <a:t>的句型的</a:t>
            </a:r>
            <a:r>
              <a:rPr lang="zh-CN" altLang="en-US" dirty="0">
                <a:solidFill>
                  <a:srgbClr val="800080"/>
                </a:solidFill>
              </a:rPr>
              <a:t>产生式右部</a:t>
            </a:r>
            <a:r>
              <a:rPr lang="en-US" altLang="zh-CN" dirty="0">
                <a:solidFill>
                  <a:srgbClr val="800080"/>
                </a:solidFill>
              </a:rPr>
              <a:t>.</a:t>
            </a:r>
            <a:endParaRPr lang="en-US" altLang="zh-CN" dirty="0">
              <a:solidFill>
                <a:srgbClr val="800080"/>
              </a:solidFill>
              <a:sym typeface="Symbol" panose="05050102010706020507" pitchFamily="18" charset="2"/>
            </a:endParaRPr>
          </a:p>
        </p:txBody>
      </p:sp>
      <p:sp>
        <p:nvSpPr>
          <p:cNvPr id="9" name="矩形 8"/>
          <p:cNvSpPr/>
          <p:nvPr/>
        </p:nvSpPr>
        <p:spPr>
          <a:xfrm>
            <a:off x="107504" y="4679265"/>
            <a:ext cx="8796844" cy="2062103"/>
          </a:xfrm>
          <a:prstGeom prst="rect">
            <a:avLst/>
          </a:prstGeom>
        </p:spPr>
        <p:txBody>
          <a:bodyPr wrap="square">
            <a:spAutoFit/>
          </a:bodyPr>
          <a:lstStyle/>
          <a:p>
            <a:pPr>
              <a:buNone/>
            </a:pPr>
            <a:r>
              <a:rPr lang="zh-CN" altLang="en-US" dirty="0">
                <a:solidFill>
                  <a:srgbClr val="800080"/>
                </a:solidFill>
                <a:sym typeface="Symbol" panose="05050102010706020507" pitchFamily="18" charset="2"/>
              </a:rPr>
              <a:t>因此我们应该求出</a:t>
            </a:r>
            <a:endParaRPr lang="en-US" altLang="zh-CN" dirty="0">
              <a:solidFill>
                <a:srgbClr val="800080"/>
              </a:solidFill>
              <a:sym typeface="Symbol" panose="05050102010706020507" pitchFamily="18" charset="2"/>
            </a:endParaRPr>
          </a:p>
          <a:p>
            <a:pPr>
              <a:buNone/>
            </a:pPr>
            <a:r>
              <a:rPr lang="zh-CN" altLang="en-US" dirty="0">
                <a:solidFill>
                  <a:srgbClr val="FF0000"/>
                </a:solidFill>
                <a:sym typeface="Symbol" panose="05050102010706020507" pitchFamily="18" charset="2"/>
              </a:rPr>
              <a:t>产生式右部能推出的所有句型的第一个终结符</a:t>
            </a:r>
            <a:r>
              <a:rPr lang="zh-CN" altLang="en-US" dirty="0">
                <a:solidFill>
                  <a:srgbClr val="800080"/>
                </a:solidFill>
                <a:sym typeface="Symbol" panose="05050102010706020507" pitchFamily="18" charset="2"/>
              </a:rPr>
              <a:t>，通过这个集合来判断选择哪一个产生式！</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下面我们将这个观察严格化</a:t>
            </a:r>
            <a:endParaRPr lang="zh-CN" altLang="en-US" dirty="0"/>
          </a:p>
        </p:txBody>
      </p:sp>
    </p:spTree>
    <p:extLst>
      <p:ext uri="{BB962C8B-B14F-4D97-AF65-F5344CB8AC3E}">
        <p14:creationId xmlns:p14="http://schemas.microsoft.com/office/powerpoint/2010/main" val="162234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285728"/>
            <a:ext cx="8964488" cy="584775"/>
          </a:xfrm>
          <a:prstGeom prst="rect">
            <a:avLst/>
          </a:prstGeom>
          <a:noFill/>
          <a:ln w="9525">
            <a:noFill/>
            <a:miter lim="800000"/>
            <a:headEnd/>
            <a:tailEnd/>
          </a:ln>
        </p:spPr>
        <p:txBody>
          <a:bodyPr wrap="square">
            <a:spAutoFit/>
          </a:bodyPr>
          <a:lstStyle/>
          <a:p>
            <a:r>
              <a:rPr lang="zh-CN" altLang="en-US" dirty="0">
                <a:solidFill>
                  <a:srgbClr val="800080"/>
                </a:solidFill>
              </a:rPr>
              <a:t>定义</a:t>
            </a:r>
            <a:r>
              <a:rPr lang="en-US" altLang="zh-CN" dirty="0">
                <a:solidFill>
                  <a:srgbClr val="800080"/>
                </a:solidFill>
              </a:rPr>
              <a:t>4.1</a:t>
            </a:r>
            <a:r>
              <a:rPr lang="zh-CN" altLang="en-US" dirty="0"/>
              <a:t> </a:t>
            </a:r>
            <a:r>
              <a:rPr lang="en-US" altLang="zh-CN" sz="3200" dirty="0">
                <a:solidFill>
                  <a:srgbClr val="800080"/>
                </a:solidFill>
              </a:rPr>
              <a:t>FIRST</a:t>
            </a:r>
            <a:r>
              <a:rPr lang="en-US" altLang="zh-CN" sz="3200" dirty="0">
                <a:solidFill>
                  <a:srgbClr val="800080"/>
                </a:solidFill>
                <a:latin typeface="楷体_GB2312" pitchFamily="49" charset="-122"/>
              </a:rPr>
              <a:t> </a:t>
            </a:r>
            <a:r>
              <a:rPr lang="zh-CN" altLang="en-US" sz="3200" b="1" dirty="0">
                <a:solidFill>
                  <a:srgbClr val="800080"/>
                </a:solidFill>
                <a:latin typeface="楷体_GB2312" pitchFamily="49" charset="-122"/>
              </a:rPr>
              <a:t>集合（开始符号集，首符号集）</a:t>
            </a:r>
            <a:endParaRPr lang="zh-CN" altLang="en-US" sz="3200" b="1" dirty="0">
              <a:solidFill>
                <a:srgbClr val="800080"/>
              </a:solidFill>
            </a:endParaRPr>
          </a:p>
        </p:txBody>
      </p:sp>
      <p:sp>
        <p:nvSpPr>
          <p:cNvPr id="10" name="Rectangle 4"/>
          <p:cNvSpPr>
            <a:spLocks noChangeArrowheads="1"/>
          </p:cNvSpPr>
          <p:nvPr/>
        </p:nvSpPr>
        <p:spPr bwMode="auto">
          <a:xfrm>
            <a:off x="0" y="1000108"/>
            <a:ext cx="8999984" cy="2546851"/>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solidFill>
                  <a:schemeClr val="tx1"/>
                </a:solidFill>
                <a:latin typeface="楷体_GB2312" pitchFamily="49" charset="-122"/>
              </a:rPr>
              <a:t> </a:t>
            </a: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endParaRPr lang="zh-CN" altLang="en-US" b="1" dirty="0"/>
          </a:p>
          <a:p>
            <a:endParaRPr lang="zh-CN" altLang="en-US" sz="1050" b="1" dirty="0"/>
          </a:p>
          <a:p>
            <a:pPr>
              <a:buNone/>
            </a:pPr>
            <a:r>
              <a:rPr lang="zh-CN" altLang="en-US" b="1" dirty="0"/>
              <a:t>   对 </a:t>
            </a:r>
            <a:r>
              <a:rPr lang="zh-CN" altLang="en-US" b="1" i="1" dirty="0">
                <a:latin typeface="楷体_GB2312" pitchFamily="49" charset="-122"/>
                <a:sym typeface="Symbol" pitchFamily="18" charset="2"/>
              </a:rPr>
              <a:t> </a:t>
            </a:r>
            <a:r>
              <a:rPr lang="zh-CN" altLang="en-US" b="1" dirty="0">
                <a:latin typeface="楷体_GB2312" pitchFamily="49" charset="-122"/>
                <a:sym typeface="Symbol" pitchFamily="18" charset="2"/>
              </a:rPr>
              <a:t></a:t>
            </a:r>
            <a:r>
              <a:rPr lang="en-US" altLang="zh-CN" b="1" dirty="0">
                <a:latin typeface="楷体_GB2312" pitchFamily="49" charset="-122"/>
                <a:sym typeface="Symbol" pitchFamily="18" charset="2"/>
              </a:rPr>
              <a:t>(</a:t>
            </a:r>
            <a:r>
              <a:rPr lang="en-US" altLang="zh-CN" b="1" dirty="0"/>
              <a:t>V</a:t>
            </a:r>
            <a:r>
              <a:rPr lang="en-US" altLang="zh-CN" b="1" i="1" baseline="-25000" dirty="0"/>
              <a:t>N</a:t>
            </a:r>
            <a:r>
              <a:rPr lang="en-US" altLang="zh-CN" b="1" dirty="0">
                <a:latin typeface="楷体_GB2312" pitchFamily="49" charset="-122"/>
                <a:sym typeface="Symbol" pitchFamily="18" charset="2"/>
              </a:rPr>
              <a:t>  </a:t>
            </a:r>
            <a:r>
              <a:rPr lang="en-US" altLang="zh-CN" b="1" i="1" dirty="0"/>
              <a:t>V</a:t>
            </a:r>
            <a:r>
              <a:rPr lang="en-US" altLang="zh-CN" b="1" i="1" baseline="-25000" dirty="0"/>
              <a:t>T</a:t>
            </a:r>
            <a:r>
              <a:rPr lang="en-US" altLang="zh-CN" b="1" dirty="0">
                <a:latin typeface="楷体_GB2312" pitchFamily="49" charset="-122"/>
                <a:sym typeface="Symbol" pitchFamily="18" charset="2"/>
              </a:rPr>
              <a:t>)</a:t>
            </a:r>
            <a:r>
              <a:rPr lang="en-US" altLang="zh-CN" b="1" baseline="30000" dirty="0">
                <a:latin typeface="楷体_GB2312" pitchFamily="49" charset="-122"/>
                <a:sym typeface="Symbol" pitchFamily="18" charset="2"/>
              </a:rPr>
              <a:t>*</a:t>
            </a:r>
            <a:r>
              <a:rPr lang="zh-CN" altLang="en-US" b="1" dirty="0">
                <a:latin typeface="楷体_GB2312" pitchFamily="49" charset="-122"/>
              </a:rPr>
              <a:t>，</a:t>
            </a:r>
          </a:p>
          <a:p>
            <a:endParaRPr lang="zh-CN" altLang="zh-CN" sz="1050" b="1" dirty="0"/>
          </a:p>
          <a:p>
            <a:pPr>
              <a:buNone/>
            </a:pPr>
            <a:r>
              <a:rPr lang="zh-CN" altLang="en-US" b="1" dirty="0"/>
              <a:t>    </a:t>
            </a:r>
            <a:r>
              <a:rPr lang="en-US" altLang="zh-CN" dirty="0">
                <a:solidFill>
                  <a:srgbClr val="800080"/>
                </a:solidFill>
              </a:rPr>
              <a:t>FIRST</a:t>
            </a:r>
            <a:r>
              <a:rPr lang="zh-CN" altLang="en-US" b="1" dirty="0">
                <a:solidFill>
                  <a:srgbClr val="800080"/>
                </a:solidFill>
              </a:rPr>
              <a:t>（</a:t>
            </a:r>
            <a:r>
              <a:rPr lang="zh-CN" altLang="en-US" b="1" i="1" dirty="0">
                <a:solidFill>
                  <a:srgbClr val="800080"/>
                </a:solidFill>
                <a:sym typeface="Symbol" pitchFamily="18" charset="2"/>
              </a:rPr>
              <a:t></a:t>
            </a:r>
            <a:r>
              <a:rPr lang="zh-CN" altLang="en-US" b="1" dirty="0">
                <a:solidFill>
                  <a:srgbClr val="800080"/>
                </a:solidFill>
                <a:sym typeface="Symbol" pitchFamily="18" charset="2"/>
              </a:rPr>
              <a:t>）</a:t>
            </a:r>
            <a:r>
              <a:rPr lang="en-US" altLang="zh-CN" b="1" dirty="0">
                <a:solidFill>
                  <a:srgbClr val="800080"/>
                </a:solidFill>
                <a:sym typeface="Symbol" pitchFamily="18" charset="2"/>
              </a:rPr>
              <a:t>= { a</a:t>
            </a:r>
            <a:r>
              <a:rPr lang="en-US" altLang="zh-CN"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dirty="0">
                <a:solidFill>
                  <a:srgbClr val="800080"/>
                </a:solidFill>
                <a:sym typeface="Symbol" pitchFamily="18" charset="2"/>
              </a:rPr>
              <a:t></a:t>
            </a:r>
            <a:r>
              <a:rPr lang="en-US" altLang="zh-CN" b="1" dirty="0">
                <a:solidFill>
                  <a:srgbClr val="800080"/>
                </a:solidFill>
                <a:sym typeface="Symbol" pitchFamily="18" charset="2"/>
              </a:rPr>
              <a:t>a</a:t>
            </a:r>
            <a:r>
              <a:rPr lang="en-US" altLang="zh-CN" b="1" i="1" dirty="0">
                <a:solidFill>
                  <a:srgbClr val="800080"/>
                </a:solidFill>
                <a:sym typeface="Symbol" pitchFamily="18" charset="2"/>
              </a:rPr>
              <a:t>, </a:t>
            </a:r>
            <a:r>
              <a:rPr lang="en-US" altLang="zh-CN" b="1" dirty="0">
                <a:solidFill>
                  <a:srgbClr val="800080"/>
                </a:solidFill>
                <a:sym typeface="Symbol" pitchFamily="18" charset="2"/>
              </a:rPr>
              <a:t>a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V</a:t>
            </a:r>
            <a:r>
              <a:rPr lang="en-US" altLang="zh-CN" b="1" i="1" baseline="-25000" dirty="0">
                <a:solidFill>
                  <a:srgbClr val="800080"/>
                </a:solidFill>
                <a:sym typeface="Symbol" pitchFamily="18" charset="2"/>
              </a:rPr>
              <a:t>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b="1" i="1" dirty="0">
                <a:solidFill>
                  <a:srgbClr val="800080"/>
                </a:solidFill>
                <a:sym typeface="Symbol" pitchFamily="18" charset="2"/>
              </a:rPr>
              <a:t></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b="1" i="1" baseline="-25000" dirty="0">
                <a:solidFill>
                  <a:srgbClr val="800080"/>
                </a:solidFill>
              </a:rPr>
              <a:t>N</a:t>
            </a:r>
            <a:r>
              <a:rPr lang="en-US" altLang="zh-CN" b="1" dirty="0">
                <a:solidFill>
                  <a:srgbClr val="800080"/>
                </a:solidFill>
                <a:latin typeface="楷体_GB2312" pitchFamily="49" charset="-122"/>
                <a:sym typeface="Symbol" pitchFamily="18" charset="2"/>
              </a:rPr>
              <a:t> </a:t>
            </a:r>
            <a:r>
              <a:rPr lang="en-US" altLang="zh-CN" b="1" i="1" dirty="0">
                <a:solidFill>
                  <a:srgbClr val="800080"/>
                </a:solidFill>
              </a:rPr>
              <a:t>V</a:t>
            </a:r>
            <a:r>
              <a:rPr lang="en-US" altLang="zh-CN" b="1" i="1" baseline="-25000" dirty="0">
                <a:solidFill>
                  <a:srgbClr val="800080"/>
                </a:solidFill>
              </a:rPr>
              <a:t>T</a:t>
            </a:r>
            <a:r>
              <a:rPr lang="en-US" altLang="zh-CN" b="1"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b="1" dirty="0">
                <a:solidFill>
                  <a:srgbClr val="800080"/>
                </a:solidFill>
              </a:rPr>
              <a:t>,</a:t>
            </a:r>
          </a:p>
          <a:p>
            <a:pPr>
              <a:buNone/>
            </a:pPr>
            <a:r>
              <a:rPr lang="en-US" altLang="zh-CN" b="1" dirty="0">
                <a:solidFill>
                  <a:srgbClr val="800080"/>
                </a:solidFill>
              </a:rPr>
              <a:t>                                </a:t>
            </a:r>
            <a:r>
              <a:rPr lang="zh-CN" altLang="en-US" b="1" dirty="0">
                <a:solidFill>
                  <a:srgbClr val="800080"/>
                </a:solidFill>
              </a:rPr>
              <a:t>或者 </a:t>
            </a:r>
            <a:r>
              <a:rPr lang="zh-CN" altLang="zh-CN" b="1" i="1" dirty="0">
                <a:solidFill>
                  <a:srgbClr val="800080"/>
                </a:solidFill>
                <a:sym typeface="Symbol" pitchFamily="18" charset="2"/>
              </a:rPr>
              <a:t></a:t>
            </a:r>
            <a:r>
              <a:rPr lang="zh-CN" altLang="zh-CN" b="1" dirty="0">
                <a:solidFill>
                  <a:srgbClr val="800080"/>
                </a:solidFill>
                <a:sym typeface="Symbol" pitchFamily="18" charset="2"/>
              </a:rPr>
              <a:t> </a:t>
            </a:r>
            <a:r>
              <a:rPr lang="zh-CN" altLang="en-US" dirty="0">
                <a:solidFill>
                  <a:srgbClr val="800080"/>
                </a:solidFill>
                <a:latin typeface="楷体_GB2312" pitchFamily="49" charset="-122"/>
                <a:sym typeface="Symbol" pitchFamily="18" charset="2"/>
              </a:rPr>
              <a:t></a:t>
            </a:r>
            <a:r>
              <a:rPr lang="en-US" altLang="zh-CN" b="1" dirty="0">
                <a:solidFill>
                  <a:srgbClr val="800080"/>
                </a:solidFill>
              </a:rPr>
              <a:t>ε</a:t>
            </a:r>
            <a:r>
              <a:rPr lang="zh-CN" altLang="en-US" b="1" dirty="0">
                <a:solidFill>
                  <a:srgbClr val="800080"/>
                </a:solidFill>
              </a:rPr>
              <a:t>时 </a:t>
            </a:r>
            <a:r>
              <a:rPr lang="en-US" altLang="zh-CN" b="1" dirty="0">
                <a:solidFill>
                  <a:srgbClr val="800080"/>
                </a:solidFill>
              </a:rPr>
              <a:t>a =ε</a:t>
            </a:r>
            <a:r>
              <a:rPr lang="en-US" altLang="zh-CN" dirty="0">
                <a:solidFill>
                  <a:srgbClr val="800080"/>
                </a:solidFill>
              </a:rPr>
              <a:t>}</a:t>
            </a:r>
            <a:r>
              <a:rPr lang="en-US" altLang="zh-CN" sz="2400" dirty="0"/>
              <a:t>    </a:t>
            </a:r>
            <a:endParaRPr lang="en-US" altLang="zh-CN" sz="2400" dirty="0">
              <a:solidFill>
                <a:srgbClr val="800080"/>
              </a:solidFill>
              <a:sym typeface="Symbol" pitchFamily="18" charset="2"/>
            </a:endParaRPr>
          </a:p>
        </p:txBody>
      </p:sp>
      <p:sp>
        <p:nvSpPr>
          <p:cNvPr id="11" name="矩形 10"/>
          <p:cNvSpPr/>
          <p:nvPr/>
        </p:nvSpPr>
        <p:spPr>
          <a:xfrm>
            <a:off x="4299684" y="2473162"/>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12" name="矩形 11"/>
          <p:cNvSpPr/>
          <p:nvPr/>
        </p:nvSpPr>
        <p:spPr>
          <a:xfrm>
            <a:off x="5007346" y="2977218"/>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Tree>
    <p:extLst>
      <p:ext uri="{BB962C8B-B14F-4D97-AF65-F5344CB8AC3E}">
        <p14:creationId xmlns:p14="http://schemas.microsoft.com/office/powerpoint/2010/main" val="259520465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285728"/>
            <a:ext cx="8964488" cy="584775"/>
          </a:xfrm>
          <a:prstGeom prst="rect">
            <a:avLst/>
          </a:prstGeom>
          <a:noFill/>
          <a:ln w="9525">
            <a:noFill/>
            <a:miter lim="800000"/>
            <a:headEnd/>
            <a:tailEnd/>
          </a:ln>
        </p:spPr>
        <p:txBody>
          <a:bodyPr wrap="square">
            <a:spAutoFit/>
          </a:bodyPr>
          <a:lstStyle/>
          <a:p>
            <a:r>
              <a:rPr lang="zh-CN" altLang="en-US" dirty="0">
                <a:solidFill>
                  <a:srgbClr val="800080"/>
                </a:solidFill>
              </a:rPr>
              <a:t>定义</a:t>
            </a:r>
            <a:r>
              <a:rPr lang="en-US" altLang="zh-CN" dirty="0">
                <a:solidFill>
                  <a:srgbClr val="800080"/>
                </a:solidFill>
              </a:rPr>
              <a:t>4.1</a:t>
            </a:r>
            <a:r>
              <a:rPr lang="zh-CN" altLang="en-US" dirty="0"/>
              <a:t> </a:t>
            </a:r>
            <a:r>
              <a:rPr lang="en-US" altLang="zh-CN" sz="3200" dirty="0">
                <a:solidFill>
                  <a:srgbClr val="800080"/>
                </a:solidFill>
              </a:rPr>
              <a:t>FIRST</a:t>
            </a:r>
            <a:r>
              <a:rPr lang="en-US" altLang="zh-CN" sz="3200" dirty="0">
                <a:solidFill>
                  <a:srgbClr val="800080"/>
                </a:solidFill>
                <a:latin typeface="楷体_GB2312" pitchFamily="49" charset="-122"/>
              </a:rPr>
              <a:t> </a:t>
            </a:r>
            <a:r>
              <a:rPr lang="zh-CN" altLang="en-US" sz="3200" b="1" dirty="0">
                <a:solidFill>
                  <a:srgbClr val="800080"/>
                </a:solidFill>
                <a:latin typeface="楷体_GB2312" pitchFamily="49" charset="-122"/>
              </a:rPr>
              <a:t>集合（开始符号集，首符号集）</a:t>
            </a:r>
            <a:endParaRPr lang="zh-CN" altLang="en-US" sz="3200" b="1" dirty="0">
              <a:solidFill>
                <a:srgbClr val="800080"/>
              </a:solidFill>
            </a:endParaRPr>
          </a:p>
        </p:txBody>
      </p:sp>
      <p:sp>
        <p:nvSpPr>
          <p:cNvPr id="10" name="Rectangle 4"/>
          <p:cNvSpPr>
            <a:spLocks noChangeArrowheads="1"/>
          </p:cNvSpPr>
          <p:nvPr/>
        </p:nvSpPr>
        <p:spPr bwMode="auto">
          <a:xfrm>
            <a:off x="0" y="1000108"/>
            <a:ext cx="8999984" cy="2546851"/>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solidFill>
                  <a:schemeClr val="tx1"/>
                </a:solidFill>
                <a:latin typeface="楷体_GB2312" pitchFamily="49" charset="-122"/>
              </a:rPr>
              <a:t> </a:t>
            </a: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endParaRPr lang="zh-CN" altLang="en-US" b="1" dirty="0"/>
          </a:p>
          <a:p>
            <a:endParaRPr lang="zh-CN" altLang="en-US" sz="1050" b="1" dirty="0"/>
          </a:p>
          <a:p>
            <a:pPr>
              <a:buNone/>
            </a:pPr>
            <a:r>
              <a:rPr lang="zh-CN" altLang="en-US" b="1" dirty="0"/>
              <a:t>   对 </a:t>
            </a:r>
            <a:r>
              <a:rPr lang="zh-CN" altLang="en-US" b="1" i="1" dirty="0">
                <a:latin typeface="楷体_GB2312" pitchFamily="49" charset="-122"/>
                <a:sym typeface="Symbol" pitchFamily="18" charset="2"/>
              </a:rPr>
              <a:t> </a:t>
            </a:r>
            <a:r>
              <a:rPr lang="zh-CN" altLang="en-US" b="1" dirty="0">
                <a:latin typeface="楷体_GB2312" pitchFamily="49" charset="-122"/>
                <a:sym typeface="Symbol" pitchFamily="18" charset="2"/>
              </a:rPr>
              <a:t></a:t>
            </a:r>
            <a:r>
              <a:rPr lang="en-US" altLang="zh-CN" b="1" dirty="0">
                <a:latin typeface="楷体_GB2312" pitchFamily="49" charset="-122"/>
                <a:sym typeface="Symbol" pitchFamily="18" charset="2"/>
              </a:rPr>
              <a:t>(</a:t>
            </a:r>
            <a:r>
              <a:rPr lang="en-US" altLang="zh-CN" b="1" dirty="0"/>
              <a:t>V</a:t>
            </a:r>
            <a:r>
              <a:rPr lang="en-US" altLang="zh-CN" b="1" i="1" baseline="-25000" dirty="0"/>
              <a:t>N</a:t>
            </a:r>
            <a:r>
              <a:rPr lang="en-US" altLang="zh-CN" b="1" dirty="0">
                <a:latin typeface="楷体_GB2312" pitchFamily="49" charset="-122"/>
                <a:sym typeface="Symbol" pitchFamily="18" charset="2"/>
              </a:rPr>
              <a:t>  </a:t>
            </a:r>
            <a:r>
              <a:rPr lang="en-US" altLang="zh-CN" b="1" i="1" dirty="0"/>
              <a:t>V</a:t>
            </a:r>
            <a:r>
              <a:rPr lang="en-US" altLang="zh-CN" b="1" i="1" baseline="-25000" dirty="0"/>
              <a:t>T</a:t>
            </a:r>
            <a:r>
              <a:rPr lang="en-US" altLang="zh-CN" b="1" dirty="0">
                <a:latin typeface="楷体_GB2312" pitchFamily="49" charset="-122"/>
                <a:sym typeface="Symbol" pitchFamily="18" charset="2"/>
              </a:rPr>
              <a:t>)</a:t>
            </a:r>
            <a:r>
              <a:rPr lang="en-US" altLang="zh-CN" b="1" baseline="30000" dirty="0">
                <a:latin typeface="楷体_GB2312" pitchFamily="49" charset="-122"/>
                <a:sym typeface="Symbol" pitchFamily="18" charset="2"/>
              </a:rPr>
              <a:t>*</a:t>
            </a:r>
            <a:r>
              <a:rPr lang="zh-CN" altLang="en-US" b="1" dirty="0">
                <a:latin typeface="楷体_GB2312" pitchFamily="49" charset="-122"/>
              </a:rPr>
              <a:t>，</a:t>
            </a:r>
          </a:p>
          <a:p>
            <a:endParaRPr lang="zh-CN" altLang="zh-CN" sz="1050" b="1" dirty="0"/>
          </a:p>
          <a:p>
            <a:pPr>
              <a:buNone/>
            </a:pPr>
            <a:r>
              <a:rPr lang="zh-CN" altLang="en-US" b="1" dirty="0"/>
              <a:t>    </a:t>
            </a:r>
            <a:r>
              <a:rPr lang="en-US" altLang="zh-CN" dirty="0">
                <a:solidFill>
                  <a:srgbClr val="800080"/>
                </a:solidFill>
              </a:rPr>
              <a:t>FIRST</a:t>
            </a:r>
            <a:r>
              <a:rPr lang="zh-CN" altLang="en-US" b="1" dirty="0">
                <a:solidFill>
                  <a:srgbClr val="800080"/>
                </a:solidFill>
              </a:rPr>
              <a:t>（</a:t>
            </a:r>
            <a:r>
              <a:rPr lang="zh-CN" altLang="en-US" b="1" i="1" dirty="0">
                <a:solidFill>
                  <a:srgbClr val="800080"/>
                </a:solidFill>
                <a:sym typeface="Symbol" pitchFamily="18" charset="2"/>
              </a:rPr>
              <a:t></a:t>
            </a:r>
            <a:r>
              <a:rPr lang="zh-CN" altLang="en-US" b="1" dirty="0">
                <a:solidFill>
                  <a:srgbClr val="800080"/>
                </a:solidFill>
                <a:sym typeface="Symbol" pitchFamily="18" charset="2"/>
              </a:rPr>
              <a:t>）</a:t>
            </a:r>
            <a:r>
              <a:rPr lang="en-US" altLang="zh-CN" b="1" dirty="0">
                <a:solidFill>
                  <a:srgbClr val="800080"/>
                </a:solidFill>
                <a:sym typeface="Symbol" pitchFamily="18" charset="2"/>
              </a:rPr>
              <a:t>= { a</a:t>
            </a:r>
            <a:r>
              <a:rPr lang="en-US" altLang="zh-CN"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dirty="0">
                <a:solidFill>
                  <a:srgbClr val="800080"/>
                </a:solidFill>
                <a:sym typeface="Symbol" pitchFamily="18" charset="2"/>
              </a:rPr>
              <a:t></a:t>
            </a:r>
            <a:r>
              <a:rPr lang="en-US" altLang="zh-CN" b="1" dirty="0">
                <a:solidFill>
                  <a:srgbClr val="800080"/>
                </a:solidFill>
                <a:sym typeface="Symbol" pitchFamily="18" charset="2"/>
              </a:rPr>
              <a:t>a</a:t>
            </a:r>
            <a:r>
              <a:rPr lang="en-US" altLang="zh-CN" b="1" i="1" dirty="0">
                <a:solidFill>
                  <a:srgbClr val="800080"/>
                </a:solidFill>
                <a:sym typeface="Symbol" pitchFamily="18" charset="2"/>
              </a:rPr>
              <a:t>, </a:t>
            </a:r>
            <a:r>
              <a:rPr lang="en-US" altLang="zh-CN" b="1" dirty="0">
                <a:solidFill>
                  <a:srgbClr val="800080"/>
                </a:solidFill>
                <a:sym typeface="Symbol" pitchFamily="18" charset="2"/>
              </a:rPr>
              <a:t>a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V</a:t>
            </a:r>
            <a:r>
              <a:rPr lang="en-US" altLang="zh-CN" b="1" i="1" baseline="-25000" dirty="0">
                <a:solidFill>
                  <a:srgbClr val="800080"/>
                </a:solidFill>
                <a:sym typeface="Symbol" pitchFamily="18" charset="2"/>
              </a:rPr>
              <a:t>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b="1" i="1" dirty="0">
                <a:solidFill>
                  <a:srgbClr val="800080"/>
                </a:solidFill>
                <a:sym typeface="Symbol" pitchFamily="18" charset="2"/>
              </a:rPr>
              <a:t></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b="1" i="1" baseline="-25000" dirty="0">
                <a:solidFill>
                  <a:srgbClr val="800080"/>
                </a:solidFill>
              </a:rPr>
              <a:t>N</a:t>
            </a:r>
            <a:r>
              <a:rPr lang="en-US" altLang="zh-CN" b="1" dirty="0">
                <a:solidFill>
                  <a:srgbClr val="800080"/>
                </a:solidFill>
                <a:latin typeface="楷体_GB2312" pitchFamily="49" charset="-122"/>
                <a:sym typeface="Symbol" pitchFamily="18" charset="2"/>
              </a:rPr>
              <a:t> </a:t>
            </a:r>
            <a:r>
              <a:rPr lang="en-US" altLang="zh-CN" b="1" i="1" dirty="0">
                <a:solidFill>
                  <a:srgbClr val="800080"/>
                </a:solidFill>
              </a:rPr>
              <a:t>V</a:t>
            </a:r>
            <a:r>
              <a:rPr lang="en-US" altLang="zh-CN" b="1" i="1" baseline="-25000" dirty="0">
                <a:solidFill>
                  <a:srgbClr val="800080"/>
                </a:solidFill>
              </a:rPr>
              <a:t>T</a:t>
            </a:r>
            <a:r>
              <a:rPr lang="en-US" altLang="zh-CN" b="1"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b="1" dirty="0">
                <a:solidFill>
                  <a:srgbClr val="800080"/>
                </a:solidFill>
              </a:rPr>
              <a:t>,</a:t>
            </a:r>
          </a:p>
          <a:p>
            <a:pPr>
              <a:buNone/>
            </a:pPr>
            <a:r>
              <a:rPr lang="en-US" altLang="zh-CN" b="1" dirty="0">
                <a:solidFill>
                  <a:srgbClr val="800080"/>
                </a:solidFill>
              </a:rPr>
              <a:t>                                </a:t>
            </a:r>
            <a:r>
              <a:rPr lang="zh-CN" altLang="en-US" b="1" dirty="0">
                <a:solidFill>
                  <a:srgbClr val="800080"/>
                </a:solidFill>
              </a:rPr>
              <a:t>或者 </a:t>
            </a:r>
            <a:r>
              <a:rPr lang="zh-CN" altLang="zh-CN" b="1" i="1" dirty="0">
                <a:solidFill>
                  <a:srgbClr val="800080"/>
                </a:solidFill>
                <a:sym typeface="Symbol" pitchFamily="18" charset="2"/>
              </a:rPr>
              <a:t></a:t>
            </a:r>
            <a:r>
              <a:rPr lang="zh-CN" altLang="zh-CN" b="1" dirty="0">
                <a:solidFill>
                  <a:srgbClr val="800080"/>
                </a:solidFill>
                <a:sym typeface="Symbol" pitchFamily="18" charset="2"/>
              </a:rPr>
              <a:t> </a:t>
            </a:r>
            <a:r>
              <a:rPr lang="zh-CN" altLang="en-US" dirty="0">
                <a:solidFill>
                  <a:srgbClr val="800080"/>
                </a:solidFill>
                <a:latin typeface="楷体_GB2312" pitchFamily="49" charset="-122"/>
                <a:sym typeface="Symbol" pitchFamily="18" charset="2"/>
              </a:rPr>
              <a:t></a:t>
            </a:r>
            <a:r>
              <a:rPr lang="en-US" altLang="zh-CN" b="1" dirty="0">
                <a:solidFill>
                  <a:srgbClr val="800080"/>
                </a:solidFill>
              </a:rPr>
              <a:t>ε</a:t>
            </a:r>
            <a:r>
              <a:rPr lang="zh-CN" altLang="en-US" b="1" dirty="0">
                <a:solidFill>
                  <a:srgbClr val="800080"/>
                </a:solidFill>
              </a:rPr>
              <a:t>时 </a:t>
            </a:r>
            <a:r>
              <a:rPr lang="en-US" altLang="zh-CN" b="1" dirty="0">
                <a:solidFill>
                  <a:srgbClr val="800080"/>
                </a:solidFill>
              </a:rPr>
              <a:t>a =ε</a:t>
            </a:r>
            <a:r>
              <a:rPr lang="en-US" altLang="zh-CN" dirty="0">
                <a:solidFill>
                  <a:srgbClr val="800080"/>
                </a:solidFill>
              </a:rPr>
              <a:t>}</a:t>
            </a:r>
            <a:r>
              <a:rPr lang="en-US" altLang="zh-CN" sz="2400" dirty="0"/>
              <a:t>    </a:t>
            </a:r>
            <a:endParaRPr lang="en-US" altLang="zh-CN" sz="2400" dirty="0">
              <a:solidFill>
                <a:srgbClr val="800080"/>
              </a:solidFill>
              <a:sym typeface="Symbol" pitchFamily="18" charset="2"/>
            </a:endParaRPr>
          </a:p>
        </p:txBody>
      </p:sp>
      <p:sp>
        <p:nvSpPr>
          <p:cNvPr id="11" name="矩形 10"/>
          <p:cNvSpPr/>
          <p:nvPr/>
        </p:nvSpPr>
        <p:spPr>
          <a:xfrm>
            <a:off x="4299684" y="2473162"/>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12" name="矩形 11"/>
          <p:cNvSpPr/>
          <p:nvPr/>
        </p:nvSpPr>
        <p:spPr>
          <a:xfrm>
            <a:off x="5007346" y="2977218"/>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7" name="矩形 6"/>
          <p:cNvSpPr/>
          <p:nvPr/>
        </p:nvSpPr>
        <p:spPr>
          <a:xfrm>
            <a:off x="0" y="3929066"/>
            <a:ext cx="3975735" cy="201485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8" name="文本框 2"/>
          <p:cNvSpPr txBox="1"/>
          <p:nvPr/>
        </p:nvSpPr>
        <p:spPr>
          <a:xfrm>
            <a:off x="3429650" y="5376706"/>
            <a:ext cx="3477234" cy="1077218"/>
          </a:xfrm>
          <a:prstGeom prst="rect">
            <a:avLst/>
          </a:prstGeom>
          <a:noFill/>
        </p:spPr>
        <p:txBody>
          <a:bodyPr wrap="none" rtlCol="0" anchor="t">
            <a:spAutoFit/>
          </a:bodyPr>
          <a:lstStyle/>
          <a:p>
            <a:pPr>
              <a:buNone/>
            </a:pPr>
            <a:r>
              <a:rPr lang="en-US" altLang="zh-CN" i="1" dirty="0"/>
              <a:t>FIRST(</a:t>
            </a:r>
            <a:r>
              <a:rPr lang="en-US" altLang="zh-CN" i="1" dirty="0" err="1">
                <a:ea typeface="华文行楷" pitchFamily="2" charset="-122"/>
                <a:sym typeface="Symbol" panose="05050102010706020507" pitchFamily="18" charset="2"/>
              </a:rPr>
              <a:t>Ap</a:t>
            </a:r>
            <a:r>
              <a:rPr lang="en-US" altLang="zh-CN" i="1" dirty="0"/>
              <a:t>) ={</a:t>
            </a:r>
            <a:r>
              <a:rPr lang="en-US" altLang="zh-CN" i="1" dirty="0" err="1"/>
              <a:t>c,a</a:t>
            </a:r>
            <a:r>
              <a:rPr lang="en-US" altLang="zh-CN" i="1" dirty="0"/>
              <a:t>}</a:t>
            </a:r>
          </a:p>
          <a:p>
            <a:pPr>
              <a:buNone/>
            </a:pPr>
            <a:r>
              <a:rPr lang="en-US" altLang="zh-CN" i="1" dirty="0"/>
              <a:t>FIRST(</a:t>
            </a:r>
            <a:r>
              <a:rPr lang="en-US" altLang="zh-CN" i="1" dirty="0" err="1">
                <a:ea typeface="华文行楷" pitchFamily="2" charset="-122"/>
                <a:sym typeface="Symbol" panose="05050102010706020507" pitchFamily="18" charset="2"/>
              </a:rPr>
              <a:t>Bq</a:t>
            </a:r>
            <a:r>
              <a:rPr lang="en-US" altLang="zh-CN" i="1" dirty="0"/>
              <a:t>) ={</a:t>
            </a:r>
            <a:r>
              <a:rPr lang="en-US" altLang="zh-CN" i="1" dirty="0" err="1"/>
              <a:t>d,b</a:t>
            </a:r>
            <a:r>
              <a:rPr lang="en-US" altLang="zh-CN" i="1" dirty="0"/>
              <a:t>}</a:t>
            </a:r>
            <a:endParaRPr lang="zh-CN" altLang="en-US" i="1" dirty="0"/>
          </a:p>
        </p:txBody>
      </p:sp>
      <p:sp>
        <p:nvSpPr>
          <p:cNvPr id="9" name="矩形 8"/>
          <p:cNvSpPr/>
          <p:nvPr/>
        </p:nvSpPr>
        <p:spPr>
          <a:xfrm>
            <a:off x="3286774" y="3662194"/>
            <a:ext cx="4572000" cy="1569660"/>
          </a:xfrm>
          <a:prstGeom prst="rect">
            <a:avLst/>
          </a:prstGeom>
        </p:spPr>
        <p:txBody>
          <a:bodyPr>
            <a:spAutoFit/>
          </a:bodyPr>
          <a:lstStyle/>
          <a:p>
            <a:pPr>
              <a:buNone/>
            </a:pPr>
            <a:r>
              <a:rPr lang="zh-CN" altLang="en-US" dirty="0"/>
              <a:t>对于</a:t>
            </a:r>
            <a:r>
              <a:rPr lang="en-US" altLang="zh-CN" i="1" dirty="0"/>
              <a:t>S</a:t>
            </a:r>
            <a:r>
              <a:rPr lang="zh-CN" altLang="en-US" dirty="0"/>
              <a:t>的两个产生式</a:t>
            </a:r>
            <a:endParaRPr lang="en-US" altLang="zh-CN" dirty="0"/>
          </a:p>
          <a:p>
            <a:pPr>
              <a:buNone/>
            </a:pP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Ap</a:t>
            </a:r>
            <a:endParaRPr lang="en-US" altLang="zh-CN" i="1"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Bq</a:t>
            </a:r>
            <a:endParaRPr lang="zh-CN" altLang="en-US" i="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4499992" y="5517232"/>
            <a:ext cx="3596220"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ccap</a:t>
            </a: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6946726"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497146"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7556326" y="210397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7" name="Line 34"/>
          <p:cNvSpPr/>
          <p:nvPr/>
        </p:nvSpPr>
        <p:spPr>
          <a:xfrm flipV="1">
            <a:off x="6797397" y="1889125"/>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7284442" y="1889125"/>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92075" y="1153160"/>
            <a:ext cx="3975735" cy="201485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34" name="Line 34"/>
          <p:cNvSpPr/>
          <p:nvPr/>
        </p:nvSpPr>
        <p:spPr>
          <a:xfrm flipV="1">
            <a:off x="7499072" y="2625725"/>
            <a:ext cx="311785" cy="3112135"/>
          </a:xfrm>
          <a:prstGeom prst="line">
            <a:avLst/>
          </a:prstGeom>
          <a:ln w="38100" cap="flat" cmpd="sng">
            <a:solidFill>
              <a:srgbClr val="800080"/>
            </a:solidFill>
            <a:prstDash val="sysDash"/>
            <a:round/>
            <a:headEnd type="none" w="med" len="med"/>
            <a:tailEnd type="none" w="med" len="med"/>
          </a:ln>
        </p:spPr>
      </p:sp>
      <p:sp>
        <p:nvSpPr>
          <p:cNvPr id="5" name="Rectangle 23"/>
          <p:cNvSpPr/>
          <p:nvPr/>
        </p:nvSpPr>
        <p:spPr>
          <a:xfrm>
            <a:off x="6797501"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6171391" y="282787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7" name="Line 34"/>
          <p:cNvSpPr/>
          <p:nvPr/>
        </p:nvSpPr>
        <p:spPr>
          <a:xfrm flipV="1">
            <a:off x="6422112" y="2590165"/>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6793587" y="2553970"/>
            <a:ext cx="222885" cy="375920"/>
          </a:xfrm>
          <a:prstGeom prst="line">
            <a:avLst/>
          </a:prstGeom>
          <a:ln w="38100" cap="flat" cmpd="sng">
            <a:solidFill>
              <a:srgbClr val="800080"/>
            </a:solidFill>
            <a:prstDash val="solid"/>
            <a:round/>
            <a:headEnd type="none" w="med" len="med"/>
            <a:tailEnd type="none" w="med" len="med"/>
          </a:ln>
        </p:spPr>
      </p:sp>
      <p:sp>
        <p:nvSpPr>
          <p:cNvPr id="20" name="Rectangle 23"/>
          <p:cNvSpPr/>
          <p:nvPr/>
        </p:nvSpPr>
        <p:spPr>
          <a:xfrm>
            <a:off x="7087061" y="34882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2" name="Rectangle 30"/>
          <p:cNvSpPr/>
          <p:nvPr/>
        </p:nvSpPr>
        <p:spPr>
          <a:xfrm>
            <a:off x="6513656" y="345716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3" name="Line 34"/>
          <p:cNvSpPr/>
          <p:nvPr/>
        </p:nvSpPr>
        <p:spPr>
          <a:xfrm flipV="1">
            <a:off x="6793587" y="3219450"/>
            <a:ext cx="153035" cy="353695"/>
          </a:xfrm>
          <a:prstGeom prst="line">
            <a:avLst/>
          </a:prstGeom>
          <a:ln w="38100" cap="flat" cmpd="sng">
            <a:solidFill>
              <a:srgbClr val="800080"/>
            </a:solidFill>
            <a:prstDash val="solid"/>
            <a:round/>
            <a:headEnd type="none" w="med" len="med"/>
            <a:tailEnd type="none" w="med" len="med"/>
          </a:ln>
        </p:spPr>
      </p:sp>
      <p:sp>
        <p:nvSpPr>
          <p:cNvPr id="26" name="Line 38"/>
          <p:cNvSpPr/>
          <p:nvPr/>
        </p:nvSpPr>
        <p:spPr>
          <a:xfrm flipV="1">
            <a:off x="7213322" y="396875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981651" y="431568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a</a:t>
            </a:r>
          </a:p>
        </p:txBody>
      </p:sp>
      <p:sp>
        <p:nvSpPr>
          <p:cNvPr id="28" name="Line 34"/>
          <p:cNvSpPr/>
          <p:nvPr/>
        </p:nvSpPr>
        <p:spPr>
          <a:xfrm flipV="1">
            <a:off x="6676112" y="3923665"/>
            <a:ext cx="64135" cy="1812925"/>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flipV="1">
            <a:off x="7086957" y="4899025"/>
            <a:ext cx="99060" cy="838835"/>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H="1" flipV="1">
            <a:off x="6175097" y="3389630"/>
            <a:ext cx="258445" cy="2340610"/>
          </a:xfrm>
          <a:prstGeom prst="line">
            <a:avLst/>
          </a:prstGeom>
          <a:ln w="38100" cap="flat" cmpd="sng">
            <a:solidFill>
              <a:srgbClr val="800080"/>
            </a:solidFill>
            <a:prstDash val="sysDash"/>
            <a:round/>
            <a:headEnd type="none" w="med" len="med"/>
            <a:tailEnd type="none" w="med" len="med"/>
          </a:ln>
        </p:spPr>
      </p:sp>
      <p:sp>
        <p:nvSpPr>
          <p:cNvPr id="3" name="文本框 2"/>
          <p:cNvSpPr txBox="1"/>
          <p:nvPr/>
        </p:nvSpPr>
        <p:spPr>
          <a:xfrm>
            <a:off x="142844" y="3277909"/>
            <a:ext cx="5907366" cy="2554545"/>
          </a:xfrm>
          <a:prstGeom prst="rect">
            <a:avLst/>
          </a:prstGeom>
          <a:noFill/>
        </p:spPr>
        <p:txBody>
          <a:bodyPr wrap="square" rtlCol="0" anchor="t">
            <a:spAutoFit/>
          </a:bodyPr>
          <a:lstStyle/>
          <a:p>
            <a:pPr>
              <a:buNone/>
            </a:pPr>
            <a:r>
              <a:rPr lang="en-US" altLang="zh-CN" i="1" dirty="0"/>
              <a:t>FIRST(</a:t>
            </a:r>
            <a:r>
              <a:rPr lang="en-US" altLang="zh-CN" i="1" dirty="0" err="1">
                <a:ea typeface="华文行楷" pitchFamily="2" charset="-122"/>
                <a:sym typeface="Symbol" panose="05050102010706020507" pitchFamily="18" charset="2"/>
              </a:rPr>
              <a:t>Ap</a:t>
            </a:r>
            <a:r>
              <a:rPr lang="en-US" altLang="zh-CN" i="1" dirty="0"/>
              <a:t>) ={</a:t>
            </a:r>
            <a:r>
              <a:rPr lang="en-US" altLang="zh-CN" i="1" dirty="0" err="1"/>
              <a:t>c,a</a:t>
            </a:r>
            <a:r>
              <a:rPr lang="en-US" altLang="zh-CN" i="1" dirty="0"/>
              <a:t>}</a:t>
            </a:r>
          </a:p>
          <a:p>
            <a:pPr>
              <a:buNone/>
            </a:pPr>
            <a:r>
              <a:rPr lang="en-US" altLang="zh-CN" i="1" dirty="0"/>
              <a:t>FIRST (</a:t>
            </a:r>
            <a:r>
              <a:rPr lang="en-US" altLang="zh-CN" i="1" dirty="0" err="1">
                <a:ea typeface="华文行楷" pitchFamily="2" charset="-122"/>
                <a:sym typeface="Symbol" panose="05050102010706020507" pitchFamily="18" charset="2"/>
              </a:rPr>
              <a:t>Bq</a:t>
            </a:r>
            <a:r>
              <a:rPr lang="en-US" altLang="zh-CN" i="1" dirty="0"/>
              <a:t>) ={</a:t>
            </a:r>
            <a:r>
              <a:rPr lang="en-US" altLang="zh-CN" i="1" dirty="0" err="1"/>
              <a:t>d,b</a:t>
            </a:r>
            <a:r>
              <a:rPr lang="en-US" altLang="zh-CN" i="1" dirty="0"/>
              <a:t>}</a:t>
            </a:r>
          </a:p>
          <a:p>
            <a:pPr>
              <a:buNone/>
            </a:pPr>
            <a:r>
              <a:rPr lang="en-US" altLang="zh-CN" i="1" dirty="0">
                <a:solidFill>
                  <a:srgbClr val="FF0000"/>
                </a:solidFill>
              </a:rPr>
              <a:t>FIRST (</a:t>
            </a:r>
            <a:r>
              <a:rPr lang="en-US" altLang="zh-CN" i="1" dirty="0" err="1">
                <a:solidFill>
                  <a:srgbClr val="FF0000"/>
                </a:solidFill>
                <a:ea typeface="华文行楷" pitchFamily="2" charset="-122"/>
                <a:sym typeface="Symbol" panose="05050102010706020507" pitchFamily="18" charset="2"/>
              </a:rPr>
              <a:t>Ap</a:t>
            </a:r>
            <a:r>
              <a:rPr lang="en-US" altLang="zh-CN" i="1" dirty="0">
                <a:solidFill>
                  <a:srgbClr val="FF0000"/>
                </a:solidFill>
              </a:rPr>
              <a:t>),</a:t>
            </a:r>
            <a:r>
              <a:rPr lang="en-US" altLang="zh-CN" i="1" dirty="0"/>
              <a:t> </a:t>
            </a:r>
            <a:r>
              <a:rPr lang="en-US" altLang="zh-CN" i="1" dirty="0">
                <a:solidFill>
                  <a:srgbClr val="FF0000"/>
                </a:solidFill>
              </a:rPr>
              <a:t>FIRST(</a:t>
            </a:r>
            <a:r>
              <a:rPr lang="en-US" altLang="zh-CN" i="1" dirty="0" err="1">
                <a:solidFill>
                  <a:srgbClr val="FF0000"/>
                </a:solidFill>
                <a:ea typeface="华文行楷" pitchFamily="2" charset="-122"/>
                <a:sym typeface="Symbol" panose="05050102010706020507" pitchFamily="18" charset="2"/>
              </a:rPr>
              <a:t>Bq</a:t>
            </a:r>
            <a:r>
              <a:rPr lang="en-US" altLang="zh-CN" i="1" dirty="0">
                <a:solidFill>
                  <a:srgbClr val="FF0000"/>
                </a:solidFill>
              </a:rPr>
              <a:t>)</a:t>
            </a:r>
            <a:r>
              <a:rPr lang="zh-CN" altLang="en-US" dirty="0">
                <a:solidFill>
                  <a:srgbClr val="FF0000"/>
                </a:solidFill>
              </a:rPr>
              <a:t>不相交</a:t>
            </a:r>
            <a:r>
              <a:rPr lang="zh-CN" altLang="en-US" dirty="0"/>
              <a:t>，</a:t>
            </a:r>
            <a:endParaRPr lang="en-US" altLang="zh-CN" dirty="0"/>
          </a:p>
          <a:p>
            <a:pPr>
              <a:buNone/>
            </a:pPr>
            <a:r>
              <a:rPr lang="zh-CN" altLang="en-US" dirty="0"/>
              <a:t>因此在向前看一个字符后，可以</a:t>
            </a:r>
            <a:r>
              <a:rPr lang="zh-CN" altLang="en-US" dirty="0">
                <a:solidFill>
                  <a:srgbClr val="FF0000"/>
                </a:solidFill>
              </a:rPr>
              <a:t>确定</a:t>
            </a:r>
            <a:r>
              <a:rPr lang="zh-CN" altLang="en-US" dirty="0"/>
              <a:t>的选择其中一个产生式。</a:t>
            </a:r>
            <a:endParaRPr lang="en-US" altLang="zh-CN" dirty="0"/>
          </a:p>
        </p:txBody>
      </p:sp>
      <p:sp>
        <p:nvSpPr>
          <p:cNvPr id="10" name="Line 38"/>
          <p:cNvSpPr/>
          <p:nvPr/>
        </p:nvSpPr>
        <p:spPr>
          <a:xfrm flipH="1" flipV="1">
            <a:off x="7086957" y="3220085"/>
            <a:ext cx="254000" cy="353695"/>
          </a:xfrm>
          <a:prstGeom prst="line">
            <a:avLst/>
          </a:prstGeom>
          <a:ln w="38100" cap="flat" cmpd="sng">
            <a:solidFill>
              <a:srgbClr val="800080"/>
            </a:solidFill>
            <a:prstDash val="solid"/>
            <a:round/>
            <a:headEnd type="none" w="med" len="med"/>
            <a:tailEnd type="none" w="med" len="med"/>
          </a:ln>
        </p:spPr>
      </p:sp>
    </p:spTree>
    <p:extLst>
      <p:ext uri="{BB962C8B-B14F-4D97-AF65-F5344CB8AC3E}">
        <p14:creationId xmlns:p14="http://schemas.microsoft.com/office/powerpoint/2010/main" val="41595507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201019"/>
            <a:ext cx="9572660" cy="584775"/>
          </a:xfrm>
          <a:prstGeom prst="rect">
            <a:avLst/>
          </a:prstGeom>
          <a:noFill/>
          <a:ln w="9525">
            <a:noFill/>
            <a:miter lim="800000"/>
            <a:headEnd/>
            <a:tailEnd/>
          </a:ln>
        </p:spPr>
        <p:txBody>
          <a:bodyPr wrap="square">
            <a:spAutoFit/>
          </a:bodyPr>
          <a:lstStyle/>
          <a:p>
            <a:pPr>
              <a:buNone/>
            </a:pPr>
            <a:r>
              <a:rPr lang="zh-CN" altLang="en-US" sz="3200" b="1" dirty="0">
                <a:solidFill>
                  <a:srgbClr val="800080"/>
                </a:solidFill>
              </a:rPr>
              <a:t>练习</a:t>
            </a:r>
            <a:r>
              <a:rPr lang="en-US" altLang="zh-CN" sz="3200" b="1" dirty="0">
                <a:solidFill>
                  <a:srgbClr val="800080"/>
                </a:solidFill>
              </a:rPr>
              <a:t>:</a:t>
            </a:r>
            <a:r>
              <a:rPr lang="zh-CN" altLang="en-US" sz="2800" dirty="0">
                <a:solidFill>
                  <a:srgbClr val="800080"/>
                </a:solidFill>
                <a:sym typeface="Symbol" pitchFamily="18" charset="2"/>
              </a:rPr>
              <a:t>根据定义求出下列文法每个产生式右部的</a:t>
            </a:r>
            <a:r>
              <a:rPr lang="en-US" altLang="zh-CN" sz="2800" dirty="0">
                <a:solidFill>
                  <a:srgbClr val="800080"/>
                </a:solidFill>
                <a:sym typeface="Symbol" pitchFamily="18" charset="2"/>
              </a:rPr>
              <a:t>FIRST</a:t>
            </a:r>
            <a:r>
              <a:rPr lang="zh-CN" altLang="en-US" sz="2800" dirty="0">
                <a:solidFill>
                  <a:srgbClr val="800080"/>
                </a:solidFill>
                <a:sym typeface="Symbol" pitchFamily="18" charset="2"/>
              </a:rPr>
              <a:t>集</a:t>
            </a:r>
            <a:endParaRPr lang="en-US" altLang="zh-CN" dirty="0">
              <a:solidFill>
                <a:srgbClr val="800080"/>
              </a:solidFill>
              <a:sym typeface="Symbol" pitchFamily="18" charset="2"/>
            </a:endParaRPr>
          </a:p>
        </p:txBody>
      </p:sp>
      <p:sp>
        <p:nvSpPr>
          <p:cNvPr id="10" name="Rectangle 4"/>
          <p:cNvSpPr>
            <a:spLocks noChangeArrowheads="1"/>
          </p:cNvSpPr>
          <p:nvPr/>
        </p:nvSpPr>
        <p:spPr bwMode="auto">
          <a:xfrm>
            <a:off x="0" y="4071942"/>
            <a:ext cx="8999984" cy="2546851"/>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solidFill>
                  <a:schemeClr val="tx1"/>
                </a:solidFill>
                <a:latin typeface="楷体_GB2312" pitchFamily="49" charset="-122"/>
              </a:rPr>
              <a:t> </a:t>
            </a: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endParaRPr lang="zh-CN" altLang="en-US" b="1" dirty="0"/>
          </a:p>
          <a:p>
            <a:endParaRPr lang="zh-CN" altLang="en-US" sz="1050" b="1" dirty="0"/>
          </a:p>
          <a:p>
            <a:pPr>
              <a:buNone/>
            </a:pPr>
            <a:r>
              <a:rPr lang="zh-CN" altLang="en-US" b="1" dirty="0"/>
              <a:t>   对 </a:t>
            </a:r>
            <a:r>
              <a:rPr lang="zh-CN" altLang="en-US" b="1" i="1" dirty="0">
                <a:latin typeface="楷体_GB2312" pitchFamily="49" charset="-122"/>
                <a:sym typeface="Symbol" pitchFamily="18" charset="2"/>
              </a:rPr>
              <a:t> </a:t>
            </a:r>
            <a:r>
              <a:rPr lang="zh-CN" altLang="en-US" b="1" dirty="0">
                <a:latin typeface="楷体_GB2312" pitchFamily="49" charset="-122"/>
                <a:sym typeface="Symbol" pitchFamily="18" charset="2"/>
              </a:rPr>
              <a:t></a:t>
            </a:r>
            <a:r>
              <a:rPr lang="en-US" altLang="zh-CN" b="1" dirty="0">
                <a:latin typeface="楷体_GB2312" pitchFamily="49" charset="-122"/>
                <a:sym typeface="Symbol" pitchFamily="18" charset="2"/>
              </a:rPr>
              <a:t>(</a:t>
            </a:r>
            <a:r>
              <a:rPr lang="en-US" altLang="zh-CN" b="1" i="1" dirty="0"/>
              <a:t>V</a:t>
            </a:r>
            <a:r>
              <a:rPr lang="en-US" altLang="zh-CN" b="1" i="1" baseline="-25000" dirty="0"/>
              <a:t>T </a:t>
            </a:r>
            <a:r>
              <a:rPr lang="en-US" altLang="zh-CN" b="1" dirty="0">
                <a:latin typeface="楷体_GB2312" pitchFamily="49" charset="-122"/>
                <a:sym typeface="Symbol" pitchFamily="18" charset="2"/>
              </a:rPr>
              <a:t></a:t>
            </a:r>
            <a:r>
              <a:rPr lang="en-US" altLang="zh-CN" b="1" dirty="0"/>
              <a:t>V</a:t>
            </a:r>
            <a:r>
              <a:rPr lang="en-US" altLang="zh-CN" b="1" i="1" baseline="-25000" dirty="0"/>
              <a:t>N</a:t>
            </a:r>
            <a:r>
              <a:rPr lang="en-US" altLang="zh-CN" b="1" dirty="0">
                <a:latin typeface="楷体_GB2312" pitchFamily="49" charset="-122"/>
                <a:sym typeface="Symbol" pitchFamily="18" charset="2"/>
              </a:rPr>
              <a:t>)</a:t>
            </a:r>
            <a:r>
              <a:rPr lang="en-US" altLang="zh-CN" b="1" baseline="30000" dirty="0">
                <a:latin typeface="楷体_GB2312" pitchFamily="49" charset="-122"/>
                <a:sym typeface="Symbol" pitchFamily="18" charset="2"/>
              </a:rPr>
              <a:t>*</a:t>
            </a:r>
            <a:r>
              <a:rPr lang="zh-CN" altLang="en-US" b="1" dirty="0">
                <a:latin typeface="楷体_GB2312" pitchFamily="49" charset="-122"/>
              </a:rPr>
              <a:t>，</a:t>
            </a:r>
          </a:p>
          <a:p>
            <a:endParaRPr lang="zh-CN" altLang="zh-CN" sz="1050" b="1" dirty="0"/>
          </a:p>
          <a:p>
            <a:pPr>
              <a:buNone/>
            </a:pPr>
            <a:r>
              <a:rPr lang="zh-CN" altLang="en-US" b="1" dirty="0"/>
              <a:t>    </a:t>
            </a:r>
            <a:r>
              <a:rPr lang="en-US" altLang="zh-CN" dirty="0">
                <a:solidFill>
                  <a:srgbClr val="800080"/>
                </a:solidFill>
              </a:rPr>
              <a:t>FIRST</a:t>
            </a:r>
            <a:r>
              <a:rPr lang="zh-CN" altLang="en-US" b="1" dirty="0">
                <a:solidFill>
                  <a:srgbClr val="800080"/>
                </a:solidFill>
              </a:rPr>
              <a:t>（</a:t>
            </a:r>
            <a:r>
              <a:rPr lang="zh-CN" altLang="en-US" b="1" i="1" dirty="0">
                <a:solidFill>
                  <a:srgbClr val="800080"/>
                </a:solidFill>
                <a:sym typeface="Symbol" pitchFamily="18" charset="2"/>
              </a:rPr>
              <a:t></a:t>
            </a:r>
            <a:r>
              <a:rPr lang="zh-CN" altLang="en-US" b="1" dirty="0">
                <a:solidFill>
                  <a:srgbClr val="800080"/>
                </a:solidFill>
                <a:sym typeface="Symbol" pitchFamily="18" charset="2"/>
              </a:rPr>
              <a:t>）</a:t>
            </a:r>
            <a:r>
              <a:rPr lang="en-US" altLang="zh-CN" b="1" dirty="0">
                <a:solidFill>
                  <a:srgbClr val="800080"/>
                </a:solidFill>
                <a:sym typeface="Symbol" pitchFamily="18" charset="2"/>
              </a:rPr>
              <a:t>= { a</a:t>
            </a:r>
            <a:r>
              <a:rPr lang="en-US" altLang="zh-CN"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dirty="0">
                <a:solidFill>
                  <a:srgbClr val="800080"/>
                </a:solidFill>
                <a:sym typeface="Symbol" pitchFamily="18" charset="2"/>
              </a:rPr>
              <a:t></a:t>
            </a:r>
            <a:r>
              <a:rPr lang="en-US" altLang="zh-CN" b="1" dirty="0">
                <a:solidFill>
                  <a:srgbClr val="800080"/>
                </a:solidFill>
                <a:sym typeface="Symbol" pitchFamily="18" charset="2"/>
              </a:rPr>
              <a:t>a</a:t>
            </a:r>
            <a:r>
              <a:rPr lang="en-US" altLang="zh-CN" b="1" i="1" dirty="0">
                <a:solidFill>
                  <a:srgbClr val="800080"/>
                </a:solidFill>
                <a:sym typeface="Symbol" pitchFamily="18" charset="2"/>
              </a:rPr>
              <a:t>, </a:t>
            </a:r>
            <a:r>
              <a:rPr lang="en-US" altLang="zh-CN" b="1" dirty="0">
                <a:solidFill>
                  <a:srgbClr val="800080"/>
                </a:solidFill>
                <a:sym typeface="Symbol" pitchFamily="18" charset="2"/>
              </a:rPr>
              <a:t>a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V</a:t>
            </a:r>
            <a:r>
              <a:rPr lang="en-US" altLang="zh-CN" b="1" i="1" baseline="-25000" dirty="0">
                <a:solidFill>
                  <a:srgbClr val="800080"/>
                </a:solidFill>
                <a:sym typeface="Symbol" pitchFamily="18" charset="2"/>
              </a:rPr>
              <a:t>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b="1" i="1" dirty="0">
                <a:solidFill>
                  <a:srgbClr val="800080"/>
                </a:solidFill>
                <a:sym typeface="Symbol" pitchFamily="18" charset="2"/>
              </a:rPr>
              <a:t></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b="1" i="1" baseline="-25000" dirty="0">
                <a:solidFill>
                  <a:srgbClr val="800080"/>
                </a:solidFill>
              </a:rPr>
              <a:t>T</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b="1" i="1" baseline="-25000" dirty="0">
                <a:solidFill>
                  <a:srgbClr val="800080"/>
                </a:solidFill>
              </a:rPr>
              <a:t>N</a:t>
            </a:r>
            <a:r>
              <a:rPr lang="en-US" altLang="zh-CN" b="1"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b="1" dirty="0">
                <a:solidFill>
                  <a:srgbClr val="800080"/>
                </a:solidFill>
              </a:rPr>
              <a:t>,</a:t>
            </a:r>
          </a:p>
          <a:p>
            <a:pPr>
              <a:buNone/>
            </a:pPr>
            <a:r>
              <a:rPr lang="en-US" altLang="zh-CN" b="1" dirty="0">
                <a:solidFill>
                  <a:srgbClr val="800080"/>
                </a:solidFill>
              </a:rPr>
              <a:t>                                </a:t>
            </a:r>
            <a:r>
              <a:rPr lang="zh-CN" altLang="en-US" b="1" dirty="0">
                <a:solidFill>
                  <a:srgbClr val="800080"/>
                </a:solidFill>
              </a:rPr>
              <a:t>或者 </a:t>
            </a:r>
            <a:r>
              <a:rPr lang="zh-CN" altLang="zh-CN" b="1" i="1" dirty="0">
                <a:solidFill>
                  <a:srgbClr val="800080"/>
                </a:solidFill>
                <a:sym typeface="Symbol" pitchFamily="18" charset="2"/>
              </a:rPr>
              <a:t></a:t>
            </a:r>
            <a:r>
              <a:rPr lang="zh-CN" altLang="zh-CN" b="1" dirty="0">
                <a:solidFill>
                  <a:srgbClr val="800080"/>
                </a:solidFill>
                <a:sym typeface="Symbol" pitchFamily="18" charset="2"/>
              </a:rPr>
              <a:t> </a:t>
            </a:r>
            <a:r>
              <a:rPr lang="zh-CN" altLang="en-US" dirty="0">
                <a:solidFill>
                  <a:srgbClr val="800080"/>
                </a:solidFill>
                <a:latin typeface="楷体_GB2312" pitchFamily="49" charset="-122"/>
                <a:sym typeface="Symbol" pitchFamily="18" charset="2"/>
              </a:rPr>
              <a:t></a:t>
            </a:r>
            <a:r>
              <a:rPr lang="en-US" altLang="zh-CN" b="1" dirty="0">
                <a:solidFill>
                  <a:srgbClr val="800080"/>
                </a:solidFill>
              </a:rPr>
              <a:t>ε</a:t>
            </a:r>
            <a:r>
              <a:rPr lang="zh-CN" altLang="en-US" b="1" dirty="0">
                <a:solidFill>
                  <a:srgbClr val="800080"/>
                </a:solidFill>
              </a:rPr>
              <a:t>时 </a:t>
            </a:r>
            <a:r>
              <a:rPr lang="en-US" altLang="zh-CN" b="1" dirty="0">
                <a:solidFill>
                  <a:srgbClr val="800080"/>
                </a:solidFill>
              </a:rPr>
              <a:t>a =ε</a:t>
            </a:r>
            <a:r>
              <a:rPr lang="en-US" altLang="zh-CN" dirty="0">
                <a:solidFill>
                  <a:srgbClr val="800080"/>
                </a:solidFill>
              </a:rPr>
              <a:t>}</a:t>
            </a:r>
            <a:r>
              <a:rPr lang="en-US" altLang="zh-CN" sz="2400" dirty="0"/>
              <a:t>    </a:t>
            </a:r>
            <a:endParaRPr lang="en-US" altLang="zh-CN" sz="2400" dirty="0">
              <a:solidFill>
                <a:srgbClr val="800080"/>
              </a:solidFill>
              <a:sym typeface="Symbol" pitchFamily="18" charset="2"/>
            </a:endParaRPr>
          </a:p>
        </p:txBody>
      </p:sp>
      <p:sp>
        <p:nvSpPr>
          <p:cNvPr id="11" name="矩形 10"/>
          <p:cNvSpPr/>
          <p:nvPr/>
        </p:nvSpPr>
        <p:spPr>
          <a:xfrm>
            <a:off x="4299684" y="5520079"/>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12" name="矩形 11"/>
          <p:cNvSpPr/>
          <p:nvPr/>
        </p:nvSpPr>
        <p:spPr>
          <a:xfrm>
            <a:off x="5007346" y="6024135"/>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6" name="Rectangle 4"/>
          <p:cNvSpPr>
            <a:spLocks noChangeArrowheads="1"/>
          </p:cNvSpPr>
          <p:nvPr/>
        </p:nvSpPr>
        <p:spPr bwMode="auto">
          <a:xfrm>
            <a:off x="-108520" y="1340224"/>
            <a:ext cx="3000396" cy="2554545"/>
          </a:xfrm>
          <a:prstGeom prst="rect">
            <a:avLst/>
          </a:prstGeom>
          <a:noFill/>
          <a:ln w="9525">
            <a:noFill/>
            <a:miter lim="800000"/>
            <a:headEnd/>
            <a:tailEnd/>
          </a:ln>
        </p:spPr>
        <p:txBody>
          <a:bodyPr wrap="square">
            <a:spAutoFit/>
          </a:bodyPr>
          <a:lstStyle/>
          <a:p>
            <a:pPr lvl="1">
              <a:buClr>
                <a:srgbClr val="800080"/>
              </a:buClr>
              <a:buNone/>
            </a:pPr>
            <a:r>
              <a:rPr lang="en-US" altLang="zh-CN" i="1" dirty="0">
                <a:solidFill>
                  <a:srgbClr val="800080"/>
                </a:solidFill>
                <a:sym typeface="Symbol" panose="05050102010706020507" pitchFamily="18" charset="2"/>
              </a:rPr>
              <a:t>G[A]:</a:t>
            </a:r>
            <a:endParaRPr lang="zh-CN" altLang="en-US" i="1" dirty="0">
              <a:latin typeface="楷体_GB2312" pitchFamily="49" charset="-122"/>
              <a:sym typeface="Symbol" panose="05050102010706020507" pitchFamily="18" charset="2"/>
            </a:endParaRPr>
          </a:p>
          <a:p>
            <a:pPr>
              <a:buNone/>
            </a:pP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A  BA</a:t>
            </a:r>
          </a:p>
          <a:p>
            <a:pPr>
              <a:buNone/>
            </a:pPr>
            <a:r>
              <a:rPr lang="en-US" altLang="zh-CN" i="1" dirty="0">
                <a:ea typeface="华文行楷" pitchFamily="2" charset="-122"/>
                <a:sym typeface="Symbol" panose="05050102010706020507" pitchFamily="18" charset="2"/>
              </a:rPr>
              <a:t>	  A  a</a:t>
            </a:r>
          </a:p>
          <a:p>
            <a:pPr>
              <a:buNone/>
            </a:pPr>
            <a:r>
              <a:rPr lang="en-US" altLang="zh-CN" i="1" dirty="0">
                <a:ea typeface="华文行楷" pitchFamily="2" charset="-122"/>
                <a:sym typeface="Symbol" panose="05050102010706020507" pitchFamily="18" charset="2"/>
              </a:rPr>
              <a:t>          B   </a:t>
            </a:r>
            <a:r>
              <a:rPr lang="en-US" altLang="zh-CN" i="1" dirty="0" err="1">
                <a:ea typeface="华文行楷" pitchFamily="2" charset="-122"/>
                <a:sym typeface="Symbol" panose="05050102010706020507" pitchFamily="18" charset="2"/>
              </a:rPr>
              <a:t>bB</a:t>
            </a:r>
            <a:endParaRPr lang="en-US" altLang="zh-CN" i="1"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graphicFrame>
        <p:nvGraphicFramePr>
          <p:cNvPr id="8" name="表格 7"/>
          <p:cNvGraphicFramePr>
            <a:graphicFrameLocks noGrp="1"/>
          </p:cNvGraphicFramePr>
          <p:nvPr>
            <p:extLst>
              <p:ext uri="{D42A27DB-BD31-4B8C-83A1-F6EECF244321}">
                <p14:modId xmlns:p14="http://schemas.microsoft.com/office/powerpoint/2010/main" val="1610219756"/>
              </p:ext>
            </p:extLst>
          </p:nvPr>
        </p:nvGraphicFramePr>
        <p:xfrm>
          <a:off x="2831838" y="1021930"/>
          <a:ext cx="2597418" cy="2895600"/>
        </p:xfrm>
        <a:graphic>
          <a:graphicData uri="http://schemas.openxmlformats.org/drawingml/2006/table">
            <a:tbl>
              <a:tblPr firstRow="1" bandRow="1">
                <a:tableStyleId>{5940675A-B579-460E-94D1-54222C63F5DA}</a:tableStyleId>
              </a:tblPr>
              <a:tblGrid>
                <a:gridCol w="1298709">
                  <a:extLst>
                    <a:ext uri="{9D8B030D-6E8A-4147-A177-3AD203B41FA5}">
                      <a16:colId xmlns:a16="http://schemas.microsoft.com/office/drawing/2014/main" val="20000"/>
                    </a:ext>
                  </a:extLst>
                </a:gridCol>
                <a:gridCol w="1298709">
                  <a:extLst>
                    <a:ext uri="{9D8B030D-6E8A-4147-A177-3AD203B41FA5}">
                      <a16:colId xmlns:a16="http://schemas.microsoft.com/office/drawing/2014/main" val="20001"/>
                    </a:ext>
                  </a:extLst>
                </a:gridCol>
              </a:tblGrid>
              <a:tr h="7254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800080"/>
                          </a:solidFill>
                          <a:sym typeface="Symbol" pitchFamily="18" charset="2"/>
                        </a:rPr>
                        <a:t>产生式右部</a:t>
                      </a:r>
                      <a:endParaRPr kumimoji="0" lang="zh-CN" altLang="en-US" sz="24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en-US" altLang="zh-CN" sz="2400" b="1" dirty="0">
                          <a:solidFill>
                            <a:srgbClr val="800080"/>
                          </a:solidFill>
                          <a:sym typeface="Symbol" pitchFamily="18" charset="2"/>
                        </a:rPr>
                        <a:t>FIRST</a:t>
                      </a:r>
                      <a:r>
                        <a:rPr lang="zh-CN" altLang="en-US" sz="2400" b="1" dirty="0">
                          <a:solidFill>
                            <a:srgbClr val="800080"/>
                          </a:solidFill>
                          <a:sym typeface="Symbol" pitchFamily="18" charset="2"/>
                        </a:rPr>
                        <a:t>集</a:t>
                      </a:r>
                      <a:endParaRPr kumimoji="0" lang="zh-CN" altLang="en-US" sz="24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0"/>
                  </a:ext>
                </a:extLst>
              </a:tr>
              <a:tr h="488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488050">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488050">
                <a:tc>
                  <a:txBody>
                    <a:bodyPr/>
                    <a:lstStyle/>
                    <a:p>
                      <a:pPr algn="ctr"/>
                      <a:r>
                        <a:rPr kumimoji="0" lang="en-US" altLang="zh-CN"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bB</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488050">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340768"/>
            <a:ext cx="7704856" cy="230832"/>
          </a:xfrm>
          <a:prstGeom prst="rect">
            <a:avLst/>
          </a:prstGeom>
        </p:spPr>
        <p:txBody>
          <a:bodyPr wrap="square">
            <a:spAutoFit/>
          </a:bodyPr>
          <a:lstStyle/>
          <a:p>
            <a:pPr>
              <a:buNone/>
            </a:pPr>
            <a:r>
              <a:rPr lang="zh-CN" altLang="en-US" sz="900" i="1" dirty="0">
                <a:latin typeface="楷体_GB2312" pitchFamily="49" charset="-122"/>
                <a:sym typeface="Symbol" panose="05050102010706020507" pitchFamily="18" charset="2"/>
              </a:rPr>
              <a:t>、</a:t>
            </a:r>
          </a:p>
        </p:txBody>
      </p:sp>
      <p:sp>
        <p:nvSpPr>
          <p:cNvPr id="4" name="矩形 3"/>
          <p:cNvSpPr/>
          <p:nvPr/>
        </p:nvSpPr>
        <p:spPr>
          <a:xfrm>
            <a:off x="-142908" y="3571876"/>
            <a:ext cx="8891372" cy="2862322"/>
          </a:xfrm>
          <a:prstGeom prst="rect">
            <a:avLst/>
          </a:prstGeom>
        </p:spPr>
        <p:txBody>
          <a:bodyPr wrap="square">
            <a:spAutoFit/>
          </a:bodyPr>
          <a:lstStyle/>
          <a:p>
            <a:pPr lvl="1">
              <a:buClr>
                <a:srgbClr val="800080"/>
              </a:buClr>
              <a:buNone/>
            </a:pPr>
            <a:r>
              <a:rPr lang="zh-CN" altLang="en-US" sz="3600" dirty="0">
                <a:solidFill>
                  <a:srgbClr val="800080"/>
                </a:solidFill>
                <a:sym typeface="Symbol" panose="05050102010706020507" pitchFamily="18" charset="2"/>
              </a:rPr>
              <a:t>在</a:t>
            </a:r>
            <a:r>
              <a:rPr lang="en-US" altLang="zh-CN" sz="3600" i="1" dirty="0">
                <a:sym typeface="Symbol" panose="05050102010706020507" pitchFamily="18" charset="2"/>
              </a:rPr>
              <a:t>G</a:t>
            </a:r>
            <a:r>
              <a:rPr lang="en-US" altLang="zh-CN" sz="3600" i="1" baseline="-25000" dirty="0">
                <a:sym typeface="Symbol" panose="05050102010706020507" pitchFamily="18" charset="2"/>
              </a:rPr>
              <a:t>1</a:t>
            </a:r>
            <a:r>
              <a:rPr lang="en-US" altLang="zh-CN" sz="3600" i="1" dirty="0">
                <a:sym typeface="Symbol" panose="05050102010706020507" pitchFamily="18" charset="2"/>
              </a:rPr>
              <a:t>[S]</a:t>
            </a:r>
            <a:r>
              <a:rPr lang="zh-CN" altLang="en-US" sz="3600" dirty="0">
                <a:solidFill>
                  <a:srgbClr val="800080"/>
                </a:solidFill>
                <a:sym typeface="Symbol" panose="05050102010706020507" pitchFamily="18" charset="2"/>
              </a:rPr>
              <a:t>和</a:t>
            </a:r>
            <a:r>
              <a:rPr lang="en-US" altLang="zh-CN" sz="3600" i="1" dirty="0">
                <a:sym typeface="Symbol" panose="05050102010706020507" pitchFamily="18" charset="2"/>
              </a:rPr>
              <a:t>G</a:t>
            </a:r>
            <a:r>
              <a:rPr lang="en-US" altLang="zh-CN" sz="3600" i="1" baseline="-25000" dirty="0">
                <a:sym typeface="Symbol" panose="05050102010706020507" pitchFamily="18" charset="2"/>
              </a:rPr>
              <a:t>2</a:t>
            </a:r>
            <a:r>
              <a:rPr lang="en-US" altLang="zh-CN" sz="3600" i="1" dirty="0">
                <a:sym typeface="Symbol" panose="05050102010706020507" pitchFamily="18" charset="2"/>
              </a:rPr>
              <a:t>[S]</a:t>
            </a:r>
            <a:r>
              <a:rPr lang="en-US" altLang="zh-CN" sz="3600" dirty="0">
                <a:solidFill>
                  <a:srgbClr val="800080"/>
                </a:solidFill>
                <a:sym typeface="Symbol" panose="05050102010706020507" pitchFamily="18" charset="2"/>
              </a:rPr>
              <a:t> </a:t>
            </a:r>
            <a:r>
              <a:rPr lang="zh-CN" altLang="en-US" sz="3600" dirty="0">
                <a:solidFill>
                  <a:srgbClr val="800080"/>
                </a:solidFill>
                <a:sym typeface="Symbol" panose="05050102010706020507" pitchFamily="18" charset="2"/>
              </a:rPr>
              <a:t>中</a:t>
            </a:r>
            <a:r>
              <a:rPr lang="en-US" altLang="zh-CN" sz="3600" dirty="0">
                <a:solidFill>
                  <a:srgbClr val="800080"/>
                </a:solidFill>
                <a:sym typeface="Symbol" panose="05050102010706020507" pitchFamily="18" charset="2"/>
              </a:rPr>
              <a:t>,</a:t>
            </a:r>
            <a:r>
              <a:rPr lang="zh-CN" altLang="en-US" sz="3600" dirty="0">
                <a:solidFill>
                  <a:srgbClr val="800080"/>
                </a:solidFill>
                <a:sym typeface="Symbol" panose="05050102010706020507" pitchFamily="18" charset="2"/>
              </a:rPr>
              <a:t>所有的非终结符都不会推导出</a:t>
            </a:r>
            <a:r>
              <a:rPr lang="zh-CN" altLang="en-US" sz="3600" dirty="0">
                <a:sym typeface="Symbol" panose="05050102010706020507" pitchFamily="18" charset="2"/>
              </a:rPr>
              <a:t>空串</a:t>
            </a:r>
            <a:r>
              <a:rPr lang="zh-CN" altLang="en-US" sz="3600" i="1" dirty="0">
                <a:sym typeface="Symbol" panose="05050102010706020507" pitchFamily="18" charset="2"/>
              </a:rPr>
              <a:t> </a:t>
            </a:r>
            <a:r>
              <a:rPr lang="zh-CN" altLang="en-US" sz="3600" dirty="0">
                <a:solidFill>
                  <a:srgbClr val="800080"/>
                </a:solidFill>
                <a:sym typeface="Symbol" panose="05050102010706020507" pitchFamily="18" charset="2"/>
              </a:rPr>
              <a:t>，这使得我们分析起来比较容易。</a:t>
            </a:r>
            <a:endParaRPr lang="en-US" altLang="zh-CN" sz="3600" dirty="0">
              <a:solidFill>
                <a:srgbClr val="800080"/>
              </a:solidFill>
              <a:sym typeface="Symbol" panose="05050102010706020507" pitchFamily="18" charset="2"/>
            </a:endParaRPr>
          </a:p>
          <a:p>
            <a:pPr lvl="1">
              <a:buClr>
                <a:srgbClr val="800080"/>
              </a:buClr>
              <a:buNone/>
            </a:pPr>
            <a:r>
              <a:rPr lang="zh-CN" altLang="en-US" sz="3600" dirty="0">
                <a:solidFill>
                  <a:srgbClr val="800080"/>
                </a:solidFill>
                <a:sym typeface="Symbol" panose="05050102010706020507" pitchFamily="18" charset="2"/>
              </a:rPr>
              <a:t>那如果有非终结符能推导出</a:t>
            </a:r>
            <a:r>
              <a:rPr lang="zh-CN" altLang="en-US" sz="3600" dirty="0">
                <a:sym typeface="Symbol" panose="05050102010706020507" pitchFamily="18" charset="2"/>
              </a:rPr>
              <a:t>空串</a:t>
            </a:r>
            <a:r>
              <a:rPr lang="zh-CN" altLang="en-US" sz="3600" i="1" dirty="0">
                <a:sym typeface="Symbol" panose="05050102010706020507" pitchFamily="18" charset="2"/>
              </a:rPr>
              <a:t></a:t>
            </a:r>
            <a:r>
              <a:rPr lang="zh-CN" altLang="en-US" sz="3600" dirty="0">
                <a:solidFill>
                  <a:srgbClr val="800080"/>
                </a:solidFill>
                <a:sym typeface="Symbol" panose="05050102010706020507" pitchFamily="18" charset="2"/>
              </a:rPr>
              <a:t>，</a:t>
            </a:r>
            <a:endParaRPr lang="en-US" altLang="zh-CN" sz="3600" dirty="0">
              <a:solidFill>
                <a:srgbClr val="800080"/>
              </a:solidFill>
              <a:sym typeface="Symbol" panose="05050102010706020507" pitchFamily="18" charset="2"/>
            </a:endParaRPr>
          </a:p>
          <a:p>
            <a:pPr lvl="1">
              <a:buClr>
                <a:srgbClr val="800080"/>
              </a:buClr>
              <a:buNone/>
            </a:pPr>
            <a:r>
              <a:rPr lang="zh-CN" altLang="en-US" sz="3600" dirty="0">
                <a:solidFill>
                  <a:srgbClr val="800080"/>
                </a:solidFill>
                <a:sym typeface="Symbol" panose="05050102010706020507" pitchFamily="18" charset="2"/>
              </a:rPr>
              <a:t>会对分析过程有什么影响呢？</a:t>
            </a:r>
            <a:endParaRPr lang="zh-CN" altLang="en-US" sz="3600" dirty="0">
              <a:solidFill>
                <a:srgbClr val="800080"/>
              </a:solidFill>
            </a:endParaRPr>
          </a:p>
        </p:txBody>
      </p:sp>
      <p:sp>
        <p:nvSpPr>
          <p:cNvPr id="5" name="矩形 4"/>
          <p:cNvSpPr/>
          <p:nvPr/>
        </p:nvSpPr>
        <p:spPr>
          <a:xfrm>
            <a:off x="4500562" y="285728"/>
            <a:ext cx="3975735" cy="201485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4.2</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2</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Ap|Bq</a:t>
            </a:r>
            <a:r>
              <a:rPr lang="en-US" altLang="zh-CN" sz="2800" i="1" dirty="0">
                <a:ea typeface="华文行楷" pitchFamily="2" charset="-122"/>
                <a:sym typeface="Symbol" panose="05050102010706020507" pitchFamily="18" charset="2"/>
              </a:rPr>
              <a:t>	         	 A   cA | a</a:t>
            </a:r>
          </a:p>
          <a:p>
            <a:pPr>
              <a:buNone/>
            </a:pPr>
            <a:r>
              <a:rPr lang="en-US" altLang="zh-CN" sz="2800" i="1" dirty="0">
                <a:ea typeface="华文行楷" pitchFamily="2" charset="-122"/>
                <a:sym typeface="Symbol" panose="05050102010706020507" pitchFamily="18" charset="2"/>
              </a:rPr>
              <a:t>	 B   dB | b</a:t>
            </a:r>
          </a:p>
        </p:txBody>
      </p:sp>
      <p:sp>
        <p:nvSpPr>
          <p:cNvPr id="6" name="矩形 5"/>
          <p:cNvSpPr/>
          <p:nvPr/>
        </p:nvSpPr>
        <p:spPr>
          <a:xfrm>
            <a:off x="114181" y="100647"/>
            <a:ext cx="3975735" cy="3308598"/>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qB</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cAd</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dB </a:t>
            </a:r>
          </a:p>
          <a:p>
            <a:pPr>
              <a:buNone/>
            </a:pPr>
            <a:r>
              <a:rPr lang="en-US" altLang="zh-CN" sz="2800" i="1" dirty="0">
                <a:ea typeface="华文行楷" pitchFamily="2" charset="-122"/>
                <a:sym typeface="Symbol" panose="05050102010706020507" pitchFamily="18" charset="2"/>
              </a:rPr>
              <a:t>	 B   b</a:t>
            </a:r>
          </a:p>
        </p:txBody>
      </p:sp>
    </p:spTree>
    <p:extLst>
      <p:ext uri="{BB962C8B-B14F-4D97-AF65-F5344CB8AC3E}">
        <p14:creationId xmlns:p14="http://schemas.microsoft.com/office/powerpoint/2010/main" val="3726801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4572000" y="5616188"/>
            <a:ext cx="2448273" cy="830997"/>
          </a:xfrm>
          <a:prstGeom prst="rect">
            <a:avLst/>
          </a:prstGeom>
          <a:noFill/>
          <a:ln w="9525">
            <a:noFill/>
          </a:ln>
        </p:spPr>
        <p:txBody>
          <a:bodyPr wrap="square" anchor="t">
            <a:spAutoFit/>
          </a:bodyPr>
          <a:lstStyle/>
          <a:p>
            <a:pPr lvl="1" indent="0" eaLnBrk="1" hangingPunct="1">
              <a:buClr>
                <a:srgbClr val="800080"/>
              </a:buClr>
              <a:buNone/>
            </a:pP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5553814"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73660" y="1143635"/>
            <a:ext cx="3975735" cy="2076450"/>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3" name="文本框 2"/>
          <p:cNvSpPr txBox="1"/>
          <p:nvPr/>
        </p:nvSpPr>
        <p:spPr>
          <a:xfrm>
            <a:off x="378460" y="3573780"/>
            <a:ext cx="4485523" cy="2062103"/>
          </a:xfrm>
          <a:prstGeom prst="rect">
            <a:avLst/>
          </a:prstGeom>
          <a:noFill/>
        </p:spPr>
        <p:txBody>
          <a:bodyPr wrap="none" rtlCol="0" anchor="t">
            <a:spAutoFit/>
          </a:bodyPr>
          <a:lstStyle/>
          <a:p>
            <a:pPr algn="l">
              <a:buNone/>
            </a:pPr>
            <a:r>
              <a:rPr lang="zh-CN" altLang="en-US" dirty="0">
                <a:solidFill>
                  <a:srgbClr val="800080"/>
                </a:solidFill>
                <a:sym typeface="Symbol" panose="05050102010706020507" pitchFamily="18" charset="2"/>
              </a:rPr>
              <a:t>如何识别符号串？</a:t>
            </a:r>
            <a:endParaRPr lang="en-US" altLang="zh-CN" dirty="0">
              <a:solidFill>
                <a:srgbClr val="800080"/>
              </a:solidFill>
              <a:sym typeface="Symbol" panose="05050102010706020507" pitchFamily="18" charset="2"/>
            </a:endParaRPr>
          </a:p>
          <a:p>
            <a:pPr>
              <a:buNone/>
            </a:pP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3</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相比</a:t>
            </a:r>
            <a:r>
              <a:rPr lang="en-US" altLang="zh-CN" i="1" dirty="0">
                <a:solidFill>
                  <a:srgbClr val="800080"/>
                </a:solidFill>
                <a:sym typeface="Symbol" panose="05050102010706020507" pitchFamily="18" charset="2"/>
              </a:rPr>
              <a:t>G</a:t>
            </a:r>
            <a:r>
              <a:rPr lang="en-US" altLang="zh-CN" i="1" baseline="-25000" dirty="0">
                <a:solidFill>
                  <a:srgbClr val="800080"/>
                </a:solidFill>
                <a:sym typeface="Symbol" panose="05050102010706020507" pitchFamily="18" charset="2"/>
              </a:rPr>
              <a:t>1</a:t>
            </a:r>
            <a:r>
              <a:rPr lang="en-US" altLang="zh-CN" i="1" dirty="0">
                <a:solidFill>
                  <a:srgbClr val="800080"/>
                </a:solidFill>
                <a:sym typeface="Symbol" panose="05050102010706020507" pitchFamily="18" charset="2"/>
              </a:rPr>
              <a:t>[S]</a:t>
            </a:r>
            <a:r>
              <a:rPr lang="zh-CN" altLang="en-US" dirty="0">
                <a:solidFill>
                  <a:srgbClr val="800080"/>
                </a:solidFill>
                <a:sym typeface="Symbol" panose="05050102010706020507" pitchFamily="18" charset="2"/>
              </a:rPr>
              <a:t>多了</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非终结符能推导出空串</a:t>
            </a:r>
            <a:endParaRPr lang="en-US" altLang="zh-CN" dirty="0">
              <a:solidFill>
                <a:srgbClr val="800080"/>
              </a:solidFill>
              <a:sym typeface="Symbol" panose="05050102010706020507" pitchFamily="18" charset="2"/>
            </a:endParaRPr>
          </a:p>
          <a:p>
            <a:pPr>
              <a:buNone/>
            </a:pPr>
            <a:r>
              <a:rPr lang="zh-CN" altLang="en-US" dirty="0">
                <a:solidFill>
                  <a:srgbClr val="800080"/>
                </a:solidFill>
              </a:rPr>
              <a:t>的产生式。</a:t>
            </a:r>
          </a:p>
        </p:txBody>
      </p:sp>
    </p:spTree>
    <p:extLst>
      <p:ext uri="{BB962C8B-B14F-4D97-AF65-F5344CB8AC3E}">
        <p14:creationId xmlns:p14="http://schemas.microsoft.com/office/powerpoint/2010/main" val="228609854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4572000" y="5616188"/>
            <a:ext cx="2448273" cy="830997"/>
          </a:xfrm>
          <a:prstGeom prst="rect">
            <a:avLst/>
          </a:prstGeom>
          <a:noFill/>
          <a:ln w="9525">
            <a:noFill/>
          </a:ln>
        </p:spPr>
        <p:txBody>
          <a:bodyPr wrap="square" anchor="t">
            <a:spAutoFit/>
          </a:bodyPr>
          <a:lstStyle/>
          <a:p>
            <a:pPr lvl="1" indent="0" eaLnBrk="1" hangingPunct="1">
              <a:buClr>
                <a:srgbClr val="800080"/>
              </a:buClr>
              <a:buNone/>
            </a:pP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5553814"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73660" y="1143635"/>
            <a:ext cx="3975735" cy="2076450"/>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29" name="Rectangle 23"/>
          <p:cNvSpPr/>
          <p:nvPr/>
        </p:nvSpPr>
        <p:spPr>
          <a:xfrm>
            <a:off x="6037049"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30" name="Rectangle 30"/>
          <p:cNvSpPr/>
          <p:nvPr/>
        </p:nvSpPr>
        <p:spPr>
          <a:xfrm>
            <a:off x="5158844"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32" name="Line 34"/>
          <p:cNvSpPr/>
          <p:nvPr/>
        </p:nvSpPr>
        <p:spPr>
          <a:xfrm flipV="1">
            <a:off x="5404485" y="1889125"/>
            <a:ext cx="254000" cy="340360"/>
          </a:xfrm>
          <a:prstGeom prst="line">
            <a:avLst/>
          </a:prstGeom>
          <a:ln w="38100" cap="flat" cmpd="sng">
            <a:solidFill>
              <a:srgbClr val="800080"/>
            </a:solidFill>
            <a:prstDash val="solid"/>
            <a:round/>
            <a:headEnd type="none" w="med" len="med"/>
            <a:tailEnd type="none" w="med" len="med"/>
          </a:ln>
        </p:spPr>
      </p:sp>
      <p:sp>
        <p:nvSpPr>
          <p:cNvPr id="34" name="Line 38"/>
          <p:cNvSpPr/>
          <p:nvPr/>
        </p:nvSpPr>
        <p:spPr>
          <a:xfrm flipH="1" flipV="1">
            <a:off x="5891530" y="1889125"/>
            <a:ext cx="309880" cy="309245"/>
          </a:xfrm>
          <a:prstGeom prst="line">
            <a:avLst/>
          </a:prstGeom>
          <a:ln w="38100" cap="flat" cmpd="sng">
            <a:solidFill>
              <a:srgbClr val="800080"/>
            </a:solidFill>
            <a:prstDash val="solid"/>
            <a:round/>
            <a:headEnd type="none" w="med" len="med"/>
            <a:tailEnd type="none" w="med" len="med"/>
          </a:ln>
        </p:spPr>
      </p:sp>
      <p:sp>
        <p:nvSpPr>
          <p:cNvPr id="35" name="Line 34"/>
          <p:cNvSpPr/>
          <p:nvPr/>
        </p:nvSpPr>
        <p:spPr>
          <a:xfrm rot="420000" flipH="1" flipV="1">
            <a:off x="5141595" y="2561590"/>
            <a:ext cx="308610" cy="3168650"/>
          </a:xfrm>
          <a:prstGeom prst="line">
            <a:avLst/>
          </a:prstGeom>
          <a:ln w="38100" cap="flat" cmpd="sng">
            <a:solidFill>
              <a:srgbClr val="800080"/>
            </a:solidFill>
            <a:prstDash val="sysDash"/>
            <a:round/>
            <a:headEnd type="none" w="med" len="med"/>
            <a:tailEnd type="none" w="med" len="med"/>
          </a:ln>
        </p:spPr>
      </p:sp>
      <p:sp>
        <p:nvSpPr>
          <p:cNvPr id="36" name="文本框 3"/>
          <p:cNvSpPr txBox="1"/>
          <p:nvPr/>
        </p:nvSpPr>
        <p:spPr>
          <a:xfrm>
            <a:off x="405983" y="3212976"/>
            <a:ext cx="3695242" cy="3539430"/>
          </a:xfrm>
          <a:prstGeom prst="rect">
            <a:avLst/>
          </a:prstGeom>
          <a:noFill/>
        </p:spPr>
        <p:txBody>
          <a:bodyPr wrap="none" rtlCol="0" anchor="t">
            <a:spAutoFit/>
          </a:bodyPr>
          <a:lstStyle/>
          <a:p>
            <a:pPr algn="l">
              <a:buNone/>
            </a:pPr>
            <a:r>
              <a:rPr lang="zh-CN" altLang="en-US" dirty="0">
                <a:ea typeface="华文行楷" pitchFamily="2" charset="-122"/>
                <a:sym typeface="Symbol" panose="05050102010706020507" pitchFamily="18" charset="2"/>
              </a:rPr>
              <a:t>从开始符号</a:t>
            </a:r>
            <a:r>
              <a:rPr lang="en-US" altLang="zh-CN" dirty="0">
                <a:ea typeface="华文行楷" pitchFamily="2" charset="-122"/>
                <a:sym typeface="Symbol" panose="05050102010706020507" pitchFamily="18" charset="2"/>
              </a:rPr>
              <a:t>S</a:t>
            </a:r>
            <a:r>
              <a:rPr lang="zh-CN" altLang="en-US" dirty="0">
                <a:ea typeface="华文行楷" pitchFamily="2" charset="-122"/>
                <a:sym typeface="Symbol" panose="05050102010706020507" pitchFamily="18" charset="2"/>
              </a:rPr>
              <a:t>开始</a:t>
            </a:r>
            <a:endParaRPr lang="en-US" altLang="zh-CN"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看到第一个符号为</a:t>
            </a:r>
            <a:r>
              <a:rPr lang="en-US" altLang="zh-CN" dirty="0">
                <a:ea typeface="华文行楷" pitchFamily="2" charset="-122"/>
                <a:sym typeface="Symbol" panose="05050102010706020507" pitchFamily="18" charset="2"/>
              </a:rPr>
              <a:t>a</a:t>
            </a: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aA</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aA</a:t>
            </a:r>
            <a:endParaRPr lang="en-US" altLang="zh-CN" dirty="0">
              <a:solidFill>
                <a:srgbClr val="800080"/>
              </a:solidFill>
              <a:sym typeface="Symbol" panose="05050102010706020507" pitchFamily="18" charset="2"/>
            </a:endParaRPr>
          </a:p>
          <a:p>
            <a:pPr algn="l"/>
            <a:endParaRPr lang="zh-CN" altLang="en-US" dirty="0">
              <a:ea typeface="华文行楷" pitchFamily="2" charset="-122"/>
              <a:sym typeface="Symbol" panose="05050102010706020507" pitchFamily="18" charset="2"/>
            </a:endParaRPr>
          </a:p>
          <a:p>
            <a:endParaRPr lang="zh-CN" altLang="en-US" i="1" dirty="0"/>
          </a:p>
        </p:txBody>
      </p:sp>
    </p:spTree>
    <p:extLst>
      <p:ext uri="{BB962C8B-B14F-4D97-AF65-F5344CB8AC3E}">
        <p14:creationId xmlns:p14="http://schemas.microsoft.com/office/powerpoint/2010/main" val="42494406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4572000" y="5616188"/>
            <a:ext cx="2448273" cy="830997"/>
          </a:xfrm>
          <a:prstGeom prst="rect">
            <a:avLst/>
          </a:prstGeom>
          <a:noFill/>
          <a:ln w="9525">
            <a:noFill/>
          </a:ln>
        </p:spPr>
        <p:txBody>
          <a:bodyPr wrap="square" anchor="t">
            <a:spAutoFit/>
          </a:bodyPr>
          <a:lstStyle/>
          <a:p>
            <a:pPr lvl="1" indent="0" eaLnBrk="1" hangingPunct="1">
              <a:buClr>
                <a:srgbClr val="800080"/>
              </a:buClr>
              <a:buNone/>
            </a:pP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5553814"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2" name="矩形 1"/>
          <p:cNvSpPr/>
          <p:nvPr/>
        </p:nvSpPr>
        <p:spPr>
          <a:xfrm>
            <a:off x="73660" y="1143635"/>
            <a:ext cx="3975735" cy="2076450"/>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29" name="Rectangle 23"/>
          <p:cNvSpPr/>
          <p:nvPr/>
        </p:nvSpPr>
        <p:spPr>
          <a:xfrm>
            <a:off x="6037049"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30" name="Rectangle 30"/>
          <p:cNvSpPr/>
          <p:nvPr/>
        </p:nvSpPr>
        <p:spPr>
          <a:xfrm>
            <a:off x="5158844"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32" name="Line 34"/>
          <p:cNvSpPr/>
          <p:nvPr/>
        </p:nvSpPr>
        <p:spPr>
          <a:xfrm flipV="1">
            <a:off x="5404485" y="1889125"/>
            <a:ext cx="254000" cy="340360"/>
          </a:xfrm>
          <a:prstGeom prst="line">
            <a:avLst/>
          </a:prstGeom>
          <a:ln w="38100" cap="flat" cmpd="sng">
            <a:solidFill>
              <a:srgbClr val="800080"/>
            </a:solidFill>
            <a:prstDash val="solid"/>
            <a:round/>
            <a:headEnd type="none" w="med" len="med"/>
            <a:tailEnd type="none" w="med" len="med"/>
          </a:ln>
        </p:spPr>
      </p:sp>
      <p:sp>
        <p:nvSpPr>
          <p:cNvPr id="34" name="Line 38"/>
          <p:cNvSpPr/>
          <p:nvPr/>
        </p:nvSpPr>
        <p:spPr>
          <a:xfrm flipH="1" flipV="1">
            <a:off x="5891530" y="1889125"/>
            <a:ext cx="309880" cy="309245"/>
          </a:xfrm>
          <a:prstGeom prst="line">
            <a:avLst/>
          </a:prstGeom>
          <a:ln w="38100" cap="flat" cmpd="sng">
            <a:solidFill>
              <a:srgbClr val="800080"/>
            </a:solidFill>
            <a:prstDash val="solid"/>
            <a:round/>
            <a:headEnd type="none" w="med" len="med"/>
            <a:tailEnd type="none" w="med" len="med"/>
          </a:ln>
        </p:spPr>
      </p:sp>
      <p:sp>
        <p:nvSpPr>
          <p:cNvPr id="35" name="Line 34"/>
          <p:cNvSpPr/>
          <p:nvPr/>
        </p:nvSpPr>
        <p:spPr>
          <a:xfrm rot="420000" flipH="1" flipV="1">
            <a:off x="5141595" y="2561590"/>
            <a:ext cx="308610" cy="3168650"/>
          </a:xfrm>
          <a:prstGeom prst="line">
            <a:avLst/>
          </a:prstGeom>
          <a:ln w="38100" cap="flat" cmpd="sng">
            <a:solidFill>
              <a:srgbClr val="800080"/>
            </a:solidFill>
            <a:prstDash val="sysDash"/>
            <a:round/>
            <a:headEnd type="none" w="med" len="med"/>
            <a:tailEnd type="none" w="med" len="med"/>
          </a:ln>
        </p:spPr>
      </p:sp>
      <p:sp>
        <p:nvSpPr>
          <p:cNvPr id="36" name="文本框 3"/>
          <p:cNvSpPr txBox="1"/>
          <p:nvPr/>
        </p:nvSpPr>
        <p:spPr>
          <a:xfrm>
            <a:off x="405981" y="3121883"/>
            <a:ext cx="3805977" cy="4031873"/>
          </a:xfrm>
          <a:prstGeom prst="rect">
            <a:avLst/>
          </a:prstGeom>
          <a:noFill/>
        </p:spPr>
        <p:txBody>
          <a:bodyPr wrap="square" rtlCol="0" anchor="t">
            <a:spAutoFit/>
          </a:bodyPr>
          <a:lstStyle/>
          <a:p>
            <a:pPr>
              <a:buNone/>
            </a:pPr>
            <a:r>
              <a:rPr lang="zh-CN" altLang="en-US" dirty="0">
                <a:ea typeface="华文行楷" pitchFamily="2" charset="-122"/>
                <a:sym typeface="Symbol" panose="05050102010706020507" pitchFamily="18" charset="2"/>
              </a:rPr>
              <a:t>当前符号为</a:t>
            </a:r>
            <a:r>
              <a:rPr lang="en-US" altLang="zh-CN" dirty="0">
                <a:ea typeface="华文行楷" pitchFamily="2" charset="-122"/>
                <a:sym typeface="Symbol" panose="05050102010706020507" pitchFamily="18" charset="2"/>
              </a:rPr>
              <a:t>b</a:t>
            </a: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A   </a:t>
            </a:r>
            <a:r>
              <a:rPr lang="en-US" altLang="zh-CN" i="1" dirty="0" err="1">
                <a:ea typeface="华文行楷" pitchFamily="2" charset="-122"/>
                <a:sym typeface="Symbol" panose="05050102010706020507" pitchFamily="18" charset="2"/>
              </a:rPr>
              <a:t>bAS</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aA</a:t>
            </a:r>
            <a:r>
              <a:rPr lang="en-US" altLang="zh-CN" dirty="0">
                <a:solidFill>
                  <a:srgbClr val="800080"/>
                </a:solidFill>
                <a:sym typeface="Symbol" panose="05050102010706020507" pitchFamily="18" charset="2"/>
              </a:rPr>
              <a:t>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bAS</a:t>
            </a:r>
            <a:endParaRPr lang="en-US" altLang="zh-CN" dirty="0">
              <a:ea typeface="华文行楷" pitchFamily="2" charset="-122"/>
              <a:sym typeface="Symbol" panose="05050102010706020507" pitchFamily="18" charset="2"/>
            </a:endParaRPr>
          </a:p>
          <a:p>
            <a:pPr>
              <a:buNone/>
            </a:pPr>
            <a:endParaRPr lang="en-US" altLang="zh-CN" dirty="0">
              <a:solidFill>
                <a:srgbClr val="800080"/>
              </a:solidFill>
              <a:sym typeface="Symbol" panose="05050102010706020507" pitchFamily="18" charset="2"/>
            </a:endParaRPr>
          </a:p>
          <a:p>
            <a:pPr>
              <a:buNone/>
            </a:pPr>
            <a:endParaRPr lang="en-US" altLang="zh-CN" dirty="0">
              <a:ea typeface="华文行楷" pitchFamily="2" charset="-122"/>
              <a:sym typeface="Symbol" panose="05050102010706020507" pitchFamily="18" charset="2"/>
            </a:endParaRPr>
          </a:p>
          <a:p>
            <a:pPr algn="l"/>
            <a:endParaRPr lang="zh-CN" altLang="en-US" dirty="0">
              <a:ea typeface="华文行楷" pitchFamily="2" charset="-122"/>
              <a:sym typeface="Symbol" panose="05050102010706020507" pitchFamily="18" charset="2"/>
            </a:endParaRPr>
          </a:p>
          <a:p>
            <a:endParaRPr lang="zh-CN" altLang="en-US" i="1" dirty="0"/>
          </a:p>
        </p:txBody>
      </p:sp>
      <p:sp>
        <p:nvSpPr>
          <p:cNvPr id="15" name="Rectangle 23"/>
          <p:cNvSpPr/>
          <p:nvPr/>
        </p:nvSpPr>
        <p:spPr>
          <a:xfrm>
            <a:off x="6050384"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6" name="Rectangle 30"/>
          <p:cNvSpPr/>
          <p:nvPr/>
        </p:nvSpPr>
        <p:spPr>
          <a:xfrm>
            <a:off x="5711294" y="282787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b</a:t>
            </a:r>
          </a:p>
        </p:txBody>
      </p:sp>
      <p:sp>
        <p:nvSpPr>
          <p:cNvPr id="17" name="Line 34"/>
          <p:cNvSpPr/>
          <p:nvPr/>
        </p:nvSpPr>
        <p:spPr>
          <a:xfrm flipV="1">
            <a:off x="5890260" y="2590165"/>
            <a:ext cx="254000" cy="340360"/>
          </a:xfrm>
          <a:prstGeom prst="line">
            <a:avLst/>
          </a:prstGeom>
          <a:ln w="38100" cap="flat" cmpd="sng">
            <a:solidFill>
              <a:srgbClr val="800080"/>
            </a:solidFill>
            <a:prstDash val="solid"/>
            <a:round/>
            <a:headEnd type="none" w="med" len="med"/>
            <a:tailEnd type="none" w="med" len="med"/>
          </a:ln>
        </p:spPr>
      </p:sp>
      <p:sp>
        <p:nvSpPr>
          <p:cNvPr id="18" name="Line 38"/>
          <p:cNvSpPr/>
          <p:nvPr/>
        </p:nvSpPr>
        <p:spPr>
          <a:xfrm flipH="1" flipV="1">
            <a:off x="6250940" y="2590165"/>
            <a:ext cx="635" cy="340360"/>
          </a:xfrm>
          <a:prstGeom prst="line">
            <a:avLst/>
          </a:prstGeom>
          <a:ln w="38100" cap="flat" cmpd="sng">
            <a:solidFill>
              <a:srgbClr val="800080"/>
            </a:solidFill>
            <a:prstDash val="solid"/>
            <a:round/>
            <a:headEnd type="none" w="med" len="med"/>
            <a:tailEnd type="none" w="med" len="med"/>
          </a:ln>
        </p:spPr>
      </p:sp>
      <p:sp>
        <p:nvSpPr>
          <p:cNvPr id="19" name="Line 34"/>
          <p:cNvSpPr/>
          <p:nvPr/>
        </p:nvSpPr>
        <p:spPr>
          <a:xfrm flipV="1">
            <a:off x="5642610" y="3382645"/>
            <a:ext cx="248920" cy="2355215"/>
          </a:xfrm>
          <a:prstGeom prst="line">
            <a:avLst/>
          </a:prstGeom>
          <a:ln w="38100" cap="flat" cmpd="sng">
            <a:solidFill>
              <a:srgbClr val="800080"/>
            </a:solidFill>
            <a:prstDash val="sysDash"/>
            <a:round/>
            <a:headEnd type="none" w="med" len="med"/>
            <a:tailEnd type="none" w="med" len="med"/>
          </a:ln>
        </p:spPr>
      </p:sp>
      <p:sp>
        <p:nvSpPr>
          <p:cNvPr id="20" name="Line 38"/>
          <p:cNvSpPr/>
          <p:nvPr/>
        </p:nvSpPr>
        <p:spPr>
          <a:xfrm flipH="1" flipV="1">
            <a:off x="6356350" y="2554605"/>
            <a:ext cx="222885" cy="375920"/>
          </a:xfrm>
          <a:prstGeom prst="line">
            <a:avLst/>
          </a:prstGeom>
          <a:ln w="38100" cap="flat" cmpd="sng">
            <a:solidFill>
              <a:srgbClr val="800080"/>
            </a:solidFill>
            <a:prstDash val="solid"/>
            <a:round/>
            <a:headEnd type="none" w="med" len="med"/>
            <a:tailEnd type="none" w="med" len="med"/>
          </a:ln>
        </p:spPr>
      </p:sp>
      <p:sp>
        <p:nvSpPr>
          <p:cNvPr id="21" name="Rectangle 12"/>
          <p:cNvSpPr/>
          <p:nvPr/>
        </p:nvSpPr>
        <p:spPr>
          <a:xfrm>
            <a:off x="6398364" y="284565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Tree>
    <p:extLst>
      <p:ext uri="{BB962C8B-B14F-4D97-AF65-F5344CB8AC3E}">
        <p14:creationId xmlns:p14="http://schemas.microsoft.com/office/powerpoint/2010/main" val="2914368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660" y="1143635"/>
            <a:ext cx="3975735" cy="2076450"/>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36" name="文本框 3"/>
          <p:cNvSpPr txBox="1"/>
          <p:nvPr/>
        </p:nvSpPr>
        <p:spPr>
          <a:xfrm>
            <a:off x="405981" y="3121883"/>
            <a:ext cx="3805977" cy="4031873"/>
          </a:xfrm>
          <a:prstGeom prst="rect">
            <a:avLst/>
          </a:prstGeom>
          <a:noFill/>
        </p:spPr>
        <p:txBody>
          <a:bodyPr wrap="square" rtlCol="0" anchor="t">
            <a:spAutoFit/>
          </a:bodyPr>
          <a:lstStyle/>
          <a:p>
            <a:pPr>
              <a:buNone/>
            </a:pPr>
            <a:r>
              <a:rPr lang="zh-CN" altLang="en-US" dirty="0">
                <a:ea typeface="华文行楷" pitchFamily="2" charset="-122"/>
                <a:sym typeface="Symbol" panose="05050102010706020507" pitchFamily="18" charset="2"/>
              </a:rPr>
              <a:t>当前符号为</a:t>
            </a:r>
            <a:r>
              <a:rPr lang="en-US" altLang="zh-CN" dirty="0">
                <a:ea typeface="华文行楷" pitchFamily="2" charset="-122"/>
                <a:sym typeface="Symbol" panose="05050102010706020507" pitchFamily="18" charset="2"/>
              </a:rPr>
              <a:t>d</a:t>
            </a:r>
          </a:p>
          <a:p>
            <a:pPr>
              <a:buNone/>
            </a:pPr>
            <a:r>
              <a:rPr lang="zh-CN" altLang="en-US" dirty="0">
                <a:solidFill>
                  <a:srgbClr val="800080"/>
                </a:solidFill>
                <a:sym typeface="Symbol" panose="05050102010706020507" pitchFamily="18" charset="2"/>
              </a:rPr>
              <a:t>该如何选择？</a:t>
            </a:r>
            <a:endParaRPr lang="en-US" altLang="zh-CN" dirty="0">
              <a:solidFill>
                <a:srgbClr val="800080"/>
              </a:solidFill>
              <a:sym typeface="Symbol" panose="05050102010706020507" pitchFamily="18" charset="2"/>
            </a:endParaRPr>
          </a:p>
          <a:p>
            <a:pPr>
              <a:buNone/>
            </a:pPr>
            <a:r>
              <a:rPr lang="zh-CN" altLang="en-US" dirty="0">
                <a:solidFill>
                  <a:srgbClr val="800080"/>
                </a:solidFill>
                <a:sym typeface="Symbol" panose="05050102010706020507" pitchFamily="18" charset="2"/>
              </a:rPr>
              <a:t>此时由于存在形如</a:t>
            </a:r>
            <a:endParaRPr lang="en-US" altLang="zh-CN" dirty="0">
              <a:solidFill>
                <a:srgbClr val="800080"/>
              </a:solidFill>
              <a:sym typeface="Symbol" panose="05050102010706020507" pitchFamily="18" charset="2"/>
            </a:endParaRPr>
          </a:p>
          <a:p>
            <a:pPr>
              <a:buNone/>
            </a:pPr>
            <a:r>
              <a:rPr lang="en-US" altLang="zh-CN" i="1" dirty="0">
                <a:ea typeface="华文行楷" pitchFamily="2" charset="-122"/>
                <a:sym typeface="Symbol" panose="05050102010706020507" pitchFamily="18" charset="2"/>
              </a:rPr>
              <a:t>A   </a:t>
            </a:r>
            <a:r>
              <a:rPr lang="zh-CN" altLang="en-US" i="1" dirty="0">
                <a:sym typeface="Symbol" panose="05050102010706020507" pitchFamily="18" charset="2"/>
              </a:rPr>
              <a:t> </a:t>
            </a:r>
            <a:r>
              <a:rPr lang="zh-CN" altLang="en-US" dirty="0">
                <a:solidFill>
                  <a:srgbClr val="800080"/>
                </a:solidFill>
                <a:sym typeface="Symbol" panose="05050102010706020507" pitchFamily="18" charset="2"/>
              </a:rPr>
              <a:t>的规则，情况变的复杂了。</a:t>
            </a:r>
            <a:endParaRPr lang="en-US" altLang="zh-CN" dirty="0">
              <a:solidFill>
                <a:srgbClr val="800080"/>
              </a:solidFill>
              <a:sym typeface="Symbol" panose="05050102010706020507" pitchFamily="18" charset="2"/>
            </a:endParaRPr>
          </a:p>
          <a:p>
            <a:pPr>
              <a:buNone/>
            </a:pPr>
            <a:endParaRPr lang="en-US" altLang="zh-CN" dirty="0">
              <a:ea typeface="华文行楷" pitchFamily="2" charset="-122"/>
              <a:sym typeface="Symbol" panose="05050102010706020507" pitchFamily="18" charset="2"/>
            </a:endParaRPr>
          </a:p>
          <a:p>
            <a:pPr algn="l"/>
            <a:endParaRPr lang="zh-CN" altLang="en-US" dirty="0">
              <a:ea typeface="华文行楷" pitchFamily="2" charset="-122"/>
              <a:sym typeface="Symbol" panose="05050102010706020507" pitchFamily="18" charset="2"/>
            </a:endParaRPr>
          </a:p>
          <a:p>
            <a:endParaRPr lang="zh-CN" altLang="en-US" i="1" dirty="0"/>
          </a:p>
        </p:txBody>
      </p:sp>
      <p:sp>
        <p:nvSpPr>
          <p:cNvPr id="42" name="Text Box 8"/>
          <p:cNvSpPr txBox="1"/>
          <p:nvPr/>
        </p:nvSpPr>
        <p:spPr>
          <a:xfrm>
            <a:off x="3963284" y="5616188"/>
            <a:ext cx="5721284"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43" name="Rectangle 12"/>
          <p:cNvSpPr/>
          <p:nvPr/>
        </p:nvSpPr>
        <p:spPr>
          <a:xfrm>
            <a:off x="6026361"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44" name="Rectangle 23"/>
          <p:cNvSpPr/>
          <p:nvPr/>
        </p:nvSpPr>
        <p:spPr>
          <a:xfrm>
            <a:off x="6509596"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45" name="Rectangle 30"/>
          <p:cNvSpPr/>
          <p:nvPr/>
        </p:nvSpPr>
        <p:spPr>
          <a:xfrm>
            <a:off x="5631391"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46" name="Line 34"/>
          <p:cNvSpPr/>
          <p:nvPr/>
        </p:nvSpPr>
        <p:spPr>
          <a:xfrm flipV="1">
            <a:off x="5877032" y="1889125"/>
            <a:ext cx="254000" cy="340360"/>
          </a:xfrm>
          <a:prstGeom prst="line">
            <a:avLst/>
          </a:prstGeom>
          <a:ln w="38100" cap="flat" cmpd="sng">
            <a:solidFill>
              <a:srgbClr val="800080"/>
            </a:solidFill>
            <a:prstDash val="solid"/>
            <a:round/>
            <a:headEnd type="none" w="med" len="med"/>
            <a:tailEnd type="none" w="med" len="med"/>
          </a:ln>
        </p:spPr>
      </p:sp>
      <p:sp>
        <p:nvSpPr>
          <p:cNvPr id="47" name="Line 38"/>
          <p:cNvSpPr/>
          <p:nvPr/>
        </p:nvSpPr>
        <p:spPr>
          <a:xfrm flipH="1" flipV="1">
            <a:off x="6364077" y="1889125"/>
            <a:ext cx="309880" cy="309245"/>
          </a:xfrm>
          <a:prstGeom prst="line">
            <a:avLst/>
          </a:prstGeom>
          <a:ln w="38100" cap="flat" cmpd="sng">
            <a:solidFill>
              <a:srgbClr val="800080"/>
            </a:solidFill>
            <a:prstDash val="solid"/>
            <a:round/>
            <a:headEnd type="none" w="med" len="med"/>
            <a:tailEnd type="none" w="med" len="med"/>
          </a:ln>
        </p:spPr>
      </p:sp>
      <p:sp>
        <p:nvSpPr>
          <p:cNvPr id="48" name="Rectangle 23"/>
          <p:cNvSpPr/>
          <p:nvPr/>
        </p:nvSpPr>
        <p:spPr>
          <a:xfrm>
            <a:off x="6522931"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49" name="Rectangle 30"/>
          <p:cNvSpPr/>
          <p:nvPr/>
        </p:nvSpPr>
        <p:spPr>
          <a:xfrm>
            <a:off x="6183841" y="282787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b</a:t>
            </a:r>
          </a:p>
        </p:txBody>
      </p:sp>
      <p:sp>
        <p:nvSpPr>
          <p:cNvPr id="50" name="Line 34"/>
          <p:cNvSpPr/>
          <p:nvPr/>
        </p:nvSpPr>
        <p:spPr>
          <a:xfrm flipV="1">
            <a:off x="6362807" y="2590165"/>
            <a:ext cx="254000" cy="340360"/>
          </a:xfrm>
          <a:prstGeom prst="line">
            <a:avLst/>
          </a:prstGeom>
          <a:ln w="38100" cap="flat" cmpd="sng">
            <a:solidFill>
              <a:srgbClr val="800080"/>
            </a:solidFill>
            <a:prstDash val="solid"/>
            <a:round/>
            <a:headEnd type="none" w="med" len="med"/>
            <a:tailEnd type="none" w="med" len="med"/>
          </a:ln>
        </p:spPr>
      </p:sp>
      <p:sp>
        <p:nvSpPr>
          <p:cNvPr id="51" name="Line 38"/>
          <p:cNvSpPr/>
          <p:nvPr/>
        </p:nvSpPr>
        <p:spPr>
          <a:xfrm flipH="1" flipV="1">
            <a:off x="6723487" y="2590165"/>
            <a:ext cx="635" cy="340360"/>
          </a:xfrm>
          <a:prstGeom prst="line">
            <a:avLst/>
          </a:prstGeom>
          <a:ln w="38100" cap="flat" cmpd="sng">
            <a:solidFill>
              <a:srgbClr val="800080"/>
            </a:solidFill>
            <a:prstDash val="solid"/>
            <a:round/>
            <a:headEnd type="none" w="med" len="med"/>
            <a:tailEnd type="none" w="med" len="med"/>
          </a:ln>
        </p:spPr>
      </p:sp>
      <p:sp>
        <p:nvSpPr>
          <p:cNvPr id="52" name="Line 34"/>
          <p:cNvSpPr/>
          <p:nvPr/>
        </p:nvSpPr>
        <p:spPr>
          <a:xfrm flipV="1">
            <a:off x="6115157" y="3382645"/>
            <a:ext cx="248920" cy="2355215"/>
          </a:xfrm>
          <a:prstGeom prst="line">
            <a:avLst/>
          </a:prstGeom>
          <a:ln w="38100" cap="flat" cmpd="sng">
            <a:solidFill>
              <a:srgbClr val="800080"/>
            </a:solidFill>
            <a:prstDash val="sysDash"/>
            <a:round/>
            <a:headEnd type="none" w="med" len="med"/>
            <a:tailEnd type="none" w="med" len="med"/>
          </a:ln>
        </p:spPr>
      </p:sp>
      <p:sp>
        <p:nvSpPr>
          <p:cNvPr id="53" name="Line 34"/>
          <p:cNvSpPr/>
          <p:nvPr/>
        </p:nvSpPr>
        <p:spPr>
          <a:xfrm rot="420000" flipH="1" flipV="1">
            <a:off x="5614142" y="2561590"/>
            <a:ext cx="308610" cy="3168650"/>
          </a:xfrm>
          <a:prstGeom prst="line">
            <a:avLst/>
          </a:prstGeom>
          <a:ln w="38100" cap="flat" cmpd="sng">
            <a:solidFill>
              <a:srgbClr val="800080"/>
            </a:solidFill>
            <a:prstDash val="sysDash"/>
            <a:round/>
            <a:headEnd type="none" w="med" len="med"/>
            <a:tailEnd type="none" w="med" len="med"/>
          </a:ln>
        </p:spPr>
      </p:sp>
      <p:sp>
        <p:nvSpPr>
          <p:cNvPr id="54" name="Line 38"/>
          <p:cNvSpPr/>
          <p:nvPr/>
        </p:nvSpPr>
        <p:spPr>
          <a:xfrm flipH="1" flipV="1">
            <a:off x="6828897" y="2554605"/>
            <a:ext cx="222885" cy="375920"/>
          </a:xfrm>
          <a:prstGeom prst="line">
            <a:avLst/>
          </a:prstGeom>
          <a:ln w="38100" cap="flat" cmpd="sng">
            <a:solidFill>
              <a:srgbClr val="800080"/>
            </a:solidFill>
            <a:prstDash val="solid"/>
            <a:round/>
            <a:headEnd type="none" w="med" len="med"/>
            <a:tailEnd type="none" w="med" len="med"/>
          </a:ln>
        </p:spPr>
      </p:sp>
      <p:sp>
        <p:nvSpPr>
          <p:cNvPr id="55" name="Rectangle 12"/>
          <p:cNvSpPr/>
          <p:nvPr/>
        </p:nvSpPr>
        <p:spPr>
          <a:xfrm>
            <a:off x="6870911" y="284565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Tree>
    <p:extLst>
      <p:ext uri="{BB962C8B-B14F-4D97-AF65-F5344CB8AC3E}">
        <p14:creationId xmlns:p14="http://schemas.microsoft.com/office/powerpoint/2010/main" val="2432632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4"/>
          <p:cNvSpPr txBox="1"/>
          <p:nvPr/>
        </p:nvSpPr>
        <p:spPr>
          <a:xfrm>
            <a:off x="251520" y="866041"/>
            <a:ext cx="8712968" cy="5509200"/>
          </a:xfrm>
          <a:prstGeom prst="rect">
            <a:avLst/>
          </a:prstGeom>
          <a:noFill/>
          <a:ln w="9525">
            <a:noFill/>
          </a:ln>
        </p:spPr>
        <p:txBody>
          <a:bodyPr wrap="square" anchor="t">
            <a:spAutoFit/>
          </a:bodyPr>
          <a:lstStyle/>
          <a:p>
            <a:pPr algn="l">
              <a:buClr>
                <a:srgbClr val="800080"/>
              </a:buClr>
              <a:buNone/>
            </a:pPr>
            <a:r>
              <a:rPr lang="zh-CN" altLang="en-US" dirty="0">
                <a:solidFill>
                  <a:srgbClr val="800080"/>
                </a:solidFill>
              </a:rPr>
              <a:t>本章核心内容</a:t>
            </a:r>
            <a:endParaRPr lang="en-US" altLang="zh-CN" dirty="0">
              <a:solidFill>
                <a:srgbClr val="800080"/>
              </a:solidFill>
            </a:endParaRPr>
          </a:p>
          <a:p>
            <a:pPr algn="l">
              <a:buClr>
                <a:srgbClr val="800080"/>
              </a:buClr>
              <a:buNone/>
            </a:pPr>
            <a:r>
              <a:rPr lang="en-US" altLang="zh-CN" dirty="0">
                <a:solidFill>
                  <a:srgbClr val="800080"/>
                </a:solidFill>
              </a:rPr>
              <a:t>1.</a:t>
            </a:r>
            <a:r>
              <a:rPr lang="zh-CN" altLang="en-US" dirty="0">
                <a:solidFill>
                  <a:srgbClr val="800080"/>
                </a:solidFill>
              </a:rPr>
              <a:t>确定的自顶向下分析思想 </a:t>
            </a:r>
            <a:r>
              <a:rPr lang="en-US" altLang="zh-CN" dirty="0">
                <a:solidFill>
                  <a:srgbClr val="800080"/>
                </a:solidFill>
              </a:rPr>
              <a:t>	</a:t>
            </a: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分析的思想</a:t>
            </a:r>
            <a:endParaRPr lang="en-US" altLang="zh-CN" dirty="0">
              <a:solidFill>
                <a:srgbClr val="800080"/>
              </a:solidFill>
            </a:endParaRP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文法的定义</a:t>
            </a:r>
            <a:endParaRPr lang="en-US" altLang="zh-CN" dirty="0">
              <a:solidFill>
                <a:srgbClr val="800080"/>
              </a:solidFill>
            </a:endParaRPr>
          </a:p>
          <a:p>
            <a:pPr algn="l">
              <a:buClr>
                <a:srgbClr val="800080"/>
              </a:buClr>
              <a:buNone/>
            </a:pPr>
            <a:r>
              <a:rPr lang="en-US" altLang="zh-CN" dirty="0">
                <a:solidFill>
                  <a:srgbClr val="800080"/>
                </a:solidFill>
              </a:rPr>
              <a:t>2.LL(1)</a:t>
            </a:r>
            <a:r>
              <a:rPr lang="zh-CN" altLang="en-US" dirty="0">
                <a:solidFill>
                  <a:srgbClr val="800080"/>
                </a:solidFill>
              </a:rPr>
              <a:t>文法的具体判定方法</a:t>
            </a:r>
            <a:endParaRPr lang="en-US" altLang="zh-CN" dirty="0">
              <a:solidFill>
                <a:srgbClr val="800080"/>
              </a:solidFill>
            </a:endParaRPr>
          </a:p>
          <a:p>
            <a:pPr>
              <a:buClr>
                <a:srgbClr val="800080"/>
              </a:buClr>
              <a:buNone/>
            </a:pPr>
            <a:r>
              <a:rPr lang="en-US" altLang="zh-CN" dirty="0">
                <a:solidFill>
                  <a:srgbClr val="800080"/>
                </a:solidFill>
              </a:rPr>
              <a:t>3.</a:t>
            </a:r>
            <a:r>
              <a:rPr lang="zh-CN" altLang="en-US" dirty="0">
                <a:solidFill>
                  <a:srgbClr val="800080"/>
                </a:solidFill>
                <a:latin typeface="楷体_GB2312" pitchFamily="49" charset="-122"/>
              </a:rPr>
              <a:t>文法变换</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将某些非</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文法转为</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提取左公因子</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消除左递归</a:t>
            </a:r>
          </a:p>
          <a:p>
            <a:pPr algn="l">
              <a:buClr>
                <a:srgbClr val="800080"/>
              </a:buClr>
              <a:buNone/>
            </a:pPr>
            <a:r>
              <a:rPr lang="en-US" altLang="zh-CN" dirty="0">
                <a:solidFill>
                  <a:srgbClr val="800080"/>
                </a:solidFill>
              </a:rPr>
              <a:t>4.LL(1)</a:t>
            </a:r>
            <a:r>
              <a:rPr lang="zh-CN" altLang="en-US" dirty="0">
                <a:solidFill>
                  <a:srgbClr val="800080"/>
                </a:solidFill>
              </a:rPr>
              <a:t>的实现方式</a:t>
            </a:r>
            <a:endParaRPr lang="en-US" altLang="zh-CN" dirty="0">
              <a:solidFill>
                <a:srgbClr val="800080"/>
              </a:solidFill>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递归下降 </a:t>
            </a:r>
            <a:r>
              <a:rPr lang="en-US" altLang="zh-CN" dirty="0">
                <a:solidFill>
                  <a:srgbClr val="800080"/>
                </a:solidFill>
              </a:rPr>
              <a:t>LL(1)</a:t>
            </a:r>
            <a:r>
              <a:rPr lang="zh-CN" altLang="en-US" dirty="0">
                <a:solidFill>
                  <a:srgbClr val="800080"/>
                </a:solidFill>
                <a:latin typeface="楷体_GB2312" pitchFamily="49" charset="-122"/>
              </a:rPr>
              <a:t>分析程序</a:t>
            </a:r>
            <a:r>
              <a:rPr lang="zh-CN" altLang="en-US" baseline="30000" dirty="0">
                <a:solidFill>
                  <a:srgbClr val="800080"/>
                </a:solidFill>
                <a:latin typeface="楷体_GB2312" pitchFamily="49" charset="-122"/>
              </a:rPr>
              <a:t>*</a:t>
            </a:r>
            <a:endParaRPr lang="en-US" altLang="zh-CN" baseline="30000"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rPr>
              <a:t>表驱动 </a:t>
            </a:r>
            <a:r>
              <a:rPr lang="en-US" altLang="zh-CN" dirty="0">
                <a:solidFill>
                  <a:srgbClr val="800080"/>
                </a:solidFill>
              </a:rPr>
              <a:t>LL(1)</a:t>
            </a:r>
            <a:r>
              <a:rPr lang="zh-CN" altLang="en-US" dirty="0">
                <a:solidFill>
                  <a:srgbClr val="800080"/>
                </a:solidFill>
              </a:rPr>
              <a:t>分析</a:t>
            </a:r>
          </a:p>
        </p:txBody>
      </p:sp>
      <p:sp>
        <p:nvSpPr>
          <p:cNvPr id="8" name="Rectangle 11"/>
          <p:cNvSpPr/>
          <p:nvPr/>
        </p:nvSpPr>
        <p:spPr>
          <a:xfrm>
            <a:off x="1159000" y="219710"/>
            <a:ext cx="7527800" cy="646331"/>
          </a:xfrm>
          <a:prstGeom prst="rect">
            <a:avLst/>
          </a:prstGeom>
          <a:noFill/>
          <a:ln w="9525">
            <a:noFill/>
          </a:ln>
        </p:spPr>
        <p:txBody>
          <a:bodyPr wrap="square" anchor="t">
            <a:spAutoFit/>
          </a:bodyPr>
          <a:lstStyle/>
          <a:p>
            <a:pPr>
              <a:lnSpc>
                <a:spcPct val="90000"/>
              </a:lnSpc>
              <a:buNone/>
            </a:pPr>
            <a:r>
              <a:rPr lang="zh-CN" altLang="en-US" sz="4000" dirty="0">
                <a:solidFill>
                  <a:srgbClr val="800080"/>
                </a:solidFill>
                <a:latin typeface="华文行楷" pitchFamily="2" charset="-122"/>
                <a:ea typeface="华文行楷" pitchFamily="2" charset="-122"/>
              </a:rPr>
              <a:t>第四章 自顶向下语法分析方法</a:t>
            </a:r>
          </a:p>
        </p:txBody>
      </p:sp>
    </p:spTree>
  </p:cSld>
  <p:clrMapOvr>
    <a:masterClrMapping/>
  </p:clrMapOvr>
  <p:transition spd="med"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5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5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150">
                                            <p:txEl>
                                              <p:pRg st="9" end="9"/>
                                            </p:txEl>
                                          </p:spTgt>
                                        </p:tgtEl>
                                        <p:attrNameLst>
                                          <p:attrName>style.visibility</p:attrName>
                                        </p:attrNameLst>
                                      </p:cBhvr>
                                      <p:to>
                                        <p:strVal val="visible"/>
                                      </p:to>
                                    </p:set>
                                    <p:animEffect transition="in" filter="fade">
                                      <p:cBhvr>
                                        <p:cTn id="35" dur="2000"/>
                                        <p:tgtEl>
                                          <p:spTgt spid="6150">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150">
                                            <p:txEl>
                                              <p:pRg st="10" end="10"/>
                                            </p:txEl>
                                          </p:spTgt>
                                        </p:tgtEl>
                                        <p:attrNameLst>
                                          <p:attrName>style.visibility</p:attrName>
                                        </p:attrNameLst>
                                      </p:cBhvr>
                                      <p:to>
                                        <p:strVal val="visible"/>
                                      </p:to>
                                    </p:set>
                                    <p:animEffect transition="in" filter="fade">
                                      <p:cBhvr>
                                        <p:cTn id="38" dur="2000"/>
                                        <p:tgtEl>
                                          <p:spTgt spid="615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3963284" y="5616188"/>
            <a:ext cx="5721284" cy="82994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6026361"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509596"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631391"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17" name="Line 34"/>
          <p:cNvSpPr/>
          <p:nvPr/>
        </p:nvSpPr>
        <p:spPr>
          <a:xfrm flipV="1">
            <a:off x="5877032" y="1889125"/>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6364077" y="1889125"/>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14605" y="27528"/>
            <a:ext cx="3975735" cy="2076450"/>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5" name="Rectangle 23"/>
          <p:cNvSpPr/>
          <p:nvPr/>
        </p:nvSpPr>
        <p:spPr>
          <a:xfrm>
            <a:off x="6522931"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6183841" y="282787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b</a:t>
            </a:r>
          </a:p>
        </p:txBody>
      </p:sp>
      <p:sp>
        <p:nvSpPr>
          <p:cNvPr id="7" name="Line 34"/>
          <p:cNvSpPr/>
          <p:nvPr/>
        </p:nvSpPr>
        <p:spPr>
          <a:xfrm flipV="1">
            <a:off x="6362807" y="2590165"/>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6723487" y="2590165"/>
            <a:ext cx="635" cy="340360"/>
          </a:xfrm>
          <a:prstGeom prst="line">
            <a:avLst/>
          </a:prstGeom>
          <a:ln w="38100" cap="flat" cmpd="sng">
            <a:solidFill>
              <a:srgbClr val="800080"/>
            </a:solidFill>
            <a:prstDash val="solid"/>
            <a:round/>
            <a:headEnd type="none" w="med" len="med"/>
            <a:tailEnd type="none" w="med" len="med"/>
          </a:ln>
        </p:spPr>
      </p:sp>
      <p:sp>
        <p:nvSpPr>
          <p:cNvPr id="28" name="Line 34"/>
          <p:cNvSpPr/>
          <p:nvPr/>
        </p:nvSpPr>
        <p:spPr>
          <a:xfrm flipV="1">
            <a:off x="6115157" y="3382645"/>
            <a:ext cx="248920" cy="2355215"/>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H="1" flipV="1">
            <a:off x="5614142" y="2561590"/>
            <a:ext cx="308610" cy="3168650"/>
          </a:xfrm>
          <a:prstGeom prst="line">
            <a:avLst/>
          </a:prstGeom>
          <a:ln w="38100" cap="flat" cmpd="sng">
            <a:solidFill>
              <a:srgbClr val="800080"/>
            </a:solidFill>
            <a:prstDash val="sysDash"/>
            <a:round/>
            <a:headEnd type="none" w="med" len="med"/>
            <a:tailEnd type="none" w="med" len="med"/>
          </a:ln>
        </p:spPr>
      </p:sp>
      <p:sp>
        <p:nvSpPr>
          <p:cNvPr id="3" name="文本框 2"/>
          <p:cNvSpPr txBox="1"/>
          <p:nvPr/>
        </p:nvSpPr>
        <p:spPr>
          <a:xfrm>
            <a:off x="251520" y="2134170"/>
            <a:ext cx="4896544" cy="2062103"/>
          </a:xfrm>
          <a:prstGeom prst="rect">
            <a:avLst/>
          </a:prstGeom>
          <a:noFill/>
        </p:spPr>
        <p:txBody>
          <a:bodyPr wrap="square" rtlCol="0" anchor="t">
            <a:spAutoFit/>
          </a:bodyPr>
          <a:lstStyle/>
          <a:p>
            <a:pPr algn="l">
              <a:buNone/>
            </a:pPr>
            <a:r>
              <a:rPr lang="zh-CN" altLang="en-US" dirty="0"/>
              <a:t>此时不仅仅要考虑</a:t>
            </a:r>
            <a:r>
              <a:rPr lang="en-US" altLang="zh-CN" dirty="0"/>
              <a:t>First</a:t>
            </a:r>
            <a:r>
              <a:rPr lang="zh-CN" altLang="en-US" dirty="0"/>
              <a:t>集合，还要考虑在此句型中，非终结符</a:t>
            </a:r>
            <a:r>
              <a:rPr lang="en-US" altLang="zh-CN" dirty="0"/>
              <a:t>A</a:t>
            </a:r>
            <a:r>
              <a:rPr lang="zh-CN" altLang="en-US" dirty="0"/>
              <a:t>后面</a:t>
            </a:r>
            <a:r>
              <a:rPr lang="en-US" altLang="zh-CN" dirty="0"/>
              <a:t>(Follow)</a:t>
            </a:r>
            <a:r>
              <a:rPr lang="zh-CN" altLang="en-US" dirty="0"/>
              <a:t>可能出现的第一个终结符。</a:t>
            </a:r>
          </a:p>
        </p:txBody>
      </p:sp>
      <p:sp>
        <p:nvSpPr>
          <p:cNvPr id="4" name="Line 38"/>
          <p:cNvSpPr/>
          <p:nvPr/>
        </p:nvSpPr>
        <p:spPr>
          <a:xfrm flipH="1" flipV="1">
            <a:off x="6828897" y="2554605"/>
            <a:ext cx="222885" cy="375920"/>
          </a:xfrm>
          <a:prstGeom prst="line">
            <a:avLst/>
          </a:prstGeom>
          <a:ln w="38100" cap="flat" cmpd="sng">
            <a:solidFill>
              <a:srgbClr val="800080"/>
            </a:solidFill>
            <a:prstDash val="solid"/>
            <a:round/>
            <a:headEnd type="none" w="med" len="med"/>
            <a:tailEnd type="none" w="med" len="med"/>
          </a:ln>
        </p:spPr>
      </p:sp>
      <p:sp>
        <p:nvSpPr>
          <p:cNvPr id="14" name="Rectangle 12"/>
          <p:cNvSpPr/>
          <p:nvPr/>
        </p:nvSpPr>
        <p:spPr>
          <a:xfrm>
            <a:off x="6870911" y="284565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580112" y="5550331"/>
            <a:ext cx="2808312" cy="830997"/>
          </a:xfrm>
          <a:prstGeom prst="rect">
            <a:avLst/>
          </a:prstGeom>
          <a:noFill/>
          <a:ln w="9525">
            <a:noFill/>
          </a:ln>
        </p:spPr>
        <p:txBody>
          <a:bodyPr wrap="square" anchor="t">
            <a:spAutoFit/>
          </a:bodyPr>
          <a:lstStyle/>
          <a:p>
            <a:pPr lvl="1" indent="0" eaLnBrk="1" hangingPunct="1">
              <a:buClr>
                <a:srgbClr val="800080"/>
              </a:buClr>
              <a:buNone/>
            </a:pP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6547440"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7030675"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6152470"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17" name="Line 34"/>
          <p:cNvSpPr/>
          <p:nvPr/>
        </p:nvSpPr>
        <p:spPr>
          <a:xfrm flipV="1">
            <a:off x="6398111" y="1889125"/>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6885156" y="1889125"/>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73660" y="32866"/>
            <a:ext cx="3975735" cy="2076450"/>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5" name="Rectangle 23"/>
          <p:cNvSpPr/>
          <p:nvPr/>
        </p:nvSpPr>
        <p:spPr>
          <a:xfrm>
            <a:off x="7044010"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6704920" y="282787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b</a:t>
            </a:r>
          </a:p>
        </p:txBody>
      </p:sp>
      <p:sp>
        <p:nvSpPr>
          <p:cNvPr id="7" name="Line 34"/>
          <p:cNvSpPr/>
          <p:nvPr/>
        </p:nvSpPr>
        <p:spPr>
          <a:xfrm flipV="1">
            <a:off x="6883886" y="2590165"/>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7244566" y="2590165"/>
            <a:ext cx="635" cy="340360"/>
          </a:xfrm>
          <a:prstGeom prst="line">
            <a:avLst/>
          </a:prstGeom>
          <a:ln w="38100" cap="flat" cmpd="sng">
            <a:solidFill>
              <a:srgbClr val="800080"/>
            </a:solidFill>
            <a:prstDash val="solid"/>
            <a:round/>
            <a:headEnd type="none" w="med" len="med"/>
            <a:tailEnd type="none" w="med" len="med"/>
          </a:ln>
        </p:spPr>
      </p:sp>
      <p:sp>
        <p:nvSpPr>
          <p:cNvPr id="26" name="Line 38"/>
          <p:cNvSpPr/>
          <p:nvPr/>
        </p:nvSpPr>
        <p:spPr>
          <a:xfrm flipV="1">
            <a:off x="7214721" y="321945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941140" y="3669888"/>
            <a:ext cx="361950" cy="583565"/>
          </a:xfrm>
          <a:prstGeom prst="rect">
            <a:avLst/>
          </a:prstGeom>
          <a:noFill/>
          <a:ln w="9525">
            <a:noFill/>
          </a:ln>
        </p:spPr>
        <p:txBody>
          <a:bodyPr wrap="none" anchor="t">
            <a:spAutoFit/>
          </a:bodyPr>
          <a:lstStyle/>
          <a:p>
            <a:pPr algn="l">
              <a:buNone/>
            </a:pPr>
            <a:r>
              <a:rPr lang="zh-CN" altLang="en-US" i="1" dirty="0">
                <a:solidFill>
                  <a:srgbClr val="800000"/>
                </a:solidFill>
                <a:sym typeface="Symbol" panose="05050102010706020507" pitchFamily="18" charset="2"/>
              </a:rPr>
              <a:t></a:t>
            </a:r>
            <a:endParaRPr lang="zh-CN" altLang="en-US" i="1" dirty="0">
              <a:solidFill>
                <a:srgbClr val="800000"/>
              </a:solidFill>
              <a:latin typeface="Arial" panose="020B0604020202020204" pitchFamily="34" charset="0"/>
              <a:ea typeface="华文行楷" pitchFamily="2" charset="-122"/>
              <a:sym typeface="Symbol" panose="05050102010706020507" pitchFamily="18" charset="2"/>
            </a:endParaRPr>
          </a:p>
        </p:txBody>
      </p:sp>
      <p:sp>
        <p:nvSpPr>
          <p:cNvPr id="28" name="Line 34"/>
          <p:cNvSpPr/>
          <p:nvPr/>
        </p:nvSpPr>
        <p:spPr>
          <a:xfrm flipV="1">
            <a:off x="6636236" y="3382645"/>
            <a:ext cx="248920" cy="2355215"/>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H="1" flipV="1">
            <a:off x="6135221" y="2561590"/>
            <a:ext cx="308610" cy="3168650"/>
          </a:xfrm>
          <a:prstGeom prst="line">
            <a:avLst/>
          </a:prstGeom>
          <a:ln w="38100" cap="flat" cmpd="sng">
            <a:solidFill>
              <a:srgbClr val="800080"/>
            </a:solidFill>
            <a:prstDash val="sysDash"/>
            <a:round/>
            <a:headEnd type="none" w="med" len="med"/>
            <a:tailEnd type="none" w="med" len="med"/>
          </a:ln>
        </p:spPr>
      </p:sp>
      <p:sp>
        <p:nvSpPr>
          <p:cNvPr id="3" name="文本框 2"/>
          <p:cNvSpPr txBox="1"/>
          <p:nvPr/>
        </p:nvSpPr>
        <p:spPr>
          <a:xfrm>
            <a:off x="179512" y="2276872"/>
            <a:ext cx="5793290" cy="4031873"/>
          </a:xfrm>
          <a:prstGeom prst="rect">
            <a:avLst/>
          </a:prstGeom>
          <a:solidFill>
            <a:schemeClr val="bg1"/>
          </a:solidFill>
        </p:spPr>
        <p:txBody>
          <a:bodyPr wrap="square" rtlCol="0" anchor="t">
            <a:spAutoFit/>
          </a:bodyPr>
          <a:lstStyle/>
          <a:p>
            <a:pPr>
              <a:buNone/>
            </a:pPr>
            <a:r>
              <a:rPr lang="zh-CN" altLang="en-US" dirty="0"/>
              <a:t>而对于句型</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bAS</a:t>
            </a:r>
            <a:r>
              <a:rPr lang="zh-CN" altLang="en-US" i="1" dirty="0">
                <a:ea typeface="华文行楷" pitchFamily="2" charset="-122"/>
                <a:sym typeface="Symbol" panose="05050102010706020507" pitchFamily="18" charset="2"/>
              </a:rPr>
              <a:t>，</a:t>
            </a:r>
            <a:endParaRPr lang="en-US" altLang="zh-CN" i="1" dirty="0">
              <a:ea typeface="华文行楷" pitchFamily="2" charset="-122"/>
              <a:sym typeface="Symbol" panose="05050102010706020507" pitchFamily="18" charset="2"/>
            </a:endParaRPr>
          </a:p>
          <a:p>
            <a:pPr algn="l">
              <a:buNone/>
            </a:pPr>
            <a:r>
              <a:rPr lang="zh-CN" altLang="en-US" dirty="0"/>
              <a:t>非终结符</a:t>
            </a:r>
            <a:r>
              <a:rPr lang="en-US" altLang="zh-CN" dirty="0"/>
              <a:t>A</a:t>
            </a:r>
            <a:r>
              <a:rPr lang="zh-CN" altLang="en-US" dirty="0"/>
              <a:t>后面</a:t>
            </a:r>
            <a:r>
              <a:rPr lang="en-US" altLang="zh-CN" dirty="0"/>
              <a:t>(Follow)</a:t>
            </a:r>
            <a:r>
              <a:rPr lang="zh-CN" altLang="en-US" dirty="0"/>
              <a:t>可能出现的</a:t>
            </a:r>
            <a:r>
              <a:rPr lang="zh-CN" altLang="en-US"/>
              <a:t>第一个终结符，</a:t>
            </a:r>
            <a:r>
              <a:rPr lang="zh-CN" altLang="en-US" dirty="0"/>
              <a:t>来自于</a:t>
            </a:r>
            <a:r>
              <a:rPr lang="en-US" altLang="zh-CN" dirty="0"/>
              <a:t>S</a:t>
            </a:r>
            <a:r>
              <a:rPr lang="zh-CN" altLang="en-US" dirty="0"/>
              <a:t>的</a:t>
            </a:r>
            <a:r>
              <a:rPr lang="en-US" altLang="zh-CN" dirty="0"/>
              <a:t>First</a:t>
            </a:r>
            <a:r>
              <a:rPr lang="zh-CN" altLang="en-US" dirty="0"/>
              <a:t>集合，即</a:t>
            </a:r>
            <a:r>
              <a:rPr lang="en-US" altLang="zh-CN" dirty="0"/>
              <a:t>{</a:t>
            </a:r>
            <a:r>
              <a:rPr lang="en-US" altLang="zh-CN" dirty="0" err="1"/>
              <a:t>a,d</a:t>
            </a:r>
            <a:r>
              <a:rPr lang="en-US" altLang="zh-CN" dirty="0"/>
              <a:t>}</a:t>
            </a:r>
            <a:r>
              <a:rPr lang="zh-CN" altLang="en-US" dirty="0"/>
              <a:t>；</a:t>
            </a:r>
            <a:endParaRPr lang="en-US" altLang="zh-CN" dirty="0"/>
          </a:p>
          <a:p>
            <a:pPr>
              <a:buNone/>
            </a:pPr>
            <a:r>
              <a:rPr lang="zh-CN" altLang="en-US" dirty="0"/>
              <a:t>而</a:t>
            </a:r>
            <a:r>
              <a:rPr lang="en-US" altLang="zh-CN" i="1" dirty="0" err="1">
                <a:ea typeface="华文行楷" pitchFamily="2" charset="-122"/>
                <a:sym typeface="Symbol" panose="05050102010706020507" pitchFamily="18" charset="2"/>
              </a:rPr>
              <a:t>bAS</a:t>
            </a:r>
            <a:r>
              <a:rPr lang="zh-CN" altLang="en-US" dirty="0">
                <a:sym typeface="Symbol" panose="05050102010706020507" pitchFamily="18" charset="2"/>
              </a:rPr>
              <a:t>的</a:t>
            </a:r>
            <a:r>
              <a:rPr lang="en-US" altLang="zh-CN" dirty="0">
                <a:sym typeface="Symbol" panose="05050102010706020507" pitchFamily="18" charset="2"/>
              </a:rPr>
              <a:t>First</a:t>
            </a:r>
            <a:r>
              <a:rPr lang="zh-CN" altLang="en-US" dirty="0">
                <a:sym typeface="Symbol" panose="05050102010706020507" pitchFamily="18" charset="2"/>
              </a:rPr>
              <a:t>集合是</a:t>
            </a:r>
            <a:r>
              <a:rPr lang="en-US" altLang="zh-CN" dirty="0">
                <a:sym typeface="Symbol" panose="05050102010706020507" pitchFamily="18" charset="2"/>
              </a:rPr>
              <a:t>{b}</a:t>
            </a:r>
          </a:p>
          <a:p>
            <a:pPr>
              <a:buNone/>
            </a:pPr>
            <a:r>
              <a:rPr lang="zh-CN" altLang="en-US" dirty="0">
                <a:sym typeface="Symbol" panose="05050102010706020507" pitchFamily="18" charset="2"/>
              </a:rPr>
              <a:t>因为当前字符为</a:t>
            </a:r>
            <a:r>
              <a:rPr lang="en-US" altLang="zh-CN" dirty="0">
                <a:sym typeface="Symbol" panose="05050102010706020507" pitchFamily="18" charset="2"/>
              </a:rPr>
              <a:t>d,</a:t>
            </a:r>
            <a:r>
              <a:rPr lang="zh-CN" altLang="en-US" dirty="0">
                <a:sym typeface="Symbol" panose="05050102010706020507" pitchFamily="18" charset="2"/>
              </a:rPr>
              <a:t>所以应该选择产生式</a:t>
            </a:r>
            <a:r>
              <a:rPr lang="en-US" altLang="zh-CN" i="1" dirty="0">
                <a:ea typeface="华文行楷" pitchFamily="2" charset="-122"/>
                <a:sym typeface="Symbol" panose="05050102010706020507" pitchFamily="18" charset="2"/>
              </a:rPr>
              <a:t>A   </a:t>
            </a:r>
            <a:r>
              <a:rPr lang="zh-CN" altLang="en-US" i="1" dirty="0">
                <a:sym typeface="Symbol" panose="05050102010706020507" pitchFamily="18" charset="2"/>
              </a:rPr>
              <a:t></a:t>
            </a:r>
            <a:r>
              <a:rPr lang="en-US" altLang="zh-CN" dirty="0">
                <a:sym typeface="Symbol" panose="05050102010706020507" pitchFamily="18" charset="2"/>
              </a:rPr>
              <a:t> </a:t>
            </a:r>
            <a:r>
              <a:rPr lang="zh-CN" altLang="en-US" dirty="0">
                <a:sym typeface="Symbol" panose="05050102010706020507" pitchFamily="18" charset="2"/>
              </a:rPr>
              <a:t>。</a:t>
            </a:r>
            <a:endParaRPr lang="en-US" altLang="zh-CN" dirty="0">
              <a:sym typeface="Symbol" panose="05050102010706020507" pitchFamily="18" charset="2"/>
            </a:endParaRPr>
          </a:p>
          <a:p>
            <a:pPr>
              <a:buNone/>
            </a:pPr>
            <a:r>
              <a:rPr lang="zh-CN" altLang="en-US" dirty="0">
                <a:sym typeface="Symbol" panose="05050102010706020507" pitchFamily="18" charset="2"/>
              </a:rPr>
              <a:t>推导为</a:t>
            </a: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aA</a:t>
            </a:r>
            <a:r>
              <a:rPr lang="en-US" altLang="zh-CN" dirty="0">
                <a:solidFill>
                  <a:srgbClr val="800080"/>
                </a:solidFill>
                <a:sym typeface="Symbol" panose="05050102010706020507" pitchFamily="18" charset="2"/>
              </a:rPr>
              <a:t>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bAS</a:t>
            </a:r>
            <a:r>
              <a:rPr lang="en-US" altLang="zh-CN" dirty="0">
                <a:solidFill>
                  <a:srgbClr val="800080"/>
                </a:solidFill>
                <a:sym typeface="Symbol" panose="05050102010706020507" pitchFamily="18" charset="2"/>
              </a:rPr>
              <a:t> 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bS</a:t>
            </a:r>
            <a:endParaRPr lang="en-US" altLang="zh-CN" i="1" dirty="0">
              <a:ea typeface="华文行楷" pitchFamily="2" charset="-122"/>
              <a:sym typeface="Symbol" panose="05050102010706020507" pitchFamily="18" charset="2"/>
            </a:endParaRPr>
          </a:p>
        </p:txBody>
      </p:sp>
      <p:sp>
        <p:nvSpPr>
          <p:cNvPr id="4" name="Line 38"/>
          <p:cNvSpPr/>
          <p:nvPr/>
        </p:nvSpPr>
        <p:spPr>
          <a:xfrm flipH="1" flipV="1">
            <a:off x="7349976" y="2554605"/>
            <a:ext cx="222885" cy="375920"/>
          </a:xfrm>
          <a:prstGeom prst="line">
            <a:avLst/>
          </a:prstGeom>
          <a:ln w="38100" cap="flat" cmpd="sng">
            <a:solidFill>
              <a:srgbClr val="800080"/>
            </a:solidFill>
            <a:prstDash val="solid"/>
            <a:round/>
            <a:headEnd type="none" w="med" len="med"/>
            <a:tailEnd type="none" w="med" len="med"/>
          </a:ln>
        </p:spPr>
      </p:sp>
      <p:sp>
        <p:nvSpPr>
          <p:cNvPr id="14" name="Rectangle 12"/>
          <p:cNvSpPr/>
          <p:nvPr/>
        </p:nvSpPr>
        <p:spPr>
          <a:xfrm>
            <a:off x="7391990" y="284565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Tree>
    <p:extLst>
      <p:ext uri="{BB962C8B-B14F-4D97-AF65-F5344CB8AC3E}">
        <p14:creationId xmlns:p14="http://schemas.microsoft.com/office/powerpoint/2010/main" val="2903644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5580112" y="5550331"/>
            <a:ext cx="2808312" cy="830997"/>
          </a:xfrm>
          <a:prstGeom prst="rect">
            <a:avLst/>
          </a:prstGeom>
          <a:noFill/>
          <a:ln w="9525">
            <a:noFill/>
          </a:ln>
        </p:spPr>
        <p:txBody>
          <a:bodyPr wrap="square" anchor="t">
            <a:spAutoFit/>
          </a:bodyPr>
          <a:lstStyle/>
          <a:p>
            <a:pPr lvl="1" indent="0" eaLnBrk="1" hangingPunct="1">
              <a:buClr>
                <a:srgbClr val="800080"/>
              </a:buClr>
              <a:buNone/>
            </a:pPr>
            <a:r>
              <a:rPr lang="en-US" altLang="zh-CN" sz="4800" i="1" dirty="0" err="1">
                <a:ea typeface="华文行楷" pitchFamily="2" charset="-122"/>
                <a:sym typeface="Symbol" panose="05050102010706020507" pitchFamily="18" charset="2"/>
              </a:rPr>
              <a:t>abd</a:t>
            </a:r>
            <a:endParaRPr lang="en-US" altLang="zh-CN" sz="2400" i="1" dirty="0">
              <a:latin typeface="Arial" panose="020B0604020202020204" pitchFamily="34" charset="0"/>
              <a:ea typeface="华文行楷" pitchFamily="2" charset="-122"/>
              <a:sym typeface="Symbol" panose="05050102010706020507" pitchFamily="18" charset="2"/>
            </a:endParaRPr>
          </a:p>
        </p:txBody>
      </p:sp>
      <p:sp>
        <p:nvSpPr>
          <p:cNvPr id="11" name="Rectangle 12"/>
          <p:cNvSpPr/>
          <p:nvPr/>
        </p:nvSpPr>
        <p:spPr>
          <a:xfrm>
            <a:off x="6547440" y="142706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7030675" y="210397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6152470" y="2103978"/>
            <a:ext cx="380365"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a</a:t>
            </a:r>
          </a:p>
        </p:txBody>
      </p:sp>
      <p:sp>
        <p:nvSpPr>
          <p:cNvPr id="17" name="Line 34"/>
          <p:cNvSpPr/>
          <p:nvPr/>
        </p:nvSpPr>
        <p:spPr>
          <a:xfrm flipV="1">
            <a:off x="6398111" y="1889125"/>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6885156" y="1889125"/>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73660" y="118815"/>
            <a:ext cx="3975735" cy="2076450"/>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5" name="Rectangle 23"/>
          <p:cNvSpPr/>
          <p:nvPr/>
        </p:nvSpPr>
        <p:spPr>
          <a:xfrm>
            <a:off x="7044010" y="286089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6" name="Rectangle 30"/>
          <p:cNvSpPr/>
          <p:nvPr/>
        </p:nvSpPr>
        <p:spPr>
          <a:xfrm>
            <a:off x="6704920" y="282787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b</a:t>
            </a:r>
          </a:p>
        </p:txBody>
      </p:sp>
      <p:sp>
        <p:nvSpPr>
          <p:cNvPr id="7" name="Line 34"/>
          <p:cNvSpPr/>
          <p:nvPr/>
        </p:nvSpPr>
        <p:spPr>
          <a:xfrm flipV="1">
            <a:off x="6883886" y="2590165"/>
            <a:ext cx="254000" cy="340360"/>
          </a:xfrm>
          <a:prstGeom prst="line">
            <a:avLst/>
          </a:prstGeom>
          <a:ln w="38100" cap="flat" cmpd="sng">
            <a:solidFill>
              <a:srgbClr val="800080"/>
            </a:solidFill>
            <a:prstDash val="solid"/>
            <a:round/>
            <a:headEnd type="none" w="med" len="med"/>
            <a:tailEnd type="none" w="med" len="med"/>
          </a:ln>
        </p:spPr>
      </p:sp>
      <p:sp>
        <p:nvSpPr>
          <p:cNvPr id="8" name="Line 38"/>
          <p:cNvSpPr/>
          <p:nvPr/>
        </p:nvSpPr>
        <p:spPr>
          <a:xfrm flipH="1" flipV="1">
            <a:off x="7244566" y="2590165"/>
            <a:ext cx="635" cy="340360"/>
          </a:xfrm>
          <a:prstGeom prst="line">
            <a:avLst/>
          </a:prstGeom>
          <a:ln w="38100" cap="flat" cmpd="sng">
            <a:solidFill>
              <a:srgbClr val="800080"/>
            </a:solidFill>
            <a:prstDash val="solid"/>
            <a:round/>
            <a:headEnd type="none" w="med" len="med"/>
            <a:tailEnd type="none" w="med" len="med"/>
          </a:ln>
        </p:spPr>
      </p:sp>
      <p:sp>
        <p:nvSpPr>
          <p:cNvPr id="26" name="Line 38"/>
          <p:cNvSpPr/>
          <p:nvPr/>
        </p:nvSpPr>
        <p:spPr>
          <a:xfrm flipV="1">
            <a:off x="7214721" y="3219450"/>
            <a:ext cx="71120" cy="497840"/>
          </a:xfrm>
          <a:prstGeom prst="line">
            <a:avLst/>
          </a:prstGeom>
          <a:ln w="38100" cap="flat" cmpd="sng">
            <a:solidFill>
              <a:srgbClr val="800080"/>
            </a:solidFill>
            <a:prstDash val="solid"/>
            <a:round/>
            <a:headEnd type="none" w="med" len="med"/>
            <a:tailEnd type="none" w="med" len="med"/>
          </a:ln>
        </p:spPr>
      </p:sp>
      <p:sp>
        <p:nvSpPr>
          <p:cNvPr id="27" name="Rectangle 30"/>
          <p:cNvSpPr/>
          <p:nvPr/>
        </p:nvSpPr>
        <p:spPr>
          <a:xfrm>
            <a:off x="6941140" y="3669888"/>
            <a:ext cx="361950" cy="583565"/>
          </a:xfrm>
          <a:prstGeom prst="rect">
            <a:avLst/>
          </a:prstGeom>
          <a:noFill/>
          <a:ln w="9525">
            <a:noFill/>
          </a:ln>
        </p:spPr>
        <p:txBody>
          <a:bodyPr wrap="none" anchor="t">
            <a:spAutoFit/>
          </a:bodyPr>
          <a:lstStyle/>
          <a:p>
            <a:pPr algn="l">
              <a:buNone/>
            </a:pPr>
            <a:r>
              <a:rPr lang="zh-CN" altLang="en-US" i="1" dirty="0">
                <a:solidFill>
                  <a:srgbClr val="800000"/>
                </a:solidFill>
                <a:sym typeface="Symbol" panose="05050102010706020507" pitchFamily="18" charset="2"/>
              </a:rPr>
              <a:t></a:t>
            </a:r>
            <a:endParaRPr lang="zh-CN" altLang="en-US" i="1" dirty="0">
              <a:solidFill>
                <a:srgbClr val="800000"/>
              </a:solidFill>
              <a:latin typeface="Arial" panose="020B0604020202020204" pitchFamily="34" charset="0"/>
              <a:ea typeface="华文行楷" pitchFamily="2" charset="-122"/>
              <a:sym typeface="Symbol" panose="05050102010706020507" pitchFamily="18" charset="2"/>
            </a:endParaRPr>
          </a:p>
        </p:txBody>
      </p:sp>
      <p:sp>
        <p:nvSpPr>
          <p:cNvPr id="28" name="Line 34"/>
          <p:cNvSpPr/>
          <p:nvPr/>
        </p:nvSpPr>
        <p:spPr>
          <a:xfrm flipV="1">
            <a:off x="6636236" y="3382645"/>
            <a:ext cx="248920" cy="2355215"/>
          </a:xfrm>
          <a:prstGeom prst="line">
            <a:avLst/>
          </a:prstGeom>
          <a:ln w="38100" cap="flat" cmpd="sng">
            <a:solidFill>
              <a:srgbClr val="800080"/>
            </a:solidFill>
            <a:prstDash val="sysDash"/>
            <a:round/>
            <a:headEnd type="none" w="med" len="med"/>
            <a:tailEnd type="none" w="med" len="med"/>
          </a:ln>
        </p:spPr>
      </p:sp>
      <p:sp>
        <p:nvSpPr>
          <p:cNvPr id="31" name="Line 34"/>
          <p:cNvSpPr/>
          <p:nvPr/>
        </p:nvSpPr>
        <p:spPr>
          <a:xfrm flipV="1">
            <a:off x="7195036" y="4253230"/>
            <a:ext cx="316230" cy="1362075"/>
          </a:xfrm>
          <a:prstGeom prst="line">
            <a:avLst/>
          </a:prstGeom>
          <a:ln w="38100" cap="flat" cmpd="sng">
            <a:solidFill>
              <a:srgbClr val="800080"/>
            </a:solidFill>
            <a:prstDash val="sysDash"/>
            <a:round/>
            <a:headEnd type="none" w="med" len="med"/>
            <a:tailEnd type="none" w="med" len="med"/>
          </a:ln>
        </p:spPr>
      </p:sp>
      <p:sp>
        <p:nvSpPr>
          <p:cNvPr id="33" name="Line 34"/>
          <p:cNvSpPr/>
          <p:nvPr/>
        </p:nvSpPr>
        <p:spPr>
          <a:xfrm rot="420000" flipH="1" flipV="1">
            <a:off x="6135221" y="2561590"/>
            <a:ext cx="308610" cy="3168650"/>
          </a:xfrm>
          <a:prstGeom prst="line">
            <a:avLst/>
          </a:prstGeom>
          <a:ln w="38100" cap="flat" cmpd="sng">
            <a:solidFill>
              <a:srgbClr val="800080"/>
            </a:solidFill>
            <a:prstDash val="sysDash"/>
            <a:round/>
            <a:headEnd type="none" w="med" len="med"/>
            <a:tailEnd type="none" w="med" len="med"/>
          </a:ln>
        </p:spPr>
      </p:sp>
      <p:sp>
        <p:nvSpPr>
          <p:cNvPr id="3" name="文本框 2"/>
          <p:cNvSpPr txBox="1"/>
          <p:nvPr/>
        </p:nvSpPr>
        <p:spPr>
          <a:xfrm>
            <a:off x="150000" y="2397744"/>
            <a:ext cx="5793290" cy="2554545"/>
          </a:xfrm>
          <a:prstGeom prst="rect">
            <a:avLst/>
          </a:prstGeom>
          <a:solidFill>
            <a:schemeClr val="bg1"/>
          </a:solidFill>
        </p:spPr>
        <p:txBody>
          <a:bodyPr wrap="square" rtlCol="0" anchor="t">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aA</a:t>
            </a:r>
            <a:r>
              <a:rPr lang="en-US" altLang="zh-CN" dirty="0">
                <a:solidFill>
                  <a:srgbClr val="800080"/>
                </a:solidFill>
                <a:sym typeface="Symbol" panose="05050102010706020507" pitchFamily="18" charset="2"/>
              </a:rPr>
              <a:t>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bAS</a:t>
            </a:r>
            <a:r>
              <a:rPr lang="en-US" altLang="zh-CN" dirty="0">
                <a:solidFill>
                  <a:srgbClr val="800080"/>
                </a:solidFill>
                <a:sym typeface="Symbol" panose="05050102010706020507" pitchFamily="18" charset="2"/>
              </a:rPr>
              <a:t> 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bS</a:t>
            </a:r>
            <a:endParaRPr lang="en-US" altLang="zh-CN" i="1" dirty="0">
              <a:ea typeface="华文行楷" pitchFamily="2" charset="-122"/>
              <a:sym typeface="Symbol" panose="05050102010706020507" pitchFamily="18" charset="2"/>
            </a:endParaRPr>
          </a:p>
          <a:p>
            <a:pPr>
              <a:buNone/>
            </a:pPr>
            <a:r>
              <a:rPr lang="zh-CN" altLang="en-US" dirty="0">
                <a:sym typeface="Symbol" panose="05050102010706020507" pitchFamily="18" charset="2"/>
              </a:rPr>
              <a:t>最终选择</a:t>
            </a:r>
            <a:r>
              <a:rPr lang="en-US" altLang="zh-CN" i="1" dirty="0">
                <a:sym typeface="Symbol" panose="05050102010706020507" pitchFamily="18" charset="2"/>
              </a:rPr>
              <a:t>S  d</a:t>
            </a:r>
          </a:p>
          <a:p>
            <a:pPr>
              <a:buNone/>
            </a:pPr>
            <a:r>
              <a:rPr lang="zh-CN" altLang="en-US" dirty="0">
                <a:sym typeface="Symbol" panose="05050102010706020507" pitchFamily="18" charset="2"/>
              </a:rPr>
              <a:t>结束整个推导过程：</a:t>
            </a:r>
            <a:endParaRPr lang="en-US" altLang="zh-CN" dirty="0">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aA</a:t>
            </a:r>
            <a:r>
              <a:rPr lang="en-US" altLang="zh-CN" dirty="0">
                <a:solidFill>
                  <a:srgbClr val="800080"/>
                </a:solidFill>
                <a:sym typeface="Symbol" panose="05050102010706020507" pitchFamily="18" charset="2"/>
              </a:rPr>
              <a:t>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bAS</a:t>
            </a:r>
            <a:r>
              <a:rPr lang="en-US" altLang="zh-CN" dirty="0">
                <a:solidFill>
                  <a:srgbClr val="800080"/>
                </a:solidFill>
                <a:sym typeface="Symbol" panose="05050102010706020507" pitchFamily="18" charset="2"/>
              </a:rPr>
              <a:t>  </a:t>
            </a:r>
            <a:r>
              <a:rPr lang="en-US" altLang="zh-CN" dirty="0" err="1">
                <a:sym typeface="Symbol" panose="05050102010706020507" pitchFamily="18" charset="2"/>
              </a:rPr>
              <a:t>a</a:t>
            </a:r>
            <a:r>
              <a:rPr lang="en-US" altLang="zh-CN" i="1" dirty="0" err="1">
                <a:ea typeface="华文行楷" pitchFamily="2" charset="-122"/>
                <a:sym typeface="Symbol" panose="05050102010706020507" pitchFamily="18" charset="2"/>
              </a:rPr>
              <a:t>bS</a:t>
            </a:r>
            <a:r>
              <a:rPr lang="en-US" altLang="zh-CN" dirty="0">
                <a:solidFill>
                  <a:srgbClr val="800080"/>
                </a:solidFill>
                <a:sym typeface="Symbol" panose="05050102010706020507" pitchFamily="18" charset="2"/>
              </a:rPr>
              <a:t> </a:t>
            </a:r>
            <a:r>
              <a:rPr lang="en-US" altLang="zh-CN" dirty="0">
                <a:sym typeface="Symbol" panose="05050102010706020507" pitchFamily="18" charset="2"/>
              </a:rPr>
              <a:t></a:t>
            </a:r>
            <a:r>
              <a:rPr lang="en-US" altLang="zh-CN" i="1" dirty="0" err="1">
                <a:sym typeface="Symbol" panose="05050102010706020507" pitchFamily="18" charset="2"/>
              </a:rPr>
              <a:t>abd</a:t>
            </a:r>
            <a:r>
              <a:rPr lang="en-US" altLang="zh-CN" dirty="0">
                <a:sym typeface="Symbol" panose="05050102010706020507" pitchFamily="18" charset="2"/>
              </a:rPr>
              <a:t> </a:t>
            </a:r>
          </a:p>
          <a:p>
            <a:pPr>
              <a:buNone/>
            </a:pPr>
            <a:endParaRPr lang="zh-CN" altLang="en-US" dirty="0">
              <a:sym typeface="Symbol" panose="05050102010706020507" pitchFamily="18" charset="2"/>
            </a:endParaRPr>
          </a:p>
        </p:txBody>
      </p:sp>
      <p:sp>
        <p:nvSpPr>
          <p:cNvPr id="4" name="Line 38"/>
          <p:cNvSpPr/>
          <p:nvPr/>
        </p:nvSpPr>
        <p:spPr>
          <a:xfrm flipH="1" flipV="1">
            <a:off x="7349976" y="2554605"/>
            <a:ext cx="222885" cy="375920"/>
          </a:xfrm>
          <a:prstGeom prst="line">
            <a:avLst/>
          </a:prstGeom>
          <a:ln w="38100" cap="flat" cmpd="sng">
            <a:solidFill>
              <a:srgbClr val="800080"/>
            </a:solidFill>
            <a:prstDash val="solid"/>
            <a:round/>
            <a:headEnd type="none" w="med" len="med"/>
            <a:tailEnd type="none" w="med" len="med"/>
          </a:ln>
        </p:spPr>
      </p:sp>
      <p:sp>
        <p:nvSpPr>
          <p:cNvPr id="14" name="Rectangle 12"/>
          <p:cNvSpPr/>
          <p:nvPr/>
        </p:nvSpPr>
        <p:spPr>
          <a:xfrm>
            <a:off x="7391990" y="2845658"/>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6" name="Line 38"/>
          <p:cNvSpPr/>
          <p:nvPr/>
        </p:nvSpPr>
        <p:spPr>
          <a:xfrm flipV="1">
            <a:off x="7572861" y="3291840"/>
            <a:ext cx="71120" cy="497840"/>
          </a:xfrm>
          <a:prstGeom prst="line">
            <a:avLst/>
          </a:prstGeom>
          <a:ln w="38100" cap="flat" cmpd="sng">
            <a:solidFill>
              <a:srgbClr val="800080"/>
            </a:solidFill>
            <a:prstDash val="solid"/>
            <a:round/>
            <a:headEnd type="none" w="med" len="med"/>
            <a:tailEnd type="none" w="med" len="med"/>
          </a:ln>
        </p:spPr>
      </p:sp>
      <p:sp>
        <p:nvSpPr>
          <p:cNvPr id="18" name="Rectangle 30"/>
          <p:cNvSpPr/>
          <p:nvPr/>
        </p:nvSpPr>
        <p:spPr>
          <a:xfrm>
            <a:off x="7357700" y="371814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Tree>
    <p:extLst>
      <p:ext uri="{BB962C8B-B14F-4D97-AF65-F5344CB8AC3E}">
        <p14:creationId xmlns:p14="http://schemas.microsoft.com/office/powerpoint/2010/main" val="3212347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96117"/>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3" name="矩形 2"/>
          <p:cNvSpPr/>
          <p:nvPr/>
        </p:nvSpPr>
        <p:spPr>
          <a:xfrm>
            <a:off x="4811652" y="96117"/>
            <a:ext cx="3643338" cy="584775"/>
          </a:xfrm>
          <a:prstGeom prst="rect">
            <a:avLst/>
          </a:prstGeom>
        </p:spPr>
        <p:txBody>
          <a:bodyPr wrap="square">
            <a:spAutoFit/>
          </a:bodyPr>
          <a:lstStyle/>
          <a:p>
            <a:pPr>
              <a:buNone/>
            </a:pP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1</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2</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k</a:t>
            </a:r>
          </a:p>
        </p:txBody>
      </p:sp>
      <p:sp>
        <p:nvSpPr>
          <p:cNvPr id="4" name="矩形 3"/>
          <p:cNvSpPr/>
          <p:nvPr/>
        </p:nvSpPr>
        <p:spPr>
          <a:xfrm>
            <a:off x="2046328" y="680892"/>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6" name="矩形 5"/>
          <p:cNvSpPr/>
          <p:nvPr/>
        </p:nvSpPr>
        <p:spPr>
          <a:xfrm>
            <a:off x="119715" y="1471082"/>
            <a:ext cx="9024285" cy="1569660"/>
          </a:xfrm>
          <a:prstGeom prst="rect">
            <a:avLst/>
          </a:prstGeom>
        </p:spPr>
        <p:txBody>
          <a:bodyPr wrap="square">
            <a:spAutoFit/>
          </a:bodyPr>
          <a:lstStyle/>
          <a:p>
            <a:pPr>
              <a:buNone/>
            </a:pPr>
            <a:r>
              <a:rPr lang="zh-CN" altLang="en-US" dirty="0">
                <a:solidFill>
                  <a:srgbClr val="800080"/>
                </a:solidFill>
              </a:rPr>
              <a:t>从前面例</a:t>
            </a:r>
            <a:r>
              <a:rPr lang="en-US" altLang="zh-CN" dirty="0">
                <a:solidFill>
                  <a:srgbClr val="800080"/>
                </a:solidFill>
              </a:rPr>
              <a:t>4.3</a:t>
            </a:r>
            <a:r>
              <a:rPr lang="zh-CN" altLang="en-US" dirty="0">
                <a:solidFill>
                  <a:srgbClr val="800080"/>
                </a:solidFill>
              </a:rPr>
              <a:t>中的分析中可以看出，对于一个产生式</a:t>
            </a: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zh-CN" altLang="en-US" dirty="0">
                <a:solidFill>
                  <a:srgbClr val="800080"/>
                </a:solidFill>
              </a:rPr>
              <a:t>，若</a:t>
            </a:r>
            <a:r>
              <a:rPr lang="el-GR" altLang="zh-CN" i="1" dirty="0">
                <a:ea typeface="华文行楷" pitchFamily="2" charset="-122"/>
                <a:sym typeface="Symbol" panose="05050102010706020507" pitchFamily="18" charset="2"/>
              </a:rPr>
              <a:t>β</a:t>
            </a:r>
            <a:r>
              <a:rPr lang="en-US" altLang="zh-CN" dirty="0">
                <a:solidFill>
                  <a:srgbClr val="800080"/>
                </a:solidFill>
                <a:sym typeface="Symbol" panose="05050102010706020507" pitchFamily="18" charset="2"/>
              </a:rPr>
              <a:t> </a:t>
            </a:r>
            <a:r>
              <a:rPr lang="zh-CN" altLang="en-US" dirty="0">
                <a:solidFill>
                  <a:srgbClr val="800080"/>
                </a:solidFill>
                <a:sym typeface="Symbol" panose="05050102010706020507" pitchFamily="18" charset="2"/>
              </a:rPr>
              <a:t>能推出</a:t>
            </a:r>
            <a:r>
              <a:rPr lang="zh-CN" altLang="en-US" i="1" dirty="0">
                <a:sym typeface="Symbol" panose="05050102010706020507" pitchFamily="18" charset="2"/>
              </a:rPr>
              <a:t>，</a:t>
            </a:r>
            <a:r>
              <a:rPr lang="zh-CN" altLang="en-US" dirty="0">
                <a:sym typeface="Symbol" panose="05050102010706020507" pitchFamily="18" charset="2"/>
              </a:rPr>
              <a:t>那么则需要额外考虑在有</a:t>
            </a:r>
            <a:r>
              <a:rPr lang="en-US" altLang="zh-CN" dirty="0">
                <a:sym typeface="Symbol" panose="05050102010706020507" pitchFamily="18" charset="2"/>
              </a:rPr>
              <a:t>A</a:t>
            </a:r>
            <a:r>
              <a:rPr lang="zh-CN" altLang="en-US" dirty="0">
                <a:sym typeface="Symbol" panose="05050102010706020507" pitchFamily="18" charset="2"/>
              </a:rPr>
              <a:t>出现的所有句型中</a:t>
            </a:r>
            <a:r>
              <a:rPr lang="en-US" altLang="zh-CN" dirty="0">
                <a:sym typeface="Symbol" panose="05050102010706020507" pitchFamily="18" charset="2"/>
              </a:rPr>
              <a:t>A</a:t>
            </a:r>
            <a:r>
              <a:rPr lang="zh-CN" altLang="en-US" dirty="0">
                <a:sym typeface="Symbol" panose="05050102010706020507" pitchFamily="18" charset="2"/>
              </a:rPr>
              <a:t>后面可能出现什么样的符号。</a:t>
            </a:r>
            <a:endParaRPr lang="en-US" altLang="zh-CN" dirty="0">
              <a:solidFill>
                <a:srgbClr val="800080"/>
              </a:solidFill>
            </a:endParaRPr>
          </a:p>
        </p:txBody>
      </p:sp>
      <p:sp>
        <p:nvSpPr>
          <p:cNvPr id="7" name="TextBox 6"/>
          <p:cNvSpPr txBox="1"/>
          <p:nvPr/>
        </p:nvSpPr>
        <p:spPr>
          <a:xfrm>
            <a:off x="2411237" y="-104683"/>
            <a:ext cx="360610" cy="584775"/>
          </a:xfrm>
          <a:prstGeom prst="rect">
            <a:avLst/>
          </a:prstGeom>
          <a:noFill/>
        </p:spPr>
        <p:txBody>
          <a:bodyPr wrap="square" rtlCol="0">
            <a:spAutoFit/>
          </a:bodyPr>
          <a:lstStyle/>
          <a:p>
            <a:pPr>
              <a:buNone/>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9" name="矩形 8"/>
          <p:cNvSpPr/>
          <p:nvPr/>
        </p:nvSpPr>
        <p:spPr>
          <a:xfrm>
            <a:off x="113609" y="3040742"/>
            <a:ext cx="8916781" cy="3539430"/>
          </a:xfrm>
          <a:prstGeom prst="rect">
            <a:avLst/>
          </a:prstGeom>
        </p:spPr>
        <p:txBody>
          <a:bodyPr wrap="square">
            <a:spAutoFit/>
          </a:bodyPr>
          <a:lstStyle/>
          <a:p>
            <a:pPr>
              <a:buNone/>
            </a:pPr>
            <a:r>
              <a:rPr lang="zh-CN" altLang="en-US" dirty="0">
                <a:sym typeface="Symbol" panose="05050102010706020507" pitchFamily="18" charset="2"/>
              </a:rPr>
              <a:t>即对于一个</a:t>
            </a:r>
            <a:r>
              <a:rPr lang="zh-CN" altLang="en-US" dirty="0">
                <a:solidFill>
                  <a:srgbClr val="FF0000"/>
                </a:solidFill>
                <a:sym typeface="Symbol" panose="05050102010706020507" pitchFamily="18" charset="2"/>
              </a:rPr>
              <a:t>非终结符 </a:t>
            </a:r>
            <a:r>
              <a:rPr lang="en-US" altLang="zh-CN" dirty="0">
                <a:solidFill>
                  <a:srgbClr val="FF0000"/>
                </a:solidFill>
                <a:sym typeface="Symbol" panose="05050102010706020507" pitchFamily="18" charset="2"/>
              </a:rPr>
              <a:t>A</a:t>
            </a:r>
          </a:p>
          <a:p>
            <a:pPr>
              <a:buNone/>
            </a:pPr>
            <a:r>
              <a:rPr lang="zh-CN" altLang="en-US" dirty="0">
                <a:sym typeface="Symbol" panose="05050102010706020507" pitchFamily="18" charset="2"/>
              </a:rPr>
              <a:t>我们要求出有</a:t>
            </a:r>
            <a:r>
              <a:rPr lang="en-US" altLang="zh-CN" dirty="0">
                <a:sym typeface="Symbol" panose="05050102010706020507" pitchFamily="18" charset="2"/>
              </a:rPr>
              <a:t>A</a:t>
            </a:r>
            <a:r>
              <a:rPr lang="zh-CN" altLang="en-US" dirty="0">
                <a:sym typeface="Symbol" panose="05050102010706020507" pitchFamily="18" charset="2"/>
              </a:rPr>
              <a:t>出现的</a:t>
            </a:r>
            <a:r>
              <a:rPr lang="zh-CN" altLang="en-US" dirty="0">
                <a:solidFill>
                  <a:srgbClr val="FF0000"/>
                </a:solidFill>
                <a:sym typeface="Symbol" panose="05050102010706020507" pitchFamily="18" charset="2"/>
              </a:rPr>
              <a:t>所有句型中</a:t>
            </a:r>
            <a:r>
              <a:rPr lang="en-US" altLang="zh-CN" dirty="0">
                <a:solidFill>
                  <a:srgbClr val="FF0000"/>
                </a:solidFill>
                <a:sym typeface="Symbol" panose="05050102010706020507" pitchFamily="18" charset="2"/>
              </a:rPr>
              <a:t>A</a:t>
            </a:r>
            <a:r>
              <a:rPr lang="zh-CN" altLang="en-US" dirty="0">
                <a:solidFill>
                  <a:srgbClr val="FF0000"/>
                </a:solidFill>
                <a:sym typeface="Symbol" panose="05050102010706020507" pitchFamily="18" charset="2"/>
              </a:rPr>
              <a:t>后面</a:t>
            </a:r>
            <a:r>
              <a:rPr lang="zh-CN" altLang="en-US" dirty="0">
                <a:sym typeface="Symbol" panose="05050102010706020507" pitchFamily="18" charset="2"/>
              </a:rPr>
              <a:t>可能出现</a:t>
            </a:r>
            <a:r>
              <a:rPr lang="zh-CN" altLang="en-US" dirty="0">
                <a:solidFill>
                  <a:srgbClr val="FF0000"/>
                </a:solidFill>
                <a:sym typeface="Symbol" panose="05050102010706020507" pitchFamily="18" charset="2"/>
              </a:rPr>
              <a:t>第一个终结符或句子结束符。</a:t>
            </a:r>
            <a:endParaRPr lang="en-US" altLang="zh-CN" dirty="0">
              <a:solidFill>
                <a:srgbClr val="FF0000"/>
              </a:solidFill>
              <a:sym typeface="Symbol" panose="05050102010706020507" pitchFamily="18" charset="2"/>
            </a:endParaRPr>
          </a:p>
          <a:p>
            <a:pPr>
              <a:buNone/>
            </a:pPr>
            <a:r>
              <a:rPr lang="zh-CN" altLang="en-US" dirty="0">
                <a:sym typeface="Symbol" panose="05050102010706020507" pitchFamily="18" charset="2"/>
              </a:rPr>
              <a:t>注意：这里我们选择产生式的条件是</a:t>
            </a:r>
            <a:r>
              <a:rPr lang="en-US" altLang="zh-CN" dirty="0">
                <a:sym typeface="Symbol" panose="05050102010706020507" pitchFamily="18" charset="2"/>
              </a:rPr>
              <a:t>A</a:t>
            </a:r>
            <a:r>
              <a:rPr lang="zh-CN" altLang="en-US" dirty="0">
                <a:sym typeface="Symbol" panose="05050102010706020507" pitchFamily="18" charset="2"/>
              </a:rPr>
              <a:t>的相关信息和剩余输入串的首字符</a:t>
            </a:r>
            <a:r>
              <a:rPr lang="en-US" altLang="zh-CN" dirty="0">
                <a:sym typeface="Symbol" panose="05050102010706020507" pitchFamily="18" charset="2"/>
              </a:rPr>
              <a:t>a</a:t>
            </a:r>
            <a:r>
              <a:rPr lang="zh-CN" altLang="en-US" dirty="0">
                <a:sym typeface="Symbol" panose="05050102010706020507" pitchFamily="18" charset="2"/>
              </a:rPr>
              <a:t>，所以对于</a:t>
            </a:r>
            <a:r>
              <a:rPr lang="zh-CN" altLang="en-US" dirty="0">
                <a:solidFill>
                  <a:srgbClr val="800080"/>
                </a:solidFill>
                <a:sym typeface="Symbol" panose="05050102010706020507" pitchFamily="18" charset="2"/>
              </a:rPr>
              <a:t>能推出</a:t>
            </a:r>
            <a:r>
              <a:rPr lang="zh-CN" altLang="en-US" i="1" dirty="0">
                <a:sym typeface="Symbol" panose="05050102010706020507" pitchFamily="18" charset="2"/>
              </a:rPr>
              <a:t></a:t>
            </a:r>
            <a:r>
              <a:rPr lang="zh-CN" altLang="en-US" dirty="0">
                <a:sym typeface="Symbol" panose="05050102010706020507" pitchFamily="18" charset="2"/>
              </a:rPr>
              <a:t>的情况，要考虑</a:t>
            </a:r>
            <a:r>
              <a:rPr lang="zh-CN" altLang="en-US" dirty="0">
                <a:solidFill>
                  <a:srgbClr val="FF0000"/>
                </a:solidFill>
                <a:sym typeface="Symbol" panose="05050102010706020507" pitchFamily="18" charset="2"/>
              </a:rPr>
              <a:t>所有句型中</a:t>
            </a:r>
            <a:r>
              <a:rPr lang="en-US" altLang="zh-CN" dirty="0">
                <a:solidFill>
                  <a:srgbClr val="FF0000"/>
                </a:solidFill>
                <a:sym typeface="Symbol" panose="05050102010706020507" pitchFamily="18" charset="2"/>
              </a:rPr>
              <a:t>A</a:t>
            </a:r>
            <a:r>
              <a:rPr lang="zh-CN" altLang="en-US" dirty="0">
                <a:solidFill>
                  <a:srgbClr val="FF0000"/>
                </a:solidFill>
                <a:sym typeface="Symbol" panose="05050102010706020507" pitchFamily="18" charset="2"/>
              </a:rPr>
              <a:t>后面</a:t>
            </a:r>
            <a:r>
              <a:rPr lang="zh-CN" altLang="en-US" dirty="0">
                <a:sym typeface="Symbol" panose="05050102010706020507" pitchFamily="18" charset="2"/>
              </a:rPr>
              <a:t>可能出现的符号。</a:t>
            </a:r>
            <a:endParaRPr lang="en-US" altLang="zh-CN" dirty="0">
              <a:sym typeface="Symbol" panose="05050102010706020507" pitchFamily="18" charset="2"/>
            </a:endParaRPr>
          </a:p>
          <a:p>
            <a:pPr>
              <a:buNone/>
            </a:pPr>
            <a:r>
              <a:rPr lang="zh-CN" altLang="en-US" dirty="0">
                <a:solidFill>
                  <a:srgbClr val="800080"/>
                </a:solidFill>
                <a:sym typeface="Symbol" panose="05050102010706020507" pitchFamily="18" charset="2"/>
              </a:rPr>
              <a:t>下面我们将这个观察严格化。</a:t>
            </a:r>
            <a:endParaRPr lang="zh-CN" altLang="en-US" dirty="0"/>
          </a:p>
        </p:txBody>
      </p:sp>
      <p:sp>
        <p:nvSpPr>
          <p:cNvPr id="8" name="矩形 7">
            <a:extLst>
              <a:ext uri="{FF2B5EF4-FFF2-40B4-BE49-F238E27FC236}">
                <a16:creationId xmlns:a16="http://schemas.microsoft.com/office/drawing/2014/main" id="{C018A550-4033-4EB9-AF5E-8758B0990E8E}"/>
              </a:ext>
            </a:extLst>
          </p:cNvPr>
          <p:cNvSpPr/>
          <p:nvPr/>
        </p:nvSpPr>
        <p:spPr>
          <a:xfrm>
            <a:off x="3494232" y="65301"/>
            <a:ext cx="595035" cy="584775"/>
          </a:xfrm>
          <a:prstGeom prst="rect">
            <a:avLst/>
          </a:prstGeom>
          <a:solidFill>
            <a:schemeClr val="bg1"/>
          </a:solidFill>
        </p:spPr>
        <p:txBody>
          <a:bodyPr wrap="none">
            <a:spAutoFit/>
          </a:bodyPr>
          <a:lstStyle/>
          <a:p>
            <a:pPr>
              <a:buNone/>
            </a:pPr>
            <a:r>
              <a:rPr lang="en-US" altLang="zh-CN" dirty="0">
                <a:solidFill>
                  <a:srgbClr val="800080"/>
                </a:solidFill>
                <a:sym typeface="Symbol" panose="05050102010706020507" pitchFamily="18" charset="2"/>
              </a:rPr>
              <a:t>…</a:t>
            </a:r>
          </a:p>
        </p:txBody>
      </p:sp>
      <p:sp>
        <p:nvSpPr>
          <p:cNvPr id="10" name="矩形 9">
            <a:extLst>
              <a:ext uri="{FF2B5EF4-FFF2-40B4-BE49-F238E27FC236}">
                <a16:creationId xmlns:a16="http://schemas.microsoft.com/office/drawing/2014/main" id="{9B27319C-85EB-43C5-BA21-3929C9FD7207}"/>
              </a:ext>
            </a:extLst>
          </p:cNvPr>
          <p:cNvSpPr/>
          <p:nvPr/>
        </p:nvSpPr>
        <p:spPr>
          <a:xfrm>
            <a:off x="3125748" y="711708"/>
            <a:ext cx="822661" cy="584775"/>
          </a:xfrm>
          <a:prstGeom prst="rect">
            <a:avLst/>
          </a:prstGeom>
          <a:solidFill>
            <a:schemeClr val="bg1"/>
          </a:solidFill>
        </p:spPr>
        <p:txBody>
          <a:bodyPr wrap="none">
            <a:spAutoFit/>
          </a:bodyPr>
          <a:lstStyle/>
          <a:p>
            <a:pPr>
              <a:buNone/>
            </a:pPr>
            <a:r>
              <a:rPr lang="en-US" altLang="zh-CN" dirty="0">
                <a:sym typeface="Symbol" panose="05050102010706020507" pitchFamily="18" charset="2"/>
              </a:rPr>
              <a:t>a</a:t>
            </a:r>
            <a:r>
              <a:rPr lang="en-US" altLang="zh-CN" dirty="0">
                <a:solidFill>
                  <a:srgbClr val="800080"/>
                </a:solidFill>
                <a:sym typeface="Symbol" panose="05050102010706020507" pitchFamily="18" charset="2"/>
              </a:rPr>
              <a:t>…</a:t>
            </a:r>
          </a:p>
        </p:txBody>
      </p:sp>
    </p:spTree>
    <p:extLst>
      <p:ext uri="{BB962C8B-B14F-4D97-AF65-F5344CB8AC3E}">
        <p14:creationId xmlns:p14="http://schemas.microsoft.com/office/powerpoint/2010/main" val="148402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7504" y="2714620"/>
            <a:ext cx="8893175" cy="1708160"/>
          </a:xfrm>
          <a:prstGeom prst="rect">
            <a:avLst/>
          </a:prstGeom>
          <a:noFill/>
          <a:ln w="9525">
            <a:noFill/>
            <a:miter lim="800000"/>
            <a:headEnd/>
            <a:tailEnd/>
          </a:ln>
        </p:spPr>
        <p:txBody>
          <a:bodyPr wrap="square">
            <a:spAutoFit/>
          </a:bodyPr>
          <a:lstStyle/>
          <a:p>
            <a:endParaRPr lang="zh-CN" altLang="en-US" sz="1050" b="1" dirty="0">
              <a:latin typeface="楷体_GB2312" pitchFamily="49" charset="-122"/>
            </a:endParaRPr>
          </a:p>
          <a:p>
            <a:pPr>
              <a:buNone/>
            </a:pPr>
            <a:r>
              <a:rPr lang="en-US" altLang="zh-CN" sz="2800" b="1" dirty="0"/>
              <a:t>Follow(</a:t>
            </a:r>
            <a:r>
              <a:rPr lang="en-US" altLang="zh-CN" sz="2800" b="1" i="1" dirty="0">
                <a:sym typeface="Symbol" pitchFamily="18" charset="2"/>
              </a:rPr>
              <a:t>A</a:t>
            </a:r>
            <a:r>
              <a:rPr lang="en-US" altLang="zh-CN" sz="2800" b="1" dirty="0">
                <a:sym typeface="Symbol" pitchFamily="18" charset="2"/>
              </a:rPr>
              <a:t>) = { a </a:t>
            </a:r>
            <a:r>
              <a:rPr lang="en-US" altLang="zh-CN" sz="2800" dirty="0">
                <a:sym typeface="Symbol" pitchFamily="18" charset="2"/>
              </a:rPr>
              <a:t> </a:t>
            </a:r>
            <a:r>
              <a:rPr lang="en-US" altLang="zh-CN" sz="2800" b="1" dirty="0">
                <a:sym typeface="Symbol" pitchFamily="18" charset="2"/>
              </a:rPr>
              <a:t>S# </a:t>
            </a:r>
            <a:r>
              <a:rPr lang="en-US" altLang="zh-CN" sz="2800" dirty="0">
                <a:sym typeface="Symbol" pitchFamily="18" charset="2"/>
              </a:rPr>
              <a:t></a:t>
            </a:r>
            <a:r>
              <a:rPr lang="en-US" altLang="zh-CN" sz="2800" baseline="30000" dirty="0">
                <a:latin typeface="楷体_GB2312" pitchFamily="49" charset="-122"/>
                <a:sym typeface="Symbol" pitchFamily="18" charset="2"/>
              </a:rPr>
              <a:t> </a:t>
            </a:r>
            <a:r>
              <a:rPr lang="en-US" altLang="zh-CN" sz="2800" b="1" i="1" dirty="0">
                <a:sym typeface="Symbol" pitchFamily="18" charset="2"/>
              </a:rPr>
              <a:t></a:t>
            </a:r>
            <a:r>
              <a:rPr lang="en-US" altLang="zh-CN" sz="2800" b="1" dirty="0">
                <a:sym typeface="Symbol" pitchFamily="18" charset="2"/>
              </a:rPr>
              <a:t>A#  </a:t>
            </a:r>
            <a:r>
              <a:rPr lang="zh-CN" altLang="en-US" sz="2800" b="1" dirty="0">
                <a:sym typeface="Symbol" pitchFamily="18" charset="2"/>
              </a:rPr>
              <a:t>且 </a:t>
            </a:r>
            <a:r>
              <a:rPr lang="en-US" altLang="zh-CN" sz="2800" b="1" dirty="0" err="1">
                <a:sym typeface="Symbol" pitchFamily="18" charset="2"/>
              </a:rPr>
              <a:t>a</a:t>
            </a:r>
            <a:r>
              <a:rPr lang="en-US" altLang="zh-CN" sz="2800" b="1" dirty="0" err="1">
                <a:latin typeface="楷体_GB2312" pitchFamily="49" charset="-122"/>
                <a:sym typeface="Symbol" pitchFamily="18" charset="2"/>
              </a:rPr>
              <a:t></a:t>
            </a:r>
            <a:r>
              <a:rPr lang="en-US" altLang="zh-CN" sz="2800" b="1" dirty="0" err="1"/>
              <a:t>First</a:t>
            </a:r>
            <a:r>
              <a:rPr lang="en-US" altLang="zh-CN" sz="2800" b="1" dirty="0"/>
              <a:t>(</a:t>
            </a:r>
            <a:r>
              <a:rPr lang="en-US" altLang="zh-CN" sz="2800" b="1" dirty="0">
                <a:sym typeface="Symbol" pitchFamily="18" charset="2"/>
              </a:rPr>
              <a:t>#)</a:t>
            </a:r>
            <a:r>
              <a:rPr lang="zh-CN" altLang="en-US" sz="2800" b="1" dirty="0">
                <a:sym typeface="Symbol" pitchFamily="18" charset="2"/>
              </a:rPr>
              <a:t>，</a:t>
            </a:r>
          </a:p>
          <a:p>
            <a:pPr>
              <a:buNone/>
            </a:pPr>
            <a:r>
              <a:rPr lang="zh-CN" altLang="en-US" sz="2800" b="1" dirty="0">
                <a:sym typeface="Symbol" pitchFamily="18" charset="2"/>
              </a:rPr>
              <a:t>                                    </a:t>
            </a:r>
            <a:r>
              <a:rPr lang="zh-CN" altLang="en-US" sz="2800" b="1" i="1" dirty="0">
                <a:sym typeface="Symbol" pitchFamily="18" charset="2"/>
              </a:rPr>
              <a:t></a:t>
            </a:r>
            <a:r>
              <a:rPr lang="en-US" altLang="zh-CN" sz="2800" b="1" i="1" dirty="0">
                <a:sym typeface="Symbol" pitchFamily="18" charset="2"/>
              </a:rPr>
              <a:t>,</a:t>
            </a:r>
            <a:r>
              <a:rPr lang="en-US" altLang="zh-CN" sz="2800" b="1" dirty="0">
                <a:sym typeface="Symbol" pitchFamily="18" charset="2"/>
              </a:rPr>
              <a:t> </a:t>
            </a:r>
            <a:r>
              <a:rPr lang="en-US" altLang="zh-CN" sz="2800" b="1" i="1" dirty="0">
                <a:sym typeface="Symbol" pitchFamily="18" charset="2"/>
              </a:rPr>
              <a:t> </a:t>
            </a:r>
            <a:r>
              <a:rPr lang="en-US" altLang="zh-CN" sz="2800" b="1" dirty="0">
                <a:sym typeface="Symbol" pitchFamily="18" charset="2"/>
              </a:rPr>
              <a:t> (</a:t>
            </a:r>
            <a:r>
              <a:rPr lang="en-US" altLang="zh-CN" sz="2800" b="1" i="1" dirty="0"/>
              <a:t>V</a:t>
            </a:r>
            <a:r>
              <a:rPr lang="en-US" altLang="zh-CN" sz="2800" b="1" i="1" baseline="-25000" dirty="0"/>
              <a:t>T</a:t>
            </a:r>
            <a:r>
              <a:rPr lang="en-US" altLang="zh-CN" sz="2800" b="1" i="1" dirty="0"/>
              <a:t> </a:t>
            </a:r>
            <a:r>
              <a:rPr lang="en-US" altLang="zh-CN" sz="2800" b="1" dirty="0">
                <a:sym typeface="Symbol" pitchFamily="18" charset="2"/>
              </a:rPr>
              <a:t></a:t>
            </a:r>
            <a:r>
              <a:rPr lang="en-US" altLang="zh-CN" sz="2800" b="1" i="1" dirty="0"/>
              <a:t>V</a:t>
            </a:r>
            <a:r>
              <a:rPr lang="en-US" altLang="zh-CN" sz="2800" b="1" i="1" baseline="-25000" dirty="0"/>
              <a:t>N</a:t>
            </a:r>
            <a:r>
              <a:rPr lang="en-US" altLang="zh-CN" sz="2800" b="1" dirty="0">
                <a:sym typeface="Symbol" pitchFamily="18" charset="2"/>
              </a:rPr>
              <a:t>)</a:t>
            </a:r>
            <a:r>
              <a:rPr lang="en-US" altLang="zh-CN" sz="2800" dirty="0">
                <a:sym typeface="Symbol" pitchFamily="18" charset="2"/>
              </a:rPr>
              <a:t>* </a:t>
            </a:r>
            <a:r>
              <a:rPr lang="en-US" altLang="zh-CN" sz="2800" b="1" dirty="0"/>
              <a:t>}</a:t>
            </a:r>
          </a:p>
          <a:p>
            <a:endParaRPr lang="en-US" altLang="zh-CN" sz="1050" b="1" dirty="0"/>
          </a:p>
          <a:p>
            <a:pPr>
              <a:buNone/>
            </a:pPr>
            <a:r>
              <a:rPr lang="en-US" altLang="zh-CN" sz="2800" b="1" dirty="0"/>
              <a:t>  </a:t>
            </a:r>
            <a:r>
              <a:rPr lang="zh-CN" altLang="en-US" sz="2800" b="1" dirty="0">
                <a:sym typeface="Symbol" pitchFamily="18" charset="2"/>
              </a:rPr>
              <a:t>（</a:t>
            </a:r>
            <a:r>
              <a:rPr lang="en-US" altLang="zh-CN" sz="2800" b="1" dirty="0">
                <a:sym typeface="Symbol" pitchFamily="18" charset="2"/>
              </a:rPr>
              <a:t># </a:t>
            </a:r>
            <a:r>
              <a:rPr lang="zh-CN" altLang="en-US" sz="2800" b="1" dirty="0">
                <a:sym typeface="Symbol" pitchFamily="18" charset="2"/>
              </a:rPr>
              <a:t>代表输入单词序列右边的结束符）</a:t>
            </a:r>
            <a:endParaRPr lang="en-US" altLang="zh-CN" sz="2800" b="1" dirty="0">
              <a:sym typeface="Symbol" pitchFamily="18" charset="2"/>
            </a:endParaRPr>
          </a:p>
        </p:txBody>
      </p:sp>
      <p:sp>
        <p:nvSpPr>
          <p:cNvPr id="43011" name="Text Box 3"/>
          <p:cNvSpPr txBox="1">
            <a:spLocks noChangeArrowheads="1"/>
          </p:cNvSpPr>
          <p:nvPr/>
        </p:nvSpPr>
        <p:spPr bwMode="auto">
          <a:xfrm>
            <a:off x="117699" y="1000108"/>
            <a:ext cx="9026301" cy="584775"/>
          </a:xfrm>
          <a:prstGeom prst="rect">
            <a:avLst/>
          </a:prstGeom>
          <a:noFill/>
          <a:ln w="9525">
            <a:noFill/>
            <a:miter lim="800000"/>
            <a:headEnd/>
            <a:tailEnd/>
          </a:ln>
        </p:spPr>
        <p:txBody>
          <a:bodyPr wrap="square">
            <a:spAutoFit/>
          </a:bodyPr>
          <a:lstStyle/>
          <a:p>
            <a:pPr>
              <a:buNone/>
            </a:pPr>
            <a:r>
              <a:rPr lang="zh-CN" altLang="en-US" dirty="0">
                <a:solidFill>
                  <a:srgbClr val="800080"/>
                </a:solidFill>
              </a:rPr>
              <a:t>定义 </a:t>
            </a:r>
            <a:r>
              <a:rPr lang="en-US" altLang="zh-CN" dirty="0">
                <a:solidFill>
                  <a:srgbClr val="800080"/>
                </a:solidFill>
              </a:rPr>
              <a:t>4.2</a:t>
            </a:r>
            <a:r>
              <a:rPr lang="zh-CN" altLang="en-US" dirty="0">
                <a:solidFill>
                  <a:srgbClr val="800080"/>
                </a:solidFill>
              </a:rPr>
              <a:t> </a:t>
            </a:r>
            <a:r>
              <a:rPr lang="en-US" altLang="zh-CN" sz="3200" dirty="0">
                <a:solidFill>
                  <a:srgbClr val="800080"/>
                </a:solidFill>
              </a:rPr>
              <a:t>Follow</a:t>
            </a:r>
            <a:r>
              <a:rPr lang="zh-CN" altLang="en-US" dirty="0">
                <a:solidFill>
                  <a:srgbClr val="800080"/>
                </a:solidFill>
                <a:latin typeface="楷体_GB2312" pitchFamily="49" charset="-122"/>
              </a:rPr>
              <a:t>集合</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文法符号的后跟符号集</a:t>
            </a:r>
            <a:r>
              <a:rPr lang="zh-CN" altLang="en-US" sz="3200" b="1" dirty="0">
                <a:solidFill>
                  <a:srgbClr val="800080"/>
                </a:solidFill>
                <a:latin typeface="楷体_GB2312" pitchFamily="49" charset="-122"/>
              </a:rPr>
              <a:t>）</a:t>
            </a:r>
            <a:endParaRPr lang="zh-CN" altLang="en-US" sz="3200" b="1" dirty="0">
              <a:solidFill>
                <a:srgbClr val="800080"/>
              </a:solidFill>
            </a:endParaRPr>
          </a:p>
        </p:txBody>
      </p:sp>
      <p:sp>
        <p:nvSpPr>
          <p:cNvPr id="2" name="矩形 1"/>
          <p:cNvSpPr/>
          <p:nvPr/>
        </p:nvSpPr>
        <p:spPr>
          <a:xfrm>
            <a:off x="3571868" y="2784393"/>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9" name="Text Box 3"/>
          <p:cNvSpPr txBox="1">
            <a:spLocks noChangeArrowheads="1"/>
          </p:cNvSpPr>
          <p:nvPr/>
        </p:nvSpPr>
        <p:spPr bwMode="auto">
          <a:xfrm>
            <a:off x="117699" y="214290"/>
            <a:ext cx="9026301" cy="584775"/>
          </a:xfrm>
          <a:prstGeom prst="rect">
            <a:avLst/>
          </a:prstGeom>
          <a:noFill/>
          <a:ln w="9525">
            <a:noFill/>
            <a:miter lim="800000"/>
            <a:headEnd/>
            <a:tailEnd/>
          </a:ln>
        </p:spPr>
        <p:txBody>
          <a:bodyPr wrap="square">
            <a:spAutoFit/>
          </a:bodyPr>
          <a:lstStyle/>
          <a:p>
            <a:pPr>
              <a:buNone/>
            </a:pPr>
            <a:r>
              <a:rPr lang="zh-CN" altLang="en-US" dirty="0">
                <a:solidFill>
                  <a:srgbClr val="800080"/>
                </a:solidFill>
              </a:rPr>
              <a:t>下面我们给出</a:t>
            </a:r>
            <a:r>
              <a:rPr lang="en-US" altLang="zh-CN" sz="3200" dirty="0">
                <a:solidFill>
                  <a:srgbClr val="800080"/>
                </a:solidFill>
              </a:rPr>
              <a:t>Follow</a:t>
            </a:r>
            <a:r>
              <a:rPr lang="zh-CN" altLang="en-US" dirty="0">
                <a:solidFill>
                  <a:srgbClr val="800080"/>
                </a:solidFill>
                <a:latin typeface="楷体_GB2312" pitchFamily="49" charset="-122"/>
              </a:rPr>
              <a:t>集合的严格定义</a:t>
            </a:r>
            <a:endParaRPr lang="zh-CN" altLang="en-US" sz="3200" b="1" dirty="0">
              <a:solidFill>
                <a:srgbClr val="800080"/>
              </a:solidFill>
            </a:endParaRPr>
          </a:p>
        </p:txBody>
      </p:sp>
      <p:sp>
        <p:nvSpPr>
          <p:cNvPr id="10" name="矩形 9"/>
          <p:cNvSpPr/>
          <p:nvPr/>
        </p:nvSpPr>
        <p:spPr>
          <a:xfrm>
            <a:off x="214282" y="1714488"/>
            <a:ext cx="8642384" cy="954107"/>
          </a:xfrm>
          <a:prstGeom prst="rect">
            <a:avLst/>
          </a:prstGeom>
        </p:spPr>
        <p:txBody>
          <a:bodyPr wrap="square">
            <a:spAutoFit/>
          </a:bodyPr>
          <a:lstStyle/>
          <a:p>
            <a:pPr lvl="0">
              <a:buFont typeface="Symbol" pitchFamily="18" charset="2"/>
              <a:buChar char="-"/>
            </a:pPr>
            <a:r>
              <a:rPr lang="zh-CN" altLang="en-US" sz="2800" dirty="0"/>
              <a:t>设 </a:t>
            </a:r>
            <a:r>
              <a:rPr lang="en-US" altLang="zh-CN" sz="2800" i="1" dirty="0"/>
              <a:t>G</a:t>
            </a:r>
            <a:r>
              <a:rPr lang="en-US" altLang="zh-CN" sz="2800" dirty="0"/>
              <a:t> </a:t>
            </a:r>
            <a:r>
              <a:rPr lang="en-US" altLang="zh-CN" sz="2800" i="1" dirty="0"/>
              <a:t>=</a:t>
            </a:r>
            <a:r>
              <a:rPr lang="zh-CN" altLang="en-US" sz="2800" dirty="0"/>
              <a:t>（</a:t>
            </a:r>
            <a:r>
              <a:rPr lang="en-US" altLang="zh-CN" sz="2800" i="1" dirty="0"/>
              <a:t>V</a:t>
            </a:r>
            <a:r>
              <a:rPr lang="en-US" altLang="zh-CN" sz="2800" i="1" baseline="-25000" dirty="0"/>
              <a:t>N</a:t>
            </a:r>
            <a:r>
              <a:rPr lang="zh-CN" altLang="en-US" sz="2800" i="1" dirty="0"/>
              <a:t>，</a:t>
            </a:r>
            <a:r>
              <a:rPr lang="en-US" altLang="zh-CN" sz="2800" i="1" dirty="0"/>
              <a:t>V</a:t>
            </a:r>
            <a:r>
              <a:rPr lang="en-US" altLang="zh-CN" sz="2800" i="1" baseline="-25000" dirty="0"/>
              <a:t>T</a:t>
            </a:r>
            <a:r>
              <a:rPr lang="zh-CN" altLang="en-US" sz="2800" i="1" dirty="0"/>
              <a:t>，</a:t>
            </a:r>
            <a:r>
              <a:rPr lang="en-US" altLang="zh-CN" sz="2800" i="1" dirty="0"/>
              <a:t>P</a:t>
            </a:r>
            <a:r>
              <a:rPr lang="zh-CN" altLang="en-US" sz="2800" i="1" dirty="0"/>
              <a:t>，</a:t>
            </a:r>
            <a:r>
              <a:rPr lang="en-US" altLang="zh-CN" sz="2800" i="1" dirty="0"/>
              <a:t>S</a:t>
            </a:r>
            <a:r>
              <a:rPr lang="zh-CN" altLang="en-US" sz="2800" dirty="0"/>
              <a:t>）</a:t>
            </a:r>
            <a:r>
              <a:rPr lang="zh-CN" altLang="zh-CN" sz="2800" dirty="0"/>
              <a:t>是上下文无关文法，</a:t>
            </a:r>
            <a:r>
              <a:rPr lang="zh-CN" altLang="en-US" sz="2800" dirty="0"/>
              <a:t>对 </a:t>
            </a:r>
          </a:p>
          <a:p>
            <a:pPr lvl="0">
              <a:buNone/>
            </a:pPr>
            <a:r>
              <a:rPr lang="zh-CN" altLang="en-US" sz="2800" dirty="0"/>
              <a:t>     每个 </a:t>
            </a:r>
            <a:r>
              <a:rPr lang="en-US" altLang="zh-CN" sz="2800" i="1" dirty="0">
                <a:sym typeface="Symbol" pitchFamily="18" charset="2"/>
              </a:rPr>
              <a:t>A</a:t>
            </a:r>
            <a:r>
              <a:rPr lang="en-US" altLang="zh-CN" sz="2800" dirty="0">
                <a:latin typeface="楷体_GB2312" pitchFamily="49" charset="-122"/>
                <a:sym typeface="Symbol" pitchFamily="18" charset="2"/>
              </a:rPr>
              <a:t></a:t>
            </a:r>
            <a:r>
              <a:rPr lang="en-US" altLang="zh-CN" sz="2800" i="1" dirty="0"/>
              <a:t>V</a:t>
            </a:r>
            <a:r>
              <a:rPr lang="en-US" altLang="zh-CN" sz="2800" i="1" baseline="-25000" dirty="0"/>
              <a:t>N</a:t>
            </a:r>
            <a:r>
              <a:rPr lang="zh-CN" altLang="en-US" sz="2800" dirty="0">
                <a:latin typeface="楷体_GB2312" pitchFamily="49" charset="-122"/>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fade">
                                      <p:cBhvr>
                                        <p:cTn id="7" dur="20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3010"/>
                                        </p:tgtEl>
                                        <p:attrNameLst>
                                          <p:attrName>style.visibility</p:attrName>
                                        </p:attrNameLst>
                                      </p:cBhvr>
                                      <p:to>
                                        <p:strVal val="visible"/>
                                      </p:to>
                                    </p:set>
                                    <p:animEffect transition="in" filter="fade">
                                      <p:cBhvr>
                                        <p:cTn id="20" dur="20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2"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660" y="32866"/>
            <a:ext cx="3975735" cy="1938992"/>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aA|d</a:t>
            </a:r>
            <a:r>
              <a:rPr lang="en-US" altLang="zh-CN" sz="2800" i="1" dirty="0">
                <a:ea typeface="华文行楷" pitchFamily="2" charset="-122"/>
                <a:sym typeface="Symbol" panose="05050102010706020507" pitchFamily="18" charset="2"/>
              </a:rPr>
              <a:t>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3" name="文本框 2"/>
          <p:cNvSpPr txBox="1"/>
          <p:nvPr/>
        </p:nvSpPr>
        <p:spPr>
          <a:xfrm>
            <a:off x="65182" y="1941147"/>
            <a:ext cx="9070340" cy="3108543"/>
          </a:xfrm>
          <a:prstGeom prst="rect">
            <a:avLst/>
          </a:prstGeom>
          <a:solidFill>
            <a:schemeClr val="bg1"/>
          </a:solidFill>
        </p:spPr>
        <p:txBody>
          <a:bodyPr wrap="square" rtlCol="0" anchor="t">
            <a:spAutoFit/>
          </a:bodyPr>
          <a:lstStyle/>
          <a:p>
            <a:pPr algn="l">
              <a:buNone/>
            </a:pPr>
            <a:r>
              <a:rPr lang="zh-CN" altLang="en-US" sz="2800" dirty="0"/>
              <a:t>非终结符</a:t>
            </a:r>
            <a:r>
              <a:rPr lang="en-US" altLang="zh-CN" sz="2800" dirty="0"/>
              <a:t>A</a:t>
            </a:r>
            <a:r>
              <a:rPr lang="zh-CN" altLang="en-US" sz="2800" dirty="0"/>
              <a:t>后面</a:t>
            </a:r>
            <a:r>
              <a:rPr lang="en-US" altLang="zh-CN" sz="2800" dirty="0"/>
              <a:t>(Follow)</a:t>
            </a:r>
            <a:r>
              <a:rPr lang="zh-CN" altLang="en-US" sz="2800" dirty="0"/>
              <a:t>可能出现的第一个终结符号，有两种可能的来源</a:t>
            </a:r>
            <a:r>
              <a:rPr lang="en-US" altLang="zh-CN" sz="2800" dirty="0"/>
              <a:t>:</a:t>
            </a:r>
          </a:p>
          <a:p>
            <a:pPr marL="514350" indent="-514350">
              <a:buAutoNum type="arabicParenR"/>
            </a:pPr>
            <a:r>
              <a:rPr lang="en-US" altLang="zh-CN" sz="2800" i="1" dirty="0">
                <a:ea typeface="华文行楷" pitchFamily="2" charset="-122"/>
                <a:sym typeface="Symbol" panose="05050102010706020507" pitchFamily="18" charset="2"/>
              </a:rPr>
              <a:t>A   </a:t>
            </a:r>
            <a:r>
              <a:rPr lang="en-US" altLang="zh-CN" sz="2800" i="1" dirty="0" err="1">
                <a:ea typeface="华文行楷" pitchFamily="2" charset="-122"/>
                <a:sym typeface="Symbol" panose="05050102010706020507" pitchFamily="18" charset="2"/>
              </a:rPr>
              <a:t>b</a:t>
            </a:r>
            <a:r>
              <a:rPr lang="en-US" altLang="zh-CN" sz="2800" i="1" dirty="0" err="1">
                <a:solidFill>
                  <a:srgbClr val="FF0000"/>
                </a:solidFill>
                <a:ea typeface="华文行楷" pitchFamily="2" charset="-122"/>
                <a:sym typeface="Symbol" panose="05050102010706020507" pitchFamily="18" charset="2"/>
              </a:rPr>
              <a:t>A</a:t>
            </a:r>
            <a:r>
              <a:rPr lang="en-US" altLang="zh-CN" sz="2800" i="1" dirty="0" err="1">
                <a:ea typeface="华文行楷" pitchFamily="2" charset="-122"/>
                <a:sym typeface="Symbol" panose="05050102010706020507" pitchFamily="18" charset="2"/>
              </a:rPr>
              <a:t>S</a:t>
            </a:r>
            <a:r>
              <a:rPr lang="en-US" altLang="zh-CN" sz="2800" i="1" dirty="0">
                <a:ea typeface="华文行楷" pitchFamily="2" charset="-122"/>
                <a:sym typeface="Symbol" panose="05050102010706020507" pitchFamily="18" charset="2"/>
              </a:rPr>
              <a:t> </a:t>
            </a:r>
            <a:r>
              <a:rPr lang="zh-CN" altLang="en-US" sz="2800" dirty="0">
                <a:solidFill>
                  <a:srgbClr val="800080"/>
                </a:solidFill>
                <a:sym typeface="Symbol" panose="05050102010706020507" pitchFamily="18" charset="2"/>
              </a:rPr>
              <a:t>这条</a:t>
            </a:r>
            <a:r>
              <a:rPr lang="zh-CN" altLang="en-US" sz="2800" dirty="0">
                <a:solidFill>
                  <a:srgbClr val="800080"/>
                </a:solidFill>
              </a:rPr>
              <a:t>产生式表明</a:t>
            </a:r>
            <a:r>
              <a:rPr lang="en-US" altLang="zh-CN" sz="2800" dirty="0">
                <a:sym typeface="Symbol" panose="05050102010706020507" pitchFamily="18" charset="2"/>
              </a:rPr>
              <a:t>Follow(A)</a:t>
            </a:r>
            <a:r>
              <a:rPr lang="zh-CN" altLang="en-US" sz="2800" dirty="0">
                <a:sym typeface="Symbol" panose="05050102010706020507" pitchFamily="18" charset="2"/>
              </a:rPr>
              <a:t>中包含</a:t>
            </a:r>
            <a:r>
              <a:rPr lang="en-US" altLang="zh-CN" sz="2800" dirty="0">
                <a:sym typeface="Symbol" panose="05050102010706020507" pitchFamily="18" charset="2"/>
              </a:rPr>
              <a:t>First(S)</a:t>
            </a:r>
            <a:r>
              <a:rPr lang="zh-CN" altLang="en-US" sz="2800" dirty="0">
                <a:sym typeface="Symbol" panose="05050102010706020507" pitchFamily="18" charset="2"/>
              </a:rPr>
              <a:t>中的终结符</a:t>
            </a:r>
            <a:endParaRPr lang="en-US" altLang="zh-CN" sz="2800" dirty="0">
              <a:sym typeface="Symbol" panose="05050102010706020507" pitchFamily="18" charset="2"/>
            </a:endParaRPr>
          </a:p>
          <a:p>
            <a:pPr>
              <a:buNone/>
            </a:pPr>
            <a:r>
              <a:rPr lang="en-US" altLang="zh-CN" sz="2800" i="1" dirty="0">
                <a:solidFill>
                  <a:schemeClr val="tx1"/>
                </a:solidFill>
                <a:sym typeface="Symbol" panose="05050102010706020507" pitchFamily="18" charset="2"/>
              </a:rPr>
              <a:t>				S#</a:t>
            </a:r>
            <a:r>
              <a:rPr lang="en-US" altLang="zh-CN" sz="2800" i="1" dirty="0">
                <a:solidFill>
                  <a:schemeClr val="tx1"/>
                </a:solidFill>
                <a:ea typeface="华文行楷" pitchFamily="2" charset="-122"/>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aA</a:t>
            </a:r>
            <a:r>
              <a:rPr lang="en-US" altLang="zh-CN" sz="2800" i="1" dirty="0">
                <a:solidFill>
                  <a:schemeClr val="tx1"/>
                </a:solidFill>
                <a:sym typeface="Symbol" panose="05050102010706020507" pitchFamily="18" charset="2"/>
              </a:rPr>
              <a:t>#</a:t>
            </a:r>
            <a:r>
              <a:rPr lang="en-US" altLang="zh-CN" sz="2800" i="1" dirty="0">
                <a:solidFill>
                  <a:schemeClr val="tx1"/>
                </a:solidFill>
                <a:ea typeface="华文行楷" pitchFamily="2" charset="-122"/>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ab</a:t>
            </a:r>
            <a:r>
              <a:rPr lang="en-US" altLang="zh-CN" sz="2800" i="1" dirty="0" err="1">
                <a:solidFill>
                  <a:srgbClr val="FF0000"/>
                </a:solidFill>
                <a:ea typeface="华文行楷" pitchFamily="2" charset="-122"/>
                <a:sym typeface="Symbol" panose="05050102010706020507" pitchFamily="18" charset="2"/>
              </a:rPr>
              <a:t>A</a:t>
            </a:r>
            <a:r>
              <a:rPr lang="en-US" altLang="zh-CN" sz="2800" i="1" dirty="0" err="1">
                <a:ea typeface="华文行楷" pitchFamily="2" charset="-122"/>
                <a:sym typeface="Symbol" panose="05050102010706020507" pitchFamily="18" charset="2"/>
              </a:rPr>
              <a:t>S</a:t>
            </a:r>
            <a:r>
              <a:rPr lang="en-US" altLang="zh-CN" sz="2800" i="1" dirty="0">
                <a:solidFill>
                  <a:schemeClr val="tx1"/>
                </a:solidFill>
                <a:ea typeface="华文行楷" pitchFamily="2" charset="-122"/>
                <a:sym typeface="Symbol" panose="05050102010706020507" pitchFamily="18" charset="2"/>
              </a:rPr>
              <a:t>#</a:t>
            </a:r>
          </a:p>
          <a:p>
            <a:pPr>
              <a:buNone/>
            </a:pPr>
            <a:endParaRPr lang="en-US" altLang="zh-CN" sz="2800" dirty="0">
              <a:sym typeface="Symbol" panose="05050102010706020507" pitchFamily="18" charset="2"/>
            </a:endParaRPr>
          </a:p>
          <a:p>
            <a:pPr>
              <a:buNone/>
            </a:pPr>
            <a:r>
              <a:rPr lang="en-US" altLang="zh-CN" sz="2800" i="1" dirty="0">
                <a:ea typeface="华文行楷" pitchFamily="2" charset="-122"/>
                <a:sym typeface="Symbol" panose="05050102010706020507" pitchFamily="18" charset="2"/>
              </a:rPr>
              <a:t>2)</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t>
            </a:r>
            <a:r>
              <a:rPr lang="en-US" altLang="zh-CN" sz="2800" i="1" dirty="0" err="1">
                <a:solidFill>
                  <a:srgbClr val="FF0000"/>
                </a:solidFill>
                <a:ea typeface="华文行楷" pitchFamily="2" charset="-122"/>
                <a:sym typeface="Symbol" panose="05050102010706020507" pitchFamily="18" charset="2"/>
              </a:rPr>
              <a:t>A</a:t>
            </a:r>
            <a:r>
              <a:rPr lang="en-US" altLang="zh-CN" sz="2800" i="1" dirty="0">
                <a:solidFill>
                  <a:srgbClr val="FF0000"/>
                </a:solidFill>
                <a:ea typeface="华文行楷" pitchFamily="2" charset="-122"/>
                <a:sym typeface="Symbol" panose="05050102010706020507" pitchFamily="18" charset="2"/>
              </a:rPr>
              <a:t>  </a:t>
            </a:r>
            <a:r>
              <a:rPr lang="zh-CN" altLang="en-US" sz="2800" dirty="0">
                <a:solidFill>
                  <a:srgbClr val="800080"/>
                </a:solidFill>
                <a:sym typeface="Symbol" panose="05050102010706020507" pitchFamily="18" charset="2"/>
              </a:rPr>
              <a:t>这条</a:t>
            </a:r>
            <a:r>
              <a:rPr lang="zh-CN" altLang="en-US" sz="2800" dirty="0">
                <a:solidFill>
                  <a:srgbClr val="800080"/>
                </a:solidFill>
              </a:rPr>
              <a:t>产生式表明</a:t>
            </a:r>
            <a:r>
              <a:rPr lang="en-US" altLang="zh-CN" sz="2800" dirty="0">
                <a:sym typeface="Symbol" panose="05050102010706020507" pitchFamily="18" charset="2"/>
              </a:rPr>
              <a:t>Follow(A)</a:t>
            </a:r>
            <a:r>
              <a:rPr lang="zh-CN" altLang="en-US" sz="2800" dirty="0">
                <a:sym typeface="Symbol" panose="05050102010706020507" pitchFamily="18" charset="2"/>
              </a:rPr>
              <a:t>中包含</a:t>
            </a:r>
            <a:r>
              <a:rPr lang="en-US" altLang="zh-CN" sz="2800" dirty="0">
                <a:sym typeface="Symbol" panose="05050102010706020507" pitchFamily="18" charset="2"/>
              </a:rPr>
              <a:t>Follow(S)</a:t>
            </a:r>
          </a:p>
        </p:txBody>
      </p:sp>
      <p:sp>
        <p:nvSpPr>
          <p:cNvPr id="4" name="矩形 3"/>
          <p:cNvSpPr/>
          <p:nvPr/>
        </p:nvSpPr>
        <p:spPr>
          <a:xfrm>
            <a:off x="2881954" y="751167"/>
            <a:ext cx="3714743" cy="954107"/>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p>
          <a:p>
            <a:pPr lvl="1">
              <a:buClr>
                <a:srgbClr val="800080"/>
              </a:buClr>
              <a:buNone/>
            </a:pPr>
            <a:r>
              <a:rPr lang="en-US" altLang="zh-CN" sz="2800" i="1" dirty="0">
                <a:ea typeface="华文行楷" pitchFamily="2" charset="-122"/>
                <a:sym typeface="Symbol" panose="05050102010706020507" pitchFamily="18" charset="2"/>
              </a:rPr>
              <a:t>Follow(A)=</a:t>
            </a:r>
            <a:endParaRPr lang="zh-CN" altLang="en-US" i="1" dirty="0">
              <a:ea typeface="华文行楷" pitchFamily="2" charset="-122"/>
              <a:sym typeface="Symbol" panose="05050102010706020507" pitchFamily="18" charset="2"/>
            </a:endParaRPr>
          </a:p>
        </p:txBody>
      </p:sp>
      <p:sp>
        <p:nvSpPr>
          <p:cNvPr id="7" name="文本框 6">
            <a:extLst>
              <a:ext uri="{FF2B5EF4-FFF2-40B4-BE49-F238E27FC236}">
                <a16:creationId xmlns:a16="http://schemas.microsoft.com/office/drawing/2014/main" id="{9A5B1F41-492C-4534-9BA0-B03001AAD0D9}"/>
              </a:ext>
            </a:extLst>
          </p:cNvPr>
          <p:cNvSpPr txBox="1"/>
          <p:nvPr/>
        </p:nvSpPr>
        <p:spPr>
          <a:xfrm>
            <a:off x="509244" y="5085184"/>
            <a:ext cx="4745420" cy="523220"/>
          </a:xfrm>
          <a:prstGeom prst="rect">
            <a:avLst/>
          </a:prstGeom>
          <a:noFill/>
        </p:spPr>
        <p:txBody>
          <a:bodyPr wrap="square">
            <a:spAutoFit/>
          </a:bodyPr>
          <a:lstStyle/>
          <a:p>
            <a:pPr>
              <a:buNone/>
            </a:pPr>
            <a:r>
              <a:rPr lang="en-US" altLang="zh-CN" sz="2800" i="1" dirty="0">
                <a:solidFill>
                  <a:srgbClr val="FF0000"/>
                </a:solidFill>
                <a:sym typeface="Symbol" panose="05050102010706020507" pitchFamily="18" charset="2"/>
              </a:rPr>
              <a:t>S</a:t>
            </a:r>
            <a:r>
              <a:rPr lang="en-US" altLang="zh-CN" sz="2800" i="1" dirty="0">
                <a:sym typeface="Symbol" panose="05050102010706020507" pitchFamily="18" charset="2"/>
              </a:rPr>
              <a:t>#</a:t>
            </a:r>
            <a:r>
              <a:rPr lang="en-US" altLang="zh-CN" sz="2800" i="1" dirty="0">
                <a:solidFill>
                  <a:schemeClr val="tx1"/>
                </a:solidFill>
                <a:sym typeface="Symbol" panose="05050102010706020507" pitchFamily="18" charset="2"/>
              </a:rPr>
              <a:t></a:t>
            </a:r>
            <a:r>
              <a:rPr lang="en-US" altLang="zh-CN" sz="2800" i="1" dirty="0">
                <a:solidFill>
                  <a:schemeClr val="tx1"/>
                </a:solidFill>
                <a:ea typeface="华文行楷" pitchFamily="2" charset="-122"/>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a:t>
            </a:r>
            <a:r>
              <a:rPr lang="en-US" altLang="zh-CN" sz="2800" i="1" dirty="0" err="1">
                <a:solidFill>
                  <a:srgbClr val="FF0000"/>
                </a:solidFill>
                <a:ea typeface="华文行楷" pitchFamily="2" charset="-122"/>
                <a:sym typeface="Symbol" panose="05050102010706020507" pitchFamily="18" charset="2"/>
              </a:rPr>
              <a:t>A</a:t>
            </a:r>
            <a:r>
              <a:rPr lang="en-US" altLang="zh-CN" sz="2800" i="1" dirty="0">
                <a:sym typeface="Symbol" panose="05050102010706020507" pitchFamily="18" charset="2"/>
              </a:rPr>
              <a:t>#</a:t>
            </a:r>
            <a:endParaRPr lang="en-US" altLang="zh-CN" sz="2800" i="1" dirty="0">
              <a:solidFill>
                <a:schemeClr val="tx1"/>
              </a:solidFill>
              <a:sym typeface="Symbol" panose="05050102010706020507" pitchFamily="18" charset="2"/>
            </a:endParaRPr>
          </a:p>
        </p:txBody>
      </p:sp>
      <p:sp>
        <p:nvSpPr>
          <p:cNvPr id="8" name="文本框 7">
            <a:extLst>
              <a:ext uri="{FF2B5EF4-FFF2-40B4-BE49-F238E27FC236}">
                <a16:creationId xmlns:a16="http://schemas.microsoft.com/office/drawing/2014/main" id="{35475F9B-210F-41B0-A540-E4ED9D3B1D5B}"/>
              </a:ext>
            </a:extLst>
          </p:cNvPr>
          <p:cNvSpPr txBox="1"/>
          <p:nvPr/>
        </p:nvSpPr>
        <p:spPr>
          <a:xfrm>
            <a:off x="444738" y="5691599"/>
            <a:ext cx="8311228" cy="523220"/>
          </a:xfrm>
          <a:prstGeom prst="rect">
            <a:avLst/>
          </a:prstGeom>
          <a:noFill/>
        </p:spPr>
        <p:txBody>
          <a:bodyPr wrap="square">
            <a:spAutoFit/>
          </a:bodyPr>
          <a:lstStyle/>
          <a:p>
            <a:pPr>
              <a:buNone/>
            </a:pPr>
            <a:r>
              <a:rPr lang="en-US" altLang="zh-CN" sz="2800" i="1" dirty="0">
                <a:solidFill>
                  <a:schemeClr val="tx1"/>
                </a:solidFill>
                <a:sym typeface="Symbol" panose="05050102010706020507" pitchFamily="18" charset="2"/>
              </a:rPr>
              <a:t>S#</a:t>
            </a:r>
            <a:r>
              <a:rPr lang="en-US" altLang="zh-CN" sz="2800" i="1" dirty="0">
                <a:solidFill>
                  <a:schemeClr val="tx1"/>
                </a:solidFill>
                <a:ea typeface="华文行楷" pitchFamily="2" charset="-122"/>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aA</a:t>
            </a:r>
            <a:r>
              <a:rPr lang="en-US" altLang="zh-CN" sz="2800" i="1" dirty="0">
                <a:solidFill>
                  <a:schemeClr val="tx1"/>
                </a:solidFill>
                <a:sym typeface="Symbol" panose="05050102010706020507" pitchFamily="18" charset="2"/>
              </a:rPr>
              <a:t>#</a:t>
            </a:r>
            <a:r>
              <a:rPr lang="en-US" altLang="zh-CN" sz="2800" i="1" dirty="0">
                <a:solidFill>
                  <a:schemeClr val="tx1"/>
                </a:solidFill>
                <a:ea typeface="华文行楷" pitchFamily="2" charset="-122"/>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abAS</a:t>
            </a:r>
            <a:r>
              <a:rPr lang="en-US" altLang="zh-CN" sz="2800" i="1" dirty="0">
                <a:solidFill>
                  <a:schemeClr val="tx1"/>
                </a:solidFill>
                <a:ea typeface="华文行楷" pitchFamily="2" charset="-122"/>
                <a:sym typeface="Symbol" panose="05050102010706020507" pitchFamily="18" charset="2"/>
              </a:rPr>
              <a:t>#</a:t>
            </a:r>
            <a:r>
              <a:rPr lang="en-US" altLang="zh-CN" sz="2800" i="1" dirty="0">
                <a:solidFill>
                  <a:schemeClr val="tx1"/>
                </a:solidFill>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abbA</a:t>
            </a:r>
            <a:r>
              <a:rPr lang="en-US" altLang="zh-CN" sz="2800" i="1" u="sng" dirty="0" err="1">
                <a:solidFill>
                  <a:srgbClr val="FF0000"/>
                </a:solidFill>
                <a:ea typeface="华文行楷" pitchFamily="2" charset="-122"/>
                <a:sym typeface="Symbol" panose="05050102010706020507" pitchFamily="18" charset="2"/>
              </a:rPr>
              <a:t>S</a:t>
            </a:r>
            <a:r>
              <a:rPr lang="en-US" altLang="zh-CN" sz="2800" i="1" dirty="0" err="1">
                <a:ea typeface="华文行楷" pitchFamily="2" charset="-122"/>
                <a:sym typeface="Symbol" panose="05050102010706020507" pitchFamily="18" charset="2"/>
              </a:rPr>
              <a:t>S</a:t>
            </a:r>
            <a:r>
              <a:rPr lang="en-US" altLang="zh-CN" sz="2800" i="1" dirty="0">
                <a:ea typeface="华文行楷" pitchFamily="2" charset="-122"/>
                <a:sym typeface="Symbol" panose="05050102010706020507" pitchFamily="18" charset="2"/>
              </a:rPr>
              <a:t>#</a:t>
            </a:r>
            <a:r>
              <a:rPr lang="en-US" altLang="zh-CN" sz="2800" i="1" dirty="0">
                <a:solidFill>
                  <a:schemeClr val="tx1"/>
                </a:solidFill>
                <a:sym typeface="Symbol" panose="05050102010706020507" pitchFamily="18" charset="2"/>
              </a:rPr>
              <a:t> </a:t>
            </a:r>
            <a:r>
              <a:rPr lang="en-US" altLang="zh-CN" sz="2800" i="1" dirty="0" err="1">
                <a:solidFill>
                  <a:schemeClr val="tx1"/>
                </a:solidFill>
                <a:ea typeface="华文行楷" pitchFamily="2" charset="-122"/>
                <a:sym typeface="Symbol" panose="05050102010706020507" pitchFamily="18" charset="2"/>
              </a:rPr>
              <a:t>abbA</a:t>
            </a:r>
            <a:r>
              <a:rPr lang="en-US" altLang="zh-CN" sz="2800" i="1" dirty="0" err="1">
                <a:solidFill>
                  <a:srgbClr val="FF0000"/>
                </a:solidFill>
                <a:ea typeface="华文行楷" pitchFamily="2" charset="-122"/>
                <a:sym typeface="Symbol" panose="05050102010706020507" pitchFamily="18" charset="2"/>
              </a:rPr>
              <a:t>aA</a:t>
            </a:r>
            <a:r>
              <a:rPr lang="en-US" altLang="zh-CN" sz="2800" i="1" dirty="0" err="1">
                <a:ea typeface="华文行楷" pitchFamily="2" charset="-122"/>
                <a:sym typeface="Symbol" panose="05050102010706020507" pitchFamily="18" charset="2"/>
              </a:rPr>
              <a:t>S</a:t>
            </a:r>
            <a:r>
              <a:rPr lang="en-US" altLang="zh-CN" sz="2800" i="1" dirty="0">
                <a:ea typeface="华文行楷" pitchFamily="2" charset="-122"/>
                <a:sym typeface="Symbol" panose="05050102010706020507" pitchFamily="18" charset="2"/>
              </a:rPr>
              <a:t>#</a:t>
            </a:r>
            <a:endParaRPr lang="en-US" altLang="zh-CN" sz="2800" i="1" dirty="0">
              <a:sym typeface="Symbol" panose="05050102010706020507" pitchFamily="18" charset="2"/>
            </a:endParaRPr>
          </a:p>
        </p:txBody>
      </p:sp>
      <p:sp>
        <p:nvSpPr>
          <p:cNvPr id="9" name="文本框 8">
            <a:extLst>
              <a:ext uri="{FF2B5EF4-FFF2-40B4-BE49-F238E27FC236}">
                <a16:creationId xmlns:a16="http://schemas.microsoft.com/office/drawing/2014/main" id="{68F0A1FD-A91B-4702-916F-1D158728324F}"/>
              </a:ext>
            </a:extLst>
          </p:cNvPr>
          <p:cNvSpPr txBox="1"/>
          <p:nvPr/>
        </p:nvSpPr>
        <p:spPr>
          <a:xfrm>
            <a:off x="444738" y="6290156"/>
            <a:ext cx="8311228" cy="523220"/>
          </a:xfrm>
          <a:prstGeom prst="rect">
            <a:avLst/>
          </a:prstGeom>
          <a:noFill/>
        </p:spPr>
        <p:txBody>
          <a:bodyPr wrap="square">
            <a:spAutoFit/>
          </a:bodyPr>
          <a:lstStyle/>
          <a:p>
            <a:pPr>
              <a:buNone/>
            </a:pPr>
            <a:r>
              <a:rPr lang="en-US" altLang="zh-CN" sz="2800" i="1" dirty="0">
                <a:solidFill>
                  <a:schemeClr val="tx1"/>
                </a:solidFill>
                <a:sym typeface="Symbol" panose="05050102010706020507" pitchFamily="18" charset="2"/>
              </a:rPr>
              <a:t>S#</a:t>
            </a:r>
            <a:r>
              <a:rPr lang="en-US" altLang="zh-CN" sz="2800" i="1" dirty="0">
                <a:solidFill>
                  <a:schemeClr val="tx1"/>
                </a:solidFill>
                <a:ea typeface="华文行楷" pitchFamily="2" charset="-122"/>
                <a:sym typeface="Symbol" panose="05050102010706020507" pitchFamily="18" charset="2"/>
              </a:rPr>
              <a:t> </a:t>
            </a:r>
            <a:r>
              <a:rPr lang="en-US" altLang="zh-CN" sz="2800" i="1" dirty="0">
                <a:solidFill>
                  <a:schemeClr val="tx1"/>
                </a:solidFill>
                <a:sym typeface="Symbol" pitchFamily="18" charset="2"/>
              </a:rPr>
              <a:t></a:t>
            </a:r>
            <a:r>
              <a:rPr lang="en-US" altLang="zh-CN" sz="2800" i="1" dirty="0">
                <a:solidFill>
                  <a:srgbClr val="FF0000"/>
                </a:solidFill>
                <a:ea typeface="华文行楷" pitchFamily="2" charset="-122"/>
                <a:sym typeface="Symbol" panose="05050102010706020507" pitchFamily="18" charset="2"/>
              </a:rPr>
              <a:t>S</a:t>
            </a:r>
            <a:r>
              <a:rPr lang="en-US" altLang="zh-CN" sz="2800" i="1" dirty="0">
                <a:sym typeface="Symbol" pitchFamily="18" charset="2"/>
              </a:rPr>
              <a:t></a:t>
            </a:r>
            <a:r>
              <a:rPr lang="en-US" altLang="zh-CN" sz="2800" i="1" dirty="0">
                <a:ea typeface="华文行楷" pitchFamily="2" charset="-122"/>
                <a:sym typeface="Symbol" panose="05050102010706020507" pitchFamily="18" charset="2"/>
              </a:rPr>
              <a:t>#</a:t>
            </a:r>
            <a:r>
              <a:rPr lang="en-US" altLang="zh-CN" sz="2800" i="1" dirty="0">
                <a:solidFill>
                  <a:schemeClr val="tx1"/>
                </a:solidFill>
                <a:sym typeface="Symbol" panose="05050102010706020507" pitchFamily="18" charset="2"/>
              </a:rPr>
              <a:t>  </a:t>
            </a:r>
            <a:r>
              <a:rPr lang="en-US" altLang="zh-CN" sz="2800" i="1" dirty="0">
                <a:ea typeface="华文行楷" pitchFamily="2" charset="-122"/>
                <a:sym typeface="Symbol" panose="05050102010706020507" pitchFamily="18" charset="2"/>
              </a:rPr>
              <a:t> </a:t>
            </a:r>
            <a:r>
              <a:rPr lang="en-US" altLang="zh-CN" sz="2800" i="1" dirty="0" err="1">
                <a:ea typeface="华文行楷" pitchFamily="2" charset="-122"/>
                <a:sym typeface="Symbol" panose="05050102010706020507" pitchFamily="18" charset="2"/>
              </a:rPr>
              <a:t>a</a:t>
            </a:r>
            <a:r>
              <a:rPr lang="en-US" altLang="zh-CN" sz="2800" i="1" dirty="0" err="1">
                <a:solidFill>
                  <a:srgbClr val="FF0000"/>
                </a:solidFill>
                <a:ea typeface="华文行楷" pitchFamily="2" charset="-122"/>
                <a:sym typeface="Symbol" panose="05050102010706020507" pitchFamily="18" charset="2"/>
              </a:rPr>
              <a:t>A</a:t>
            </a:r>
            <a:r>
              <a:rPr lang="en-US" altLang="zh-CN" sz="2800" i="1" dirty="0">
                <a:solidFill>
                  <a:srgbClr val="FF0000"/>
                </a:solidFill>
                <a:ea typeface="华文行楷" pitchFamily="2" charset="-122"/>
                <a:sym typeface="Symbol" panose="05050102010706020507" pitchFamily="18" charset="2"/>
              </a:rPr>
              <a:t> </a:t>
            </a:r>
            <a:r>
              <a:rPr lang="en-US" altLang="zh-CN" sz="2800" i="1" dirty="0">
                <a:sym typeface="Symbol" pitchFamily="18" charset="2"/>
              </a:rPr>
              <a:t></a:t>
            </a:r>
            <a:r>
              <a:rPr lang="en-US" altLang="zh-CN" sz="2800" i="1" dirty="0">
                <a:ea typeface="华文行楷" pitchFamily="2" charset="-122"/>
                <a:sym typeface="Symbol" panose="05050102010706020507" pitchFamily="18" charset="2"/>
              </a:rPr>
              <a:t>#</a:t>
            </a:r>
            <a:endParaRPr lang="en-US" altLang="zh-CN" sz="2800" i="1" dirty="0">
              <a:sym typeface="Symbol" panose="05050102010706020507" pitchFamily="18" charset="2"/>
            </a:endParaRPr>
          </a:p>
        </p:txBody>
      </p:sp>
      <p:sp>
        <p:nvSpPr>
          <p:cNvPr id="5" name="TextBox 9">
            <a:extLst>
              <a:ext uri="{FF2B5EF4-FFF2-40B4-BE49-F238E27FC236}">
                <a16:creationId xmlns:a16="http://schemas.microsoft.com/office/drawing/2014/main" id="{9D38F686-05C5-55B3-A745-91366E91E8A8}"/>
              </a:ext>
            </a:extLst>
          </p:cNvPr>
          <p:cNvSpPr txBox="1"/>
          <p:nvPr/>
        </p:nvSpPr>
        <p:spPr>
          <a:xfrm>
            <a:off x="971600" y="6079375"/>
            <a:ext cx="357190" cy="461665"/>
          </a:xfrm>
          <a:prstGeom prst="rect">
            <a:avLst/>
          </a:prstGeom>
          <a:noFill/>
        </p:spPr>
        <p:txBody>
          <a:bodyPr wrap="square" rtlCol="0">
            <a:spAutoFit/>
          </a:bodyPr>
          <a:lstStyle/>
          <a:p>
            <a:pPr>
              <a:buNone/>
            </a:pPr>
            <a:r>
              <a:rPr lang="en-US" altLang="zh-CN" sz="2400" dirty="0">
                <a:latin typeface="宋体" pitchFamily="2" charset="-122"/>
                <a:ea typeface="宋体" pitchFamily="2" charset="-122"/>
              </a:rPr>
              <a:t>*</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val="11390732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285728"/>
            <a:ext cx="8964488" cy="1877437"/>
          </a:xfrm>
          <a:prstGeom prst="rect">
            <a:avLst/>
          </a:prstGeom>
          <a:noFill/>
          <a:ln w="9525">
            <a:noFill/>
            <a:miter lim="800000"/>
            <a:headEnd/>
            <a:tailEnd/>
          </a:ln>
        </p:spPr>
        <p:txBody>
          <a:bodyPr wrap="square">
            <a:spAutoFit/>
          </a:bodyPr>
          <a:lstStyle/>
          <a:p>
            <a:pPr>
              <a:buClrTx/>
              <a:buNone/>
            </a:pPr>
            <a:r>
              <a:rPr lang="zh-CN" altLang="en-US" sz="3200" b="1" dirty="0">
                <a:solidFill>
                  <a:srgbClr val="800080"/>
                </a:solidFill>
              </a:rPr>
              <a:t>练习</a:t>
            </a:r>
            <a:r>
              <a:rPr lang="en-US" altLang="zh-CN" sz="3200" b="1" dirty="0">
                <a:solidFill>
                  <a:srgbClr val="800080"/>
                </a:solidFill>
              </a:rPr>
              <a:t>:</a:t>
            </a:r>
            <a:r>
              <a:rPr lang="zh-CN" altLang="en-US" sz="2800" dirty="0">
                <a:solidFill>
                  <a:srgbClr val="800080"/>
                </a:solidFill>
                <a:sym typeface="Symbol" pitchFamily="18" charset="2"/>
              </a:rPr>
              <a:t>根据定义求出下列文法每个非终结符的</a:t>
            </a:r>
            <a:r>
              <a:rPr lang="en-US" altLang="zh-CN" sz="2800" dirty="0">
                <a:solidFill>
                  <a:srgbClr val="800080"/>
                </a:solidFill>
                <a:sym typeface="Symbol" pitchFamily="18" charset="2"/>
              </a:rPr>
              <a:t>Follow</a:t>
            </a:r>
            <a:r>
              <a:rPr lang="zh-CN" altLang="en-US" sz="2800" dirty="0">
                <a:solidFill>
                  <a:srgbClr val="800080"/>
                </a:solidFill>
                <a:sym typeface="Symbol" pitchFamily="18" charset="2"/>
              </a:rPr>
              <a:t>集</a:t>
            </a:r>
            <a:endParaRPr lang="en-US" altLang="zh-CN" sz="2800" dirty="0">
              <a:solidFill>
                <a:srgbClr val="800080"/>
              </a:solidFill>
              <a:sym typeface="Symbol" pitchFamily="18" charset="2"/>
            </a:endParaRPr>
          </a:p>
          <a:p>
            <a:pPr lvl="1">
              <a:buClr>
                <a:srgbClr val="800080"/>
              </a:buClr>
              <a:buNone/>
            </a:pPr>
            <a:r>
              <a:rPr lang="en-US" altLang="zh-CN" sz="2800" i="1" dirty="0">
                <a:solidFill>
                  <a:srgbClr val="800080"/>
                </a:solidFill>
                <a:sym typeface="Symbol" panose="05050102010706020507" pitchFamily="18" charset="2"/>
              </a:rPr>
              <a:t>G[A]:</a:t>
            </a:r>
            <a:endParaRPr lang="zh-CN" altLang="en-US" sz="28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A  BA |a </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bB</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a:t>
            </a:r>
            <a:endParaRPr lang="zh-CN" altLang="en-US" sz="2800" i="1" dirty="0">
              <a:ea typeface="华文行楷" pitchFamily="2" charset="-122"/>
              <a:sym typeface="Symbol" panose="05050102010706020507" pitchFamily="18" charset="2"/>
            </a:endParaRPr>
          </a:p>
        </p:txBody>
      </p:sp>
      <p:sp>
        <p:nvSpPr>
          <p:cNvPr id="7" name="Rectangle 2"/>
          <p:cNvSpPr>
            <a:spLocks noChangeArrowheads="1"/>
          </p:cNvSpPr>
          <p:nvPr/>
        </p:nvSpPr>
        <p:spPr bwMode="auto">
          <a:xfrm>
            <a:off x="107504" y="4012220"/>
            <a:ext cx="8893175" cy="2631490"/>
          </a:xfrm>
          <a:prstGeom prst="rect">
            <a:avLst/>
          </a:prstGeom>
          <a:noFill/>
          <a:ln w="9525">
            <a:noFill/>
            <a:miter lim="800000"/>
            <a:headEnd/>
            <a:tailEnd/>
          </a:ln>
        </p:spPr>
        <p:txBody>
          <a:bodyPr wrap="square">
            <a:spAutoFit/>
          </a:bodyPr>
          <a:lstStyle/>
          <a:p>
            <a:pPr>
              <a:buClrTx/>
              <a:buFont typeface="Symbol" pitchFamily="18" charset="2"/>
              <a:buChar char="-"/>
            </a:pPr>
            <a:r>
              <a:rPr lang="zh-CN" altLang="en-US" sz="2800" b="1" dirty="0"/>
              <a:t>设 </a:t>
            </a:r>
            <a:r>
              <a:rPr lang="en-US" altLang="zh-CN" sz="2800" b="1" i="1" dirty="0"/>
              <a:t>G</a:t>
            </a:r>
            <a:r>
              <a:rPr lang="en-US" altLang="zh-CN" sz="2800" b="1" dirty="0"/>
              <a:t> </a:t>
            </a:r>
            <a:r>
              <a:rPr lang="en-US" altLang="zh-CN" sz="2800" b="1" i="1" dirty="0"/>
              <a:t>=</a:t>
            </a:r>
            <a:r>
              <a:rPr lang="zh-CN" altLang="en-US" sz="2800" b="1" dirty="0"/>
              <a:t>（</a:t>
            </a:r>
            <a:r>
              <a:rPr lang="en-US" altLang="zh-CN" sz="2800" i="1" dirty="0"/>
              <a:t>V</a:t>
            </a:r>
            <a:r>
              <a:rPr lang="en-US" altLang="zh-CN" sz="2800" i="1" baseline="-25000" dirty="0"/>
              <a:t>N</a:t>
            </a:r>
            <a:r>
              <a:rPr lang="zh-CN" altLang="en-US" sz="2800" i="1" dirty="0"/>
              <a:t>，</a:t>
            </a:r>
            <a:r>
              <a:rPr lang="en-US" altLang="zh-CN" sz="2800" b="1" i="1" dirty="0"/>
              <a:t>V</a:t>
            </a:r>
            <a:r>
              <a:rPr lang="en-US" altLang="zh-CN" sz="2800" b="1" i="1" baseline="-25000" dirty="0"/>
              <a:t>T</a:t>
            </a:r>
            <a:r>
              <a:rPr lang="zh-CN" altLang="en-US" sz="2800" b="1" i="1" dirty="0"/>
              <a:t>，</a:t>
            </a:r>
            <a:r>
              <a:rPr lang="en-US" altLang="zh-CN" sz="2800" b="1" i="1" dirty="0"/>
              <a:t>P</a:t>
            </a:r>
            <a:r>
              <a:rPr lang="zh-CN" altLang="en-US" sz="2800" b="1" i="1" dirty="0"/>
              <a:t>，</a:t>
            </a:r>
            <a:r>
              <a:rPr lang="en-US" altLang="zh-CN" sz="2800" b="1" i="1" dirty="0"/>
              <a:t>S</a:t>
            </a:r>
            <a:r>
              <a:rPr lang="zh-CN" altLang="en-US" sz="2800" b="1" dirty="0"/>
              <a:t>）</a:t>
            </a:r>
            <a:r>
              <a:rPr lang="zh-CN" altLang="zh-CN" sz="2800" b="1" dirty="0"/>
              <a:t>是上下文无关文法，</a:t>
            </a:r>
            <a:r>
              <a:rPr lang="zh-CN" altLang="en-US" sz="2800" b="1" dirty="0"/>
              <a:t>对 </a:t>
            </a:r>
          </a:p>
          <a:p>
            <a:pPr>
              <a:buClrTx/>
              <a:buFont typeface="Symbol" pitchFamily="18" charset="2"/>
              <a:buNone/>
            </a:pPr>
            <a:r>
              <a:rPr lang="zh-CN" altLang="en-US" sz="2800" b="1" dirty="0"/>
              <a:t>     每个 </a:t>
            </a:r>
            <a:r>
              <a:rPr lang="en-US" altLang="zh-CN" sz="2800" b="1" i="1" dirty="0">
                <a:sym typeface="Symbol" pitchFamily="18" charset="2"/>
              </a:rPr>
              <a:t>A</a:t>
            </a:r>
            <a:r>
              <a:rPr lang="en-US" altLang="zh-CN" sz="2800" b="1" dirty="0">
                <a:latin typeface="楷体_GB2312" pitchFamily="49" charset="-122"/>
                <a:sym typeface="Symbol" pitchFamily="18" charset="2"/>
              </a:rPr>
              <a:t></a:t>
            </a:r>
            <a:r>
              <a:rPr lang="en-US" altLang="zh-CN" sz="2800" b="1" i="1" dirty="0"/>
              <a:t>V</a:t>
            </a:r>
            <a:r>
              <a:rPr lang="en-US" altLang="zh-CN" sz="2800" b="1" i="1" baseline="-25000" dirty="0"/>
              <a:t>N</a:t>
            </a:r>
            <a:r>
              <a:rPr lang="zh-CN" altLang="en-US" sz="2800" b="1" dirty="0">
                <a:latin typeface="楷体_GB2312" pitchFamily="49" charset="-122"/>
              </a:rPr>
              <a:t>，</a:t>
            </a:r>
          </a:p>
          <a:p>
            <a:endParaRPr lang="zh-CN" altLang="en-US" sz="1050" b="1" dirty="0">
              <a:latin typeface="楷体_GB2312" pitchFamily="49" charset="-122"/>
            </a:endParaRPr>
          </a:p>
          <a:p>
            <a:pPr>
              <a:buNone/>
            </a:pPr>
            <a:r>
              <a:rPr lang="zh-CN" altLang="en-US" b="1" dirty="0">
                <a:latin typeface="楷体_GB2312" pitchFamily="49" charset="-122"/>
              </a:rPr>
              <a:t>    </a:t>
            </a:r>
            <a:r>
              <a:rPr lang="en-US" altLang="zh-CN" sz="2800" b="1" dirty="0"/>
              <a:t>Follow(</a:t>
            </a:r>
            <a:r>
              <a:rPr lang="en-US" altLang="zh-CN" sz="2800" b="1" i="1" dirty="0">
                <a:sym typeface="Symbol" pitchFamily="18" charset="2"/>
              </a:rPr>
              <a:t>A</a:t>
            </a:r>
            <a:r>
              <a:rPr lang="en-US" altLang="zh-CN" sz="2800" b="1" dirty="0">
                <a:sym typeface="Symbol" pitchFamily="18" charset="2"/>
              </a:rPr>
              <a:t>) = { a </a:t>
            </a:r>
            <a:r>
              <a:rPr lang="en-US" altLang="zh-CN" sz="2800" dirty="0">
                <a:sym typeface="Symbol" pitchFamily="18" charset="2"/>
              </a:rPr>
              <a:t> </a:t>
            </a:r>
            <a:r>
              <a:rPr lang="en-US" altLang="zh-CN" sz="2800" b="1" dirty="0">
                <a:sym typeface="Symbol" pitchFamily="18" charset="2"/>
              </a:rPr>
              <a:t>S# </a:t>
            </a:r>
            <a:r>
              <a:rPr lang="en-US" altLang="zh-CN" sz="2800" dirty="0">
                <a:sym typeface="Symbol" pitchFamily="18" charset="2"/>
              </a:rPr>
              <a:t></a:t>
            </a:r>
            <a:r>
              <a:rPr lang="en-US" altLang="zh-CN" sz="2800" baseline="30000" dirty="0">
                <a:latin typeface="楷体_GB2312" pitchFamily="49" charset="-122"/>
                <a:sym typeface="Symbol" pitchFamily="18" charset="2"/>
              </a:rPr>
              <a:t> </a:t>
            </a:r>
            <a:r>
              <a:rPr lang="en-US" altLang="zh-CN" sz="2800" b="1" i="1" dirty="0">
                <a:sym typeface="Symbol" pitchFamily="18" charset="2"/>
              </a:rPr>
              <a:t></a:t>
            </a:r>
            <a:r>
              <a:rPr lang="en-US" altLang="zh-CN" sz="2800" b="1" dirty="0">
                <a:sym typeface="Symbol" pitchFamily="18" charset="2"/>
              </a:rPr>
              <a:t>A#  </a:t>
            </a:r>
            <a:r>
              <a:rPr lang="zh-CN" altLang="en-US" sz="2800" b="1" dirty="0">
                <a:sym typeface="Symbol" pitchFamily="18" charset="2"/>
              </a:rPr>
              <a:t>且 </a:t>
            </a:r>
            <a:r>
              <a:rPr lang="en-US" altLang="zh-CN" sz="2800" b="1" dirty="0" err="1">
                <a:sym typeface="Symbol" pitchFamily="18" charset="2"/>
              </a:rPr>
              <a:t>a</a:t>
            </a:r>
            <a:r>
              <a:rPr lang="en-US" altLang="zh-CN" sz="2800" b="1" dirty="0" err="1">
                <a:latin typeface="楷体_GB2312" pitchFamily="49" charset="-122"/>
                <a:sym typeface="Symbol" pitchFamily="18" charset="2"/>
              </a:rPr>
              <a:t></a:t>
            </a:r>
            <a:r>
              <a:rPr lang="en-US" altLang="zh-CN" sz="2800" b="1" dirty="0" err="1"/>
              <a:t>First</a:t>
            </a:r>
            <a:r>
              <a:rPr lang="en-US" altLang="zh-CN" sz="2800" b="1" dirty="0"/>
              <a:t>(</a:t>
            </a:r>
            <a:r>
              <a:rPr lang="en-US" altLang="zh-CN" sz="2800" b="1" dirty="0">
                <a:sym typeface="Symbol" pitchFamily="18" charset="2"/>
              </a:rPr>
              <a:t>#)</a:t>
            </a:r>
            <a:r>
              <a:rPr lang="zh-CN" altLang="en-US" sz="2800" b="1" dirty="0">
                <a:sym typeface="Symbol" pitchFamily="18" charset="2"/>
              </a:rPr>
              <a:t>，</a:t>
            </a:r>
          </a:p>
          <a:p>
            <a:pPr>
              <a:buNone/>
            </a:pPr>
            <a:r>
              <a:rPr lang="zh-CN" altLang="en-US" sz="2800" b="1" dirty="0">
                <a:sym typeface="Symbol" pitchFamily="18" charset="2"/>
              </a:rPr>
              <a:t>                                    </a:t>
            </a:r>
            <a:r>
              <a:rPr lang="zh-CN" altLang="en-US" sz="2800" b="1" i="1" dirty="0">
                <a:sym typeface="Symbol" pitchFamily="18" charset="2"/>
              </a:rPr>
              <a:t></a:t>
            </a:r>
            <a:r>
              <a:rPr lang="en-US" altLang="zh-CN" sz="2800" b="1" i="1" dirty="0">
                <a:sym typeface="Symbol" pitchFamily="18" charset="2"/>
              </a:rPr>
              <a:t>,</a:t>
            </a:r>
            <a:r>
              <a:rPr lang="en-US" altLang="zh-CN" sz="2800" b="1" dirty="0">
                <a:sym typeface="Symbol" pitchFamily="18" charset="2"/>
              </a:rPr>
              <a:t> </a:t>
            </a:r>
            <a:r>
              <a:rPr lang="en-US" altLang="zh-CN" sz="2800" b="1" i="1" dirty="0">
                <a:sym typeface="Symbol" pitchFamily="18" charset="2"/>
              </a:rPr>
              <a:t> </a:t>
            </a:r>
            <a:r>
              <a:rPr lang="en-US" altLang="zh-CN" sz="2800" b="1" dirty="0">
                <a:sym typeface="Symbol" pitchFamily="18" charset="2"/>
              </a:rPr>
              <a:t> (</a:t>
            </a:r>
            <a:r>
              <a:rPr lang="en-US" altLang="zh-CN" sz="2800" b="1" i="1" dirty="0"/>
              <a:t>V</a:t>
            </a:r>
            <a:r>
              <a:rPr lang="en-US" altLang="zh-CN" sz="2800" b="1" i="1" baseline="-25000" dirty="0"/>
              <a:t>T</a:t>
            </a:r>
            <a:r>
              <a:rPr lang="en-US" altLang="zh-CN" sz="2800" b="1" i="1" dirty="0"/>
              <a:t> </a:t>
            </a:r>
            <a:r>
              <a:rPr lang="en-US" altLang="zh-CN" sz="2800" b="1" dirty="0">
                <a:sym typeface="Symbol" pitchFamily="18" charset="2"/>
              </a:rPr>
              <a:t></a:t>
            </a:r>
            <a:r>
              <a:rPr lang="en-US" altLang="zh-CN" sz="2800" b="1" i="1" dirty="0"/>
              <a:t>V</a:t>
            </a:r>
            <a:r>
              <a:rPr lang="en-US" altLang="zh-CN" sz="2800" b="1" i="1" baseline="-25000" dirty="0"/>
              <a:t>N</a:t>
            </a:r>
            <a:r>
              <a:rPr lang="en-US" altLang="zh-CN" sz="2800" b="1" dirty="0">
                <a:sym typeface="Symbol" pitchFamily="18" charset="2"/>
              </a:rPr>
              <a:t>)</a:t>
            </a:r>
            <a:r>
              <a:rPr lang="en-US" altLang="zh-CN" sz="2800" dirty="0">
                <a:sym typeface="Symbol" pitchFamily="18" charset="2"/>
              </a:rPr>
              <a:t>* </a:t>
            </a:r>
            <a:r>
              <a:rPr lang="en-US" altLang="zh-CN" sz="2800" b="1" dirty="0"/>
              <a:t>}</a:t>
            </a:r>
          </a:p>
          <a:p>
            <a:endParaRPr lang="en-US" altLang="zh-CN" sz="1050" b="1" dirty="0"/>
          </a:p>
          <a:p>
            <a:pPr>
              <a:buNone/>
            </a:pPr>
            <a:r>
              <a:rPr lang="en-US" altLang="zh-CN" sz="2800" b="1" dirty="0"/>
              <a:t>  </a:t>
            </a:r>
            <a:r>
              <a:rPr lang="zh-CN" altLang="en-US" sz="2800" b="1" dirty="0">
                <a:sym typeface="Symbol" pitchFamily="18" charset="2"/>
              </a:rPr>
              <a:t>（</a:t>
            </a:r>
            <a:r>
              <a:rPr lang="en-US" altLang="zh-CN" sz="2800" b="1" dirty="0">
                <a:sym typeface="Symbol" pitchFamily="18" charset="2"/>
              </a:rPr>
              <a:t># </a:t>
            </a:r>
            <a:r>
              <a:rPr lang="zh-CN" altLang="en-US" sz="2800" b="1" dirty="0">
                <a:sym typeface="Symbol" pitchFamily="18" charset="2"/>
              </a:rPr>
              <a:t>代表输入单词序列右边的结束符）</a:t>
            </a:r>
          </a:p>
        </p:txBody>
      </p:sp>
      <p:sp>
        <p:nvSpPr>
          <p:cNvPr id="8" name="矩形 7"/>
          <p:cNvSpPr/>
          <p:nvPr/>
        </p:nvSpPr>
        <p:spPr>
          <a:xfrm>
            <a:off x="4067944" y="5034740"/>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10" name="矩形 9"/>
          <p:cNvSpPr/>
          <p:nvPr/>
        </p:nvSpPr>
        <p:spPr>
          <a:xfrm>
            <a:off x="2843808" y="1216465"/>
            <a:ext cx="3714743" cy="954107"/>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Follow(A)=</a:t>
            </a:r>
          </a:p>
          <a:p>
            <a:pPr lvl="1">
              <a:buClr>
                <a:srgbClr val="800080"/>
              </a:buClr>
              <a:buNone/>
            </a:pPr>
            <a:r>
              <a:rPr lang="en-US" altLang="zh-CN" sz="2800" i="1" dirty="0">
                <a:ea typeface="华文行楷" pitchFamily="2" charset="-122"/>
                <a:sym typeface="Symbol" panose="05050102010706020507" pitchFamily="18" charset="2"/>
              </a:rPr>
              <a:t>Follow(B)=</a:t>
            </a:r>
            <a:endParaRPr lang="zh-CN" altLang="en-US" i="1" dirty="0">
              <a:ea typeface="华文行楷" pitchFamily="2" charset="-122"/>
              <a:sym typeface="Symbol" panose="05050102010706020507" pitchFamily="18" charset="2"/>
            </a:endParaRPr>
          </a:p>
        </p:txBody>
      </p:sp>
      <p:sp>
        <p:nvSpPr>
          <p:cNvPr id="6" name="矩形 5">
            <a:extLst>
              <a:ext uri="{FF2B5EF4-FFF2-40B4-BE49-F238E27FC236}">
                <a16:creationId xmlns:a16="http://schemas.microsoft.com/office/drawing/2014/main" id="{F4B75372-D4FE-4777-BBE4-0B3D1D925871}"/>
              </a:ext>
            </a:extLst>
          </p:cNvPr>
          <p:cNvSpPr/>
          <p:nvPr/>
        </p:nvSpPr>
        <p:spPr>
          <a:xfrm>
            <a:off x="0" y="2839913"/>
            <a:ext cx="3714743" cy="954107"/>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FIRST(A)={</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p>
          <a:p>
            <a:pPr lvl="1">
              <a:buClr>
                <a:srgbClr val="800080"/>
              </a:buClr>
              <a:buNone/>
            </a:pPr>
            <a:r>
              <a:rPr lang="en-US" altLang="zh-CN" sz="2800" i="1" dirty="0">
                <a:ea typeface="华文行楷" pitchFamily="2" charset="-122"/>
                <a:sym typeface="Symbol" panose="05050102010706020507" pitchFamily="18" charset="2"/>
              </a:rPr>
              <a:t>FIRST(B)={b,</a:t>
            </a:r>
            <a:r>
              <a:rPr lang="zh-CN" altLang="en-US" sz="2800" i="1" dirty="0">
                <a:sym typeface="Symbol" panose="05050102010706020507" pitchFamily="18" charset="2"/>
              </a:rPr>
              <a:t> </a:t>
            </a:r>
            <a:r>
              <a:rPr lang="en-US" altLang="zh-CN" sz="2800" i="1" dirty="0">
                <a:ea typeface="华文行楷" pitchFamily="2" charset="-122"/>
                <a:sym typeface="Symbol" panose="05050102010706020507" pitchFamily="18" charset="2"/>
              </a:rPr>
              <a:t>}</a:t>
            </a:r>
            <a:endParaRPr lang="zh-CN" altLang="en-US" i="1" dirty="0">
              <a:ea typeface="华文行楷" pitchFamily="2" charset="-122"/>
              <a:sym typeface="Symbol" panose="05050102010706020507" pitchFamily="18" charset="2"/>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285728"/>
            <a:ext cx="8964488" cy="1877437"/>
          </a:xfrm>
          <a:prstGeom prst="rect">
            <a:avLst/>
          </a:prstGeom>
          <a:noFill/>
          <a:ln w="9525">
            <a:noFill/>
            <a:miter lim="800000"/>
            <a:headEnd/>
            <a:tailEnd/>
          </a:ln>
        </p:spPr>
        <p:txBody>
          <a:bodyPr wrap="square">
            <a:spAutoFit/>
          </a:bodyPr>
          <a:lstStyle/>
          <a:p>
            <a:pPr>
              <a:buClrTx/>
              <a:buNone/>
            </a:pPr>
            <a:r>
              <a:rPr lang="zh-CN" altLang="en-US" sz="3200" b="1" dirty="0">
                <a:solidFill>
                  <a:srgbClr val="800080"/>
                </a:solidFill>
              </a:rPr>
              <a:t>练习</a:t>
            </a:r>
            <a:r>
              <a:rPr lang="en-US" altLang="zh-CN" sz="3200" b="1" dirty="0">
                <a:solidFill>
                  <a:srgbClr val="800080"/>
                </a:solidFill>
              </a:rPr>
              <a:t>:</a:t>
            </a:r>
            <a:r>
              <a:rPr lang="zh-CN" altLang="en-US" sz="2800" dirty="0">
                <a:solidFill>
                  <a:srgbClr val="800080"/>
                </a:solidFill>
                <a:sym typeface="Symbol" pitchFamily="18" charset="2"/>
              </a:rPr>
              <a:t>根据定义求出下列文法每个非终结符的</a:t>
            </a:r>
            <a:r>
              <a:rPr lang="en-US" altLang="zh-CN" sz="2800" dirty="0">
                <a:solidFill>
                  <a:srgbClr val="800080"/>
                </a:solidFill>
                <a:sym typeface="Symbol" pitchFamily="18" charset="2"/>
              </a:rPr>
              <a:t>Follow</a:t>
            </a:r>
            <a:r>
              <a:rPr lang="zh-CN" altLang="en-US" sz="2800" dirty="0">
                <a:solidFill>
                  <a:srgbClr val="800080"/>
                </a:solidFill>
                <a:sym typeface="Symbol" pitchFamily="18" charset="2"/>
              </a:rPr>
              <a:t>集</a:t>
            </a:r>
            <a:endParaRPr lang="en-US" altLang="zh-CN" sz="2800" dirty="0">
              <a:solidFill>
                <a:srgbClr val="800080"/>
              </a:solidFill>
              <a:sym typeface="Symbol" pitchFamily="18" charset="2"/>
            </a:endParaRPr>
          </a:p>
          <a:p>
            <a:pPr lvl="1">
              <a:buClr>
                <a:srgbClr val="800080"/>
              </a:buClr>
              <a:buNone/>
            </a:pPr>
            <a:r>
              <a:rPr lang="en-US" altLang="zh-CN" sz="2800" i="1" dirty="0">
                <a:solidFill>
                  <a:srgbClr val="800080"/>
                </a:solidFill>
                <a:sym typeface="Symbol" panose="05050102010706020507" pitchFamily="18" charset="2"/>
              </a:rPr>
              <a:t>G[A]:</a:t>
            </a:r>
            <a:endParaRPr lang="zh-CN" altLang="en-US" sz="28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A  BA |a </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bB</a:t>
            </a:r>
            <a:r>
              <a:rPr lang="en-US" altLang="zh-CN" sz="2800" i="1" dirty="0">
                <a:ea typeface="华文行楷" pitchFamily="2" charset="-122"/>
                <a:sym typeface="Symbol" panose="05050102010706020507" pitchFamily="18" charset="2"/>
              </a:rPr>
              <a:t> |</a:t>
            </a:r>
            <a:r>
              <a:rPr lang="zh-CN" altLang="en-US" sz="2800" i="1" dirty="0">
                <a:sym typeface="Symbol" panose="05050102010706020507" pitchFamily="18" charset="2"/>
              </a:rPr>
              <a:t></a:t>
            </a:r>
            <a:endParaRPr lang="zh-CN" altLang="en-US" sz="2800" i="1" dirty="0">
              <a:ea typeface="华文行楷" pitchFamily="2" charset="-122"/>
              <a:sym typeface="Symbol" panose="05050102010706020507" pitchFamily="18" charset="2"/>
            </a:endParaRPr>
          </a:p>
        </p:txBody>
      </p:sp>
      <p:sp>
        <p:nvSpPr>
          <p:cNvPr id="7" name="Rectangle 2"/>
          <p:cNvSpPr>
            <a:spLocks noChangeArrowheads="1"/>
          </p:cNvSpPr>
          <p:nvPr/>
        </p:nvSpPr>
        <p:spPr bwMode="auto">
          <a:xfrm>
            <a:off x="107504" y="4012220"/>
            <a:ext cx="8893175" cy="2631490"/>
          </a:xfrm>
          <a:prstGeom prst="rect">
            <a:avLst/>
          </a:prstGeom>
          <a:noFill/>
          <a:ln w="9525">
            <a:noFill/>
            <a:miter lim="800000"/>
            <a:headEnd/>
            <a:tailEnd/>
          </a:ln>
        </p:spPr>
        <p:txBody>
          <a:bodyPr wrap="square">
            <a:spAutoFit/>
          </a:bodyPr>
          <a:lstStyle/>
          <a:p>
            <a:pPr>
              <a:buClrTx/>
              <a:buFont typeface="Symbol" pitchFamily="18" charset="2"/>
              <a:buChar char="-"/>
            </a:pPr>
            <a:r>
              <a:rPr lang="zh-CN" altLang="en-US" sz="2800" b="1" dirty="0"/>
              <a:t>设 </a:t>
            </a:r>
            <a:r>
              <a:rPr lang="en-US" altLang="zh-CN" sz="2800" b="1" i="1" dirty="0"/>
              <a:t>G</a:t>
            </a:r>
            <a:r>
              <a:rPr lang="en-US" altLang="zh-CN" sz="2800" b="1" dirty="0"/>
              <a:t> </a:t>
            </a:r>
            <a:r>
              <a:rPr lang="en-US" altLang="zh-CN" sz="2800" b="1" i="1" dirty="0"/>
              <a:t>=</a:t>
            </a:r>
            <a:r>
              <a:rPr lang="zh-CN" altLang="en-US" sz="2800" b="1" dirty="0"/>
              <a:t>（</a:t>
            </a:r>
            <a:r>
              <a:rPr lang="en-US" altLang="zh-CN" sz="2800" i="1" dirty="0"/>
              <a:t>V</a:t>
            </a:r>
            <a:r>
              <a:rPr lang="en-US" altLang="zh-CN" sz="2800" i="1" baseline="-25000" dirty="0"/>
              <a:t>N</a:t>
            </a:r>
            <a:r>
              <a:rPr lang="zh-CN" altLang="en-US" sz="2800" i="1" dirty="0"/>
              <a:t>，</a:t>
            </a:r>
            <a:r>
              <a:rPr lang="en-US" altLang="zh-CN" sz="2800" b="1" i="1" dirty="0"/>
              <a:t>V</a:t>
            </a:r>
            <a:r>
              <a:rPr lang="en-US" altLang="zh-CN" sz="2800" b="1" i="1" baseline="-25000" dirty="0"/>
              <a:t>T</a:t>
            </a:r>
            <a:r>
              <a:rPr lang="zh-CN" altLang="en-US" sz="2800" b="1" i="1" dirty="0"/>
              <a:t>，</a:t>
            </a:r>
            <a:r>
              <a:rPr lang="en-US" altLang="zh-CN" sz="2800" b="1" i="1" dirty="0"/>
              <a:t>P</a:t>
            </a:r>
            <a:r>
              <a:rPr lang="zh-CN" altLang="en-US" sz="2800" b="1" i="1" dirty="0"/>
              <a:t>，</a:t>
            </a:r>
            <a:r>
              <a:rPr lang="en-US" altLang="zh-CN" sz="2800" b="1" i="1" dirty="0"/>
              <a:t>S</a:t>
            </a:r>
            <a:r>
              <a:rPr lang="zh-CN" altLang="en-US" sz="2800" b="1" dirty="0"/>
              <a:t>）</a:t>
            </a:r>
            <a:r>
              <a:rPr lang="zh-CN" altLang="zh-CN" sz="2800" b="1" dirty="0"/>
              <a:t>是上下文无关文法，</a:t>
            </a:r>
            <a:r>
              <a:rPr lang="zh-CN" altLang="en-US" sz="2800" b="1" dirty="0"/>
              <a:t>对 </a:t>
            </a:r>
          </a:p>
          <a:p>
            <a:pPr>
              <a:buClrTx/>
              <a:buFont typeface="Symbol" pitchFamily="18" charset="2"/>
              <a:buNone/>
            </a:pPr>
            <a:r>
              <a:rPr lang="zh-CN" altLang="en-US" sz="2800" b="1" dirty="0"/>
              <a:t>     每个 </a:t>
            </a:r>
            <a:r>
              <a:rPr lang="en-US" altLang="zh-CN" sz="2800" b="1" i="1" dirty="0">
                <a:sym typeface="Symbol" pitchFamily="18" charset="2"/>
              </a:rPr>
              <a:t>A</a:t>
            </a:r>
            <a:r>
              <a:rPr lang="en-US" altLang="zh-CN" sz="2800" b="1" dirty="0">
                <a:latin typeface="楷体_GB2312" pitchFamily="49" charset="-122"/>
                <a:sym typeface="Symbol" pitchFamily="18" charset="2"/>
              </a:rPr>
              <a:t></a:t>
            </a:r>
            <a:r>
              <a:rPr lang="en-US" altLang="zh-CN" sz="2800" b="1" i="1" dirty="0"/>
              <a:t>V</a:t>
            </a:r>
            <a:r>
              <a:rPr lang="en-US" altLang="zh-CN" sz="2800" b="1" i="1" baseline="-25000" dirty="0"/>
              <a:t>N</a:t>
            </a:r>
            <a:r>
              <a:rPr lang="zh-CN" altLang="en-US" sz="2800" b="1" dirty="0">
                <a:latin typeface="楷体_GB2312" pitchFamily="49" charset="-122"/>
              </a:rPr>
              <a:t>，</a:t>
            </a:r>
          </a:p>
          <a:p>
            <a:endParaRPr lang="zh-CN" altLang="en-US" sz="1050" b="1" dirty="0">
              <a:latin typeface="楷体_GB2312" pitchFamily="49" charset="-122"/>
            </a:endParaRPr>
          </a:p>
          <a:p>
            <a:pPr>
              <a:buNone/>
            </a:pPr>
            <a:r>
              <a:rPr lang="zh-CN" altLang="en-US" b="1" dirty="0">
                <a:latin typeface="楷体_GB2312" pitchFamily="49" charset="-122"/>
              </a:rPr>
              <a:t>    </a:t>
            </a:r>
            <a:r>
              <a:rPr lang="en-US" altLang="zh-CN" sz="2800" b="1" dirty="0"/>
              <a:t>Follow(</a:t>
            </a:r>
            <a:r>
              <a:rPr lang="en-US" altLang="zh-CN" sz="2800" b="1" i="1" dirty="0">
                <a:sym typeface="Symbol" pitchFamily="18" charset="2"/>
              </a:rPr>
              <a:t>A</a:t>
            </a:r>
            <a:r>
              <a:rPr lang="en-US" altLang="zh-CN" sz="2800" b="1" dirty="0">
                <a:sym typeface="Symbol" pitchFamily="18" charset="2"/>
              </a:rPr>
              <a:t>) = { a </a:t>
            </a:r>
            <a:r>
              <a:rPr lang="en-US" altLang="zh-CN" sz="2800" dirty="0">
                <a:sym typeface="Symbol" pitchFamily="18" charset="2"/>
              </a:rPr>
              <a:t> </a:t>
            </a:r>
            <a:r>
              <a:rPr lang="en-US" altLang="zh-CN" sz="2800" b="1" dirty="0">
                <a:sym typeface="Symbol" pitchFamily="18" charset="2"/>
              </a:rPr>
              <a:t>S# </a:t>
            </a:r>
            <a:r>
              <a:rPr lang="en-US" altLang="zh-CN" sz="2800" dirty="0">
                <a:sym typeface="Symbol" pitchFamily="18" charset="2"/>
              </a:rPr>
              <a:t></a:t>
            </a:r>
            <a:r>
              <a:rPr lang="en-US" altLang="zh-CN" sz="2800" baseline="30000" dirty="0">
                <a:latin typeface="楷体_GB2312" pitchFamily="49" charset="-122"/>
                <a:sym typeface="Symbol" pitchFamily="18" charset="2"/>
              </a:rPr>
              <a:t> </a:t>
            </a:r>
            <a:r>
              <a:rPr lang="en-US" altLang="zh-CN" sz="2800" b="1" i="1" dirty="0">
                <a:sym typeface="Symbol" pitchFamily="18" charset="2"/>
              </a:rPr>
              <a:t></a:t>
            </a:r>
            <a:r>
              <a:rPr lang="en-US" altLang="zh-CN" sz="2800" b="1" dirty="0">
                <a:sym typeface="Symbol" pitchFamily="18" charset="2"/>
              </a:rPr>
              <a:t>A#  </a:t>
            </a:r>
            <a:r>
              <a:rPr lang="zh-CN" altLang="en-US" sz="2800" b="1" dirty="0">
                <a:sym typeface="Symbol" pitchFamily="18" charset="2"/>
              </a:rPr>
              <a:t>且 </a:t>
            </a:r>
            <a:r>
              <a:rPr lang="en-US" altLang="zh-CN" sz="2800" b="1" dirty="0" err="1">
                <a:sym typeface="Symbol" pitchFamily="18" charset="2"/>
              </a:rPr>
              <a:t>a</a:t>
            </a:r>
            <a:r>
              <a:rPr lang="en-US" altLang="zh-CN" sz="2800" b="1" dirty="0" err="1">
                <a:latin typeface="楷体_GB2312" pitchFamily="49" charset="-122"/>
                <a:sym typeface="Symbol" pitchFamily="18" charset="2"/>
              </a:rPr>
              <a:t></a:t>
            </a:r>
            <a:r>
              <a:rPr lang="en-US" altLang="zh-CN" sz="2800" b="1" dirty="0" err="1"/>
              <a:t>First</a:t>
            </a:r>
            <a:r>
              <a:rPr lang="en-US" altLang="zh-CN" sz="2800" b="1" dirty="0"/>
              <a:t>(</a:t>
            </a:r>
            <a:r>
              <a:rPr lang="en-US" altLang="zh-CN" sz="2800" b="1" dirty="0">
                <a:sym typeface="Symbol" pitchFamily="18" charset="2"/>
              </a:rPr>
              <a:t>#)</a:t>
            </a:r>
            <a:r>
              <a:rPr lang="zh-CN" altLang="en-US" sz="2800" b="1" dirty="0">
                <a:sym typeface="Symbol" pitchFamily="18" charset="2"/>
              </a:rPr>
              <a:t>，</a:t>
            </a:r>
          </a:p>
          <a:p>
            <a:pPr>
              <a:buNone/>
            </a:pPr>
            <a:r>
              <a:rPr lang="zh-CN" altLang="en-US" sz="2800" b="1" dirty="0">
                <a:sym typeface="Symbol" pitchFamily="18" charset="2"/>
              </a:rPr>
              <a:t>                                    </a:t>
            </a:r>
            <a:r>
              <a:rPr lang="zh-CN" altLang="en-US" sz="2800" b="1" i="1" dirty="0">
                <a:sym typeface="Symbol" pitchFamily="18" charset="2"/>
              </a:rPr>
              <a:t></a:t>
            </a:r>
            <a:r>
              <a:rPr lang="en-US" altLang="zh-CN" sz="2800" b="1" i="1" dirty="0">
                <a:sym typeface="Symbol" pitchFamily="18" charset="2"/>
              </a:rPr>
              <a:t>,</a:t>
            </a:r>
            <a:r>
              <a:rPr lang="en-US" altLang="zh-CN" sz="2800" b="1" dirty="0">
                <a:sym typeface="Symbol" pitchFamily="18" charset="2"/>
              </a:rPr>
              <a:t> </a:t>
            </a:r>
            <a:r>
              <a:rPr lang="en-US" altLang="zh-CN" sz="2800" b="1" i="1" dirty="0">
                <a:sym typeface="Symbol" pitchFamily="18" charset="2"/>
              </a:rPr>
              <a:t> </a:t>
            </a:r>
            <a:r>
              <a:rPr lang="en-US" altLang="zh-CN" sz="2800" b="1" dirty="0">
                <a:sym typeface="Symbol" pitchFamily="18" charset="2"/>
              </a:rPr>
              <a:t> (</a:t>
            </a:r>
            <a:r>
              <a:rPr lang="en-US" altLang="zh-CN" sz="2800" b="1" i="1" dirty="0"/>
              <a:t>V</a:t>
            </a:r>
            <a:r>
              <a:rPr lang="en-US" altLang="zh-CN" sz="2800" b="1" i="1" baseline="-25000" dirty="0"/>
              <a:t>T</a:t>
            </a:r>
            <a:r>
              <a:rPr lang="en-US" altLang="zh-CN" sz="2800" b="1" i="1" dirty="0"/>
              <a:t> </a:t>
            </a:r>
            <a:r>
              <a:rPr lang="en-US" altLang="zh-CN" sz="2800" b="1" dirty="0">
                <a:sym typeface="Symbol" pitchFamily="18" charset="2"/>
              </a:rPr>
              <a:t></a:t>
            </a:r>
            <a:r>
              <a:rPr lang="en-US" altLang="zh-CN" sz="2800" b="1" i="1" dirty="0"/>
              <a:t>V</a:t>
            </a:r>
            <a:r>
              <a:rPr lang="en-US" altLang="zh-CN" sz="2800" b="1" i="1" baseline="-25000" dirty="0"/>
              <a:t>N</a:t>
            </a:r>
            <a:r>
              <a:rPr lang="en-US" altLang="zh-CN" sz="2800" b="1" dirty="0">
                <a:sym typeface="Symbol" pitchFamily="18" charset="2"/>
              </a:rPr>
              <a:t>)</a:t>
            </a:r>
            <a:r>
              <a:rPr lang="en-US" altLang="zh-CN" sz="2800" dirty="0">
                <a:sym typeface="Symbol" pitchFamily="18" charset="2"/>
              </a:rPr>
              <a:t>* </a:t>
            </a:r>
            <a:r>
              <a:rPr lang="en-US" altLang="zh-CN" sz="2800" b="1" dirty="0"/>
              <a:t>}</a:t>
            </a:r>
          </a:p>
          <a:p>
            <a:endParaRPr lang="en-US" altLang="zh-CN" sz="1050" b="1" dirty="0"/>
          </a:p>
          <a:p>
            <a:pPr>
              <a:buNone/>
            </a:pPr>
            <a:r>
              <a:rPr lang="en-US" altLang="zh-CN" sz="2800" b="1" dirty="0"/>
              <a:t>  </a:t>
            </a:r>
            <a:r>
              <a:rPr lang="zh-CN" altLang="en-US" sz="2800" b="1" dirty="0">
                <a:sym typeface="Symbol" pitchFamily="18" charset="2"/>
              </a:rPr>
              <a:t>（</a:t>
            </a:r>
            <a:r>
              <a:rPr lang="en-US" altLang="zh-CN" sz="2800" b="1" dirty="0">
                <a:sym typeface="Symbol" pitchFamily="18" charset="2"/>
              </a:rPr>
              <a:t># </a:t>
            </a:r>
            <a:r>
              <a:rPr lang="zh-CN" altLang="en-US" sz="2800" b="1" dirty="0">
                <a:sym typeface="Symbol" pitchFamily="18" charset="2"/>
              </a:rPr>
              <a:t>代表输入单词序列右边的结束符）</a:t>
            </a:r>
          </a:p>
        </p:txBody>
      </p:sp>
      <p:sp>
        <p:nvSpPr>
          <p:cNvPr id="8" name="矩形 7"/>
          <p:cNvSpPr/>
          <p:nvPr/>
        </p:nvSpPr>
        <p:spPr>
          <a:xfrm>
            <a:off x="4067944" y="5034740"/>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10" name="矩形 9"/>
          <p:cNvSpPr/>
          <p:nvPr/>
        </p:nvSpPr>
        <p:spPr>
          <a:xfrm>
            <a:off x="2843808" y="1216465"/>
            <a:ext cx="5472608" cy="1015663"/>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Follow(A)= {#}</a:t>
            </a:r>
          </a:p>
          <a:p>
            <a:pPr lvl="1">
              <a:buClr>
                <a:srgbClr val="800080"/>
              </a:buClr>
              <a:buNone/>
            </a:pPr>
            <a:r>
              <a:rPr lang="en-US" altLang="zh-CN" sz="2800" i="1" dirty="0">
                <a:ea typeface="华文行楷" pitchFamily="2" charset="-122"/>
                <a:sym typeface="Symbol" panose="05050102010706020507" pitchFamily="18" charset="2"/>
              </a:rPr>
              <a:t>Follow(B)=</a:t>
            </a:r>
            <a:r>
              <a:rPr lang="en-US" altLang="zh-CN" sz="3200" i="1" dirty="0">
                <a:ea typeface="华文行楷" pitchFamily="2" charset="-122"/>
                <a:sym typeface="Symbol" panose="05050102010706020507" pitchFamily="18" charset="2"/>
              </a:rPr>
              <a:t>FIRST(A)={</a:t>
            </a:r>
            <a:r>
              <a:rPr lang="en-US" altLang="zh-CN" sz="3200" i="1" dirty="0" err="1">
                <a:ea typeface="华文行楷" pitchFamily="2" charset="-122"/>
                <a:sym typeface="Symbol" panose="05050102010706020507" pitchFamily="18" charset="2"/>
              </a:rPr>
              <a:t>a,b</a:t>
            </a:r>
            <a:r>
              <a:rPr lang="en-US" altLang="zh-CN" sz="3200" i="1" dirty="0">
                <a:ea typeface="华文行楷" pitchFamily="2" charset="-122"/>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6" name="矩形 5">
            <a:extLst>
              <a:ext uri="{FF2B5EF4-FFF2-40B4-BE49-F238E27FC236}">
                <a16:creationId xmlns:a16="http://schemas.microsoft.com/office/drawing/2014/main" id="{F4B75372-D4FE-4777-BBE4-0B3D1D925871}"/>
              </a:ext>
            </a:extLst>
          </p:cNvPr>
          <p:cNvSpPr/>
          <p:nvPr/>
        </p:nvSpPr>
        <p:spPr>
          <a:xfrm>
            <a:off x="0" y="2839913"/>
            <a:ext cx="3714743" cy="954107"/>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FIRST(A)={</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p>
          <a:p>
            <a:pPr lvl="1">
              <a:buClr>
                <a:srgbClr val="800080"/>
              </a:buClr>
              <a:buNone/>
            </a:pPr>
            <a:r>
              <a:rPr lang="en-US" altLang="zh-CN" sz="2800" i="1" dirty="0">
                <a:ea typeface="华文行楷" pitchFamily="2" charset="-122"/>
                <a:sym typeface="Symbol" panose="05050102010706020507" pitchFamily="18" charset="2"/>
              </a:rPr>
              <a:t>FIRST(B)={b,</a:t>
            </a:r>
            <a:r>
              <a:rPr lang="zh-CN" altLang="en-US" sz="2800" i="1" dirty="0">
                <a:sym typeface="Symbol" panose="05050102010706020507" pitchFamily="18" charset="2"/>
              </a:rPr>
              <a:t> </a:t>
            </a:r>
            <a:r>
              <a:rPr lang="en-US" altLang="zh-CN" sz="2800" i="1" dirty="0">
                <a:ea typeface="华文行楷" pitchFamily="2" charset="-122"/>
                <a:sym typeface="Symbol" panose="05050102010706020507" pitchFamily="18" charset="2"/>
              </a:rPr>
              <a:t>}</a:t>
            </a:r>
            <a:endParaRPr lang="zh-CN" altLang="en-US"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3637171543"/>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83" y="27537"/>
            <a:ext cx="9072252" cy="1077218"/>
          </a:xfrm>
          <a:prstGeom prst="rect">
            <a:avLst/>
          </a:prstGeom>
        </p:spPr>
        <p:txBody>
          <a:bodyPr wrap="square">
            <a:spAutoFit/>
          </a:bodyPr>
          <a:lstStyle/>
          <a:p>
            <a:pPr>
              <a:buNone/>
            </a:pPr>
            <a:r>
              <a:rPr lang="zh-CN" altLang="en-US" dirty="0"/>
              <a:t>有了</a:t>
            </a:r>
            <a:r>
              <a:rPr lang="en-US" altLang="zh-CN" dirty="0"/>
              <a:t>First</a:t>
            </a:r>
            <a:r>
              <a:rPr lang="zh-CN" altLang="en-US" dirty="0"/>
              <a:t>集和</a:t>
            </a:r>
            <a:r>
              <a:rPr lang="en-US" altLang="zh-CN" dirty="0"/>
              <a:t>Follow</a:t>
            </a:r>
            <a:r>
              <a:rPr lang="zh-CN" altLang="en-US" dirty="0"/>
              <a:t>集的概念以后，我们可以回答问题：什么时候该</a:t>
            </a:r>
            <a:r>
              <a:rPr lang="zh-CN" altLang="en-US" dirty="0">
                <a:solidFill>
                  <a:srgbClr val="FF0000"/>
                </a:solidFill>
              </a:rPr>
              <a:t>选择</a:t>
            </a:r>
            <a:r>
              <a:rPr lang="zh-CN" altLang="en-US" dirty="0">
                <a:latin typeface="楷体_GB2312" pitchFamily="49" charset="-122"/>
              </a:rPr>
              <a:t>产生式</a:t>
            </a:r>
            <a:r>
              <a:rPr lang="en-US" altLang="zh-CN" dirty="0">
                <a:solidFill>
                  <a:srgbClr val="FF0000"/>
                </a:solidFill>
              </a:rPr>
              <a:t>A</a:t>
            </a:r>
            <a:r>
              <a:rPr lang="en-US" altLang="zh-CN" dirty="0">
                <a:solidFill>
                  <a:srgbClr val="FF0000"/>
                </a:solidFill>
                <a:sym typeface="Symbol" pitchFamily="18" charset="2"/>
              </a:rPr>
              <a:t></a:t>
            </a:r>
            <a:r>
              <a:rPr lang="el-GR" altLang="zh-CN" dirty="0">
                <a:solidFill>
                  <a:srgbClr val="FF0000"/>
                </a:solidFill>
              </a:rPr>
              <a:t>β</a:t>
            </a:r>
            <a:r>
              <a:rPr lang="zh-CN" altLang="en-US" dirty="0">
                <a:solidFill>
                  <a:srgbClr val="FF0000"/>
                </a:solidFill>
              </a:rPr>
              <a:t> </a:t>
            </a:r>
            <a:r>
              <a:rPr lang="en-US" altLang="zh-CN" dirty="0"/>
              <a:t>?</a:t>
            </a:r>
            <a:endParaRPr lang="zh-CN" altLang="en-US" dirty="0"/>
          </a:p>
        </p:txBody>
      </p:sp>
      <p:sp>
        <p:nvSpPr>
          <p:cNvPr id="5" name="矩形 4"/>
          <p:cNvSpPr/>
          <p:nvPr/>
        </p:nvSpPr>
        <p:spPr>
          <a:xfrm>
            <a:off x="90457" y="2535194"/>
            <a:ext cx="8233344" cy="1077218"/>
          </a:xfrm>
          <a:prstGeom prst="rect">
            <a:avLst/>
          </a:prstGeom>
        </p:spPr>
        <p:txBody>
          <a:bodyPr wrap="none">
            <a:spAutoFit/>
          </a:bodyPr>
          <a:lstStyle/>
          <a:p>
            <a:pPr>
              <a:buNone/>
            </a:pPr>
            <a:r>
              <a:rPr lang="zh-CN" altLang="en-US" dirty="0"/>
              <a:t>首先要回答</a:t>
            </a:r>
            <a:r>
              <a:rPr lang="en-US" altLang="zh-CN" dirty="0"/>
              <a:t>,</a:t>
            </a:r>
            <a:r>
              <a:rPr lang="zh-CN" altLang="en-US" dirty="0"/>
              <a:t>用</a:t>
            </a:r>
            <a:r>
              <a:rPr lang="en-US" altLang="zh-CN" dirty="0"/>
              <a:t>β</a:t>
            </a:r>
            <a:r>
              <a:rPr lang="zh-CN" altLang="en-US" dirty="0"/>
              <a:t>替换</a:t>
            </a:r>
            <a:r>
              <a:rPr lang="en-US" altLang="zh-CN" dirty="0"/>
              <a:t>A</a:t>
            </a:r>
            <a:r>
              <a:rPr lang="zh-CN" altLang="en-US" dirty="0"/>
              <a:t>后允许的剩余输入串的</a:t>
            </a:r>
            <a:endParaRPr lang="en-US" altLang="zh-CN" dirty="0"/>
          </a:p>
          <a:p>
            <a:pPr>
              <a:buNone/>
            </a:pPr>
            <a:r>
              <a:rPr lang="zh-CN" altLang="en-US" dirty="0"/>
              <a:t>第一个符号可能有哪些</a:t>
            </a:r>
            <a:r>
              <a:rPr lang="en-US" altLang="zh-CN" dirty="0"/>
              <a:t>?</a:t>
            </a:r>
            <a:endParaRPr lang="zh-CN" altLang="en-US" dirty="0"/>
          </a:p>
        </p:txBody>
      </p:sp>
      <p:sp>
        <p:nvSpPr>
          <p:cNvPr id="4" name="矩形 3"/>
          <p:cNvSpPr/>
          <p:nvPr/>
        </p:nvSpPr>
        <p:spPr>
          <a:xfrm>
            <a:off x="200057" y="3639215"/>
            <a:ext cx="2664296" cy="584775"/>
          </a:xfrm>
          <a:prstGeom prst="rect">
            <a:avLst/>
          </a:prstGeom>
        </p:spPr>
        <p:txBody>
          <a:bodyPr wrap="square">
            <a:spAutoFit/>
          </a:bodyPr>
          <a:lstStyle/>
          <a:p>
            <a:pPr>
              <a:buNone/>
            </a:pPr>
            <a:r>
              <a:rPr lang="zh-CN" altLang="en-US" dirty="0"/>
              <a:t>当</a:t>
            </a:r>
            <a:r>
              <a:rPr lang="en-US" altLang="zh-CN" dirty="0"/>
              <a:t>β</a:t>
            </a:r>
            <a:r>
              <a:rPr lang="zh-CN" altLang="en-US" dirty="0">
                <a:sym typeface="Symbol" pitchFamily="18" charset="2"/>
              </a:rPr>
              <a:t>推不出时：</a:t>
            </a:r>
            <a:r>
              <a:rPr lang="en-US" altLang="zh-CN" baseline="30000" dirty="0">
                <a:latin typeface="楷体_GB2312" pitchFamily="49" charset="-122"/>
                <a:sym typeface="Symbol" pitchFamily="18" charset="2"/>
              </a:rPr>
              <a:t> </a:t>
            </a:r>
            <a:endParaRPr lang="zh-CN" altLang="en-US" dirty="0"/>
          </a:p>
        </p:txBody>
      </p:sp>
      <p:sp>
        <p:nvSpPr>
          <p:cNvPr id="10" name="矩形 9"/>
          <p:cNvSpPr/>
          <p:nvPr/>
        </p:nvSpPr>
        <p:spPr>
          <a:xfrm>
            <a:off x="3347864" y="3612883"/>
            <a:ext cx="1893467" cy="584775"/>
          </a:xfrm>
          <a:prstGeom prst="rect">
            <a:avLst/>
          </a:prstGeom>
        </p:spPr>
        <p:txBody>
          <a:bodyPr wrap="square">
            <a:spAutoFit/>
          </a:bodyPr>
          <a:lstStyle/>
          <a:p>
            <a:pPr>
              <a:buNone/>
            </a:pPr>
            <a:r>
              <a:rPr lang="en-US" altLang="zh-CN" dirty="0"/>
              <a:t>FIRST(β)</a:t>
            </a:r>
            <a:endParaRPr lang="zh-CN" altLang="en-US" dirty="0"/>
          </a:p>
        </p:txBody>
      </p:sp>
      <p:sp>
        <p:nvSpPr>
          <p:cNvPr id="12" name="矩形 11"/>
          <p:cNvSpPr/>
          <p:nvPr/>
        </p:nvSpPr>
        <p:spPr>
          <a:xfrm>
            <a:off x="186421" y="4259994"/>
            <a:ext cx="3161443" cy="584775"/>
          </a:xfrm>
          <a:prstGeom prst="rect">
            <a:avLst/>
          </a:prstGeom>
        </p:spPr>
        <p:txBody>
          <a:bodyPr wrap="none">
            <a:spAutoFit/>
          </a:bodyPr>
          <a:lstStyle/>
          <a:p>
            <a:pPr>
              <a:buNone/>
            </a:pPr>
            <a:r>
              <a:rPr lang="zh-CN" altLang="en-US" dirty="0"/>
              <a:t>当</a:t>
            </a:r>
            <a:r>
              <a:rPr lang="en-US" altLang="zh-CN" dirty="0"/>
              <a:t>β</a:t>
            </a:r>
            <a:r>
              <a:rPr lang="zh-CN" altLang="en-US" dirty="0"/>
              <a:t>能</a:t>
            </a:r>
            <a:r>
              <a:rPr lang="zh-CN" altLang="en-US" dirty="0">
                <a:sym typeface="Symbol" panose="05050102010706020507" pitchFamily="18" charset="2"/>
              </a:rPr>
              <a:t>推出时：</a:t>
            </a:r>
            <a:r>
              <a:rPr lang="en-US" altLang="zh-CN" baseline="30000" dirty="0">
                <a:latin typeface="楷体_GB2312" pitchFamily="49" charset="-122"/>
                <a:sym typeface="Symbol" pitchFamily="18" charset="2"/>
              </a:rPr>
              <a:t> </a:t>
            </a:r>
            <a:endParaRPr lang="zh-CN" altLang="en-US" dirty="0"/>
          </a:p>
        </p:txBody>
      </p:sp>
      <p:sp>
        <p:nvSpPr>
          <p:cNvPr id="16" name="矩形 15"/>
          <p:cNvSpPr/>
          <p:nvPr/>
        </p:nvSpPr>
        <p:spPr>
          <a:xfrm>
            <a:off x="2915816" y="4223990"/>
            <a:ext cx="3384376" cy="584775"/>
          </a:xfrm>
          <a:prstGeom prst="rect">
            <a:avLst/>
          </a:prstGeom>
        </p:spPr>
        <p:txBody>
          <a:bodyPr wrap="square">
            <a:spAutoFit/>
          </a:bodyPr>
          <a:lstStyle/>
          <a:p>
            <a:pPr>
              <a:buNone/>
            </a:pPr>
            <a:r>
              <a:rPr lang="en-US" altLang="zh-CN" dirty="0">
                <a:sym typeface="Symbol" pitchFamily="18" charset="2"/>
              </a:rPr>
              <a:t>(</a:t>
            </a:r>
            <a:r>
              <a:rPr lang="zh-CN" altLang="en-US" dirty="0">
                <a:sym typeface="Symbol" pitchFamily="18" charset="2"/>
              </a:rPr>
              <a:t>                 </a:t>
            </a:r>
            <a:r>
              <a:rPr lang="en-US" altLang="zh-CN" dirty="0">
                <a:sym typeface="Symbol" pitchFamily="18" charset="2"/>
              </a:rPr>
              <a:t>– {} )</a:t>
            </a:r>
            <a:endParaRPr lang="zh-CN" altLang="en-US" dirty="0"/>
          </a:p>
        </p:txBody>
      </p:sp>
      <p:sp>
        <p:nvSpPr>
          <p:cNvPr id="17" name="矩形 16"/>
          <p:cNvSpPr/>
          <p:nvPr/>
        </p:nvSpPr>
        <p:spPr>
          <a:xfrm>
            <a:off x="3203848" y="4223990"/>
            <a:ext cx="1857108" cy="584775"/>
          </a:xfrm>
          <a:prstGeom prst="rect">
            <a:avLst/>
          </a:prstGeom>
        </p:spPr>
        <p:txBody>
          <a:bodyPr wrap="square">
            <a:spAutoFit/>
          </a:bodyPr>
          <a:lstStyle/>
          <a:p>
            <a:pPr>
              <a:buNone/>
            </a:pPr>
            <a:r>
              <a:rPr lang="en-US" altLang="zh-CN" dirty="0">
                <a:sym typeface="Symbol" pitchFamily="18" charset="2"/>
              </a:rPr>
              <a:t>FIRST(</a:t>
            </a:r>
            <a:r>
              <a:rPr lang="en-US" altLang="zh-CN" dirty="0"/>
              <a:t>β</a:t>
            </a:r>
            <a:r>
              <a:rPr lang="en-US" altLang="zh-CN" dirty="0">
                <a:sym typeface="Symbol" pitchFamily="18" charset="2"/>
              </a:rPr>
              <a:t>) </a:t>
            </a:r>
            <a:endParaRPr lang="zh-CN" altLang="en-US" dirty="0"/>
          </a:p>
        </p:txBody>
      </p:sp>
      <p:sp>
        <p:nvSpPr>
          <p:cNvPr id="18" name="矩形 17"/>
          <p:cNvSpPr/>
          <p:nvPr/>
        </p:nvSpPr>
        <p:spPr>
          <a:xfrm>
            <a:off x="6107235" y="4295998"/>
            <a:ext cx="3073277" cy="584775"/>
          </a:xfrm>
          <a:prstGeom prst="rect">
            <a:avLst/>
          </a:prstGeom>
        </p:spPr>
        <p:txBody>
          <a:bodyPr wrap="none">
            <a:spAutoFit/>
          </a:bodyPr>
          <a:lstStyle/>
          <a:p>
            <a:pPr>
              <a:buNone/>
            </a:pPr>
            <a:r>
              <a:rPr lang="en-US" altLang="zh-CN" dirty="0">
                <a:sym typeface="Symbol" pitchFamily="18" charset="2"/>
              </a:rPr>
              <a:t> </a:t>
            </a:r>
            <a:r>
              <a:rPr lang="en-US" altLang="zh-CN" i="1" dirty="0">
                <a:sym typeface="Symbol" pitchFamily="18" charset="2"/>
              </a:rPr>
              <a:t>FOLLOW</a:t>
            </a:r>
            <a:r>
              <a:rPr lang="en-US" altLang="zh-CN" dirty="0">
                <a:sym typeface="Symbol" pitchFamily="18" charset="2"/>
              </a:rPr>
              <a:t>(</a:t>
            </a:r>
            <a:r>
              <a:rPr lang="en-US" altLang="zh-CN" i="1" dirty="0">
                <a:sym typeface="Symbol" pitchFamily="18" charset="2"/>
              </a:rPr>
              <a:t>A</a:t>
            </a:r>
            <a:r>
              <a:rPr lang="en-US" altLang="zh-CN" dirty="0">
                <a:sym typeface="Symbol" pitchFamily="18" charset="2"/>
              </a:rPr>
              <a:t>) </a:t>
            </a:r>
            <a:endParaRPr lang="zh-CN" altLang="en-US" dirty="0"/>
          </a:p>
        </p:txBody>
      </p:sp>
      <p:sp>
        <p:nvSpPr>
          <p:cNvPr id="11" name="文本框 10">
            <a:extLst>
              <a:ext uri="{FF2B5EF4-FFF2-40B4-BE49-F238E27FC236}">
                <a16:creationId xmlns:a16="http://schemas.microsoft.com/office/drawing/2014/main" id="{BC094750-3C00-442D-AA34-3E534B2136EF}"/>
              </a:ext>
            </a:extLst>
          </p:cNvPr>
          <p:cNvSpPr txBox="1"/>
          <p:nvPr/>
        </p:nvSpPr>
        <p:spPr>
          <a:xfrm>
            <a:off x="169850" y="5088086"/>
            <a:ext cx="8074558" cy="1077218"/>
          </a:xfrm>
          <a:prstGeom prst="rect">
            <a:avLst/>
          </a:prstGeom>
          <a:noFill/>
        </p:spPr>
        <p:txBody>
          <a:bodyPr wrap="square">
            <a:spAutoFit/>
          </a:bodyPr>
          <a:lstStyle/>
          <a:p>
            <a:pPr>
              <a:buNone/>
            </a:pPr>
            <a:r>
              <a:rPr lang="zh-CN" altLang="en-US" sz="3200" dirty="0"/>
              <a:t>现在我们可以定义</a:t>
            </a:r>
            <a:r>
              <a:rPr lang="zh-CN" altLang="en-US" sz="3200" dirty="0">
                <a:solidFill>
                  <a:srgbClr val="FF0000"/>
                </a:solidFill>
              </a:rPr>
              <a:t>选择</a:t>
            </a:r>
            <a:r>
              <a:rPr lang="zh-CN" altLang="en-US" dirty="0">
                <a:latin typeface="楷体_GB2312" pitchFamily="49" charset="-122"/>
              </a:rPr>
              <a:t>产生式</a:t>
            </a:r>
            <a:r>
              <a:rPr lang="en-US" altLang="zh-CN" dirty="0">
                <a:solidFill>
                  <a:srgbClr val="FF0000"/>
                </a:solidFill>
              </a:rPr>
              <a:t>A</a:t>
            </a:r>
            <a:r>
              <a:rPr lang="en-US" altLang="zh-CN" dirty="0">
                <a:solidFill>
                  <a:srgbClr val="FF0000"/>
                </a:solidFill>
                <a:sym typeface="Symbol" pitchFamily="18" charset="2"/>
              </a:rPr>
              <a:t></a:t>
            </a:r>
            <a:r>
              <a:rPr lang="en-US" altLang="zh-CN" dirty="0">
                <a:solidFill>
                  <a:srgbClr val="FF0000"/>
                </a:solidFill>
              </a:rPr>
              <a:t> β</a:t>
            </a:r>
            <a:r>
              <a:rPr lang="zh-CN" altLang="en-US" dirty="0"/>
              <a:t>的条件： </a:t>
            </a:r>
            <a:r>
              <a:rPr lang="en-US" altLang="zh-CN" sz="3200" i="1" dirty="0"/>
              <a:t>SELECT</a:t>
            </a:r>
            <a:r>
              <a:rPr lang="en-US" altLang="zh-CN" sz="3200" b="1" i="1" dirty="0"/>
              <a:t>(A</a:t>
            </a:r>
            <a:r>
              <a:rPr lang="en-US" altLang="zh-CN" sz="3200" b="1" i="1" dirty="0">
                <a:sym typeface="Symbol" pitchFamily="18" charset="2"/>
              </a:rPr>
              <a:t></a:t>
            </a:r>
            <a:r>
              <a:rPr lang="en-US" altLang="zh-CN" dirty="0"/>
              <a:t> β</a:t>
            </a:r>
            <a:r>
              <a:rPr lang="en-US" altLang="zh-CN" sz="3200" b="1" i="1" dirty="0"/>
              <a:t>) </a:t>
            </a:r>
            <a:endParaRPr lang="zh-CN" altLang="en-US" i="1" dirty="0"/>
          </a:p>
        </p:txBody>
      </p:sp>
      <p:sp>
        <p:nvSpPr>
          <p:cNvPr id="13" name="矩形 12">
            <a:extLst>
              <a:ext uri="{FF2B5EF4-FFF2-40B4-BE49-F238E27FC236}">
                <a16:creationId xmlns:a16="http://schemas.microsoft.com/office/drawing/2014/main" id="{9392E2E7-D7FF-4901-97DF-1C50A96D25F0}"/>
              </a:ext>
            </a:extLst>
          </p:cNvPr>
          <p:cNvSpPr/>
          <p:nvPr/>
        </p:nvSpPr>
        <p:spPr>
          <a:xfrm>
            <a:off x="2494322" y="1044025"/>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14" name="矩形 13">
            <a:extLst>
              <a:ext uri="{FF2B5EF4-FFF2-40B4-BE49-F238E27FC236}">
                <a16:creationId xmlns:a16="http://schemas.microsoft.com/office/drawing/2014/main" id="{A7760E54-D063-4259-B669-013853241DB0}"/>
              </a:ext>
            </a:extLst>
          </p:cNvPr>
          <p:cNvSpPr/>
          <p:nvPr/>
        </p:nvSpPr>
        <p:spPr>
          <a:xfrm>
            <a:off x="2560938" y="1965151"/>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15" name="矩形 14">
            <a:extLst>
              <a:ext uri="{FF2B5EF4-FFF2-40B4-BE49-F238E27FC236}">
                <a16:creationId xmlns:a16="http://schemas.microsoft.com/office/drawing/2014/main" id="{B007F452-DC06-4B22-9A3C-1DCF7F52FF94}"/>
              </a:ext>
            </a:extLst>
          </p:cNvPr>
          <p:cNvSpPr/>
          <p:nvPr/>
        </p:nvSpPr>
        <p:spPr>
          <a:xfrm>
            <a:off x="4008842" y="1013209"/>
            <a:ext cx="595035" cy="584775"/>
          </a:xfrm>
          <a:prstGeom prst="rect">
            <a:avLst/>
          </a:prstGeom>
          <a:solidFill>
            <a:schemeClr val="bg1"/>
          </a:solidFill>
        </p:spPr>
        <p:txBody>
          <a:bodyPr wrap="none">
            <a:spAutoFit/>
          </a:bodyPr>
          <a:lstStyle/>
          <a:p>
            <a:pPr>
              <a:buNone/>
            </a:pPr>
            <a:r>
              <a:rPr lang="en-US" altLang="zh-CN" dirty="0">
                <a:solidFill>
                  <a:srgbClr val="800080"/>
                </a:solidFill>
                <a:sym typeface="Symbol" panose="05050102010706020507" pitchFamily="18" charset="2"/>
              </a:rPr>
              <a:t>…</a:t>
            </a:r>
          </a:p>
        </p:txBody>
      </p:sp>
      <p:sp>
        <p:nvSpPr>
          <p:cNvPr id="19" name="矩形 18">
            <a:extLst>
              <a:ext uri="{FF2B5EF4-FFF2-40B4-BE49-F238E27FC236}">
                <a16:creationId xmlns:a16="http://schemas.microsoft.com/office/drawing/2014/main" id="{69324BC5-1229-4410-9F20-CC7EF309B11F}"/>
              </a:ext>
            </a:extLst>
          </p:cNvPr>
          <p:cNvSpPr/>
          <p:nvPr/>
        </p:nvSpPr>
        <p:spPr>
          <a:xfrm>
            <a:off x="3597511" y="1980806"/>
            <a:ext cx="822661" cy="584775"/>
          </a:xfrm>
          <a:prstGeom prst="rect">
            <a:avLst/>
          </a:prstGeom>
          <a:solidFill>
            <a:schemeClr val="bg1"/>
          </a:solidFill>
        </p:spPr>
        <p:txBody>
          <a:bodyPr wrap="none">
            <a:spAutoFit/>
          </a:bodyPr>
          <a:lstStyle/>
          <a:p>
            <a:pPr>
              <a:buNone/>
            </a:pPr>
            <a:r>
              <a:rPr lang="en-US" altLang="zh-CN" dirty="0">
                <a:sym typeface="Symbol" panose="05050102010706020507" pitchFamily="18" charset="2"/>
              </a:rPr>
              <a:t>a</a:t>
            </a:r>
            <a:r>
              <a:rPr lang="en-US" altLang="zh-CN" dirty="0">
                <a:solidFill>
                  <a:srgbClr val="800080"/>
                </a:solidFill>
                <a:sym typeface="Symbol" panose="05050102010706020507" pitchFamily="18" charset="2"/>
              </a:rPr>
              <a:t>…</a:t>
            </a:r>
          </a:p>
        </p:txBody>
      </p:sp>
      <p:sp>
        <p:nvSpPr>
          <p:cNvPr id="20" name="TextBox 6">
            <a:extLst>
              <a:ext uri="{FF2B5EF4-FFF2-40B4-BE49-F238E27FC236}">
                <a16:creationId xmlns:a16="http://schemas.microsoft.com/office/drawing/2014/main" id="{FD2658ED-CAAD-4722-B18F-32A56F665CDC}"/>
              </a:ext>
            </a:extLst>
          </p:cNvPr>
          <p:cNvSpPr txBox="1"/>
          <p:nvPr/>
        </p:nvSpPr>
        <p:spPr>
          <a:xfrm>
            <a:off x="3023543" y="854260"/>
            <a:ext cx="360610" cy="584775"/>
          </a:xfrm>
          <a:prstGeom prst="rect">
            <a:avLst/>
          </a:prstGeom>
          <a:noFill/>
        </p:spPr>
        <p:txBody>
          <a:bodyPr wrap="square" rtlCol="0">
            <a:spAutoFit/>
          </a:bodyPr>
          <a:lstStyle/>
          <a:p>
            <a:pPr>
              <a:buNone/>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924C1094-6951-0018-5300-16C7E9588BAF}"/>
              </a:ext>
            </a:extLst>
          </p:cNvPr>
          <p:cNvSpPr/>
          <p:nvPr/>
        </p:nvSpPr>
        <p:spPr>
          <a:xfrm>
            <a:off x="2850134" y="1444424"/>
            <a:ext cx="1361826" cy="584775"/>
          </a:xfrm>
          <a:prstGeom prst="rect">
            <a:avLst/>
          </a:prstGeom>
        </p:spPr>
        <p:txBody>
          <a:bodyPr wrap="square">
            <a:spAutoFit/>
          </a:bodyPr>
          <a:lstStyle/>
          <a:p>
            <a:pPr>
              <a:buNone/>
            </a:pP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dirty="0">
                <a:solidFill>
                  <a:srgbClr val="FF0000"/>
                </a:solidFill>
              </a:rPr>
              <a:t>β</a:t>
            </a:r>
            <a:endParaRPr lang="en-US" altLang="zh-CN" i="1" dirty="0">
              <a:ea typeface="华文行楷" pitchFamily="2" charset="-122"/>
              <a:sym typeface="Symbol" panose="05050102010706020507" pitchFamily="18" charset="2"/>
            </a:endParaRPr>
          </a:p>
        </p:txBody>
      </p:sp>
      <p:sp>
        <p:nvSpPr>
          <p:cNvPr id="6" name="矩形 5">
            <a:extLst>
              <a:ext uri="{FF2B5EF4-FFF2-40B4-BE49-F238E27FC236}">
                <a16:creationId xmlns:a16="http://schemas.microsoft.com/office/drawing/2014/main" id="{9C654788-3BE2-4E87-59DC-1E6BB8BC786E}"/>
              </a:ext>
            </a:extLst>
          </p:cNvPr>
          <p:cNvSpPr/>
          <p:nvPr/>
        </p:nvSpPr>
        <p:spPr>
          <a:xfrm>
            <a:off x="3980853" y="1352557"/>
            <a:ext cx="595035" cy="584775"/>
          </a:xfrm>
          <a:prstGeom prst="rect">
            <a:avLst/>
          </a:prstGeom>
          <a:solidFill>
            <a:schemeClr val="bg1"/>
          </a:solidFill>
        </p:spPr>
        <p:txBody>
          <a:bodyPr wrap="none">
            <a:spAutoFit/>
          </a:bodyPr>
          <a:lstStyle/>
          <a:p>
            <a:pPr>
              <a:buNone/>
            </a:pPr>
            <a:r>
              <a:rPr lang="en-US" altLang="zh-CN" dirty="0">
                <a:solidFill>
                  <a:srgbClr val="800080"/>
                </a:solidFill>
                <a:sym typeface="Symbol" panose="05050102010706020507" pitchFamily="18" charset="2"/>
              </a:rPr>
              <a:t>…</a:t>
            </a:r>
          </a:p>
        </p:txBody>
      </p:sp>
      <p:sp>
        <p:nvSpPr>
          <p:cNvPr id="7" name="矩形 6">
            <a:extLst>
              <a:ext uri="{FF2B5EF4-FFF2-40B4-BE49-F238E27FC236}">
                <a16:creationId xmlns:a16="http://schemas.microsoft.com/office/drawing/2014/main" id="{655B3CFD-7242-61F1-FD56-F8ADE41C0D8C}"/>
              </a:ext>
            </a:extLst>
          </p:cNvPr>
          <p:cNvSpPr/>
          <p:nvPr/>
        </p:nvSpPr>
        <p:spPr>
          <a:xfrm>
            <a:off x="3976947" y="980543"/>
            <a:ext cx="595035" cy="584775"/>
          </a:xfrm>
          <a:prstGeom prst="rect">
            <a:avLst/>
          </a:prstGeom>
          <a:solidFill>
            <a:schemeClr val="bg1"/>
          </a:solidFill>
        </p:spPr>
        <p:txBody>
          <a:bodyPr wrap="none">
            <a:spAutoFit/>
          </a:bodyPr>
          <a:lstStyle/>
          <a:p>
            <a:pPr>
              <a:buNone/>
            </a:pPr>
            <a:r>
              <a:rPr lang="en-US" altLang="zh-CN" dirty="0">
                <a:solidFill>
                  <a:srgbClr val="800080"/>
                </a:solidFill>
                <a:sym typeface="Symbol" panose="05050102010706020507" pitchFamily="18" charset="2"/>
              </a:rPr>
              <a:t>…</a:t>
            </a:r>
          </a:p>
        </p:txBody>
      </p:sp>
    </p:spTree>
    <p:extLst>
      <p:ext uri="{BB962C8B-B14F-4D97-AF65-F5344CB8AC3E}">
        <p14:creationId xmlns:p14="http://schemas.microsoft.com/office/powerpoint/2010/main" val="801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0" grpId="0"/>
      <p:bldP spid="12" grpId="0"/>
      <p:bldP spid="16" grpId="0"/>
      <p:bldP spid="17" grpId="0"/>
      <p:bldP spid="1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682625" y="1481138"/>
            <a:ext cx="8183563" cy="1077218"/>
          </a:xfrm>
          <a:prstGeom prst="rect">
            <a:avLst/>
          </a:prstGeom>
          <a:noFill/>
          <a:ln w="9525">
            <a:noFill/>
            <a:miter lim="800000"/>
            <a:headEnd/>
            <a:tailEnd/>
          </a:ln>
        </p:spPr>
        <p:txBody>
          <a:bodyPr wrap="square">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定义</a:t>
            </a:r>
            <a:r>
              <a:rPr lang="en-US" altLang="zh-CN" sz="3200" b="1" dirty="0">
                <a:solidFill>
                  <a:srgbClr val="800080"/>
                </a:solidFill>
                <a:latin typeface="楷体_GB2312" pitchFamily="49" charset="-122"/>
              </a:rPr>
              <a:t>4.3</a:t>
            </a:r>
            <a:r>
              <a:rPr lang="zh-CN" altLang="en-US" sz="3200" b="1" dirty="0">
                <a:solidFill>
                  <a:srgbClr val="800080"/>
                </a:solidFill>
                <a:latin typeface="楷体_GB2312" pitchFamily="49" charset="-122"/>
              </a:rPr>
              <a:t>： 产生式的选择符号集</a:t>
            </a:r>
            <a:r>
              <a:rPr lang="en-US" altLang="zh-CN" sz="2400" i="1" dirty="0"/>
              <a:t>SELECT</a:t>
            </a:r>
          </a:p>
          <a:p>
            <a:pPr>
              <a:buClrTx/>
              <a:buNone/>
            </a:pPr>
            <a:r>
              <a:rPr lang="zh-CN" altLang="en-US" dirty="0">
                <a:solidFill>
                  <a:srgbClr val="800080"/>
                </a:solidFill>
              </a:rPr>
              <a:t>又称为</a:t>
            </a:r>
            <a:r>
              <a:rPr lang="zh-CN" altLang="en-US" sz="3200" b="1" dirty="0">
                <a:solidFill>
                  <a:srgbClr val="800080"/>
                </a:solidFill>
              </a:rPr>
              <a:t>预测集合</a:t>
            </a:r>
            <a:r>
              <a:rPr lang="zh-CN" altLang="en-US" sz="2400" b="1" dirty="0"/>
              <a:t>（</a:t>
            </a:r>
            <a:r>
              <a:rPr lang="en-US" altLang="zh-CN" sz="2400" b="1" i="1" dirty="0"/>
              <a:t>Predictive Set</a:t>
            </a:r>
            <a:r>
              <a:rPr lang="zh-CN" altLang="en-US" sz="2400" b="1" dirty="0"/>
              <a:t>）</a:t>
            </a:r>
            <a:r>
              <a:rPr lang="zh-CN" altLang="en-US" sz="2400" dirty="0"/>
              <a:t> </a:t>
            </a:r>
          </a:p>
        </p:txBody>
      </p:sp>
      <p:sp>
        <p:nvSpPr>
          <p:cNvPr id="5120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7" name="Rectangle 14"/>
          <p:cNvSpPr>
            <a:spLocks noChangeArrowheads="1"/>
          </p:cNvSpPr>
          <p:nvPr/>
        </p:nvSpPr>
        <p:spPr bwMode="auto">
          <a:xfrm>
            <a:off x="395536" y="2891723"/>
            <a:ext cx="8520657" cy="2985433"/>
          </a:xfrm>
          <a:prstGeom prst="rect">
            <a:avLst/>
          </a:prstGeom>
          <a:noFill/>
          <a:ln w="9525">
            <a:noFill/>
            <a:miter lim="800000"/>
            <a:headEnd/>
            <a:tailEnd/>
          </a:ln>
        </p:spPr>
        <p:txBody>
          <a:bodyPr wrap="square">
            <a:spAutoFit/>
          </a:bodyPr>
          <a:lstStyle/>
          <a:p>
            <a:pPr>
              <a:buNone/>
            </a:pPr>
            <a:r>
              <a:rPr lang="zh-CN" altLang="en-US" sz="2400" b="1" dirty="0"/>
              <a:t>设 </a:t>
            </a:r>
            <a:r>
              <a:rPr lang="en-US" altLang="zh-CN" sz="2400" b="1" i="1" dirty="0"/>
              <a:t>G</a:t>
            </a:r>
            <a:r>
              <a:rPr lang="en-US" altLang="zh-CN" sz="2400" b="1" dirty="0"/>
              <a:t> </a:t>
            </a:r>
            <a:r>
              <a:rPr lang="en-US" altLang="zh-CN" sz="2400" b="1" i="1" dirty="0"/>
              <a:t>=</a:t>
            </a:r>
            <a:r>
              <a:rPr lang="zh-CN" altLang="en-US" sz="2400" b="1" dirty="0"/>
              <a:t>（</a:t>
            </a:r>
            <a:r>
              <a:rPr lang="en-US" altLang="zh-CN" sz="2400" dirty="0"/>
              <a:t>V</a:t>
            </a:r>
            <a:r>
              <a:rPr lang="en-US" altLang="zh-CN" sz="2400" i="1" baseline="-25000" dirty="0"/>
              <a:t>N</a:t>
            </a:r>
            <a:r>
              <a:rPr lang="zh-CN" altLang="en-US" sz="2400" i="1" dirty="0"/>
              <a:t>，</a:t>
            </a:r>
            <a:r>
              <a:rPr lang="en-US" altLang="zh-CN" sz="2400" b="1" i="1" dirty="0"/>
              <a:t>V</a:t>
            </a:r>
            <a:r>
              <a:rPr lang="en-US" altLang="zh-CN" sz="2400" b="1" i="1" baseline="-25000" dirty="0"/>
              <a:t>T</a:t>
            </a:r>
            <a:r>
              <a:rPr lang="zh-CN" altLang="en-US" sz="2400" b="1" i="1" dirty="0"/>
              <a:t>，</a:t>
            </a:r>
            <a:r>
              <a:rPr lang="en-US" altLang="zh-CN" sz="2400" b="1" i="1" dirty="0"/>
              <a:t>P</a:t>
            </a:r>
            <a:r>
              <a:rPr lang="zh-CN" altLang="en-US" sz="2400" b="1" i="1" dirty="0"/>
              <a:t>，</a:t>
            </a:r>
            <a:r>
              <a:rPr lang="en-US" altLang="zh-CN" sz="2400" b="1" i="1" dirty="0"/>
              <a:t>S</a:t>
            </a:r>
            <a:r>
              <a:rPr lang="zh-CN" altLang="en-US" sz="2400" b="1" dirty="0"/>
              <a:t>）</a:t>
            </a:r>
            <a:r>
              <a:rPr lang="zh-CN" altLang="zh-CN" sz="2400" b="1" dirty="0"/>
              <a:t>是上下文无关文法。</a:t>
            </a:r>
            <a:endParaRPr lang="zh-CN" altLang="en-US" sz="2400" b="1" dirty="0"/>
          </a:p>
          <a:p>
            <a:pPr>
              <a:buNone/>
            </a:pPr>
            <a:r>
              <a:rPr lang="zh-CN" altLang="en-US" sz="2400" b="1" dirty="0"/>
              <a:t>对任何产生式 </a:t>
            </a:r>
            <a:r>
              <a:rPr lang="en-US" altLang="zh-CN" sz="2400" b="1" dirty="0"/>
              <a:t>A</a:t>
            </a:r>
            <a:r>
              <a:rPr lang="en-US" altLang="zh-CN" sz="2400" b="1" dirty="0">
                <a:sym typeface="Symbol" pitchFamily="18" charset="2"/>
              </a:rPr>
              <a:t></a:t>
            </a:r>
            <a:r>
              <a:rPr lang="en-US" altLang="zh-CN" sz="2400" dirty="0"/>
              <a:t> β </a:t>
            </a:r>
            <a:r>
              <a:rPr lang="en-US" altLang="zh-CN" sz="2400" b="1" dirty="0">
                <a:sym typeface="Symbol" pitchFamily="18" charset="2"/>
              </a:rPr>
              <a:t> </a:t>
            </a:r>
            <a:r>
              <a:rPr lang="en-US" altLang="zh-CN" sz="2400" b="1" i="1" dirty="0"/>
              <a:t>P</a:t>
            </a:r>
            <a:r>
              <a:rPr lang="zh-CN" altLang="en-US" sz="2400" b="1" dirty="0"/>
              <a:t>，其</a:t>
            </a:r>
            <a:r>
              <a:rPr lang="en-US" altLang="zh-CN" sz="2400" i="1" dirty="0"/>
              <a:t>SELECT </a:t>
            </a:r>
            <a:r>
              <a:rPr lang="en-US" altLang="zh-CN" sz="2400" b="1" dirty="0"/>
              <a:t>(A</a:t>
            </a:r>
            <a:r>
              <a:rPr lang="en-US" altLang="zh-CN" sz="2400" b="1" dirty="0">
                <a:sym typeface="Symbol" pitchFamily="18" charset="2"/>
              </a:rPr>
              <a:t></a:t>
            </a:r>
            <a:r>
              <a:rPr lang="el-GR" altLang="zh-CN" sz="2400" b="1" dirty="0"/>
              <a:t>β</a:t>
            </a:r>
            <a:r>
              <a:rPr lang="en-US" altLang="zh-CN" sz="2400" b="1" dirty="0"/>
              <a:t>) </a:t>
            </a:r>
            <a:r>
              <a:rPr lang="zh-CN" altLang="en-US" sz="2400" b="1" dirty="0"/>
              <a:t>定义为：</a:t>
            </a:r>
          </a:p>
          <a:p>
            <a:endParaRPr lang="zh-CN" altLang="en-US" sz="1000" b="1" dirty="0"/>
          </a:p>
          <a:p>
            <a:pPr>
              <a:buFont typeface="Symbol" pitchFamily="18" charset="2"/>
              <a:buChar char="-"/>
            </a:pPr>
            <a:r>
              <a:rPr lang="zh-CN" altLang="en-US" sz="2400" b="1" dirty="0"/>
              <a:t> 如果 </a:t>
            </a:r>
            <a:r>
              <a:rPr lang="zh-CN" altLang="en-US" sz="2400" b="1" dirty="0">
                <a:sym typeface="Symbol" pitchFamily="18" charset="2"/>
              </a:rPr>
              <a:t></a:t>
            </a:r>
            <a:r>
              <a:rPr lang="zh-CN" altLang="en-US" sz="2400" b="1" dirty="0"/>
              <a:t> </a:t>
            </a:r>
            <a:r>
              <a:rPr lang="zh-CN" altLang="en-US" sz="2400" b="1" dirty="0">
                <a:sym typeface="Symbol" pitchFamily="18" charset="2"/>
              </a:rPr>
              <a:t></a:t>
            </a:r>
            <a:r>
              <a:rPr lang="zh-CN" altLang="en-US" sz="2400" b="1" dirty="0"/>
              <a:t> </a:t>
            </a:r>
            <a:r>
              <a:rPr lang="en-US" altLang="zh-CN" sz="2400" b="1" i="1" dirty="0"/>
              <a:t>First</a:t>
            </a:r>
            <a:r>
              <a:rPr lang="en-US" altLang="zh-CN" sz="2400" b="1" dirty="0"/>
              <a:t>(</a:t>
            </a:r>
            <a:r>
              <a:rPr lang="en-US" altLang="zh-CN" sz="2400" dirty="0"/>
              <a:t>β</a:t>
            </a:r>
            <a:r>
              <a:rPr lang="en-US" altLang="zh-CN" sz="2400" b="1" dirty="0"/>
              <a:t>)</a:t>
            </a:r>
            <a:r>
              <a:rPr lang="zh-CN" altLang="en-US" sz="2400" b="1" dirty="0"/>
              <a:t>，那么 </a:t>
            </a:r>
          </a:p>
          <a:p>
            <a:pPr>
              <a:buFont typeface="Symbol" pitchFamily="18" charset="2"/>
              <a:buNone/>
            </a:pPr>
            <a:endParaRPr lang="zh-CN" altLang="en-US" sz="1000" b="1" dirty="0"/>
          </a:p>
          <a:p>
            <a:pPr>
              <a:buNone/>
            </a:pPr>
            <a:r>
              <a:rPr lang="zh-CN" altLang="en-US" sz="2400" b="1" i="1" dirty="0"/>
              <a:t>              </a:t>
            </a:r>
            <a:r>
              <a:rPr lang="en-US" altLang="zh-CN" sz="2400" i="1" dirty="0"/>
              <a:t>SELECT</a:t>
            </a:r>
            <a:r>
              <a:rPr lang="en-US" altLang="zh-CN" sz="2400" b="1" dirty="0"/>
              <a:t>(A</a:t>
            </a:r>
            <a:r>
              <a:rPr lang="en-US" altLang="zh-CN" sz="2400" b="1" dirty="0">
                <a:sym typeface="Symbol" pitchFamily="18" charset="2"/>
              </a:rPr>
              <a:t></a:t>
            </a:r>
            <a:r>
              <a:rPr lang="el-GR" altLang="zh-CN" sz="2400" b="1" dirty="0"/>
              <a:t>β</a:t>
            </a:r>
            <a:r>
              <a:rPr lang="en-US" altLang="zh-CN" sz="2400" b="1" dirty="0"/>
              <a:t>) = </a:t>
            </a:r>
            <a:r>
              <a:rPr lang="en-US" altLang="zh-CN" sz="2400" i="1" dirty="0"/>
              <a:t>FIRST</a:t>
            </a:r>
            <a:r>
              <a:rPr lang="en-US" altLang="zh-CN" sz="2400" dirty="0"/>
              <a:t> (β</a:t>
            </a:r>
            <a:r>
              <a:rPr lang="en-US" altLang="zh-CN" sz="2400" b="1" dirty="0"/>
              <a:t>)</a:t>
            </a:r>
            <a:r>
              <a:rPr lang="zh-CN" altLang="en-US" sz="2400" b="1" dirty="0"/>
              <a:t>；</a:t>
            </a:r>
            <a:endParaRPr lang="zh-CN" altLang="en-US" sz="2800" b="1" dirty="0">
              <a:sym typeface="Symbol" pitchFamily="18" charset="2"/>
            </a:endParaRPr>
          </a:p>
          <a:p>
            <a:pPr>
              <a:buFont typeface="Symbol" pitchFamily="18" charset="2"/>
              <a:buNone/>
            </a:pPr>
            <a:endParaRPr lang="zh-CN" altLang="en-US" sz="1000" b="1" dirty="0"/>
          </a:p>
          <a:p>
            <a:pPr>
              <a:buFont typeface="Symbol" pitchFamily="18" charset="2"/>
              <a:buChar char="-"/>
            </a:pPr>
            <a:r>
              <a:rPr lang="zh-CN" altLang="en-US" sz="2400" b="1" dirty="0">
                <a:sym typeface="Symbol" pitchFamily="18" charset="2"/>
              </a:rPr>
              <a:t> 如果   </a:t>
            </a:r>
            <a:r>
              <a:rPr lang="en-US" altLang="zh-CN" sz="2400" b="1" i="1" dirty="0">
                <a:sym typeface="Symbol" pitchFamily="18" charset="2"/>
              </a:rPr>
              <a:t>First </a:t>
            </a:r>
            <a:r>
              <a:rPr lang="en-US" altLang="zh-CN" sz="2400" b="1" dirty="0">
                <a:sym typeface="Symbol" pitchFamily="18" charset="2"/>
              </a:rPr>
              <a:t>(</a:t>
            </a:r>
            <a:r>
              <a:rPr lang="el-GR" altLang="zh-CN" sz="2400" b="1" dirty="0"/>
              <a:t>β</a:t>
            </a:r>
            <a:r>
              <a:rPr lang="en-US" altLang="zh-CN" sz="2400" b="1" dirty="0">
                <a:sym typeface="Symbol" pitchFamily="18" charset="2"/>
              </a:rPr>
              <a:t>)</a:t>
            </a:r>
            <a:r>
              <a:rPr lang="zh-CN" altLang="en-US" sz="2400" b="1" dirty="0">
                <a:sym typeface="Symbol" pitchFamily="18" charset="2"/>
              </a:rPr>
              <a:t>，那么</a:t>
            </a:r>
          </a:p>
          <a:p>
            <a:pPr>
              <a:buFont typeface="Symbol" pitchFamily="18" charset="2"/>
              <a:buNone/>
            </a:pPr>
            <a:r>
              <a:rPr lang="zh-CN" altLang="en-US" sz="1000" b="1" dirty="0">
                <a:sym typeface="Symbol" pitchFamily="18" charset="2"/>
              </a:rPr>
              <a:t> </a:t>
            </a:r>
          </a:p>
          <a:p>
            <a:pPr>
              <a:buNone/>
            </a:pPr>
            <a:r>
              <a:rPr lang="zh-CN" altLang="en-US" sz="2400" b="1" i="1" dirty="0">
                <a:sym typeface="Symbol" pitchFamily="18" charset="2"/>
              </a:rPr>
              <a:t>               </a:t>
            </a:r>
            <a:r>
              <a:rPr lang="en-US" altLang="zh-CN" sz="2400" i="1" dirty="0"/>
              <a:t>SELECT</a:t>
            </a:r>
            <a:r>
              <a:rPr lang="en-US" altLang="zh-CN" sz="2400" b="1" dirty="0">
                <a:sym typeface="Symbol" pitchFamily="18" charset="2"/>
              </a:rPr>
              <a:t>(</a:t>
            </a:r>
            <a:r>
              <a:rPr lang="en-US" altLang="zh-CN" sz="2400" b="1" dirty="0"/>
              <a:t>A</a:t>
            </a:r>
            <a:r>
              <a:rPr lang="en-US" altLang="zh-CN" sz="2400" b="1" dirty="0">
                <a:sym typeface="Symbol" pitchFamily="18" charset="2"/>
              </a:rPr>
              <a:t></a:t>
            </a:r>
            <a:r>
              <a:rPr lang="el-GR" altLang="zh-CN" sz="2400" b="1" dirty="0"/>
              <a:t>β</a:t>
            </a:r>
            <a:r>
              <a:rPr lang="en-US" altLang="zh-CN" sz="2400" b="1" dirty="0">
                <a:sym typeface="Symbol" pitchFamily="18" charset="2"/>
              </a:rPr>
              <a:t>) = (FIRST(</a:t>
            </a:r>
            <a:r>
              <a:rPr lang="el-GR" altLang="zh-CN" sz="2400" b="1" dirty="0"/>
              <a:t>β</a:t>
            </a:r>
            <a:r>
              <a:rPr lang="en-US" altLang="zh-CN" sz="2400" b="1" dirty="0">
                <a:sym typeface="Symbol" pitchFamily="18" charset="2"/>
              </a:rPr>
              <a:t>) – {} )  </a:t>
            </a:r>
            <a:r>
              <a:rPr lang="en-US" altLang="zh-CN" sz="2400" b="1" i="1" dirty="0">
                <a:sym typeface="Symbol" pitchFamily="18" charset="2"/>
              </a:rPr>
              <a:t>FOLLOW</a:t>
            </a:r>
            <a:r>
              <a:rPr lang="en-US" altLang="zh-CN" sz="2400" b="1" dirty="0">
                <a:sym typeface="Symbol" pitchFamily="18" charset="2"/>
              </a:rPr>
              <a:t>(</a:t>
            </a:r>
            <a:r>
              <a:rPr lang="en-US" altLang="zh-CN" sz="2400" b="1" i="1" dirty="0">
                <a:sym typeface="Symbol" pitchFamily="18" charset="2"/>
              </a:rPr>
              <a:t>A</a:t>
            </a:r>
            <a:r>
              <a:rPr lang="en-US" altLang="zh-CN" sz="2400" b="1" dirty="0">
                <a:sym typeface="Symbol" pitchFamily="18" charset="2"/>
              </a:rPr>
              <a:t>)</a:t>
            </a:r>
            <a:r>
              <a:rPr lang="en-US" altLang="zh-CN" sz="2400" dirty="0">
                <a:sym typeface="Symbol" pitchFamily="18" charset="2"/>
              </a:rPr>
              <a:t>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4"/>
          <p:cNvSpPr>
            <a:spLocks noChangeArrowheads="1"/>
          </p:cNvSpPr>
          <p:nvPr/>
        </p:nvSpPr>
        <p:spPr bwMode="auto">
          <a:xfrm>
            <a:off x="134621" y="1124744"/>
            <a:ext cx="9001156" cy="5178341"/>
          </a:xfrm>
          <a:prstGeom prst="rect">
            <a:avLst/>
          </a:prstGeom>
          <a:noFill/>
          <a:ln w="9525">
            <a:noFill/>
            <a:miter lim="800000"/>
            <a:headEnd/>
            <a:tailEnd/>
          </a:ln>
        </p:spPr>
        <p:txBody>
          <a:bodyPr wrap="square">
            <a:spAutoFit/>
          </a:bodyPr>
          <a:lstStyle/>
          <a:p>
            <a:pPr>
              <a:buClrTx/>
              <a:buFont typeface="Symbol" pitchFamily="18" charset="2"/>
              <a:buChar char="-"/>
            </a:pPr>
            <a:r>
              <a:rPr lang="zh-CN" altLang="en-US" b="1" dirty="0"/>
              <a:t>从文法</a:t>
            </a:r>
            <a:r>
              <a:rPr lang="zh-CN" altLang="en-US" b="1" dirty="0">
                <a:solidFill>
                  <a:srgbClr val="800080"/>
                </a:solidFill>
              </a:rPr>
              <a:t>开始符号</a:t>
            </a:r>
            <a:r>
              <a:rPr lang="zh-CN" altLang="en-US" b="1" dirty="0"/>
              <a:t>出发进行推导，</a:t>
            </a:r>
            <a:endParaRPr lang="en-US" altLang="zh-CN" b="1" dirty="0"/>
          </a:p>
          <a:p>
            <a:pPr>
              <a:buFont typeface="Symbol" pitchFamily="18" charset="2"/>
              <a:buChar char="-"/>
            </a:pPr>
            <a:r>
              <a:rPr lang="zh-CN" altLang="en-US" dirty="0"/>
              <a:t>每一步推导是将当前句型中的</a:t>
            </a:r>
            <a:r>
              <a:rPr lang="zh-CN" altLang="en-US" dirty="0">
                <a:solidFill>
                  <a:srgbClr val="FF0000"/>
                </a:solidFill>
              </a:rPr>
              <a:t>某个非终结符</a:t>
            </a:r>
            <a:r>
              <a:rPr lang="zh-CN" altLang="en-US" dirty="0">
                <a:solidFill>
                  <a:srgbClr val="7030A0"/>
                </a:solidFill>
              </a:rPr>
              <a:t>“展开”</a:t>
            </a:r>
            <a:r>
              <a:rPr lang="zh-CN" altLang="en-US" dirty="0"/>
              <a:t>，即用该</a:t>
            </a:r>
            <a:r>
              <a:rPr lang="zh-CN" altLang="en-US" dirty="0">
                <a:solidFill>
                  <a:srgbClr val="FF0000"/>
                </a:solidFill>
              </a:rPr>
              <a:t>非终结符的一个产生式的右部</a:t>
            </a:r>
            <a:r>
              <a:rPr lang="zh-CN" altLang="en-US" dirty="0"/>
              <a:t>替换</a:t>
            </a:r>
            <a:r>
              <a:rPr lang="zh-CN" altLang="en-US" dirty="0">
                <a:solidFill>
                  <a:srgbClr val="FF0000"/>
                </a:solidFill>
              </a:rPr>
              <a:t>该非终结符</a:t>
            </a:r>
            <a:r>
              <a:rPr lang="zh-CN" altLang="en-US" dirty="0"/>
              <a:t>，</a:t>
            </a:r>
            <a:endParaRPr lang="en-US" altLang="zh-CN" dirty="0"/>
          </a:p>
          <a:p>
            <a:pPr>
              <a:buFont typeface="Symbol" pitchFamily="18" charset="2"/>
              <a:buChar char="-"/>
            </a:pPr>
            <a:r>
              <a:rPr lang="zh-CN" altLang="en-US" dirty="0"/>
              <a:t> 每一步推导都获得文法的一个</a:t>
            </a:r>
            <a:r>
              <a:rPr lang="zh-CN" altLang="en-US" dirty="0">
                <a:solidFill>
                  <a:srgbClr val="800080"/>
                </a:solidFill>
              </a:rPr>
              <a:t>句型</a:t>
            </a:r>
            <a:r>
              <a:rPr lang="zh-CN" altLang="en-US" dirty="0"/>
              <a:t>，直到产生出一个句子，推导过程结束。</a:t>
            </a:r>
            <a:endParaRPr lang="en-US" altLang="zh-CN" dirty="0"/>
          </a:p>
          <a:p>
            <a:pPr>
              <a:buFont typeface="Symbol" pitchFamily="18" charset="2"/>
              <a:buChar char="-"/>
            </a:pPr>
            <a:r>
              <a:rPr lang="zh-CN" altLang="en-US" b="1" dirty="0"/>
              <a:t>如果存在一个推导过程得出的句子恰好是所期望的终结符串，那么则接受这个字符串。</a:t>
            </a:r>
            <a:endParaRPr lang="zh-CN" altLang="en-US" sz="1050" b="1" dirty="0"/>
          </a:p>
          <a:p>
            <a:pPr>
              <a:buFont typeface="Symbol" pitchFamily="18" charset="2"/>
              <a:buNone/>
            </a:pPr>
            <a:endParaRPr lang="zh-CN" altLang="en-US" sz="1050" b="1" dirty="0"/>
          </a:p>
          <a:p>
            <a:pPr>
              <a:buFont typeface="Symbol" pitchFamily="18" charset="2"/>
              <a:buChar char="-"/>
            </a:pPr>
            <a:r>
              <a:rPr lang="zh-CN" altLang="en-US" b="1" dirty="0">
                <a:latin typeface="楷体_GB2312" pitchFamily="49" charset="-122"/>
              </a:rPr>
              <a:t> 如果不存在任何一个可以产生出所期望的终结符串的推导，则表明存在语法错误。</a:t>
            </a:r>
            <a:endParaRPr lang="zh-CN" altLang="en-US" b="1" dirty="0"/>
          </a:p>
        </p:txBody>
      </p:sp>
      <p:sp>
        <p:nvSpPr>
          <p:cNvPr id="16387" name="Text Box 26"/>
          <p:cNvSpPr txBox="1">
            <a:spLocks noChangeArrowheads="1"/>
          </p:cNvSpPr>
          <p:nvPr/>
        </p:nvSpPr>
        <p:spPr bwMode="auto">
          <a:xfrm>
            <a:off x="642910" y="214290"/>
            <a:ext cx="7129463" cy="646331"/>
          </a:xfrm>
          <a:prstGeom prst="rect">
            <a:avLst/>
          </a:prstGeom>
          <a:noFill/>
          <a:ln w="9525">
            <a:noFill/>
            <a:miter lim="800000"/>
            <a:headEnd/>
            <a:tailEnd/>
          </a:ln>
        </p:spPr>
        <p:txBody>
          <a:bodyPr>
            <a:spAutoFit/>
          </a:bodyPr>
          <a:lstStyle/>
          <a:p>
            <a:pPr>
              <a:buClrTx/>
              <a:buNone/>
            </a:pPr>
            <a:r>
              <a:rPr lang="zh-CN" altLang="en-US" sz="3600" b="1" dirty="0">
                <a:solidFill>
                  <a:srgbClr val="800080"/>
                </a:solidFill>
                <a:latin typeface="楷体_GB2312" pitchFamily="49" charset="-122"/>
              </a:rPr>
              <a:t>自顶向下分析思想</a:t>
            </a:r>
          </a:p>
        </p:txBody>
      </p:sp>
      <p:sp>
        <p:nvSpPr>
          <p:cNvPr id="16388" name="AutoShape 27">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2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AutoShape 2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1" name="AutoShape 3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5294155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28972" y="3825894"/>
            <a:ext cx="7394575" cy="584775"/>
          </a:xfrm>
          <a:prstGeom prst="rect">
            <a:avLst/>
          </a:prstGeom>
          <a:noFill/>
          <a:ln w="9525">
            <a:noFill/>
            <a:miter lim="800000"/>
            <a:headEnd/>
            <a:tailEnd/>
          </a:ln>
        </p:spPr>
        <p:txBody>
          <a:bodyPr wrap="square">
            <a:spAutoFit/>
          </a:bodyPr>
          <a:lstStyle/>
          <a:p>
            <a:pPr>
              <a:buClrTx/>
              <a:buNone/>
            </a:pPr>
            <a:r>
              <a:rPr lang="zh-CN" altLang="en-US" sz="3200" b="1" dirty="0">
                <a:solidFill>
                  <a:srgbClr val="800080"/>
                </a:solidFill>
                <a:latin typeface="楷体_GB2312" pitchFamily="49" charset="-122"/>
              </a:rPr>
              <a:t>定义 </a:t>
            </a:r>
            <a:r>
              <a:rPr lang="en-US" altLang="zh-CN" sz="3200" b="1" dirty="0">
                <a:solidFill>
                  <a:srgbClr val="800080"/>
                </a:solidFill>
                <a:latin typeface="楷体_GB2312" pitchFamily="49" charset="-122"/>
              </a:rPr>
              <a:t>4.4</a:t>
            </a:r>
            <a:r>
              <a:rPr lang="zh-CN" altLang="en-US" sz="3200" b="1" dirty="0">
                <a:solidFill>
                  <a:srgbClr val="800080"/>
                </a:solidFill>
                <a:latin typeface="楷体_GB2312" pitchFamily="49" charset="-122"/>
              </a:rPr>
              <a:t>： </a:t>
            </a:r>
            <a:r>
              <a:rPr lang="en-US" altLang="zh-CN" sz="3200" b="1" dirty="0">
                <a:solidFill>
                  <a:srgbClr val="800080"/>
                </a:solidFill>
              </a:rPr>
              <a:t>LL</a:t>
            </a:r>
            <a:r>
              <a:rPr lang="zh-CN" altLang="en-US" sz="3200" b="1" dirty="0">
                <a:solidFill>
                  <a:srgbClr val="800080"/>
                </a:solidFill>
              </a:rPr>
              <a:t>（</a:t>
            </a:r>
            <a:r>
              <a:rPr lang="en-US" altLang="zh-CN" sz="3200" b="1" dirty="0">
                <a:solidFill>
                  <a:srgbClr val="800080"/>
                </a:solidFill>
              </a:rPr>
              <a:t>1</a:t>
            </a:r>
            <a:r>
              <a:rPr lang="zh-CN" altLang="en-US" sz="3200" b="1" dirty="0">
                <a:solidFill>
                  <a:srgbClr val="800080"/>
                </a:solidFill>
              </a:rPr>
              <a:t>）文法</a:t>
            </a:r>
          </a:p>
        </p:txBody>
      </p:sp>
      <p:sp>
        <p:nvSpPr>
          <p:cNvPr id="52231" name="Rectangle 9"/>
          <p:cNvSpPr>
            <a:spLocks noChangeArrowheads="1"/>
          </p:cNvSpPr>
          <p:nvPr/>
        </p:nvSpPr>
        <p:spPr bwMode="auto">
          <a:xfrm>
            <a:off x="0" y="4539588"/>
            <a:ext cx="8797082" cy="1384995"/>
          </a:xfrm>
          <a:prstGeom prst="rect">
            <a:avLst/>
          </a:prstGeom>
          <a:noFill/>
          <a:ln w="9525">
            <a:noFill/>
            <a:miter lim="800000"/>
            <a:headEnd/>
            <a:tailEnd/>
          </a:ln>
        </p:spPr>
        <p:txBody>
          <a:bodyPr wrap="square">
            <a:spAutoFit/>
          </a:bodyPr>
          <a:lstStyle/>
          <a:p>
            <a:pPr>
              <a:buNone/>
            </a:pPr>
            <a:r>
              <a:rPr lang="zh-CN" altLang="en-US" sz="2800" b="1" dirty="0"/>
              <a:t>文法 </a:t>
            </a:r>
            <a:r>
              <a:rPr lang="en-US" altLang="zh-CN" sz="2800" b="1" i="1" dirty="0">
                <a:solidFill>
                  <a:srgbClr val="800080"/>
                </a:solidFill>
              </a:rPr>
              <a:t>G </a:t>
            </a:r>
            <a:r>
              <a:rPr lang="zh-CN" altLang="en-US" sz="2800" b="1" dirty="0">
                <a:solidFill>
                  <a:srgbClr val="800080"/>
                </a:solidFill>
              </a:rPr>
              <a:t>是 </a:t>
            </a:r>
            <a:r>
              <a:rPr lang="en-US" altLang="zh-CN" sz="2800" b="1" dirty="0">
                <a:solidFill>
                  <a:srgbClr val="800080"/>
                </a:solidFill>
              </a:rPr>
              <a:t>LL</a:t>
            </a:r>
            <a:r>
              <a:rPr lang="zh-CN" altLang="en-US" sz="2800" b="1" dirty="0">
                <a:solidFill>
                  <a:srgbClr val="800080"/>
                </a:solidFill>
              </a:rPr>
              <a:t>（</a:t>
            </a:r>
            <a:r>
              <a:rPr lang="en-US" altLang="zh-CN" sz="2800" b="1" dirty="0">
                <a:solidFill>
                  <a:srgbClr val="800080"/>
                </a:solidFill>
              </a:rPr>
              <a:t>1</a:t>
            </a:r>
            <a:r>
              <a:rPr lang="zh-CN" altLang="en-US" sz="2800" b="1" dirty="0">
                <a:solidFill>
                  <a:srgbClr val="800080"/>
                </a:solidFill>
              </a:rPr>
              <a:t>）文法</a:t>
            </a:r>
            <a:r>
              <a:rPr lang="zh-CN" altLang="en-US" sz="2800" b="1" dirty="0"/>
              <a:t>，当且仅当对于 </a:t>
            </a:r>
            <a:r>
              <a:rPr lang="en-US" altLang="zh-CN" sz="2800" b="1" i="1" dirty="0"/>
              <a:t>G </a:t>
            </a:r>
            <a:r>
              <a:rPr lang="zh-CN" altLang="en-US" sz="2800" b="1" dirty="0"/>
              <a:t>的每个非终结符 </a:t>
            </a:r>
            <a:r>
              <a:rPr lang="en-US" altLang="zh-CN" sz="2800" b="1" i="1" dirty="0"/>
              <a:t>A </a:t>
            </a:r>
            <a:r>
              <a:rPr lang="zh-CN" altLang="en-US" sz="2800" b="1" dirty="0"/>
              <a:t>的</a:t>
            </a:r>
            <a:r>
              <a:rPr lang="zh-CN" altLang="en-US" sz="2800" b="1" dirty="0">
                <a:solidFill>
                  <a:srgbClr val="FF0000"/>
                </a:solidFill>
              </a:rPr>
              <a:t>任何两个</a:t>
            </a:r>
            <a:r>
              <a:rPr lang="zh-CN" altLang="en-US" sz="2800" b="1" dirty="0"/>
              <a:t>不同产生式 ，下面的条件成立：</a:t>
            </a:r>
          </a:p>
          <a:p>
            <a:pPr>
              <a:buNone/>
            </a:pPr>
            <a:r>
              <a:rPr lang="en-US" altLang="zh-CN" sz="2800" i="1" dirty="0"/>
              <a:t>        SELECT</a:t>
            </a:r>
            <a:r>
              <a:rPr lang="en-US" altLang="zh-CN" sz="2800" b="1" dirty="0"/>
              <a:t>(A</a:t>
            </a:r>
            <a:r>
              <a:rPr lang="en-US" altLang="zh-CN" sz="2800" b="1" dirty="0">
                <a:sym typeface="Symbol" pitchFamily="18" charset="2"/>
              </a:rPr>
              <a:t></a:t>
            </a:r>
            <a:r>
              <a:rPr lang="en-US" altLang="zh-CN" sz="2800" dirty="0"/>
              <a:t> β) </a:t>
            </a:r>
            <a:r>
              <a:rPr lang="en-US" altLang="zh-CN" sz="2800" b="1" dirty="0">
                <a:sym typeface="Symbol" pitchFamily="18" charset="2"/>
              </a:rPr>
              <a:t> </a:t>
            </a:r>
            <a:r>
              <a:rPr lang="en-US" altLang="zh-CN" sz="2800" i="1" dirty="0"/>
              <a:t>SELECT</a:t>
            </a:r>
            <a:r>
              <a:rPr lang="en-US" altLang="zh-CN" sz="2800" b="1" dirty="0"/>
              <a:t>(A</a:t>
            </a:r>
            <a:r>
              <a:rPr lang="en-US" altLang="zh-CN" sz="2800" b="1" dirty="0">
                <a:sym typeface="Symbol" pitchFamily="18" charset="2"/>
              </a:rPr>
              <a:t></a:t>
            </a:r>
            <a:r>
              <a:rPr lang="en-US" altLang="zh-CN" sz="2800" b="1" dirty="0"/>
              <a:t>β</a:t>
            </a:r>
            <a:r>
              <a:rPr lang="en-US" altLang="zh-CN" sz="2800" dirty="0"/>
              <a:t>’</a:t>
            </a:r>
            <a:r>
              <a:rPr lang="en-US" altLang="zh-CN" sz="2800" b="1" dirty="0"/>
              <a:t>)</a:t>
            </a:r>
            <a:r>
              <a:rPr lang="en-US" altLang="zh-CN" sz="2800" dirty="0"/>
              <a:t> = </a:t>
            </a:r>
            <a:r>
              <a:rPr lang="en-US" altLang="zh-CN" sz="2800" dirty="0">
                <a:sym typeface="Symbol" pitchFamily="18" charset="2"/>
              </a:rPr>
              <a:t></a:t>
            </a:r>
            <a:r>
              <a:rPr lang="en-US" altLang="zh-CN" sz="2800" dirty="0"/>
              <a:t> </a:t>
            </a:r>
            <a:r>
              <a:rPr lang="en-US" altLang="zh-CN" sz="2800" b="1" dirty="0"/>
              <a:t> </a:t>
            </a:r>
          </a:p>
        </p:txBody>
      </p:sp>
      <p:sp>
        <p:nvSpPr>
          <p:cNvPr id="2" name="矩形 1"/>
          <p:cNvSpPr/>
          <p:nvPr/>
        </p:nvSpPr>
        <p:spPr>
          <a:xfrm>
            <a:off x="2269032" y="972017"/>
            <a:ext cx="1364476" cy="584775"/>
          </a:xfrm>
          <a:prstGeom prst="rect">
            <a:avLst/>
          </a:prstGeom>
        </p:spPr>
        <p:txBody>
          <a:bodyPr wrap="none">
            <a:spAutoFit/>
          </a:bodyPr>
          <a:lstStyle/>
          <a:p>
            <a:pPr>
              <a:buNone/>
            </a:pPr>
            <a:r>
              <a:rPr lang="en-US" altLang="zh-CN" dirty="0"/>
              <a:t>A</a:t>
            </a:r>
            <a:r>
              <a:rPr lang="en-US" altLang="zh-CN" dirty="0">
                <a:sym typeface="Symbol" pitchFamily="18" charset="2"/>
              </a:rPr>
              <a:t></a:t>
            </a:r>
            <a:r>
              <a:rPr lang="en-US" altLang="zh-CN" dirty="0"/>
              <a:t> β</a:t>
            </a:r>
            <a:r>
              <a:rPr lang="zh-CN" altLang="en-US" dirty="0"/>
              <a:t> </a:t>
            </a:r>
            <a:endParaRPr lang="en-US" altLang="zh-CN" dirty="0">
              <a:sym typeface="Symbol" pitchFamily="18" charset="2"/>
            </a:endParaRPr>
          </a:p>
        </p:txBody>
      </p:sp>
      <p:sp>
        <p:nvSpPr>
          <p:cNvPr id="3" name="矩形 2"/>
          <p:cNvSpPr/>
          <p:nvPr/>
        </p:nvSpPr>
        <p:spPr>
          <a:xfrm>
            <a:off x="6092028" y="981016"/>
            <a:ext cx="1378904" cy="646331"/>
          </a:xfrm>
          <a:prstGeom prst="rect">
            <a:avLst/>
          </a:prstGeom>
        </p:spPr>
        <p:txBody>
          <a:bodyPr wrap="none">
            <a:spAutoFit/>
          </a:bodyPr>
          <a:lstStyle/>
          <a:p>
            <a:pPr lvl="0">
              <a:buNone/>
            </a:pPr>
            <a:r>
              <a:rPr lang="en-US" altLang="zh-CN" dirty="0"/>
              <a:t>A</a:t>
            </a:r>
            <a:r>
              <a:rPr lang="en-US" altLang="zh-CN" dirty="0">
                <a:sym typeface="Symbol" pitchFamily="18" charset="2"/>
              </a:rPr>
              <a:t> </a:t>
            </a:r>
            <a:r>
              <a:rPr lang="en-US" altLang="zh-CN" dirty="0"/>
              <a:t>β</a:t>
            </a:r>
            <a:r>
              <a:rPr lang="en-US" altLang="zh-CN" sz="3600" dirty="0"/>
              <a:t>’</a:t>
            </a:r>
            <a:endParaRPr lang="zh-CN" altLang="en-US" sz="3600" dirty="0"/>
          </a:p>
        </p:txBody>
      </p:sp>
      <p:sp>
        <p:nvSpPr>
          <p:cNvPr id="10" name="矩形 9"/>
          <p:cNvSpPr/>
          <p:nvPr/>
        </p:nvSpPr>
        <p:spPr>
          <a:xfrm>
            <a:off x="-10468" y="116632"/>
            <a:ext cx="9072252" cy="584775"/>
          </a:xfrm>
          <a:prstGeom prst="rect">
            <a:avLst/>
          </a:prstGeom>
        </p:spPr>
        <p:txBody>
          <a:bodyPr wrap="square">
            <a:spAutoFit/>
          </a:bodyPr>
          <a:lstStyle/>
          <a:p>
            <a:pPr lvl="0">
              <a:buNone/>
            </a:pPr>
            <a:r>
              <a:rPr lang="zh-CN" altLang="en-US" dirty="0"/>
              <a:t>现在假设</a:t>
            </a:r>
            <a:r>
              <a:rPr lang="en-US" altLang="zh-CN" dirty="0"/>
              <a:t>A</a:t>
            </a:r>
            <a:r>
              <a:rPr lang="zh-CN" altLang="en-US" dirty="0"/>
              <a:t>有两条规则</a:t>
            </a:r>
          </a:p>
        </p:txBody>
      </p:sp>
      <p:sp>
        <p:nvSpPr>
          <p:cNvPr id="4" name="矩形 3"/>
          <p:cNvSpPr/>
          <p:nvPr/>
        </p:nvSpPr>
        <p:spPr>
          <a:xfrm>
            <a:off x="525805" y="992479"/>
            <a:ext cx="3214341" cy="584775"/>
          </a:xfrm>
          <a:prstGeom prst="rect">
            <a:avLst/>
          </a:prstGeom>
        </p:spPr>
        <p:txBody>
          <a:bodyPr wrap="none">
            <a:spAutoFit/>
          </a:bodyPr>
          <a:lstStyle/>
          <a:p>
            <a:pPr>
              <a:buNone/>
            </a:pPr>
            <a:r>
              <a:rPr lang="en-US" altLang="zh-CN" i="1" dirty="0"/>
              <a:t>SELECT</a:t>
            </a:r>
            <a:r>
              <a:rPr lang="en-US" altLang="zh-CN" dirty="0"/>
              <a:t>(</a:t>
            </a:r>
            <a:r>
              <a:rPr lang="zh-CN" altLang="en-US" dirty="0"/>
              <a:t>          </a:t>
            </a:r>
            <a:r>
              <a:rPr lang="en-US" altLang="zh-CN" dirty="0"/>
              <a:t>)</a:t>
            </a:r>
            <a:endParaRPr lang="zh-CN" altLang="en-US" dirty="0"/>
          </a:p>
        </p:txBody>
      </p:sp>
      <p:sp>
        <p:nvSpPr>
          <p:cNvPr id="12" name="矩形 11"/>
          <p:cNvSpPr/>
          <p:nvPr/>
        </p:nvSpPr>
        <p:spPr>
          <a:xfrm>
            <a:off x="4330715" y="1044025"/>
            <a:ext cx="3328155" cy="584775"/>
          </a:xfrm>
          <a:prstGeom prst="rect">
            <a:avLst/>
          </a:prstGeom>
        </p:spPr>
        <p:txBody>
          <a:bodyPr wrap="none">
            <a:spAutoFit/>
          </a:bodyPr>
          <a:lstStyle/>
          <a:p>
            <a:pPr>
              <a:buNone/>
            </a:pPr>
            <a:r>
              <a:rPr lang="en-US" altLang="zh-CN" i="1" dirty="0"/>
              <a:t>SELECT</a:t>
            </a:r>
            <a:r>
              <a:rPr lang="en-US" altLang="zh-CN" dirty="0"/>
              <a:t>(</a:t>
            </a:r>
            <a:r>
              <a:rPr lang="zh-CN" altLang="en-US" dirty="0"/>
              <a:t>           </a:t>
            </a:r>
            <a:r>
              <a:rPr lang="en-US" altLang="zh-CN" dirty="0"/>
              <a:t>)</a:t>
            </a:r>
            <a:endParaRPr lang="zh-CN" altLang="en-US" dirty="0"/>
          </a:p>
        </p:txBody>
      </p:sp>
      <p:sp>
        <p:nvSpPr>
          <p:cNvPr id="13" name="矩形 12"/>
          <p:cNvSpPr/>
          <p:nvPr/>
        </p:nvSpPr>
        <p:spPr>
          <a:xfrm>
            <a:off x="-28972" y="1772816"/>
            <a:ext cx="9072252" cy="2062103"/>
          </a:xfrm>
          <a:prstGeom prst="rect">
            <a:avLst/>
          </a:prstGeom>
        </p:spPr>
        <p:txBody>
          <a:bodyPr wrap="square">
            <a:spAutoFit/>
          </a:bodyPr>
          <a:lstStyle/>
          <a:p>
            <a:pPr lvl="0">
              <a:buNone/>
            </a:pPr>
            <a:r>
              <a:rPr lang="zh-CN" altLang="en-US" dirty="0"/>
              <a:t>假设剩余输入串的当前符号为</a:t>
            </a:r>
            <a:r>
              <a:rPr lang="en-US" altLang="zh-CN" dirty="0"/>
              <a:t>a</a:t>
            </a:r>
            <a:r>
              <a:rPr lang="zh-CN" altLang="en-US" dirty="0"/>
              <a:t>，应该选哪一条规则呢？</a:t>
            </a:r>
            <a:endParaRPr lang="en-US" altLang="zh-CN" dirty="0"/>
          </a:p>
          <a:p>
            <a:pPr lvl="0">
              <a:buNone/>
            </a:pPr>
            <a:r>
              <a:rPr lang="zh-CN" altLang="en-US" dirty="0"/>
              <a:t>或者说，如何保证在任何情况下，都能</a:t>
            </a:r>
            <a:r>
              <a:rPr lang="zh-CN" altLang="en-US" dirty="0">
                <a:solidFill>
                  <a:srgbClr val="FF0000"/>
                </a:solidFill>
              </a:rPr>
              <a:t>确定</a:t>
            </a:r>
            <a:r>
              <a:rPr lang="zh-CN" altLang="en-US" dirty="0"/>
              <a:t>的选择一条规则？</a:t>
            </a:r>
          </a:p>
        </p:txBody>
      </p:sp>
      <p:sp>
        <p:nvSpPr>
          <p:cNvPr id="5" name="矩形 4"/>
          <p:cNvSpPr/>
          <p:nvPr/>
        </p:nvSpPr>
        <p:spPr>
          <a:xfrm>
            <a:off x="3700458" y="910461"/>
            <a:ext cx="667170" cy="646331"/>
          </a:xfrm>
          <a:prstGeom prst="rect">
            <a:avLst/>
          </a:prstGeom>
        </p:spPr>
        <p:txBody>
          <a:bodyPr wrap="none">
            <a:spAutoFit/>
          </a:bodyPr>
          <a:lstStyle/>
          <a:p>
            <a:pPr>
              <a:buNone/>
            </a:pPr>
            <a:r>
              <a:rPr lang="en-US" altLang="zh-CN" sz="3600" dirty="0">
                <a:sym typeface="Symbol" pitchFamily="18" charset="2"/>
              </a:rPr>
              <a:t> </a:t>
            </a:r>
            <a:endParaRPr lang="zh-CN" altLang="en-US" dirty="0"/>
          </a:p>
        </p:txBody>
      </p:sp>
      <p:sp>
        <p:nvSpPr>
          <p:cNvPr id="6" name="矩形 5"/>
          <p:cNvSpPr/>
          <p:nvPr/>
        </p:nvSpPr>
        <p:spPr>
          <a:xfrm>
            <a:off x="7658870" y="1104127"/>
            <a:ext cx="790601" cy="523220"/>
          </a:xfrm>
          <a:prstGeom prst="rect">
            <a:avLst/>
          </a:prstGeom>
        </p:spPr>
        <p:txBody>
          <a:bodyPr wrap="none">
            <a:spAutoFit/>
          </a:bodyPr>
          <a:lstStyle/>
          <a:p>
            <a:pPr>
              <a:buNone/>
            </a:pPr>
            <a:r>
              <a:rPr lang="en-US" altLang="zh-CN" sz="2800" dirty="0"/>
              <a:t>= </a:t>
            </a:r>
            <a:r>
              <a:rPr lang="en-US" altLang="zh-CN" sz="2800" dirty="0">
                <a:sym typeface="Symbol" pitchFamily="18" charset="2"/>
              </a:rPr>
              <a:t></a:t>
            </a:r>
            <a:endParaRPr lang="zh-CN" alt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31" grpId="0"/>
      <p:bldP spid="4" grpId="0"/>
      <p:bldP spid="12"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62890" y="2276475"/>
            <a:ext cx="8581110" cy="1692771"/>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rPr>
              <a:t>第一个“</a:t>
            </a:r>
            <a:r>
              <a:rPr lang="en-US" altLang="zh-CN" sz="2800" dirty="0">
                <a:solidFill>
                  <a:srgbClr val="800080"/>
                </a:solidFill>
              </a:rPr>
              <a:t>L</a:t>
            </a:r>
            <a:r>
              <a:rPr lang="en-US" altLang="zh-CN" sz="2800" b="1" dirty="0">
                <a:solidFill>
                  <a:srgbClr val="800080"/>
                </a:solidFill>
              </a:rPr>
              <a:t>”,</a:t>
            </a:r>
            <a:r>
              <a:rPr lang="en-US" altLang="zh-CN" sz="2800" b="1" dirty="0"/>
              <a:t> </a:t>
            </a:r>
            <a:r>
              <a:rPr lang="zh-CN" altLang="en-US" sz="2800" b="1" dirty="0"/>
              <a:t>代表从</a:t>
            </a:r>
            <a:r>
              <a:rPr lang="zh-CN" altLang="en-US" sz="2800" b="1" dirty="0">
                <a:solidFill>
                  <a:srgbClr val="800080"/>
                </a:solidFill>
              </a:rPr>
              <a:t>左</a:t>
            </a:r>
            <a:r>
              <a:rPr lang="zh-CN" altLang="en-US" sz="2800" b="1" dirty="0"/>
              <a:t>（</a:t>
            </a:r>
            <a:r>
              <a:rPr lang="en-US" altLang="zh-CN" sz="2800" dirty="0"/>
              <a:t>Left</a:t>
            </a:r>
            <a:r>
              <a:rPr lang="zh-CN" altLang="en-US" sz="2800" b="1" dirty="0"/>
              <a:t>）向右扫描单词</a:t>
            </a:r>
          </a:p>
          <a:p>
            <a:pPr>
              <a:buClrTx/>
            </a:pPr>
            <a:endParaRPr lang="zh-CN" altLang="en-US" sz="1000" b="1" dirty="0"/>
          </a:p>
          <a:p>
            <a:pPr>
              <a:buFont typeface="Symbol" pitchFamily="18" charset="2"/>
              <a:buChar char="-"/>
            </a:pPr>
            <a:r>
              <a:rPr lang="zh-CN" altLang="en-US" sz="2800" b="1" dirty="0">
                <a:latin typeface="楷体_GB2312" pitchFamily="49" charset="-122"/>
              </a:rPr>
              <a:t> </a:t>
            </a:r>
            <a:r>
              <a:rPr lang="zh-CN" altLang="en-US" sz="2800" b="1" dirty="0">
                <a:solidFill>
                  <a:srgbClr val="800080"/>
                </a:solidFill>
                <a:latin typeface="楷体_GB2312" pitchFamily="49" charset="-122"/>
              </a:rPr>
              <a:t>第二个</a:t>
            </a:r>
            <a:r>
              <a:rPr lang="zh-CN" altLang="en-US" sz="2800" b="1" dirty="0">
                <a:solidFill>
                  <a:srgbClr val="800080"/>
                </a:solidFill>
              </a:rPr>
              <a:t>“</a:t>
            </a:r>
            <a:r>
              <a:rPr lang="en-US" altLang="zh-CN" sz="2800" dirty="0">
                <a:solidFill>
                  <a:srgbClr val="800080"/>
                </a:solidFill>
              </a:rPr>
              <a:t>L</a:t>
            </a:r>
            <a:r>
              <a:rPr lang="en-US" altLang="zh-CN" sz="2800" b="1" dirty="0">
                <a:solidFill>
                  <a:srgbClr val="800080"/>
                </a:solidFill>
              </a:rPr>
              <a:t>”</a:t>
            </a:r>
            <a:r>
              <a:rPr lang="en-US" altLang="zh-CN" sz="2800" b="1" dirty="0">
                <a:latin typeface="楷体_GB2312" pitchFamily="49" charset="-122"/>
              </a:rPr>
              <a:t>,</a:t>
            </a:r>
            <a:r>
              <a:rPr lang="zh-CN" altLang="en-US" sz="2800" b="1" dirty="0">
                <a:latin typeface="楷体_GB2312" pitchFamily="49" charset="-122"/>
              </a:rPr>
              <a:t>代表产生的是</a:t>
            </a:r>
            <a:r>
              <a:rPr lang="zh-CN" altLang="en-US" sz="2800" b="1" dirty="0">
                <a:solidFill>
                  <a:srgbClr val="800080"/>
                </a:solidFill>
                <a:latin typeface="楷体_GB2312" pitchFamily="49" charset="-122"/>
              </a:rPr>
              <a:t>最左</a:t>
            </a:r>
            <a:r>
              <a:rPr lang="zh-CN" altLang="en-US" sz="2800" b="1" dirty="0">
                <a:latin typeface="楷体_GB2312" pitchFamily="49" charset="-122"/>
              </a:rPr>
              <a:t>（</a:t>
            </a:r>
            <a:r>
              <a:rPr lang="en-US" altLang="zh-CN" sz="2800" dirty="0"/>
              <a:t>Leftmost</a:t>
            </a:r>
            <a:r>
              <a:rPr lang="zh-CN" altLang="en-US" sz="2800" b="1" dirty="0">
                <a:latin typeface="楷体_GB2312" pitchFamily="49" charset="-122"/>
              </a:rPr>
              <a:t>）推导</a:t>
            </a:r>
          </a:p>
          <a:p>
            <a:pPr>
              <a:buClrTx/>
            </a:pPr>
            <a:endParaRPr lang="zh-CN" altLang="en-US" sz="1000" b="1" dirty="0">
              <a:latin typeface="楷体_GB2312" pitchFamily="49" charset="-122"/>
            </a:endParaRPr>
          </a:p>
          <a:p>
            <a:pPr>
              <a:buFont typeface="Symbol" pitchFamily="18" charset="2"/>
              <a:buChar char="-"/>
            </a:pPr>
            <a:r>
              <a:rPr lang="zh-CN" altLang="en-US" sz="2800" b="1" dirty="0">
                <a:latin typeface="楷体_GB2312" pitchFamily="49" charset="-122"/>
              </a:rPr>
              <a:t> </a:t>
            </a:r>
            <a:r>
              <a:rPr lang="zh-CN" altLang="en-US" sz="2800" b="1" dirty="0">
                <a:solidFill>
                  <a:srgbClr val="800080"/>
                </a:solidFill>
              </a:rPr>
              <a:t>“</a:t>
            </a:r>
            <a:r>
              <a:rPr lang="en-US" altLang="zh-CN" sz="2800" dirty="0">
                <a:solidFill>
                  <a:srgbClr val="800080"/>
                </a:solidFill>
              </a:rPr>
              <a:t>1</a:t>
            </a:r>
            <a:r>
              <a:rPr lang="en-US" altLang="zh-CN" sz="2800" b="1" dirty="0">
                <a:solidFill>
                  <a:srgbClr val="800080"/>
                </a:solidFill>
              </a:rPr>
              <a:t>”</a:t>
            </a:r>
            <a:r>
              <a:rPr lang="zh-CN" altLang="en-US" sz="2800" b="1" dirty="0">
                <a:latin typeface="楷体_GB2312" pitchFamily="49" charset="-122"/>
              </a:rPr>
              <a:t>代表向前查看（</a:t>
            </a:r>
            <a:r>
              <a:rPr lang="en-US" altLang="zh-CN" sz="2800" dirty="0" err="1"/>
              <a:t>lookahead</a:t>
            </a:r>
            <a:r>
              <a:rPr lang="zh-CN" altLang="en-US" sz="2800" b="1" dirty="0">
                <a:latin typeface="楷体_GB2312" pitchFamily="49" charset="-122"/>
              </a:rPr>
              <a:t>）</a:t>
            </a:r>
            <a:r>
              <a:rPr lang="zh-CN" altLang="en-US" sz="2800" b="1" dirty="0">
                <a:solidFill>
                  <a:srgbClr val="800080"/>
                </a:solidFill>
                <a:latin typeface="楷体_GB2312" pitchFamily="49" charset="-122"/>
              </a:rPr>
              <a:t>一个</a:t>
            </a:r>
            <a:r>
              <a:rPr lang="zh-CN" altLang="en-US" sz="2800" b="1" dirty="0">
                <a:latin typeface="楷体_GB2312" pitchFamily="49" charset="-122"/>
              </a:rPr>
              <a:t>单词</a:t>
            </a:r>
            <a:endParaRPr lang="zh-CN" altLang="en-US" sz="2800" b="1" dirty="0"/>
          </a:p>
        </p:txBody>
      </p:sp>
      <p:sp>
        <p:nvSpPr>
          <p:cNvPr id="29699" name="Text Box 3"/>
          <p:cNvSpPr txBox="1">
            <a:spLocks noChangeArrowheads="1"/>
          </p:cNvSpPr>
          <p:nvPr/>
        </p:nvSpPr>
        <p:spPr bwMode="auto">
          <a:xfrm>
            <a:off x="755650" y="1409700"/>
            <a:ext cx="7129463" cy="579438"/>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a:solidFill>
                  <a:srgbClr val="800080"/>
                </a:solidFill>
                <a:latin typeface="楷体_GB2312" pitchFamily="49" charset="-122"/>
              </a:rPr>
              <a:t> </a:t>
            </a:r>
            <a:r>
              <a:rPr lang="en-US" altLang="zh-CN" sz="3200">
                <a:solidFill>
                  <a:srgbClr val="800080"/>
                </a:solidFill>
              </a:rPr>
              <a:t>LL</a:t>
            </a:r>
            <a:r>
              <a:rPr lang="zh-CN" altLang="en-US" sz="3200" b="1">
                <a:solidFill>
                  <a:srgbClr val="800080"/>
                </a:solidFill>
              </a:rPr>
              <a:t>（</a:t>
            </a:r>
            <a:r>
              <a:rPr lang="en-US" altLang="zh-CN" sz="3200">
                <a:solidFill>
                  <a:srgbClr val="800080"/>
                </a:solidFill>
              </a:rPr>
              <a:t>1</a:t>
            </a:r>
            <a:r>
              <a:rPr lang="zh-CN" altLang="en-US" sz="3200" b="1">
                <a:solidFill>
                  <a:srgbClr val="800080"/>
                </a:solidFill>
              </a:rPr>
              <a:t>）的</a:t>
            </a:r>
            <a:r>
              <a:rPr lang="zh-CN" altLang="en-US" sz="3200" b="1">
                <a:solidFill>
                  <a:srgbClr val="800080"/>
                </a:solidFill>
                <a:latin typeface="楷体_GB2312" pitchFamily="49" charset="-122"/>
              </a:rPr>
              <a:t>含义</a:t>
            </a:r>
          </a:p>
        </p:txBody>
      </p:sp>
      <p:sp>
        <p:nvSpPr>
          <p:cNvPr id="2970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049395" y="1143635"/>
            <a:ext cx="4536899" cy="2246769"/>
          </a:xfrm>
          <a:prstGeom prst="rect">
            <a:avLst/>
          </a:prstGeom>
        </p:spPr>
        <p:txBody>
          <a:bodyPr wrap="square">
            <a:spAutoFit/>
          </a:bodyPr>
          <a:lstStyle/>
          <a:p>
            <a:pPr>
              <a:buNone/>
            </a:pPr>
            <a:r>
              <a:rPr lang="zh-CN" altLang="en-US" sz="2800" dirty="0">
                <a:latin typeface="楷体_GB2312" pitchFamily="49" charset="-122"/>
                <a:sym typeface="Symbol" panose="05050102010706020507" pitchFamily="18" charset="2"/>
              </a:rPr>
              <a:t>每个产生式的</a:t>
            </a:r>
            <a:r>
              <a:rPr lang="en-US" altLang="zh-CN" sz="2800" dirty="0">
                <a:latin typeface="楷体_GB2312" pitchFamily="49" charset="-122"/>
                <a:sym typeface="Symbol" panose="05050102010706020507" pitchFamily="18" charset="2"/>
              </a:rPr>
              <a:t>SELECT</a:t>
            </a:r>
            <a:r>
              <a:rPr lang="zh-CN" altLang="en-US" sz="2800" dirty="0">
                <a:latin typeface="楷体_GB2312" pitchFamily="49" charset="-122"/>
                <a:sym typeface="Symbol" panose="05050102010706020507" pitchFamily="18" charset="2"/>
              </a:rPr>
              <a:t>集合</a:t>
            </a:r>
          </a:p>
          <a:p>
            <a:pPr>
              <a:buNone/>
            </a:pPr>
            <a:r>
              <a:rPr lang="en-US" altLang="zh-CN" sz="2800" i="1" dirty="0"/>
              <a:t>SELECT(</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a:t>
            </a:r>
            <a:r>
              <a:rPr lang="en-US" altLang="zh-CN" sz="2800" i="1" dirty="0"/>
              <a:t>)</a:t>
            </a:r>
            <a:r>
              <a:rPr lang="en-US" altLang="zh-CN" sz="2800" i="1" dirty="0">
                <a:ea typeface="华文行楷" pitchFamily="2" charset="-122"/>
                <a:sym typeface="Symbol" panose="05050102010706020507" pitchFamily="18" charset="2"/>
              </a:rPr>
              <a:t> ={a}</a:t>
            </a:r>
          </a:p>
          <a:p>
            <a:pPr>
              <a:buNone/>
            </a:pPr>
            <a:r>
              <a:rPr lang="en-US" altLang="zh-CN" sz="2800" i="1" dirty="0"/>
              <a:t>SELECT(</a:t>
            </a:r>
            <a:r>
              <a:rPr lang="en-US" altLang="zh-CN" sz="2800" i="1" dirty="0">
                <a:ea typeface="华文行楷" pitchFamily="2" charset="-122"/>
                <a:sym typeface="Symbol" panose="05050102010706020507" pitchFamily="18" charset="2"/>
              </a:rPr>
              <a:t>S  d </a:t>
            </a:r>
            <a:r>
              <a:rPr lang="en-US" altLang="zh-CN" sz="2800" i="1" dirty="0"/>
              <a:t>)</a:t>
            </a:r>
            <a:r>
              <a:rPr lang="en-US" altLang="zh-CN" sz="2800" i="1" dirty="0">
                <a:ea typeface="华文行楷" pitchFamily="2" charset="-122"/>
                <a:sym typeface="Symbol" panose="05050102010706020507" pitchFamily="18" charset="2"/>
              </a:rPr>
              <a:t>  ={d}</a:t>
            </a:r>
          </a:p>
          <a:p>
            <a:pPr>
              <a:buNone/>
            </a:pPr>
            <a:r>
              <a:rPr lang="en-US" altLang="zh-CN" sz="2800" i="1" dirty="0"/>
              <a:t>SELECT(</a:t>
            </a:r>
            <a:r>
              <a:rPr lang="en-US" altLang="zh-CN" sz="2800" i="1" dirty="0">
                <a:ea typeface="华文行楷" pitchFamily="2" charset="-122"/>
                <a:sym typeface="Symbol" panose="05050102010706020507" pitchFamily="18" charset="2"/>
              </a:rPr>
              <a:t>A   </a:t>
            </a:r>
            <a:r>
              <a:rPr lang="en-US" altLang="zh-CN" sz="2800" i="1" dirty="0" err="1">
                <a:ea typeface="华文行楷" pitchFamily="2" charset="-122"/>
                <a:sym typeface="Symbol" panose="05050102010706020507" pitchFamily="18" charset="2"/>
              </a:rPr>
              <a:t>bAS</a:t>
            </a:r>
            <a:r>
              <a:rPr lang="en-US" altLang="zh-CN" sz="2800" i="1" dirty="0"/>
              <a:t>)</a:t>
            </a:r>
            <a:r>
              <a:rPr lang="en-US" altLang="zh-CN" sz="2800" i="1" dirty="0">
                <a:ea typeface="华文行楷" pitchFamily="2" charset="-122"/>
                <a:sym typeface="Symbol" panose="05050102010706020507" pitchFamily="18" charset="2"/>
              </a:rPr>
              <a:t> ={b}</a:t>
            </a:r>
          </a:p>
          <a:p>
            <a:pPr>
              <a:buNone/>
            </a:pPr>
            <a:r>
              <a:rPr lang="en-US" altLang="zh-CN" sz="2800" i="1" dirty="0"/>
              <a:t>SELECT(</a:t>
            </a:r>
            <a:r>
              <a:rPr lang="en-US" altLang="zh-CN" sz="2800" i="1" dirty="0">
                <a:ea typeface="华文行楷" pitchFamily="2" charset="-122"/>
                <a:sym typeface="Symbol" panose="05050102010706020507" pitchFamily="18" charset="2"/>
              </a:rPr>
              <a:t>A   </a:t>
            </a:r>
            <a:r>
              <a:rPr lang="zh-CN" altLang="en-US" sz="2800" i="1" dirty="0">
                <a:sym typeface="Symbol" panose="05050102010706020507" pitchFamily="18" charset="2"/>
              </a:rPr>
              <a:t></a:t>
            </a:r>
            <a:r>
              <a:rPr lang="en-US" altLang="zh-CN" sz="2800" i="1" dirty="0"/>
              <a:t>)</a:t>
            </a:r>
            <a:r>
              <a:rPr lang="en-US" altLang="zh-CN" sz="2800" i="1" dirty="0">
                <a:ea typeface="华文行楷" pitchFamily="2" charset="-122"/>
                <a:sym typeface="Symbol" panose="05050102010706020507" pitchFamily="18" charset="2"/>
              </a:rPr>
              <a:t>	 ={#,</a:t>
            </a:r>
            <a:r>
              <a:rPr lang="en-US" altLang="zh-CN" sz="2800" i="1" dirty="0" err="1">
                <a:ea typeface="华文行楷" pitchFamily="2" charset="-122"/>
                <a:sym typeface="Symbol" panose="05050102010706020507" pitchFamily="18" charset="2"/>
              </a:rPr>
              <a:t>a,d</a:t>
            </a:r>
            <a:r>
              <a:rPr lang="en-US" altLang="zh-CN" sz="2800" i="1" dirty="0">
                <a:ea typeface="华文行楷" pitchFamily="2" charset="-122"/>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23" name="矩形 22"/>
          <p:cNvSpPr/>
          <p:nvPr/>
        </p:nvSpPr>
        <p:spPr>
          <a:xfrm>
            <a:off x="1187624" y="4293414"/>
            <a:ext cx="7149536" cy="2308324"/>
          </a:xfrm>
          <a:prstGeom prst="rect">
            <a:avLst/>
          </a:prstGeom>
        </p:spPr>
        <p:txBody>
          <a:bodyPr wrap="square">
            <a:spAutoFit/>
          </a:bodyPr>
          <a:lstStyle/>
          <a:p>
            <a:pPr>
              <a:buNone/>
            </a:pPr>
            <a:r>
              <a:rPr lang="zh-CN" altLang="en-US" sz="2800" dirty="0">
                <a:sym typeface="Symbol" panose="05050102010706020507" pitchFamily="18" charset="2"/>
              </a:rPr>
              <a:t>可以发现</a:t>
            </a:r>
            <a:endParaRPr lang="en-US" altLang="zh-CN" sz="2800" dirty="0">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a:t>
            </a:r>
            <a:r>
              <a:rPr lang="en-US" altLang="zh-CN" sz="2800" i="1" dirty="0"/>
              <a:t>)</a:t>
            </a:r>
            <a:r>
              <a:rPr lang="en-US" altLang="zh-CN" sz="2800" i="1" dirty="0">
                <a:ea typeface="华文行楷" pitchFamily="2" charset="-122"/>
                <a:sym typeface="Symbol" panose="05050102010706020507" pitchFamily="18" charset="2"/>
              </a:rPr>
              <a:t> </a:t>
            </a:r>
            <a:r>
              <a:rPr lang="en-US" altLang="zh-CN" sz="2800" dirty="0">
                <a:sym typeface="Symbol" pitchFamily="18" charset="2"/>
              </a:rPr>
              <a:t> </a:t>
            </a:r>
            <a:r>
              <a:rPr lang="en-US" altLang="zh-CN" sz="2800" i="1" dirty="0"/>
              <a:t>SELECT(</a:t>
            </a:r>
            <a:r>
              <a:rPr lang="en-US" altLang="zh-CN" sz="2800" i="1" dirty="0">
                <a:ea typeface="华文行楷" pitchFamily="2" charset="-122"/>
                <a:sym typeface="Symbol" panose="05050102010706020507" pitchFamily="18" charset="2"/>
              </a:rPr>
              <a:t>S  d </a:t>
            </a:r>
            <a:r>
              <a:rPr lang="en-US" altLang="zh-CN" sz="2800" i="1" dirty="0"/>
              <a:t>)</a:t>
            </a:r>
            <a:r>
              <a:rPr lang="en-US" altLang="zh-CN" sz="2800" i="1" dirty="0">
                <a:ea typeface="华文行楷" pitchFamily="2" charset="-122"/>
                <a:sym typeface="Symbol" panose="05050102010706020507" pitchFamily="18" charset="2"/>
              </a:rPr>
              <a:t>=</a:t>
            </a:r>
            <a:r>
              <a:rPr lang="en-US" altLang="zh-CN" sz="2800" dirty="0">
                <a:sym typeface="Symbol" pitchFamily="18" charset="2"/>
              </a:rPr>
              <a:t></a:t>
            </a:r>
            <a:endParaRPr lang="en-US" altLang="zh-CN" sz="2800" dirty="0"/>
          </a:p>
          <a:p>
            <a:pPr>
              <a:buNone/>
            </a:pPr>
            <a:r>
              <a:rPr lang="en-US" altLang="zh-CN" sz="2800" i="1" dirty="0"/>
              <a:t>SELECT(</a:t>
            </a:r>
            <a:r>
              <a:rPr lang="en-US" altLang="zh-CN" sz="2800" i="1" dirty="0">
                <a:ea typeface="华文行楷" pitchFamily="2" charset="-122"/>
                <a:sym typeface="Symbol" panose="05050102010706020507" pitchFamily="18" charset="2"/>
              </a:rPr>
              <a:t>A </a:t>
            </a:r>
            <a:r>
              <a:rPr lang="en-US" altLang="zh-CN" sz="2800" i="1" dirty="0" err="1">
                <a:ea typeface="华文行楷" pitchFamily="2" charset="-122"/>
                <a:sym typeface="Symbol" panose="05050102010706020507" pitchFamily="18" charset="2"/>
              </a:rPr>
              <a:t>bAS</a:t>
            </a:r>
            <a:r>
              <a:rPr lang="en-US" altLang="zh-CN" sz="2800" i="1" dirty="0"/>
              <a:t>)</a:t>
            </a:r>
            <a:r>
              <a:rPr lang="en-US" altLang="zh-CN" sz="2800" i="1" dirty="0">
                <a:ea typeface="华文行楷" pitchFamily="2" charset="-122"/>
                <a:sym typeface="Symbol" panose="05050102010706020507" pitchFamily="18" charset="2"/>
              </a:rPr>
              <a:t> </a:t>
            </a:r>
            <a:r>
              <a:rPr lang="en-US" altLang="zh-CN" sz="2800" dirty="0">
                <a:sym typeface="Symbol" pitchFamily="18" charset="2"/>
              </a:rPr>
              <a:t> </a:t>
            </a:r>
            <a:r>
              <a:rPr lang="en-US" altLang="zh-CN" sz="2800" i="1" dirty="0"/>
              <a:t>SELECT(</a:t>
            </a:r>
            <a:r>
              <a:rPr lang="en-US" altLang="zh-CN" sz="2800" i="1" dirty="0">
                <a:ea typeface="华文行楷" pitchFamily="2" charset="-122"/>
                <a:sym typeface="Symbol" panose="05050102010706020507" pitchFamily="18" charset="2"/>
              </a:rPr>
              <a:t>A   </a:t>
            </a:r>
            <a:r>
              <a:rPr lang="zh-CN" altLang="en-US" sz="2800" i="1" dirty="0">
                <a:sym typeface="Symbol" panose="05050102010706020507" pitchFamily="18" charset="2"/>
              </a:rPr>
              <a:t></a:t>
            </a:r>
            <a:r>
              <a:rPr lang="en-US" altLang="zh-CN" sz="2800" i="1" dirty="0"/>
              <a:t>)</a:t>
            </a:r>
            <a:r>
              <a:rPr lang="en-US" altLang="zh-CN" sz="2800" i="1" dirty="0">
                <a:ea typeface="华文行楷" pitchFamily="2" charset="-122"/>
                <a:sym typeface="Symbol" panose="05050102010706020507" pitchFamily="18" charset="2"/>
              </a:rPr>
              <a:t>=</a:t>
            </a:r>
            <a:r>
              <a:rPr lang="en-US" altLang="zh-CN" sz="2800" dirty="0">
                <a:sym typeface="Symbol" pitchFamily="18" charset="2"/>
              </a:rPr>
              <a:t></a:t>
            </a:r>
          </a:p>
          <a:p>
            <a:pPr>
              <a:buNone/>
            </a:pPr>
            <a:r>
              <a:rPr lang="zh-CN" altLang="en-US" sz="2800" dirty="0">
                <a:sym typeface="Symbol" pitchFamily="18" charset="2"/>
              </a:rPr>
              <a:t>因此</a:t>
            </a:r>
            <a:r>
              <a:rPr lang="en-US" altLang="zh-CN" sz="2800" i="1" dirty="0">
                <a:solidFill>
                  <a:srgbClr val="800080"/>
                </a:solidFill>
                <a:sym typeface="Symbol" panose="05050102010706020507" pitchFamily="18" charset="2"/>
              </a:rPr>
              <a:t>G</a:t>
            </a:r>
            <a:r>
              <a:rPr lang="en-US" altLang="zh-CN" sz="2800" i="1" baseline="-25000" dirty="0">
                <a:solidFill>
                  <a:srgbClr val="800080"/>
                </a:solidFill>
                <a:sym typeface="Symbol" panose="05050102010706020507" pitchFamily="18" charset="2"/>
              </a:rPr>
              <a:t>3</a:t>
            </a:r>
            <a:r>
              <a:rPr lang="en-US" altLang="zh-CN" sz="2800" i="1" dirty="0">
                <a:solidFill>
                  <a:srgbClr val="800080"/>
                </a:solidFill>
                <a:sym typeface="Symbol" panose="05050102010706020507" pitchFamily="18" charset="2"/>
              </a:rPr>
              <a:t>[S] </a:t>
            </a:r>
            <a:r>
              <a:rPr lang="zh-CN" altLang="en-US" sz="2800" i="1" dirty="0">
                <a:solidFill>
                  <a:srgbClr val="800080"/>
                </a:solidFill>
                <a:sym typeface="Symbol" panose="05050102010706020507" pitchFamily="18" charset="2"/>
              </a:rPr>
              <a:t>是</a:t>
            </a:r>
            <a:r>
              <a:rPr lang="en-US" altLang="zh-CN" sz="2800" i="1" dirty="0">
                <a:solidFill>
                  <a:srgbClr val="800080"/>
                </a:solidFill>
                <a:sym typeface="Symbol" panose="05050102010706020507" pitchFamily="18" charset="2"/>
              </a:rPr>
              <a:t>LL(1)</a:t>
            </a:r>
            <a:r>
              <a:rPr lang="zh-CN" altLang="en-US" sz="2800" i="1" dirty="0">
                <a:solidFill>
                  <a:srgbClr val="800080"/>
                </a:solidFill>
                <a:sym typeface="Symbol" panose="05050102010706020507" pitchFamily="18" charset="2"/>
              </a:rPr>
              <a:t>文法</a:t>
            </a:r>
            <a:endParaRPr lang="en-US" altLang="zh-CN" sz="2800" dirty="0"/>
          </a:p>
          <a:p>
            <a:pPr>
              <a:buNone/>
            </a:pPr>
            <a:r>
              <a:rPr lang="en-US" altLang="zh-CN" sz="2800" i="1" dirty="0">
                <a:ea typeface="华文行楷" pitchFamily="2" charset="-122"/>
                <a:sym typeface="Symbol" panose="05050102010706020507" pitchFamily="18" charset="2"/>
              </a:rPr>
              <a:t>	 	</a:t>
            </a:r>
            <a:endParaRPr lang="zh-CN" altLang="en-US" i="1" dirty="0">
              <a:ea typeface="华文行楷" pitchFamily="2" charset="-122"/>
              <a:sym typeface="Symbol" panose="05050102010706020507" pitchFamily="18" charset="2"/>
            </a:endParaRPr>
          </a:p>
        </p:txBody>
      </p:sp>
      <p:sp>
        <p:nvSpPr>
          <p:cNvPr id="24" name="矩形 23"/>
          <p:cNvSpPr/>
          <p:nvPr/>
        </p:nvSpPr>
        <p:spPr>
          <a:xfrm>
            <a:off x="73660" y="1143635"/>
            <a:ext cx="3975735" cy="2508379"/>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4.3</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3</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aA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d 	         	 	 A   bAS</a:t>
            </a:r>
          </a:p>
          <a:p>
            <a:pPr>
              <a:buNone/>
            </a:pPr>
            <a:r>
              <a:rPr lang="en-US" altLang="zh-CN" sz="2800" i="1" dirty="0">
                <a:ea typeface="华文行楷" pitchFamily="2" charset="-122"/>
                <a:sym typeface="Symbol" panose="05050102010706020507" pitchFamily="18" charset="2"/>
              </a:rPr>
              <a:t>	 A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20380614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2" name="矩形 1"/>
          <p:cNvSpPr/>
          <p:nvPr/>
        </p:nvSpPr>
        <p:spPr>
          <a:xfrm>
            <a:off x="69417" y="446694"/>
            <a:ext cx="3975735" cy="3000821"/>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练习 判断文法</a:t>
            </a:r>
            <a:r>
              <a:rPr lang="en-US" altLang="zh-CN" i="1" dirty="0">
                <a:solidFill>
                  <a:srgbClr val="800080"/>
                </a:solidFill>
                <a:sym typeface="Symbol" panose="05050102010706020507" pitchFamily="18" charset="2"/>
              </a:rPr>
              <a:t>G[A]</a:t>
            </a:r>
            <a:r>
              <a:rPr lang="zh-CN" altLang="en-US" i="1" dirty="0">
                <a:solidFill>
                  <a:srgbClr val="800080"/>
                </a:solidFill>
                <a:sym typeface="Symbol" panose="05050102010706020507" pitchFamily="18" charset="2"/>
              </a:rPr>
              <a:t>是否为</a:t>
            </a:r>
            <a:r>
              <a:rPr lang="en-US" altLang="zh-CN" i="1" dirty="0">
                <a:solidFill>
                  <a:srgbClr val="800080"/>
                </a:solidFill>
                <a:sym typeface="Symbol" panose="05050102010706020507" pitchFamily="18" charset="2"/>
              </a:rPr>
              <a:t>LL(1)</a:t>
            </a:r>
            <a:r>
              <a:rPr lang="zh-CN" altLang="en-US" i="1" dirty="0">
                <a:solidFill>
                  <a:srgbClr val="800080"/>
                </a:solidFill>
                <a:sym typeface="Symbol" panose="05050102010706020507" pitchFamily="18" charset="2"/>
              </a:rPr>
              <a:t>文法：</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A  BA</a:t>
            </a: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bB</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B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7" name="矩形 6"/>
          <p:cNvSpPr/>
          <p:nvPr/>
        </p:nvSpPr>
        <p:spPr>
          <a:xfrm>
            <a:off x="4233005" y="1201656"/>
            <a:ext cx="4930998" cy="2246769"/>
          </a:xfrm>
          <a:prstGeom prst="rect">
            <a:avLst/>
          </a:prstGeom>
        </p:spPr>
        <p:txBody>
          <a:bodyPr wrap="square">
            <a:spAutoFit/>
          </a:bodyPr>
          <a:lstStyle/>
          <a:p>
            <a:pPr>
              <a:buNone/>
            </a:pPr>
            <a:r>
              <a:rPr lang="zh-CN" altLang="en-US" sz="2800" dirty="0">
                <a:latin typeface="楷体_GB2312" pitchFamily="49" charset="-122"/>
                <a:sym typeface="Symbol" panose="05050102010706020507" pitchFamily="18" charset="2"/>
              </a:rPr>
              <a:t>每个产生式的</a:t>
            </a:r>
            <a:r>
              <a:rPr lang="en-US" altLang="zh-CN" sz="2800" dirty="0">
                <a:latin typeface="楷体_GB2312" pitchFamily="49" charset="-122"/>
                <a:sym typeface="Symbol" panose="05050102010706020507" pitchFamily="18" charset="2"/>
              </a:rPr>
              <a:t>SELECT</a:t>
            </a:r>
            <a:r>
              <a:rPr lang="zh-CN" altLang="en-US" sz="2800" dirty="0">
                <a:latin typeface="楷体_GB2312" pitchFamily="49" charset="-122"/>
                <a:sym typeface="Symbol" panose="05050102010706020507" pitchFamily="18" charset="2"/>
              </a:rPr>
              <a:t>集合</a:t>
            </a:r>
          </a:p>
          <a:p>
            <a:pPr>
              <a:buNone/>
            </a:pPr>
            <a:r>
              <a:rPr lang="en-US" altLang="zh-CN" sz="2800" i="1" dirty="0"/>
              <a:t>SELECT(</a:t>
            </a:r>
            <a:r>
              <a:rPr lang="en-US" altLang="zh-CN" sz="2800" i="1" dirty="0">
                <a:ea typeface="华文行楷" pitchFamily="2" charset="-122"/>
                <a:sym typeface="Symbol" panose="05050102010706020507" pitchFamily="18" charset="2"/>
              </a:rPr>
              <a:t>A  BA</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A  a </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B   </a:t>
            </a:r>
            <a:r>
              <a:rPr lang="en-US" altLang="zh-CN" sz="2800" i="1" dirty="0" err="1">
                <a:ea typeface="华文行楷" pitchFamily="2" charset="-122"/>
                <a:sym typeface="Symbol" panose="05050102010706020507" pitchFamily="18" charset="2"/>
              </a:rPr>
              <a:t>bB</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B   </a:t>
            </a:r>
            <a:r>
              <a:rPr lang="zh-CN" altLang="en-US" sz="2800" i="1" dirty="0">
                <a:sym typeface="Symbol" panose="05050102010706020507" pitchFamily="18" charset="2"/>
              </a:rPr>
              <a:t></a:t>
            </a:r>
            <a:r>
              <a:rPr lang="en-US" altLang="zh-CN" sz="2800" i="1" dirty="0"/>
              <a:t>)</a:t>
            </a:r>
            <a:r>
              <a:rPr lang="en-US" altLang="zh-CN" sz="2800" i="1" dirty="0">
                <a:ea typeface="华文行楷" pitchFamily="2" charset="-122"/>
                <a:sym typeface="Symbol" panose="05050102010706020507" pitchFamily="18" charset="2"/>
              </a:rPr>
              <a:t>	 	</a:t>
            </a:r>
            <a:endParaRPr lang="zh-CN" altLang="en-US" i="1" dirty="0">
              <a:ea typeface="华文行楷" pitchFamily="2" charset="-122"/>
              <a:sym typeface="Symbol" panose="05050102010706020507" pitchFamily="18" charset="2"/>
            </a:endParaRPr>
          </a:p>
        </p:txBody>
      </p:sp>
      <p:sp>
        <p:nvSpPr>
          <p:cNvPr id="9" name="矩形 8"/>
          <p:cNvSpPr/>
          <p:nvPr/>
        </p:nvSpPr>
        <p:spPr>
          <a:xfrm>
            <a:off x="7382631" y="1593392"/>
            <a:ext cx="1192955"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endParaRPr lang="zh-CN" altLang="en-US" dirty="0"/>
          </a:p>
        </p:txBody>
      </p:sp>
      <p:sp>
        <p:nvSpPr>
          <p:cNvPr id="10" name="矩形 9"/>
          <p:cNvSpPr/>
          <p:nvPr/>
        </p:nvSpPr>
        <p:spPr>
          <a:xfrm>
            <a:off x="7020895" y="2058912"/>
            <a:ext cx="893193"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a:t>
            </a:r>
            <a:endParaRPr lang="zh-CN" altLang="en-US" dirty="0"/>
          </a:p>
        </p:txBody>
      </p:sp>
      <p:sp>
        <p:nvSpPr>
          <p:cNvPr id="11" name="矩形 10"/>
          <p:cNvSpPr/>
          <p:nvPr/>
        </p:nvSpPr>
        <p:spPr>
          <a:xfrm>
            <a:off x="7306647" y="2487540"/>
            <a:ext cx="893193"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={b}</a:t>
            </a:r>
            <a:endParaRPr lang="zh-CN" altLang="en-US" dirty="0"/>
          </a:p>
        </p:txBody>
      </p:sp>
      <p:sp>
        <p:nvSpPr>
          <p:cNvPr id="12" name="矩形 11"/>
          <p:cNvSpPr/>
          <p:nvPr/>
        </p:nvSpPr>
        <p:spPr>
          <a:xfrm>
            <a:off x="6970948" y="2916168"/>
            <a:ext cx="1192955"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endParaRPr lang="zh-CN" altLang="en-US" dirty="0"/>
          </a:p>
        </p:txBody>
      </p:sp>
      <p:graphicFrame>
        <p:nvGraphicFramePr>
          <p:cNvPr id="13" name="表格 12">
            <a:extLst>
              <a:ext uri="{FF2B5EF4-FFF2-40B4-BE49-F238E27FC236}">
                <a16:creationId xmlns:a16="http://schemas.microsoft.com/office/drawing/2014/main" id="{1B329006-DE18-4F04-B3AA-B7B492C2A8A3}"/>
              </a:ext>
            </a:extLst>
          </p:cNvPr>
          <p:cNvGraphicFramePr>
            <a:graphicFrameLocks noGrp="1"/>
          </p:cNvGraphicFramePr>
          <p:nvPr>
            <p:extLst>
              <p:ext uri="{D42A27DB-BD31-4B8C-83A1-F6EECF244321}">
                <p14:modId xmlns:p14="http://schemas.microsoft.com/office/powerpoint/2010/main" val="3763278929"/>
              </p:ext>
            </p:extLst>
          </p:nvPr>
        </p:nvGraphicFramePr>
        <p:xfrm>
          <a:off x="277812" y="3711575"/>
          <a:ext cx="3286076" cy="2798097"/>
        </p:xfrm>
        <a:graphic>
          <a:graphicData uri="http://schemas.openxmlformats.org/drawingml/2006/table">
            <a:tbl>
              <a:tblPr firstRow="1" bandRow="1">
                <a:tableStyleId>{5940675A-B579-460E-94D1-54222C63F5DA}</a:tableStyleId>
              </a:tblPr>
              <a:tblGrid>
                <a:gridCol w="2047457">
                  <a:extLst>
                    <a:ext uri="{9D8B030D-6E8A-4147-A177-3AD203B41FA5}">
                      <a16:colId xmlns:a16="http://schemas.microsoft.com/office/drawing/2014/main" val="20000"/>
                    </a:ext>
                  </a:extLst>
                </a:gridCol>
                <a:gridCol w="1238619">
                  <a:extLst>
                    <a:ext uri="{9D8B030D-6E8A-4147-A177-3AD203B41FA5}">
                      <a16:colId xmlns:a16="http://schemas.microsoft.com/office/drawing/2014/main" val="20001"/>
                    </a:ext>
                  </a:extLst>
                </a:gridCol>
              </a:tblGrid>
              <a:tr h="7254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800080"/>
                          </a:solidFill>
                          <a:sym typeface="Symbol" pitchFamily="18" charset="2"/>
                        </a:rPr>
                        <a:t>产生式右部</a:t>
                      </a:r>
                      <a:endParaRPr kumimoji="0" lang="zh-CN" altLang="en-US" sz="24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en-US" altLang="zh-CN" sz="2400" b="1" dirty="0">
                          <a:solidFill>
                            <a:srgbClr val="800080"/>
                          </a:solidFill>
                          <a:sym typeface="Symbol" pitchFamily="18" charset="2"/>
                        </a:rPr>
                        <a:t>FIRST</a:t>
                      </a:r>
                      <a:r>
                        <a:rPr lang="zh-CN" altLang="en-US" sz="2400" b="1" dirty="0">
                          <a:solidFill>
                            <a:srgbClr val="800080"/>
                          </a:solidFill>
                          <a:sym typeface="Symbol" pitchFamily="18" charset="2"/>
                        </a:rPr>
                        <a:t>集</a:t>
                      </a:r>
                      <a:endParaRPr kumimoji="0" lang="zh-CN" altLang="en-US" sz="24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0"/>
                  </a:ext>
                </a:extLst>
              </a:tr>
              <a:tr h="488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kumimoji="0" lang="en-US" altLang="zh-CN"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a,b</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488050">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488050">
                <a:tc>
                  <a:txBody>
                    <a:bodyPr/>
                    <a:lstStyle/>
                    <a:p>
                      <a:pPr algn="ctr"/>
                      <a:r>
                        <a:rPr kumimoji="0" lang="en-US" altLang="zh-CN"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bB</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488050">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bl>
          </a:graphicData>
        </a:graphic>
      </p:graphicFrame>
      <p:graphicFrame>
        <p:nvGraphicFramePr>
          <p:cNvPr id="14" name="表格 13">
            <a:extLst>
              <a:ext uri="{FF2B5EF4-FFF2-40B4-BE49-F238E27FC236}">
                <a16:creationId xmlns:a16="http://schemas.microsoft.com/office/drawing/2014/main" id="{4D37534E-DC00-4753-AE74-9373E6B2B6AC}"/>
              </a:ext>
            </a:extLst>
          </p:cNvPr>
          <p:cNvGraphicFramePr>
            <a:graphicFrameLocks noGrp="1"/>
          </p:cNvGraphicFramePr>
          <p:nvPr>
            <p:extLst>
              <p:ext uri="{D42A27DB-BD31-4B8C-83A1-F6EECF244321}">
                <p14:modId xmlns:p14="http://schemas.microsoft.com/office/powerpoint/2010/main" val="391871484"/>
              </p:ext>
            </p:extLst>
          </p:nvPr>
        </p:nvGraphicFramePr>
        <p:xfrm>
          <a:off x="4233004" y="3711575"/>
          <a:ext cx="4023584" cy="1761857"/>
        </p:xfrm>
        <a:graphic>
          <a:graphicData uri="http://schemas.openxmlformats.org/drawingml/2006/table">
            <a:tbl>
              <a:tblPr firstRow="1" bandRow="1">
                <a:tableStyleId>{5940675A-B579-460E-94D1-54222C63F5DA}</a:tableStyleId>
              </a:tblPr>
              <a:tblGrid>
                <a:gridCol w="2011792">
                  <a:extLst>
                    <a:ext uri="{9D8B030D-6E8A-4147-A177-3AD203B41FA5}">
                      <a16:colId xmlns:a16="http://schemas.microsoft.com/office/drawing/2014/main" val="20000"/>
                    </a:ext>
                  </a:extLst>
                </a:gridCol>
                <a:gridCol w="2011792">
                  <a:extLst>
                    <a:ext uri="{9D8B030D-6E8A-4147-A177-3AD203B41FA5}">
                      <a16:colId xmlns:a16="http://schemas.microsoft.com/office/drawing/2014/main" val="20001"/>
                    </a:ext>
                  </a:extLst>
                </a:gridCol>
              </a:tblGrid>
              <a:tr h="7255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kern="1200" noProof="0" dirty="0">
                          <a:solidFill>
                            <a:srgbClr val="800080"/>
                          </a:solidFill>
                          <a:latin typeface="+mn-lt"/>
                          <a:ea typeface="+mn-ea"/>
                          <a:cs typeface="+mn-cs"/>
                          <a:sym typeface="Symbol" pitchFamily="18" charset="2"/>
                        </a:rPr>
                        <a:t>非终结符</a:t>
                      </a:r>
                    </a:p>
                  </a:txBody>
                  <a:tcPr/>
                </a:tc>
                <a:tc>
                  <a:txBody>
                    <a:bodyPr/>
                    <a:lstStyle/>
                    <a:p>
                      <a:pPr algn="ctr"/>
                      <a:r>
                        <a:rPr lang="en-US" altLang="zh-CN" sz="2400" b="1" dirty="0">
                          <a:solidFill>
                            <a:srgbClr val="800080"/>
                          </a:solidFill>
                          <a:sym typeface="Symbol" pitchFamily="18" charset="2"/>
                        </a:rPr>
                        <a:t>FOLLOW</a:t>
                      </a:r>
                      <a:r>
                        <a:rPr lang="zh-CN" altLang="en-US" sz="2400" b="1" dirty="0">
                          <a:solidFill>
                            <a:srgbClr val="800080"/>
                          </a:solidFill>
                          <a:sym typeface="Symbol" pitchFamily="18" charset="2"/>
                        </a:rPr>
                        <a:t>集</a:t>
                      </a:r>
                      <a:endParaRPr kumimoji="0" lang="zh-CN" altLang="en-US" sz="24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0"/>
                  </a:ext>
                </a:extLst>
              </a:tr>
              <a:tr h="50321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503216">
                <a:tc>
                  <a:txBody>
                    <a:bodyPr/>
                    <a:lstStyle/>
                    <a:p>
                      <a:pPr algn="ctr"/>
                      <a:r>
                        <a:rPr kumimoji="0" lang="en-US" altLang="zh-CN"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B</a:t>
                      </a:r>
                      <a:endParaRPr kumimoji="0" lang="zh-CN" altLang="en-US" sz="2800" b="1" i="1" u="none" strike="noStrike" kern="1200" cap="none" spc="0" normalizeH="0" baseline="0" noProof="0" dirty="0">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kumimoji="0" lang="en-US" altLang="zh-CN"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rPr>
                        <a:t>a,b</a:t>
                      </a:r>
                      <a:endParaRPr kumimoji="0" lang="zh-CN" altLang="en-US" sz="2800" b="1" i="1" u="none" strike="noStrike" kern="1200" cap="none" spc="0" normalizeH="0" baseline="0" noProof="0" dirty="0" err="1">
                        <a:ln>
                          <a:noFill/>
                        </a:ln>
                        <a:solidFill>
                          <a:srgbClr val="333399"/>
                        </a:solidFill>
                        <a:effectLst/>
                        <a:uLnTx/>
                        <a:uFillTx/>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239565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2" name="矩形 1"/>
          <p:cNvSpPr/>
          <p:nvPr/>
        </p:nvSpPr>
        <p:spPr>
          <a:xfrm>
            <a:off x="69417" y="446694"/>
            <a:ext cx="3975735" cy="3000821"/>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练习 判断文法</a:t>
            </a:r>
            <a:r>
              <a:rPr lang="en-US" altLang="zh-CN" i="1" dirty="0">
                <a:solidFill>
                  <a:srgbClr val="800080"/>
                </a:solidFill>
                <a:sym typeface="Symbol" panose="05050102010706020507" pitchFamily="18" charset="2"/>
              </a:rPr>
              <a:t>G[A]</a:t>
            </a:r>
            <a:r>
              <a:rPr lang="zh-CN" altLang="en-US" i="1" dirty="0">
                <a:solidFill>
                  <a:srgbClr val="800080"/>
                </a:solidFill>
                <a:sym typeface="Symbol" panose="05050102010706020507" pitchFamily="18" charset="2"/>
              </a:rPr>
              <a:t>是否为</a:t>
            </a:r>
            <a:r>
              <a:rPr lang="en-US" altLang="zh-CN" i="1" dirty="0">
                <a:solidFill>
                  <a:srgbClr val="800080"/>
                </a:solidFill>
                <a:sym typeface="Symbol" panose="05050102010706020507" pitchFamily="18" charset="2"/>
              </a:rPr>
              <a:t>LL(1)</a:t>
            </a:r>
            <a:r>
              <a:rPr lang="zh-CN" altLang="en-US" i="1" dirty="0">
                <a:solidFill>
                  <a:srgbClr val="800080"/>
                </a:solidFill>
                <a:sym typeface="Symbol" panose="05050102010706020507" pitchFamily="18" charset="2"/>
              </a:rPr>
              <a:t>文法：</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A  BA</a:t>
            </a: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a:t>
            </a:r>
            <a:r>
              <a:rPr lang="en-US" altLang="zh-CN" sz="2800" i="1" dirty="0" err="1">
                <a:ea typeface="华文行楷" pitchFamily="2" charset="-122"/>
                <a:sym typeface="Symbol" panose="05050102010706020507" pitchFamily="18" charset="2"/>
              </a:rPr>
              <a:t>bB</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B   </a:t>
            </a:r>
            <a:r>
              <a:rPr lang="zh-CN" altLang="en-US" i="1" dirty="0">
                <a:sym typeface="Symbol" panose="05050102010706020507" pitchFamily="18" charset="2"/>
              </a:rPr>
              <a:t></a:t>
            </a:r>
            <a:endParaRPr lang="zh-CN" altLang="en-US" i="1" dirty="0">
              <a:ea typeface="华文行楷" pitchFamily="2" charset="-122"/>
              <a:sym typeface="Symbol" panose="05050102010706020507" pitchFamily="18" charset="2"/>
            </a:endParaRPr>
          </a:p>
        </p:txBody>
      </p:sp>
      <p:sp>
        <p:nvSpPr>
          <p:cNvPr id="7" name="矩形 6"/>
          <p:cNvSpPr/>
          <p:nvPr/>
        </p:nvSpPr>
        <p:spPr>
          <a:xfrm>
            <a:off x="4233005" y="1201656"/>
            <a:ext cx="4930998" cy="2246769"/>
          </a:xfrm>
          <a:prstGeom prst="rect">
            <a:avLst/>
          </a:prstGeom>
        </p:spPr>
        <p:txBody>
          <a:bodyPr wrap="square">
            <a:spAutoFit/>
          </a:bodyPr>
          <a:lstStyle/>
          <a:p>
            <a:pPr>
              <a:buNone/>
            </a:pPr>
            <a:r>
              <a:rPr lang="zh-CN" altLang="en-US" sz="2800" dirty="0">
                <a:latin typeface="楷体_GB2312" pitchFamily="49" charset="-122"/>
                <a:sym typeface="Symbol" panose="05050102010706020507" pitchFamily="18" charset="2"/>
              </a:rPr>
              <a:t>每个产生式的</a:t>
            </a:r>
            <a:r>
              <a:rPr lang="en-US" altLang="zh-CN" sz="2800" dirty="0">
                <a:latin typeface="楷体_GB2312" pitchFamily="49" charset="-122"/>
                <a:sym typeface="Symbol" panose="05050102010706020507" pitchFamily="18" charset="2"/>
              </a:rPr>
              <a:t>SELECT</a:t>
            </a:r>
            <a:r>
              <a:rPr lang="zh-CN" altLang="en-US" sz="2800" dirty="0">
                <a:latin typeface="楷体_GB2312" pitchFamily="49" charset="-122"/>
                <a:sym typeface="Symbol" panose="05050102010706020507" pitchFamily="18" charset="2"/>
              </a:rPr>
              <a:t>集合</a:t>
            </a:r>
          </a:p>
          <a:p>
            <a:pPr>
              <a:buNone/>
            </a:pPr>
            <a:r>
              <a:rPr lang="en-US" altLang="zh-CN" sz="2800" i="1" dirty="0"/>
              <a:t>SELECT(</a:t>
            </a:r>
            <a:r>
              <a:rPr lang="en-US" altLang="zh-CN" sz="2800" i="1" dirty="0">
                <a:ea typeface="华文行楷" pitchFamily="2" charset="-122"/>
                <a:sym typeface="Symbol" panose="05050102010706020507" pitchFamily="18" charset="2"/>
              </a:rPr>
              <a:t>A  BA</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A  a </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B   </a:t>
            </a:r>
            <a:r>
              <a:rPr lang="en-US" altLang="zh-CN" sz="2800" i="1" dirty="0" err="1">
                <a:ea typeface="华文行楷" pitchFamily="2" charset="-122"/>
                <a:sym typeface="Symbol" panose="05050102010706020507" pitchFamily="18" charset="2"/>
              </a:rPr>
              <a:t>bB</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B   </a:t>
            </a:r>
            <a:r>
              <a:rPr lang="zh-CN" altLang="en-US" sz="2800" i="1" dirty="0">
                <a:sym typeface="Symbol" panose="05050102010706020507" pitchFamily="18" charset="2"/>
              </a:rPr>
              <a:t></a:t>
            </a:r>
            <a:r>
              <a:rPr lang="en-US" altLang="zh-CN" sz="2800" i="1" dirty="0"/>
              <a:t>)</a:t>
            </a:r>
            <a:r>
              <a:rPr lang="en-US" altLang="zh-CN" sz="2800" i="1" dirty="0">
                <a:ea typeface="华文行楷" pitchFamily="2" charset="-122"/>
                <a:sym typeface="Symbol" panose="05050102010706020507" pitchFamily="18" charset="2"/>
              </a:rPr>
              <a:t>	 	</a:t>
            </a:r>
            <a:endParaRPr lang="zh-CN" altLang="en-US" i="1" dirty="0">
              <a:ea typeface="华文行楷" pitchFamily="2" charset="-122"/>
              <a:sym typeface="Symbol" panose="05050102010706020507" pitchFamily="18" charset="2"/>
            </a:endParaRPr>
          </a:p>
        </p:txBody>
      </p:sp>
      <p:sp>
        <p:nvSpPr>
          <p:cNvPr id="8" name="矩形 7"/>
          <p:cNvSpPr/>
          <p:nvPr/>
        </p:nvSpPr>
        <p:spPr>
          <a:xfrm>
            <a:off x="277812" y="3921939"/>
            <a:ext cx="8786842" cy="2739211"/>
          </a:xfrm>
          <a:prstGeom prst="rect">
            <a:avLst/>
          </a:prstGeom>
        </p:spPr>
        <p:txBody>
          <a:bodyPr wrap="square">
            <a:spAutoFit/>
          </a:bodyPr>
          <a:lstStyle/>
          <a:p>
            <a:pPr>
              <a:buNone/>
            </a:pPr>
            <a:r>
              <a:rPr lang="zh-CN" altLang="en-US" sz="2800" dirty="0">
                <a:latin typeface="楷体_GB2312" pitchFamily="49" charset="-122"/>
                <a:sym typeface="Symbol" panose="05050102010706020507" pitchFamily="18" charset="2"/>
              </a:rPr>
              <a:t>其中</a:t>
            </a:r>
          </a:p>
          <a:p>
            <a:pPr>
              <a:buNone/>
            </a:pPr>
            <a:r>
              <a:rPr lang="en-US" altLang="zh-CN" sz="2800" i="1" dirty="0"/>
              <a:t>SELECT(</a:t>
            </a:r>
            <a:r>
              <a:rPr lang="en-US" altLang="zh-CN" sz="2800" i="1" dirty="0">
                <a:ea typeface="华文行楷" pitchFamily="2" charset="-122"/>
                <a:sym typeface="Symbol" panose="05050102010706020507" pitchFamily="18" charset="2"/>
              </a:rPr>
              <a:t>A  BA</a:t>
            </a:r>
            <a:r>
              <a:rPr lang="en-US" altLang="zh-CN" sz="2800" i="1" dirty="0"/>
              <a:t>)</a:t>
            </a:r>
            <a:r>
              <a:rPr lang="en-US" altLang="zh-CN" sz="2800" dirty="0">
                <a:sym typeface="Symbol" pitchFamily="18" charset="2"/>
              </a:rPr>
              <a:t> </a:t>
            </a:r>
            <a:r>
              <a:rPr lang="en-US" altLang="zh-CN" sz="2800" i="1" dirty="0">
                <a:ea typeface="华文行楷" pitchFamily="2" charset="-122"/>
                <a:sym typeface="Symbol" panose="05050102010706020507" pitchFamily="18" charset="2"/>
              </a:rPr>
              <a:t> </a:t>
            </a:r>
            <a:r>
              <a:rPr lang="en-US" altLang="zh-CN" sz="2800" i="1" dirty="0"/>
              <a:t>SELECT(</a:t>
            </a:r>
            <a:r>
              <a:rPr lang="en-US" altLang="zh-CN" sz="2800" i="1" dirty="0">
                <a:ea typeface="华文行楷" pitchFamily="2" charset="-122"/>
                <a:sym typeface="Symbol" panose="05050102010706020507" pitchFamily="18" charset="2"/>
              </a:rPr>
              <a:t>A </a:t>
            </a:r>
            <a:r>
              <a:rPr lang="en-US" altLang="zh-CN" sz="2800" i="1">
                <a:ea typeface="华文行楷" pitchFamily="2" charset="-122"/>
                <a:sym typeface="Symbol" panose="05050102010706020507" pitchFamily="18" charset="2"/>
              </a:rPr>
              <a:t> a</a:t>
            </a:r>
            <a:r>
              <a:rPr lang="en-US" altLang="zh-CN" sz="2800" i="1"/>
              <a:t>)</a:t>
            </a:r>
            <a:r>
              <a:rPr lang="en-US" altLang="zh-CN" sz="2800" i="1">
                <a:ea typeface="华文行楷" pitchFamily="2" charset="-122"/>
                <a:sym typeface="Symbol" panose="05050102010706020507" pitchFamily="18" charset="2"/>
              </a:rPr>
              <a:t> </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 </a:t>
            </a:r>
            <a:r>
              <a:rPr lang="en-US" altLang="zh-CN" sz="2800" dirty="0">
                <a:sym typeface="Symbol" pitchFamily="18" charset="2"/>
              </a:rPr>
              <a:t></a:t>
            </a:r>
            <a:r>
              <a:rPr lang="en-US" altLang="zh-CN" sz="2800" i="1" dirty="0">
                <a:ea typeface="华文行楷" pitchFamily="2" charset="-122"/>
                <a:sym typeface="Symbol" panose="05050102010706020507" pitchFamily="18" charset="2"/>
              </a:rPr>
              <a:t>{a} = { a}</a:t>
            </a:r>
            <a:r>
              <a:rPr lang="en-US" altLang="zh-CN" sz="2800" dirty="0">
                <a:sym typeface="Symbol" pitchFamily="18" charset="2"/>
              </a:rPr>
              <a:t>  </a:t>
            </a:r>
            <a:r>
              <a:rPr lang="zh-CN" altLang="en-US" sz="2800" dirty="0">
                <a:sym typeface="Symbol" pitchFamily="18" charset="2"/>
              </a:rPr>
              <a:t>不为空</a:t>
            </a:r>
            <a:endParaRPr lang="en-US" altLang="zh-CN" sz="2800" dirty="0">
              <a:sym typeface="Symbol" pitchFamily="18" charset="2"/>
            </a:endParaRPr>
          </a:p>
          <a:p>
            <a:pPr>
              <a:buNone/>
            </a:pPr>
            <a:r>
              <a:rPr lang="en-US" altLang="zh-CN" sz="2800" i="1" dirty="0"/>
              <a:t>SELECT(</a:t>
            </a:r>
            <a:r>
              <a:rPr lang="en-US" altLang="zh-CN" sz="2800" i="1" dirty="0">
                <a:ea typeface="华文行楷" pitchFamily="2" charset="-122"/>
                <a:sym typeface="Symbol" panose="05050102010706020507" pitchFamily="18" charset="2"/>
              </a:rPr>
              <a:t>B   </a:t>
            </a:r>
            <a:r>
              <a:rPr lang="en-US" altLang="zh-CN" sz="2800" i="1" dirty="0" err="1">
                <a:ea typeface="华文行楷" pitchFamily="2" charset="-122"/>
                <a:sym typeface="Symbol" panose="05050102010706020507" pitchFamily="18" charset="2"/>
              </a:rPr>
              <a:t>bB</a:t>
            </a:r>
            <a:r>
              <a:rPr lang="en-US" altLang="zh-CN" sz="2800" i="1" dirty="0"/>
              <a:t>)</a:t>
            </a:r>
            <a:r>
              <a:rPr lang="en-US" altLang="zh-CN" sz="2800" i="1" dirty="0">
                <a:ea typeface="华文行楷" pitchFamily="2" charset="-122"/>
                <a:sym typeface="Symbol" panose="05050102010706020507" pitchFamily="18" charset="2"/>
              </a:rPr>
              <a:t> </a:t>
            </a:r>
            <a:r>
              <a:rPr lang="en-US" altLang="zh-CN" sz="2800" dirty="0">
                <a:sym typeface="Symbol" pitchFamily="18" charset="2"/>
              </a:rPr>
              <a:t></a:t>
            </a:r>
            <a:r>
              <a:rPr lang="en-US" altLang="zh-CN" sz="2800" i="1" dirty="0"/>
              <a:t>SELECT(</a:t>
            </a:r>
            <a:r>
              <a:rPr lang="en-US" altLang="zh-CN" sz="2800" i="1" dirty="0">
                <a:ea typeface="华文行楷" pitchFamily="2" charset="-122"/>
                <a:sym typeface="Symbol" panose="05050102010706020507" pitchFamily="18" charset="2"/>
              </a:rPr>
              <a:t>B   </a:t>
            </a:r>
            <a:r>
              <a:rPr lang="zh-CN" altLang="en-US" sz="2800" i="1" dirty="0">
                <a:sym typeface="Symbol" panose="05050102010706020507" pitchFamily="18" charset="2"/>
              </a:rPr>
              <a:t></a:t>
            </a:r>
            <a:r>
              <a:rPr lang="en-US" altLang="zh-CN" sz="2800" i="1" dirty="0"/>
              <a:t>)</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={b}</a:t>
            </a:r>
            <a:r>
              <a:rPr lang="en-US" altLang="zh-CN" sz="2800" dirty="0">
                <a:sym typeface="Symbol" pitchFamily="18" charset="2"/>
              </a:rPr>
              <a:t> </a:t>
            </a:r>
            <a:r>
              <a:rPr lang="en-US" altLang="zh-CN" sz="2800" i="1" dirty="0">
                <a:ea typeface="华文行楷" pitchFamily="2" charset="-122"/>
                <a:sym typeface="Symbol" panose="05050102010706020507" pitchFamily="18" charset="2"/>
              </a:rPr>
              <a:t> {</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={b}</a:t>
            </a:r>
            <a:r>
              <a:rPr lang="en-US" altLang="zh-CN" dirty="0">
                <a:sym typeface="Symbol" pitchFamily="18" charset="2"/>
              </a:rPr>
              <a:t>  </a:t>
            </a:r>
            <a:r>
              <a:rPr lang="zh-CN" altLang="en-US" dirty="0">
                <a:sym typeface="Symbol" pitchFamily="18" charset="2"/>
              </a:rPr>
              <a:t>不为空</a:t>
            </a:r>
            <a:endParaRPr lang="en-US" altLang="zh-CN" dirty="0">
              <a:sym typeface="Symbol" pitchFamily="18" charset="2"/>
            </a:endParaRPr>
          </a:p>
          <a:p>
            <a:pPr>
              <a:buNone/>
            </a:pPr>
            <a:r>
              <a:rPr lang="zh-CN" altLang="en-US" sz="2800" i="1" dirty="0">
                <a:sym typeface="Symbol" pitchFamily="18" charset="2"/>
              </a:rPr>
              <a:t>因此</a:t>
            </a:r>
            <a:r>
              <a:rPr lang="en-US" altLang="zh-CN" sz="2800" i="1" dirty="0">
                <a:sym typeface="Symbol" panose="05050102010706020507" pitchFamily="18" charset="2"/>
              </a:rPr>
              <a:t>G[A]</a:t>
            </a:r>
            <a:r>
              <a:rPr lang="zh-CN" altLang="en-US" sz="2800" i="1" dirty="0">
                <a:sym typeface="Symbol" panose="05050102010706020507" pitchFamily="18" charset="2"/>
              </a:rPr>
              <a:t>不是</a:t>
            </a:r>
            <a:r>
              <a:rPr lang="en-US" altLang="zh-CN" sz="2800" i="1" dirty="0">
                <a:sym typeface="Symbol" panose="05050102010706020507" pitchFamily="18" charset="2"/>
              </a:rPr>
              <a:t>LL(1)</a:t>
            </a:r>
            <a:r>
              <a:rPr lang="zh-CN" altLang="en-US" sz="2800" i="1" dirty="0">
                <a:sym typeface="Symbol" panose="05050102010706020507" pitchFamily="18" charset="2"/>
              </a:rPr>
              <a:t>文法</a:t>
            </a:r>
          </a:p>
        </p:txBody>
      </p:sp>
      <p:sp>
        <p:nvSpPr>
          <p:cNvPr id="9" name="矩形 8"/>
          <p:cNvSpPr/>
          <p:nvPr/>
        </p:nvSpPr>
        <p:spPr>
          <a:xfrm>
            <a:off x="7382631" y="1593392"/>
            <a:ext cx="1192955"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endParaRPr lang="zh-CN" altLang="en-US" dirty="0"/>
          </a:p>
        </p:txBody>
      </p:sp>
      <p:sp>
        <p:nvSpPr>
          <p:cNvPr id="10" name="矩形 9"/>
          <p:cNvSpPr/>
          <p:nvPr/>
        </p:nvSpPr>
        <p:spPr>
          <a:xfrm>
            <a:off x="7020895" y="2058912"/>
            <a:ext cx="893193"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a:t>
            </a:r>
            <a:endParaRPr lang="zh-CN" altLang="en-US" dirty="0"/>
          </a:p>
        </p:txBody>
      </p:sp>
      <p:sp>
        <p:nvSpPr>
          <p:cNvPr id="11" name="矩形 10"/>
          <p:cNvSpPr/>
          <p:nvPr/>
        </p:nvSpPr>
        <p:spPr>
          <a:xfrm>
            <a:off x="7306647" y="2487540"/>
            <a:ext cx="893193"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={b}</a:t>
            </a:r>
            <a:endParaRPr lang="zh-CN" altLang="en-US" dirty="0"/>
          </a:p>
        </p:txBody>
      </p:sp>
      <p:sp>
        <p:nvSpPr>
          <p:cNvPr id="12" name="矩形 11"/>
          <p:cNvSpPr/>
          <p:nvPr/>
        </p:nvSpPr>
        <p:spPr>
          <a:xfrm>
            <a:off x="6970948" y="2916168"/>
            <a:ext cx="1192955" cy="523220"/>
          </a:xfrm>
          <a:prstGeom prst="rect">
            <a:avLst/>
          </a:prstGeom>
        </p:spPr>
        <p:txBody>
          <a:bodyPr wrap="none">
            <a:spAutoFit/>
          </a:bodyPr>
          <a:lstStyle/>
          <a:p>
            <a:pP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a,b</a:t>
            </a:r>
            <a:r>
              <a:rPr lang="en-US" altLang="zh-CN" sz="2800" i="1" dirty="0">
                <a:ea typeface="华文行楷" pitchFamily="2" charset="-122"/>
                <a:sym typeface="Symbol" panose="05050102010706020507" pitchFamily="18" charset="2"/>
              </a:rPr>
              <a:t>}</a:t>
            </a:r>
            <a:endParaRPr lang="zh-CN" altLang="en-US" dirty="0"/>
          </a:p>
        </p:txBody>
      </p:sp>
    </p:spTree>
    <p:extLst>
      <p:ext uri="{BB962C8B-B14F-4D97-AF65-F5344CB8AC3E}">
        <p14:creationId xmlns:p14="http://schemas.microsoft.com/office/powerpoint/2010/main" val="21131742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 Box 14"/>
          <p:cNvSpPr txBox="1"/>
          <p:nvPr/>
        </p:nvSpPr>
        <p:spPr>
          <a:xfrm>
            <a:off x="251520" y="866041"/>
            <a:ext cx="8712968" cy="5509200"/>
          </a:xfrm>
          <a:prstGeom prst="rect">
            <a:avLst/>
          </a:prstGeom>
          <a:noFill/>
          <a:ln w="9525">
            <a:noFill/>
          </a:ln>
        </p:spPr>
        <p:txBody>
          <a:bodyPr wrap="square" anchor="t">
            <a:spAutoFit/>
          </a:bodyPr>
          <a:lstStyle/>
          <a:p>
            <a:pPr algn="l">
              <a:buClr>
                <a:srgbClr val="800080"/>
              </a:buClr>
              <a:buNone/>
            </a:pPr>
            <a:r>
              <a:rPr lang="zh-CN" altLang="en-US" dirty="0">
                <a:solidFill>
                  <a:srgbClr val="800080"/>
                </a:solidFill>
              </a:rPr>
              <a:t>本章核心内容</a:t>
            </a:r>
            <a:endParaRPr lang="en-US" altLang="zh-CN" dirty="0">
              <a:solidFill>
                <a:srgbClr val="800080"/>
              </a:solidFill>
            </a:endParaRPr>
          </a:p>
          <a:p>
            <a:pPr algn="l">
              <a:buClr>
                <a:srgbClr val="800080"/>
              </a:buClr>
              <a:buNone/>
            </a:pPr>
            <a:r>
              <a:rPr lang="en-US" altLang="zh-CN" dirty="0">
                <a:solidFill>
                  <a:srgbClr val="800080"/>
                </a:solidFill>
              </a:rPr>
              <a:t>1.</a:t>
            </a:r>
            <a:r>
              <a:rPr lang="zh-CN" altLang="en-US" dirty="0">
                <a:solidFill>
                  <a:srgbClr val="800080"/>
                </a:solidFill>
              </a:rPr>
              <a:t>确定的自顶向下分析思想 </a:t>
            </a:r>
            <a:r>
              <a:rPr lang="en-US" altLang="zh-CN" dirty="0">
                <a:solidFill>
                  <a:srgbClr val="800080"/>
                </a:solidFill>
              </a:rPr>
              <a:t>	</a:t>
            </a: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分析的思想</a:t>
            </a:r>
            <a:endParaRPr lang="en-US" altLang="zh-CN" dirty="0">
              <a:solidFill>
                <a:srgbClr val="800080"/>
              </a:solidFill>
            </a:endParaRPr>
          </a:p>
          <a:p>
            <a:pPr marL="971550" lvl="1" indent="-514350">
              <a:buClr>
                <a:srgbClr val="800080"/>
              </a:buClr>
              <a:buFont typeface="+mj-ea"/>
              <a:buAutoNum type="circleNumDbPlain"/>
            </a:pPr>
            <a:r>
              <a:rPr lang="en-US" altLang="zh-CN" dirty="0">
                <a:solidFill>
                  <a:srgbClr val="800080"/>
                </a:solidFill>
              </a:rPr>
              <a:t>LL(1)</a:t>
            </a:r>
            <a:r>
              <a:rPr lang="zh-CN" altLang="en-US" dirty="0">
                <a:solidFill>
                  <a:srgbClr val="800080"/>
                </a:solidFill>
              </a:rPr>
              <a:t>文法的定义</a:t>
            </a:r>
            <a:endParaRPr lang="en-US" altLang="zh-CN" dirty="0">
              <a:solidFill>
                <a:srgbClr val="800080"/>
              </a:solidFill>
            </a:endParaRPr>
          </a:p>
          <a:p>
            <a:pPr algn="l">
              <a:buClr>
                <a:srgbClr val="800080"/>
              </a:buClr>
              <a:buNone/>
            </a:pPr>
            <a:r>
              <a:rPr lang="en-US" altLang="zh-CN" dirty="0">
                <a:solidFill>
                  <a:srgbClr val="800080"/>
                </a:solidFill>
              </a:rPr>
              <a:t>2.LL(1)</a:t>
            </a:r>
            <a:r>
              <a:rPr lang="zh-CN" altLang="en-US" dirty="0">
                <a:solidFill>
                  <a:srgbClr val="800080"/>
                </a:solidFill>
              </a:rPr>
              <a:t>文法的具体判定方法</a:t>
            </a:r>
            <a:endParaRPr lang="en-US" altLang="zh-CN" dirty="0">
              <a:solidFill>
                <a:srgbClr val="800080"/>
              </a:solidFill>
            </a:endParaRPr>
          </a:p>
          <a:p>
            <a:pPr>
              <a:buClr>
                <a:srgbClr val="800080"/>
              </a:buClr>
              <a:buNone/>
            </a:pPr>
            <a:r>
              <a:rPr lang="en-US" altLang="zh-CN" dirty="0">
                <a:solidFill>
                  <a:srgbClr val="800080"/>
                </a:solidFill>
              </a:rPr>
              <a:t>3.</a:t>
            </a:r>
            <a:r>
              <a:rPr lang="zh-CN" altLang="en-US" dirty="0">
                <a:solidFill>
                  <a:srgbClr val="800080"/>
                </a:solidFill>
                <a:latin typeface="楷体_GB2312" pitchFamily="49" charset="-122"/>
              </a:rPr>
              <a:t>文法变换</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将某些非</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文法转为</a:t>
            </a:r>
            <a:r>
              <a:rPr lang="en-US" altLang="zh-CN" dirty="0">
                <a:solidFill>
                  <a:srgbClr val="800080"/>
                </a:solidFill>
                <a:latin typeface="楷体_GB2312" pitchFamily="49" charset="-122"/>
              </a:rPr>
              <a:t>LL(1)</a:t>
            </a:r>
            <a:r>
              <a:rPr lang="zh-CN" altLang="en-US" dirty="0">
                <a:solidFill>
                  <a:srgbClr val="800080"/>
                </a:solidFill>
                <a:latin typeface="楷体_GB2312" pitchFamily="49" charset="-122"/>
              </a:rPr>
              <a:t>文法</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提取左公因子</a:t>
            </a:r>
            <a:endParaRPr lang="en-US" altLang="zh-CN"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消除左递归</a:t>
            </a:r>
          </a:p>
          <a:p>
            <a:pPr algn="l">
              <a:buClr>
                <a:srgbClr val="800080"/>
              </a:buClr>
              <a:buNone/>
            </a:pPr>
            <a:r>
              <a:rPr lang="en-US" altLang="zh-CN" dirty="0">
                <a:solidFill>
                  <a:srgbClr val="800080"/>
                </a:solidFill>
              </a:rPr>
              <a:t>4.LL(1)</a:t>
            </a:r>
            <a:r>
              <a:rPr lang="zh-CN" altLang="en-US" dirty="0">
                <a:solidFill>
                  <a:srgbClr val="800080"/>
                </a:solidFill>
              </a:rPr>
              <a:t>的实现方式</a:t>
            </a:r>
            <a:endParaRPr lang="en-US" altLang="zh-CN" dirty="0">
              <a:solidFill>
                <a:srgbClr val="800080"/>
              </a:solidFill>
            </a:endParaRPr>
          </a:p>
          <a:p>
            <a:pPr marL="971550" lvl="1" indent="-514350">
              <a:buClr>
                <a:srgbClr val="800080"/>
              </a:buClr>
              <a:buFont typeface="+mj-ea"/>
              <a:buAutoNum type="circleNumDbPlain"/>
            </a:pPr>
            <a:r>
              <a:rPr lang="zh-CN" altLang="en-US" dirty="0">
                <a:solidFill>
                  <a:srgbClr val="800080"/>
                </a:solidFill>
                <a:latin typeface="楷体_GB2312" pitchFamily="49" charset="-122"/>
              </a:rPr>
              <a:t>递归下降 </a:t>
            </a:r>
            <a:r>
              <a:rPr lang="en-US" altLang="zh-CN" dirty="0">
                <a:solidFill>
                  <a:srgbClr val="800080"/>
                </a:solidFill>
              </a:rPr>
              <a:t>LL(1)</a:t>
            </a:r>
            <a:r>
              <a:rPr lang="zh-CN" altLang="en-US" dirty="0">
                <a:solidFill>
                  <a:srgbClr val="800080"/>
                </a:solidFill>
                <a:latin typeface="楷体_GB2312" pitchFamily="49" charset="-122"/>
              </a:rPr>
              <a:t>分析程序</a:t>
            </a:r>
            <a:r>
              <a:rPr lang="zh-CN" altLang="en-US" baseline="30000" dirty="0">
                <a:solidFill>
                  <a:srgbClr val="800080"/>
                </a:solidFill>
                <a:latin typeface="楷体_GB2312" pitchFamily="49" charset="-122"/>
              </a:rPr>
              <a:t>*</a:t>
            </a:r>
            <a:endParaRPr lang="en-US" altLang="zh-CN" baseline="30000" dirty="0">
              <a:solidFill>
                <a:srgbClr val="800080"/>
              </a:solidFill>
              <a:latin typeface="楷体_GB2312" pitchFamily="49" charset="-122"/>
            </a:endParaRPr>
          </a:p>
          <a:p>
            <a:pPr marL="971550" lvl="1" indent="-514350">
              <a:buClr>
                <a:srgbClr val="800080"/>
              </a:buClr>
              <a:buFont typeface="+mj-ea"/>
              <a:buAutoNum type="circleNumDbPlain"/>
            </a:pPr>
            <a:r>
              <a:rPr lang="zh-CN" altLang="en-US" dirty="0">
                <a:solidFill>
                  <a:srgbClr val="800080"/>
                </a:solidFill>
              </a:rPr>
              <a:t>表驱动 </a:t>
            </a:r>
            <a:r>
              <a:rPr lang="en-US" altLang="zh-CN" dirty="0">
                <a:solidFill>
                  <a:srgbClr val="800080"/>
                </a:solidFill>
              </a:rPr>
              <a:t>LL(1)</a:t>
            </a:r>
            <a:r>
              <a:rPr lang="zh-CN" altLang="en-US" dirty="0">
                <a:solidFill>
                  <a:srgbClr val="800080"/>
                </a:solidFill>
              </a:rPr>
              <a:t>分析</a:t>
            </a:r>
          </a:p>
        </p:txBody>
      </p:sp>
      <p:sp>
        <p:nvSpPr>
          <p:cNvPr id="8" name="Rectangle 11"/>
          <p:cNvSpPr/>
          <p:nvPr/>
        </p:nvSpPr>
        <p:spPr>
          <a:xfrm>
            <a:off x="1159000" y="219710"/>
            <a:ext cx="7527800" cy="646331"/>
          </a:xfrm>
          <a:prstGeom prst="rect">
            <a:avLst/>
          </a:prstGeom>
          <a:noFill/>
          <a:ln w="9525">
            <a:noFill/>
          </a:ln>
        </p:spPr>
        <p:txBody>
          <a:bodyPr wrap="square" anchor="t">
            <a:spAutoFit/>
          </a:bodyPr>
          <a:lstStyle/>
          <a:p>
            <a:pPr>
              <a:lnSpc>
                <a:spcPct val="90000"/>
              </a:lnSpc>
              <a:buNone/>
            </a:pPr>
            <a:r>
              <a:rPr lang="zh-CN" altLang="en-US" sz="4000" dirty="0">
                <a:solidFill>
                  <a:srgbClr val="800080"/>
                </a:solidFill>
                <a:latin typeface="华文行楷" pitchFamily="2" charset="-122"/>
                <a:ea typeface="华文行楷" pitchFamily="2" charset="-122"/>
              </a:rPr>
              <a:t>第四章 自顶向下语法分析方法</a:t>
            </a:r>
          </a:p>
        </p:txBody>
      </p:sp>
    </p:spTree>
    <p:extLst>
      <p:ext uri="{BB962C8B-B14F-4D97-AF65-F5344CB8AC3E}">
        <p14:creationId xmlns:p14="http://schemas.microsoft.com/office/powerpoint/2010/main" val="3111586642"/>
      </p:ext>
    </p:extLst>
  </p:cSld>
  <p:clrMapOvr>
    <a:masterClrMapping/>
  </p:clrMapOvr>
  <p:transition spd="med"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0" y="1000108"/>
            <a:ext cx="7643834" cy="584775"/>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b="1" dirty="0">
                <a:solidFill>
                  <a:srgbClr val="800080"/>
                </a:solidFill>
              </a:rPr>
              <a:t>  </a:t>
            </a:r>
            <a:r>
              <a:rPr lang="zh-CN" altLang="en-US" b="1" dirty="0">
                <a:solidFill>
                  <a:srgbClr val="800080"/>
                </a:solidFill>
                <a:latin typeface="楷体_GB2312" pitchFamily="49" charset="-122"/>
              </a:rPr>
              <a:t>非终结符选择和产生式选择都是确定的</a:t>
            </a:r>
            <a:endParaRPr lang="zh-CN" altLang="en-US" b="1" dirty="0">
              <a:solidFill>
                <a:srgbClr val="800080"/>
              </a:solidFill>
            </a:endParaRPr>
          </a:p>
        </p:txBody>
      </p:sp>
      <p:sp>
        <p:nvSpPr>
          <p:cNvPr id="22536" name="Rectangle 11"/>
          <p:cNvSpPr>
            <a:spLocks noChangeArrowheads="1"/>
          </p:cNvSpPr>
          <p:nvPr/>
        </p:nvSpPr>
        <p:spPr bwMode="auto">
          <a:xfrm>
            <a:off x="714348" y="214290"/>
            <a:ext cx="7380318" cy="646331"/>
          </a:xfrm>
          <a:prstGeom prst="rect">
            <a:avLst/>
          </a:prstGeom>
          <a:noFill/>
          <a:ln w="9525" algn="ctr">
            <a:noFill/>
            <a:miter lim="800000"/>
            <a:headEnd/>
            <a:tailEnd/>
          </a:ln>
        </p:spPr>
        <p:txBody>
          <a:bodyPr wrap="square">
            <a:spAutoFit/>
          </a:bodyPr>
          <a:lstStyle/>
          <a:p>
            <a:pPr algn="ctr">
              <a:lnSpc>
                <a:spcPct val="90000"/>
              </a:lnSpc>
              <a:buClrTx/>
              <a:buFontTx/>
              <a:buNone/>
            </a:pPr>
            <a:r>
              <a:rPr lang="en-US" altLang="zh-CN" sz="4000" dirty="0">
                <a:solidFill>
                  <a:srgbClr val="800080"/>
                </a:solidFill>
                <a:latin typeface="楷体_GB2312" pitchFamily="49" charset="-122"/>
              </a:rPr>
              <a:t>4.1 </a:t>
            </a:r>
            <a:r>
              <a:rPr lang="zh-CN" altLang="en-US" sz="4000" dirty="0">
                <a:solidFill>
                  <a:srgbClr val="800080"/>
                </a:solidFill>
                <a:latin typeface="楷体_GB2312" pitchFamily="49" charset="-122"/>
              </a:rPr>
              <a:t>确定的自顶向下分析思想</a:t>
            </a:r>
            <a:endParaRPr lang="zh-CN" altLang="en-US" sz="4000" b="1" dirty="0">
              <a:solidFill>
                <a:srgbClr val="800080"/>
              </a:solidFill>
              <a:latin typeface="华文行楷" pitchFamily="2" charset="-122"/>
              <a:ea typeface="华文行楷" pitchFamily="2" charset="-122"/>
            </a:endParaRPr>
          </a:p>
        </p:txBody>
      </p:sp>
      <p:sp>
        <p:nvSpPr>
          <p:cNvPr id="9" name="矩形 8"/>
          <p:cNvSpPr/>
          <p:nvPr/>
        </p:nvSpPr>
        <p:spPr>
          <a:xfrm>
            <a:off x="6643702" y="2018594"/>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10" name="矩形 9"/>
          <p:cNvSpPr/>
          <p:nvPr/>
        </p:nvSpPr>
        <p:spPr>
          <a:xfrm>
            <a:off x="7405955" y="1388923"/>
            <a:ext cx="1704313" cy="584775"/>
          </a:xfrm>
          <a:prstGeom prst="rect">
            <a:avLst/>
          </a:prstGeom>
        </p:spPr>
        <p:txBody>
          <a:bodyPr wrap="none">
            <a:spAutoFit/>
          </a:bodyPr>
          <a:lstStyle/>
          <a:p>
            <a:pPr>
              <a:buNone/>
            </a:pPr>
            <a:r>
              <a:rPr lang="el-GR" altLang="zh-CN" dirty="0">
                <a:solidFill>
                  <a:srgbClr val="800080"/>
                </a:solidFill>
                <a:latin typeface="Arial"/>
                <a:cs typeface="Arial"/>
                <a:sym typeface="Symbol" panose="05050102010706020507" pitchFamily="18" charset="2"/>
              </a:rPr>
              <a:t>α</a:t>
            </a:r>
            <a:r>
              <a:rPr lang="zh-CN" altLang="en-US" i="1" dirty="0">
                <a:latin typeface="楷体_GB2312" pitchFamily="49" charset="-122"/>
                <a:sym typeface="Symbol" pitchFamily="18" charset="2"/>
              </a:rPr>
              <a:t> </a:t>
            </a:r>
            <a:r>
              <a:rPr lang="zh-CN" altLang="en-US" dirty="0">
                <a:latin typeface="楷体_GB2312" pitchFamily="49" charset="-122"/>
                <a:sym typeface="Symbol" pitchFamily="18" charset="2"/>
              </a:rPr>
              <a:t></a:t>
            </a:r>
            <a:r>
              <a:rPr lang="en-US" altLang="zh-CN" i="1" dirty="0"/>
              <a:t>V</a:t>
            </a:r>
            <a:r>
              <a:rPr lang="en-US" altLang="zh-CN" i="1" baseline="-25000" dirty="0"/>
              <a:t>T </a:t>
            </a:r>
            <a:r>
              <a:rPr lang="en-US" altLang="zh-CN" baseline="30000" dirty="0">
                <a:latin typeface="楷体_GB2312" pitchFamily="49" charset="-122"/>
                <a:sym typeface="Symbol" pitchFamily="18" charset="2"/>
              </a:rPr>
              <a:t>*</a:t>
            </a:r>
            <a:r>
              <a:rPr lang="en-US" altLang="zh-CN" i="1" dirty="0">
                <a:ea typeface="华文行楷" pitchFamily="2" charset="-122"/>
                <a:sym typeface="Symbol" panose="05050102010706020507" pitchFamily="18" charset="2"/>
              </a:rPr>
              <a:t> </a:t>
            </a:r>
          </a:p>
        </p:txBody>
      </p:sp>
      <p:sp>
        <p:nvSpPr>
          <p:cNvPr id="11" name="矩形 10"/>
          <p:cNvSpPr/>
          <p:nvPr/>
        </p:nvSpPr>
        <p:spPr>
          <a:xfrm>
            <a:off x="5643570" y="3645024"/>
            <a:ext cx="3643338" cy="584775"/>
          </a:xfrm>
          <a:prstGeom prst="rect">
            <a:avLst/>
          </a:prstGeom>
        </p:spPr>
        <p:txBody>
          <a:bodyPr wrap="square">
            <a:spAutoFit/>
          </a:bodyPr>
          <a:lstStyle/>
          <a:p>
            <a:pPr>
              <a:buNone/>
            </a:pP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1</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2</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k</a:t>
            </a:r>
          </a:p>
        </p:txBody>
      </p:sp>
      <p:sp>
        <p:nvSpPr>
          <p:cNvPr id="12" name="矩形 11"/>
          <p:cNvSpPr/>
          <p:nvPr/>
        </p:nvSpPr>
        <p:spPr>
          <a:xfrm>
            <a:off x="6715140" y="2759516"/>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13" name="矩形 12"/>
          <p:cNvSpPr/>
          <p:nvPr/>
        </p:nvSpPr>
        <p:spPr>
          <a:xfrm>
            <a:off x="0" y="4401686"/>
            <a:ext cx="9144000" cy="2123658"/>
          </a:xfrm>
          <a:prstGeom prst="rect">
            <a:avLst/>
          </a:prstGeom>
        </p:spPr>
        <p:txBody>
          <a:bodyPr wrap="square">
            <a:spAutoFit/>
          </a:bodyPr>
          <a:lstStyle/>
          <a:p>
            <a:pPr>
              <a:buNone/>
            </a:pPr>
            <a:r>
              <a:rPr lang="zh-CN" altLang="en-US" sz="2800" dirty="0">
                <a:latin typeface="楷体_GB2312" pitchFamily="49" charset="-122"/>
              </a:rPr>
              <a:t>确定的依据</a:t>
            </a:r>
            <a:r>
              <a:rPr lang="en-US" altLang="zh-CN" sz="2800" dirty="0">
                <a:latin typeface="楷体_GB2312" pitchFamily="49" charset="-122"/>
              </a:rPr>
              <a:t>:</a:t>
            </a:r>
            <a:r>
              <a:rPr lang="zh-CN" altLang="en-US" sz="2800" dirty="0">
                <a:latin typeface="楷体_GB2312" pitchFamily="49" charset="-122"/>
              </a:rPr>
              <a:t>从左向右扫描</a:t>
            </a:r>
            <a:r>
              <a:rPr lang="en-US" altLang="zh-CN" sz="2800" dirty="0">
                <a:latin typeface="楷体_GB2312" pitchFamily="49" charset="-122"/>
              </a:rPr>
              <a:t>,</a:t>
            </a:r>
            <a:r>
              <a:rPr lang="zh-CN" altLang="en-US" sz="2800" dirty="0">
                <a:latin typeface="楷体_GB2312" pitchFamily="49" charset="-122"/>
              </a:rPr>
              <a:t>通过</a:t>
            </a:r>
            <a:r>
              <a:rPr lang="zh-CN" altLang="en-US" sz="2800" dirty="0">
                <a:solidFill>
                  <a:srgbClr val="800080"/>
                </a:solidFill>
                <a:latin typeface="楷体_GB2312" pitchFamily="49" charset="-122"/>
              </a:rPr>
              <a:t>向前查看</a:t>
            </a:r>
            <a:r>
              <a:rPr lang="zh-CN" altLang="en-US" sz="2800" dirty="0">
                <a:latin typeface="楷体_GB2312" pitchFamily="49" charset="-122"/>
              </a:rPr>
              <a:t>（</a:t>
            </a:r>
            <a:r>
              <a:rPr lang="en-US" altLang="zh-CN" sz="2800" dirty="0" err="1"/>
              <a:t>lookahead</a:t>
            </a:r>
            <a:r>
              <a:rPr lang="zh-CN" altLang="en-US" sz="2800" dirty="0">
                <a:latin typeface="楷体_GB2312" pitchFamily="49" charset="-122"/>
              </a:rPr>
              <a:t>）</a:t>
            </a:r>
            <a:r>
              <a:rPr lang="zh-CN" altLang="en-US" sz="2800" dirty="0">
                <a:solidFill>
                  <a:srgbClr val="800080"/>
                </a:solidFill>
                <a:latin typeface="楷体_GB2312" pitchFamily="49" charset="-122"/>
              </a:rPr>
              <a:t>确定数目的符号</a:t>
            </a:r>
            <a:r>
              <a:rPr lang="en-US" altLang="zh-CN" sz="2800" dirty="0">
                <a:solidFill>
                  <a:srgbClr val="800080"/>
                </a:solidFill>
                <a:latin typeface="楷体_GB2312" pitchFamily="49" charset="-122"/>
              </a:rPr>
              <a:t>,</a:t>
            </a:r>
            <a:r>
              <a:rPr lang="zh-CN" altLang="en-US" sz="2800" dirty="0">
                <a:solidFill>
                  <a:srgbClr val="800080"/>
                </a:solidFill>
                <a:latin typeface="楷体_GB2312" pitchFamily="49" charset="-122"/>
              </a:rPr>
              <a:t>确定</a:t>
            </a:r>
            <a:r>
              <a:rPr lang="zh-CN" altLang="en-US" sz="2800" dirty="0"/>
              <a:t>选择哪一个</a:t>
            </a:r>
            <a:r>
              <a:rPr lang="zh-CN" altLang="en-US" sz="2800" dirty="0">
                <a:solidFill>
                  <a:srgbClr val="800080"/>
                </a:solidFill>
              </a:rPr>
              <a:t>产生式</a:t>
            </a:r>
            <a:endParaRPr lang="zh-CN" altLang="en-US" sz="2800" dirty="0">
              <a:solidFill>
                <a:srgbClr val="800080"/>
              </a:solidFill>
              <a:latin typeface="楷体_GB2312" pitchFamily="49" charset="-122"/>
            </a:endParaRPr>
          </a:p>
          <a:p>
            <a:pPr>
              <a:buNone/>
            </a:pPr>
            <a:endParaRPr lang="zh-CN" altLang="en-US" sz="1000" dirty="0"/>
          </a:p>
          <a:p>
            <a:pPr>
              <a:buClrTx/>
              <a:buNone/>
            </a:pPr>
            <a:r>
              <a:rPr lang="zh-CN" altLang="en-US" sz="2800" dirty="0">
                <a:latin typeface="楷体_GB2312" pitchFamily="49" charset="-122"/>
              </a:rPr>
              <a:t>分析成功的</a:t>
            </a:r>
            <a:r>
              <a:rPr lang="zh-CN" altLang="en-US" sz="2800" dirty="0">
                <a:solidFill>
                  <a:srgbClr val="800080"/>
                </a:solidFill>
                <a:latin typeface="楷体_GB2312" pitchFamily="49" charset="-122"/>
              </a:rPr>
              <a:t>结果</a:t>
            </a:r>
            <a:r>
              <a:rPr lang="zh-CN" altLang="en-US" sz="2800" dirty="0">
                <a:latin typeface="楷体_GB2312" pitchFamily="49" charset="-122"/>
              </a:rPr>
              <a:t>：得到</a:t>
            </a:r>
            <a:r>
              <a:rPr lang="zh-CN" altLang="en-US" sz="2800" dirty="0">
                <a:solidFill>
                  <a:srgbClr val="800080"/>
                </a:solidFill>
                <a:latin typeface="楷体_GB2312" pitchFamily="49" charset="-122"/>
              </a:rPr>
              <a:t>唯一的最左推导</a:t>
            </a:r>
            <a:endParaRPr lang="zh-CN" altLang="en-US" sz="2800" dirty="0"/>
          </a:p>
          <a:p>
            <a:pPr>
              <a:buClrTx/>
            </a:pPr>
            <a:endParaRPr lang="zh-CN" altLang="en-US" sz="1000" dirty="0"/>
          </a:p>
          <a:p>
            <a:pPr>
              <a:buClrTx/>
              <a:buNone/>
            </a:pPr>
            <a:r>
              <a:rPr lang="zh-CN" altLang="en-US" sz="2800" dirty="0"/>
              <a:t>分析</a:t>
            </a:r>
            <a:r>
              <a:rPr lang="zh-CN" altLang="en-US" sz="2800" dirty="0">
                <a:solidFill>
                  <a:srgbClr val="800080"/>
                </a:solidFill>
              </a:rPr>
              <a:t>条件</a:t>
            </a:r>
            <a:r>
              <a:rPr lang="zh-CN" altLang="en-US" sz="2800" dirty="0"/>
              <a:t>：对</a:t>
            </a:r>
            <a:r>
              <a:rPr lang="zh-CN" altLang="en-US" sz="2800" dirty="0">
                <a:solidFill>
                  <a:srgbClr val="800080"/>
                </a:solidFill>
              </a:rPr>
              <a:t>文法</a:t>
            </a:r>
            <a:r>
              <a:rPr lang="zh-CN" altLang="en-US" sz="2800" dirty="0"/>
              <a:t>需要有一定的</a:t>
            </a:r>
            <a:r>
              <a:rPr lang="zh-CN" altLang="en-US" sz="2800" dirty="0">
                <a:solidFill>
                  <a:srgbClr val="800080"/>
                </a:solidFill>
              </a:rPr>
              <a:t>限制 </a:t>
            </a:r>
            <a:r>
              <a:rPr lang="en-US" altLang="zh-CN" sz="2800" dirty="0">
                <a:solidFill>
                  <a:srgbClr val="800080"/>
                </a:solidFill>
              </a:rPr>
              <a:t>LL(1)</a:t>
            </a:r>
            <a:r>
              <a:rPr lang="zh-CN" altLang="en-US" sz="2800" dirty="0">
                <a:solidFill>
                  <a:srgbClr val="800080"/>
                </a:solidFill>
              </a:rPr>
              <a:t>文法</a:t>
            </a:r>
          </a:p>
        </p:txBody>
      </p:sp>
      <p:sp>
        <p:nvSpPr>
          <p:cNvPr id="14" name="矩形 13"/>
          <p:cNvSpPr/>
          <p:nvPr/>
        </p:nvSpPr>
        <p:spPr>
          <a:xfrm>
            <a:off x="0" y="1785926"/>
            <a:ext cx="6000792" cy="2062103"/>
          </a:xfrm>
          <a:prstGeom prst="rect">
            <a:avLst/>
          </a:prstGeom>
        </p:spPr>
        <p:txBody>
          <a:bodyPr wrap="square">
            <a:spAutoFit/>
          </a:bodyPr>
          <a:lstStyle/>
          <a:p>
            <a:pPr>
              <a:buClrTx/>
              <a:buNone/>
            </a:pPr>
            <a:r>
              <a:rPr lang="zh-CN" altLang="en-US" dirty="0"/>
              <a:t>每一步推导中，总是对</a:t>
            </a:r>
            <a:r>
              <a:rPr lang="zh-CN" altLang="en-US" dirty="0">
                <a:solidFill>
                  <a:srgbClr val="800080"/>
                </a:solidFill>
              </a:rPr>
              <a:t>最左</a:t>
            </a:r>
            <a:r>
              <a:rPr lang="zh-CN" altLang="en-US" dirty="0"/>
              <a:t>边的</a:t>
            </a:r>
            <a:r>
              <a:rPr lang="zh-CN" altLang="en-US" dirty="0">
                <a:solidFill>
                  <a:srgbClr val="800080"/>
                </a:solidFill>
              </a:rPr>
              <a:t>非终结符</a:t>
            </a:r>
            <a:r>
              <a:rPr lang="zh-CN" altLang="en-US" dirty="0"/>
              <a:t>进行展开，且选择哪一个</a:t>
            </a:r>
            <a:r>
              <a:rPr lang="zh-CN" altLang="en-US" dirty="0">
                <a:solidFill>
                  <a:srgbClr val="800080"/>
                </a:solidFill>
              </a:rPr>
              <a:t>产生式</a:t>
            </a:r>
            <a:r>
              <a:rPr lang="zh-CN" altLang="en-US" dirty="0"/>
              <a:t>是</a:t>
            </a:r>
            <a:r>
              <a:rPr lang="zh-CN" altLang="en-US" dirty="0">
                <a:solidFill>
                  <a:srgbClr val="800080"/>
                </a:solidFill>
              </a:rPr>
              <a:t>确定</a:t>
            </a:r>
            <a:r>
              <a:rPr lang="zh-CN" altLang="en-US" dirty="0"/>
              <a:t>的，因此是一种</a:t>
            </a:r>
            <a:r>
              <a:rPr lang="zh-CN" altLang="en-US" dirty="0">
                <a:solidFill>
                  <a:srgbClr val="800080"/>
                </a:solidFill>
              </a:rPr>
              <a:t>无回溯</a:t>
            </a:r>
            <a:r>
              <a:rPr lang="zh-CN" altLang="en-US" dirty="0"/>
              <a:t>的方法</a:t>
            </a:r>
          </a:p>
        </p:txBody>
      </p:sp>
      <p:sp>
        <p:nvSpPr>
          <p:cNvPr id="15" name="TextBox 9">
            <a:extLst>
              <a:ext uri="{FF2B5EF4-FFF2-40B4-BE49-F238E27FC236}">
                <a16:creationId xmlns:a16="http://schemas.microsoft.com/office/drawing/2014/main" id="{F4219001-E3C9-4DAD-B439-ED53930EEA54}"/>
              </a:ext>
            </a:extLst>
          </p:cNvPr>
          <p:cNvSpPr txBox="1"/>
          <p:nvPr/>
        </p:nvSpPr>
        <p:spPr>
          <a:xfrm>
            <a:off x="7092280" y="1825660"/>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cxnSp>
        <p:nvCxnSpPr>
          <p:cNvPr id="3" name="直接连接符 2">
            <a:extLst>
              <a:ext uri="{FF2B5EF4-FFF2-40B4-BE49-F238E27FC236}">
                <a16:creationId xmlns:a16="http://schemas.microsoft.com/office/drawing/2014/main" id="{4A7AAABB-CC5F-7FAB-3A88-A926F253E51A}"/>
              </a:ext>
            </a:extLst>
          </p:cNvPr>
          <p:cNvCxnSpPr/>
          <p:nvPr/>
        </p:nvCxnSpPr>
        <p:spPr>
          <a:xfrm>
            <a:off x="7812360" y="2031295"/>
            <a:ext cx="0" cy="132569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A21F490-11F5-F04B-4C68-04E77567B1B0}"/>
              </a:ext>
            </a:extLst>
          </p:cNvPr>
          <p:cNvSpPr txBox="1"/>
          <p:nvPr/>
        </p:nvSpPr>
        <p:spPr>
          <a:xfrm rot="6435395">
            <a:off x="7749208" y="2549555"/>
            <a:ext cx="768808" cy="584775"/>
          </a:xfrm>
          <a:prstGeom prst="rect">
            <a:avLst/>
          </a:prstGeom>
          <a:noFill/>
        </p:spPr>
        <p:txBody>
          <a:bodyPr wrap="square">
            <a:spAutoFit/>
          </a:bodyPr>
          <a:lstStyle/>
          <a:p>
            <a:pPr>
              <a:buNone/>
            </a:pPr>
            <a:r>
              <a:rPr lang="en-US" altLang="zh-CN" dirty="0">
                <a:solidFill>
                  <a:srgbClr val="800080"/>
                </a:solidFill>
                <a:sym typeface="Symbol" panose="05050102010706020507" pitchFamily="18" charset="2"/>
              </a:rPr>
              <a:t></a:t>
            </a:r>
            <a:endParaRPr lang="zh-CN" altLang="en-US" dirty="0"/>
          </a:p>
        </p:txBody>
      </p:sp>
      <p:sp>
        <p:nvSpPr>
          <p:cNvPr id="5" name="TextBox 9">
            <a:extLst>
              <a:ext uri="{FF2B5EF4-FFF2-40B4-BE49-F238E27FC236}">
                <a16:creationId xmlns:a16="http://schemas.microsoft.com/office/drawing/2014/main" id="{D5A38CE0-5AFD-4436-D033-034002258C67}"/>
              </a:ext>
            </a:extLst>
          </p:cNvPr>
          <p:cNvSpPr txBox="1"/>
          <p:nvPr/>
        </p:nvSpPr>
        <p:spPr>
          <a:xfrm>
            <a:off x="8155336" y="2473194"/>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29759701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732631" y="1556792"/>
            <a:ext cx="7129463" cy="544188"/>
          </a:xfrm>
          <a:prstGeom prst="rect">
            <a:avLst/>
          </a:prstGeom>
          <a:noFill/>
          <a:ln w="9525">
            <a:noFill/>
            <a:miter lim="800000"/>
            <a:headEnd/>
            <a:tailEnd/>
          </a:ln>
        </p:spPr>
        <p:txBody>
          <a:bodyPr>
            <a:spAutoFit/>
          </a:bodyPr>
          <a:lstStyle/>
          <a:p>
            <a:pPr>
              <a:lnSpc>
                <a:spcPct val="90000"/>
              </a:lnSpc>
              <a:buClrTx/>
              <a:buFontTx/>
              <a:buNone/>
            </a:pPr>
            <a:r>
              <a:rPr lang="zh-CN" altLang="en-US" dirty="0">
                <a:solidFill>
                  <a:srgbClr val="800080"/>
                </a:solidFill>
              </a:rPr>
              <a:t>我们已经知道了</a:t>
            </a:r>
            <a:r>
              <a:rPr lang="en-US" altLang="zh-CN" dirty="0">
                <a:solidFill>
                  <a:srgbClr val="800080"/>
                </a:solidFill>
              </a:rPr>
              <a:t>LL</a:t>
            </a:r>
            <a:r>
              <a:rPr lang="zh-CN" altLang="en-US" dirty="0">
                <a:solidFill>
                  <a:srgbClr val="800080"/>
                </a:solidFill>
              </a:rPr>
              <a:t>（</a:t>
            </a:r>
            <a:r>
              <a:rPr lang="en-US" altLang="zh-CN" dirty="0">
                <a:solidFill>
                  <a:srgbClr val="800080"/>
                </a:solidFill>
              </a:rPr>
              <a:t>1</a:t>
            </a:r>
            <a:r>
              <a:rPr lang="zh-CN" altLang="en-US" dirty="0">
                <a:solidFill>
                  <a:srgbClr val="800080"/>
                </a:solidFill>
              </a:rPr>
              <a:t>）文法的定义</a:t>
            </a:r>
            <a:endParaRPr lang="zh-CN" altLang="en-US" dirty="0">
              <a:solidFill>
                <a:srgbClr val="800080"/>
              </a:solidFill>
              <a:ea typeface="华文行楷" pitchFamily="2" charset="-122"/>
            </a:endParaRPr>
          </a:p>
        </p:txBody>
      </p:sp>
      <p:sp>
        <p:nvSpPr>
          <p:cNvPr id="29704" name="Rectangle 10"/>
          <p:cNvSpPr>
            <a:spLocks noChangeArrowheads="1"/>
          </p:cNvSpPr>
          <p:nvPr/>
        </p:nvSpPr>
        <p:spPr bwMode="auto">
          <a:xfrm>
            <a:off x="1549400" y="188913"/>
            <a:ext cx="5951558" cy="646331"/>
          </a:xfrm>
          <a:prstGeom prst="rect">
            <a:avLst/>
          </a:prstGeom>
          <a:noFill/>
          <a:ln w="9525" algn="ctr">
            <a:noFill/>
            <a:miter lim="800000"/>
            <a:headEnd/>
            <a:tailEnd/>
          </a:ln>
        </p:spPr>
        <p:txBody>
          <a:bodyPr wrap="square">
            <a:spAutoFit/>
          </a:bodyPr>
          <a:lstStyle/>
          <a:p>
            <a:pPr algn="ctr">
              <a:lnSpc>
                <a:spcPct val="90000"/>
              </a:lnSpc>
              <a:buClrTx/>
              <a:buFontTx/>
              <a:buNone/>
            </a:pPr>
            <a:r>
              <a:rPr lang="en-US" altLang="zh-CN" sz="4000" dirty="0">
                <a:solidFill>
                  <a:srgbClr val="800080"/>
                </a:solidFill>
                <a:ea typeface="华文行楷" pitchFamily="2" charset="-122"/>
              </a:rPr>
              <a:t>4.2 </a:t>
            </a:r>
            <a:r>
              <a:rPr lang="en-US" altLang="zh-CN" sz="4000" dirty="0">
                <a:solidFill>
                  <a:srgbClr val="800080"/>
                </a:solidFill>
              </a:rPr>
              <a:t>LL(1)</a:t>
            </a:r>
            <a:r>
              <a:rPr lang="zh-CN" altLang="en-US" sz="4000" dirty="0">
                <a:solidFill>
                  <a:srgbClr val="800080"/>
                </a:solidFill>
              </a:rPr>
              <a:t>文法的判定</a:t>
            </a:r>
            <a:endParaRPr lang="zh-CN" altLang="en-US" sz="4000" b="1" dirty="0">
              <a:solidFill>
                <a:srgbClr val="800080"/>
              </a:solidFill>
              <a:ea typeface="华文行楷" pitchFamily="2" charset="-122"/>
            </a:endParaRPr>
          </a:p>
        </p:txBody>
      </p:sp>
      <p:sp>
        <p:nvSpPr>
          <p:cNvPr id="9" name="Rectangle 9"/>
          <p:cNvSpPr>
            <a:spLocks noChangeArrowheads="1"/>
          </p:cNvSpPr>
          <p:nvPr/>
        </p:nvSpPr>
        <p:spPr bwMode="auto">
          <a:xfrm>
            <a:off x="323528" y="2276872"/>
            <a:ext cx="8527709" cy="1815882"/>
          </a:xfrm>
          <a:prstGeom prst="rect">
            <a:avLst/>
          </a:prstGeom>
          <a:noFill/>
          <a:ln w="9525">
            <a:noFill/>
            <a:miter lim="800000"/>
            <a:headEnd/>
            <a:tailEnd/>
          </a:ln>
        </p:spPr>
        <p:txBody>
          <a:bodyPr wrap="square">
            <a:spAutoFit/>
          </a:bodyPr>
          <a:lstStyle/>
          <a:p>
            <a:pPr>
              <a:buNone/>
            </a:pPr>
            <a:r>
              <a:rPr lang="zh-CN" altLang="en-US" sz="2800" b="1" dirty="0"/>
              <a:t>文法 </a:t>
            </a:r>
            <a:r>
              <a:rPr lang="en-US" altLang="zh-CN" sz="2800" b="1" i="1" dirty="0">
                <a:solidFill>
                  <a:srgbClr val="800080"/>
                </a:solidFill>
              </a:rPr>
              <a:t>G </a:t>
            </a:r>
            <a:r>
              <a:rPr lang="zh-CN" altLang="en-US" sz="2800" b="1" dirty="0">
                <a:solidFill>
                  <a:srgbClr val="800080"/>
                </a:solidFill>
              </a:rPr>
              <a:t>是 </a:t>
            </a:r>
            <a:r>
              <a:rPr lang="en-US" altLang="zh-CN" sz="2800" b="1" dirty="0">
                <a:solidFill>
                  <a:srgbClr val="800080"/>
                </a:solidFill>
              </a:rPr>
              <a:t>LL</a:t>
            </a:r>
            <a:r>
              <a:rPr lang="zh-CN" altLang="en-US" sz="2800" b="1" dirty="0">
                <a:solidFill>
                  <a:srgbClr val="800080"/>
                </a:solidFill>
              </a:rPr>
              <a:t>（</a:t>
            </a:r>
            <a:r>
              <a:rPr lang="en-US" altLang="zh-CN" sz="2800" b="1" dirty="0">
                <a:solidFill>
                  <a:srgbClr val="800080"/>
                </a:solidFill>
              </a:rPr>
              <a:t>1</a:t>
            </a:r>
            <a:r>
              <a:rPr lang="zh-CN" altLang="en-US" sz="2800" b="1" dirty="0">
                <a:solidFill>
                  <a:srgbClr val="800080"/>
                </a:solidFill>
              </a:rPr>
              <a:t>）文法</a:t>
            </a:r>
            <a:r>
              <a:rPr lang="zh-CN" altLang="en-US" sz="2800" b="1" dirty="0"/>
              <a:t>，当且仅当对于 </a:t>
            </a:r>
            <a:r>
              <a:rPr lang="en-US" altLang="zh-CN" sz="2800" b="1" i="1" dirty="0"/>
              <a:t>G </a:t>
            </a:r>
            <a:r>
              <a:rPr lang="zh-CN" altLang="en-US" sz="2800" b="1" dirty="0"/>
              <a:t>的每个非终结符 </a:t>
            </a:r>
            <a:r>
              <a:rPr lang="en-US" altLang="zh-CN" sz="2800" b="1" i="1" dirty="0"/>
              <a:t>A </a:t>
            </a:r>
            <a:r>
              <a:rPr lang="zh-CN" altLang="en-US" sz="2800" b="1" dirty="0"/>
              <a:t>的任何两个不同产生式 </a:t>
            </a:r>
            <a:r>
              <a:rPr lang="en-US" altLang="zh-CN" sz="2800" b="1" dirty="0"/>
              <a:t>A</a:t>
            </a:r>
            <a:r>
              <a:rPr lang="en-US" altLang="zh-CN" sz="2800" b="1" dirty="0">
                <a:sym typeface="Symbol" pitchFamily="18" charset="2"/>
              </a:rPr>
              <a:t></a:t>
            </a:r>
            <a:r>
              <a:rPr lang="en-US" altLang="zh-CN" sz="2800" b="1" dirty="0"/>
              <a:t>α</a:t>
            </a:r>
            <a:r>
              <a:rPr lang="en-US" altLang="zh-CN" sz="2800" dirty="0">
                <a:latin typeface="楷体_GB2312" pitchFamily="49" charset="-122"/>
                <a:sym typeface="Symbol" pitchFamily="18" charset="2"/>
              </a:rPr>
              <a:t></a:t>
            </a:r>
            <a:r>
              <a:rPr lang="en-US" altLang="zh-CN" sz="2800" b="1" dirty="0"/>
              <a:t>β</a:t>
            </a:r>
            <a:r>
              <a:rPr lang="zh-CN" altLang="en-US" sz="2800" b="1" dirty="0"/>
              <a:t>，下面的条件成立：</a:t>
            </a:r>
          </a:p>
          <a:p>
            <a:pPr>
              <a:buNone/>
            </a:pPr>
            <a:r>
              <a:rPr lang="en-US" altLang="zh-CN" sz="2800" i="1" dirty="0"/>
              <a:t>        SELECT</a:t>
            </a:r>
            <a:r>
              <a:rPr lang="en-US" altLang="zh-CN" sz="2800" b="1" dirty="0"/>
              <a:t>(A</a:t>
            </a:r>
            <a:r>
              <a:rPr lang="en-US" altLang="zh-CN" sz="2800" b="1" dirty="0">
                <a:sym typeface="Symbol" pitchFamily="18" charset="2"/>
              </a:rPr>
              <a:t></a:t>
            </a:r>
            <a:r>
              <a:rPr lang="en-US" altLang="zh-CN" sz="2800" b="1" dirty="0"/>
              <a:t>α)</a:t>
            </a:r>
            <a:r>
              <a:rPr lang="en-US" altLang="zh-CN" sz="2800" dirty="0"/>
              <a:t> </a:t>
            </a:r>
            <a:r>
              <a:rPr lang="en-US" altLang="zh-CN" sz="2800" b="1" dirty="0">
                <a:sym typeface="Symbol" pitchFamily="18" charset="2"/>
              </a:rPr>
              <a:t> </a:t>
            </a:r>
            <a:r>
              <a:rPr lang="en-US" altLang="zh-CN" sz="2800" i="1" dirty="0"/>
              <a:t>SELECT</a:t>
            </a:r>
            <a:r>
              <a:rPr lang="en-US" altLang="zh-CN" sz="2800" b="1" dirty="0"/>
              <a:t>(A</a:t>
            </a:r>
            <a:r>
              <a:rPr lang="en-US" altLang="zh-CN" sz="2800" b="1" dirty="0">
                <a:sym typeface="Symbol" pitchFamily="18" charset="2"/>
              </a:rPr>
              <a:t></a:t>
            </a:r>
            <a:r>
              <a:rPr lang="en-US" altLang="zh-CN" sz="2800" b="1" dirty="0"/>
              <a:t>β)</a:t>
            </a:r>
            <a:r>
              <a:rPr lang="en-US" altLang="zh-CN" sz="2800" dirty="0"/>
              <a:t> </a:t>
            </a:r>
            <a:r>
              <a:rPr lang="en-US" altLang="zh-CN" sz="2800" b="1" dirty="0"/>
              <a:t> =</a:t>
            </a:r>
            <a:r>
              <a:rPr lang="en-US" altLang="zh-CN" sz="2800" dirty="0"/>
              <a:t> </a:t>
            </a:r>
            <a:r>
              <a:rPr lang="en-US" altLang="zh-CN" sz="2800" b="1" dirty="0">
                <a:sym typeface="Symbol" pitchFamily="18" charset="2"/>
              </a:rPr>
              <a:t></a:t>
            </a:r>
            <a:endParaRPr lang="en-US" altLang="zh-CN" sz="2800" b="1" dirty="0"/>
          </a:p>
        </p:txBody>
      </p:sp>
      <p:sp>
        <p:nvSpPr>
          <p:cNvPr id="10" name="Rectangle 9"/>
          <p:cNvSpPr>
            <a:spLocks noChangeArrowheads="1"/>
          </p:cNvSpPr>
          <p:nvPr/>
        </p:nvSpPr>
        <p:spPr bwMode="auto">
          <a:xfrm>
            <a:off x="323528" y="4365104"/>
            <a:ext cx="8712968" cy="2246769"/>
          </a:xfrm>
          <a:prstGeom prst="rect">
            <a:avLst/>
          </a:prstGeom>
          <a:noFill/>
          <a:ln w="9525">
            <a:noFill/>
            <a:miter lim="800000"/>
            <a:headEnd/>
            <a:tailEnd/>
          </a:ln>
        </p:spPr>
        <p:txBody>
          <a:bodyPr wrap="square">
            <a:spAutoFit/>
          </a:bodyPr>
          <a:lstStyle/>
          <a:p>
            <a:pPr>
              <a:buNone/>
            </a:pPr>
            <a:r>
              <a:rPr lang="zh-CN" altLang="en-US" sz="2800" b="1" dirty="0"/>
              <a:t>给我们一个</a:t>
            </a:r>
            <a:r>
              <a:rPr lang="en-US" altLang="zh-CN" sz="2800" b="1" dirty="0"/>
              <a:t>CFG</a:t>
            </a:r>
            <a:r>
              <a:rPr lang="zh-CN" altLang="en-US" sz="2800" b="1" dirty="0"/>
              <a:t>，需要一个确定的算法来判定它是否为</a:t>
            </a:r>
            <a:r>
              <a:rPr lang="en-US" altLang="zh-CN" sz="2800" b="1" dirty="0"/>
              <a:t>LL(1)</a:t>
            </a:r>
            <a:r>
              <a:rPr lang="zh-CN" altLang="en-US" sz="2800" b="1" dirty="0"/>
              <a:t>文法，如果是的话，那么可以使用</a:t>
            </a:r>
            <a:r>
              <a:rPr lang="en-US" altLang="zh-CN" sz="2800" dirty="0"/>
              <a:t>LL(1)</a:t>
            </a:r>
            <a:r>
              <a:rPr lang="zh-CN" altLang="en-US" sz="2800" dirty="0"/>
              <a:t>的分析方法。</a:t>
            </a:r>
            <a:endParaRPr lang="en-US" altLang="zh-CN" sz="2800" dirty="0"/>
          </a:p>
          <a:p>
            <a:pPr algn="ctr">
              <a:buNone/>
            </a:pPr>
            <a:r>
              <a:rPr lang="zh-CN" altLang="en-US" sz="2800" b="1" dirty="0"/>
              <a:t>也就是说，我们</a:t>
            </a:r>
            <a:r>
              <a:rPr lang="zh-CN" altLang="en-US" sz="2800" dirty="0"/>
              <a:t>要能确定的算</a:t>
            </a:r>
            <a:r>
              <a:rPr lang="zh-CN" altLang="en-US" sz="2800" b="1" dirty="0"/>
              <a:t>出每</a:t>
            </a:r>
            <a:r>
              <a:rPr lang="zh-CN" altLang="en-US" sz="2800" dirty="0"/>
              <a:t>一个产生式的</a:t>
            </a:r>
            <a:r>
              <a:rPr lang="en-US" altLang="zh-CN" sz="2800" i="1" dirty="0"/>
              <a:t>SELECT</a:t>
            </a:r>
            <a:r>
              <a:rPr lang="zh-CN" altLang="en-US" sz="2800" i="1" dirty="0"/>
              <a:t>集合</a:t>
            </a:r>
            <a:endParaRPr lang="en-US" altLang="zh-CN" sz="2800" b="1"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598760" y="146207"/>
            <a:ext cx="8183563" cy="1077218"/>
          </a:xfrm>
          <a:prstGeom prst="rect">
            <a:avLst/>
          </a:prstGeom>
          <a:noFill/>
          <a:ln w="9525">
            <a:noFill/>
            <a:miter lim="800000"/>
            <a:headEnd/>
            <a:tailEnd/>
          </a:ln>
        </p:spPr>
        <p:txBody>
          <a:bodyPr wrap="square">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定义</a:t>
            </a:r>
            <a:r>
              <a:rPr lang="en-US" altLang="zh-CN" sz="3200" b="1" dirty="0">
                <a:solidFill>
                  <a:srgbClr val="800080"/>
                </a:solidFill>
                <a:latin typeface="楷体_GB2312" pitchFamily="49" charset="-122"/>
              </a:rPr>
              <a:t>4.3</a:t>
            </a:r>
            <a:r>
              <a:rPr lang="zh-CN" altLang="en-US" sz="3200" b="1" dirty="0">
                <a:solidFill>
                  <a:srgbClr val="800080"/>
                </a:solidFill>
                <a:latin typeface="楷体_GB2312" pitchFamily="49" charset="-122"/>
              </a:rPr>
              <a:t>： 产生式的选择符号集</a:t>
            </a:r>
            <a:r>
              <a:rPr lang="en-US" altLang="zh-CN" sz="2400" i="1" dirty="0"/>
              <a:t>SELECT</a:t>
            </a:r>
          </a:p>
          <a:p>
            <a:pPr>
              <a:buClrTx/>
              <a:buNone/>
            </a:pPr>
            <a:r>
              <a:rPr lang="zh-CN" altLang="en-US" dirty="0">
                <a:solidFill>
                  <a:srgbClr val="800080"/>
                </a:solidFill>
              </a:rPr>
              <a:t>又称为</a:t>
            </a:r>
            <a:r>
              <a:rPr lang="zh-CN" altLang="en-US" sz="3200" b="1" dirty="0">
                <a:solidFill>
                  <a:srgbClr val="800080"/>
                </a:solidFill>
              </a:rPr>
              <a:t>预测集合</a:t>
            </a:r>
            <a:r>
              <a:rPr lang="zh-CN" altLang="en-US" sz="2400" b="1" dirty="0"/>
              <a:t>（</a:t>
            </a:r>
            <a:r>
              <a:rPr lang="en-US" altLang="zh-CN" sz="2400" b="1" i="1" dirty="0"/>
              <a:t>Predictive Set</a:t>
            </a:r>
            <a:r>
              <a:rPr lang="zh-CN" altLang="en-US" sz="2400" b="1" dirty="0"/>
              <a:t>）</a:t>
            </a:r>
            <a:r>
              <a:rPr lang="zh-CN" altLang="en-US" sz="2400" dirty="0"/>
              <a:t> </a:t>
            </a:r>
          </a:p>
        </p:txBody>
      </p:sp>
      <p:sp>
        <p:nvSpPr>
          <p:cNvPr id="5120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7" name="Rectangle 14"/>
          <p:cNvSpPr>
            <a:spLocks noChangeArrowheads="1"/>
          </p:cNvSpPr>
          <p:nvPr/>
        </p:nvSpPr>
        <p:spPr bwMode="auto">
          <a:xfrm>
            <a:off x="311671" y="1556792"/>
            <a:ext cx="8520657" cy="2923877"/>
          </a:xfrm>
          <a:prstGeom prst="rect">
            <a:avLst/>
          </a:prstGeom>
          <a:noFill/>
          <a:ln w="9525">
            <a:noFill/>
            <a:miter lim="800000"/>
            <a:headEnd/>
            <a:tailEnd/>
          </a:ln>
        </p:spPr>
        <p:txBody>
          <a:bodyPr wrap="square">
            <a:spAutoFit/>
          </a:bodyPr>
          <a:lstStyle/>
          <a:p>
            <a:pPr>
              <a:buNone/>
            </a:pPr>
            <a:r>
              <a:rPr lang="zh-CN" altLang="en-US" sz="2400" b="1" dirty="0"/>
              <a:t>设 </a:t>
            </a:r>
            <a:r>
              <a:rPr lang="en-US" altLang="zh-CN" sz="2400" b="1" i="1" dirty="0"/>
              <a:t>G</a:t>
            </a:r>
            <a:r>
              <a:rPr lang="en-US" altLang="zh-CN" sz="2400" b="1" dirty="0"/>
              <a:t> </a:t>
            </a:r>
            <a:r>
              <a:rPr lang="en-US" altLang="zh-CN" sz="2400" b="1" i="1" dirty="0"/>
              <a:t>=</a:t>
            </a:r>
            <a:r>
              <a:rPr lang="zh-CN" altLang="en-US" sz="2400" b="1" dirty="0"/>
              <a:t>（</a:t>
            </a:r>
            <a:r>
              <a:rPr lang="en-US" altLang="zh-CN" sz="2400" dirty="0"/>
              <a:t>V</a:t>
            </a:r>
            <a:r>
              <a:rPr lang="en-US" altLang="zh-CN" sz="2400" i="1" baseline="-25000" dirty="0"/>
              <a:t>N</a:t>
            </a:r>
            <a:r>
              <a:rPr lang="zh-CN" altLang="en-US" sz="2400" i="1" dirty="0"/>
              <a:t>，</a:t>
            </a:r>
            <a:r>
              <a:rPr lang="en-US" altLang="zh-CN" sz="2400" b="1" i="1" dirty="0"/>
              <a:t>V</a:t>
            </a:r>
            <a:r>
              <a:rPr lang="en-US" altLang="zh-CN" sz="2400" b="1" i="1" baseline="-25000" dirty="0"/>
              <a:t>T</a:t>
            </a:r>
            <a:r>
              <a:rPr lang="zh-CN" altLang="en-US" sz="2400" b="1" i="1" dirty="0"/>
              <a:t>，</a:t>
            </a:r>
            <a:r>
              <a:rPr lang="en-US" altLang="zh-CN" sz="2400" b="1" i="1" dirty="0"/>
              <a:t>P</a:t>
            </a:r>
            <a:r>
              <a:rPr lang="zh-CN" altLang="en-US" sz="2400" b="1" i="1" dirty="0"/>
              <a:t>，</a:t>
            </a:r>
            <a:r>
              <a:rPr lang="en-US" altLang="zh-CN" sz="2400" b="1" i="1" dirty="0"/>
              <a:t>S</a:t>
            </a:r>
            <a:r>
              <a:rPr lang="zh-CN" altLang="en-US" sz="2400" b="1" dirty="0"/>
              <a:t>）</a:t>
            </a:r>
            <a:r>
              <a:rPr lang="zh-CN" altLang="zh-CN" sz="2400" b="1" dirty="0"/>
              <a:t>是上下文无关文法。</a:t>
            </a:r>
            <a:endParaRPr lang="zh-CN" altLang="en-US" sz="2400" b="1" dirty="0"/>
          </a:p>
          <a:p>
            <a:pPr>
              <a:buNone/>
            </a:pPr>
            <a:r>
              <a:rPr lang="zh-CN" altLang="en-US" sz="2400" b="1" dirty="0"/>
              <a:t>对任何产生式 </a:t>
            </a:r>
            <a:r>
              <a:rPr lang="en-US" altLang="zh-CN" sz="2400" b="1" dirty="0"/>
              <a:t>A</a:t>
            </a:r>
            <a:r>
              <a:rPr lang="en-US" altLang="zh-CN" sz="2400" b="1" dirty="0">
                <a:sym typeface="Symbol" pitchFamily="18" charset="2"/>
              </a:rPr>
              <a:t></a:t>
            </a:r>
            <a:r>
              <a:rPr lang="en-US" altLang="zh-CN" sz="2400" b="1" dirty="0"/>
              <a:t>α</a:t>
            </a:r>
            <a:r>
              <a:rPr lang="en-US" altLang="zh-CN" sz="2400" b="1" dirty="0">
                <a:sym typeface="Symbol" pitchFamily="18" charset="2"/>
              </a:rPr>
              <a:t> </a:t>
            </a:r>
            <a:r>
              <a:rPr lang="en-US" altLang="zh-CN" sz="2400" b="1" i="1" dirty="0"/>
              <a:t>P</a:t>
            </a:r>
            <a:r>
              <a:rPr lang="zh-CN" altLang="en-US" sz="2400" b="1" dirty="0"/>
              <a:t>，其</a:t>
            </a:r>
            <a:r>
              <a:rPr lang="en-US" altLang="zh-CN" sz="2400" i="1" dirty="0"/>
              <a:t>SELECT </a:t>
            </a:r>
            <a:r>
              <a:rPr lang="en-US" altLang="zh-CN" sz="2400" b="1" dirty="0"/>
              <a:t>(A</a:t>
            </a:r>
            <a:r>
              <a:rPr lang="en-US" altLang="zh-CN" sz="2400" b="1" dirty="0">
                <a:sym typeface="Symbol" pitchFamily="18" charset="2"/>
              </a:rPr>
              <a:t></a:t>
            </a:r>
            <a:r>
              <a:rPr lang="en-US" altLang="zh-CN" sz="2400" b="1" dirty="0"/>
              <a:t>α) </a:t>
            </a:r>
            <a:r>
              <a:rPr lang="zh-CN" altLang="en-US" sz="2400" b="1" dirty="0"/>
              <a:t>定义为：</a:t>
            </a:r>
          </a:p>
          <a:p>
            <a:endParaRPr lang="zh-CN" altLang="en-US" sz="1000" b="1" dirty="0"/>
          </a:p>
          <a:p>
            <a:pPr>
              <a:buFont typeface="Symbol" pitchFamily="18" charset="2"/>
              <a:buChar char="-"/>
            </a:pPr>
            <a:r>
              <a:rPr lang="zh-CN" altLang="en-US" sz="2400" b="1" dirty="0"/>
              <a:t> 如果 </a:t>
            </a:r>
            <a:r>
              <a:rPr lang="zh-CN" altLang="en-US" sz="2400" b="1" dirty="0">
                <a:sym typeface="Symbol" pitchFamily="18" charset="2"/>
              </a:rPr>
              <a:t></a:t>
            </a:r>
            <a:r>
              <a:rPr lang="zh-CN" altLang="en-US" sz="2400" b="1" dirty="0"/>
              <a:t> </a:t>
            </a:r>
            <a:r>
              <a:rPr lang="zh-CN" altLang="en-US" sz="2400" b="1" dirty="0">
                <a:sym typeface="Symbol" pitchFamily="18" charset="2"/>
              </a:rPr>
              <a:t></a:t>
            </a:r>
            <a:r>
              <a:rPr lang="zh-CN" altLang="en-US" sz="2400" b="1" dirty="0"/>
              <a:t> </a:t>
            </a:r>
            <a:r>
              <a:rPr lang="en-US" altLang="zh-CN" sz="2400" b="1" i="1" dirty="0"/>
              <a:t>First</a:t>
            </a:r>
            <a:r>
              <a:rPr lang="en-US" altLang="zh-CN" sz="2400" b="1" dirty="0"/>
              <a:t>(α)</a:t>
            </a:r>
            <a:r>
              <a:rPr lang="zh-CN" altLang="en-US" sz="2400" b="1" dirty="0"/>
              <a:t>，那么 </a:t>
            </a:r>
          </a:p>
          <a:p>
            <a:pPr>
              <a:buFont typeface="Symbol" pitchFamily="18" charset="2"/>
              <a:buNone/>
            </a:pPr>
            <a:endParaRPr lang="zh-CN" altLang="en-US" sz="1000" b="1" dirty="0"/>
          </a:p>
          <a:p>
            <a:pPr>
              <a:buNone/>
            </a:pPr>
            <a:r>
              <a:rPr lang="zh-CN" altLang="en-US" sz="2400" b="1" i="1" dirty="0"/>
              <a:t>              </a:t>
            </a:r>
            <a:r>
              <a:rPr lang="en-US" altLang="zh-CN" sz="2400" i="1" dirty="0"/>
              <a:t>SELECT</a:t>
            </a:r>
            <a:r>
              <a:rPr lang="en-US" altLang="zh-CN" sz="2400" b="1" dirty="0"/>
              <a:t>(A</a:t>
            </a:r>
            <a:r>
              <a:rPr lang="en-US" altLang="zh-CN" sz="2400" b="1" dirty="0">
                <a:sym typeface="Symbol" pitchFamily="18" charset="2"/>
              </a:rPr>
              <a:t></a:t>
            </a:r>
            <a:r>
              <a:rPr lang="en-US" altLang="zh-CN" sz="2400" b="1" dirty="0"/>
              <a:t>α) = </a:t>
            </a:r>
            <a:r>
              <a:rPr lang="en-US" altLang="zh-CN" sz="2400" i="1" dirty="0"/>
              <a:t>FIRST</a:t>
            </a:r>
            <a:r>
              <a:rPr lang="en-US" altLang="zh-CN" sz="2400" b="1" dirty="0"/>
              <a:t>(α)</a:t>
            </a:r>
            <a:r>
              <a:rPr lang="zh-CN" altLang="en-US" sz="2400" b="1" dirty="0"/>
              <a:t>；</a:t>
            </a:r>
            <a:endParaRPr lang="zh-CN" altLang="en-US" sz="2800" b="1" dirty="0">
              <a:sym typeface="Symbol" pitchFamily="18" charset="2"/>
            </a:endParaRPr>
          </a:p>
          <a:p>
            <a:pPr>
              <a:buFont typeface="Symbol" pitchFamily="18" charset="2"/>
              <a:buNone/>
            </a:pPr>
            <a:endParaRPr lang="zh-CN" altLang="en-US" sz="1000" b="1" dirty="0"/>
          </a:p>
          <a:p>
            <a:pPr>
              <a:buFont typeface="Symbol" pitchFamily="18" charset="2"/>
              <a:buChar char="-"/>
            </a:pPr>
            <a:r>
              <a:rPr lang="zh-CN" altLang="en-US" sz="2400" b="1" dirty="0">
                <a:sym typeface="Symbol" pitchFamily="18" charset="2"/>
              </a:rPr>
              <a:t> 如果   </a:t>
            </a:r>
            <a:r>
              <a:rPr lang="en-US" altLang="zh-CN" sz="2400" b="1" i="1" dirty="0">
                <a:sym typeface="Symbol" pitchFamily="18" charset="2"/>
              </a:rPr>
              <a:t>First </a:t>
            </a:r>
            <a:r>
              <a:rPr lang="en-US" altLang="zh-CN" sz="2400" b="1" dirty="0">
                <a:sym typeface="Symbol" pitchFamily="18" charset="2"/>
              </a:rPr>
              <a:t>(</a:t>
            </a:r>
            <a:r>
              <a:rPr lang="en-US" altLang="zh-CN" sz="2400" b="1" dirty="0"/>
              <a:t>α</a:t>
            </a:r>
            <a:r>
              <a:rPr lang="en-US" altLang="zh-CN" sz="2400" b="1" dirty="0">
                <a:sym typeface="Symbol" pitchFamily="18" charset="2"/>
              </a:rPr>
              <a:t>)</a:t>
            </a:r>
            <a:r>
              <a:rPr lang="zh-CN" altLang="en-US" sz="2400" b="1" dirty="0">
                <a:sym typeface="Symbol" pitchFamily="18" charset="2"/>
              </a:rPr>
              <a:t>，那么</a:t>
            </a:r>
          </a:p>
          <a:p>
            <a:pPr>
              <a:buFont typeface="Symbol" pitchFamily="18" charset="2"/>
              <a:buNone/>
            </a:pPr>
            <a:r>
              <a:rPr lang="zh-CN" altLang="en-US" sz="1000" b="1" dirty="0">
                <a:sym typeface="Symbol" pitchFamily="18" charset="2"/>
              </a:rPr>
              <a:t> </a:t>
            </a:r>
          </a:p>
          <a:p>
            <a:pPr>
              <a:buNone/>
            </a:pPr>
            <a:r>
              <a:rPr lang="zh-CN" altLang="en-US" sz="2400" b="1" i="1" dirty="0">
                <a:sym typeface="Symbol" pitchFamily="18" charset="2"/>
              </a:rPr>
              <a:t>               </a:t>
            </a:r>
            <a:r>
              <a:rPr lang="en-US" altLang="zh-CN" sz="2400" i="1" dirty="0"/>
              <a:t>SELECT</a:t>
            </a:r>
            <a:r>
              <a:rPr lang="en-US" altLang="zh-CN" sz="2400" b="1" dirty="0">
                <a:sym typeface="Symbol" pitchFamily="18" charset="2"/>
              </a:rPr>
              <a:t>(</a:t>
            </a:r>
            <a:r>
              <a:rPr lang="en-US" altLang="zh-CN" sz="2400" b="1" dirty="0"/>
              <a:t>A</a:t>
            </a:r>
            <a:r>
              <a:rPr lang="en-US" altLang="zh-CN" sz="2400" b="1" dirty="0">
                <a:sym typeface="Symbol" pitchFamily="18" charset="2"/>
              </a:rPr>
              <a:t></a:t>
            </a:r>
            <a:r>
              <a:rPr lang="en-US" altLang="zh-CN" sz="2400" b="1" dirty="0"/>
              <a:t>α</a:t>
            </a:r>
            <a:r>
              <a:rPr lang="en-US" altLang="zh-CN" sz="2400" b="1" dirty="0">
                <a:sym typeface="Symbol" pitchFamily="18" charset="2"/>
              </a:rPr>
              <a:t>) = (FIRST(</a:t>
            </a:r>
            <a:r>
              <a:rPr lang="en-US" altLang="zh-CN" sz="2400" b="1" dirty="0"/>
              <a:t>α</a:t>
            </a:r>
            <a:r>
              <a:rPr lang="en-US" altLang="zh-CN" sz="2400" b="1" dirty="0">
                <a:sym typeface="Symbol" pitchFamily="18" charset="2"/>
              </a:rPr>
              <a:t>) – {} )  </a:t>
            </a:r>
            <a:r>
              <a:rPr lang="en-US" altLang="zh-CN" sz="2400" b="1" i="1" dirty="0">
                <a:sym typeface="Symbol" pitchFamily="18" charset="2"/>
              </a:rPr>
              <a:t>FOLLOW</a:t>
            </a:r>
            <a:r>
              <a:rPr lang="en-US" altLang="zh-CN" sz="2400" b="1" dirty="0">
                <a:sym typeface="Symbol" pitchFamily="18" charset="2"/>
              </a:rPr>
              <a:t>(</a:t>
            </a:r>
            <a:r>
              <a:rPr lang="en-US" altLang="zh-CN" sz="2400" b="1" i="1" dirty="0">
                <a:sym typeface="Symbol" pitchFamily="18" charset="2"/>
              </a:rPr>
              <a:t>A</a:t>
            </a:r>
            <a:r>
              <a:rPr lang="en-US" altLang="zh-CN" sz="2400" b="1" dirty="0">
                <a:sym typeface="Symbol" pitchFamily="18" charset="2"/>
              </a:rPr>
              <a:t>)</a:t>
            </a:r>
            <a:r>
              <a:rPr lang="en-US" altLang="zh-CN" sz="2400" dirty="0">
                <a:sym typeface="Symbol" pitchFamily="18" charset="2"/>
              </a:rPr>
              <a:t> </a:t>
            </a:r>
          </a:p>
        </p:txBody>
      </p:sp>
    </p:spTree>
    <p:extLst>
      <p:ext uri="{BB962C8B-B14F-4D97-AF65-F5344CB8AC3E}">
        <p14:creationId xmlns:p14="http://schemas.microsoft.com/office/powerpoint/2010/main" val="12693726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0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0" y="44624"/>
            <a:ext cx="8964488" cy="584775"/>
          </a:xfrm>
          <a:prstGeom prst="rect">
            <a:avLst/>
          </a:prstGeom>
          <a:noFill/>
          <a:ln w="9525">
            <a:noFill/>
            <a:miter lim="800000"/>
            <a:headEnd/>
            <a:tailEnd/>
          </a:ln>
        </p:spPr>
        <p:txBody>
          <a:bodyPr wrap="square">
            <a:spAutoFit/>
          </a:bodyPr>
          <a:lstStyle/>
          <a:p>
            <a:r>
              <a:rPr lang="zh-CN" altLang="en-US" dirty="0">
                <a:solidFill>
                  <a:srgbClr val="800080"/>
                </a:solidFill>
              </a:rPr>
              <a:t>定义</a:t>
            </a:r>
            <a:r>
              <a:rPr lang="en-US" altLang="zh-CN" dirty="0">
                <a:solidFill>
                  <a:srgbClr val="800080"/>
                </a:solidFill>
              </a:rPr>
              <a:t>4.1</a:t>
            </a:r>
            <a:r>
              <a:rPr lang="zh-CN" altLang="en-US" dirty="0"/>
              <a:t> </a:t>
            </a:r>
            <a:r>
              <a:rPr lang="en-US" altLang="zh-CN" sz="3200" dirty="0">
                <a:solidFill>
                  <a:srgbClr val="800080"/>
                </a:solidFill>
              </a:rPr>
              <a:t>FIRST</a:t>
            </a:r>
            <a:r>
              <a:rPr lang="en-US" altLang="zh-CN" sz="3200" dirty="0">
                <a:solidFill>
                  <a:srgbClr val="800080"/>
                </a:solidFill>
                <a:latin typeface="楷体_GB2312" pitchFamily="49" charset="-122"/>
              </a:rPr>
              <a:t> </a:t>
            </a:r>
            <a:r>
              <a:rPr lang="zh-CN" altLang="en-US" sz="3200" b="1" dirty="0">
                <a:solidFill>
                  <a:srgbClr val="800080"/>
                </a:solidFill>
                <a:latin typeface="楷体_GB2312" pitchFamily="49" charset="-122"/>
              </a:rPr>
              <a:t>集合（开始符号集，首符号集）</a:t>
            </a:r>
            <a:endParaRPr lang="zh-CN" altLang="en-US" sz="3200" b="1" dirty="0">
              <a:solidFill>
                <a:srgbClr val="800080"/>
              </a:solidFill>
            </a:endParaRPr>
          </a:p>
        </p:txBody>
      </p:sp>
      <p:sp>
        <p:nvSpPr>
          <p:cNvPr id="10" name="Rectangle 4"/>
          <p:cNvSpPr>
            <a:spLocks noChangeArrowheads="1"/>
          </p:cNvSpPr>
          <p:nvPr/>
        </p:nvSpPr>
        <p:spPr bwMode="auto">
          <a:xfrm>
            <a:off x="0" y="548680"/>
            <a:ext cx="8999984" cy="1400383"/>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solidFill>
                  <a:schemeClr val="tx1"/>
                </a:solidFill>
                <a:latin typeface="楷体_GB2312" pitchFamily="49" charset="-122"/>
              </a:rPr>
              <a:t> </a:t>
            </a: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endParaRPr lang="zh-CN" altLang="en-US" b="1" dirty="0"/>
          </a:p>
          <a:p>
            <a:endParaRPr lang="zh-CN" altLang="en-US" sz="1050" b="1" dirty="0"/>
          </a:p>
          <a:p>
            <a:pPr>
              <a:buNone/>
            </a:pPr>
            <a:r>
              <a:rPr lang="zh-CN" altLang="en-US" b="1" dirty="0"/>
              <a:t>   对 </a:t>
            </a:r>
            <a:r>
              <a:rPr lang="zh-CN" altLang="en-US" b="1" i="1" dirty="0">
                <a:latin typeface="楷体_GB2312" pitchFamily="49" charset="-122"/>
                <a:sym typeface="Symbol" pitchFamily="18" charset="2"/>
              </a:rPr>
              <a:t> </a:t>
            </a:r>
            <a:r>
              <a:rPr lang="zh-CN" altLang="en-US" b="1" dirty="0">
                <a:latin typeface="楷体_GB2312" pitchFamily="49" charset="-122"/>
                <a:sym typeface="Symbol" pitchFamily="18" charset="2"/>
              </a:rPr>
              <a:t></a:t>
            </a:r>
            <a:r>
              <a:rPr lang="en-US" altLang="zh-CN" b="1" dirty="0">
                <a:latin typeface="楷体_GB2312" pitchFamily="49" charset="-122"/>
                <a:sym typeface="Symbol" pitchFamily="18" charset="2"/>
              </a:rPr>
              <a:t>(</a:t>
            </a:r>
            <a:r>
              <a:rPr lang="en-US" altLang="zh-CN" b="1" i="1" dirty="0"/>
              <a:t>V</a:t>
            </a:r>
            <a:r>
              <a:rPr lang="en-US" altLang="zh-CN" b="1" i="1" baseline="-25000" dirty="0"/>
              <a:t>T </a:t>
            </a:r>
            <a:r>
              <a:rPr lang="en-US" altLang="zh-CN" b="1" dirty="0">
                <a:latin typeface="楷体_GB2312" pitchFamily="49" charset="-122"/>
                <a:sym typeface="Symbol" pitchFamily="18" charset="2"/>
              </a:rPr>
              <a:t></a:t>
            </a:r>
            <a:r>
              <a:rPr lang="en-US" altLang="zh-CN" b="1" dirty="0"/>
              <a:t>V</a:t>
            </a:r>
            <a:r>
              <a:rPr lang="en-US" altLang="zh-CN" b="1" i="1" baseline="-25000" dirty="0"/>
              <a:t>N</a:t>
            </a:r>
            <a:r>
              <a:rPr lang="en-US" altLang="zh-CN" b="1" dirty="0">
                <a:latin typeface="楷体_GB2312" pitchFamily="49" charset="-122"/>
                <a:sym typeface="Symbol" pitchFamily="18" charset="2"/>
              </a:rPr>
              <a:t>)</a:t>
            </a:r>
            <a:r>
              <a:rPr lang="en-US" altLang="zh-CN" b="1" baseline="30000" dirty="0">
                <a:latin typeface="楷体_GB2312" pitchFamily="49" charset="-122"/>
                <a:sym typeface="Symbol" pitchFamily="18" charset="2"/>
              </a:rPr>
              <a:t>*</a:t>
            </a:r>
            <a:r>
              <a:rPr lang="zh-CN" altLang="en-US" b="1" dirty="0">
                <a:latin typeface="楷体_GB2312" pitchFamily="49" charset="-122"/>
              </a:rPr>
              <a:t>，</a:t>
            </a:r>
          </a:p>
        </p:txBody>
      </p:sp>
      <p:grpSp>
        <p:nvGrpSpPr>
          <p:cNvPr id="4" name="组合 3"/>
          <p:cNvGrpSpPr/>
          <p:nvPr/>
        </p:nvGrpSpPr>
        <p:grpSpPr>
          <a:xfrm>
            <a:off x="378148" y="1988840"/>
            <a:ext cx="8605143" cy="1077218"/>
            <a:chOff x="378148" y="1988840"/>
            <a:chExt cx="8605143" cy="1077218"/>
          </a:xfrm>
        </p:grpSpPr>
        <p:grpSp>
          <p:nvGrpSpPr>
            <p:cNvPr id="3" name="组合 2"/>
            <p:cNvGrpSpPr/>
            <p:nvPr/>
          </p:nvGrpSpPr>
          <p:grpSpPr>
            <a:xfrm>
              <a:off x="378148" y="1988840"/>
              <a:ext cx="8605143" cy="1077218"/>
              <a:chOff x="378148" y="1988840"/>
              <a:chExt cx="8605143" cy="1077218"/>
            </a:xfrm>
          </p:grpSpPr>
          <p:sp>
            <p:nvSpPr>
              <p:cNvPr id="12" name="矩形 11"/>
              <p:cNvSpPr/>
              <p:nvPr/>
            </p:nvSpPr>
            <p:spPr>
              <a:xfrm>
                <a:off x="5007346" y="2525790"/>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sp>
            <p:nvSpPr>
              <p:cNvPr id="2" name="矩形 1"/>
              <p:cNvSpPr/>
              <p:nvPr/>
            </p:nvSpPr>
            <p:spPr>
              <a:xfrm>
                <a:off x="378148" y="1988840"/>
                <a:ext cx="8605143" cy="1077218"/>
              </a:xfrm>
              <a:prstGeom prst="rect">
                <a:avLst/>
              </a:prstGeom>
            </p:spPr>
            <p:txBody>
              <a:bodyPr wrap="square">
                <a:spAutoFit/>
              </a:bodyPr>
              <a:lstStyle/>
              <a:p>
                <a:pPr>
                  <a:buNone/>
                </a:pPr>
                <a:r>
                  <a:rPr lang="en-US" altLang="zh-CN" dirty="0">
                    <a:solidFill>
                      <a:srgbClr val="800080"/>
                    </a:solidFill>
                  </a:rPr>
                  <a:t>FIRST</a:t>
                </a:r>
                <a:r>
                  <a:rPr lang="zh-CN" altLang="en-US" dirty="0">
                    <a:solidFill>
                      <a:srgbClr val="800080"/>
                    </a:solidFill>
                  </a:rPr>
                  <a:t>（</a:t>
                </a:r>
                <a:r>
                  <a:rPr lang="zh-CN" altLang="en-US" i="1" dirty="0">
                    <a:solidFill>
                      <a:srgbClr val="800080"/>
                    </a:solidFill>
                    <a:sym typeface="Symbol" pitchFamily="18" charset="2"/>
                  </a:rPr>
                  <a:t></a:t>
                </a:r>
                <a:r>
                  <a:rPr lang="zh-CN" altLang="en-US" dirty="0">
                    <a:solidFill>
                      <a:srgbClr val="800080"/>
                    </a:solidFill>
                    <a:sym typeface="Symbol" pitchFamily="18" charset="2"/>
                  </a:rPr>
                  <a:t>）</a:t>
                </a:r>
                <a:r>
                  <a:rPr lang="en-US" altLang="zh-CN" dirty="0">
                    <a:solidFill>
                      <a:srgbClr val="800080"/>
                    </a:solidFill>
                    <a:sym typeface="Symbol" pitchFamily="18" charset="2"/>
                  </a:rPr>
                  <a:t>= { a</a:t>
                </a:r>
                <a:r>
                  <a:rPr lang="en-US" altLang="zh-CN" dirty="0">
                    <a:solidFill>
                      <a:srgbClr val="800080"/>
                    </a:solidFill>
                    <a:latin typeface="楷体_GB2312" pitchFamily="49" charset="-122"/>
                    <a:sym typeface="Symbol" pitchFamily="18" charset="2"/>
                  </a:rPr>
                  <a:t></a:t>
                </a:r>
                <a:r>
                  <a:rPr lang="en-US" altLang="zh-CN" i="1" dirty="0">
                    <a:solidFill>
                      <a:srgbClr val="800080"/>
                    </a:solidFill>
                    <a:sym typeface="Symbol" pitchFamily="18" charset="2"/>
                  </a:rPr>
                  <a:t></a:t>
                </a:r>
                <a:r>
                  <a:rPr lang="en-US" altLang="zh-CN" dirty="0">
                    <a:solidFill>
                      <a:srgbClr val="800080"/>
                    </a:solidFill>
                    <a:sym typeface="Symbol" pitchFamily="18" charset="2"/>
                  </a:rPr>
                  <a:t> a</a:t>
                </a:r>
                <a:r>
                  <a:rPr lang="en-US" altLang="zh-CN" i="1" dirty="0">
                    <a:solidFill>
                      <a:srgbClr val="800080"/>
                    </a:solidFill>
                    <a:sym typeface="Symbol" pitchFamily="18" charset="2"/>
                  </a:rPr>
                  <a:t>, </a:t>
                </a:r>
                <a:r>
                  <a:rPr lang="en-US" altLang="zh-CN" dirty="0">
                    <a:solidFill>
                      <a:srgbClr val="800080"/>
                    </a:solidFill>
                    <a:sym typeface="Symbol" pitchFamily="18" charset="2"/>
                  </a:rPr>
                  <a:t>a </a:t>
                </a:r>
                <a:r>
                  <a:rPr lang="en-US" altLang="zh-CN" dirty="0">
                    <a:solidFill>
                      <a:srgbClr val="800080"/>
                    </a:solidFill>
                    <a:latin typeface="楷体_GB2312" pitchFamily="49" charset="-122"/>
                    <a:sym typeface="Symbol" pitchFamily="18" charset="2"/>
                  </a:rPr>
                  <a:t></a:t>
                </a:r>
                <a:r>
                  <a:rPr lang="en-US" altLang="zh-CN" i="1" dirty="0">
                    <a:solidFill>
                      <a:srgbClr val="800080"/>
                    </a:solidFill>
                    <a:sym typeface="Symbol" pitchFamily="18" charset="2"/>
                  </a:rPr>
                  <a:t>V</a:t>
                </a:r>
                <a:r>
                  <a:rPr lang="en-US" altLang="zh-CN" i="1" baseline="-25000" dirty="0">
                    <a:solidFill>
                      <a:srgbClr val="800080"/>
                    </a:solidFill>
                    <a:sym typeface="Symbol" pitchFamily="18" charset="2"/>
                  </a:rPr>
                  <a:t>T</a:t>
                </a:r>
                <a:r>
                  <a:rPr lang="en-US" altLang="zh-CN" i="1" dirty="0">
                    <a:solidFill>
                      <a:srgbClr val="800080"/>
                    </a:solidFill>
                    <a:sym typeface="Symbol" pitchFamily="18" charset="2"/>
                  </a:rPr>
                  <a:t>,</a:t>
                </a:r>
                <a:r>
                  <a:rPr lang="en-US" altLang="zh-CN" dirty="0">
                    <a:solidFill>
                      <a:srgbClr val="800080"/>
                    </a:solidFill>
                    <a:sym typeface="Symbol" pitchFamily="18" charset="2"/>
                  </a:rPr>
                  <a:t> </a:t>
                </a:r>
                <a:r>
                  <a:rPr lang="en-US" altLang="zh-CN" i="1" dirty="0">
                    <a:solidFill>
                      <a:srgbClr val="800080"/>
                    </a:solidFill>
                    <a:sym typeface="Symbol" pitchFamily="18" charset="2"/>
                  </a:rPr>
                  <a:t></a:t>
                </a:r>
                <a:r>
                  <a:rPr lang="en-US" altLang="zh-CN" dirty="0">
                    <a:solidFill>
                      <a:srgbClr val="800080"/>
                    </a:solidFill>
                    <a:latin typeface="楷体_GB2312" pitchFamily="49" charset="-122"/>
                    <a:sym typeface="Symbol" pitchFamily="18" charset="2"/>
                  </a:rPr>
                  <a:t>(</a:t>
                </a:r>
                <a:r>
                  <a:rPr lang="en-US" altLang="zh-CN" i="1" dirty="0">
                    <a:solidFill>
                      <a:srgbClr val="800080"/>
                    </a:solidFill>
                  </a:rPr>
                  <a:t>V</a:t>
                </a:r>
                <a:r>
                  <a:rPr lang="en-US" altLang="zh-CN" i="1" baseline="-25000" dirty="0">
                    <a:solidFill>
                      <a:srgbClr val="800080"/>
                    </a:solidFill>
                  </a:rPr>
                  <a:t>T</a:t>
                </a:r>
                <a:r>
                  <a:rPr lang="en-US" altLang="zh-CN" dirty="0">
                    <a:solidFill>
                      <a:srgbClr val="800080"/>
                    </a:solidFill>
                    <a:latin typeface="楷体_GB2312" pitchFamily="49" charset="-122"/>
                    <a:sym typeface="Symbol" pitchFamily="18" charset="2"/>
                  </a:rPr>
                  <a:t></a:t>
                </a:r>
                <a:r>
                  <a:rPr lang="en-US" altLang="zh-CN" i="1" dirty="0">
                    <a:solidFill>
                      <a:srgbClr val="800080"/>
                    </a:solidFill>
                  </a:rPr>
                  <a:t>V</a:t>
                </a:r>
                <a:r>
                  <a:rPr lang="en-US" altLang="zh-CN" i="1" baseline="-25000" dirty="0">
                    <a:solidFill>
                      <a:srgbClr val="800080"/>
                    </a:solidFill>
                  </a:rPr>
                  <a:t>N</a:t>
                </a:r>
                <a:r>
                  <a:rPr lang="en-US" altLang="zh-CN"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dirty="0">
                    <a:solidFill>
                      <a:srgbClr val="800080"/>
                    </a:solidFill>
                  </a:rPr>
                  <a:t>,</a:t>
                </a:r>
              </a:p>
              <a:p>
                <a:pPr>
                  <a:buNone/>
                </a:pPr>
                <a:r>
                  <a:rPr lang="en-US" altLang="zh-CN" dirty="0">
                    <a:solidFill>
                      <a:srgbClr val="800080"/>
                    </a:solidFill>
                  </a:rPr>
                  <a:t>                             </a:t>
                </a:r>
                <a:r>
                  <a:rPr lang="zh-CN" altLang="en-US" dirty="0">
                    <a:solidFill>
                      <a:srgbClr val="800080"/>
                    </a:solidFill>
                  </a:rPr>
                  <a:t>或者 </a:t>
                </a:r>
                <a:r>
                  <a:rPr lang="zh-CN" altLang="zh-CN" i="1" dirty="0">
                    <a:solidFill>
                      <a:srgbClr val="800080"/>
                    </a:solidFill>
                    <a:sym typeface="Symbol" pitchFamily="18" charset="2"/>
                  </a:rPr>
                  <a:t></a:t>
                </a:r>
                <a:r>
                  <a:rPr lang="zh-CN" altLang="zh-CN" dirty="0">
                    <a:solidFill>
                      <a:srgbClr val="800080"/>
                    </a:solidFill>
                    <a:sym typeface="Symbol" pitchFamily="18" charset="2"/>
                  </a:rPr>
                  <a:t> </a:t>
                </a:r>
                <a:r>
                  <a:rPr lang="zh-CN" altLang="en-US" dirty="0">
                    <a:solidFill>
                      <a:srgbClr val="800080"/>
                    </a:solidFill>
                    <a:latin typeface="楷体_GB2312" pitchFamily="49" charset="-122"/>
                    <a:sym typeface="Symbol" pitchFamily="18" charset="2"/>
                  </a:rPr>
                  <a:t></a:t>
                </a:r>
                <a:r>
                  <a:rPr lang="en-US" altLang="zh-CN" dirty="0">
                    <a:solidFill>
                      <a:srgbClr val="800080"/>
                    </a:solidFill>
                  </a:rPr>
                  <a:t>ε</a:t>
                </a:r>
                <a:r>
                  <a:rPr lang="zh-CN" altLang="en-US" dirty="0">
                    <a:solidFill>
                      <a:srgbClr val="800080"/>
                    </a:solidFill>
                  </a:rPr>
                  <a:t>时 </a:t>
                </a:r>
                <a:r>
                  <a:rPr lang="en-US" altLang="zh-CN" dirty="0">
                    <a:solidFill>
                      <a:srgbClr val="800080"/>
                    </a:solidFill>
                  </a:rPr>
                  <a:t>a =ε}</a:t>
                </a:r>
                <a:r>
                  <a:rPr lang="en-US" altLang="zh-CN" sz="2400" dirty="0"/>
                  <a:t>    </a:t>
                </a:r>
                <a:endParaRPr lang="en-US" altLang="zh-CN" sz="2400" dirty="0">
                  <a:solidFill>
                    <a:srgbClr val="800080"/>
                  </a:solidFill>
                  <a:sym typeface="Symbol" pitchFamily="18" charset="2"/>
                </a:endParaRPr>
              </a:p>
            </p:txBody>
          </p:sp>
        </p:grpSp>
        <p:sp>
          <p:nvSpPr>
            <p:cNvPr id="11" name="矩形 10"/>
            <p:cNvSpPr/>
            <p:nvPr/>
          </p:nvSpPr>
          <p:spPr>
            <a:xfrm>
              <a:off x="4211960" y="1988840"/>
              <a:ext cx="421910" cy="523220"/>
            </a:xfrm>
            <a:prstGeom prst="rect">
              <a:avLst/>
            </a:prstGeom>
          </p:spPr>
          <p:txBody>
            <a:bodyPr wrap="none">
              <a:spAutoFit/>
            </a:bodyPr>
            <a:lstStyle/>
            <a:p>
              <a:pPr>
                <a:buNone/>
              </a:pPr>
              <a:r>
                <a:rPr lang="en-US" altLang="zh-CN" baseline="30000" dirty="0">
                  <a:solidFill>
                    <a:srgbClr val="800080"/>
                  </a:solidFill>
                  <a:latin typeface="楷体_GB2312" pitchFamily="49" charset="-122"/>
                  <a:sym typeface="Symbol" pitchFamily="18" charset="2"/>
                </a:rPr>
                <a:t>*</a:t>
              </a:r>
              <a:r>
                <a:rPr lang="en-US" altLang="zh-CN" sz="2800" dirty="0">
                  <a:solidFill>
                    <a:srgbClr val="800080"/>
                  </a:solidFill>
                  <a:sym typeface="Symbol" pitchFamily="18" charset="2"/>
                </a:rPr>
                <a:t> </a:t>
              </a:r>
              <a:endParaRPr lang="zh-CN" altLang="en-US" dirty="0"/>
            </a:p>
          </p:txBody>
        </p:sp>
      </p:grpSp>
    </p:spTree>
    <p:extLst>
      <p:ext uri="{BB962C8B-B14F-4D97-AF65-F5344CB8AC3E}">
        <p14:creationId xmlns:p14="http://schemas.microsoft.com/office/powerpoint/2010/main" val="229528604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7"/>
          <p:cNvSpPr>
            <a:spLocks noChangeArrowheads="1"/>
          </p:cNvSpPr>
          <p:nvPr/>
        </p:nvSpPr>
        <p:spPr bwMode="auto">
          <a:xfrm>
            <a:off x="357158" y="843961"/>
            <a:ext cx="4572032" cy="2831544"/>
          </a:xfrm>
          <a:prstGeom prst="rect">
            <a:avLst/>
          </a:prstGeom>
          <a:noFill/>
          <a:ln w="9525">
            <a:noFill/>
            <a:miter lim="800000"/>
            <a:headEnd/>
            <a:tailEnd/>
          </a:ln>
        </p:spPr>
        <p:txBody>
          <a:bodyPr wrap="square">
            <a:spAutoFit/>
          </a:bodyPr>
          <a:lstStyle/>
          <a:p>
            <a:pPr>
              <a:buClrTx/>
              <a:buFont typeface="Symbol" pitchFamily="18" charset="2"/>
              <a:buChar char="-"/>
            </a:pPr>
            <a:r>
              <a:rPr lang="zh-CN" altLang="en-US" sz="2800" dirty="0"/>
              <a:t>在每一步推导中，有</a:t>
            </a:r>
            <a:r>
              <a:rPr lang="zh-CN" altLang="en-US" sz="2800" b="1" dirty="0">
                <a:solidFill>
                  <a:srgbClr val="800080"/>
                </a:solidFill>
              </a:rPr>
              <a:t>两类非确定性</a:t>
            </a:r>
            <a:r>
              <a:rPr lang="en-US" altLang="zh-CN" sz="2800" b="1" dirty="0">
                <a:solidFill>
                  <a:srgbClr val="800080"/>
                </a:solidFill>
              </a:rPr>
              <a:t>:</a:t>
            </a:r>
            <a:r>
              <a:rPr lang="zh-CN" altLang="en-US" sz="2800" b="1" dirty="0"/>
              <a:t> </a:t>
            </a:r>
            <a:endParaRPr lang="en-US" altLang="zh-CN" sz="2800" b="1" dirty="0"/>
          </a:p>
          <a:p>
            <a:pPr>
              <a:buClrTx/>
              <a:buFont typeface="Symbol" pitchFamily="18" charset="2"/>
              <a:buNone/>
            </a:pPr>
            <a:r>
              <a:rPr lang="en-US" altLang="zh-CN" sz="2800" b="1" dirty="0"/>
              <a:t>1.</a:t>
            </a:r>
            <a:r>
              <a:rPr lang="zh-CN" altLang="en-US" sz="2800" b="1" dirty="0"/>
              <a:t>选择哪一个非终结符</a:t>
            </a:r>
            <a:r>
              <a:rPr lang="en-US" altLang="zh-CN" sz="2800" b="1" dirty="0"/>
              <a:t>?</a:t>
            </a:r>
          </a:p>
          <a:p>
            <a:pPr>
              <a:buClrTx/>
              <a:buFont typeface="Symbol" pitchFamily="18" charset="2"/>
              <a:buNone/>
            </a:pPr>
            <a:r>
              <a:rPr lang="zh-CN" altLang="en-US" sz="2800" b="1" dirty="0"/>
              <a:t>可以选择当前句型中</a:t>
            </a:r>
            <a:r>
              <a:rPr lang="zh-CN" altLang="en-US" sz="2800" b="1" dirty="0">
                <a:solidFill>
                  <a:srgbClr val="FF0000"/>
                </a:solidFill>
              </a:rPr>
              <a:t>最左边的</a:t>
            </a:r>
            <a:r>
              <a:rPr lang="zh-CN" altLang="en-US" sz="2800" dirty="0"/>
              <a:t>非终结符，这样对应于</a:t>
            </a:r>
            <a:endParaRPr lang="en-US" altLang="zh-CN" sz="2800" dirty="0"/>
          </a:p>
          <a:p>
            <a:pPr>
              <a:buClrTx/>
              <a:buFont typeface="Symbol" pitchFamily="18" charset="2"/>
              <a:buNone/>
            </a:pPr>
            <a:r>
              <a:rPr lang="zh-CN" altLang="en-US" sz="2800" dirty="0">
                <a:solidFill>
                  <a:srgbClr val="FF0000"/>
                </a:solidFill>
              </a:rPr>
              <a:t>最左推导</a:t>
            </a:r>
            <a:r>
              <a:rPr lang="zh-CN" altLang="en-US" sz="2800" dirty="0"/>
              <a:t>。</a:t>
            </a:r>
            <a:endParaRPr lang="en-US" altLang="zh-CN" sz="2800" b="1" dirty="0">
              <a:solidFill>
                <a:srgbClr val="FF0000"/>
              </a:solidFill>
            </a:endParaRPr>
          </a:p>
          <a:p>
            <a:pPr>
              <a:buClrTx/>
            </a:pPr>
            <a:endParaRPr lang="zh-CN" altLang="en-US" sz="1000" b="1" dirty="0"/>
          </a:p>
        </p:txBody>
      </p:sp>
      <p:sp>
        <p:nvSpPr>
          <p:cNvPr id="9" name="矩形 8"/>
          <p:cNvSpPr/>
          <p:nvPr/>
        </p:nvSpPr>
        <p:spPr>
          <a:xfrm>
            <a:off x="6500826" y="1960427"/>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10" name="TextBox 9"/>
          <p:cNvSpPr txBox="1"/>
          <p:nvPr/>
        </p:nvSpPr>
        <p:spPr>
          <a:xfrm>
            <a:off x="6934920" y="1785926"/>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sp>
        <p:nvSpPr>
          <p:cNvPr id="11" name="矩形 10"/>
          <p:cNvSpPr/>
          <p:nvPr/>
        </p:nvSpPr>
        <p:spPr>
          <a:xfrm>
            <a:off x="7263079" y="1330756"/>
            <a:ext cx="1704313" cy="584775"/>
          </a:xfrm>
          <a:prstGeom prst="rect">
            <a:avLst/>
          </a:prstGeom>
        </p:spPr>
        <p:txBody>
          <a:bodyPr wrap="none">
            <a:spAutoFit/>
          </a:bodyPr>
          <a:lstStyle/>
          <a:p>
            <a:pPr>
              <a:buNone/>
            </a:pPr>
            <a:r>
              <a:rPr lang="el-GR" altLang="zh-CN" dirty="0">
                <a:solidFill>
                  <a:srgbClr val="800080"/>
                </a:solidFill>
                <a:latin typeface="Arial"/>
                <a:cs typeface="Arial"/>
                <a:sym typeface="Symbol" panose="05050102010706020507" pitchFamily="18" charset="2"/>
              </a:rPr>
              <a:t>α</a:t>
            </a:r>
            <a:r>
              <a:rPr lang="zh-CN" altLang="en-US" i="1" dirty="0">
                <a:latin typeface="楷体_GB2312" pitchFamily="49" charset="-122"/>
                <a:sym typeface="Symbol" pitchFamily="18" charset="2"/>
              </a:rPr>
              <a:t> </a:t>
            </a:r>
            <a:r>
              <a:rPr lang="zh-CN" altLang="en-US" dirty="0">
                <a:latin typeface="楷体_GB2312" pitchFamily="49" charset="-122"/>
                <a:sym typeface="Symbol" pitchFamily="18" charset="2"/>
              </a:rPr>
              <a:t></a:t>
            </a:r>
            <a:r>
              <a:rPr lang="en-US" altLang="zh-CN" i="1" dirty="0"/>
              <a:t>V</a:t>
            </a:r>
            <a:r>
              <a:rPr lang="en-US" altLang="zh-CN" i="1" baseline="-25000" dirty="0"/>
              <a:t>T </a:t>
            </a:r>
            <a:r>
              <a:rPr lang="en-US" altLang="zh-CN" baseline="30000" dirty="0">
                <a:latin typeface="楷体_GB2312" pitchFamily="49" charset="-122"/>
                <a:sym typeface="Symbol" pitchFamily="18" charset="2"/>
              </a:rPr>
              <a:t>*</a:t>
            </a:r>
            <a:r>
              <a:rPr lang="en-US" altLang="zh-CN" i="1" dirty="0">
                <a:ea typeface="华文行楷" pitchFamily="2" charset="-122"/>
                <a:sym typeface="Symbol" panose="05050102010706020507" pitchFamily="18" charset="2"/>
              </a:rPr>
              <a:t> </a:t>
            </a:r>
          </a:p>
        </p:txBody>
      </p:sp>
      <p:sp>
        <p:nvSpPr>
          <p:cNvPr id="12" name="矩形 11"/>
          <p:cNvSpPr/>
          <p:nvPr/>
        </p:nvSpPr>
        <p:spPr>
          <a:xfrm>
            <a:off x="428596" y="4058671"/>
            <a:ext cx="4071966" cy="523220"/>
          </a:xfrm>
          <a:prstGeom prst="rect">
            <a:avLst/>
          </a:prstGeom>
        </p:spPr>
        <p:txBody>
          <a:bodyPr wrap="square">
            <a:spAutoFit/>
          </a:bodyPr>
          <a:lstStyle/>
          <a:p>
            <a:pPr lvl="0">
              <a:buNone/>
            </a:pPr>
            <a:r>
              <a:rPr lang="en-US" altLang="zh-CN" sz="2800" dirty="0"/>
              <a:t>2.</a:t>
            </a:r>
            <a:r>
              <a:rPr lang="zh-CN" altLang="en-US" sz="2800" dirty="0"/>
              <a:t>选择哪一个产生式</a:t>
            </a:r>
            <a:r>
              <a:rPr lang="en-US" altLang="zh-CN" sz="2800" dirty="0"/>
              <a:t>?</a:t>
            </a:r>
          </a:p>
        </p:txBody>
      </p:sp>
      <p:sp>
        <p:nvSpPr>
          <p:cNvPr id="14" name="矩形 13"/>
          <p:cNvSpPr/>
          <p:nvPr/>
        </p:nvSpPr>
        <p:spPr>
          <a:xfrm>
            <a:off x="5500694" y="3500438"/>
            <a:ext cx="3643338" cy="584775"/>
          </a:xfrm>
          <a:prstGeom prst="rect">
            <a:avLst/>
          </a:prstGeom>
        </p:spPr>
        <p:txBody>
          <a:bodyPr wrap="square">
            <a:spAutoFit/>
          </a:bodyPr>
          <a:lstStyle/>
          <a:p>
            <a:pPr>
              <a:buNone/>
            </a:pP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1</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2</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k</a:t>
            </a:r>
          </a:p>
        </p:txBody>
      </p:sp>
      <p:sp>
        <p:nvSpPr>
          <p:cNvPr id="15" name="矩形 14"/>
          <p:cNvSpPr/>
          <p:nvPr/>
        </p:nvSpPr>
        <p:spPr>
          <a:xfrm>
            <a:off x="6572264" y="2701349"/>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16" name="矩形 15"/>
          <p:cNvSpPr/>
          <p:nvPr/>
        </p:nvSpPr>
        <p:spPr>
          <a:xfrm>
            <a:off x="5715008" y="4357694"/>
            <a:ext cx="2244525" cy="584775"/>
          </a:xfrm>
          <a:prstGeom prst="rect">
            <a:avLst/>
          </a:prstGeom>
        </p:spPr>
        <p:txBody>
          <a:bodyPr wrap="none">
            <a:spAutoFit/>
          </a:bodyPr>
          <a:lstStyle/>
          <a:p>
            <a:pPr lvl="0">
              <a:buNone/>
            </a:pPr>
            <a:r>
              <a:rPr lang="zh-CN" altLang="en-US" dirty="0">
                <a:latin typeface="宋体" pitchFamily="2" charset="-122"/>
                <a:ea typeface="宋体" pitchFamily="2" charset="-122"/>
                <a:sym typeface="Symbol" panose="05050102010706020507" pitchFamily="18" charset="2"/>
              </a:rPr>
              <a:t>如何选择？</a:t>
            </a:r>
          </a:p>
        </p:txBody>
      </p:sp>
      <p:sp>
        <p:nvSpPr>
          <p:cNvPr id="17" name="矩形 16"/>
          <p:cNvSpPr/>
          <p:nvPr/>
        </p:nvSpPr>
        <p:spPr>
          <a:xfrm>
            <a:off x="285720" y="5429264"/>
            <a:ext cx="8501122" cy="1077218"/>
          </a:xfrm>
          <a:prstGeom prst="rect">
            <a:avLst/>
          </a:prstGeom>
        </p:spPr>
        <p:txBody>
          <a:bodyPr wrap="square">
            <a:spAutoFit/>
          </a:bodyPr>
          <a:lstStyle/>
          <a:p>
            <a:pPr>
              <a:buClrTx/>
              <a:buFont typeface="Symbol" pitchFamily="18" charset="2"/>
              <a:buNone/>
            </a:pPr>
            <a:r>
              <a:rPr lang="zh-CN" altLang="en-US" dirty="0"/>
              <a:t>若使用回溯法，会使得分析过程变得相当复杂！</a:t>
            </a:r>
            <a:endParaRPr lang="en-US" altLang="zh-CN" dirty="0"/>
          </a:p>
          <a:p>
            <a:pPr>
              <a:buClrTx/>
              <a:buFont typeface="Symbol" pitchFamily="18" charset="2"/>
              <a:buNone/>
            </a:pPr>
            <a:r>
              <a:rPr lang="zh-CN" altLang="en-US" dirty="0"/>
              <a:t>需要找到更好的方法！</a:t>
            </a:r>
          </a:p>
        </p:txBody>
      </p:sp>
      <p:cxnSp>
        <p:nvCxnSpPr>
          <p:cNvPr id="4" name="直接连接符 3">
            <a:extLst>
              <a:ext uri="{FF2B5EF4-FFF2-40B4-BE49-F238E27FC236}">
                <a16:creationId xmlns:a16="http://schemas.microsoft.com/office/drawing/2014/main" id="{50CC285D-073F-48F3-D4F3-CF73967ABA07}"/>
              </a:ext>
            </a:extLst>
          </p:cNvPr>
          <p:cNvCxnSpPr/>
          <p:nvPr/>
        </p:nvCxnSpPr>
        <p:spPr>
          <a:xfrm>
            <a:off x="7668344" y="1960427"/>
            <a:ext cx="0" cy="132569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4CADD78-A9DC-4166-3FDB-CCA552237910}"/>
              </a:ext>
            </a:extLst>
          </p:cNvPr>
          <p:cNvSpPr txBox="1"/>
          <p:nvPr/>
        </p:nvSpPr>
        <p:spPr>
          <a:xfrm rot="6435395">
            <a:off x="7638898" y="2478687"/>
            <a:ext cx="768808" cy="584775"/>
          </a:xfrm>
          <a:prstGeom prst="rect">
            <a:avLst/>
          </a:prstGeom>
          <a:noFill/>
        </p:spPr>
        <p:txBody>
          <a:bodyPr wrap="square">
            <a:spAutoFit/>
          </a:bodyPr>
          <a:lstStyle/>
          <a:p>
            <a:pPr>
              <a:buNone/>
            </a:pPr>
            <a:r>
              <a:rPr lang="en-US" altLang="zh-CN" dirty="0">
                <a:solidFill>
                  <a:srgbClr val="800080"/>
                </a:solidFill>
                <a:sym typeface="Symbol" panose="05050102010706020507" pitchFamily="18" charset="2"/>
              </a:rPr>
              <a:t></a:t>
            </a:r>
            <a:endParaRPr lang="zh-CN" altLang="en-US" dirty="0"/>
          </a:p>
        </p:txBody>
      </p:sp>
      <p:sp>
        <p:nvSpPr>
          <p:cNvPr id="8" name="TextBox 9">
            <a:extLst>
              <a:ext uri="{FF2B5EF4-FFF2-40B4-BE49-F238E27FC236}">
                <a16:creationId xmlns:a16="http://schemas.microsoft.com/office/drawing/2014/main" id="{1ECEB8CC-3550-27BB-1AA9-E37B823FB870}"/>
              </a:ext>
            </a:extLst>
          </p:cNvPr>
          <p:cNvSpPr txBox="1"/>
          <p:nvPr/>
        </p:nvSpPr>
        <p:spPr>
          <a:xfrm>
            <a:off x="8045026" y="2402326"/>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30590242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fade">
                                      <p:cBhvr>
                                        <p:cTn id="7" dur="2000"/>
                                        <p:tgtEl>
                                          <p:spTgt spid="1843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4">
                                            <p:txEl>
                                              <p:pRg st="2" end="2"/>
                                            </p:txEl>
                                          </p:spTgt>
                                        </p:tgtEl>
                                        <p:attrNameLst>
                                          <p:attrName>style.visibility</p:attrName>
                                        </p:attrNameLst>
                                      </p:cBhvr>
                                      <p:to>
                                        <p:strVal val="visible"/>
                                      </p:to>
                                    </p:set>
                                    <p:animEffect transition="in" filter="fade">
                                      <p:cBhvr>
                                        <p:cTn id="12" dur="2000"/>
                                        <p:tgtEl>
                                          <p:spTgt spid="1843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animEffect transition="in" filter="fade">
                                      <p:cBhvr>
                                        <p:cTn id="15" dur="2000"/>
                                        <p:tgtEl>
                                          <p:spTgt spid="184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20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0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2000"/>
                                        <p:tgtEl>
                                          <p:spTgt spid="1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2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P spid="15" grpId="0"/>
      <p:bldP spid="16" grpId="0"/>
      <p:bldP spid="17"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ChangeArrowheads="1"/>
          </p:cNvSpPr>
          <p:nvPr/>
        </p:nvSpPr>
        <p:spPr bwMode="auto">
          <a:xfrm>
            <a:off x="241325" y="1831144"/>
            <a:ext cx="8893175" cy="1769715"/>
          </a:xfrm>
          <a:prstGeom prst="rect">
            <a:avLst/>
          </a:prstGeom>
          <a:noFill/>
          <a:ln w="9525">
            <a:noFill/>
            <a:miter lim="800000"/>
            <a:headEnd/>
            <a:tailEnd/>
          </a:ln>
        </p:spPr>
        <p:txBody>
          <a:bodyPr wrap="square">
            <a:spAutoFit/>
          </a:bodyPr>
          <a:lstStyle/>
          <a:p>
            <a:endParaRPr lang="zh-CN" altLang="en-US" sz="1050" b="1" dirty="0">
              <a:latin typeface="楷体_GB2312" pitchFamily="49" charset="-122"/>
            </a:endParaRPr>
          </a:p>
          <a:p>
            <a:pPr>
              <a:buNone/>
            </a:pPr>
            <a:r>
              <a:rPr lang="en-US" altLang="zh-CN" sz="2800" b="1" dirty="0"/>
              <a:t>Follow(</a:t>
            </a:r>
            <a:r>
              <a:rPr lang="en-US" altLang="zh-CN" sz="2800" b="1" i="1" dirty="0">
                <a:sym typeface="Symbol" pitchFamily="18" charset="2"/>
              </a:rPr>
              <a:t>A</a:t>
            </a:r>
            <a:r>
              <a:rPr lang="en-US" altLang="zh-CN" sz="2800" b="1" dirty="0">
                <a:sym typeface="Symbol" pitchFamily="18" charset="2"/>
              </a:rPr>
              <a:t>) = { a </a:t>
            </a:r>
            <a:r>
              <a:rPr lang="en-US" altLang="zh-CN" sz="2800" dirty="0">
                <a:sym typeface="Symbol" pitchFamily="18" charset="2"/>
              </a:rPr>
              <a:t> </a:t>
            </a:r>
            <a:r>
              <a:rPr lang="en-US" altLang="zh-CN" sz="2800" b="1" dirty="0">
                <a:sym typeface="Symbol" pitchFamily="18" charset="2"/>
              </a:rPr>
              <a:t>S# </a:t>
            </a:r>
            <a:r>
              <a:rPr lang="en-US" altLang="zh-CN" sz="2800" dirty="0">
                <a:sym typeface="Symbol" pitchFamily="18" charset="2"/>
              </a:rPr>
              <a:t></a:t>
            </a:r>
            <a:r>
              <a:rPr lang="en-US" altLang="zh-CN" sz="2800" baseline="30000" dirty="0">
                <a:latin typeface="楷体_GB2312" pitchFamily="49" charset="-122"/>
                <a:sym typeface="Symbol" pitchFamily="18" charset="2"/>
              </a:rPr>
              <a:t> </a:t>
            </a:r>
            <a:r>
              <a:rPr lang="en-US" altLang="zh-CN" sz="2800" b="1" i="1" dirty="0">
                <a:sym typeface="Symbol" pitchFamily="18" charset="2"/>
              </a:rPr>
              <a:t></a:t>
            </a:r>
            <a:r>
              <a:rPr lang="en-US" altLang="zh-CN" sz="2800" b="1" dirty="0">
                <a:sym typeface="Symbol" pitchFamily="18" charset="2"/>
              </a:rPr>
              <a:t>A#  </a:t>
            </a:r>
            <a:r>
              <a:rPr lang="zh-CN" altLang="en-US" sz="2800" b="1" dirty="0">
                <a:sym typeface="Symbol" pitchFamily="18" charset="2"/>
              </a:rPr>
              <a:t>且 </a:t>
            </a:r>
            <a:r>
              <a:rPr lang="en-US" altLang="zh-CN" sz="2800" b="1" dirty="0" err="1">
                <a:sym typeface="Symbol" pitchFamily="18" charset="2"/>
              </a:rPr>
              <a:t>a</a:t>
            </a:r>
            <a:r>
              <a:rPr lang="en-US" altLang="zh-CN" sz="2800" b="1" dirty="0" err="1">
                <a:latin typeface="楷体_GB2312" pitchFamily="49" charset="-122"/>
                <a:sym typeface="Symbol" pitchFamily="18" charset="2"/>
              </a:rPr>
              <a:t></a:t>
            </a:r>
            <a:r>
              <a:rPr lang="en-US" altLang="zh-CN" sz="2800" b="1" dirty="0" err="1"/>
              <a:t>First</a:t>
            </a:r>
            <a:r>
              <a:rPr lang="en-US" altLang="zh-CN" sz="2800" b="1" dirty="0"/>
              <a:t>(</a:t>
            </a:r>
            <a:r>
              <a:rPr lang="en-US" altLang="zh-CN" sz="2800" b="1" dirty="0">
                <a:sym typeface="Symbol" pitchFamily="18" charset="2"/>
              </a:rPr>
              <a:t>#)</a:t>
            </a:r>
            <a:r>
              <a:rPr lang="zh-CN" altLang="en-US" sz="2800" b="1" dirty="0">
                <a:sym typeface="Symbol" pitchFamily="18" charset="2"/>
              </a:rPr>
              <a:t>，</a:t>
            </a:r>
          </a:p>
          <a:p>
            <a:pPr>
              <a:buNone/>
            </a:pPr>
            <a:r>
              <a:rPr lang="zh-CN" altLang="en-US" sz="2800" b="1" dirty="0">
                <a:sym typeface="Symbol" pitchFamily="18" charset="2"/>
              </a:rPr>
              <a:t>                                    </a:t>
            </a:r>
            <a:r>
              <a:rPr lang="zh-CN" altLang="en-US" sz="2800" b="1" i="1" dirty="0">
                <a:sym typeface="Symbol" pitchFamily="18" charset="2"/>
              </a:rPr>
              <a:t></a:t>
            </a:r>
            <a:r>
              <a:rPr lang="en-US" altLang="zh-CN" sz="2800" b="1" i="1" dirty="0">
                <a:sym typeface="Symbol" pitchFamily="18" charset="2"/>
              </a:rPr>
              <a:t>,</a:t>
            </a:r>
            <a:r>
              <a:rPr lang="en-US" altLang="zh-CN" sz="2800" b="1" dirty="0">
                <a:sym typeface="Symbol" pitchFamily="18" charset="2"/>
              </a:rPr>
              <a:t> </a:t>
            </a:r>
            <a:r>
              <a:rPr lang="en-US" altLang="zh-CN" sz="2800" b="1" i="1" dirty="0">
                <a:sym typeface="Symbol" pitchFamily="18" charset="2"/>
              </a:rPr>
              <a:t> </a:t>
            </a:r>
            <a:r>
              <a:rPr lang="en-US" altLang="zh-CN" sz="2800" b="1" dirty="0">
                <a:sym typeface="Symbol" pitchFamily="18" charset="2"/>
              </a:rPr>
              <a:t> (</a:t>
            </a:r>
            <a:r>
              <a:rPr lang="en-US" altLang="zh-CN" sz="2800" b="1" i="1" dirty="0"/>
              <a:t>V</a:t>
            </a:r>
            <a:r>
              <a:rPr lang="en-US" altLang="zh-CN" sz="2800" b="1" i="1" baseline="-25000" dirty="0"/>
              <a:t>T</a:t>
            </a:r>
            <a:r>
              <a:rPr lang="en-US" altLang="zh-CN" sz="2800" b="1" i="1" dirty="0"/>
              <a:t> </a:t>
            </a:r>
            <a:r>
              <a:rPr lang="en-US" altLang="zh-CN" sz="2800" b="1" dirty="0">
                <a:sym typeface="Symbol" pitchFamily="18" charset="2"/>
              </a:rPr>
              <a:t></a:t>
            </a:r>
            <a:r>
              <a:rPr lang="en-US" altLang="zh-CN" sz="2800" b="1" i="1" dirty="0"/>
              <a:t>V</a:t>
            </a:r>
            <a:r>
              <a:rPr lang="en-US" altLang="zh-CN" sz="2800" b="1" i="1" baseline="-25000" dirty="0"/>
              <a:t>N</a:t>
            </a:r>
            <a:r>
              <a:rPr lang="en-US" altLang="zh-CN" sz="2800" b="1" dirty="0">
                <a:sym typeface="Symbol" pitchFamily="18" charset="2"/>
              </a:rPr>
              <a:t>)</a:t>
            </a:r>
            <a:r>
              <a:rPr lang="en-US" altLang="zh-CN" sz="2800" dirty="0">
                <a:sym typeface="Symbol" pitchFamily="18" charset="2"/>
              </a:rPr>
              <a:t>* </a:t>
            </a:r>
            <a:r>
              <a:rPr lang="en-US" altLang="zh-CN" sz="2800" b="1" dirty="0"/>
              <a:t>}</a:t>
            </a:r>
          </a:p>
          <a:p>
            <a:endParaRPr lang="en-US" altLang="zh-CN" sz="1050" b="1" dirty="0"/>
          </a:p>
          <a:p>
            <a:pPr>
              <a:buNone/>
            </a:pPr>
            <a:r>
              <a:rPr lang="en-US" altLang="zh-CN" sz="2800" b="1" dirty="0"/>
              <a:t>  </a:t>
            </a:r>
            <a:r>
              <a:rPr lang="zh-CN" altLang="en-US" sz="2800" b="1" dirty="0">
                <a:sym typeface="Symbol" pitchFamily="18" charset="2"/>
              </a:rPr>
              <a:t>（</a:t>
            </a:r>
            <a:r>
              <a:rPr lang="en-US" altLang="zh-CN" sz="2800" b="1" dirty="0">
                <a:sym typeface="Symbol" pitchFamily="18" charset="2"/>
              </a:rPr>
              <a:t># </a:t>
            </a:r>
            <a:r>
              <a:rPr lang="zh-CN" altLang="en-US" sz="2800" b="1" dirty="0">
                <a:sym typeface="Symbol" pitchFamily="18" charset="2"/>
              </a:rPr>
              <a:t>代表</a:t>
            </a:r>
            <a:r>
              <a:rPr lang="zh-CN" altLang="en-US" sz="2800" dirty="0">
                <a:sym typeface="Symbol" pitchFamily="18" charset="2"/>
              </a:rPr>
              <a:t>输入串</a:t>
            </a:r>
            <a:r>
              <a:rPr lang="zh-CN" altLang="en-US" sz="2800" b="1" dirty="0">
                <a:sym typeface="Symbol" pitchFamily="18" charset="2"/>
              </a:rPr>
              <a:t>的结束符）</a:t>
            </a:r>
          </a:p>
        </p:txBody>
      </p:sp>
      <p:sp>
        <p:nvSpPr>
          <p:cNvPr id="14" name="Text Box 3"/>
          <p:cNvSpPr txBox="1">
            <a:spLocks noChangeArrowheads="1"/>
          </p:cNvSpPr>
          <p:nvPr/>
        </p:nvSpPr>
        <p:spPr bwMode="auto">
          <a:xfrm>
            <a:off x="251520" y="116632"/>
            <a:ext cx="9026301" cy="584775"/>
          </a:xfrm>
          <a:prstGeom prst="rect">
            <a:avLst/>
          </a:prstGeom>
          <a:noFill/>
          <a:ln w="9525">
            <a:noFill/>
            <a:miter lim="800000"/>
            <a:headEnd/>
            <a:tailEnd/>
          </a:ln>
        </p:spPr>
        <p:txBody>
          <a:bodyPr wrap="square">
            <a:spAutoFit/>
          </a:bodyPr>
          <a:lstStyle/>
          <a:p>
            <a:pPr>
              <a:buNone/>
            </a:pPr>
            <a:r>
              <a:rPr lang="zh-CN" altLang="en-US" dirty="0">
                <a:solidFill>
                  <a:srgbClr val="800080"/>
                </a:solidFill>
              </a:rPr>
              <a:t>定义 </a:t>
            </a:r>
            <a:r>
              <a:rPr lang="en-US" altLang="zh-CN" dirty="0">
                <a:solidFill>
                  <a:srgbClr val="800080"/>
                </a:solidFill>
              </a:rPr>
              <a:t>4.2</a:t>
            </a:r>
            <a:r>
              <a:rPr lang="zh-CN" altLang="en-US" dirty="0">
                <a:solidFill>
                  <a:srgbClr val="800080"/>
                </a:solidFill>
              </a:rPr>
              <a:t> </a:t>
            </a:r>
            <a:r>
              <a:rPr lang="en-US" altLang="zh-CN" sz="3200" dirty="0">
                <a:solidFill>
                  <a:srgbClr val="800080"/>
                </a:solidFill>
              </a:rPr>
              <a:t>Follow</a:t>
            </a:r>
            <a:r>
              <a:rPr lang="zh-CN" altLang="en-US" dirty="0">
                <a:solidFill>
                  <a:srgbClr val="800080"/>
                </a:solidFill>
                <a:latin typeface="楷体_GB2312" pitchFamily="49" charset="-122"/>
              </a:rPr>
              <a:t>集合</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文法符号的后跟符号集</a:t>
            </a:r>
            <a:r>
              <a:rPr lang="zh-CN" altLang="en-US" sz="3200" b="1" dirty="0">
                <a:solidFill>
                  <a:srgbClr val="800080"/>
                </a:solidFill>
                <a:latin typeface="楷体_GB2312" pitchFamily="49" charset="-122"/>
              </a:rPr>
              <a:t>）</a:t>
            </a:r>
            <a:endParaRPr lang="zh-CN" altLang="en-US" sz="3200" b="1" dirty="0">
              <a:solidFill>
                <a:srgbClr val="800080"/>
              </a:solidFill>
            </a:endParaRPr>
          </a:p>
        </p:txBody>
      </p:sp>
      <p:sp>
        <p:nvSpPr>
          <p:cNvPr id="15" name="矩形 14"/>
          <p:cNvSpPr/>
          <p:nvPr/>
        </p:nvSpPr>
        <p:spPr>
          <a:xfrm>
            <a:off x="3705689" y="1900917"/>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16" name="矩形 15"/>
          <p:cNvSpPr/>
          <p:nvPr/>
        </p:nvSpPr>
        <p:spPr>
          <a:xfrm>
            <a:off x="348103" y="831012"/>
            <a:ext cx="8642384" cy="954107"/>
          </a:xfrm>
          <a:prstGeom prst="rect">
            <a:avLst/>
          </a:prstGeom>
        </p:spPr>
        <p:txBody>
          <a:bodyPr wrap="square">
            <a:spAutoFit/>
          </a:bodyPr>
          <a:lstStyle/>
          <a:p>
            <a:pPr lvl="0">
              <a:buFont typeface="Symbol" pitchFamily="18" charset="2"/>
              <a:buChar char="-"/>
            </a:pPr>
            <a:r>
              <a:rPr lang="zh-CN" altLang="en-US" sz="2800" dirty="0"/>
              <a:t>设 </a:t>
            </a:r>
            <a:r>
              <a:rPr lang="en-US" altLang="zh-CN" sz="2800" i="1" dirty="0"/>
              <a:t>G</a:t>
            </a:r>
            <a:r>
              <a:rPr lang="en-US" altLang="zh-CN" sz="2800" dirty="0"/>
              <a:t> </a:t>
            </a:r>
            <a:r>
              <a:rPr lang="en-US" altLang="zh-CN" sz="2800" i="1" dirty="0"/>
              <a:t>=</a:t>
            </a:r>
            <a:r>
              <a:rPr lang="zh-CN" altLang="en-US" sz="2800" dirty="0"/>
              <a:t>（</a:t>
            </a:r>
            <a:r>
              <a:rPr lang="en-US" altLang="zh-CN" sz="2800" i="1" dirty="0"/>
              <a:t>V</a:t>
            </a:r>
            <a:r>
              <a:rPr lang="en-US" altLang="zh-CN" sz="2800" i="1" baseline="-25000" dirty="0"/>
              <a:t>N</a:t>
            </a:r>
            <a:r>
              <a:rPr lang="zh-CN" altLang="en-US" sz="2800" i="1" dirty="0"/>
              <a:t>，</a:t>
            </a:r>
            <a:r>
              <a:rPr lang="en-US" altLang="zh-CN" sz="2800" i="1" dirty="0"/>
              <a:t>V</a:t>
            </a:r>
            <a:r>
              <a:rPr lang="en-US" altLang="zh-CN" sz="2800" i="1" baseline="-25000" dirty="0"/>
              <a:t>T</a:t>
            </a:r>
            <a:r>
              <a:rPr lang="zh-CN" altLang="en-US" sz="2800" i="1" dirty="0"/>
              <a:t>，</a:t>
            </a:r>
            <a:r>
              <a:rPr lang="en-US" altLang="zh-CN" sz="2800" i="1" dirty="0"/>
              <a:t>P</a:t>
            </a:r>
            <a:r>
              <a:rPr lang="zh-CN" altLang="en-US" sz="2800" i="1" dirty="0"/>
              <a:t>，</a:t>
            </a:r>
            <a:r>
              <a:rPr lang="en-US" altLang="zh-CN" sz="2800" i="1" dirty="0"/>
              <a:t>S</a:t>
            </a:r>
            <a:r>
              <a:rPr lang="zh-CN" altLang="en-US" sz="2800" dirty="0"/>
              <a:t>）</a:t>
            </a:r>
            <a:r>
              <a:rPr lang="zh-CN" altLang="zh-CN" sz="2800" dirty="0"/>
              <a:t>是上下文无关文法，</a:t>
            </a:r>
            <a:r>
              <a:rPr lang="zh-CN" altLang="en-US" sz="2800" dirty="0"/>
              <a:t>对 </a:t>
            </a:r>
          </a:p>
          <a:p>
            <a:pPr lvl="0">
              <a:buNone/>
            </a:pPr>
            <a:r>
              <a:rPr lang="zh-CN" altLang="en-US" sz="2800" dirty="0"/>
              <a:t>     每个 </a:t>
            </a:r>
            <a:r>
              <a:rPr lang="en-US" altLang="zh-CN" sz="2800" i="1" dirty="0">
                <a:sym typeface="Symbol" pitchFamily="18" charset="2"/>
              </a:rPr>
              <a:t>A</a:t>
            </a:r>
            <a:r>
              <a:rPr lang="en-US" altLang="zh-CN" sz="2800" dirty="0">
                <a:latin typeface="楷体_GB2312" pitchFamily="49" charset="-122"/>
                <a:sym typeface="Symbol" pitchFamily="18" charset="2"/>
              </a:rPr>
              <a:t></a:t>
            </a:r>
            <a:r>
              <a:rPr lang="en-US" altLang="zh-CN" sz="2800" i="1" dirty="0"/>
              <a:t>V</a:t>
            </a:r>
            <a:r>
              <a:rPr lang="en-US" altLang="zh-CN" sz="2800" i="1" baseline="-25000" dirty="0"/>
              <a:t>N</a:t>
            </a:r>
            <a:r>
              <a:rPr lang="zh-CN" altLang="en-US" sz="2800" dirty="0">
                <a:latin typeface="楷体_GB2312" pitchFamily="49" charset="-122"/>
              </a:rPr>
              <a:t>，</a:t>
            </a:r>
          </a:p>
        </p:txBody>
      </p:sp>
    </p:spTree>
    <p:extLst>
      <p:ext uri="{BB962C8B-B14F-4D97-AF65-F5344CB8AC3E}">
        <p14:creationId xmlns:p14="http://schemas.microsoft.com/office/powerpoint/2010/main" val="6799159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0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219" y="2456065"/>
            <a:ext cx="3975735" cy="3184525"/>
          </a:xfrm>
          <a:prstGeom prst="rect">
            <a:avLst/>
          </a:prstGeom>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7" name="Text Box 2"/>
          <p:cNvSpPr txBox="1">
            <a:spLocks noChangeArrowheads="1"/>
          </p:cNvSpPr>
          <p:nvPr/>
        </p:nvSpPr>
        <p:spPr bwMode="auto">
          <a:xfrm>
            <a:off x="3491880" y="2924944"/>
            <a:ext cx="5544616" cy="2246769"/>
          </a:xfrm>
          <a:prstGeom prst="rect">
            <a:avLst/>
          </a:prstGeom>
          <a:noFill/>
          <a:ln w="9525">
            <a:noFill/>
            <a:miter lim="800000"/>
            <a:headEnd/>
            <a:tailEnd/>
          </a:ln>
        </p:spPr>
        <p:txBody>
          <a:bodyPr wrap="square">
            <a:spAutoFit/>
          </a:bodyPr>
          <a:lstStyle/>
          <a:p>
            <a:pPr>
              <a:buNone/>
            </a:pPr>
            <a:r>
              <a:rPr lang="en-US" altLang="zh-CN" sz="2800" dirty="0">
                <a:solidFill>
                  <a:srgbClr val="800080"/>
                </a:solidFill>
              </a:rPr>
              <a:t>LL(1)</a:t>
            </a:r>
            <a:r>
              <a:rPr lang="zh-CN" altLang="en-US" sz="2800" dirty="0">
                <a:solidFill>
                  <a:srgbClr val="800080"/>
                </a:solidFill>
              </a:rPr>
              <a:t>文法的判定</a:t>
            </a:r>
            <a:endParaRPr lang="en-US" altLang="zh-CN" sz="2800" dirty="0">
              <a:solidFill>
                <a:srgbClr val="800080"/>
              </a:solidFill>
              <a:latin typeface="楷体_GB2312" pitchFamily="49" charset="-122"/>
            </a:endParaRPr>
          </a:p>
          <a:p>
            <a:pPr>
              <a:buNone/>
            </a:pPr>
            <a:r>
              <a:rPr lang="zh-CN" altLang="en-US" sz="2800" dirty="0">
                <a:solidFill>
                  <a:srgbClr val="800080"/>
                </a:solidFill>
                <a:latin typeface="楷体_GB2312" pitchFamily="49" charset="-122"/>
              </a:rPr>
              <a:t>第一步，求出能推出</a:t>
            </a:r>
            <a:r>
              <a:rPr lang="en-US" altLang="zh-CN" sz="2800" dirty="0">
                <a:solidFill>
                  <a:srgbClr val="800080"/>
                </a:solidFill>
                <a:latin typeface="楷体_GB2312" pitchFamily="49" charset="-122"/>
                <a:sym typeface="Symbol" pitchFamily="18" charset="2"/>
              </a:rPr>
              <a:t></a:t>
            </a:r>
            <a:r>
              <a:rPr lang="zh-CN" altLang="en-US" sz="2800" dirty="0">
                <a:solidFill>
                  <a:srgbClr val="800080"/>
                </a:solidFill>
                <a:latin typeface="楷体_GB2312" pitchFamily="49" charset="-122"/>
                <a:sym typeface="Symbol" pitchFamily="18" charset="2"/>
              </a:rPr>
              <a:t>的非终结符</a:t>
            </a:r>
            <a:endParaRPr lang="en-US" altLang="zh-CN" sz="2800" dirty="0">
              <a:solidFill>
                <a:srgbClr val="800080"/>
              </a:solidFill>
              <a:latin typeface="楷体_GB2312" pitchFamily="49" charset="-122"/>
              <a:sym typeface="Symbol" pitchFamily="18" charset="2"/>
            </a:endParaRPr>
          </a:p>
          <a:p>
            <a:pPr>
              <a:buNone/>
            </a:pPr>
            <a:r>
              <a:rPr lang="zh-CN" altLang="en-US" sz="2800" dirty="0">
                <a:solidFill>
                  <a:srgbClr val="800080"/>
                </a:solidFill>
                <a:latin typeface="楷体_GB2312" pitchFamily="49" charset="-122"/>
              </a:rPr>
              <a:t>第二步，求出</a:t>
            </a:r>
            <a:r>
              <a:rPr lang="en-US" altLang="zh-CN" sz="2800" dirty="0">
                <a:solidFill>
                  <a:srgbClr val="800080"/>
                </a:solidFill>
                <a:latin typeface="楷体_GB2312" pitchFamily="49" charset="-122"/>
              </a:rPr>
              <a:t>First</a:t>
            </a:r>
            <a:r>
              <a:rPr lang="zh-CN" altLang="en-US" sz="2800" dirty="0">
                <a:solidFill>
                  <a:srgbClr val="800080"/>
                </a:solidFill>
                <a:latin typeface="楷体_GB2312" pitchFamily="49" charset="-122"/>
              </a:rPr>
              <a:t>集合</a:t>
            </a:r>
            <a:endParaRPr lang="zh-CN" altLang="en-US" sz="2800" dirty="0">
              <a:solidFill>
                <a:srgbClr val="FF0000"/>
              </a:solidFill>
              <a:latin typeface="楷体_GB2312" pitchFamily="49" charset="-122"/>
            </a:endParaRPr>
          </a:p>
          <a:p>
            <a:pPr>
              <a:buNone/>
            </a:pPr>
            <a:r>
              <a:rPr lang="zh-CN" altLang="en-US" sz="2800" dirty="0">
                <a:solidFill>
                  <a:srgbClr val="800080"/>
                </a:solidFill>
                <a:latin typeface="楷体_GB2312" pitchFamily="49" charset="-122"/>
              </a:rPr>
              <a:t>第三步，求出</a:t>
            </a:r>
            <a:r>
              <a:rPr lang="en-US" altLang="zh-CN" sz="2800" dirty="0">
                <a:solidFill>
                  <a:srgbClr val="800080"/>
                </a:solidFill>
                <a:latin typeface="楷体_GB2312" pitchFamily="49" charset="-122"/>
              </a:rPr>
              <a:t>Follow</a:t>
            </a:r>
            <a:r>
              <a:rPr lang="zh-CN" altLang="en-US" sz="2800" dirty="0">
                <a:solidFill>
                  <a:srgbClr val="800080"/>
                </a:solidFill>
                <a:latin typeface="楷体_GB2312" pitchFamily="49" charset="-122"/>
              </a:rPr>
              <a:t>集合</a:t>
            </a:r>
            <a:endParaRPr lang="zh-CN" altLang="en-US" sz="2800" dirty="0">
              <a:solidFill>
                <a:srgbClr val="FF0000"/>
              </a:solidFill>
              <a:latin typeface="楷体_GB2312" pitchFamily="49" charset="-122"/>
            </a:endParaRPr>
          </a:p>
          <a:p>
            <a:pPr>
              <a:buNone/>
            </a:pPr>
            <a:r>
              <a:rPr lang="zh-CN" altLang="en-US" sz="2800" dirty="0">
                <a:solidFill>
                  <a:srgbClr val="800080"/>
                </a:solidFill>
                <a:latin typeface="楷体_GB2312" pitchFamily="49" charset="-122"/>
              </a:rPr>
              <a:t>第四步，求出</a:t>
            </a:r>
            <a:r>
              <a:rPr lang="en-US" altLang="zh-CN" sz="2800" dirty="0">
                <a:solidFill>
                  <a:srgbClr val="800080"/>
                </a:solidFill>
                <a:latin typeface="楷体_GB2312" pitchFamily="49" charset="-122"/>
              </a:rPr>
              <a:t>Select</a:t>
            </a:r>
            <a:r>
              <a:rPr lang="zh-CN" altLang="en-US" sz="2800" dirty="0">
                <a:solidFill>
                  <a:srgbClr val="800080"/>
                </a:solidFill>
                <a:latin typeface="楷体_GB2312" pitchFamily="49" charset="-122"/>
              </a:rPr>
              <a:t>集合</a:t>
            </a:r>
            <a:endParaRPr lang="zh-CN" altLang="en-US" sz="2800" dirty="0">
              <a:solidFill>
                <a:srgbClr val="FF0000"/>
              </a:solidFill>
              <a:latin typeface="楷体_GB2312" pitchFamily="49" charset="-122"/>
            </a:endParaRPr>
          </a:p>
        </p:txBody>
      </p:sp>
      <p:sp>
        <p:nvSpPr>
          <p:cNvPr id="4" name="Rectangle 9"/>
          <p:cNvSpPr>
            <a:spLocks noChangeArrowheads="1"/>
          </p:cNvSpPr>
          <p:nvPr/>
        </p:nvSpPr>
        <p:spPr bwMode="auto">
          <a:xfrm>
            <a:off x="61219" y="332656"/>
            <a:ext cx="8712968" cy="1384995"/>
          </a:xfrm>
          <a:prstGeom prst="rect">
            <a:avLst/>
          </a:prstGeom>
          <a:noFill/>
          <a:ln w="9525">
            <a:noFill/>
            <a:miter lim="800000"/>
            <a:headEnd/>
            <a:tailEnd/>
          </a:ln>
        </p:spPr>
        <p:txBody>
          <a:bodyPr wrap="square">
            <a:spAutoFit/>
          </a:bodyPr>
          <a:lstStyle/>
          <a:p>
            <a:pPr>
              <a:buNone/>
            </a:pPr>
            <a:r>
              <a:rPr lang="zh-CN" altLang="en-US" sz="2800" b="1" dirty="0"/>
              <a:t>下面我们给出计算的方法。</a:t>
            </a:r>
            <a:endParaRPr lang="en-US" altLang="zh-CN" sz="2800" dirty="0"/>
          </a:p>
          <a:p>
            <a:pPr>
              <a:buNone/>
            </a:pPr>
            <a:r>
              <a:rPr lang="zh-CN" altLang="en-US" sz="2800" b="1" dirty="0"/>
              <a:t>在下面的讨论中，我们要求所给的文法</a:t>
            </a:r>
            <a:endParaRPr lang="en-US" altLang="zh-CN" sz="2800" b="1" dirty="0"/>
          </a:p>
          <a:p>
            <a:pPr>
              <a:buNone/>
            </a:pPr>
            <a:r>
              <a:rPr lang="en-US" altLang="zh-CN" sz="2800" dirty="0">
                <a:solidFill>
                  <a:srgbClr val="FF0000"/>
                </a:solidFill>
              </a:rPr>
              <a:t>		</a:t>
            </a:r>
            <a:r>
              <a:rPr lang="zh-CN" altLang="en-US" sz="2800" b="1" dirty="0">
                <a:solidFill>
                  <a:srgbClr val="FF0000"/>
                </a:solidFill>
              </a:rPr>
              <a:t>不包含多余规则</a:t>
            </a:r>
            <a:r>
              <a:rPr lang="zh-CN" altLang="en-US" sz="2800" b="1" dirty="0"/>
              <a:t>和</a:t>
            </a:r>
            <a:r>
              <a:rPr lang="zh-CN" altLang="en-US" sz="2800" b="1" dirty="0">
                <a:solidFill>
                  <a:srgbClr val="FF0000"/>
                </a:solidFill>
              </a:rPr>
              <a:t>有害规则</a:t>
            </a:r>
            <a:r>
              <a:rPr lang="zh-CN" altLang="en-US" sz="2800" b="1" dirty="0"/>
              <a:t>。</a:t>
            </a:r>
            <a:endParaRPr lang="en-US" altLang="zh-CN" sz="28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14282" y="58143"/>
            <a:ext cx="8929718" cy="1569660"/>
          </a:xfrm>
          <a:prstGeom prst="rect">
            <a:avLst/>
          </a:prstGeom>
          <a:solidFill>
            <a:schemeClr val="bg1"/>
          </a:solidFill>
          <a:ln w="9525">
            <a:noFill/>
            <a:miter lim="800000"/>
            <a:headEnd/>
            <a:tailEnd/>
          </a:ln>
        </p:spPr>
        <p:txBody>
          <a:bodyPr wrap="square">
            <a:spAutoFit/>
          </a:bodyPr>
          <a:lstStyle/>
          <a:p>
            <a:pPr algn="r">
              <a:buNone/>
            </a:pPr>
            <a:r>
              <a:rPr lang="en-US" altLang="zh-CN" dirty="0">
                <a:solidFill>
                  <a:srgbClr val="800080"/>
                </a:solidFill>
                <a:latin typeface="楷体_GB2312" pitchFamily="49" charset="-122"/>
              </a:rPr>
              <a:t>	</a:t>
            </a:r>
            <a:r>
              <a:rPr lang="zh-CN" altLang="en-US" dirty="0">
                <a:solidFill>
                  <a:srgbClr val="800080"/>
                </a:solidFill>
                <a:latin typeface="楷体_GB2312" pitchFamily="49" charset="-122"/>
              </a:rPr>
              <a:t>第一步</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求出能推出</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的非终结符</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 即对文法</a:t>
            </a:r>
            <a:r>
              <a:rPr lang="en-US" altLang="zh-CN" dirty="0">
                <a:solidFill>
                  <a:srgbClr val="800080"/>
                </a:solidFill>
                <a:latin typeface="楷体_GB2312" pitchFamily="49" charset="-122"/>
                <a:sym typeface="Symbol" pitchFamily="18" charset="2"/>
              </a:rPr>
              <a:t>				</a:t>
            </a:r>
            <a:r>
              <a:rPr lang="zh-CN" altLang="en-US" dirty="0">
                <a:solidFill>
                  <a:srgbClr val="800080"/>
                </a:solidFill>
                <a:latin typeface="楷体_GB2312" pitchFamily="49" charset="-122"/>
                <a:sym typeface="Symbol" pitchFamily="18" charset="2"/>
              </a:rPr>
              <a:t>中的每个非终结符</a:t>
            </a:r>
            <a:r>
              <a:rPr lang="en-US" altLang="zh-CN" dirty="0">
                <a:solidFill>
                  <a:srgbClr val="800080"/>
                </a:solidFill>
                <a:latin typeface="楷体_GB2312" pitchFamily="49" charset="-122"/>
                <a:sym typeface="Symbol" pitchFamily="18" charset="2"/>
              </a:rPr>
              <a:t>A</a:t>
            </a:r>
            <a:r>
              <a:rPr lang="zh-CN" altLang="en-US" dirty="0">
                <a:solidFill>
                  <a:srgbClr val="800080"/>
                </a:solidFill>
                <a:latin typeface="楷体_GB2312" pitchFamily="49" charset="-122"/>
                <a:sym typeface="Symbol" pitchFamily="18" charset="2"/>
              </a:rPr>
              <a:t>，判断是否有推导过程使得</a:t>
            </a:r>
            <a:r>
              <a:rPr lang="en-US" altLang="zh-CN" i="1" dirty="0">
                <a:solidFill>
                  <a:srgbClr val="FF0000"/>
                </a:solidFill>
              </a:rPr>
              <a:t>A</a:t>
            </a:r>
            <a:r>
              <a:rPr lang="en-US" altLang="zh-CN" dirty="0">
                <a:solidFill>
                  <a:srgbClr val="FF0000"/>
                </a:solidFill>
                <a:sym typeface="Symbol" pitchFamily="18" charset="2"/>
              </a:rPr>
              <a:t> </a:t>
            </a:r>
            <a:r>
              <a:rPr lang="en-US" altLang="zh-CN" dirty="0">
                <a:solidFill>
                  <a:srgbClr val="FF0000"/>
                </a:solidFill>
                <a:latin typeface="楷体_GB2312" pitchFamily="49" charset="-122"/>
                <a:sym typeface="Symbol" pitchFamily="18" charset="2"/>
              </a:rPr>
              <a:t> </a:t>
            </a:r>
            <a:endParaRPr lang="zh-CN" altLang="en-US" dirty="0">
              <a:solidFill>
                <a:srgbClr val="FF0000"/>
              </a:solidFill>
              <a:latin typeface="楷体_GB2312" pitchFamily="49" charset="-122"/>
            </a:endParaRPr>
          </a:p>
        </p:txBody>
      </p:sp>
      <p:sp>
        <p:nvSpPr>
          <p:cNvPr id="6"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矩形 8"/>
          <p:cNvSpPr/>
          <p:nvPr/>
        </p:nvSpPr>
        <p:spPr>
          <a:xfrm>
            <a:off x="1214414" y="1225689"/>
            <a:ext cx="2571768" cy="5632311"/>
          </a:xfrm>
          <a:prstGeom prst="rect">
            <a:avLst/>
          </a:prstGeom>
        </p:spPr>
        <p:txBody>
          <a:bodyPr wrap="square">
            <a:spAutoFit/>
          </a:bodyPr>
          <a:lstStyle/>
          <a:p>
            <a:pPr>
              <a:buNone/>
            </a:pPr>
            <a:r>
              <a:rPr lang="en-US" altLang="zh-CN" sz="3600" i="1" dirty="0">
                <a:ea typeface="华文行楷" pitchFamily="2" charset="-122"/>
                <a:sym typeface="Symbol" panose="05050102010706020507" pitchFamily="18" charset="2"/>
              </a:rPr>
              <a:t>S  AB</a:t>
            </a:r>
          </a:p>
          <a:p>
            <a:pPr>
              <a:buNone/>
            </a:pPr>
            <a:r>
              <a:rPr lang="en-US" altLang="zh-CN" sz="3600" i="1" dirty="0">
                <a:ea typeface="华文行楷" pitchFamily="2" charset="-122"/>
                <a:sym typeface="Symbol" panose="05050102010706020507" pitchFamily="18" charset="2"/>
              </a:rPr>
              <a:t>S  </a:t>
            </a:r>
            <a:r>
              <a:rPr lang="en-US" altLang="zh-CN" sz="3600" i="1" dirty="0" err="1">
                <a:ea typeface="华文行楷" pitchFamily="2" charset="-122"/>
                <a:sym typeface="Symbol" panose="05050102010706020507" pitchFamily="18" charset="2"/>
              </a:rPr>
              <a:t>bC</a:t>
            </a:r>
            <a:r>
              <a:rPr lang="en-US" altLang="zh-CN" sz="3600" i="1" dirty="0">
                <a:ea typeface="华文行楷" pitchFamily="2" charset="-122"/>
                <a:sym typeface="Symbol" panose="05050102010706020507" pitchFamily="18" charset="2"/>
              </a:rPr>
              <a:t> 	         </a:t>
            </a:r>
          </a:p>
          <a:p>
            <a:pPr>
              <a:buNone/>
            </a:pPr>
            <a:r>
              <a:rPr lang="en-US" altLang="zh-CN" sz="3600" i="1" dirty="0">
                <a:ea typeface="华文行楷" pitchFamily="2" charset="-122"/>
                <a:sym typeface="Symbol" panose="05050102010706020507" pitchFamily="18" charset="2"/>
              </a:rPr>
              <a:t>A   </a:t>
            </a:r>
          </a:p>
          <a:p>
            <a:pPr>
              <a:buNone/>
            </a:pPr>
            <a:r>
              <a:rPr lang="en-US" altLang="zh-CN" sz="3600" i="1" dirty="0">
                <a:ea typeface="华文行楷" pitchFamily="2" charset="-122"/>
                <a:sym typeface="Symbol" panose="05050102010706020507" pitchFamily="18" charset="2"/>
              </a:rPr>
              <a:t>A   b </a:t>
            </a:r>
          </a:p>
          <a:p>
            <a:pPr>
              <a:buNone/>
            </a:pPr>
            <a:r>
              <a:rPr lang="en-US" altLang="zh-CN" sz="3600" i="1" dirty="0">
                <a:ea typeface="华文行楷" pitchFamily="2" charset="-122"/>
                <a:sym typeface="Symbol" panose="05050102010706020507" pitchFamily="18" charset="2"/>
              </a:rPr>
              <a:t>B   </a:t>
            </a:r>
            <a:r>
              <a:rPr lang="zh-CN" altLang="en-US" sz="3600" i="1" dirty="0">
                <a:sym typeface="Symbol" panose="05050102010706020507" pitchFamily="18" charset="2"/>
              </a:rPr>
              <a:t></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B   </a:t>
            </a:r>
            <a:r>
              <a:rPr lang="en-US" altLang="zh-CN" sz="3600" i="1" dirty="0" err="1">
                <a:ea typeface="华文行楷" pitchFamily="2" charset="-122"/>
                <a:sym typeface="Symbol" panose="05050102010706020507" pitchFamily="18" charset="2"/>
              </a:rPr>
              <a:t>aD</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C   AD</a:t>
            </a:r>
          </a:p>
          <a:p>
            <a:pPr>
              <a:buNone/>
            </a:pPr>
            <a:r>
              <a:rPr lang="en-US" altLang="zh-CN" sz="3600" i="1" dirty="0">
                <a:ea typeface="华文行楷" pitchFamily="2" charset="-122"/>
                <a:sym typeface="Symbol" panose="05050102010706020507" pitchFamily="18" charset="2"/>
              </a:rPr>
              <a:t>C   b</a:t>
            </a:r>
          </a:p>
          <a:p>
            <a:pPr>
              <a:buNone/>
            </a:pPr>
            <a:r>
              <a:rPr lang="en-US" altLang="zh-CN" sz="3600" i="1" dirty="0">
                <a:ea typeface="华文行楷" pitchFamily="2" charset="-122"/>
                <a:sym typeface="Symbol" panose="05050102010706020507" pitchFamily="18" charset="2"/>
              </a:rPr>
              <a:t>D  </a:t>
            </a:r>
            <a:r>
              <a:rPr lang="en-US" altLang="zh-CN" sz="3600" i="1" dirty="0" err="1">
                <a:ea typeface="华文行楷" pitchFamily="2" charset="-122"/>
                <a:sym typeface="Symbol" panose="05050102010706020507" pitchFamily="18" charset="2"/>
              </a:rPr>
              <a:t>aS</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D  c</a:t>
            </a:r>
          </a:p>
        </p:txBody>
      </p:sp>
      <p:sp>
        <p:nvSpPr>
          <p:cNvPr id="13" name="圆角矩形 12"/>
          <p:cNvSpPr/>
          <p:nvPr/>
        </p:nvSpPr>
        <p:spPr>
          <a:xfrm>
            <a:off x="71406" y="1285860"/>
            <a:ext cx="364333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06" y="242886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406" y="350043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42844" y="464344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2844" y="571501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4282" y="1571612"/>
            <a:ext cx="1008609" cy="584775"/>
          </a:xfrm>
          <a:prstGeom prst="rect">
            <a:avLst/>
          </a:prstGeom>
        </p:spPr>
        <p:txBody>
          <a:bodyPr wrap="none">
            <a:spAutoFit/>
          </a:bodyPr>
          <a:lstStyle/>
          <a:p>
            <a:pPr>
              <a:buNone/>
            </a:pPr>
            <a:r>
              <a:rPr lang="zh-CN" altLang="en-US" dirty="0"/>
              <a:t>未定</a:t>
            </a:r>
          </a:p>
        </p:txBody>
      </p:sp>
      <p:sp>
        <p:nvSpPr>
          <p:cNvPr id="22" name="矩形 21"/>
          <p:cNvSpPr/>
          <p:nvPr/>
        </p:nvSpPr>
        <p:spPr>
          <a:xfrm>
            <a:off x="214282" y="2571744"/>
            <a:ext cx="1008609" cy="584775"/>
          </a:xfrm>
          <a:prstGeom prst="rect">
            <a:avLst/>
          </a:prstGeom>
        </p:spPr>
        <p:txBody>
          <a:bodyPr wrap="none">
            <a:spAutoFit/>
          </a:bodyPr>
          <a:lstStyle/>
          <a:p>
            <a:pPr>
              <a:buNone/>
            </a:pPr>
            <a:r>
              <a:rPr lang="zh-CN" altLang="en-US" dirty="0"/>
              <a:t>未定</a:t>
            </a:r>
          </a:p>
        </p:txBody>
      </p:sp>
      <p:sp>
        <p:nvSpPr>
          <p:cNvPr id="23" name="矩形 22"/>
          <p:cNvSpPr/>
          <p:nvPr/>
        </p:nvSpPr>
        <p:spPr>
          <a:xfrm>
            <a:off x="214282" y="3714752"/>
            <a:ext cx="1008609" cy="584775"/>
          </a:xfrm>
          <a:prstGeom prst="rect">
            <a:avLst/>
          </a:prstGeom>
        </p:spPr>
        <p:txBody>
          <a:bodyPr wrap="none">
            <a:spAutoFit/>
          </a:bodyPr>
          <a:lstStyle/>
          <a:p>
            <a:pPr>
              <a:buNone/>
            </a:pPr>
            <a:r>
              <a:rPr lang="zh-CN" altLang="en-US" dirty="0"/>
              <a:t>未定</a:t>
            </a:r>
          </a:p>
        </p:txBody>
      </p:sp>
      <p:sp>
        <p:nvSpPr>
          <p:cNvPr id="24" name="矩形 23"/>
          <p:cNvSpPr/>
          <p:nvPr/>
        </p:nvSpPr>
        <p:spPr>
          <a:xfrm>
            <a:off x="214282" y="4786322"/>
            <a:ext cx="1008609" cy="584775"/>
          </a:xfrm>
          <a:prstGeom prst="rect">
            <a:avLst/>
          </a:prstGeom>
        </p:spPr>
        <p:txBody>
          <a:bodyPr wrap="none">
            <a:spAutoFit/>
          </a:bodyPr>
          <a:lstStyle/>
          <a:p>
            <a:pPr>
              <a:buNone/>
            </a:pPr>
            <a:r>
              <a:rPr lang="zh-CN" altLang="en-US" dirty="0"/>
              <a:t>未定</a:t>
            </a:r>
          </a:p>
        </p:txBody>
      </p:sp>
      <p:sp>
        <p:nvSpPr>
          <p:cNvPr id="25" name="矩形 24"/>
          <p:cNvSpPr/>
          <p:nvPr/>
        </p:nvSpPr>
        <p:spPr>
          <a:xfrm>
            <a:off x="214282" y="5929330"/>
            <a:ext cx="1008609" cy="584775"/>
          </a:xfrm>
          <a:prstGeom prst="rect">
            <a:avLst/>
          </a:prstGeom>
        </p:spPr>
        <p:txBody>
          <a:bodyPr wrap="none">
            <a:spAutoFit/>
          </a:bodyPr>
          <a:lstStyle/>
          <a:p>
            <a:pPr>
              <a:buNone/>
            </a:pPr>
            <a:r>
              <a:rPr lang="zh-CN" altLang="en-US" dirty="0"/>
              <a:t>未定</a:t>
            </a:r>
          </a:p>
        </p:txBody>
      </p:sp>
      <p:sp>
        <p:nvSpPr>
          <p:cNvPr id="26" name="矩形 25"/>
          <p:cNvSpPr/>
          <p:nvPr/>
        </p:nvSpPr>
        <p:spPr>
          <a:xfrm>
            <a:off x="0" y="642918"/>
            <a:ext cx="1008609" cy="584775"/>
          </a:xfrm>
          <a:prstGeom prst="rect">
            <a:avLst/>
          </a:prstGeom>
        </p:spPr>
        <p:txBody>
          <a:bodyPr wrap="none">
            <a:spAutoFit/>
          </a:bodyPr>
          <a:lstStyle/>
          <a:p>
            <a:pPr>
              <a:buNone/>
            </a:pPr>
            <a:r>
              <a:rPr lang="zh-CN" altLang="en-US" dirty="0"/>
              <a:t>初始</a:t>
            </a:r>
          </a:p>
        </p:txBody>
      </p:sp>
      <p:sp>
        <p:nvSpPr>
          <p:cNvPr id="28" name="Rectangle 9"/>
          <p:cNvSpPr>
            <a:spLocks noChangeArrowheads="1"/>
          </p:cNvSpPr>
          <p:nvPr/>
        </p:nvSpPr>
        <p:spPr bwMode="auto">
          <a:xfrm>
            <a:off x="4071934" y="1999452"/>
            <a:ext cx="5072066" cy="3357586"/>
          </a:xfrm>
          <a:prstGeom prst="rect">
            <a:avLst/>
          </a:prstGeom>
          <a:noFill/>
          <a:ln w="9525">
            <a:noFill/>
            <a:miter lim="800000"/>
            <a:headEnd/>
            <a:tailEnd/>
          </a:ln>
        </p:spPr>
        <p:txBody>
          <a:bodyPr/>
          <a:lstStyle/>
          <a:p>
            <a:pPr>
              <a:spcBef>
                <a:spcPct val="20000"/>
              </a:spcBef>
              <a:buSzPct val="75000"/>
              <a:buNone/>
            </a:pPr>
            <a:r>
              <a:rPr lang="zh-CN" altLang="en-US" sz="2800" dirty="0"/>
              <a:t>书上方法的</a:t>
            </a:r>
            <a:r>
              <a:rPr lang="zh-CN" altLang="en-US" sz="2800" dirty="0">
                <a:solidFill>
                  <a:srgbClr val="FF0000"/>
                </a:solidFill>
              </a:rPr>
              <a:t>精练版</a:t>
            </a:r>
            <a:r>
              <a:rPr lang="en-US" altLang="zh-CN" sz="2800" dirty="0"/>
              <a:t>:</a:t>
            </a:r>
            <a:endParaRPr lang="en-US" altLang="zh-CN" sz="2800" b="1" dirty="0"/>
          </a:p>
          <a:p>
            <a:pPr>
              <a:spcBef>
                <a:spcPct val="20000"/>
              </a:spcBef>
              <a:buSzPct val="75000"/>
              <a:buNone/>
            </a:pPr>
            <a:r>
              <a:rPr lang="zh-CN" altLang="en-US" sz="2800" b="1" dirty="0"/>
              <a:t>首先建立一个一维数组，数组中每一个元素对应一个非终结符</a:t>
            </a:r>
            <a:r>
              <a:rPr lang="en-US" altLang="zh-CN" sz="2800" dirty="0"/>
              <a:t>.</a:t>
            </a:r>
            <a:r>
              <a:rPr lang="zh-CN" altLang="en-US" sz="2800" dirty="0"/>
              <a:t>数组元素的值有</a:t>
            </a:r>
            <a:r>
              <a:rPr lang="en-US" altLang="zh-CN" sz="2800" dirty="0"/>
              <a:t>3</a:t>
            </a:r>
            <a:r>
              <a:rPr lang="zh-CN" altLang="en-US" sz="2800" dirty="0"/>
              <a:t>中可能</a:t>
            </a:r>
            <a:endParaRPr lang="en-US" altLang="zh-CN" sz="2800" dirty="0"/>
          </a:p>
          <a:p>
            <a:pPr>
              <a:spcBef>
                <a:spcPct val="20000"/>
              </a:spcBef>
              <a:buSzPct val="75000"/>
              <a:buNone/>
            </a:pPr>
            <a:r>
              <a:rPr lang="en-US" altLang="zh-CN" sz="2800" dirty="0"/>
              <a:t>             </a:t>
            </a:r>
            <a:r>
              <a:rPr lang="zh-CN" altLang="en-US" sz="2800" dirty="0"/>
              <a:t>未定，是，否</a:t>
            </a:r>
            <a:endParaRPr lang="en-US" altLang="zh-CN" sz="2800" dirty="0"/>
          </a:p>
          <a:p>
            <a:pPr>
              <a:spcBef>
                <a:spcPct val="20000"/>
              </a:spcBef>
              <a:buSzPct val="75000"/>
              <a:buNone/>
            </a:pPr>
            <a:r>
              <a:rPr lang="en-US" altLang="zh-CN" sz="2800" dirty="0"/>
              <a:t>(1)</a:t>
            </a:r>
            <a:r>
              <a:rPr lang="zh-CN" altLang="en-US" sz="2800" dirty="0"/>
              <a:t>开始时，所有的非终结符都是未定状态</a:t>
            </a:r>
            <a:endParaRPr lang="en-US" altLang="zh-CN" sz="2800" dirty="0"/>
          </a:p>
          <a:p>
            <a:pPr>
              <a:spcBef>
                <a:spcPct val="20000"/>
              </a:spcBef>
              <a:buSzPct val="75000"/>
              <a:buNone/>
            </a:pPr>
            <a:endParaRPr lang="zh-CN" altLang="en-US" sz="2800" b="1" dirty="0"/>
          </a:p>
        </p:txBody>
      </p:sp>
      <p:sp>
        <p:nvSpPr>
          <p:cNvPr id="2" name="矩形 1">
            <a:extLst>
              <a:ext uri="{FF2B5EF4-FFF2-40B4-BE49-F238E27FC236}">
                <a16:creationId xmlns:a16="http://schemas.microsoft.com/office/drawing/2014/main" id="{4A17E63A-C788-4028-AE7C-5E741B9769F3}"/>
              </a:ext>
            </a:extLst>
          </p:cNvPr>
          <p:cNvSpPr/>
          <p:nvPr/>
        </p:nvSpPr>
        <p:spPr>
          <a:xfrm>
            <a:off x="8316416" y="658542"/>
            <a:ext cx="399558" cy="913070"/>
          </a:xfrm>
          <a:prstGeom prst="rect">
            <a:avLst/>
          </a:prstGeom>
        </p:spPr>
        <p:txBody>
          <a:bodyPr wrap="square">
            <a:spAutoFit/>
          </a:bodyPr>
          <a:lstStyle/>
          <a:p>
            <a:pPr>
              <a:buNone/>
            </a:pPr>
            <a:r>
              <a:rPr lang="en-US" altLang="zh-CN" baseline="30000" dirty="0">
                <a:solidFill>
                  <a:srgbClr val="FF0000"/>
                </a:solidFill>
                <a:latin typeface="楷体_GB2312" pitchFamily="49" charset="-122"/>
                <a:sym typeface="Symbol" pitchFamily="18" charset="2"/>
              </a:rPr>
              <a:t>	*</a:t>
            </a:r>
            <a:endParaRPr lang="zh-CN" altLang="en-US" dirty="0">
              <a:solidFill>
                <a:srgbClr val="FF0000"/>
              </a:solidFill>
            </a:endParaRPr>
          </a:p>
        </p:txBody>
      </p:sp>
    </p:spTree>
    <p:extLst>
      <p:ext uri="{BB962C8B-B14F-4D97-AF65-F5344CB8AC3E}">
        <p14:creationId xmlns:p14="http://schemas.microsoft.com/office/powerpoint/2010/main" val="4252012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20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20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0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2000"/>
                                        <p:tgtEl>
                                          <p:spTgt spid="20"/>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20" grpId="0" animBg="1"/>
      <p:bldP spid="21" grpId="0"/>
      <p:bldP spid="22" grpId="0"/>
      <p:bldP spid="23" grpId="0"/>
      <p:bldP spid="24" grpId="0"/>
      <p:bldP spid="2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14282" y="58143"/>
            <a:ext cx="8929718" cy="584775"/>
          </a:xfrm>
          <a:prstGeom prst="rect">
            <a:avLst/>
          </a:prstGeom>
          <a:solidFill>
            <a:schemeClr val="bg1"/>
          </a:solid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第一步</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求出能推出</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的非终结符</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 即形如 </a:t>
            </a:r>
            <a:r>
              <a:rPr lang="en-US" altLang="zh-CN" i="1" dirty="0">
                <a:solidFill>
                  <a:srgbClr val="FF0000"/>
                </a:solidFill>
              </a:rPr>
              <a:t>A</a:t>
            </a:r>
            <a:r>
              <a:rPr lang="en-US" altLang="zh-CN" dirty="0">
                <a:solidFill>
                  <a:srgbClr val="FF0000"/>
                </a:solidFill>
                <a:sym typeface="Symbol" pitchFamily="18" charset="2"/>
              </a:rPr>
              <a:t> </a:t>
            </a:r>
            <a:r>
              <a:rPr lang="en-US" altLang="zh-CN" dirty="0">
                <a:solidFill>
                  <a:srgbClr val="FF0000"/>
                </a:solidFill>
                <a:latin typeface="楷体_GB2312" pitchFamily="49" charset="-122"/>
                <a:sym typeface="Symbol" pitchFamily="18" charset="2"/>
              </a:rPr>
              <a:t> </a:t>
            </a:r>
            <a:endParaRPr lang="zh-CN" altLang="en-US" dirty="0">
              <a:solidFill>
                <a:srgbClr val="FF0000"/>
              </a:solidFill>
              <a:latin typeface="楷体_GB2312" pitchFamily="49" charset="-122"/>
            </a:endParaRPr>
          </a:p>
        </p:txBody>
      </p:sp>
      <p:sp>
        <p:nvSpPr>
          <p:cNvPr id="6"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矩形 8"/>
          <p:cNvSpPr/>
          <p:nvPr/>
        </p:nvSpPr>
        <p:spPr>
          <a:xfrm>
            <a:off x="1214414" y="1225689"/>
            <a:ext cx="2571768" cy="5632311"/>
          </a:xfrm>
          <a:prstGeom prst="rect">
            <a:avLst/>
          </a:prstGeom>
        </p:spPr>
        <p:txBody>
          <a:bodyPr wrap="square">
            <a:spAutoFit/>
          </a:bodyPr>
          <a:lstStyle/>
          <a:p>
            <a:pPr>
              <a:buNone/>
            </a:pPr>
            <a:r>
              <a:rPr lang="en-US" altLang="zh-CN" sz="3600" i="1" dirty="0">
                <a:ea typeface="华文行楷" pitchFamily="2" charset="-122"/>
                <a:sym typeface="Symbol" panose="05050102010706020507" pitchFamily="18" charset="2"/>
              </a:rPr>
              <a:t>S  AB</a:t>
            </a:r>
          </a:p>
          <a:p>
            <a:pPr>
              <a:buNone/>
            </a:pPr>
            <a:r>
              <a:rPr lang="en-US" altLang="zh-CN" sz="3600" i="1" dirty="0">
                <a:ea typeface="华文行楷" pitchFamily="2" charset="-122"/>
                <a:sym typeface="Symbol" panose="05050102010706020507" pitchFamily="18" charset="2"/>
              </a:rPr>
              <a:t>S  </a:t>
            </a:r>
            <a:r>
              <a:rPr lang="en-US" altLang="zh-CN" sz="3600" i="1" dirty="0" err="1">
                <a:ea typeface="华文行楷" pitchFamily="2" charset="-122"/>
                <a:sym typeface="Symbol" panose="05050102010706020507" pitchFamily="18" charset="2"/>
              </a:rPr>
              <a:t>bC</a:t>
            </a:r>
            <a:r>
              <a:rPr lang="en-US" altLang="zh-CN" sz="3600" i="1" dirty="0">
                <a:ea typeface="华文行楷" pitchFamily="2" charset="-122"/>
                <a:sym typeface="Symbol" panose="05050102010706020507" pitchFamily="18" charset="2"/>
              </a:rPr>
              <a:t> 	         </a:t>
            </a:r>
          </a:p>
          <a:p>
            <a:pPr>
              <a:buNone/>
            </a:pPr>
            <a:r>
              <a:rPr lang="en-US" altLang="zh-CN" sz="3600" i="1" dirty="0">
                <a:ea typeface="华文行楷" pitchFamily="2" charset="-122"/>
                <a:sym typeface="Symbol" panose="05050102010706020507" pitchFamily="18" charset="2"/>
              </a:rPr>
              <a:t>A   </a:t>
            </a:r>
          </a:p>
          <a:p>
            <a:pPr>
              <a:buNone/>
            </a:pPr>
            <a:r>
              <a:rPr lang="en-US" altLang="zh-CN" sz="3600" i="1" dirty="0">
                <a:ea typeface="华文行楷" pitchFamily="2" charset="-122"/>
                <a:sym typeface="Symbol" panose="05050102010706020507" pitchFamily="18" charset="2"/>
              </a:rPr>
              <a:t>A   b </a:t>
            </a:r>
          </a:p>
          <a:p>
            <a:pPr>
              <a:buNone/>
            </a:pPr>
            <a:r>
              <a:rPr lang="en-US" altLang="zh-CN" sz="3600" i="1" dirty="0">
                <a:ea typeface="华文行楷" pitchFamily="2" charset="-122"/>
                <a:sym typeface="Symbol" panose="05050102010706020507" pitchFamily="18" charset="2"/>
              </a:rPr>
              <a:t>B   </a:t>
            </a:r>
            <a:r>
              <a:rPr lang="zh-CN" altLang="en-US" sz="3600" i="1" dirty="0">
                <a:sym typeface="Symbol" panose="05050102010706020507" pitchFamily="18" charset="2"/>
              </a:rPr>
              <a:t></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B   </a:t>
            </a:r>
            <a:r>
              <a:rPr lang="en-US" altLang="zh-CN" sz="3600" i="1" dirty="0" err="1">
                <a:ea typeface="华文行楷" pitchFamily="2" charset="-122"/>
                <a:sym typeface="Symbol" panose="05050102010706020507" pitchFamily="18" charset="2"/>
              </a:rPr>
              <a:t>aD</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C   AD</a:t>
            </a:r>
          </a:p>
          <a:p>
            <a:pPr>
              <a:buNone/>
            </a:pPr>
            <a:r>
              <a:rPr lang="en-US" altLang="zh-CN" sz="3600" i="1" dirty="0">
                <a:ea typeface="华文行楷" pitchFamily="2" charset="-122"/>
                <a:sym typeface="Symbol" panose="05050102010706020507" pitchFamily="18" charset="2"/>
              </a:rPr>
              <a:t>C   b</a:t>
            </a:r>
          </a:p>
          <a:p>
            <a:pPr>
              <a:buNone/>
            </a:pPr>
            <a:r>
              <a:rPr lang="en-US" altLang="zh-CN" sz="3600" i="1" dirty="0">
                <a:ea typeface="华文行楷" pitchFamily="2" charset="-122"/>
                <a:sym typeface="Symbol" panose="05050102010706020507" pitchFamily="18" charset="2"/>
              </a:rPr>
              <a:t>D  </a:t>
            </a:r>
            <a:r>
              <a:rPr lang="en-US" altLang="zh-CN" sz="3600" i="1" dirty="0" err="1">
                <a:ea typeface="华文行楷" pitchFamily="2" charset="-122"/>
                <a:sym typeface="Symbol" panose="05050102010706020507" pitchFamily="18" charset="2"/>
              </a:rPr>
              <a:t>aS</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D  c</a:t>
            </a:r>
          </a:p>
        </p:txBody>
      </p:sp>
      <p:sp>
        <p:nvSpPr>
          <p:cNvPr id="13" name="圆角矩形 12"/>
          <p:cNvSpPr/>
          <p:nvPr/>
        </p:nvSpPr>
        <p:spPr>
          <a:xfrm>
            <a:off x="71406" y="1285860"/>
            <a:ext cx="364333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06" y="242886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406" y="350043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42844" y="464344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2844" y="571501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4282" y="1571612"/>
            <a:ext cx="1008609" cy="584775"/>
          </a:xfrm>
          <a:prstGeom prst="rect">
            <a:avLst/>
          </a:prstGeom>
        </p:spPr>
        <p:txBody>
          <a:bodyPr wrap="none">
            <a:spAutoFit/>
          </a:bodyPr>
          <a:lstStyle/>
          <a:p>
            <a:pPr>
              <a:buNone/>
            </a:pPr>
            <a:r>
              <a:rPr lang="zh-CN" altLang="en-US" dirty="0"/>
              <a:t>未定</a:t>
            </a:r>
          </a:p>
        </p:txBody>
      </p:sp>
      <p:sp>
        <p:nvSpPr>
          <p:cNvPr id="22" name="矩形 21"/>
          <p:cNvSpPr/>
          <p:nvPr/>
        </p:nvSpPr>
        <p:spPr>
          <a:xfrm>
            <a:off x="214282" y="2571744"/>
            <a:ext cx="1008609" cy="584775"/>
          </a:xfrm>
          <a:prstGeom prst="rect">
            <a:avLst/>
          </a:prstGeom>
        </p:spPr>
        <p:txBody>
          <a:bodyPr wrap="none">
            <a:spAutoFit/>
          </a:bodyPr>
          <a:lstStyle/>
          <a:p>
            <a:pPr>
              <a:buNone/>
            </a:pPr>
            <a:r>
              <a:rPr lang="zh-CN" altLang="en-US" dirty="0"/>
              <a:t>未定</a:t>
            </a:r>
          </a:p>
        </p:txBody>
      </p:sp>
      <p:sp>
        <p:nvSpPr>
          <p:cNvPr id="23" name="矩形 22"/>
          <p:cNvSpPr/>
          <p:nvPr/>
        </p:nvSpPr>
        <p:spPr>
          <a:xfrm>
            <a:off x="214282" y="3714752"/>
            <a:ext cx="1008609" cy="584775"/>
          </a:xfrm>
          <a:prstGeom prst="rect">
            <a:avLst/>
          </a:prstGeom>
        </p:spPr>
        <p:txBody>
          <a:bodyPr wrap="none">
            <a:spAutoFit/>
          </a:bodyPr>
          <a:lstStyle/>
          <a:p>
            <a:pPr>
              <a:buNone/>
            </a:pPr>
            <a:r>
              <a:rPr lang="zh-CN" altLang="en-US" dirty="0"/>
              <a:t>未定</a:t>
            </a:r>
          </a:p>
        </p:txBody>
      </p:sp>
      <p:sp>
        <p:nvSpPr>
          <p:cNvPr id="24" name="矩形 23"/>
          <p:cNvSpPr/>
          <p:nvPr/>
        </p:nvSpPr>
        <p:spPr>
          <a:xfrm>
            <a:off x="214282" y="4786322"/>
            <a:ext cx="1008609" cy="584775"/>
          </a:xfrm>
          <a:prstGeom prst="rect">
            <a:avLst/>
          </a:prstGeom>
        </p:spPr>
        <p:txBody>
          <a:bodyPr wrap="none">
            <a:spAutoFit/>
          </a:bodyPr>
          <a:lstStyle/>
          <a:p>
            <a:pPr>
              <a:buNone/>
            </a:pPr>
            <a:r>
              <a:rPr lang="zh-CN" altLang="en-US" dirty="0"/>
              <a:t>未定</a:t>
            </a:r>
          </a:p>
        </p:txBody>
      </p:sp>
      <p:sp>
        <p:nvSpPr>
          <p:cNvPr id="25" name="矩形 24"/>
          <p:cNvSpPr/>
          <p:nvPr/>
        </p:nvSpPr>
        <p:spPr>
          <a:xfrm>
            <a:off x="214282" y="5929330"/>
            <a:ext cx="1008609" cy="584775"/>
          </a:xfrm>
          <a:prstGeom prst="rect">
            <a:avLst/>
          </a:prstGeom>
        </p:spPr>
        <p:txBody>
          <a:bodyPr wrap="none">
            <a:spAutoFit/>
          </a:bodyPr>
          <a:lstStyle/>
          <a:p>
            <a:pPr>
              <a:buNone/>
            </a:pPr>
            <a:r>
              <a:rPr lang="zh-CN" altLang="en-US" dirty="0"/>
              <a:t>未定</a:t>
            </a:r>
          </a:p>
        </p:txBody>
      </p:sp>
      <p:sp>
        <p:nvSpPr>
          <p:cNvPr id="26" name="矩形 25"/>
          <p:cNvSpPr/>
          <p:nvPr/>
        </p:nvSpPr>
        <p:spPr>
          <a:xfrm>
            <a:off x="0" y="642918"/>
            <a:ext cx="2244525" cy="584775"/>
          </a:xfrm>
          <a:prstGeom prst="rect">
            <a:avLst/>
          </a:prstGeom>
        </p:spPr>
        <p:txBody>
          <a:bodyPr wrap="none">
            <a:spAutoFit/>
          </a:bodyPr>
          <a:lstStyle/>
          <a:p>
            <a:pPr>
              <a:buNone/>
            </a:pPr>
            <a:r>
              <a:rPr lang="zh-CN" altLang="en-US" dirty="0"/>
              <a:t>第一遍扫描</a:t>
            </a:r>
          </a:p>
        </p:txBody>
      </p:sp>
      <p:sp>
        <p:nvSpPr>
          <p:cNvPr id="27" name="Rectangle 9"/>
          <p:cNvSpPr>
            <a:spLocks noChangeArrowheads="1"/>
          </p:cNvSpPr>
          <p:nvPr/>
        </p:nvSpPr>
        <p:spPr bwMode="auto">
          <a:xfrm>
            <a:off x="4071934" y="714356"/>
            <a:ext cx="5072066" cy="5429288"/>
          </a:xfrm>
          <a:prstGeom prst="rect">
            <a:avLst/>
          </a:prstGeom>
          <a:noFill/>
          <a:ln w="9525">
            <a:noFill/>
            <a:miter lim="800000"/>
            <a:headEnd/>
            <a:tailEnd/>
          </a:ln>
        </p:spPr>
        <p:txBody>
          <a:bodyPr/>
          <a:lstStyle/>
          <a:p>
            <a:pPr marL="514350" indent="-514350">
              <a:spcBef>
                <a:spcPct val="20000"/>
              </a:spcBef>
              <a:buSzPct val="75000"/>
              <a:buNone/>
            </a:pPr>
            <a:r>
              <a:rPr lang="zh-CN" altLang="en-US" sz="2800" dirty="0"/>
              <a:t>关于</a:t>
            </a:r>
            <a:r>
              <a:rPr lang="zh-CN" altLang="en-US" sz="2800" dirty="0">
                <a:solidFill>
                  <a:srgbClr val="FF0000"/>
                </a:solidFill>
              </a:rPr>
              <a:t>产生式右部</a:t>
            </a:r>
            <a:r>
              <a:rPr lang="zh-CN" altLang="en-US" sz="2800" dirty="0"/>
              <a:t>能否推出</a:t>
            </a:r>
            <a:r>
              <a:rPr lang="en-US" altLang="zh-CN" sz="2800" dirty="0">
                <a:sym typeface="Symbol" pitchFamily="18" charset="2"/>
              </a:rPr>
              <a:t></a:t>
            </a:r>
            <a:r>
              <a:rPr lang="zh-CN" altLang="en-US" sz="2800" dirty="0"/>
              <a:t>关键事实</a:t>
            </a:r>
            <a:r>
              <a:rPr lang="en-US" altLang="zh-CN" sz="2800" dirty="0"/>
              <a:t>(</a:t>
            </a:r>
            <a:r>
              <a:rPr lang="zh-CN" altLang="en-US" sz="2800" dirty="0"/>
              <a:t>基础步</a:t>
            </a:r>
            <a:r>
              <a:rPr lang="en-US" altLang="zh-CN" sz="2800" dirty="0"/>
              <a:t>):</a:t>
            </a:r>
          </a:p>
          <a:p>
            <a:pPr marL="514350" indent="-514350">
              <a:spcBef>
                <a:spcPct val="20000"/>
              </a:spcBef>
              <a:buSzPct val="75000"/>
              <a:buFont typeface="+mj-ea"/>
              <a:buAutoNum type="circleNumDbPlain"/>
            </a:pPr>
            <a:r>
              <a:rPr lang="zh-CN" altLang="en-US" sz="2800" dirty="0"/>
              <a:t>含有终结符的产生式右部推不出</a:t>
            </a:r>
            <a:r>
              <a:rPr lang="en-US" altLang="zh-CN" sz="2800" dirty="0">
                <a:sym typeface="Symbol" pitchFamily="18" charset="2"/>
              </a:rPr>
              <a:t></a:t>
            </a:r>
          </a:p>
          <a:p>
            <a:pPr marL="514350" indent="-514350">
              <a:spcBef>
                <a:spcPct val="20000"/>
              </a:spcBef>
              <a:buSzPct val="75000"/>
              <a:buFont typeface="+mj-ea"/>
              <a:buAutoNum type="circleNumDbPlain"/>
            </a:pPr>
            <a:r>
              <a:rPr lang="zh-CN" altLang="en-US" sz="2800" dirty="0"/>
              <a:t>若某产生式右部为</a:t>
            </a:r>
            <a:r>
              <a:rPr lang="en-US" altLang="zh-CN" sz="2800" i="1" dirty="0">
                <a:sym typeface="Symbol" panose="05050102010706020507" pitchFamily="18" charset="2"/>
              </a:rPr>
              <a:t>,</a:t>
            </a:r>
            <a:r>
              <a:rPr lang="zh-CN" altLang="en-US" sz="2800" dirty="0">
                <a:sym typeface="Symbol" panose="05050102010706020507" pitchFamily="18" charset="2"/>
              </a:rPr>
              <a:t>则该</a:t>
            </a:r>
            <a:r>
              <a:rPr lang="zh-CN" altLang="en-US" sz="2800" dirty="0"/>
              <a:t>产生式右部</a:t>
            </a:r>
            <a:r>
              <a:rPr lang="zh-CN" altLang="en-US" sz="2800" dirty="0">
                <a:sym typeface="Symbol" panose="05050102010706020507" pitchFamily="18" charset="2"/>
              </a:rPr>
              <a:t>可以推出</a:t>
            </a:r>
            <a:r>
              <a:rPr lang="en-US" altLang="zh-CN" sz="2800" dirty="0">
                <a:sym typeface="Symbol" pitchFamily="18" charset="2"/>
              </a:rPr>
              <a:t></a:t>
            </a:r>
          </a:p>
          <a:p>
            <a:pPr marL="514350" indent="-514350">
              <a:spcBef>
                <a:spcPct val="20000"/>
              </a:spcBef>
              <a:buSzPct val="75000"/>
              <a:buFont typeface="+mj-ea"/>
              <a:buAutoNum type="circleNumDbPlain"/>
            </a:pPr>
            <a:endParaRPr lang="en-US" altLang="zh-CN" sz="2800" dirty="0">
              <a:sym typeface="Symbol" pitchFamily="18" charset="2"/>
            </a:endParaRPr>
          </a:p>
          <a:p>
            <a:pPr marL="514350" indent="-514350">
              <a:spcBef>
                <a:spcPct val="20000"/>
              </a:spcBef>
              <a:buSzPct val="75000"/>
              <a:buFont typeface="+mj-ea"/>
              <a:buAutoNum type="circleNumDbPlain"/>
            </a:pPr>
            <a:endParaRPr lang="en-US" altLang="zh-CN" sz="2800" dirty="0"/>
          </a:p>
          <a:p>
            <a:pPr marL="514350" indent="-514350">
              <a:spcBef>
                <a:spcPct val="20000"/>
              </a:spcBef>
              <a:buSzPct val="75000"/>
              <a:buFont typeface="+mj-ea"/>
              <a:buAutoNum type="circleNumDbPlain"/>
            </a:pPr>
            <a:endParaRPr lang="en-US" altLang="zh-CN" sz="2800" dirty="0">
              <a:sym typeface="Symbol" pitchFamily="18" charset="2"/>
            </a:endParaRPr>
          </a:p>
        </p:txBody>
      </p:sp>
      <p:sp>
        <p:nvSpPr>
          <p:cNvPr id="19" name="矩形 18"/>
          <p:cNvSpPr/>
          <p:nvPr/>
        </p:nvSpPr>
        <p:spPr>
          <a:xfrm>
            <a:off x="3143240" y="6215082"/>
            <a:ext cx="596638" cy="584775"/>
          </a:xfrm>
          <a:prstGeom prst="rect">
            <a:avLst/>
          </a:prstGeom>
        </p:spPr>
        <p:txBody>
          <a:bodyPr wrap="none">
            <a:spAutoFit/>
          </a:bodyPr>
          <a:lstStyle/>
          <a:p>
            <a:pPr>
              <a:buNone/>
            </a:pPr>
            <a:r>
              <a:rPr lang="zh-CN" altLang="en-US" dirty="0"/>
              <a:t>否</a:t>
            </a:r>
          </a:p>
        </p:txBody>
      </p:sp>
      <p:sp>
        <p:nvSpPr>
          <p:cNvPr id="28" name="矩形 27"/>
          <p:cNvSpPr/>
          <p:nvPr/>
        </p:nvSpPr>
        <p:spPr>
          <a:xfrm>
            <a:off x="3143240" y="5715016"/>
            <a:ext cx="596638" cy="584775"/>
          </a:xfrm>
          <a:prstGeom prst="rect">
            <a:avLst/>
          </a:prstGeom>
        </p:spPr>
        <p:txBody>
          <a:bodyPr wrap="none">
            <a:spAutoFit/>
          </a:bodyPr>
          <a:lstStyle/>
          <a:p>
            <a:pPr>
              <a:buNone/>
            </a:pPr>
            <a:r>
              <a:rPr lang="zh-CN" altLang="en-US" dirty="0"/>
              <a:t>否</a:t>
            </a:r>
          </a:p>
        </p:txBody>
      </p:sp>
      <p:sp>
        <p:nvSpPr>
          <p:cNvPr id="29" name="矩形 28"/>
          <p:cNvSpPr/>
          <p:nvPr/>
        </p:nvSpPr>
        <p:spPr>
          <a:xfrm>
            <a:off x="3143240" y="5143512"/>
            <a:ext cx="596638" cy="584775"/>
          </a:xfrm>
          <a:prstGeom prst="rect">
            <a:avLst/>
          </a:prstGeom>
        </p:spPr>
        <p:txBody>
          <a:bodyPr wrap="none">
            <a:spAutoFit/>
          </a:bodyPr>
          <a:lstStyle/>
          <a:p>
            <a:pPr>
              <a:buNone/>
            </a:pPr>
            <a:r>
              <a:rPr lang="zh-CN" altLang="en-US" dirty="0"/>
              <a:t>否</a:t>
            </a:r>
          </a:p>
        </p:txBody>
      </p:sp>
      <p:sp>
        <p:nvSpPr>
          <p:cNvPr id="30" name="矩形 29"/>
          <p:cNvSpPr/>
          <p:nvPr/>
        </p:nvSpPr>
        <p:spPr>
          <a:xfrm>
            <a:off x="3071802" y="4000504"/>
            <a:ext cx="596638" cy="584775"/>
          </a:xfrm>
          <a:prstGeom prst="rect">
            <a:avLst/>
          </a:prstGeom>
        </p:spPr>
        <p:txBody>
          <a:bodyPr wrap="none">
            <a:spAutoFit/>
          </a:bodyPr>
          <a:lstStyle/>
          <a:p>
            <a:pPr>
              <a:buNone/>
            </a:pPr>
            <a:r>
              <a:rPr lang="zh-CN" altLang="en-US" dirty="0"/>
              <a:t>否</a:t>
            </a:r>
          </a:p>
        </p:txBody>
      </p:sp>
      <p:sp>
        <p:nvSpPr>
          <p:cNvPr id="31" name="矩形 30"/>
          <p:cNvSpPr/>
          <p:nvPr/>
        </p:nvSpPr>
        <p:spPr>
          <a:xfrm>
            <a:off x="3071802" y="2928934"/>
            <a:ext cx="596638" cy="584775"/>
          </a:xfrm>
          <a:prstGeom prst="rect">
            <a:avLst/>
          </a:prstGeom>
        </p:spPr>
        <p:txBody>
          <a:bodyPr wrap="none">
            <a:spAutoFit/>
          </a:bodyPr>
          <a:lstStyle/>
          <a:p>
            <a:pPr>
              <a:buNone/>
            </a:pPr>
            <a:r>
              <a:rPr lang="zh-CN" altLang="en-US" dirty="0"/>
              <a:t>否</a:t>
            </a:r>
          </a:p>
        </p:txBody>
      </p:sp>
      <p:sp>
        <p:nvSpPr>
          <p:cNvPr id="32" name="矩形 31"/>
          <p:cNvSpPr/>
          <p:nvPr/>
        </p:nvSpPr>
        <p:spPr>
          <a:xfrm>
            <a:off x="3071802" y="1857364"/>
            <a:ext cx="596638" cy="584775"/>
          </a:xfrm>
          <a:prstGeom prst="rect">
            <a:avLst/>
          </a:prstGeom>
        </p:spPr>
        <p:txBody>
          <a:bodyPr wrap="none">
            <a:spAutoFit/>
          </a:bodyPr>
          <a:lstStyle/>
          <a:p>
            <a:pPr>
              <a:buNone/>
            </a:pPr>
            <a:r>
              <a:rPr lang="zh-CN" altLang="en-US" dirty="0"/>
              <a:t>否</a:t>
            </a:r>
          </a:p>
        </p:txBody>
      </p:sp>
      <p:sp>
        <p:nvSpPr>
          <p:cNvPr id="33" name="矩形 32"/>
          <p:cNvSpPr/>
          <p:nvPr/>
        </p:nvSpPr>
        <p:spPr>
          <a:xfrm>
            <a:off x="3071802" y="2428868"/>
            <a:ext cx="596638" cy="584775"/>
          </a:xfrm>
          <a:prstGeom prst="rect">
            <a:avLst/>
          </a:prstGeom>
        </p:spPr>
        <p:txBody>
          <a:bodyPr wrap="none">
            <a:spAutoFit/>
          </a:bodyPr>
          <a:lstStyle/>
          <a:p>
            <a:pPr>
              <a:buNone/>
            </a:pPr>
            <a:r>
              <a:rPr lang="zh-CN" altLang="en-US" dirty="0"/>
              <a:t>是</a:t>
            </a:r>
          </a:p>
        </p:txBody>
      </p:sp>
      <p:sp>
        <p:nvSpPr>
          <p:cNvPr id="34" name="矩形 33"/>
          <p:cNvSpPr/>
          <p:nvPr/>
        </p:nvSpPr>
        <p:spPr>
          <a:xfrm>
            <a:off x="3071802" y="3487167"/>
            <a:ext cx="596638" cy="584775"/>
          </a:xfrm>
          <a:prstGeom prst="rect">
            <a:avLst/>
          </a:prstGeom>
        </p:spPr>
        <p:txBody>
          <a:bodyPr wrap="none">
            <a:spAutoFit/>
          </a:bodyPr>
          <a:lstStyle/>
          <a:p>
            <a:pPr>
              <a:buNone/>
            </a:pPr>
            <a:r>
              <a:rPr lang="zh-CN" altLang="en-US" dirty="0"/>
              <a:t>是</a:t>
            </a:r>
          </a:p>
        </p:txBody>
      </p:sp>
      <p:sp>
        <p:nvSpPr>
          <p:cNvPr id="35" name="矩形 34">
            <a:extLst>
              <a:ext uri="{FF2B5EF4-FFF2-40B4-BE49-F238E27FC236}">
                <a16:creationId xmlns:a16="http://schemas.microsoft.com/office/drawing/2014/main" id="{4A17E63A-C788-4028-AE7C-5E741B9769F3}"/>
              </a:ext>
            </a:extLst>
          </p:cNvPr>
          <p:cNvSpPr/>
          <p:nvPr/>
        </p:nvSpPr>
        <p:spPr>
          <a:xfrm>
            <a:off x="8244408" y="-11794"/>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Tree>
    <p:extLst>
      <p:ext uri="{BB962C8B-B14F-4D97-AF65-F5344CB8AC3E}">
        <p14:creationId xmlns:p14="http://schemas.microsoft.com/office/powerpoint/2010/main" val="4252012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20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fade">
                                      <p:cBhvr>
                                        <p:cTn id="12" dur="20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2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0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0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20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20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xEl>
                                              <p:pRg st="2" end="2"/>
                                            </p:txEl>
                                          </p:spTgt>
                                        </p:tgtEl>
                                        <p:attrNameLst>
                                          <p:attrName>style.visibility</p:attrName>
                                        </p:attrNameLst>
                                      </p:cBhvr>
                                      <p:to>
                                        <p:strVal val="visible"/>
                                      </p:to>
                                    </p:set>
                                    <p:animEffect transition="in" filter="fade">
                                      <p:cBhvr>
                                        <p:cTn id="47" dur="2000"/>
                                        <p:tgtEl>
                                          <p:spTgt spid="2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20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P spid="29" grpId="0"/>
      <p:bldP spid="30" grpId="0"/>
      <p:bldP spid="31" grpId="0"/>
      <p:bldP spid="32" grpId="0"/>
      <p:bldP spid="33" grpId="0"/>
      <p:bldP spid="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14282" y="58143"/>
            <a:ext cx="8929718" cy="584775"/>
          </a:xfrm>
          <a:prstGeom prst="rect">
            <a:avLst/>
          </a:prstGeom>
          <a:solidFill>
            <a:schemeClr val="bg1"/>
          </a:solid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第一步</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求出能推出</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的非终结符</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 即形如 </a:t>
            </a:r>
            <a:r>
              <a:rPr lang="en-US" altLang="zh-CN" i="1" dirty="0">
                <a:solidFill>
                  <a:srgbClr val="FF0000"/>
                </a:solidFill>
              </a:rPr>
              <a:t>A</a:t>
            </a:r>
            <a:r>
              <a:rPr lang="en-US" altLang="zh-CN" dirty="0">
                <a:solidFill>
                  <a:srgbClr val="FF0000"/>
                </a:solidFill>
                <a:sym typeface="Symbol" pitchFamily="18" charset="2"/>
              </a:rPr>
              <a:t> </a:t>
            </a:r>
            <a:r>
              <a:rPr lang="en-US" altLang="zh-CN" dirty="0">
                <a:solidFill>
                  <a:srgbClr val="FF0000"/>
                </a:solidFill>
                <a:latin typeface="楷体_GB2312" pitchFamily="49" charset="-122"/>
                <a:sym typeface="Symbol" pitchFamily="18" charset="2"/>
              </a:rPr>
              <a:t> </a:t>
            </a:r>
            <a:endParaRPr lang="zh-CN" altLang="en-US" dirty="0">
              <a:solidFill>
                <a:srgbClr val="FF0000"/>
              </a:solidFill>
              <a:latin typeface="楷体_GB2312" pitchFamily="49" charset="-122"/>
            </a:endParaRPr>
          </a:p>
        </p:txBody>
      </p:sp>
      <p:sp>
        <p:nvSpPr>
          <p:cNvPr id="6"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矩形 8"/>
          <p:cNvSpPr/>
          <p:nvPr/>
        </p:nvSpPr>
        <p:spPr>
          <a:xfrm>
            <a:off x="1214414" y="1225689"/>
            <a:ext cx="2571768" cy="5632311"/>
          </a:xfrm>
          <a:prstGeom prst="rect">
            <a:avLst/>
          </a:prstGeom>
        </p:spPr>
        <p:txBody>
          <a:bodyPr wrap="square">
            <a:spAutoFit/>
          </a:bodyPr>
          <a:lstStyle/>
          <a:p>
            <a:pPr>
              <a:buNone/>
            </a:pPr>
            <a:r>
              <a:rPr lang="en-US" altLang="zh-CN" sz="3600" i="1" dirty="0">
                <a:ea typeface="华文行楷" pitchFamily="2" charset="-122"/>
                <a:sym typeface="Symbol" panose="05050102010706020507" pitchFamily="18" charset="2"/>
              </a:rPr>
              <a:t>S  AB</a:t>
            </a:r>
          </a:p>
          <a:p>
            <a:pPr>
              <a:buNone/>
            </a:pPr>
            <a:r>
              <a:rPr lang="en-US" altLang="zh-CN" sz="3600" i="1" dirty="0">
                <a:ea typeface="华文行楷" pitchFamily="2" charset="-122"/>
                <a:sym typeface="Symbol" panose="05050102010706020507" pitchFamily="18" charset="2"/>
              </a:rPr>
              <a:t>S  </a:t>
            </a:r>
            <a:r>
              <a:rPr lang="en-US" altLang="zh-CN" sz="3600" i="1" dirty="0" err="1">
                <a:ea typeface="华文行楷" pitchFamily="2" charset="-122"/>
                <a:sym typeface="Symbol" panose="05050102010706020507" pitchFamily="18" charset="2"/>
              </a:rPr>
              <a:t>bC</a:t>
            </a:r>
            <a:r>
              <a:rPr lang="en-US" altLang="zh-CN" sz="3600" i="1" dirty="0">
                <a:ea typeface="华文行楷" pitchFamily="2" charset="-122"/>
                <a:sym typeface="Symbol" panose="05050102010706020507" pitchFamily="18" charset="2"/>
              </a:rPr>
              <a:t> 	         </a:t>
            </a:r>
          </a:p>
          <a:p>
            <a:pPr>
              <a:buNone/>
            </a:pPr>
            <a:r>
              <a:rPr lang="en-US" altLang="zh-CN" sz="3600" i="1" dirty="0">
                <a:ea typeface="华文行楷" pitchFamily="2" charset="-122"/>
                <a:sym typeface="Symbol" panose="05050102010706020507" pitchFamily="18" charset="2"/>
              </a:rPr>
              <a:t>A   </a:t>
            </a:r>
          </a:p>
          <a:p>
            <a:pPr>
              <a:buNone/>
            </a:pPr>
            <a:r>
              <a:rPr lang="en-US" altLang="zh-CN" sz="3600" i="1" dirty="0">
                <a:ea typeface="华文行楷" pitchFamily="2" charset="-122"/>
                <a:sym typeface="Symbol" panose="05050102010706020507" pitchFamily="18" charset="2"/>
              </a:rPr>
              <a:t>A   b </a:t>
            </a:r>
          </a:p>
          <a:p>
            <a:pPr>
              <a:buNone/>
            </a:pPr>
            <a:r>
              <a:rPr lang="en-US" altLang="zh-CN" sz="3600" i="1" dirty="0">
                <a:ea typeface="华文行楷" pitchFamily="2" charset="-122"/>
                <a:sym typeface="Symbol" panose="05050102010706020507" pitchFamily="18" charset="2"/>
              </a:rPr>
              <a:t>B   </a:t>
            </a:r>
            <a:r>
              <a:rPr lang="zh-CN" altLang="en-US" sz="3600" i="1" dirty="0">
                <a:sym typeface="Symbol" panose="05050102010706020507" pitchFamily="18" charset="2"/>
              </a:rPr>
              <a:t></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B   </a:t>
            </a:r>
            <a:r>
              <a:rPr lang="en-US" altLang="zh-CN" sz="3600" i="1" dirty="0" err="1">
                <a:ea typeface="华文行楷" pitchFamily="2" charset="-122"/>
                <a:sym typeface="Symbol" panose="05050102010706020507" pitchFamily="18" charset="2"/>
              </a:rPr>
              <a:t>aD</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C   AD</a:t>
            </a:r>
          </a:p>
          <a:p>
            <a:pPr>
              <a:buNone/>
            </a:pPr>
            <a:r>
              <a:rPr lang="en-US" altLang="zh-CN" sz="3600" i="1" dirty="0">
                <a:ea typeface="华文行楷" pitchFamily="2" charset="-122"/>
                <a:sym typeface="Symbol" panose="05050102010706020507" pitchFamily="18" charset="2"/>
              </a:rPr>
              <a:t>C   b</a:t>
            </a:r>
          </a:p>
          <a:p>
            <a:pPr>
              <a:buNone/>
            </a:pPr>
            <a:r>
              <a:rPr lang="en-US" altLang="zh-CN" sz="3600" i="1" dirty="0">
                <a:ea typeface="华文行楷" pitchFamily="2" charset="-122"/>
                <a:sym typeface="Symbol" panose="05050102010706020507" pitchFamily="18" charset="2"/>
              </a:rPr>
              <a:t>D  </a:t>
            </a:r>
            <a:r>
              <a:rPr lang="en-US" altLang="zh-CN" sz="3600" i="1" dirty="0" err="1">
                <a:ea typeface="华文行楷" pitchFamily="2" charset="-122"/>
                <a:sym typeface="Symbol" panose="05050102010706020507" pitchFamily="18" charset="2"/>
              </a:rPr>
              <a:t>aS</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D  c</a:t>
            </a:r>
          </a:p>
        </p:txBody>
      </p:sp>
      <p:sp>
        <p:nvSpPr>
          <p:cNvPr id="13" name="圆角矩形 12"/>
          <p:cNvSpPr/>
          <p:nvPr/>
        </p:nvSpPr>
        <p:spPr>
          <a:xfrm>
            <a:off x="71406" y="1285860"/>
            <a:ext cx="364333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06" y="242886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406" y="350043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42844" y="464344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2844" y="571501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4282" y="1571612"/>
            <a:ext cx="1008609" cy="584775"/>
          </a:xfrm>
          <a:prstGeom prst="rect">
            <a:avLst/>
          </a:prstGeom>
        </p:spPr>
        <p:txBody>
          <a:bodyPr wrap="none">
            <a:spAutoFit/>
          </a:bodyPr>
          <a:lstStyle/>
          <a:p>
            <a:pPr>
              <a:buNone/>
            </a:pPr>
            <a:r>
              <a:rPr lang="zh-CN" altLang="en-US" dirty="0"/>
              <a:t>未定</a:t>
            </a:r>
          </a:p>
        </p:txBody>
      </p:sp>
      <p:sp>
        <p:nvSpPr>
          <p:cNvPr id="22" name="矩形 21"/>
          <p:cNvSpPr/>
          <p:nvPr/>
        </p:nvSpPr>
        <p:spPr>
          <a:xfrm>
            <a:off x="214282" y="2571744"/>
            <a:ext cx="1008609" cy="584775"/>
          </a:xfrm>
          <a:prstGeom prst="rect">
            <a:avLst/>
          </a:prstGeom>
        </p:spPr>
        <p:txBody>
          <a:bodyPr wrap="none">
            <a:spAutoFit/>
          </a:bodyPr>
          <a:lstStyle/>
          <a:p>
            <a:pPr>
              <a:buNone/>
            </a:pPr>
            <a:r>
              <a:rPr lang="zh-CN" altLang="en-US" dirty="0"/>
              <a:t>未定</a:t>
            </a:r>
          </a:p>
        </p:txBody>
      </p:sp>
      <p:sp>
        <p:nvSpPr>
          <p:cNvPr id="23" name="矩形 22"/>
          <p:cNvSpPr/>
          <p:nvPr/>
        </p:nvSpPr>
        <p:spPr>
          <a:xfrm>
            <a:off x="214282" y="3714752"/>
            <a:ext cx="1008609" cy="584775"/>
          </a:xfrm>
          <a:prstGeom prst="rect">
            <a:avLst/>
          </a:prstGeom>
        </p:spPr>
        <p:txBody>
          <a:bodyPr wrap="none">
            <a:spAutoFit/>
          </a:bodyPr>
          <a:lstStyle/>
          <a:p>
            <a:pPr>
              <a:buNone/>
            </a:pPr>
            <a:r>
              <a:rPr lang="zh-CN" altLang="en-US" dirty="0"/>
              <a:t>未定</a:t>
            </a:r>
          </a:p>
        </p:txBody>
      </p:sp>
      <p:sp>
        <p:nvSpPr>
          <p:cNvPr id="24" name="矩形 23"/>
          <p:cNvSpPr/>
          <p:nvPr/>
        </p:nvSpPr>
        <p:spPr>
          <a:xfrm>
            <a:off x="214282" y="4786322"/>
            <a:ext cx="1008609" cy="584775"/>
          </a:xfrm>
          <a:prstGeom prst="rect">
            <a:avLst/>
          </a:prstGeom>
        </p:spPr>
        <p:txBody>
          <a:bodyPr wrap="none">
            <a:spAutoFit/>
          </a:bodyPr>
          <a:lstStyle/>
          <a:p>
            <a:pPr>
              <a:buNone/>
            </a:pPr>
            <a:r>
              <a:rPr lang="zh-CN" altLang="en-US" dirty="0"/>
              <a:t>未定</a:t>
            </a:r>
          </a:p>
        </p:txBody>
      </p:sp>
      <p:sp>
        <p:nvSpPr>
          <p:cNvPr id="25" name="矩形 24"/>
          <p:cNvSpPr/>
          <p:nvPr/>
        </p:nvSpPr>
        <p:spPr>
          <a:xfrm>
            <a:off x="214282" y="5929330"/>
            <a:ext cx="1008609" cy="584775"/>
          </a:xfrm>
          <a:prstGeom prst="rect">
            <a:avLst/>
          </a:prstGeom>
        </p:spPr>
        <p:txBody>
          <a:bodyPr wrap="none">
            <a:spAutoFit/>
          </a:bodyPr>
          <a:lstStyle/>
          <a:p>
            <a:pPr>
              <a:buNone/>
            </a:pPr>
            <a:r>
              <a:rPr lang="zh-CN" altLang="en-US" dirty="0"/>
              <a:t>未定</a:t>
            </a:r>
          </a:p>
        </p:txBody>
      </p:sp>
      <p:sp>
        <p:nvSpPr>
          <p:cNvPr id="26" name="矩形 25"/>
          <p:cNvSpPr/>
          <p:nvPr/>
        </p:nvSpPr>
        <p:spPr>
          <a:xfrm>
            <a:off x="0" y="642918"/>
            <a:ext cx="2244525" cy="1077218"/>
          </a:xfrm>
          <a:prstGeom prst="rect">
            <a:avLst/>
          </a:prstGeom>
        </p:spPr>
        <p:txBody>
          <a:bodyPr wrap="none">
            <a:spAutoFit/>
          </a:bodyPr>
          <a:lstStyle/>
          <a:p>
            <a:pPr>
              <a:buNone/>
            </a:pPr>
            <a:r>
              <a:rPr lang="zh-CN" altLang="en-US" dirty="0"/>
              <a:t>第一遍扫描</a:t>
            </a:r>
          </a:p>
          <a:p>
            <a:pPr>
              <a:buNone/>
            </a:pPr>
            <a:endParaRPr lang="zh-CN" altLang="en-US" dirty="0"/>
          </a:p>
        </p:txBody>
      </p:sp>
      <p:sp>
        <p:nvSpPr>
          <p:cNvPr id="27" name="Rectangle 9"/>
          <p:cNvSpPr>
            <a:spLocks noChangeArrowheads="1"/>
          </p:cNvSpPr>
          <p:nvPr/>
        </p:nvSpPr>
        <p:spPr bwMode="auto">
          <a:xfrm>
            <a:off x="4071934" y="714356"/>
            <a:ext cx="5072066" cy="5429288"/>
          </a:xfrm>
          <a:prstGeom prst="rect">
            <a:avLst/>
          </a:prstGeom>
          <a:noFill/>
          <a:ln w="9525">
            <a:noFill/>
            <a:miter lim="800000"/>
            <a:headEnd/>
            <a:tailEnd/>
          </a:ln>
        </p:spPr>
        <p:txBody>
          <a:bodyPr/>
          <a:lstStyle/>
          <a:p>
            <a:pPr marL="514350" indent="-514350">
              <a:spcBef>
                <a:spcPct val="20000"/>
              </a:spcBef>
              <a:buSzPct val="75000"/>
              <a:buNone/>
            </a:pPr>
            <a:r>
              <a:rPr lang="zh-CN" altLang="en-US" sz="2800" dirty="0"/>
              <a:t>关于</a:t>
            </a:r>
            <a:r>
              <a:rPr lang="zh-CN" altLang="en-US" sz="2800" dirty="0">
                <a:solidFill>
                  <a:srgbClr val="FF0000"/>
                </a:solidFill>
                <a:latin typeface="楷体_GB2312" pitchFamily="49" charset="-122"/>
                <a:sym typeface="Symbol" pitchFamily="18" charset="2"/>
              </a:rPr>
              <a:t>非终结符</a:t>
            </a:r>
            <a:r>
              <a:rPr lang="zh-CN" altLang="en-US" sz="2800" dirty="0"/>
              <a:t>能否推出</a:t>
            </a:r>
            <a:r>
              <a:rPr lang="en-US" altLang="zh-CN" sz="2800" dirty="0">
                <a:sym typeface="Symbol" pitchFamily="18" charset="2"/>
              </a:rPr>
              <a:t></a:t>
            </a:r>
            <a:r>
              <a:rPr lang="zh-CN" altLang="en-US" sz="2800" dirty="0"/>
              <a:t>关键事实</a:t>
            </a:r>
            <a:r>
              <a:rPr lang="en-US" altLang="zh-CN" sz="2800" dirty="0"/>
              <a:t>:</a:t>
            </a:r>
          </a:p>
          <a:p>
            <a:pPr marL="514350" indent="-514350">
              <a:spcBef>
                <a:spcPct val="20000"/>
              </a:spcBef>
              <a:buSzPct val="75000"/>
              <a:buFont typeface="+mj-ea"/>
              <a:buAutoNum type="circleNumDbPlain"/>
            </a:pPr>
            <a:r>
              <a:rPr lang="zh-CN" altLang="en-US" sz="2800" dirty="0">
                <a:sym typeface="Symbol" pitchFamily="18" charset="2"/>
              </a:rPr>
              <a:t>若非终结符</a:t>
            </a:r>
            <a:r>
              <a:rPr lang="zh-CN" altLang="en-US" sz="2800" dirty="0">
                <a:solidFill>
                  <a:srgbClr val="FF0000"/>
                </a:solidFill>
                <a:latin typeface="楷体_GB2312" pitchFamily="49" charset="-122"/>
                <a:sym typeface="Symbol" pitchFamily="18" charset="2"/>
              </a:rPr>
              <a:t>存在一个</a:t>
            </a:r>
            <a:r>
              <a:rPr lang="zh-CN" altLang="en-US" sz="2800" dirty="0"/>
              <a:t>产生式右部</a:t>
            </a:r>
            <a:r>
              <a:rPr lang="zh-CN" altLang="en-US" sz="2800" dirty="0">
                <a:solidFill>
                  <a:srgbClr val="FF0000"/>
                </a:solidFill>
              </a:rPr>
              <a:t>能</a:t>
            </a:r>
            <a:r>
              <a:rPr lang="zh-CN" altLang="en-US" sz="2800" dirty="0"/>
              <a:t>推出</a:t>
            </a:r>
            <a:r>
              <a:rPr lang="en-US" altLang="zh-CN" sz="2800" dirty="0">
                <a:sym typeface="Symbol" pitchFamily="18" charset="2"/>
              </a:rPr>
              <a:t>,</a:t>
            </a:r>
            <a:r>
              <a:rPr lang="zh-CN" altLang="en-US" sz="2800" dirty="0">
                <a:sym typeface="Symbol" pitchFamily="18" charset="2"/>
              </a:rPr>
              <a:t>那么该若非终结符</a:t>
            </a:r>
            <a:r>
              <a:rPr lang="zh-CN" altLang="en-US" sz="2800" dirty="0">
                <a:solidFill>
                  <a:srgbClr val="FF0000"/>
                </a:solidFill>
              </a:rPr>
              <a:t>能</a:t>
            </a:r>
            <a:r>
              <a:rPr lang="zh-CN" altLang="en-US" sz="2800" dirty="0"/>
              <a:t>推出</a:t>
            </a:r>
            <a:r>
              <a:rPr lang="en-US" altLang="zh-CN" sz="2800" dirty="0">
                <a:sym typeface="Symbol" pitchFamily="18" charset="2"/>
              </a:rPr>
              <a:t></a:t>
            </a:r>
          </a:p>
          <a:p>
            <a:pPr marL="514350" indent="-514350">
              <a:spcBef>
                <a:spcPct val="20000"/>
              </a:spcBef>
              <a:buSzPct val="75000"/>
              <a:buFont typeface="+mj-ea"/>
              <a:buAutoNum type="circleNumDbPlain"/>
            </a:pPr>
            <a:r>
              <a:rPr lang="zh-CN" altLang="en-US" sz="2800" dirty="0">
                <a:sym typeface="Symbol" pitchFamily="18" charset="2"/>
              </a:rPr>
              <a:t>若非终结符</a:t>
            </a:r>
            <a:r>
              <a:rPr lang="zh-CN" altLang="en-US" sz="2800" dirty="0">
                <a:solidFill>
                  <a:srgbClr val="FF0000"/>
                </a:solidFill>
                <a:sym typeface="Symbol" pitchFamily="18" charset="2"/>
              </a:rPr>
              <a:t>不</a:t>
            </a:r>
            <a:r>
              <a:rPr lang="zh-CN" altLang="en-US" sz="2800" dirty="0">
                <a:solidFill>
                  <a:srgbClr val="FF0000"/>
                </a:solidFill>
                <a:latin typeface="楷体_GB2312" pitchFamily="49" charset="-122"/>
                <a:sym typeface="Symbol" pitchFamily="18" charset="2"/>
              </a:rPr>
              <a:t>存在</a:t>
            </a:r>
            <a:r>
              <a:rPr lang="zh-CN" altLang="en-US" sz="2800" dirty="0"/>
              <a:t>产生式右部能推出</a:t>
            </a:r>
            <a:r>
              <a:rPr lang="en-US" altLang="zh-CN" sz="2800" dirty="0">
                <a:sym typeface="Symbol" pitchFamily="18" charset="2"/>
              </a:rPr>
              <a:t>,</a:t>
            </a:r>
            <a:r>
              <a:rPr lang="zh-CN" altLang="en-US" sz="2800" dirty="0">
                <a:sym typeface="Symbol" pitchFamily="18" charset="2"/>
              </a:rPr>
              <a:t>那么该若非终结符</a:t>
            </a:r>
            <a:r>
              <a:rPr lang="zh-CN" altLang="en-US" sz="2800" dirty="0">
                <a:solidFill>
                  <a:srgbClr val="FF0000"/>
                </a:solidFill>
                <a:sym typeface="Symbol" pitchFamily="18" charset="2"/>
              </a:rPr>
              <a:t>不</a:t>
            </a:r>
            <a:r>
              <a:rPr lang="zh-CN" altLang="en-US" sz="2800" dirty="0">
                <a:solidFill>
                  <a:srgbClr val="FF0000"/>
                </a:solidFill>
              </a:rPr>
              <a:t>能</a:t>
            </a:r>
            <a:r>
              <a:rPr lang="zh-CN" altLang="en-US" sz="2800" dirty="0"/>
              <a:t>推出</a:t>
            </a:r>
            <a:r>
              <a:rPr lang="en-US" altLang="zh-CN" sz="2800" dirty="0">
                <a:sym typeface="Symbol" pitchFamily="18" charset="2"/>
              </a:rPr>
              <a:t></a:t>
            </a:r>
          </a:p>
          <a:p>
            <a:pPr marL="514350" indent="-514350">
              <a:spcBef>
                <a:spcPct val="20000"/>
              </a:spcBef>
              <a:buSzPct val="75000"/>
              <a:buFont typeface="+mj-ea"/>
              <a:buAutoNum type="circleNumDbPlain"/>
            </a:pPr>
            <a:endParaRPr lang="en-US" altLang="zh-CN" sz="2800" dirty="0">
              <a:sym typeface="Symbol" pitchFamily="18" charset="2"/>
            </a:endParaRPr>
          </a:p>
          <a:p>
            <a:pPr marL="514350" indent="-514350">
              <a:spcBef>
                <a:spcPct val="20000"/>
              </a:spcBef>
              <a:buSzPct val="75000"/>
              <a:buFont typeface="+mj-ea"/>
              <a:buAutoNum type="circleNumDbPlain"/>
            </a:pPr>
            <a:endParaRPr lang="en-US" altLang="zh-CN" sz="2800" dirty="0"/>
          </a:p>
          <a:p>
            <a:pPr marL="514350" indent="-514350">
              <a:spcBef>
                <a:spcPct val="20000"/>
              </a:spcBef>
              <a:buSzPct val="75000"/>
              <a:buFont typeface="+mj-ea"/>
              <a:buAutoNum type="circleNumDbPlain"/>
            </a:pPr>
            <a:endParaRPr lang="en-US" altLang="zh-CN" sz="2800" dirty="0">
              <a:sym typeface="Symbol" pitchFamily="18" charset="2"/>
            </a:endParaRPr>
          </a:p>
        </p:txBody>
      </p:sp>
      <p:sp>
        <p:nvSpPr>
          <p:cNvPr id="19" name="矩形 18"/>
          <p:cNvSpPr/>
          <p:nvPr/>
        </p:nvSpPr>
        <p:spPr>
          <a:xfrm>
            <a:off x="3143240" y="6215082"/>
            <a:ext cx="596638" cy="584775"/>
          </a:xfrm>
          <a:prstGeom prst="rect">
            <a:avLst/>
          </a:prstGeom>
        </p:spPr>
        <p:txBody>
          <a:bodyPr wrap="none">
            <a:spAutoFit/>
          </a:bodyPr>
          <a:lstStyle/>
          <a:p>
            <a:pPr>
              <a:buNone/>
            </a:pPr>
            <a:r>
              <a:rPr lang="zh-CN" altLang="en-US" dirty="0"/>
              <a:t>否</a:t>
            </a:r>
          </a:p>
        </p:txBody>
      </p:sp>
      <p:sp>
        <p:nvSpPr>
          <p:cNvPr id="28" name="矩形 27"/>
          <p:cNvSpPr/>
          <p:nvPr/>
        </p:nvSpPr>
        <p:spPr>
          <a:xfrm>
            <a:off x="3143240" y="5715016"/>
            <a:ext cx="596638" cy="584775"/>
          </a:xfrm>
          <a:prstGeom prst="rect">
            <a:avLst/>
          </a:prstGeom>
        </p:spPr>
        <p:txBody>
          <a:bodyPr wrap="none">
            <a:spAutoFit/>
          </a:bodyPr>
          <a:lstStyle/>
          <a:p>
            <a:pPr>
              <a:buNone/>
            </a:pPr>
            <a:r>
              <a:rPr lang="zh-CN" altLang="en-US" dirty="0"/>
              <a:t>否</a:t>
            </a:r>
          </a:p>
        </p:txBody>
      </p:sp>
      <p:sp>
        <p:nvSpPr>
          <p:cNvPr id="29" name="矩形 28"/>
          <p:cNvSpPr/>
          <p:nvPr/>
        </p:nvSpPr>
        <p:spPr>
          <a:xfrm>
            <a:off x="3143240" y="5143512"/>
            <a:ext cx="596638" cy="584775"/>
          </a:xfrm>
          <a:prstGeom prst="rect">
            <a:avLst/>
          </a:prstGeom>
        </p:spPr>
        <p:txBody>
          <a:bodyPr wrap="none">
            <a:spAutoFit/>
          </a:bodyPr>
          <a:lstStyle/>
          <a:p>
            <a:pPr>
              <a:buNone/>
            </a:pPr>
            <a:r>
              <a:rPr lang="zh-CN" altLang="en-US" dirty="0"/>
              <a:t>否</a:t>
            </a:r>
          </a:p>
        </p:txBody>
      </p:sp>
      <p:sp>
        <p:nvSpPr>
          <p:cNvPr id="30" name="矩形 29"/>
          <p:cNvSpPr/>
          <p:nvPr/>
        </p:nvSpPr>
        <p:spPr>
          <a:xfrm>
            <a:off x="3071802" y="4000504"/>
            <a:ext cx="596638" cy="584775"/>
          </a:xfrm>
          <a:prstGeom prst="rect">
            <a:avLst/>
          </a:prstGeom>
        </p:spPr>
        <p:txBody>
          <a:bodyPr wrap="none">
            <a:spAutoFit/>
          </a:bodyPr>
          <a:lstStyle/>
          <a:p>
            <a:pPr>
              <a:buNone/>
            </a:pPr>
            <a:r>
              <a:rPr lang="zh-CN" altLang="en-US" dirty="0"/>
              <a:t>否</a:t>
            </a:r>
          </a:p>
        </p:txBody>
      </p:sp>
      <p:sp>
        <p:nvSpPr>
          <p:cNvPr id="31" name="矩形 30"/>
          <p:cNvSpPr/>
          <p:nvPr/>
        </p:nvSpPr>
        <p:spPr>
          <a:xfrm>
            <a:off x="3071802" y="2928934"/>
            <a:ext cx="596638" cy="584775"/>
          </a:xfrm>
          <a:prstGeom prst="rect">
            <a:avLst/>
          </a:prstGeom>
        </p:spPr>
        <p:txBody>
          <a:bodyPr wrap="none">
            <a:spAutoFit/>
          </a:bodyPr>
          <a:lstStyle/>
          <a:p>
            <a:pPr>
              <a:buNone/>
            </a:pPr>
            <a:r>
              <a:rPr lang="zh-CN" altLang="en-US" dirty="0"/>
              <a:t>否</a:t>
            </a:r>
          </a:p>
        </p:txBody>
      </p:sp>
      <p:sp>
        <p:nvSpPr>
          <p:cNvPr id="32" name="矩形 31"/>
          <p:cNvSpPr/>
          <p:nvPr/>
        </p:nvSpPr>
        <p:spPr>
          <a:xfrm>
            <a:off x="3071802" y="1857364"/>
            <a:ext cx="596638" cy="584775"/>
          </a:xfrm>
          <a:prstGeom prst="rect">
            <a:avLst/>
          </a:prstGeom>
        </p:spPr>
        <p:txBody>
          <a:bodyPr wrap="none">
            <a:spAutoFit/>
          </a:bodyPr>
          <a:lstStyle/>
          <a:p>
            <a:pPr>
              <a:buNone/>
            </a:pPr>
            <a:r>
              <a:rPr lang="zh-CN" altLang="en-US" dirty="0"/>
              <a:t>否</a:t>
            </a:r>
          </a:p>
        </p:txBody>
      </p:sp>
      <p:sp>
        <p:nvSpPr>
          <p:cNvPr id="33" name="矩形 32"/>
          <p:cNvSpPr/>
          <p:nvPr/>
        </p:nvSpPr>
        <p:spPr>
          <a:xfrm>
            <a:off x="3071802" y="2428868"/>
            <a:ext cx="596638" cy="584775"/>
          </a:xfrm>
          <a:prstGeom prst="rect">
            <a:avLst/>
          </a:prstGeom>
        </p:spPr>
        <p:txBody>
          <a:bodyPr wrap="none">
            <a:spAutoFit/>
          </a:bodyPr>
          <a:lstStyle/>
          <a:p>
            <a:pPr>
              <a:buNone/>
            </a:pPr>
            <a:r>
              <a:rPr lang="zh-CN" altLang="en-US" dirty="0"/>
              <a:t>是</a:t>
            </a:r>
          </a:p>
        </p:txBody>
      </p:sp>
      <p:sp>
        <p:nvSpPr>
          <p:cNvPr id="34" name="矩形 33"/>
          <p:cNvSpPr/>
          <p:nvPr/>
        </p:nvSpPr>
        <p:spPr>
          <a:xfrm>
            <a:off x="3071802" y="3487167"/>
            <a:ext cx="596638" cy="584775"/>
          </a:xfrm>
          <a:prstGeom prst="rect">
            <a:avLst/>
          </a:prstGeom>
        </p:spPr>
        <p:txBody>
          <a:bodyPr wrap="none">
            <a:spAutoFit/>
          </a:bodyPr>
          <a:lstStyle/>
          <a:p>
            <a:pPr>
              <a:buNone/>
            </a:pPr>
            <a:r>
              <a:rPr lang="zh-CN" altLang="en-US" dirty="0"/>
              <a:t>是</a:t>
            </a:r>
          </a:p>
        </p:txBody>
      </p:sp>
      <p:sp>
        <p:nvSpPr>
          <p:cNvPr id="35" name="矩形 34"/>
          <p:cNvSpPr/>
          <p:nvPr/>
        </p:nvSpPr>
        <p:spPr>
          <a:xfrm>
            <a:off x="285720" y="3714752"/>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6" name="矩形 35"/>
          <p:cNvSpPr/>
          <p:nvPr/>
        </p:nvSpPr>
        <p:spPr>
          <a:xfrm>
            <a:off x="285720" y="2571744"/>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7" name="矩形 36">
            <a:extLst>
              <a:ext uri="{FF2B5EF4-FFF2-40B4-BE49-F238E27FC236}">
                <a16:creationId xmlns:a16="http://schemas.microsoft.com/office/drawing/2014/main" id="{4A17E63A-C788-4028-AE7C-5E741B9769F3}"/>
              </a:ext>
            </a:extLst>
          </p:cNvPr>
          <p:cNvSpPr/>
          <p:nvPr/>
        </p:nvSpPr>
        <p:spPr>
          <a:xfrm>
            <a:off x="8244408" y="-11794"/>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Tree>
    <p:extLst>
      <p:ext uri="{BB962C8B-B14F-4D97-AF65-F5344CB8AC3E}">
        <p14:creationId xmlns:p14="http://schemas.microsoft.com/office/powerpoint/2010/main" val="4252012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14282" y="58143"/>
            <a:ext cx="8929718" cy="584775"/>
          </a:xfrm>
          <a:prstGeom prst="rect">
            <a:avLst/>
          </a:prstGeom>
          <a:solidFill>
            <a:schemeClr val="bg1"/>
          </a:solid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第一步</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求出能推出</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的非终结符</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 即形如 </a:t>
            </a:r>
            <a:r>
              <a:rPr lang="en-US" altLang="zh-CN" i="1" dirty="0">
                <a:solidFill>
                  <a:srgbClr val="FF0000"/>
                </a:solidFill>
              </a:rPr>
              <a:t>A</a:t>
            </a:r>
            <a:r>
              <a:rPr lang="en-US" altLang="zh-CN" dirty="0">
                <a:solidFill>
                  <a:srgbClr val="FF0000"/>
                </a:solidFill>
                <a:sym typeface="Symbol" pitchFamily="18" charset="2"/>
              </a:rPr>
              <a:t> </a:t>
            </a:r>
            <a:r>
              <a:rPr lang="en-US" altLang="zh-CN" dirty="0">
                <a:solidFill>
                  <a:srgbClr val="FF0000"/>
                </a:solidFill>
                <a:latin typeface="楷体_GB2312" pitchFamily="49" charset="-122"/>
                <a:sym typeface="Symbol" pitchFamily="18" charset="2"/>
              </a:rPr>
              <a:t> </a:t>
            </a:r>
            <a:endParaRPr lang="zh-CN" altLang="en-US" dirty="0">
              <a:solidFill>
                <a:srgbClr val="FF0000"/>
              </a:solidFill>
              <a:latin typeface="楷体_GB2312" pitchFamily="49" charset="-122"/>
            </a:endParaRPr>
          </a:p>
        </p:txBody>
      </p:sp>
      <p:sp>
        <p:nvSpPr>
          <p:cNvPr id="6"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矩形 8"/>
          <p:cNvSpPr/>
          <p:nvPr/>
        </p:nvSpPr>
        <p:spPr>
          <a:xfrm>
            <a:off x="1214414" y="1225689"/>
            <a:ext cx="2571768" cy="5632311"/>
          </a:xfrm>
          <a:prstGeom prst="rect">
            <a:avLst/>
          </a:prstGeom>
        </p:spPr>
        <p:txBody>
          <a:bodyPr wrap="square">
            <a:spAutoFit/>
          </a:bodyPr>
          <a:lstStyle/>
          <a:p>
            <a:pPr>
              <a:buNone/>
            </a:pPr>
            <a:r>
              <a:rPr lang="en-US" altLang="zh-CN" sz="3600" i="1" dirty="0">
                <a:ea typeface="华文行楷" pitchFamily="2" charset="-122"/>
                <a:sym typeface="Symbol" panose="05050102010706020507" pitchFamily="18" charset="2"/>
              </a:rPr>
              <a:t>S  AB</a:t>
            </a:r>
          </a:p>
          <a:p>
            <a:pPr>
              <a:buNone/>
            </a:pPr>
            <a:r>
              <a:rPr lang="en-US" altLang="zh-CN" sz="3600" i="1" dirty="0">
                <a:ea typeface="华文行楷" pitchFamily="2" charset="-122"/>
                <a:sym typeface="Symbol" panose="05050102010706020507" pitchFamily="18" charset="2"/>
              </a:rPr>
              <a:t>S  </a:t>
            </a:r>
            <a:r>
              <a:rPr lang="en-US" altLang="zh-CN" sz="3600" i="1" dirty="0" err="1">
                <a:ea typeface="华文行楷" pitchFamily="2" charset="-122"/>
                <a:sym typeface="Symbol" panose="05050102010706020507" pitchFamily="18" charset="2"/>
              </a:rPr>
              <a:t>bC</a:t>
            </a:r>
            <a:r>
              <a:rPr lang="en-US" altLang="zh-CN" sz="3600" i="1" dirty="0">
                <a:ea typeface="华文行楷" pitchFamily="2" charset="-122"/>
                <a:sym typeface="Symbol" panose="05050102010706020507" pitchFamily="18" charset="2"/>
              </a:rPr>
              <a:t> 	         </a:t>
            </a:r>
          </a:p>
          <a:p>
            <a:pPr>
              <a:buNone/>
            </a:pPr>
            <a:r>
              <a:rPr lang="en-US" altLang="zh-CN" sz="3600" i="1" dirty="0">
                <a:ea typeface="华文行楷" pitchFamily="2" charset="-122"/>
                <a:sym typeface="Symbol" panose="05050102010706020507" pitchFamily="18" charset="2"/>
              </a:rPr>
              <a:t>A   </a:t>
            </a:r>
          </a:p>
          <a:p>
            <a:pPr>
              <a:buNone/>
            </a:pPr>
            <a:r>
              <a:rPr lang="en-US" altLang="zh-CN" sz="3600" i="1" dirty="0">
                <a:ea typeface="华文行楷" pitchFamily="2" charset="-122"/>
                <a:sym typeface="Symbol" panose="05050102010706020507" pitchFamily="18" charset="2"/>
              </a:rPr>
              <a:t>A   b </a:t>
            </a:r>
          </a:p>
          <a:p>
            <a:pPr>
              <a:buNone/>
            </a:pPr>
            <a:r>
              <a:rPr lang="en-US" altLang="zh-CN" sz="3600" i="1" dirty="0">
                <a:ea typeface="华文行楷" pitchFamily="2" charset="-122"/>
                <a:sym typeface="Symbol" panose="05050102010706020507" pitchFamily="18" charset="2"/>
              </a:rPr>
              <a:t>B   </a:t>
            </a:r>
            <a:r>
              <a:rPr lang="zh-CN" altLang="en-US" sz="3600" i="1" dirty="0">
                <a:sym typeface="Symbol" panose="05050102010706020507" pitchFamily="18" charset="2"/>
              </a:rPr>
              <a:t></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B   </a:t>
            </a:r>
            <a:r>
              <a:rPr lang="en-US" altLang="zh-CN" sz="3600" i="1" dirty="0" err="1">
                <a:ea typeface="华文行楷" pitchFamily="2" charset="-122"/>
                <a:sym typeface="Symbol" panose="05050102010706020507" pitchFamily="18" charset="2"/>
              </a:rPr>
              <a:t>aD</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C   AD</a:t>
            </a:r>
          </a:p>
          <a:p>
            <a:pPr>
              <a:buNone/>
            </a:pPr>
            <a:r>
              <a:rPr lang="en-US" altLang="zh-CN" sz="3600" i="1" dirty="0">
                <a:ea typeface="华文行楷" pitchFamily="2" charset="-122"/>
                <a:sym typeface="Symbol" panose="05050102010706020507" pitchFamily="18" charset="2"/>
              </a:rPr>
              <a:t>C   b</a:t>
            </a:r>
          </a:p>
          <a:p>
            <a:pPr>
              <a:buNone/>
            </a:pPr>
            <a:r>
              <a:rPr lang="en-US" altLang="zh-CN" sz="3600" i="1" dirty="0">
                <a:ea typeface="华文行楷" pitchFamily="2" charset="-122"/>
                <a:sym typeface="Symbol" panose="05050102010706020507" pitchFamily="18" charset="2"/>
              </a:rPr>
              <a:t>D  </a:t>
            </a:r>
            <a:r>
              <a:rPr lang="en-US" altLang="zh-CN" sz="3600" i="1" dirty="0" err="1">
                <a:ea typeface="华文行楷" pitchFamily="2" charset="-122"/>
                <a:sym typeface="Symbol" panose="05050102010706020507" pitchFamily="18" charset="2"/>
              </a:rPr>
              <a:t>aS</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D  c</a:t>
            </a:r>
          </a:p>
        </p:txBody>
      </p:sp>
      <p:sp>
        <p:nvSpPr>
          <p:cNvPr id="13" name="圆角矩形 12"/>
          <p:cNvSpPr/>
          <p:nvPr/>
        </p:nvSpPr>
        <p:spPr>
          <a:xfrm>
            <a:off x="71406" y="1285860"/>
            <a:ext cx="364333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06" y="242886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406" y="350043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42844" y="464344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2844" y="571501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4282" y="1571612"/>
            <a:ext cx="1008609" cy="584775"/>
          </a:xfrm>
          <a:prstGeom prst="rect">
            <a:avLst/>
          </a:prstGeom>
        </p:spPr>
        <p:txBody>
          <a:bodyPr wrap="none">
            <a:spAutoFit/>
          </a:bodyPr>
          <a:lstStyle/>
          <a:p>
            <a:pPr>
              <a:buNone/>
            </a:pPr>
            <a:r>
              <a:rPr lang="zh-CN" altLang="en-US" dirty="0"/>
              <a:t>未定</a:t>
            </a:r>
          </a:p>
        </p:txBody>
      </p:sp>
      <p:sp>
        <p:nvSpPr>
          <p:cNvPr id="22" name="矩形 21"/>
          <p:cNvSpPr/>
          <p:nvPr/>
        </p:nvSpPr>
        <p:spPr>
          <a:xfrm>
            <a:off x="214282" y="2571744"/>
            <a:ext cx="1008609" cy="584775"/>
          </a:xfrm>
          <a:prstGeom prst="rect">
            <a:avLst/>
          </a:prstGeom>
        </p:spPr>
        <p:txBody>
          <a:bodyPr wrap="none">
            <a:spAutoFit/>
          </a:bodyPr>
          <a:lstStyle/>
          <a:p>
            <a:pPr>
              <a:buNone/>
            </a:pPr>
            <a:r>
              <a:rPr lang="zh-CN" altLang="en-US" dirty="0"/>
              <a:t>未定</a:t>
            </a:r>
          </a:p>
        </p:txBody>
      </p:sp>
      <p:sp>
        <p:nvSpPr>
          <p:cNvPr id="23" name="矩形 22"/>
          <p:cNvSpPr/>
          <p:nvPr/>
        </p:nvSpPr>
        <p:spPr>
          <a:xfrm>
            <a:off x="214282" y="3714752"/>
            <a:ext cx="1008609" cy="584775"/>
          </a:xfrm>
          <a:prstGeom prst="rect">
            <a:avLst/>
          </a:prstGeom>
        </p:spPr>
        <p:txBody>
          <a:bodyPr wrap="none">
            <a:spAutoFit/>
          </a:bodyPr>
          <a:lstStyle/>
          <a:p>
            <a:pPr>
              <a:buNone/>
            </a:pPr>
            <a:r>
              <a:rPr lang="zh-CN" altLang="en-US" dirty="0"/>
              <a:t>未定</a:t>
            </a:r>
          </a:p>
        </p:txBody>
      </p:sp>
      <p:sp>
        <p:nvSpPr>
          <p:cNvPr id="24" name="矩形 23"/>
          <p:cNvSpPr/>
          <p:nvPr/>
        </p:nvSpPr>
        <p:spPr>
          <a:xfrm>
            <a:off x="214282" y="4786322"/>
            <a:ext cx="1008609" cy="584775"/>
          </a:xfrm>
          <a:prstGeom prst="rect">
            <a:avLst/>
          </a:prstGeom>
        </p:spPr>
        <p:txBody>
          <a:bodyPr wrap="none">
            <a:spAutoFit/>
          </a:bodyPr>
          <a:lstStyle/>
          <a:p>
            <a:pPr>
              <a:buNone/>
            </a:pPr>
            <a:r>
              <a:rPr lang="zh-CN" altLang="en-US" dirty="0"/>
              <a:t>未定</a:t>
            </a:r>
          </a:p>
        </p:txBody>
      </p:sp>
      <p:sp>
        <p:nvSpPr>
          <p:cNvPr id="25" name="矩形 24"/>
          <p:cNvSpPr/>
          <p:nvPr/>
        </p:nvSpPr>
        <p:spPr>
          <a:xfrm>
            <a:off x="214282" y="5929330"/>
            <a:ext cx="1008609" cy="584775"/>
          </a:xfrm>
          <a:prstGeom prst="rect">
            <a:avLst/>
          </a:prstGeom>
        </p:spPr>
        <p:txBody>
          <a:bodyPr wrap="none">
            <a:spAutoFit/>
          </a:bodyPr>
          <a:lstStyle/>
          <a:p>
            <a:pPr>
              <a:buNone/>
            </a:pPr>
            <a:r>
              <a:rPr lang="zh-CN" altLang="en-US" dirty="0"/>
              <a:t>未定</a:t>
            </a:r>
          </a:p>
        </p:txBody>
      </p:sp>
      <p:sp>
        <p:nvSpPr>
          <p:cNvPr id="26" name="矩形 25"/>
          <p:cNvSpPr/>
          <p:nvPr/>
        </p:nvSpPr>
        <p:spPr>
          <a:xfrm>
            <a:off x="0" y="642918"/>
            <a:ext cx="2244525" cy="584775"/>
          </a:xfrm>
          <a:prstGeom prst="rect">
            <a:avLst/>
          </a:prstGeom>
        </p:spPr>
        <p:txBody>
          <a:bodyPr wrap="none">
            <a:spAutoFit/>
          </a:bodyPr>
          <a:lstStyle/>
          <a:p>
            <a:pPr>
              <a:buNone/>
            </a:pPr>
            <a:r>
              <a:rPr lang="zh-CN" altLang="en-US" dirty="0"/>
              <a:t>第二遍扫描</a:t>
            </a:r>
          </a:p>
        </p:txBody>
      </p:sp>
      <p:sp>
        <p:nvSpPr>
          <p:cNvPr id="19" name="矩形 18"/>
          <p:cNvSpPr/>
          <p:nvPr/>
        </p:nvSpPr>
        <p:spPr>
          <a:xfrm>
            <a:off x="3143240" y="6215082"/>
            <a:ext cx="596638" cy="584775"/>
          </a:xfrm>
          <a:prstGeom prst="rect">
            <a:avLst/>
          </a:prstGeom>
        </p:spPr>
        <p:txBody>
          <a:bodyPr wrap="none">
            <a:spAutoFit/>
          </a:bodyPr>
          <a:lstStyle/>
          <a:p>
            <a:pPr>
              <a:buNone/>
            </a:pPr>
            <a:r>
              <a:rPr lang="zh-CN" altLang="en-US" dirty="0"/>
              <a:t>否</a:t>
            </a:r>
          </a:p>
        </p:txBody>
      </p:sp>
      <p:sp>
        <p:nvSpPr>
          <p:cNvPr id="28" name="矩形 27"/>
          <p:cNvSpPr/>
          <p:nvPr/>
        </p:nvSpPr>
        <p:spPr>
          <a:xfrm>
            <a:off x="3143240" y="5715016"/>
            <a:ext cx="596638" cy="584775"/>
          </a:xfrm>
          <a:prstGeom prst="rect">
            <a:avLst/>
          </a:prstGeom>
        </p:spPr>
        <p:txBody>
          <a:bodyPr wrap="none">
            <a:spAutoFit/>
          </a:bodyPr>
          <a:lstStyle/>
          <a:p>
            <a:pPr>
              <a:buNone/>
            </a:pPr>
            <a:r>
              <a:rPr lang="zh-CN" altLang="en-US" dirty="0"/>
              <a:t>否</a:t>
            </a:r>
          </a:p>
        </p:txBody>
      </p:sp>
      <p:sp>
        <p:nvSpPr>
          <p:cNvPr id="29" name="矩形 28"/>
          <p:cNvSpPr/>
          <p:nvPr/>
        </p:nvSpPr>
        <p:spPr>
          <a:xfrm>
            <a:off x="3143240" y="5143512"/>
            <a:ext cx="596638" cy="584775"/>
          </a:xfrm>
          <a:prstGeom prst="rect">
            <a:avLst/>
          </a:prstGeom>
        </p:spPr>
        <p:txBody>
          <a:bodyPr wrap="none">
            <a:spAutoFit/>
          </a:bodyPr>
          <a:lstStyle/>
          <a:p>
            <a:pPr>
              <a:buNone/>
            </a:pPr>
            <a:r>
              <a:rPr lang="zh-CN" altLang="en-US" dirty="0"/>
              <a:t>否</a:t>
            </a:r>
          </a:p>
        </p:txBody>
      </p:sp>
      <p:sp>
        <p:nvSpPr>
          <p:cNvPr id="30" name="矩形 29"/>
          <p:cNvSpPr/>
          <p:nvPr/>
        </p:nvSpPr>
        <p:spPr>
          <a:xfrm>
            <a:off x="3071802" y="4000504"/>
            <a:ext cx="596638" cy="584775"/>
          </a:xfrm>
          <a:prstGeom prst="rect">
            <a:avLst/>
          </a:prstGeom>
        </p:spPr>
        <p:txBody>
          <a:bodyPr wrap="none">
            <a:spAutoFit/>
          </a:bodyPr>
          <a:lstStyle/>
          <a:p>
            <a:pPr>
              <a:buNone/>
            </a:pPr>
            <a:r>
              <a:rPr lang="zh-CN" altLang="en-US" dirty="0"/>
              <a:t>否</a:t>
            </a:r>
          </a:p>
        </p:txBody>
      </p:sp>
      <p:sp>
        <p:nvSpPr>
          <p:cNvPr id="31" name="矩形 30"/>
          <p:cNvSpPr/>
          <p:nvPr/>
        </p:nvSpPr>
        <p:spPr>
          <a:xfrm>
            <a:off x="3071802" y="2928934"/>
            <a:ext cx="596638" cy="584775"/>
          </a:xfrm>
          <a:prstGeom prst="rect">
            <a:avLst/>
          </a:prstGeom>
        </p:spPr>
        <p:txBody>
          <a:bodyPr wrap="none">
            <a:spAutoFit/>
          </a:bodyPr>
          <a:lstStyle/>
          <a:p>
            <a:pPr>
              <a:buNone/>
            </a:pPr>
            <a:r>
              <a:rPr lang="zh-CN" altLang="en-US" dirty="0"/>
              <a:t>否</a:t>
            </a:r>
          </a:p>
        </p:txBody>
      </p:sp>
      <p:sp>
        <p:nvSpPr>
          <p:cNvPr id="32" name="矩形 31"/>
          <p:cNvSpPr/>
          <p:nvPr/>
        </p:nvSpPr>
        <p:spPr>
          <a:xfrm>
            <a:off x="3071802" y="1857364"/>
            <a:ext cx="596638" cy="584775"/>
          </a:xfrm>
          <a:prstGeom prst="rect">
            <a:avLst/>
          </a:prstGeom>
        </p:spPr>
        <p:txBody>
          <a:bodyPr wrap="none">
            <a:spAutoFit/>
          </a:bodyPr>
          <a:lstStyle/>
          <a:p>
            <a:pPr>
              <a:buNone/>
            </a:pPr>
            <a:r>
              <a:rPr lang="zh-CN" altLang="en-US" dirty="0"/>
              <a:t>否</a:t>
            </a:r>
          </a:p>
        </p:txBody>
      </p:sp>
      <p:sp>
        <p:nvSpPr>
          <p:cNvPr id="33" name="矩形 32"/>
          <p:cNvSpPr/>
          <p:nvPr/>
        </p:nvSpPr>
        <p:spPr>
          <a:xfrm>
            <a:off x="3071802" y="2428868"/>
            <a:ext cx="596638" cy="584775"/>
          </a:xfrm>
          <a:prstGeom prst="rect">
            <a:avLst/>
          </a:prstGeom>
        </p:spPr>
        <p:txBody>
          <a:bodyPr wrap="none">
            <a:spAutoFit/>
          </a:bodyPr>
          <a:lstStyle/>
          <a:p>
            <a:pPr>
              <a:buNone/>
            </a:pPr>
            <a:r>
              <a:rPr lang="zh-CN" altLang="en-US" dirty="0"/>
              <a:t>是</a:t>
            </a:r>
          </a:p>
        </p:txBody>
      </p:sp>
      <p:sp>
        <p:nvSpPr>
          <p:cNvPr id="34" name="矩形 33"/>
          <p:cNvSpPr/>
          <p:nvPr/>
        </p:nvSpPr>
        <p:spPr>
          <a:xfrm>
            <a:off x="3071802" y="3487167"/>
            <a:ext cx="596638" cy="584775"/>
          </a:xfrm>
          <a:prstGeom prst="rect">
            <a:avLst/>
          </a:prstGeom>
        </p:spPr>
        <p:txBody>
          <a:bodyPr wrap="none">
            <a:spAutoFit/>
          </a:bodyPr>
          <a:lstStyle/>
          <a:p>
            <a:pPr>
              <a:buNone/>
            </a:pPr>
            <a:r>
              <a:rPr lang="zh-CN" altLang="en-US" dirty="0"/>
              <a:t>是</a:t>
            </a:r>
          </a:p>
        </p:txBody>
      </p:sp>
      <p:sp>
        <p:nvSpPr>
          <p:cNvPr id="35" name="矩形 34"/>
          <p:cNvSpPr/>
          <p:nvPr/>
        </p:nvSpPr>
        <p:spPr>
          <a:xfrm>
            <a:off x="285720" y="3714752"/>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6" name="矩形 35"/>
          <p:cNvSpPr/>
          <p:nvPr/>
        </p:nvSpPr>
        <p:spPr>
          <a:xfrm>
            <a:off x="285720" y="2571744"/>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7" name="矩形 36"/>
          <p:cNvSpPr/>
          <p:nvPr/>
        </p:nvSpPr>
        <p:spPr>
          <a:xfrm>
            <a:off x="285720" y="5929330"/>
            <a:ext cx="928694" cy="584775"/>
          </a:xfrm>
          <a:prstGeom prst="rect">
            <a:avLst/>
          </a:prstGeom>
          <a:solidFill>
            <a:schemeClr val="bg1"/>
          </a:solidFill>
        </p:spPr>
        <p:txBody>
          <a:bodyPr wrap="square">
            <a:spAutoFit/>
          </a:bodyPr>
          <a:lstStyle/>
          <a:p>
            <a:pPr algn="ctr">
              <a:buNone/>
            </a:pPr>
            <a:r>
              <a:rPr lang="zh-CN" altLang="en-US" dirty="0"/>
              <a:t>否</a:t>
            </a:r>
          </a:p>
        </p:txBody>
      </p:sp>
      <p:sp>
        <p:nvSpPr>
          <p:cNvPr id="38" name="Rectangle 9"/>
          <p:cNvSpPr>
            <a:spLocks noChangeArrowheads="1"/>
          </p:cNvSpPr>
          <p:nvPr/>
        </p:nvSpPr>
        <p:spPr bwMode="auto">
          <a:xfrm>
            <a:off x="4071934" y="714356"/>
            <a:ext cx="5072066" cy="5429288"/>
          </a:xfrm>
          <a:prstGeom prst="rect">
            <a:avLst/>
          </a:prstGeom>
          <a:noFill/>
          <a:ln w="9525">
            <a:noFill/>
            <a:miter lim="800000"/>
            <a:headEnd/>
            <a:tailEnd/>
          </a:ln>
        </p:spPr>
        <p:txBody>
          <a:bodyPr/>
          <a:lstStyle/>
          <a:p>
            <a:pPr marL="514350" indent="-514350">
              <a:spcBef>
                <a:spcPct val="20000"/>
              </a:spcBef>
              <a:buSzPct val="75000"/>
              <a:buNone/>
            </a:pPr>
            <a:r>
              <a:rPr lang="zh-CN" altLang="en-US" sz="2800" dirty="0"/>
              <a:t>关于</a:t>
            </a:r>
            <a:r>
              <a:rPr lang="zh-CN" altLang="en-US" sz="2800" dirty="0">
                <a:solidFill>
                  <a:srgbClr val="FF0000"/>
                </a:solidFill>
              </a:rPr>
              <a:t>产生式右部</a:t>
            </a:r>
            <a:r>
              <a:rPr lang="zh-CN" altLang="en-US" sz="2800" dirty="0"/>
              <a:t>能否推出</a:t>
            </a:r>
            <a:r>
              <a:rPr lang="en-US" altLang="zh-CN" sz="2800" dirty="0">
                <a:sym typeface="Symbol" pitchFamily="18" charset="2"/>
              </a:rPr>
              <a:t></a:t>
            </a:r>
            <a:r>
              <a:rPr lang="zh-CN" altLang="en-US" sz="2800" dirty="0"/>
              <a:t>关键事实</a:t>
            </a:r>
            <a:r>
              <a:rPr lang="en-US" altLang="zh-CN" sz="2800" dirty="0"/>
              <a:t>(</a:t>
            </a:r>
            <a:r>
              <a:rPr lang="zh-CN" altLang="en-US" sz="2800" dirty="0"/>
              <a:t>归纳步</a:t>
            </a:r>
            <a:r>
              <a:rPr lang="en-US" altLang="zh-CN" sz="2800" dirty="0"/>
              <a:t>):</a:t>
            </a:r>
          </a:p>
          <a:p>
            <a:pPr marL="514350" indent="-514350">
              <a:spcBef>
                <a:spcPct val="20000"/>
              </a:spcBef>
              <a:buSzPct val="75000"/>
              <a:buFont typeface="+mj-ea"/>
              <a:buAutoNum type="circleNumDbPlain"/>
            </a:pPr>
            <a:r>
              <a:rPr lang="zh-CN" altLang="en-US" sz="2800" dirty="0"/>
              <a:t>若某个产生式右部中</a:t>
            </a:r>
            <a:r>
              <a:rPr lang="zh-CN" altLang="en-US" sz="2800" dirty="0">
                <a:solidFill>
                  <a:srgbClr val="FF0000"/>
                </a:solidFill>
              </a:rPr>
              <a:t>包含一个推不出</a:t>
            </a:r>
            <a:r>
              <a:rPr lang="en-US" altLang="zh-CN" sz="2800" dirty="0">
                <a:solidFill>
                  <a:srgbClr val="FF0000"/>
                </a:solidFill>
                <a:sym typeface="Symbol" pitchFamily="18" charset="2"/>
              </a:rPr>
              <a:t></a:t>
            </a:r>
            <a:r>
              <a:rPr lang="zh-CN" altLang="en-US" sz="2800" dirty="0">
                <a:solidFill>
                  <a:srgbClr val="FF0000"/>
                </a:solidFill>
                <a:sym typeface="Symbol" pitchFamily="18" charset="2"/>
              </a:rPr>
              <a:t>的符号</a:t>
            </a:r>
            <a:r>
              <a:rPr lang="en-US" altLang="zh-CN" sz="2800" dirty="0"/>
              <a:t>,</a:t>
            </a:r>
            <a:r>
              <a:rPr lang="zh-CN" altLang="en-US" sz="2800" dirty="0"/>
              <a:t>则该产生式右部</a:t>
            </a:r>
            <a:r>
              <a:rPr lang="zh-CN" altLang="en-US" sz="2800" dirty="0">
                <a:solidFill>
                  <a:srgbClr val="FF0000"/>
                </a:solidFill>
              </a:rPr>
              <a:t>推不出</a:t>
            </a:r>
            <a:r>
              <a:rPr lang="en-US" altLang="zh-CN" sz="2800" dirty="0">
                <a:sym typeface="Symbol" pitchFamily="18" charset="2"/>
              </a:rPr>
              <a:t></a:t>
            </a:r>
          </a:p>
          <a:p>
            <a:pPr marL="514350" indent="-514350">
              <a:spcBef>
                <a:spcPct val="20000"/>
              </a:spcBef>
              <a:buSzPct val="75000"/>
              <a:buFont typeface="+mj-ea"/>
              <a:buAutoNum type="circleNumDbPlain"/>
            </a:pPr>
            <a:r>
              <a:rPr lang="zh-CN" altLang="en-US" sz="2800" dirty="0"/>
              <a:t>若某个产生式右部中</a:t>
            </a:r>
            <a:r>
              <a:rPr lang="zh-CN" altLang="en-US" sz="2800" dirty="0">
                <a:solidFill>
                  <a:srgbClr val="FF0000"/>
                </a:solidFill>
              </a:rPr>
              <a:t>所有符号都能推出</a:t>
            </a:r>
            <a:r>
              <a:rPr lang="en-US" altLang="zh-CN" sz="2800" dirty="0">
                <a:solidFill>
                  <a:srgbClr val="FF0000"/>
                </a:solidFill>
                <a:sym typeface="Symbol" pitchFamily="18" charset="2"/>
              </a:rPr>
              <a:t></a:t>
            </a:r>
            <a:r>
              <a:rPr lang="en-US" altLang="zh-CN" sz="2800" dirty="0"/>
              <a:t>,</a:t>
            </a:r>
            <a:r>
              <a:rPr lang="zh-CN" altLang="en-US" sz="2800" dirty="0"/>
              <a:t>则该产生式右部</a:t>
            </a:r>
            <a:r>
              <a:rPr lang="zh-CN" altLang="en-US" sz="2800" dirty="0">
                <a:solidFill>
                  <a:srgbClr val="FF0000"/>
                </a:solidFill>
              </a:rPr>
              <a:t>能推出</a:t>
            </a:r>
            <a:r>
              <a:rPr lang="en-US" altLang="zh-CN" sz="2800" dirty="0">
                <a:sym typeface="Symbol" pitchFamily="18" charset="2"/>
              </a:rPr>
              <a:t></a:t>
            </a:r>
          </a:p>
          <a:p>
            <a:pPr marL="514350" indent="-514350">
              <a:spcBef>
                <a:spcPct val="20000"/>
              </a:spcBef>
              <a:buSzPct val="75000"/>
              <a:buFont typeface="+mj-ea"/>
              <a:buAutoNum type="circleNumDbPlain"/>
            </a:pPr>
            <a:endParaRPr lang="en-US" altLang="zh-CN" sz="2800" dirty="0">
              <a:sym typeface="Symbol" pitchFamily="18" charset="2"/>
            </a:endParaRPr>
          </a:p>
          <a:p>
            <a:pPr marL="514350" indent="-514350">
              <a:spcBef>
                <a:spcPct val="20000"/>
              </a:spcBef>
              <a:buSzPct val="75000"/>
              <a:buFont typeface="+mj-ea"/>
              <a:buAutoNum type="circleNumDbPlain"/>
            </a:pPr>
            <a:endParaRPr lang="en-US" altLang="zh-CN" sz="2800" dirty="0"/>
          </a:p>
          <a:p>
            <a:pPr marL="514350" indent="-514350">
              <a:spcBef>
                <a:spcPct val="20000"/>
              </a:spcBef>
              <a:buSzPct val="75000"/>
              <a:buFont typeface="+mj-ea"/>
              <a:buAutoNum type="circleNumDbPlain"/>
            </a:pPr>
            <a:endParaRPr lang="en-US" altLang="zh-CN" sz="2800" dirty="0">
              <a:sym typeface="Symbol" pitchFamily="18" charset="2"/>
            </a:endParaRPr>
          </a:p>
        </p:txBody>
      </p:sp>
      <p:sp>
        <p:nvSpPr>
          <p:cNvPr id="39" name="矩形 38"/>
          <p:cNvSpPr/>
          <p:nvPr/>
        </p:nvSpPr>
        <p:spPr>
          <a:xfrm>
            <a:off x="3143240" y="4572008"/>
            <a:ext cx="596638" cy="584775"/>
          </a:xfrm>
          <a:prstGeom prst="rect">
            <a:avLst/>
          </a:prstGeom>
        </p:spPr>
        <p:txBody>
          <a:bodyPr wrap="none">
            <a:spAutoFit/>
          </a:bodyPr>
          <a:lstStyle/>
          <a:p>
            <a:pPr>
              <a:buNone/>
            </a:pPr>
            <a:r>
              <a:rPr lang="zh-CN" altLang="en-US" dirty="0"/>
              <a:t>否</a:t>
            </a:r>
          </a:p>
        </p:txBody>
      </p:sp>
      <p:sp>
        <p:nvSpPr>
          <p:cNvPr id="40" name="矩形 39"/>
          <p:cNvSpPr/>
          <p:nvPr/>
        </p:nvSpPr>
        <p:spPr>
          <a:xfrm>
            <a:off x="3071802" y="1285860"/>
            <a:ext cx="596638" cy="584775"/>
          </a:xfrm>
          <a:prstGeom prst="rect">
            <a:avLst/>
          </a:prstGeom>
        </p:spPr>
        <p:txBody>
          <a:bodyPr wrap="none">
            <a:spAutoFit/>
          </a:bodyPr>
          <a:lstStyle/>
          <a:p>
            <a:pPr>
              <a:buNone/>
            </a:pPr>
            <a:r>
              <a:rPr lang="zh-CN" altLang="en-US" dirty="0"/>
              <a:t>是</a:t>
            </a:r>
          </a:p>
        </p:txBody>
      </p:sp>
      <p:sp>
        <p:nvSpPr>
          <p:cNvPr id="41" name="矩形 40">
            <a:extLst>
              <a:ext uri="{FF2B5EF4-FFF2-40B4-BE49-F238E27FC236}">
                <a16:creationId xmlns:a16="http://schemas.microsoft.com/office/drawing/2014/main" id="{4A17E63A-C788-4028-AE7C-5E741B9769F3}"/>
              </a:ext>
            </a:extLst>
          </p:cNvPr>
          <p:cNvSpPr/>
          <p:nvPr/>
        </p:nvSpPr>
        <p:spPr>
          <a:xfrm>
            <a:off x="8244408" y="-27384"/>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Tree>
    <p:extLst>
      <p:ext uri="{BB962C8B-B14F-4D97-AF65-F5344CB8AC3E}">
        <p14:creationId xmlns:p14="http://schemas.microsoft.com/office/powerpoint/2010/main" val="4252012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20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fade">
                                      <p:cBhvr>
                                        <p:cTn id="12" dur="20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2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xEl>
                                              <p:pRg st="2" end="2"/>
                                            </p:txEl>
                                          </p:spTgt>
                                        </p:tgtEl>
                                        <p:attrNameLst>
                                          <p:attrName>style.visibility</p:attrName>
                                        </p:attrNameLst>
                                      </p:cBhvr>
                                      <p:to>
                                        <p:strVal val="visible"/>
                                      </p:to>
                                    </p:set>
                                    <p:animEffect transition="in" filter="fade">
                                      <p:cBhvr>
                                        <p:cTn id="22" dur="2000"/>
                                        <p:tgtEl>
                                          <p:spTgt spid="3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14282" y="58143"/>
            <a:ext cx="8929718" cy="584775"/>
          </a:xfrm>
          <a:prstGeom prst="rect">
            <a:avLst/>
          </a:prstGeom>
          <a:solidFill>
            <a:schemeClr val="bg1"/>
          </a:solid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第一步</a:t>
            </a:r>
            <a:r>
              <a:rPr lang="en-US" altLang="zh-CN" dirty="0">
                <a:solidFill>
                  <a:srgbClr val="800080"/>
                </a:solidFill>
                <a:latin typeface="楷体_GB2312" pitchFamily="49" charset="-122"/>
              </a:rPr>
              <a:t>:</a:t>
            </a:r>
            <a:r>
              <a:rPr lang="zh-CN" altLang="en-US" dirty="0">
                <a:solidFill>
                  <a:srgbClr val="800080"/>
                </a:solidFill>
                <a:latin typeface="楷体_GB2312" pitchFamily="49" charset="-122"/>
              </a:rPr>
              <a:t>求出能推出</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的非终结符</a:t>
            </a:r>
            <a:r>
              <a:rPr lang="en-US" altLang="zh-CN" dirty="0">
                <a:solidFill>
                  <a:srgbClr val="800080"/>
                </a:solidFill>
                <a:latin typeface="楷体_GB2312" pitchFamily="49" charset="-122"/>
                <a:sym typeface="Symbol" pitchFamily="18" charset="2"/>
              </a:rPr>
              <a:t>,</a:t>
            </a:r>
            <a:r>
              <a:rPr lang="zh-CN" altLang="en-US" dirty="0">
                <a:solidFill>
                  <a:srgbClr val="800080"/>
                </a:solidFill>
                <a:latin typeface="楷体_GB2312" pitchFamily="49" charset="-122"/>
                <a:sym typeface="Symbol" pitchFamily="18" charset="2"/>
              </a:rPr>
              <a:t> 即形如 </a:t>
            </a:r>
            <a:r>
              <a:rPr lang="en-US" altLang="zh-CN" i="1" dirty="0">
                <a:solidFill>
                  <a:srgbClr val="FF0000"/>
                </a:solidFill>
              </a:rPr>
              <a:t>A</a:t>
            </a:r>
            <a:r>
              <a:rPr lang="en-US" altLang="zh-CN" dirty="0">
                <a:solidFill>
                  <a:srgbClr val="FF0000"/>
                </a:solidFill>
                <a:sym typeface="Symbol" pitchFamily="18" charset="2"/>
              </a:rPr>
              <a:t> </a:t>
            </a:r>
            <a:r>
              <a:rPr lang="en-US" altLang="zh-CN" dirty="0">
                <a:solidFill>
                  <a:srgbClr val="FF0000"/>
                </a:solidFill>
                <a:latin typeface="楷体_GB2312" pitchFamily="49" charset="-122"/>
                <a:sym typeface="Symbol" pitchFamily="18" charset="2"/>
              </a:rPr>
              <a:t> </a:t>
            </a:r>
            <a:endParaRPr lang="zh-CN" altLang="en-US" dirty="0">
              <a:solidFill>
                <a:srgbClr val="FF0000"/>
              </a:solidFill>
              <a:latin typeface="楷体_GB2312" pitchFamily="49" charset="-122"/>
            </a:endParaRPr>
          </a:p>
        </p:txBody>
      </p:sp>
      <p:sp>
        <p:nvSpPr>
          <p:cNvPr id="6"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 name="矩形 8"/>
          <p:cNvSpPr/>
          <p:nvPr/>
        </p:nvSpPr>
        <p:spPr>
          <a:xfrm>
            <a:off x="1214414" y="1225689"/>
            <a:ext cx="2571768" cy="5632311"/>
          </a:xfrm>
          <a:prstGeom prst="rect">
            <a:avLst/>
          </a:prstGeom>
        </p:spPr>
        <p:txBody>
          <a:bodyPr wrap="square">
            <a:spAutoFit/>
          </a:bodyPr>
          <a:lstStyle/>
          <a:p>
            <a:pPr>
              <a:buNone/>
            </a:pPr>
            <a:r>
              <a:rPr lang="en-US" altLang="zh-CN" sz="3600" i="1" dirty="0">
                <a:ea typeface="华文行楷" pitchFamily="2" charset="-122"/>
                <a:sym typeface="Symbol" panose="05050102010706020507" pitchFamily="18" charset="2"/>
              </a:rPr>
              <a:t>S  AB</a:t>
            </a:r>
          </a:p>
          <a:p>
            <a:pPr>
              <a:buNone/>
            </a:pPr>
            <a:r>
              <a:rPr lang="en-US" altLang="zh-CN" sz="3600" i="1" dirty="0">
                <a:ea typeface="华文行楷" pitchFamily="2" charset="-122"/>
                <a:sym typeface="Symbol" panose="05050102010706020507" pitchFamily="18" charset="2"/>
              </a:rPr>
              <a:t>S  </a:t>
            </a:r>
            <a:r>
              <a:rPr lang="en-US" altLang="zh-CN" sz="3600" i="1" dirty="0" err="1">
                <a:ea typeface="华文行楷" pitchFamily="2" charset="-122"/>
                <a:sym typeface="Symbol" panose="05050102010706020507" pitchFamily="18" charset="2"/>
              </a:rPr>
              <a:t>bC</a:t>
            </a:r>
            <a:r>
              <a:rPr lang="en-US" altLang="zh-CN" sz="3600" i="1" dirty="0">
                <a:ea typeface="华文行楷" pitchFamily="2" charset="-122"/>
                <a:sym typeface="Symbol" panose="05050102010706020507" pitchFamily="18" charset="2"/>
              </a:rPr>
              <a:t> 	         </a:t>
            </a:r>
          </a:p>
          <a:p>
            <a:pPr>
              <a:buNone/>
            </a:pPr>
            <a:r>
              <a:rPr lang="en-US" altLang="zh-CN" sz="3600" i="1" dirty="0">
                <a:ea typeface="华文行楷" pitchFamily="2" charset="-122"/>
                <a:sym typeface="Symbol" panose="05050102010706020507" pitchFamily="18" charset="2"/>
              </a:rPr>
              <a:t>A   </a:t>
            </a:r>
          </a:p>
          <a:p>
            <a:pPr>
              <a:buNone/>
            </a:pPr>
            <a:r>
              <a:rPr lang="en-US" altLang="zh-CN" sz="3600" i="1" dirty="0">
                <a:ea typeface="华文行楷" pitchFamily="2" charset="-122"/>
                <a:sym typeface="Symbol" panose="05050102010706020507" pitchFamily="18" charset="2"/>
              </a:rPr>
              <a:t>A   b </a:t>
            </a:r>
          </a:p>
          <a:p>
            <a:pPr>
              <a:buNone/>
            </a:pPr>
            <a:r>
              <a:rPr lang="en-US" altLang="zh-CN" sz="3600" i="1" dirty="0">
                <a:ea typeface="华文行楷" pitchFamily="2" charset="-122"/>
                <a:sym typeface="Symbol" panose="05050102010706020507" pitchFamily="18" charset="2"/>
              </a:rPr>
              <a:t>B   </a:t>
            </a:r>
            <a:r>
              <a:rPr lang="zh-CN" altLang="en-US" sz="3600" i="1" dirty="0">
                <a:sym typeface="Symbol" panose="05050102010706020507" pitchFamily="18" charset="2"/>
              </a:rPr>
              <a:t></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B   </a:t>
            </a:r>
            <a:r>
              <a:rPr lang="en-US" altLang="zh-CN" sz="3600" i="1" dirty="0" err="1">
                <a:ea typeface="华文行楷" pitchFamily="2" charset="-122"/>
                <a:sym typeface="Symbol" panose="05050102010706020507" pitchFamily="18" charset="2"/>
              </a:rPr>
              <a:t>aD</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C   AD</a:t>
            </a:r>
          </a:p>
          <a:p>
            <a:pPr>
              <a:buNone/>
            </a:pPr>
            <a:r>
              <a:rPr lang="en-US" altLang="zh-CN" sz="3600" i="1" dirty="0">
                <a:ea typeface="华文行楷" pitchFamily="2" charset="-122"/>
                <a:sym typeface="Symbol" panose="05050102010706020507" pitchFamily="18" charset="2"/>
              </a:rPr>
              <a:t>C   b</a:t>
            </a:r>
          </a:p>
          <a:p>
            <a:pPr>
              <a:buNone/>
            </a:pPr>
            <a:r>
              <a:rPr lang="en-US" altLang="zh-CN" sz="3600" i="1" dirty="0">
                <a:ea typeface="华文行楷" pitchFamily="2" charset="-122"/>
                <a:sym typeface="Symbol" panose="05050102010706020507" pitchFamily="18" charset="2"/>
              </a:rPr>
              <a:t>D  </a:t>
            </a:r>
            <a:r>
              <a:rPr lang="en-US" altLang="zh-CN" sz="3600" i="1" dirty="0" err="1">
                <a:ea typeface="华文行楷" pitchFamily="2" charset="-122"/>
                <a:sym typeface="Symbol" panose="05050102010706020507" pitchFamily="18" charset="2"/>
              </a:rPr>
              <a:t>aS</a:t>
            </a:r>
            <a:endParaRPr lang="en-US" altLang="zh-CN" sz="3600" i="1" dirty="0">
              <a:ea typeface="华文行楷" pitchFamily="2" charset="-122"/>
              <a:sym typeface="Symbol" panose="05050102010706020507" pitchFamily="18" charset="2"/>
            </a:endParaRPr>
          </a:p>
          <a:p>
            <a:pPr>
              <a:buNone/>
            </a:pPr>
            <a:r>
              <a:rPr lang="en-US" altLang="zh-CN" sz="3600" i="1" dirty="0">
                <a:ea typeface="华文行楷" pitchFamily="2" charset="-122"/>
                <a:sym typeface="Symbol" panose="05050102010706020507" pitchFamily="18" charset="2"/>
              </a:rPr>
              <a:t>D  c</a:t>
            </a:r>
          </a:p>
        </p:txBody>
      </p:sp>
      <p:sp>
        <p:nvSpPr>
          <p:cNvPr id="13" name="圆角矩形 12"/>
          <p:cNvSpPr/>
          <p:nvPr/>
        </p:nvSpPr>
        <p:spPr>
          <a:xfrm>
            <a:off x="71406" y="1285860"/>
            <a:ext cx="364333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71406" y="242886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71406" y="3500438"/>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42844" y="464344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42844" y="5715016"/>
            <a:ext cx="3643338" cy="10001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14282" y="1571612"/>
            <a:ext cx="1008609" cy="584775"/>
          </a:xfrm>
          <a:prstGeom prst="rect">
            <a:avLst/>
          </a:prstGeom>
        </p:spPr>
        <p:txBody>
          <a:bodyPr wrap="none">
            <a:spAutoFit/>
          </a:bodyPr>
          <a:lstStyle/>
          <a:p>
            <a:pPr>
              <a:buNone/>
            </a:pPr>
            <a:r>
              <a:rPr lang="zh-CN" altLang="en-US" dirty="0"/>
              <a:t>未定</a:t>
            </a:r>
          </a:p>
        </p:txBody>
      </p:sp>
      <p:sp>
        <p:nvSpPr>
          <p:cNvPr id="22" name="矩形 21"/>
          <p:cNvSpPr/>
          <p:nvPr/>
        </p:nvSpPr>
        <p:spPr>
          <a:xfrm>
            <a:off x="214282" y="2571744"/>
            <a:ext cx="1008609" cy="584775"/>
          </a:xfrm>
          <a:prstGeom prst="rect">
            <a:avLst/>
          </a:prstGeom>
        </p:spPr>
        <p:txBody>
          <a:bodyPr wrap="none">
            <a:spAutoFit/>
          </a:bodyPr>
          <a:lstStyle/>
          <a:p>
            <a:pPr>
              <a:buNone/>
            </a:pPr>
            <a:r>
              <a:rPr lang="zh-CN" altLang="en-US" dirty="0"/>
              <a:t>未定</a:t>
            </a:r>
          </a:p>
        </p:txBody>
      </p:sp>
      <p:sp>
        <p:nvSpPr>
          <p:cNvPr id="23" name="矩形 22"/>
          <p:cNvSpPr/>
          <p:nvPr/>
        </p:nvSpPr>
        <p:spPr>
          <a:xfrm>
            <a:off x="214282" y="3714752"/>
            <a:ext cx="1008609" cy="584775"/>
          </a:xfrm>
          <a:prstGeom prst="rect">
            <a:avLst/>
          </a:prstGeom>
        </p:spPr>
        <p:txBody>
          <a:bodyPr wrap="none">
            <a:spAutoFit/>
          </a:bodyPr>
          <a:lstStyle/>
          <a:p>
            <a:pPr>
              <a:buNone/>
            </a:pPr>
            <a:r>
              <a:rPr lang="zh-CN" altLang="en-US" dirty="0"/>
              <a:t>未定</a:t>
            </a:r>
          </a:p>
        </p:txBody>
      </p:sp>
      <p:sp>
        <p:nvSpPr>
          <p:cNvPr id="24" name="矩形 23"/>
          <p:cNvSpPr/>
          <p:nvPr/>
        </p:nvSpPr>
        <p:spPr>
          <a:xfrm>
            <a:off x="214282" y="4786322"/>
            <a:ext cx="1008609" cy="584775"/>
          </a:xfrm>
          <a:prstGeom prst="rect">
            <a:avLst/>
          </a:prstGeom>
        </p:spPr>
        <p:txBody>
          <a:bodyPr wrap="none">
            <a:spAutoFit/>
          </a:bodyPr>
          <a:lstStyle/>
          <a:p>
            <a:pPr>
              <a:buNone/>
            </a:pPr>
            <a:r>
              <a:rPr lang="zh-CN" altLang="en-US" dirty="0"/>
              <a:t>未定</a:t>
            </a:r>
          </a:p>
        </p:txBody>
      </p:sp>
      <p:sp>
        <p:nvSpPr>
          <p:cNvPr id="25" name="矩形 24"/>
          <p:cNvSpPr/>
          <p:nvPr/>
        </p:nvSpPr>
        <p:spPr>
          <a:xfrm>
            <a:off x="214282" y="5929330"/>
            <a:ext cx="1008609" cy="584775"/>
          </a:xfrm>
          <a:prstGeom prst="rect">
            <a:avLst/>
          </a:prstGeom>
        </p:spPr>
        <p:txBody>
          <a:bodyPr wrap="none">
            <a:spAutoFit/>
          </a:bodyPr>
          <a:lstStyle/>
          <a:p>
            <a:pPr>
              <a:buNone/>
            </a:pPr>
            <a:r>
              <a:rPr lang="zh-CN" altLang="en-US" dirty="0"/>
              <a:t>未定</a:t>
            </a:r>
          </a:p>
        </p:txBody>
      </p:sp>
      <p:sp>
        <p:nvSpPr>
          <p:cNvPr id="26" name="矩形 25"/>
          <p:cNvSpPr/>
          <p:nvPr/>
        </p:nvSpPr>
        <p:spPr>
          <a:xfrm>
            <a:off x="0" y="642918"/>
            <a:ext cx="2244525" cy="584775"/>
          </a:xfrm>
          <a:prstGeom prst="rect">
            <a:avLst/>
          </a:prstGeom>
        </p:spPr>
        <p:txBody>
          <a:bodyPr wrap="none">
            <a:spAutoFit/>
          </a:bodyPr>
          <a:lstStyle/>
          <a:p>
            <a:pPr>
              <a:buNone/>
            </a:pPr>
            <a:r>
              <a:rPr lang="zh-CN" altLang="en-US" dirty="0"/>
              <a:t>第二遍扫描</a:t>
            </a:r>
          </a:p>
        </p:txBody>
      </p:sp>
      <p:sp>
        <p:nvSpPr>
          <p:cNvPr id="19" name="矩形 18"/>
          <p:cNvSpPr/>
          <p:nvPr/>
        </p:nvSpPr>
        <p:spPr>
          <a:xfrm>
            <a:off x="3143240" y="6215082"/>
            <a:ext cx="596638" cy="584775"/>
          </a:xfrm>
          <a:prstGeom prst="rect">
            <a:avLst/>
          </a:prstGeom>
        </p:spPr>
        <p:txBody>
          <a:bodyPr wrap="none">
            <a:spAutoFit/>
          </a:bodyPr>
          <a:lstStyle/>
          <a:p>
            <a:pPr>
              <a:buNone/>
            </a:pPr>
            <a:r>
              <a:rPr lang="zh-CN" altLang="en-US" dirty="0"/>
              <a:t>否</a:t>
            </a:r>
          </a:p>
        </p:txBody>
      </p:sp>
      <p:sp>
        <p:nvSpPr>
          <p:cNvPr id="28" name="矩形 27"/>
          <p:cNvSpPr/>
          <p:nvPr/>
        </p:nvSpPr>
        <p:spPr>
          <a:xfrm>
            <a:off x="3143240" y="5715016"/>
            <a:ext cx="596638" cy="584775"/>
          </a:xfrm>
          <a:prstGeom prst="rect">
            <a:avLst/>
          </a:prstGeom>
        </p:spPr>
        <p:txBody>
          <a:bodyPr wrap="none">
            <a:spAutoFit/>
          </a:bodyPr>
          <a:lstStyle/>
          <a:p>
            <a:pPr>
              <a:buNone/>
            </a:pPr>
            <a:r>
              <a:rPr lang="zh-CN" altLang="en-US" dirty="0"/>
              <a:t>否</a:t>
            </a:r>
          </a:p>
        </p:txBody>
      </p:sp>
      <p:sp>
        <p:nvSpPr>
          <p:cNvPr id="29" name="矩形 28"/>
          <p:cNvSpPr/>
          <p:nvPr/>
        </p:nvSpPr>
        <p:spPr>
          <a:xfrm>
            <a:off x="3143240" y="5143512"/>
            <a:ext cx="596638" cy="584775"/>
          </a:xfrm>
          <a:prstGeom prst="rect">
            <a:avLst/>
          </a:prstGeom>
        </p:spPr>
        <p:txBody>
          <a:bodyPr wrap="none">
            <a:spAutoFit/>
          </a:bodyPr>
          <a:lstStyle/>
          <a:p>
            <a:pPr>
              <a:buNone/>
            </a:pPr>
            <a:r>
              <a:rPr lang="zh-CN" altLang="en-US" dirty="0"/>
              <a:t>否</a:t>
            </a:r>
          </a:p>
        </p:txBody>
      </p:sp>
      <p:sp>
        <p:nvSpPr>
          <p:cNvPr id="30" name="矩形 29"/>
          <p:cNvSpPr/>
          <p:nvPr/>
        </p:nvSpPr>
        <p:spPr>
          <a:xfrm>
            <a:off x="3071802" y="4000504"/>
            <a:ext cx="596638" cy="584775"/>
          </a:xfrm>
          <a:prstGeom prst="rect">
            <a:avLst/>
          </a:prstGeom>
        </p:spPr>
        <p:txBody>
          <a:bodyPr wrap="none">
            <a:spAutoFit/>
          </a:bodyPr>
          <a:lstStyle/>
          <a:p>
            <a:pPr>
              <a:buNone/>
            </a:pPr>
            <a:r>
              <a:rPr lang="zh-CN" altLang="en-US" dirty="0"/>
              <a:t>否</a:t>
            </a:r>
          </a:p>
        </p:txBody>
      </p:sp>
      <p:sp>
        <p:nvSpPr>
          <p:cNvPr id="31" name="矩形 30"/>
          <p:cNvSpPr/>
          <p:nvPr/>
        </p:nvSpPr>
        <p:spPr>
          <a:xfrm>
            <a:off x="3071802" y="2928934"/>
            <a:ext cx="596638" cy="584775"/>
          </a:xfrm>
          <a:prstGeom prst="rect">
            <a:avLst/>
          </a:prstGeom>
        </p:spPr>
        <p:txBody>
          <a:bodyPr wrap="none">
            <a:spAutoFit/>
          </a:bodyPr>
          <a:lstStyle/>
          <a:p>
            <a:pPr>
              <a:buNone/>
            </a:pPr>
            <a:r>
              <a:rPr lang="zh-CN" altLang="en-US" dirty="0"/>
              <a:t>否</a:t>
            </a:r>
          </a:p>
        </p:txBody>
      </p:sp>
      <p:sp>
        <p:nvSpPr>
          <p:cNvPr id="32" name="矩形 31"/>
          <p:cNvSpPr/>
          <p:nvPr/>
        </p:nvSpPr>
        <p:spPr>
          <a:xfrm>
            <a:off x="3071802" y="1857364"/>
            <a:ext cx="596638" cy="584775"/>
          </a:xfrm>
          <a:prstGeom prst="rect">
            <a:avLst/>
          </a:prstGeom>
        </p:spPr>
        <p:txBody>
          <a:bodyPr wrap="none">
            <a:spAutoFit/>
          </a:bodyPr>
          <a:lstStyle/>
          <a:p>
            <a:pPr>
              <a:buNone/>
            </a:pPr>
            <a:r>
              <a:rPr lang="zh-CN" altLang="en-US" dirty="0"/>
              <a:t>否</a:t>
            </a:r>
          </a:p>
        </p:txBody>
      </p:sp>
      <p:sp>
        <p:nvSpPr>
          <p:cNvPr id="33" name="矩形 32"/>
          <p:cNvSpPr/>
          <p:nvPr/>
        </p:nvSpPr>
        <p:spPr>
          <a:xfrm>
            <a:off x="3071802" y="2428868"/>
            <a:ext cx="596638" cy="584775"/>
          </a:xfrm>
          <a:prstGeom prst="rect">
            <a:avLst/>
          </a:prstGeom>
        </p:spPr>
        <p:txBody>
          <a:bodyPr wrap="none">
            <a:spAutoFit/>
          </a:bodyPr>
          <a:lstStyle/>
          <a:p>
            <a:pPr>
              <a:buNone/>
            </a:pPr>
            <a:r>
              <a:rPr lang="zh-CN" altLang="en-US" dirty="0"/>
              <a:t>是</a:t>
            </a:r>
          </a:p>
        </p:txBody>
      </p:sp>
      <p:sp>
        <p:nvSpPr>
          <p:cNvPr id="34" name="矩形 33"/>
          <p:cNvSpPr/>
          <p:nvPr/>
        </p:nvSpPr>
        <p:spPr>
          <a:xfrm>
            <a:off x="3071802" y="3487167"/>
            <a:ext cx="596638" cy="584775"/>
          </a:xfrm>
          <a:prstGeom prst="rect">
            <a:avLst/>
          </a:prstGeom>
        </p:spPr>
        <p:txBody>
          <a:bodyPr wrap="none">
            <a:spAutoFit/>
          </a:bodyPr>
          <a:lstStyle/>
          <a:p>
            <a:pPr>
              <a:buNone/>
            </a:pPr>
            <a:r>
              <a:rPr lang="zh-CN" altLang="en-US" dirty="0"/>
              <a:t>是</a:t>
            </a:r>
          </a:p>
        </p:txBody>
      </p:sp>
      <p:sp>
        <p:nvSpPr>
          <p:cNvPr id="35" name="矩形 34"/>
          <p:cNvSpPr/>
          <p:nvPr/>
        </p:nvSpPr>
        <p:spPr>
          <a:xfrm>
            <a:off x="285720" y="3714752"/>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6" name="矩形 35"/>
          <p:cNvSpPr/>
          <p:nvPr/>
        </p:nvSpPr>
        <p:spPr>
          <a:xfrm>
            <a:off x="285720" y="2571744"/>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37" name="矩形 36"/>
          <p:cNvSpPr/>
          <p:nvPr/>
        </p:nvSpPr>
        <p:spPr>
          <a:xfrm>
            <a:off x="285720" y="5929330"/>
            <a:ext cx="928694" cy="584775"/>
          </a:xfrm>
          <a:prstGeom prst="rect">
            <a:avLst/>
          </a:prstGeom>
          <a:solidFill>
            <a:schemeClr val="bg1"/>
          </a:solidFill>
        </p:spPr>
        <p:txBody>
          <a:bodyPr wrap="square">
            <a:spAutoFit/>
          </a:bodyPr>
          <a:lstStyle/>
          <a:p>
            <a:pPr algn="ctr">
              <a:buNone/>
            </a:pPr>
            <a:r>
              <a:rPr lang="zh-CN" altLang="en-US" dirty="0"/>
              <a:t>否</a:t>
            </a:r>
          </a:p>
        </p:txBody>
      </p:sp>
      <p:sp>
        <p:nvSpPr>
          <p:cNvPr id="39" name="矩形 38"/>
          <p:cNvSpPr/>
          <p:nvPr/>
        </p:nvSpPr>
        <p:spPr>
          <a:xfrm>
            <a:off x="3143240" y="4572008"/>
            <a:ext cx="596638" cy="584775"/>
          </a:xfrm>
          <a:prstGeom prst="rect">
            <a:avLst/>
          </a:prstGeom>
        </p:spPr>
        <p:txBody>
          <a:bodyPr wrap="none">
            <a:spAutoFit/>
          </a:bodyPr>
          <a:lstStyle/>
          <a:p>
            <a:pPr>
              <a:buNone/>
            </a:pPr>
            <a:r>
              <a:rPr lang="zh-CN" altLang="en-US" dirty="0"/>
              <a:t>否</a:t>
            </a:r>
          </a:p>
        </p:txBody>
      </p:sp>
      <p:sp>
        <p:nvSpPr>
          <p:cNvPr id="40" name="矩形 39"/>
          <p:cNvSpPr/>
          <p:nvPr/>
        </p:nvSpPr>
        <p:spPr>
          <a:xfrm>
            <a:off x="3071802" y="1285860"/>
            <a:ext cx="596638" cy="584775"/>
          </a:xfrm>
          <a:prstGeom prst="rect">
            <a:avLst/>
          </a:prstGeom>
        </p:spPr>
        <p:txBody>
          <a:bodyPr wrap="none">
            <a:spAutoFit/>
          </a:bodyPr>
          <a:lstStyle/>
          <a:p>
            <a:pPr>
              <a:buNone/>
            </a:pPr>
            <a:r>
              <a:rPr lang="zh-CN" altLang="en-US" dirty="0"/>
              <a:t>是</a:t>
            </a:r>
          </a:p>
        </p:txBody>
      </p:sp>
      <p:sp>
        <p:nvSpPr>
          <p:cNvPr id="41" name="Rectangle 9"/>
          <p:cNvSpPr>
            <a:spLocks noChangeArrowheads="1"/>
          </p:cNvSpPr>
          <p:nvPr/>
        </p:nvSpPr>
        <p:spPr bwMode="auto">
          <a:xfrm>
            <a:off x="4071934" y="928670"/>
            <a:ext cx="5072066" cy="5429288"/>
          </a:xfrm>
          <a:prstGeom prst="rect">
            <a:avLst/>
          </a:prstGeom>
          <a:noFill/>
          <a:ln w="9525">
            <a:noFill/>
            <a:miter lim="800000"/>
            <a:headEnd/>
            <a:tailEnd/>
          </a:ln>
        </p:spPr>
        <p:txBody>
          <a:bodyPr/>
          <a:lstStyle/>
          <a:p>
            <a:pPr marL="514350" indent="-514350">
              <a:spcBef>
                <a:spcPct val="20000"/>
              </a:spcBef>
              <a:buSzPct val="75000"/>
              <a:buNone/>
            </a:pPr>
            <a:r>
              <a:rPr lang="zh-CN" altLang="en-US" sz="2800" dirty="0"/>
              <a:t>继续使用关于</a:t>
            </a:r>
            <a:r>
              <a:rPr lang="zh-CN" altLang="en-US" sz="2800" dirty="0">
                <a:solidFill>
                  <a:srgbClr val="FF0000"/>
                </a:solidFill>
                <a:latin typeface="楷体_GB2312" pitchFamily="49" charset="-122"/>
                <a:sym typeface="Symbol" pitchFamily="18" charset="2"/>
              </a:rPr>
              <a:t>非终结符</a:t>
            </a:r>
            <a:r>
              <a:rPr lang="zh-CN" altLang="en-US" sz="2800" dirty="0"/>
              <a:t>能否推出</a:t>
            </a:r>
            <a:r>
              <a:rPr lang="en-US" altLang="zh-CN" sz="2800" dirty="0">
                <a:sym typeface="Symbol" pitchFamily="18" charset="2"/>
              </a:rPr>
              <a:t></a:t>
            </a:r>
            <a:r>
              <a:rPr lang="zh-CN" altLang="en-US" sz="2800">
                <a:sym typeface="Symbol" pitchFamily="18" charset="2"/>
              </a:rPr>
              <a:t>的</a:t>
            </a:r>
            <a:r>
              <a:rPr lang="zh-CN" altLang="en-US" sz="2800"/>
              <a:t>关键</a:t>
            </a:r>
            <a:r>
              <a:rPr lang="zh-CN" altLang="en-US" sz="2800" dirty="0"/>
              <a:t>事实</a:t>
            </a:r>
            <a:r>
              <a:rPr lang="en-US" altLang="zh-CN" sz="2800" dirty="0"/>
              <a:t>:</a:t>
            </a:r>
          </a:p>
          <a:p>
            <a:pPr marL="514350" indent="-514350">
              <a:spcBef>
                <a:spcPct val="20000"/>
              </a:spcBef>
              <a:buSzPct val="75000"/>
              <a:buFont typeface="+mj-ea"/>
              <a:buAutoNum type="circleNumDbPlain"/>
            </a:pPr>
            <a:r>
              <a:rPr lang="zh-CN" altLang="en-US" sz="2800" dirty="0">
                <a:sym typeface="Symbol" pitchFamily="18" charset="2"/>
              </a:rPr>
              <a:t>若非终结符</a:t>
            </a:r>
            <a:r>
              <a:rPr lang="zh-CN" altLang="en-US" sz="2800" dirty="0">
                <a:solidFill>
                  <a:srgbClr val="FF0000"/>
                </a:solidFill>
                <a:latin typeface="楷体_GB2312" pitchFamily="49" charset="-122"/>
                <a:sym typeface="Symbol" pitchFamily="18" charset="2"/>
              </a:rPr>
              <a:t>存在一个</a:t>
            </a:r>
            <a:r>
              <a:rPr lang="zh-CN" altLang="en-US" sz="2800" dirty="0"/>
              <a:t>产生式右部</a:t>
            </a:r>
            <a:r>
              <a:rPr lang="zh-CN" altLang="en-US" sz="2800" dirty="0">
                <a:solidFill>
                  <a:srgbClr val="FF0000"/>
                </a:solidFill>
              </a:rPr>
              <a:t>能</a:t>
            </a:r>
            <a:r>
              <a:rPr lang="zh-CN" altLang="en-US" sz="2800" dirty="0"/>
              <a:t>推出</a:t>
            </a:r>
            <a:r>
              <a:rPr lang="en-US" altLang="zh-CN" sz="2800" dirty="0">
                <a:sym typeface="Symbol" pitchFamily="18" charset="2"/>
              </a:rPr>
              <a:t>,</a:t>
            </a:r>
            <a:r>
              <a:rPr lang="zh-CN" altLang="en-US" sz="2800" dirty="0">
                <a:sym typeface="Symbol" pitchFamily="18" charset="2"/>
              </a:rPr>
              <a:t>那么该若非终结符</a:t>
            </a:r>
            <a:r>
              <a:rPr lang="zh-CN" altLang="en-US" sz="2800" dirty="0">
                <a:solidFill>
                  <a:srgbClr val="FF0000"/>
                </a:solidFill>
              </a:rPr>
              <a:t>能</a:t>
            </a:r>
            <a:r>
              <a:rPr lang="zh-CN" altLang="en-US" sz="2800" dirty="0"/>
              <a:t>推出</a:t>
            </a:r>
            <a:r>
              <a:rPr lang="en-US" altLang="zh-CN" sz="2800" dirty="0">
                <a:sym typeface="Symbol" pitchFamily="18" charset="2"/>
              </a:rPr>
              <a:t></a:t>
            </a:r>
          </a:p>
          <a:p>
            <a:pPr marL="514350" indent="-514350">
              <a:spcBef>
                <a:spcPct val="20000"/>
              </a:spcBef>
              <a:buSzPct val="75000"/>
              <a:buFont typeface="+mj-ea"/>
              <a:buAutoNum type="circleNumDbPlain"/>
            </a:pPr>
            <a:r>
              <a:rPr lang="zh-CN" altLang="en-US" sz="2800" dirty="0">
                <a:sym typeface="Symbol" pitchFamily="18" charset="2"/>
              </a:rPr>
              <a:t>若非终结符</a:t>
            </a:r>
            <a:r>
              <a:rPr lang="zh-CN" altLang="en-US" sz="2800" dirty="0">
                <a:solidFill>
                  <a:srgbClr val="FF0000"/>
                </a:solidFill>
                <a:sym typeface="Symbol" pitchFamily="18" charset="2"/>
              </a:rPr>
              <a:t>不</a:t>
            </a:r>
            <a:r>
              <a:rPr lang="zh-CN" altLang="en-US" sz="2800" dirty="0">
                <a:solidFill>
                  <a:srgbClr val="FF0000"/>
                </a:solidFill>
                <a:latin typeface="楷体_GB2312" pitchFamily="49" charset="-122"/>
                <a:sym typeface="Symbol" pitchFamily="18" charset="2"/>
              </a:rPr>
              <a:t>存在</a:t>
            </a:r>
            <a:r>
              <a:rPr lang="zh-CN" altLang="en-US" sz="2800" dirty="0"/>
              <a:t>产生式右部能推出</a:t>
            </a:r>
            <a:r>
              <a:rPr lang="en-US" altLang="zh-CN" sz="2800" dirty="0">
                <a:sym typeface="Symbol" pitchFamily="18" charset="2"/>
              </a:rPr>
              <a:t>,</a:t>
            </a:r>
            <a:r>
              <a:rPr lang="zh-CN" altLang="en-US" sz="2800" dirty="0">
                <a:sym typeface="Symbol" pitchFamily="18" charset="2"/>
              </a:rPr>
              <a:t>那么该若非终结符</a:t>
            </a:r>
            <a:r>
              <a:rPr lang="zh-CN" altLang="en-US" sz="2800" dirty="0">
                <a:solidFill>
                  <a:srgbClr val="FF0000"/>
                </a:solidFill>
                <a:sym typeface="Symbol" pitchFamily="18" charset="2"/>
              </a:rPr>
              <a:t>不</a:t>
            </a:r>
            <a:r>
              <a:rPr lang="zh-CN" altLang="en-US" sz="2800" dirty="0">
                <a:solidFill>
                  <a:srgbClr val="FF0000"/>
                </a:solidFill>
              </a:rPr>
              <a:t>能</a:t>
            </a:r>
            <a:r>
              <a:rPr lang="zh-CN" altLang="en-US" sz="2800" dirty="0"/>
              <a:t>推出</a:t>
            </a:r>
            <a:r>
              <a:rPr lang="en-US" altLang="zh-CN" sz="2800" dirty="0">
                <a:sym typeface="Symbol" pitchFamily="18" charset="2"/>
              </a:rPr>
              <a:t></a:t>
            </a:r>
          </a:p>
          <a:p>
            <a:pPr marL="514350" indent="-514350">
              <a:spcBef>
                <a:spcPct val="20000"/>
              </a:spcBef>
              <a:buSzPct val="75000"/>
              <a:buNone/>
            </a:pPr>
            <a:r>
              <a:rPr lang="zh-CN" altLang="en-US" sz="2800" dirty="0">
                <a:sym typeface="Symbol" pitchFamily="18" charset="2"/>
              </a:rPr>
              <a:t>直到</a:t>
            </a:r>
            <a:r>
              <a:rPr lang="zh-CN" altLang="en-US" sz="2800" dirty="0">
                <a:solidFill>
                  <a:srgbClr val="FF0000"/>
                </a:solidFill>
                <a:sym typeface="Symbol" pitchFamily="18" charset="2"/>
              </a:rPr>
              <a:t>所有的</a:t>
            </a:r>
            <a:r>
              <a:rPr lang="zh-CN" altLang="en-US" sz="2800" dirty="0">
                <a:solidFill>
                  <a:srgbClr val="FF0000"/>
                </a:solidFill>
                <a:latin typeface="楷体_GB2312" pitchFamily="49" charset="-122"/>
                <a:sym typeface="Symbol" pitchFamily="18" charset="2"/>
              </a:rPr>
              <a:t>非终结符都处理完</a:t>
            </a:r>
            <a:r>
              <a:rPr lang="en-US" altLang="zh-CN" sz="2800" dirty="0">
                <a:solidFill>
                  <a:srgbClr val="FF0000"/>
                </a:solidFill>
                <a:latin typeface="楷体_GB2312" pitchFamily="49" charset="-122"/>
                <a:sym typeface="Symbol" pitchFamily="18" charset="2"/>
              </a:rPr>
              <a:t>.</a:t>
            </a:r>
            <a:endParaRPr lang="en-US" altLang="zh-CN" sz="2800" dirty="0">
              <a:sym typeface="Symbol" pitchFamily="18" charset="2"/>
            </a:endParaRPr>
          </a:p>
          <a:p>
            <a:pPr marL="514350" indent="-514350">
              <a:spcBef>
                <a:spcPct val="20000"/>
              </a:spcBef>
              <a:buSzPct val="75000"/>
              <a:buNone/>
            </a:pPr>
            <a:endParaRPr lang="en-US" altLang="zh-CN" sz="2800" dirty="0"/>
          </a:p>
          <a:p>
            <a:pPr marL="514350" indent="-514350">
              <a:spcBef>
                <a:spcPct val="20000"/>
              </a:spcBef>
              <a:buSzPct val="75000"/>
              <a:buFont typeface="+mj-ea"/>
              <a:buAutoNum type="circleNumDbPlain"/>
            </a:pPr>
            <a:endParaRPr lang="en-US" altLang="zh-CN" sz="2800" dirty="0">
              <a:sym typeface="Symbol" pitchFamily="18" charset="2"/>
            </a:endParaRPr>
          </a:p>
        </p:txBody>
      </p:sp>
      <p:sp>
        <p:nvSpPr>
          <p:cNvPr id="42" name="矩形 41"/>
          <p:cNvSpPr/>
          <p:nvPr/>
        </p:nvSpPr>
        <p:spPr>
          <a:xfrm>
            <a:off x="214282" y="1571612"/>
            <a:ext cx="928694" cy="584775"/>
          </a:xfrm>
          <a:prstGeom prst="rect">
            <a:avLst/>
          </a:prstGeom>
          <a:solidFill>
            <a:schemeClr val="bg1"/>
          </a:solidFill>
        </p:spPr>
        <p:txBody>
          <a:bodyPr wrap="square">
            <a:spAutoFit/>
          </a:bodyPr>
          <a:lstStyle/>
          <a:p>
            <a:pPr algn="ctr">
              <a:buNone/>
            </a:pPr>
            <a:r>
              <a:rPr lang="zh-CN" altLang="en-US" dirty="0"/>
              <a:t>是</a:t>
            </a:r>
          </a:p>
        </p:txBody>
      </p:sp>
      <p:sp>
        <p:nvSpPr>
          <p:cNvPr id="43" name="矩形 42"/>
          <p:cNvSpPr/>
          <p:nvPr/>
        </p:nvSpPr>
        <p:spPr>
          <a:xfrm>
            <a:off x="285720" y="4786322"/>
            <a:ext cx="928694" cy="584775"/>
          </a:xfrm>
          <a:prstGeom prst="rect">
            <a:avLst/>
          </a:prstGeom>
          <a:solidFill>
            <a:schemeClr val="bg1"/>
          </a:solidFill>
        </p:spPr>
        <p:txBody>
          <a:bodyPr wrap="square">
            <a:spAutoFit/>
          </a:bodyPr>
          <a:lstStyle/>
          <a:p>
            <a:pPr algn="ctr">
              <a:buNone/>
            </a:pPr>
            <a:r>
              <a:rPr lang="zh-CN" altLang="en-US" dirty="0"/>
              <a:t>否</a:t>
            </a:r>
          </a:p>
        </p:txBody>
      </p:sp>
      <p:sp>
        <p:nvSpPr>
          <p:cNvPr id="38" name="矩形 37">
            <a:extLst>
              <a:ext uri="{FF2B5EF4-FFF2-40B4-BE49-F238E27FC236}">
                <a16:creationId xmlns:a16="http://schemas.microsoft.com/office/drawing/2014/main" id="{4A17E63A-C788-4028-AE7C-5E741B9769F3}"/>
              </a:ext>
            </a:extLst>
          </p:cNvPr>
          <p:cNvSpPr/>
          <p:nvPr/>
        </p:nvSpPr>
        <p:spPr>
          <a:xfrm>
            <a:off x="8244408" y="-27384"/>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Tree>
    <p:extLst>
      <p:ext uri="{BB962C8B-B14F-4D97-AF65-F5344CB8AC3E}">
        <p14:creationId xmlns:p14="http://schemas.microsoft.com/office/powerpoint/2010/main" val="42520128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animEffect transition="in" filter="fade">
                                      <p:cBhvr>
                                        <p:cTn id="15" dur="20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11"/>
          <p:cNvSpPr>
            <a:spLocks noChangeArrowheads="1"/>
          </p:cNvSpPr>
          <p:nvPr/>
        </p:nvSpPr>
        <p:spPr bwMode="auto">
          <a:xfrm>
            <a:off x="676838" y="1464934"/>
            <a:ext cx="7272337" cy="4844385"/>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练习</a:t>
            </a:r>
            <a:r>
              <a:rPr lang="en-US" altLang="zh-CN" sz="2800" dirty="0"/>
              <a:t>:</a:t>
            </a:r>
            <a:r>
              <a:rPr lang="zh-CN" altLang="en-US" sz="2800" dirty="0"/>
              <a:t>判断</a:t>
            </a:r>
            <a:r>
              <a:rPr lang="zh-CN" altLang="en-US" sz="2800" b="1" dirty="0"/>
              <a:t>文法</a:t>
            </a:r>
            <a:r>
              <a:rPr lang="zh-CN" altLang="en-US" sz="2800" dirty="0"/>
              <a:t> </a:t>
            </a:r>
            <a:r>
              <a:rPr lang="en-US" altLang="zh-CN" sz="2800" dirty="0"/>
              <a:t>G’[ E] </a:t>
            </a:r>
            <a:r>
              <a:rPr lang="zh-CN" altLang="en-US" sz="2800" dirty="0"/>
              <a:t>是否为</a:t>
            </a:r>
            <a:r>
              <a:rPr lang="en-US" altLang="zh-CN" sz="2800" dirty="0"/>
              <a:t>LL(1)</a:t>
            </a:r>
            <a:r>
              <a:rPr lang="zh-CN" altLang="en-US" sz="2800" dirty="0"/>
              <a:t>文法</a:t>
            </a:r>
            <a:r>
              <a:rPr lang="en-US" altLang="zh-CN" sz="2800" dirty="0"/>
              <a:t>:</a:t>
            </a:r>
          </a:p>
          <a:p>
            <a:pPr marL="342900" indent="-342900">
              <a:spcBef>
                <a:spcPct val="20000"/>
              </a:spcBef>
              <a:buClr>
                <a:schemeClr val="tx1"/>
              </a:buClr>
              <a:buSzPct val="75000"/>
              <a:buNone/>
            </a:pPr>
            <a:r>
              <a:rPr lang="en-US" altLang="zh-CN" sz="2800" dirty="0"/>
              <a:t>			</a:t>
            </a: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			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			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			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a:p>
            <a:pPr marL="514350" indent="-514350">
              <a:spcBef>
                <a:spcPct val="20000"/>
              </a:spcBef>
              <a:buClr>
                <a:schemeClr val="tx1"/>
              </a:buClr>
              <a:buSzPct val="75000"/>
              <a:buFont typeface="+mj-ea"/>
              <a:buAutoNum type="circleNumDbPlain"/>
            </a:pPr>
            <a:r>
              <a:rPr lang="zh-CN" altLang="en-US" sz="2800" dirty="0"/>
              <a:t>判断非终结符是否可推导出空串</a:t>
            </a:r>
            <a:endParaRPr lang="en-US" altLang="zh-CN" sz="2800" dirty="0"/>
          </a:p>
        </p:txBody>
      </p:sp>
      <p:sp>
        <p:nvSpPr>
          <p:cNvPr id="7" name="矩形 6"/>
          <p:cNvSpPr/>
          <p:nvPr/>
        </p:nvSpPr>
        <p:spPr>
          <a:xfrm>
            <a:off x="2423250" y="5084837"/>
            <a:ext cx="5775442" cy="584775"/>
          </a:xfrm>
          <a:prstGeom prst="rect">
            <a:avLst/>
          </a:prstGeom>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E        </a:t>
            </a:r>
            <a:r>
              <a:rPr lang="en-US" altLang="zh-CN" i="1" dirty="0" err="1">
                <a:ea typeface="华文行楷" pitchFamily="2" charset="-122"/>
                <a:sym typeface="Symbol" panose="05050102010706020507" pitchFamily="18" charset="2"/>
              </a:rPr>
              <a:t>E</a:t>
            </a:r>
            <a:r>
              <a:rPr lang="en-US" altLang="zh-CN" i="1" dirty="0">
                <a:ea typeface="华文行楷" pitchFamily="2" charset="-122"/>
                <a:sym typeface="Symbol" panose="05050102010706020507" pitchFamily="18" charset="2"/>
              </a:rPr>
              <a:t>’       T        </a:t>
            </a:r>
            <a:r>
              <a:rPr lang="en-US" altLang="zh-CN" i="1" dirty="0" err="1">
                <a:ea typeface="华文行楷" pitchFamily="2" charset="-122"/>
                <a:sym typeface="Symbol" panose="05050102010706020507" pitchFamily="18" charset="2"/>
              </a:rPr>
              <a:t>T</a:t>
            </a:r>
            <a:r>
              <a:rPr lang="en-US" altLang="zh-CN" i="1" dirty="0">
                <a:ea typeface="华文行楷" pitchFamily="2" charset="-122"/>
                <a:sym typeface="Symbol" panose="05050102010706020507" pitchFamily="18" charset="2"/>
              </a:rPr>
              <a:t>’        F	</a:t>
            </a:r>
            <a:endParaRPr lang="zh-CN" altLang="en-US" dirty="0"/>
          </a:p>
        </p:txBody>
      </p:sp>
      <p:sp>
        <p:nvSpPr>
          <p:cNvPr id="14" name="矩形 13"/>
          <p:cNvSpPr/>
          <p:nvPr/>
        </p:nvSpPr>
        <p:spPr>
          <a:xfrm>
            <a:off x="0" y="5084837"/>
            <a:ext cx="1832553" cy="584775"/>
          </a:xfrm>
          <a:prstGeom prst="rect">
            <a:avLst/>
          </a:prstGeom>
        </p:spPr>
        <p:txBody>
          <a:bodyPr wrap="none">
            <a:spAutoFit/>
          </a:bodyPr>
          <a:lstStyle/>
          <a:p>
            <a:pPr>
              <a:buNone/>
            </a:pPr>
            <a:r>
              <a:rPr lang="zh-CN" altLang="en-US" dirty="0"/>
              <a:t>非终结符</a:t>
            </a:r>
          </a:p>
        </p:txBody>
      </p:sp>
    </p:spTree>
    <p:extLst>
      <p:ext uri="{BB962C8B-B14F-4D97-AF65-F5344CB8AC3E}">
        <p14:creationId xmlns:p14="http://schemas.microsoft.com/office/powerpoint/2010/main" val="246232907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11"/>
          <p:cNvSpPr>
            <a:spLocks noChangeArrowheads="1"/>
          </p:cNvSpPr>
          <p:nvPr/>
        </p:nvSpPr>
        <p:spPr bwMode="auto">
          <a:xfrm>
            <a:off x="676838" y="1464934"/>
            <a:ext cx="7272337" cy="4844385"/>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练习</a:t>
            </a:r>
            <a:r>
              <a:rPr lang="en-US" altLang="zh-CN" sz="2800" dirty="0"/>
              <a:t>:</a:t>
            </a:r>
            <a:r>
              <a:rPr lang="zh-CN" altLang="en-US" sz="2800" dirty="0"/>
              <a:t>判断</a:t>
            </a:r>
            <a:r>
              <a:rPr lang="zh-CN" altLang="en-US" sz="2800" b="1" dirty="0"/>
              <a:t>文法</a:t>
            </a:r>
            <a:r>
              <a:rPr lang="zh-CN" altLang="en-US" sz="2800" dirty="0"/>
              <a:t> </a:t>
            </a:r>
            <a:r>
              <a:rPr lang="en-US" altLang="zh-CN" sz="2800" dirty="0"/>
              <a:t>G’[ E] </a:t>
            </a:r>
            <a:r>
              <a:rPr lang="zh-CN" altLang="en-US" sz="2800" dirty="0"/>
              <a:t>是否为</a:t>
            </a:r>
            <a:r>
              <a:rPr lang="en-US" altLang="zh-CN" sz="2800" dirty="0"/>
              <a:t>LL(1)</a:t>
            </a:r>
            <a:r>
              <a:rPr lang="zh-CN" altLang="en-US" sz="2800" dirty="0"/>
              <a:t>文法</a:t>
            </a:r>
            <a:r>
              <a:rPr lang="en-US" altLang="zh-CN" sz="2800" dirty="0"/>
              <a:t>:</a:t>
            </a:r>
          </a:p>
          <a:p>
            <a:pPr marL="342900" indent="-342900">
              <a:spcBef>
                <a:spcPct val="20000"/>
              </a:spcBef>
              <a:buClr>
                <a:schemeClr val="tx1"/>
              </a:buClr>
              <a:buSzPct val="75000"/>
              <a:buNone/>
            </a:pPr>
            <a:r>
              <a:rPr lang="en-US" altLang="zh-CN" sz="2800" dirty="0"/>
              <a:t>			</a:t>
            </a: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			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			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			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a:p>
            <a:pPr marL="514350" indent="-514350">
              <a:spcBef>
                <a:spcPct val="20000"/>
              </a:spcBef>
              <a:buClr>
                <a:schemeClr val="tx1"/>
              </a:buClr>
              <a:buSzPct val="75000"/>
              <a:buFont typeface="+mj-ea"/>
              <a:buAutoNum type="circleNumDbPlain"/>
            </a:pPr>
            <a:r>
              <a:rPr lang="zh-CN" altLang="en-US" sz="2800" dirty="0"/>
              <a:t>判断非终结符是否可推导出空串</a:t>
            </a:r>
            <a:endParaRPr lang="en-US" altLang="zh-CN" sz="2800" dirty="0"/>
          </a:p>
        </p:txBody>
      </p:sp>
      <p:sp>
        <p:nvSpPr>
          <p:cNvPr id="7" name="矩形 6"/>
          <p:cNvSpPr/>
          <p:nvPr/>
        </p:nvSpPr>
        <p:spPr>
          <a:xfrm>
            <a:off x="2423250" y="5084837"/>
            <a:ext cx="5775442" cy="584775"/>
          </a:xfrm>
          <a:prstGeom prst="rect">
            <a:avLst/>
          </a:prstGeom>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E        </a:t>
            </a:r>
            <a:r>
              <a:rPr lang="en-US" altLang="zh-CN" i="1" dirty="0" err="1">
                <a:ea typeface="华文行楷" pitchFamily="2" charset="-122"/>
                <a:sym typeface="Symbol" panose="05050102010706020507" pitchFamily="18" charset="2"/>
              </a:rPr>
              <a:t>E</a:t>
            </a:r>
            <a:r>
              <a:rPr lang="en-US" altLang="zh-CN" i="1" dirty="0">
                <a:ea typeface="华文行楷" pitchFamily="2" charset="-122"/>
                <a:sym typeface="Symbol" panose="05050102010706020507" pitchFamily="18" charset="2"/>
              </a:rPr>
              <a:t>’       T        </a:t>
            </a:r>
            <a:r>
              <a:rPr lang="en-US" altLang="zh-CN" i="1" dirty="0" err="1">
                <a:ea typeface="华文行楷" pitchFamily="2" charset="-122"/>
                <a:sym typeface="Symbol" panose="05050102010706020507" pitchFamily="18" charset="2"/>
              </a:rPr>
              <a:t>T</a:t>
            </a:r>
            <a:r>
              <a:rPr lang="en-US" altLang="zh-CN" i="1" dirty="0">
                <a:ea typeface="华文行楷" pitchFamily="2" charset="-122"/>
                <a:sym typeface="Symbol" panose="05050102010706020507" pitchFamily="18" charset="2"/>
              </a:rPr>
              <a:t>’        F	</a:t>
            </a:r>
            <a:endParaRPr lang="zh-CN" altLang="en-US" dirty="0"/>
          </a:p>
        </p:txBody>
      </p:sp>
      <p:sp>
        <p:nvSpPr>
          <p:cNvPr id="9" name="矩形 8"/>
          <p:cNvSpPr/>
          <p:nvPr/>
        </p:nvSpPr>
        <p:spPr>
          <a:xfrm>
            <a:off x="3759338" y="5669611"/>
            <a:ext cx="596638" cy="584775"/>
          </a:xfrm>
          <a:prstGeom prst="rect">
            <a:avLst/>
          </a:prstGeom>
        </p:spPr>
        <p:txBody>
          <a:bodyPr wrap="none">
            <a:spAutoFit/>
          </a:bodyPr>
          <a:lstStyle/>
          <a:p>
            <a:pPr>
              <a:buNone/>
            </a:pPr>
            <a:r>
              <a:rPr lang="zh-CN" altLang="en-US" dirty="0"/>
              <a:t>是</a:t>
            </a:r>
          </a:p>
        </p:txBody>
      </p:sp>
      <p:sp>
        <p:nvSpPr>
          <p:cNvPr id="11" name="矩形 10"/>
          <p:cNvSpPr/>
          <p:nvPr/>
        </p:nvSpPr>
        <p:spPr>
          <a:xfrm>
            <a:off x="6063594" y="5634343"/>
            <a:ext cx="596638" cy="584775"/>
          </a:xfrm>
          <a:prstGeom prst="rect">
            <a:avLst/>
          </a:prstGeom>
        </p:spPr>
        <p:txBody>
          <a:bodyPr wrap="none">
            <a:spAutoFit/>
          </a:bodyPr>
          <a:lstStyle/>
          <a:p>
            <a:pPr>
              <a:buNone/>
            </a:pPr>
            <a:r>
              <a:rPr lang="zh-CN" altLang="en-US" dirty="0"/>
              <a:t>是</a:t>
            </a:r>
          </a:p>
        </p:txBody>
      </p:sp>
      <p:sp>
        <p:nvSpPr>
          <p:cNvPr id="12" name="矩形 11"/>
          <p:cNvSpPr/>
          <p:nvPr/>
        </p:nvSpPr>
        <p:spPr>
          <a:xfrm>
            <a:off x="7173917" y="5634343"/>
            <a:ext cx="710451" cy="584775"/>
          </a:xfrm>
          <a:prstGeom prst="rect">
            <a:avLst/>
          </a:prstGeom>
        </p:spPr>
        <p:txBody>
          <a:bodyPr wrap="none">
            <a:spAutoFit/>
          </a:bodyPr>
          <a:lstStyle/>
          <a:p>
            <a:pPr>
              <a:buNone/>
            </a:pPr>
            <a:r>
              <a:rPr lang="en-US" altLang="zh-CN" dirty="0"/>
              <a:t> </a:t>
            </a:r>
            <a:r>
              <a:rPr lang="zh-CN" altLang="en-US" dirty="0"/>
              <a:t>否</a:t>
            </a:r>
          </a:p>
        </p:txBody>
      </p:sp>
      <p:sp>
        <p:nvSpPr>
          <p:cNvPr id="13" name="矩形 12"/>
          <p:cNvSpPr/>
          <p:nvPr/>
        </p:nvSpPr>
        <p:spPr>
          <a:xfrm>
            <a:off x="-396552" y="5669612"/>
            <a:ext cx="2915815" cy="1077218"/>
          </a:xfrm>
          <a:prstGeom prst="rect">
            <a:avLst/>
          </a:prstGeom>
        </p:spPr>
        <p:txBody>
          <a:bodyPr wrap="square">
            <a:spAutoFit/>
          </a:bodyPr>
          <a:lstStyle/>
          <a:p>
            <a:pPr algn="ctr">
              <a:buNone/>
            </a:pPr>
            <a:r>
              <a:rPr lang="zh-CN" altLang="en-US" dirty="0"/>
              <a:t>是否能推导</a:t>
            </a:r>
            <a:endParaRPr lang="en-US" altLang="zh-CN" dirty="0"/>
          </a:p>
          <a:p>
            <a:pPr algn="ctr">
              <a:buNone/>
            </a:pPr>
            <a:r>
              <a:rPr lang="zh-CN" altLang="en-US" dirty="0"/>
              <a:t>出空串</a:t>
            </a:r>
          </a:p>
        </p:txBody>
      </p:sp>
      <p:sp>
        <p:nvSpPr>
          <p:cNvPr id="14" name="矩形 13"/>
          <p:cNvSpPr/>
          <p:nvPr/>
        </p:nvSpPr>
        <p:spPr>
          <a:xfrm>
            <a:off x="0" y="5084837"/>
            <a:ext cx="1832553" cy="584775"/>
          </a:xfrm>
          <a:prstGeom prst="rect">
            <a:avLst/>
          </a:prstGeom>
        </p:spPr>
        <p:txBody>
          <a:bodyPr wrap="none">
            <a:spAutoFit/>
          </a:bodyPr>
          <a:lstStyle/>
          <a:p>
            <a:pPr>
              <a:buNone/>
            </a:pPr>
            <a:r>
              <a:rPr lang="zh-CN" altLang="en-US" dirty="0"/>
              <a:t>非终结符</a:t>
            </a:r>
          </a:p>
        </p:txBody>
      </p:sp>
      <p:sp>
        <p:nvSpPr>
          <p:cNvPr id="15" name="矩形 14"/>
          <p:cNvSpPr/>
          <p:nvPr/>
        </p:nvSpPr>
        <p:spPr>
          <a:xfrm>
            <a:off x="4839458" y="5669610"/>
            <a:ext cx="596638" cy="584775"/>
          </a:xfrm>
          <a:prstGeom prst="rect">
            <a:avLst/>
          </a:prstGeom>
        </p:spPr>
        <p:txBody>
          <a:bodyPr wrap="none">
            <a:spAutoFit/>
          </a:bodyPr>
          <a:lstStyle/>
          <a:p>
            <a:pPr>
              <a:buNone/>
            </a:pPr>
            <a:r>
              <a:rPr lang="zh-CN" altLang="en-US" dirty="0"/>
              <a:t>否</a:t>
            </a:r>
          </a:p>
        </p:txBody>
      </p:sp>
      <p:sp>
        <p:nvSpPr>
          <p:cNvPr id="16" name="矩形 15"/>
          <p:cNvSpPr/>
          <p:nvPr/>
        </p:nvSpPr>
        <p:spPr>
          <a:xfrm>
            <a:off x="2519263" y="5689051"/>
            <a:ext cx="710451" cy="584775"/>
          </a:xfrm>
          <a:prstGeom prst="rect">
            <a:avLst/>
          </a:prstGeom>
        </p:spPr>
        <p:txBody>
          <a:bodyPr wrap="none">
            <a:spAutoFit/>
          </a:bodyPr>
          <a:lstStyle/>
          <a:p>
            <a:pPr>
              <a:buNone/>
            </a:pPr>
            <a:r>
              <a:rPr lang="en-US" altLang="zh-CN" dirty="0"/>
              <a:t> </a:t>
            </a:r>
            <a:r>
              <a:rPr lang="zh-CN" altLang="en-US" dirty="0"/>
              <a:t>否</a:t>
            </a:r>
          </a:p>
        </p:txBody>
      </p:sp>
    </p:spTree>
    <p:extLst>
      <p:ext uri="{BB962C8B-B14F-4D97-AF65-F5344CB8AC3E}">
        <p14:creationId xmlns:p14="http://schemas.microsoft.com/office/powerpoint/2010/main" val="24623290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5"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28596" y="260648"/>
            <a:ext cx="7949406" cy="584775"/>
          </a:xfrm>
          <a:prstGeom prst="rect">
            <a:avLst/>
          </a:prstGeom>
          <a:noFill/>
          <a:ln w="9525">
            <a:noFill/>
            <a:miter lim="800000"/>
            <a:headEnd/>
            <a:tailEnd/>
          </a:ln>
        </p:spPr>
        <p:txBody>
          <a:bodyPr wrap="square">
            <a:spAutoFit/>
          </a:bodyPr>
          <a:lstStyle/>
          <a:p>
            <a:r>
              <a:rPr lang="en-US" altLang="zh-CN" sz="3200" b="1" dirty="0">
                <a:solidFill>
                  <a:srgbClr val="800080"/>
                </a:solidFill>
                <a:latin typeface="楷体_GB2312" pitchFamily="49" charset="-122"/>
              </a:rPr>
              <a:t> </a:t>
            </a:r>
            <a:r>
              <a:rPr lang="zh-CN" altLang="en-US" dirty="0">
                <a:solidFill>
                  <a:srgbClr val="800080"/>
                </a:solidFill>
                <a:latin typeface="楷体_GB2312" pitchFamily="49" charset="-122"/>
              </a:rPr>
              <a:t>第二步，计算</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p:txBody>
      </p:sp>
      <p:sp>
        <p:nvSpPr>
          <p:cNvPr id="2" name="矩形 1"/>
          <p:cNvSpPr/>
          <p:nvPr/>
        </p:nvSpPr>
        <p:spPr>
          <a:xfrm>
            <a:off x="5143504" y="3625074"/>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
        <p:nvSpPr>
          <p:cNvPr id="17" name="Rectangle 4"/>
          <p:cNvSpPr>
            <a:spLocks noChangeArrowheads="1"/>
          </p:cNvSpPr>
          <p:nvPr/>
        </p:nvSpPr>
        <p:spPr bwMode="auto">
          <a:xfrm>
            <a:off x="144016" y="1769449"/>
            <a:ext cx="8820472" cy="3070071"/>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solidFill>
                  <a:schemeClr val="tx1"/>
                </a:solidFill>
                <a:latin typeface="楷体_GB2312" pitchFamily="49" charset="-122"/>
              </a:rPr>
              <a:t> </a:t>
            </a: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endParaRPr lang="zh-CN" altLang="en-US" b="1" dirty="0"/>
          </a:p>
          <a:p>
            <a:endParaRPr lang="zh-CN" altLang="en-US" sz="1050" b="1" dirty="0"/>
          </a:p>
          <a:p>
            <a:pPr>
              <a:buNone/>
            </a:pPr>
            <a:r>
              <a:rPr lang="zh-CN" altLang="en-US" b="1" dirty="0"/>
              <a:t>   对 </a:t>
            </a:r>
            <a:r>
              <a:rPr lang="zh-CN" altLang="en-US" b="1" i="1" dirty="0">
                <a:latin typeface="楷体_GB2312" pitchFamily="49" charset="-122"/>
                <a:sym typeface="Symbol" pitchFamily="18" charset="2"/>
              </a:rPr>
              <a:t> </a:t>
            </a:r>
            <a:r>
              <a:rPr lang="zh-CN" altLang="en-US" b="1" dirty="0">
                <a:latin typeface="楷体_GB2312" pitchFamily="49" charset="-122"/>
                <a:sym typeface="Symbol" pitchFamily="18" charset="2"/>
              </a:rPr>
              <a:t></a:t>
            </a:r>
            <a:r>
              <a:rPr lang="en-US" altLang="zh-CN" b="1" dirty="0">
                <a:latin typeface="楷体_GB2312" pitchFamily="49" charset="-122"/>
                <a:sym typeface="Symbol" pitchFamily="18" charset="2"/>
              </a:rPr>
              <a:t>(</a:t>
            </a:r>
            <a:r>
              <a:rPr lang="en-US" altLang="zh-CN" b="1" i="1" dirty="0"/>
              <a:t>V</a:t>
            </a:r>
            <a:r>
              <a:rPr lang="en-US" altLang="zh-CN" b="1" i="1" baseline="-25000" dirty="0"/>
              <a:t>T </a:t>
            </a:r>
            <a:r>
              <a:rPr lang="en-US" altLang="zh-CN" b="1" dirty="0">
                <a:latin typeface="楷体_GB2312" pitchFamily="49" charset="-122"/>
                <a:sym typeface="Symbol" pitchFamily="18" charset="2"/>
              </a:rPr>
              <a:t></a:t>
            </a:r>
            <a:r>
              <a:rPr lang="en-US" altLang="zh-CN" b="1" dirty="0"/>
              <a:t>V</a:t>
            </a:r>
            <a:r>
              <a:rPr lang="en-US" altLang="zh-CN" b="1" i="1" baseline="-25000" dirty="0"/>
              <a:t>N</a:t>
            </a:r>
            <a:r>
              <a:rPr lang="en-US" altLang="zh-CN" b="1" dirty="0">
                <a:latin typeface="楷体_GB2312" pitchFamily="49" charset="-122"/>
                <a:sym typeface="Symbol" pitchFamily="18" charset="2"/>
              </a:rPr>
              <a:t>)</a:t>
            </a:r>
            <a:r>
              <a:rPr lang="en-US" altLang="zh-CN" b="1" baseline="30000" dirty="0">
                <a:latin typeface="楷体_GB2312" pitchFamily="49" charset="-122"/>
                <a:sym typeface="Symbol" pitchFamily="18" charset="2"/>
              </a:rPr>
              <a:t>*</a:t>
            </a:r>
            <a:r>
              <a:rPr lang="zh-CN" altLang="en-US" b="1" dirty="0">
                <a:latin typeface="楷体_GB2312" pitchFamily="49" charset="-122"/>
              </a:rPr>
              <a:t>，</a:t>
            </a:r>
          </a:p>
          <a:p>
            <a:endParaRPr lang="zh-CN" altLang="zh-CN" sz="1050" b="1" dirty="0"/>
          </a:p>
          <a:p>
            <a:pPr>
              <a:buNone/>
            </a:pPr>
            <a:r>
              <a:rPr lang="zh-CN" altLang="en-US" b="1" dirty="0"/>
              <a:t>    </a:t>
            </a:r>
            <a:r>
              <a:rPr lang="en-US" altLang="zh-CN" b="1" dirty="0">
                <a:solidFill>
                  <a:srgbClr val="800080"/>
                </a:solidFill>
              </a:rPr>
              <a:t>First</a:t>
            </a:r>
            <a:r>
              <a:rPr lang="zh-CN" altLang="en-US" b="1" dirty="0">
                <a:solidFill>
                  <a:srgbClr val="800080"/>
                </a:solidFill>
              </a:rPr>
              <a:t>（</a:t>
            </a:r>
            <a:r>
              <a:rPr lang="zh-CN" altLang="en-US" b="1" i="1" dirty="0">
                <a:solidFill>
                  <a:srgbClr val="800080"/>
                </a:solidFill>
                <a:sym typeface="Symbol" pitchFamily="18" charset="2"/>
              </a:rPr>
              <a:t></a:t>
            </a:r>
            <a:r>
              <a:rPr lang="zh-CN" altLang="en-US" b="1" dirty="0">
                <a:solidFill>
                  <a:srgbClr val="800080"/>
                </a:solidFill>
                <a:sym typeface="Symbol" pitchFamily="18" charset="2"/>
              </a:rPr>
              <a:t>）</a:t>
            </a:r>
            <a:r>
              <a:rPr lang="en-US" altLang="zh-CN" b="1" dirty="0">
                <a:solidFill>
                  <a:srgbClr val="800080"/>
                </a:solidFill>
                <a:sym typeface="Symbol" pitchFamily="18" charset="2"/>
              </a:rPr>
              <a:t>= { a</a:t>
            </a:r>
            <a:r>
              <a:rPr lang="en-US" altLang="zh-CN"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dirty="0">
                <a:solidFill>
                  <a:srgbClr val="800080"/>
                </a:solidFill>
                <a:sym typeface="Symbol" pitchFamily="18" charset="2"/>
              </a:rPr>
              <a:t></a:t>
            </a:r>
            <a:r>
              <a:rPr lang="en-US" altLang="zh-CN" b="1" dirty="0">
                <a:solidFill>
                  <a:srgbClr val="800080"/>
                </a:solidFill>
                <a:sym typeface="Symbol" pitchFamily="18" charset="2"/>
              </a:rPr>
              <a:t>a</a:t>
            </a:r>
            <a:r>
              <a:rPr lang="en-US" altLang="zh-CN" b="1" i="1" dirty="0">
                <a:solidFill>
                  <a:srgbClr val="800080"/>
                </a:solidFill>
                <a:sym typeface="Symbol" pitchFamily="18" charset="2"/>
              </a:rPr>
              <a:t>, </a:t>
            </a:r>
            <a:r>
              <a:rPr lang="en-US" altLang="zh-CN" b="1" dirty="0">
                <a:solidFill>
                  <a:srgbClr val="800080"/>
                </a:solidFill>
                <a:sym typeface="Symbol" pitchFamily="18" charset="2"/>
              </a:rPr>
              <a:t>a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sym typeface="Symbol" pitchFamily="18" charset="2"/>
              </a:rPr>
              <a:t>V</a:t>
            </a:r>
            <a:r>
              <a:rPr lang="en-US" altLang="zh-CN" b="1" i="1" baseline="-25000" dirty="0">
                <a:solidFill>
                  <a:srgbClr val="800080"/>
                </a:solidFill>
                <a:sym typeface="Symbol" pitchFamily="18" charset="2"/>
              </a:rPr>
              <a:t>T</a:t>
            </a:r>
            <a:r>
              <a:rPr lang="en-US" altLang="zh-CN" b="1" i="1" dirty="0">
                <a:solidFill>
                  <a:srgbClr val="800080"/>
                </a:solidFill>
                <a:sym typeface="Symbol" pitchFamily="18" charset="2"/>
              </a:rPr>
              <a:t>,</a:t>
            </a:r>
            <a:r>
              <a:rPr lang="en-US" altLang="zh-CN" b="1" dirty="0">
                <a:solidFill>
                  <a:srgbClr val="800080"/>
                </a:solidFill>
                <a:sym typeface="Symbol" pitchFamily="18" charset="2"/>
              </a:rPr>
              <a:t> </a:t>
            </a:r>
            <a:r>
              <a:rPr lang="en-US" altLang="zh-CN" b="1" i="1" dirty="0">
                <a:solidFill>
                  <a:srgbClr val="800080"/>
                </a:solidFill>
                <a:sym typeface="Symbol" pitchFamily="18" charset="2"/>
              </a:rPr>
              <a:t>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i="1" baseline="-25000" dirty="0">
                <a:solidFill>
                  <a:srgbClr val="800080"/>
                </a:solidFill>
              </a:rPr>
              <a:t>N</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i="1" baseline="-25000" dirty="0">
                <a:solidFill>
                  <a:srgbClr val="800080"/>
                </a:solidFill>
              </a:rPr>
              <a:t>T</a:t>
            </a:r>
            <a:r>
              <a:rPr lang="en-US" altLang="zh-CN" b="1"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b="1" dirty="0">
                <a:solidFill>
                  <a:srgbClr val="800080"/>
                </a:solidFill>
              </a:rPr>
              <a:t>,</a:t>
            </a:r>
          </a:p>
          <a:p>
            <a:pPr>
              <a:buNone/>
            </a:pPr>
            <a:r>
              <a:rPr lang="en-US" altLang="zh-CN" b="1" dirty="0">
                <a:solidFill>
                  <a:srgbClr val="800080"/>
                </a:solidFill>
              </a:rPr>
              <a:t>                                </a:t>
            </a:r>
            <a:r>
              <a:rPr lang="zh-CN" altLang="en-US" b="1" dirty="0">
                <a:solidFill>
                  <a:srgbClr val="800080"/>
                </a:solidFill>
              </a:rPr>
              <a:t>或者 </a:t>
            </a:r>
            <a:r>
              <a:rPr lang="zh-CN" altLang="zh-CN" b="1" i="1" dirty="0">
                <a:solidFill>
                  <a:srgbClr val="800080"/>
                </a:solidFill>
                <a:sym typeface="Symbol" pitchFamily="18" charset="2"/>
              </a:rPr>
              <a:t></a:t>
            </a:r>
            <a:r>
              <a:rPr lang="zh-CN" altLang="zh-CN" b="1" dirty="0">
                <a:solidFill>
                  <a:srgbClr val="800080"/>
                </a:solidFill>
                <a:sym typeface="Symbol" pitchFamily="18" charset="2"/>
              </a:rPr>
              <a:t> </a:t>
            </a:r>
            <a:r>
              <a:rPr lang="zh-CN" altLang="en-US" dirty="0">
                <a:solidFill>
                  <a:srgbClr val="800080"/>
                </a:solidFill>
                <a:latin typeface="楷体_GB2312" pitchFamily="49" charset="-122"/>
                <a:sym typeface="Symbol" pitchFamily="18" charset="2"/>
              </a:rPr>
              <a:t></a:t>
            </a:r>
            <a:r>
              <a:rPr lang="en-US" altLang="zh-CN" b="1" dirty="0">
                <a:solidFill>
                  <a:srgbClr val="800080"/>
                </a:solidFill>
              </a:rPr>
              <a:t>ε</a:t>
            </a:r>
            <a:r>
              <a:rPr lang="zh-CN" altLang="en-US" b="1" dirty="0">
                <a:solidFill>
                  <a:srgbClr val="800080"/>
                </a:solidFill>
              </a:rPr>
              <a:t>时 </a:t>
            </a:r>
            <a:r>
              <a:rPr lang="en-US" altLang="zh-CN" b="1" dirty="0">
                <a:solidFill>
                  <a:srgbClr val="800080"/>
                </a:solidFill>
              </a:rPr>
              <a:t>a =ε</a:t>
            </a:r>
            <a:r>
              <a:rPr lang="en-US" altLang="zh-CN" dirty="0">
                <a:solidFill>
                  <a:srgbClr val="800080"/>
                </a:solidFill>
              </a:rPr>
              <a:t>}</a:t>
            </a:r>
          </a:p>
          <a:p>
            <a:endParaRPr lang="en-US" altLang="zh-CN" sz="1000" dirty="0"/>
          </a:p>
          <a:p>
            <a:pPr>
              <a:buNone/>
            </a:pPr>
            <a:r>
              <a:rPr lang="en-US" altLang="zh-CN" sz="2400" dirty="0"/>
              <a:t>     </a:t>
            </a:r>
            <a:endParaRPr lang="en-US" altLang="zh-CN" sz="2400" dirty="0">
              <a:solidFill>
                <a:srgbClr val="800080"/>
              </a:solidFill>
              <a:sym typeface="Symbol" pitchFamily="18" charset="2"/>
            </a:endParaRPr>
          </a:p>
        </p:txBody>
      </p:sp>
      <p:sp>
        <p:nvSpPr>
          <p:cNvPr id="18" name="Text Box 5"/>
          <p:cNvSpPr txBox="1">
            <a:spLocks noChangeArrowheads="1"/>
          </p:cNvSpPr>
          <p:nvPr/>
        </p:nvSpPr>
        <p:spPr bwMode="auto">
          <a:xfrm>
            <a:off x="428596" y="1124744"/>
            <a:ext cx="8208838" cy="584775"/>
          </a:xfrm>
          <a:prstGeom prst="rect">
            <a:avLst/>
          </a:prstGeom>
          <a:noFill/>
          <a:ln w="9525">
            <a:noFill/>
            <a:miter lim="800000"/>
            <a:headEnd/>
            <a:tailEnd/>
          </a:ln>
        </p:spPr>
        <p:txBody>
          <a:bodyPr wrap="square">
            <a:spAutoFit/>
          </a:bodyPr>
          <a:lstStyle/>
          <a:p>
            <a:pPr>
              <a:buNone/>
            </a:pPr>
            <a:r>
              <a:rPr lang="zh-CN" altLang="en-US" dirty="0">
                <a:solidFill>
                  <a:srgbClr val="800080"/>
                </a:solidFill>
              </a:rPr>
              <a:t>定义</a:t>
            </a:r>
            <a:r>
              <a:rPr lang="en-US" altLang="zh-CN" dirty="0">
                <a:solidFill>
                  <a:srgbClr val="800080"/>
                </a:solidFill>
              </a:rPr>
              <a:t>4.1</a:t>
            </a:r>
            <a:r>
              <a:rPr lang="zh-CN" altLang="en-US" dirty="0"/>
              <a:t> </a:t>
            </a:r>
            <a:r>
              <a:rPr lang="en-US" altLang="zh-CN" sz="3200" dirty="0">
                <a:solidFill>
                  <a:srgbClr val="800080"/>
                </a:solidFill>
              </a:rPr>
              <a:t>First</a:t>
            </a:r>
            <a:r>
              <a:rPr lang="en-US" altLang="zh-CN" sz="3200" dirty="0">
                <a:solidFill>
                  <a:srgbClr val="800080"/>
                </a:solidFill>
                <a:latin typeface="楷体_GB2312" pitchFamily="49" charset="-122"/>
              </a:rPr>
              <a:t> </a:t>
            </a:r>
            <a:r>
              <a:rPr lang="zh-CN" altLang="en-US" sz="3200" b="1" dirty="0">
                <a:solidFill>
                  <a:srgbClr val="800080"/>
                </a:solidFill>
                <a:latin typeface="楷体_GB2312" pitchFamily="49" charset="-122"/>
              </a:rPr>
              <a:t>集合（开始符号集，首符号集）</a:t>
            </a:r>
            <a:endParaRPr lang="zh-CN" altLang="en-US" sz="3200" b="1" dirty="0">
              <a:solidFill>
                <a:srgbClr val="800080"/>
              </a:solidFill>
            </a:endParaRPr>
          </a:p>
        </p:txBody>
      </p:sp>
      <p:sp>
        <p:nvSpPr>
          <p:cNvPr id="19" name="矩形 18"/>
          <p:cNvSpPr/>
          <p:nvPr/>
        </p:nvSpPr>
        <p:spPr>
          <a:xfrm>
            <a:off x="4071934" y="3111737"/>
            <a:ext cx="322524" cy="584775"/>
          </a:xfrm>
          <a:prstGeom prst="rect">
            <a:avLst/>
          </a:prstGeom>
        </p:spPr>
        <p:txBody>
          <a:bodyPr wrap="none">
            <a:spAutoFit/>
          </a:bodyPr>
          <a:lstStyle/>
          <a:p>
            <a:pPr>
              <a:buNone/>
            </a:pPr>
            <a:r>
              <a:rPr lang="en-US" altLang="zh-CN" baseline="30000" dirty="0">
                <a:solidFill>
                  <a:srgbClr val="FF0000"/>
                </a:solidFill>
                <a:latin typeface="楷体_GB2312" pitchFamily="49" charset="-122"/>
                <a:sym typeface="Symbol" pitchFamily="18" charset="2"/>
              </a:rPr>
              <a:t>*</a:t>
            </a:r>
            <a:endParaRPr lang="zh-CN" altLang="en-US" dirty="0">
              <a:solidFill>
                <a:srgbClr val="FF0000"/>
              </a:solidFill>
            </a:endParaRPr>
          </a:p>
        </p:txBody>
      </p:sp>
      <p:sp>
        <p:nvSpPr>
          <p:cNvPr id="3" name="矩形 2"/>
          <p:cNvSpPr/>
          <p:nvPr/>
        </p:nvSpPr>
        <p:spPr>
          <a:xfrm>
            <a:off x="428596" y="4289447"/>
            <a:ext cx="8715404" cy="1569660"/>
          </a:xfrm>
          <a:prstGeom prst="rect">
            <a:avLst/>
          </a:prstGeom>
        </p:spPr>
        <p:txBody>
          <a:bodyPr wrap="square">
            <a:spAutoFit/>
          </a:bodyPr>
          <a:lstStyle/>
          <a:p>
            <a:pPr>
              <a:buNone/>
            </a:pPr>
            <a:r>
              <a:rPr lang="zh-CN" altLang="en-US" dirty="0">
                <a:solidFill>
                  <a:srgbClr val="800080"/>
                </a:solidFill>
                <a:latin typeface="楷体_GB2312" pitchFamily="49" charset="-122"/>
              </a:rPr>
              <a:t>分为两步</a:t>
            </a:r>
            <a:r>
              <a:rPr lang="en-US" altLang="zh-CN" dirty="0">
                <a:solidFill>
                  <a:srgbClr val="800080"/>
                </a:solidFill>
                <a:latin typeface="楷体_GB2312" pitchFamily="49" charset="-122"/>
              </a:rPr>
              <a:t>:</a:t>
            </a:r>
          </a:p>
          <a:p>
            <a:pPr>
              <a:buNone/>
            </a:pPr>
            <a:r>
              <a:rPr lang="en-US" altLang="zh-CN" dirty="0">
                <a:solidFill>
                  <a:srgbClr val="800080"/>
                </a:solidFill>
                <a:latin typeface="楷体_GB2312" pitchFamily="49" charset="-122"/>
              </a:rPr>
              <a:t>(1)</a:t>
            </a:r>
            <a:r>
              <a:rPr lang="zh-CN" altLang="en-US" dirty="0">
                <a:solidFill>
                  <a:srgbClr val="800080"/>
                </a:solidFill>
                <a:latin typeface="楷体_GB2312" pitchFamily="49" charset="-122"/>
              </a:rPr>
              <a:t>先计算每个符号的</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a:p>
            <a:pPr>
              <a:buNone/>
            </a:pPr>
            <a:r>
              <a:rPr lang="en-US" altLang="zh-CN" dirty="0">
                <a:solidFill>
                  <a:srgbClr val="800080"/>
                </a:solidFill>
                <a:latin typeface="楷体_GB2312" pitchFamily="49" charset="-122"/>
              </a:rPr>
              <a:t>(2)</a:t>
            </a:r>
            <a:r>
              <a:rPr lang="zh-CN" altLang="en-US" dirty="0">
                <a:solidFill>
                  <a:srgbClr val="800080"/>
                </a:solidFill>
                <a:latin typeface="楷体_GB2312" pitchFamily="49" charset="-122"/>
              </a:rPr>
              <a:t>再计算每个产生式右部的</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0" y="1000108"/>
            <a:ext cx="7643834" cy="584775"/>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b="1" dirty="0">
                <a:solidFill>
                  <a:srgbClr val="800080"/>
                </a:solidFill>
              </a:rPr>
              <a:t>  </a:t>
            </a:r>
            <a:r>
              <a:rPr lang="zh-CN" altLang="en-US" b="1" dirty="0">
                <a:solidFill>
                  <a:srgbClr val="800080"/>
                </a:solidFill>
                <a:latin typeface="楷体_GB2312" pitchFamily="49" charset="-122"/>
              </a:rPr>
              <a:t>非终结符选择和产生式选择都是确定的</a:t>
            </a:r>
            <a:endParaRPr lang="zh-CN" altLang="en-US" b="1" dirty="0">
              <a:solidFill>
                <a:srgbClr val="800080"/>
              </a:solidFill>
            </a:endParaRPr>
          </a:p>
        </p:txBody>
      </p:sp>
      <p:sp>
        <p:nvSpPr>
          <p:cNvPr id="22536" name="Rectangle 11"/>
          <p:cNvSpPr>
            <a:spLocks noChangeArrowheads="1"/>
          </p:cNvSpPr>
          <p:nvPr/>
        </p:nvSpPr>
        <p:spPr bwMode="auto">
          <a:xfrm>
            <a:off x="714348" y="214290"/>
            <a:ext cx="7380318" cy="646331"/>
          </a:xfrm>
          <a:prstGeom prst="rect">
            <a:avLst/>
          </a:prstGeom>
          <a:noFill/>
          <a:ln w="9525" algn="ctr">
            <a:noFill/>
            <a:miter lim="800000"/>
            <a:headEnd/>
            <a:tailEnd/>
          </a:ln>
        </p:spPr>
        <p:txBody>
          <a:bodyPr wrap="square">
            <a:spAutoFit/>
          </a:bodyPr>
          <a:lstStyle/>
          <a:p>
            <a:pPr algn="ctr">
              <a:lnSpc>
                <a:spcPct val="90000"/>
              </a:lnSpc>
              <a:buClrTx/>
              <a:buFontTx/>
              <a:buNone/>
            </a:pPr>
            <a:r>
              <a:rPr lang="en-US" altLang="zh-CN" sz="4000" dirty="0">
                <a:solidFill>
                  <a:srgbClr val="800080"/>
                </a:solidFill>
                <a:latin typeface="楷体_GB2312" pitchFamily="49" charset="-122"/>
              </a:rPr>
              <a:t>4.1 </a:t>
            </a:r>
            <a:r>
              <a:rPr lang="zh-CN" altLang="en-US" sz="4000" dirty="0">
                <a:solidFill>
                  <a:srgbClr val="800080"/>
                </a:solidFill>
                <a:latin typeface="楷体_GB2312" pitchFamily="49" charset="-122"/>
              </a:rPr>
              <a:t>确定的自顶向下分析思想</a:t>
            </a:r>
            <a:endParaRPr lang="zh-CN" altLang="en-US" sz="4000" b="1" dirty="0">
              <a:solidFill>
                <a:srgbClr val="800080"/>
              </a:solidFill>
              <a:latin typeface="华文行楷" pitchFamily="2" charset="-122"/>
              <a:ea typeface="华文行楷" pitchFamily="2" charset="-122"/>
            </a:endParaRPr>
          </a:p>
        </p:txBody>
      </p:sp>
      <p:sp>
        <p:nvSpPr>
          <p:cNvPr id="9" name="矩形 8"/>
          <p:cNvSpPr/>
          <p:nvPr/>
        </p:nvSpPr>
        <p:spPr>
          <a:xfrm>
            <a:off x="6643702" y="2018594"/>
            <a:ext cx="1973554"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 </a:t>
            </a:r>
            <a:r>
              <a:rPr lang="el-GR" altLang="zh-CN" dirty="0">
                <a:solidFill>
                  <a:srgbClr val="800080"/>
                </a:solidFill>
                <a:latin typeface="Arial"/>
                <a:cs typeface="Arial"/>
                <a:sym typeface="Symbol" panose="05050102010706020507" pitchFamily="18" charset="2"/>
              </a:rPr>
              <a:t>δ</a:t>
            </a:r>
            <a:endParaRPr lang="en-US" altLang="zh-CN" i="1" dirty="0">
              <a:ea typeface="华文行楷" pitchFamily="2" charset="-122"/>
              <a:sym typeface="Symbol" panose="05050102010706020507" pitchFamily="18" charset="2"/>
            </a:endParaRPr>
          </a:p>
        </p:txBody>
      </p:sp>
      <p:sp>
        <p:nvSpPr>
          <p:cNvPr id="10" name="矩形 9"/>
          <p:cNvSpPr/>
          <p:nvPr/>
        </p:nvSpPr>
        <p:spPr>
          <a:xfrm>
            <a:off x="7405955" y="1388923"/>
            <a:ext cx="1704313" cy="584775"/>
          </a:xfrm>
          <a:prstGeom prst="rect">
            <a:avLst/>
          </a:prstGeom>
        </p:spPr>
        <p:txBody>
          <a:bodyPr wrap="none">
            <a:spAutoFit/>
          </a:bodyPr>
          <a:lstStyle/>
          <a:p>
            <a:pPr>
              <a:buNone/>
            </a:pPr>
            <a:r>
              <a:rPr lang="el-GR" altLang="zh-CN" dirty="0">
                <a:solidFill>
                  <a:srgbClr val="800080"/>
                </a:solidFill>
                <a:latin typeface="Arial"/>
                <a:cs typeface="Arial"/>
                <a:sym typeface="Symbol" panose="05050102010706020507" pitchFamily="18" charset="2"/>
              </a:rPr>
              <a:t>α</a:t>
            </a:r>
            <a:r>
              <a:rPr lang="zh-CN" altLang="en-US" i="1" dirty="0">
                <a:latin typeface="楷体_GB2312" pitchFamily="49" charset="-122"/>
                <a:sym typeface="Symbol" pitchFamily="18" charset="2"/>
              </a:rPr>
              <a:t> </a:t>
            </a:r>
            <a:r>
              <a:rPr lang="zh-CN" altLang="en-US" dirty="0">
                <a:latin typeface="楷体_GB2312" pitchFamily="49" charset="-122"/>
                <a:sym typeface="Symbol" pitchFamily="18" charset="2"/>
              </a:rPr>
              <a:t></a:t>
            </a:r>
            <a:r>
              <a:rPr lang="en-US" altLang="zh-CN" i="1" dirty="0"/>
              <a:t>V</a:t>
            </a:r>
            <a:r>
              <a:rPr lang="en-US" altLang="zh-CN" i="1" baseline="-25000" dirty="0"/>
              <a:t>T </a:t>
            </a:r>
            <a:r>
              <a:rPr lang="en-US" altLang="zh-CN" baseline="30000" dirty="0">
                <a:latin typeface="楷体_GB2312" pitchFamily="49" charset="-122"/>
                <a:sym typeface="Symbol" pitchFamily="18" charset="2"/>
              </a:rPr>
              <a:t>*</a:t>
            </a:r>
            <a:r>
              <a:rPr lang="en-US" altLang="zh-CN" i="1" dirty="0">
                <a:ea typeface="华文行楷" pitchFamily="2" charset="-122"/>
                <a:sym typeface="Symbol" panose="05050102010706020507" pitchFamily="18" charset="2"/>
              </a:rPr>
              <a:t> </a:t>
            </a:r>
          </a:p>
        </p:txBody>
      </p:sp>
      <p:sp>
        <p:nvSpPr>
          <p:cNvPr id="11" name="矩形 10"/>
          <p:cNvSpPr/>
          <p:nvPr/>
        </p:nvSpPr>
        <p:spPr>
          <a:xfrm>
            <a:off x="5643570" y="3645024"/>
            <a:ext cx="3643338" cy="584775"/>
          </a:xfrm>
          <a:prstGeom prst="rect">
            <a:avLst/>
          </a:prstGeom>
        </p:spPr>
        <p:txBody>
          <a:bodyPr wrap="square">
            <a:spAutoFit/>
          </a:bodyPr>
          <a:lstStyle/>
          <a:p>
            <a:pPr>
              <a:buNone/>
            </a:pPr>
            <a:r>
              <a:rPr lang="en-US" altLang="zh-CN" i="1" dirty="0">
                <a:ea typeface="华文行楷" pitchFamily="2" charset="-122"/>
                <a:sym typeface="Symbol" panose="05050102010706020507" pitchFamily="18" charset="2"/>
              </a:rPr>
              <a:t>A</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1</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2</a:t>
            </a:r>
            <a:r>
              <a:rPr lang="en-US" altLang="zh-CN" i="1" dirty="0">
                <a:ea typeface="华文行楷" pitchFamily="2" charset="-122"/>
                <a:sym typeface="Symbol" panose="05050102010706020507" pitchFamily="18" charset="2"/>
              </a:rPr>
              <a:t>|…|</a:t>
            </a:r>
            <a:r>
              <a:rPr lang="el-GR" altLang="zh-CN" i="1" dirty="0">
                <a:ea typeface="华文行楷" pitchFamily="2" charset="-122"/>
                <a:sym typeface="Symbol" panose="05050102010706020507" pitchFamily="18" charset="2"/>
              </a:rPr>
              <a:t>β</a:t>
            </a:r>
            <a:r>
              <a:rPr lang="en-US" altLang="zh-CN" i="1" baseline="-25000" dirty="0">
                <a:ea typeface="华文行楷" pitchFamily="2" charset="-122"/>
                <a:sym typeface="Symbol" panose="05050102010706020507" pitchFamily="18" charset="2"/>
              </a:rPr>
              <a:t>k</a:t>
            </a:r>
          </a:p>
        </p:txBody>
      </p:sp>
      <p:sp>
        <p:nvSpPr>
          <p:cNvPr id="12" name="矩形 11"/>
          <p:cNvSpPr/>
          <p:nvPr/>
        </p:nvSpPr>
        <p:spPr>
          <a:xfrm>
            <a:off x="6715140" y="2759516"/>
            <a:ext cx="1451038" cy="584775"/>
          </a:xfrm>
          <a:prstGeom prst="rect">
            <a:avLst/>
          </a:prstGeom>
        </p:spPr>
        <p:txBody>
          <a:bodyPr wrap="none">
            <a:spAutoFit/>
          </a:bodyPr>
          <a:lstStyle/>
          <a:p>
            <a:pPr>
              <a:buNone/>
            </a:pPr>
            <a:r>
              <a:rPr lang="en-US" altLang="zh-CN" i="1" dirty="0">
                <a:ea typeface="华文行楷" pitchFamily="2" charset="-122"/>
                <a:sym typeface="Symbol" panose="05050102010706020507" pitchFamily="18" charset="2"/>
              </a:rPr>
              <a:t>w </a:t>
            </a:r>
            <a:r>
              <a:rPr lang="en-US" altLang="zh-CN" dirty="0">
                <a:solidFill>
                  <a:srgbClr val="800080"/>
                </a:solidFill>
                <a:ea typeface="华文行楷" pitchFamily="2" charset="-122"/>
                <a:sym typeface="Symbol" panose="05050102010706020507" pitchFamily="18" charset="2"/>
              </a:rPr>
              <a:t>=</a:t>
            </a:r>
            <a:r>
              <a:rPr lang="el-GR" altLang="zh-CN" dirty="0">
                <a:solidFill>
                  <a:srgbClr val="800080"/>
                </a:solidFill>
                <a:latin typeface="Arial"/>
                <a:cs typeface="Arial"/>
                <a:sym typeface="Symbol" panose="05050102010706020507" pitchFamily="18" charset="2"/>
              </a:rPr>
              <a:t>α</a:t>
            </a:r>
            <a:r>
              <a:rPr lang="en-US" altLang="zh-CN" i="1" dirty="0">
                <a:ea typeface="华文行楷" pitchFamily="2" charset="-122"/>
                <a:sym typeface="Symbol" panose="05050102010706020507" pitchFamily="18" charset="2"/>
              </a:rPr>
              <a:t> </a:t>
            </a:r>
            <a:r>
              <a:rPr lang="el-GR" altLang="zh-CN" i="1" dirty="0">
                <a:latin typeface="Arial"/>
                <a:ea typeface="华文行楷" pitchFamily="2" charset="-122"/>
                <a:cs typeface="Arial"/>
                <a:sym typeface="Symbol" panose="05050102010706020507" pitchFamily="18" charset="2"/>
              </a:rPr>
              <a:t>γ</a:t>
            </a:r>
            <a:endParaRPr lang="zh-CN" altLang="en-US" dirty="0"/>
          </a:p>
        </p:txBody>
      </p:sp>
      <p:sp>
        <p:nvSpPr>
          <p:cNvPr id="13" name="矩形 12"/>
          <p:cNvSpPr/>
          <p:nvPr/>
        </p:nvSpPr>
        <p:spPr>
          <a:xfrm>
            <a:off x="0" y="4401686"/>
            <a:ext cx="9144000" cy="2123658"/>
          </a:xfrm>
          <a:prstGeom prst="rect">
            <a:avLst/>
          </a:prstGeom>
        </p:spPr>
        <p:txBody>
          <a:bodyPr wrap="square">
            <a:spAutoFit/>
          </a:bodyPr>
          <a:lstStyle/>
          <a:p>
            <a:pPr>
              <a:buNone/>
            </a:pPr>
            <a:r>
              <a:rPr lang="zh-CN" altLang="en-US" sz="2800" dirty="0">
                <a:latin typeface="楷体_GB2312" pitchFamily="49" charset="-122"/>
              </a:rPr>
              <a:t>确定的依据</a:t>
            </a:r>
            <a:r>
              <a:rPr lang="en-US" altLang="zh-CN" sz="2800" dirty="0">
                <a:latin typeface="楷体_GB2312" pitchFamily="49" charset="-122"/>
              </a:rPr>
              <a:t>:</a:t>
            </a:r>
            <a:r>
              <a:rPr lang="zh-CN" altLang="en-US" sz="2800" dirty="0">
                <a:latin typeface="楷体_GB2312" pitchFamily="49" charset="-122"/>
              </a:rPr>
              <a:t>从左向右扫描</a:t>
            </a:r>
            <a:r>
              <a:rPr lang="en-US" altLang="zh-CN" sz="2800" dirty="0">
                <a:latin typeface="楷体_GB2312" pitchFamily="49" charset="-122"/>
              </a:rPr>
              <a:t>,</a:t>
            </a:r>
            <a:r>
              <a:rPr lang="zh-CN" altLang="en-US" sz="2800" dirty="0">
                <a:latin typeface="楷体_GB2312" pitchFamily="49" charset="-122"/>
              </a:rPr>
              <a:t>通过</a:t>
            </a:r>
            <a:r>
              <a:rPr lang="zh-CN" altLang="en-US" sz="2800" dirty="0">
                <a:solidFill>
                  <a:srgbClr val="800080"/>
                </a:solidFill>
                <a:latin typeface="楷体_GB2312" pitchFamily="49" charset="-122"/>
              </a:rPr>
              <a:t>向前查看</a:t>
            </a:r>
            <a:r>
              <a:rPr lang="zh-CN" altLang="en-US" sz="2800" dirty="0">
                <a:latin typeface="楷体_GB2312" pitchFamily="49" charset="-122"/>
              </a:rPr>
              <a:t>（</a:t>
            </a:r>
            <a:r>
              <a:rPr lang="en-US" altLang="zh-CN" sz="2800" dirty="0" err="1"/>
              <a:t>lookahead</a:t>
            </a:r>
            <a:r>
              <a:rPr lang="zh-CN" altLang="en-US" sz="2800" dirty="0">
                <a:latin typeface="楷体_GB2312" pitchFamily="49" charset="-122"/>
              </a:rPr>
              <a:t>）</a:t>
            </a:r>
            <a:r>
              <a:rPr lang="zh-CN" altLang="en-US" sz="2800" dirty="0">
                <a:solidFill>
                  <a:srgbClr val="800080"/>
                </a:solidFill>
                <a:latin typeface="楷体_GB2312" pitchFamily="49" charset="-122"/>
              </a:rPr>
              <a:t>确定数目的符号</a:t>
            </a:r>
            <a:r>
              <a:rPr lang="en-US" altLang="zh-CN" sz="2800" dirty="0">
                <a:solidFill>
                  <a:srgbClr val="800080"/>
                </a:solidFill>
                <a:latin typeface="楷体_GB2312" pitchFamily="49" charset="-122"/>
              </a:rPr>
              <a:t>,</a:t>
            </a:r>
            <a:r>
              <a:rPr lang="zh-CN" altLang="en-US" sz="2800" dirty="0">
                <a:solidFill>
                  <a:srgbClr val="800080"/>
                </a:solidFill>
                <a:latin typeface="楷体_GB2312" pitchFamily="49" charset="-122"/>
              </a:rPr>
              <a:t>确定</a:t>
            </a:r>
            <a:r>
              <a:rPr lang="zh-CN" altLang="en-US" sz="2800" dirty="0"/>
              <a:t>选择哪一个</a:t>
            </a:r>
            <a:r>
              <a:rPr lang="zh-CN" altLang="en-US" sz="2800" dirty="0">
                <a:solidFill>
                  <a:srgbClr val="800080"/>
                </a:solidFill>
              </a:rPr>
              <a:t>产生式</a:t>
            </a:r>
            <a:endParaRPr lang="zh-CN" altLang="en-US" sz="2800" dirty="0">
              <a:solidFill>
                <a:srgbClr val="800080"/>
              </a:solidFill>
              <a:latin typeface="楷体_GB2312" pitchFamily="49" charset="-122"/>
            </a:endParaRPr>
          </a:p>
          <a:p>
            <a:pPr>
              <a:buNone/>
            </a:pPr>
            <a:endParaRPr lang="zh-CN" altLang="en-US" sz="1000" dirty="0"/>
          </a:p>
          <a:p>
            <a:pPr>
              <a:buClrTx/>
              <a:buNone/>
            </a:pPr>
            <a:r>
              <a:rPr lang="zh-CN" altLang="en-US" sz="2800" dirty="0">
                <a:latin typeface="楷体_GB2312" pitchFamily="49" charset="-122"/>
              </a:rPr>
              <a:t>分析成功的</a:t>
            </a:r>
            <a:r>
              <a:rPr lang="zh-CN" altLang="en-US" sz="2800" dirty="0">
                <a:solidFill>
                  <a:srgbClr val="800080"/>
                </a:solidFill>
                <a:latin typeface="楷体_GB2312" pitchFamily="49" charset="-122"/>
              </a:rPr>
              <a:t>结果</a:t>
            </a:r>
            <a:r>
              <a:rPr lang="zh-CN" altLang="en-US" sz="2800" dirty="0">
                <a:latin typeface="楷体_GB2312" pitchFamily="49" charset="-122"/>
              </a:rPr>
              <a:t>：得到</a:t>
            </a:r>
            <a:r>
              <a:rPr lang="zh-CN" altLang="en-US" sz="2800" dirty="0">
                <a:solidFill>
                  <a:srgbClr val="800080"/>
                </a:solidFill>
                <a:latin typeface="楷体_GB2312" pitchFamily="49" charset="-122"/>
              </a:rPr>
              <a:t>唯一的最左推导</a:t>
            </a:r>
            <a:endParaRPr lang="zh-CN" altLang="en-US" sz="2800" dirty="0"/>
          </a:p>
          <a:p>
            <a:pPr>
              <a:buClrTx/>
            </a:pPr>
            <a:endParaRPr lang="zh-CN" altLang="en-US" sz="1000" dirty="0"/>
          </a:p>
          <a:p>
            <a:pPr>
              <a:buClrTx/>
              <a:buNone/>
            </a:pPr>
            <a:r>
              <a:rPr lang="zh-CN" altLang="en-US" sz="2800" dirty="0"/>
              <a:t>分析</a:t>
            </a:r>
            <a:r>
              <a:rPr lang="zh-CN" altLang="en-US" sz="2800" dirty="0">
                <a:solidFill>
                  <a:srgbClr val="800080"/>
                </a:solidFill>
              </a:rPr>
              <a:t>条件</a:t>
            </a:r>
            <a:r>
              <a:rPr lang="zh-CN" altLang="en-US" sz="2800" dirty="0"/>
              <a:t>：对</a:t>
            </a:r>
            <a:r>
              <a:rPr lang="zh-CN" altLang="en-US" sz="2800" dirty="0">
                <a:solidFill>
                  <a:srgbClr val="800080"/>
                </a:solidFill>
              </a:rPr>
              <a:t>文法</a:t>
            </a:r>
            <a:r>
              <a:rPr lang="zh-CN" altLang="en-US" sz="2800" dirty="0"/>
              <a:t>需要有一定的</a:t>
            </a:r>
            <a:r>
              <a:rPr lang="zh-CN" altLang="en-US" sz="2800" dirty="0">
                <a:solidFill>
                  <a:srgbClr val="800080"/>
                </a:solidFill>
              </a:rPr>
              <a:t>限制</a:t>
            </a:r>
          </a:p>
        </p:txBody>
      </p:sp>
      <p:sp>
        <p:nvSpPr>
          <p:cNvPr id="14" name="矩形 13"/>
          <p:cNvSpPr/>
          <p:nvPr/>
        </p:nvSpPr>
        <p:spPr>
          <a:xfrm>
            <a:off x="0" y="1785926"/>
            <a:ext cx="6000792" cy="2062103"/>
          </a:xfrm>
          <a:prstGeom prst="rect">
            <a:avLst/>
          </a:prstGeom>
        </p:spPr>
        <p:txBody>
          <a:bodyPr wrap="square">
            <a:spAutoFit/>
          </a:bodyPr>
          <a:lstStyle/>
          <a:p>
            <a:pPr>
              <a:buClrTx/>
              <a:buNone/>
            </a:pPr>
            <a:r>
              <a:rPr lang="zh-CN" altLang="en-US" dirty="0"/>
              <a:t>每一步推导中，总是对</a:t>
            </a:r>
            <a:r>
              <a:rPr lang="zh-CN" altLang="en-US" dirty="0">
                <a:solidFill>
                  <a:srgbClr val="800080"/>
                </a:solidFill>
              </a:rPr>
              <a:t>最左</a:t>
            </a:r>
            <a:r>
              <a:rPr lang="zh-CN" altLang="en-US" dirty="0"/>
              <a:t>边的</a:t>
            </a:r>
            <a:r>
              <a:rPr lang="zh-CN" altLang="en-US" dirty="0">
                <a:solidFill>
                  <a:srgbClr val="800080"/>
                </a:solidFill>
              </a:rPr>
              <a:t>非终结符</a:t>
            </a:r>
            <a:r>
              <a:rPr lang="zh-CN" altLang="en-US" dirty="0"/>
              <a:t>进行展开，且选择哪一个</a:t>
            </a:r>
            <a:r>
              <a:rPr lang="zh-CN" altLang="en-US" dirty="0">
                <a:solidFill>
                  <a:srgbClr val="800080"/>
                </a:solidFill>
              </a:rPr>
              <a:t>产生式</a:t>
            </a:r>
            <a:r>
              <a:rPr lang="zh-CN" altLang="en-US" dirty="0"/>
              <a:t>是</a:t>
            </a:r>
            <a:r>
              <a:rPr lang="zh-CN" altLang="en-US" dirty="0">
                <a:solidFill>
                  <a:srgbClr val="800080"/>
                </a:solidFill>
              </a:rPr>
              <a:t>确定</a:t>
            </a:r>
            <a:r>
              <a:rPr lang="zh-CN" altLang="en-US" dirty="0"/>
              <a:t>的，因此是一种</a:t>
            </a:r>
            <a:r>
              <a:rPr lang="zh-CN" altLang="en-US" dirty="0">
                <a:solidFill>
                  <a:srgbClr val="800080"/>
                </a:solidFill>
              </a:rPr>
              <a:t>无回溯</a:t>
            </a:r>
            <a:r>
              <a:rPr lang="zh-CN" altLang="en-US" dirty="0"/>
              <a:t>的方法</a:t>
            </a:r>
          </a:p>
        </p:txBody>
      </p:sp>
      <p:sp>
        <p:nvSpPr>
          <p:cNvPr id="15" name="TextBox 9">
            <a:extLst>
              <a:ext uri="{FF2B5EF4-FFF2-40B4-BE49-F238E27FC236}">
                <a16:creationId xmlns:a16="http://schemas.microsoft.com/office/drawing/2014/main" id="{F4219001-E3C9-4DAD-B439-ED53930EEA54}"/>
              </a:ext>
            </a:extLst>
          </p:cNvPr>
          <p:cNvSpPr txBox="1"/>
          <p:nvPr/>
        </p:nvSpPr>
        <p:spPr>
          <a:xfrm>
            <a:off x="7092280" y="1825660"/>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cxnSp>
        <p:nvCxnSpPr>
          <p:cNvPr id="3" name="直接连接符 2">
            <a:extLst>
              <a:ext uri="{FF2B5EF4-FFF2-40B4-BE49-F238E27FC236}">
                <a16:creationId xmlns:a16="http://schemas.microsoft.com/office/drawing/2014/main" id="{4A7AAABB-CC5F-7FAB-3A88-A926F253E51A}"/>
              </a:ext>
            </a:extLst>
          </p:cNvPr>
          <p:cNvCxnSpPr/>
          <p:nvPr/>
        </p:nvCxnSpPr>
        <p:spPr>
          <a:xfrm>
            <a:off x="7812360" y="2031295"/>
            <a:ext cx="0" cy="132569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A21F490-11F5-F04B-4C68-04E77567B1B0}"/>
              </a:ext>
            </a:extLst>
          </p:cNvPr>
          <p:cNvSpPr txBox="1"/>
          <p:nvPr/>
        </p:nvSpPr>
        <p:spPr>
          <a:xfrm rot="6435395">
            <a:off x="7749208" y="2549555"/>
            <a:ext cx="768808" cy="584775"/>
          </a:xfrm>
          <a:prstGeom prst="rect">
            <a:avLst/>
          </a:prstGeom>
          <a:noFill/>
        </p:spPr>
        <p:txBody>
          <a:bodyPr wrap="square">
            <a:spAutoFit/>
          </a:bodyPr>
          <a:lstStyle/>
          <a:p>
            <a:pPr>
              <a:buNone/>
            </a:pPr>
            <a:r>
              <a:rPr lang="en-US" altLang="zh-CN" dirty="0">
                <a:solidFill>
                  <a:srgbClr val="800080"/>
                </a:solidFill>
                <a:sym typeface="Symbol" panose="05050102010706020507" pitchFamily="18" charset="2"/>
              </a:rPr>
              <a:t></a:t>
            </a:r>
            <a:endParaRPr lang="zh-CN" altLang="en-US" dirty="0"/>
          </a:p>
        </p:txBody>
      </p:sp>
      <p:sp>
        <p:nvSpPr>
          <p:cNvPr id="5" name="TextBox 9">
            <a:extLst>
              <a:ext uri="{FF2B5EF4-FFF2-40B4-BE49-F238E27FC236}">
                <a16:creationId xmlns:a16="http://schemas.microsoft.com/office/drawing/2014/main" id="{D5A38CE0-5AFD-4436-D033-034002258C67}"/>
              </a:ext>
            </a:extLst>
          </p:cNvPr>
          <p:cNvSpPr txBox="1"/>
          <p:nvPr/>
        </p:nvSpPr>
        <p:spPr>
          <a:xfrm>
            <a:off x="8155336" y="2473194"/>
            <a:ext cx="357190" cy="523220"/>
          </a:xfrm>
          <a:prstGeom prst="rect">
            <a:avLst/>
          </a:prstGeom>
          <a:noFill/>
        </p:spPr>
        <p:txBody>
          <a:bodyPr wrap="square" rtlCol="0">
            <a:spAutoFit/>
          </a:bodyPr>
          <a:lstStyle/>
          <a:p>
            <a:pPr>
              <a:buNone/>
            </a:pPr>
            <a:r>
              <a:rPr lang="en-US" altLang="zh-CN" sz="2800" dirty="0">
                <a:latin typeface="宋体" pitchFamily="2" charset="-122"/>
                <a:ea typeface="宋体" pitchFamily="2" charset="-122"/>
              </a:rPr>
              <a:t>*</a:t>
            </a:r>
            <a:endParaRPr lang="zh-CN" altLang="en-US" sz="2800" dirty="0">
              <a:latin typeface="宋体" pitchFamily="2" charset="-122"/>
              <a:ea typeface="宋体" pitchFamily="2" charset="-122"/>
            </a:endParaRPr>
          </a:p>
        </p:txBody>
      </p:sp>
    </p:spTree>
    <p:extLst>
      <p:ext uri="{BB962C8B-B14F-4D97-AF65-F5344CB8AC3E}">
        <p14:creationId xmlns:p14="http://schemas.microsoft.com/office/powerpoint/2010/main" val="9256913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20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20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20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0928" y="4961681"/>
            <a:ext cx="8504988" cy="584775"/>
          </a:xfrm>
          <a:prstGeom prst="rect">
            <a:avLst/>
          </a:prstGeom>
        </p:spPr>
        <p:txBody>
          <a:bodyPr wrap="square">
            <a:spAutoFit/>
          </a:bodyPr>
          <a:lstStyle/>
          <a:p>
            <a:r>
              <a:rPr lang="en-US" altLang="zh-CN" dirty="0"/>
              <a:t> </a:t>
            </a:r>
            <a:r>
              <a:rPr lang="zh-CN" altLang="en-US" dirty="0"/>
              <a:t>注意，实际上若有</a:t>
            </a:r>
            <a:r>
              <a:rPr lang="en-US" altLang="zh-CN" dirty="0"/>
              <a:t>X</a:t>
            </a:r>
            <a:r>
              <a:rPr lang="en-US" altLang="zh-CN" dirty="0">
                <a:sym typeface="Symbol" pitchFamily="18" charset="2"/>
              </a:rPr>
              <a:t> </a:t>
            </a:r>
            <a:r>
              <a:rPr lang="zh-CN" altLang="en-US" dirty="0">
                <a:sym typeface="Symbol" pitchFamily="18" charset="2"/>
              </a:rPr>
              <a:t>，则</a:t>
            </a:r>
            <a:r>
              <a:rPr lang="zh-CN" altLang="zh-CN" dirty="0">
                <a:sym typeface="Symbol" pitchFamily="18" charset="2"/>
              </a:rPr>
              <a:t></a:t>
            </a:r>
            <a:r>
              <a:rPr lang="en-US" altLang="zh-CN" dirty="0">
                <a:sym typeface="Symbol" pitchFamily="18" charset="2"/>
              </a:rPr>
              <a:t> </a:t>
            </a:r>
            <a:r>
              <a:rPr lang="en-US" altLang="zh-CN" dirty="0"/>
              <a:t>FIRST(X);</a:t>
            </a:r>
            <a:endParaRPr lang="zh-CN" altLang="en-US" dirty="0"/>
          </a:p>
        </p:txBody>
      </p:sp>
      <p:sp>
        <p:nvSpPr>
          <p:cNvPr id="44034" name="Text Box 2"/>
          <p:cNvSpPr txBox="1">
            <a:spLocks noChangeArrowheads="1"/>
          </p:cNvSpPr>
          <p:nvPr/>
        </p:nvSpPr>
        <p:spPr bwMode="auto">
          <a:xfrm>
            <a:off x="714348" y="246405"/>
            <a:ext cx="7949406" cy="1077218"/>
          </a:xfrm>
          <a:prstGeom prst="rect">
            <a:avLst/>
          </a:prstGeom>
          <a:noFill/>
          <a:ln w="9525">
            <a:noFill/>
            <a:miter lim="800000"/>
            <a:headEnd/>
            <a:tailEnd/>
          </a:ln>
        </p:spPr>
        <p:txBody>
          <a:bodyPr wrap="square">
            <a:spAutoFit/>
          </a:bodyPr>
          <a:lstStyle/>
          <a:p>
            <a:pPr>
              <a:buNone/>
            </a:pPr>
            <a:r>
              <a:rPr lang="en-US" altLang="zh-CN" dirty="0">
                <a:solidFill>
                  <a:srgbClr val="800080"/>
                </a:solidFill>
                <a:latin typeface="楷体_GB2312" pitchFamily="49" charset="-122"/>
              </a:rPr>
              <a:t>(1)</a:t>
            </a:r>
            <a:r>
              <a:rPr lang="zh-CN" altLang="en-US" dirty="0">
                <a:solidFill>
                  <a:srgbClr val="800080"/>
                </a:solidFill>
                <a:latin typeface="楷体_GB2312" pitchFamily="49" charset="-122"/>
              </a:rPr>
              <a:t>计算每个符号的</a:t>
            </a:r>
            <a:r>
              <a:rPr lang="en-US" altLang="zh-CN" dirty="0"/>
              <a:t>FIRST</a:t>
            </a:r>
            <a:r>
              <a:rPr lang="zh-CN" altLang="en-US" dirty="0">
                <a:solidFill>
                  <a:srgbClr val="800080"/>
                </a:solidFill>
                <a:latin typeface="楷体_GB2312" pitchFamily="49" charset="-122"/>
              </a:rPr>
              <a:t>集合：定义法</a:t>
            </a:r>
            <a:endParaRPr lang="en-US" altLang="zh-CN" dirty="0">
              <a:solidFill>
                <a:srgbClr val="800080"/>
              </a:solidFill>
              <a:latin typeface="楷体_GB2312" pitchFamily="49" charset="-122"/>
            </a:endParaRPr>
          </a:p>
          <a:p>
            <a:pPr>
              <a:buNone/>
            </a:pPr>
            <a:endParaRPr lang="en-US" altLang="zh-CN" dirty="0">
              <a:solidFill>
                <a:srgbClr val="800080"/>
              </a:solidFill>
              <a:latin typeface="楷体_GB2312" pitchFamily="49" charset="-122"/>
            </a:endParaRPr>
          </a:p>
        </p:txBody>
      </p:sp>
      <p:sp>
        <p:nvSpPr>
          <p:cNvPr id="17" name="Rectangle 4"/>
          <p:cNvSpPr>
            <a:spLocks noChangeArrowheads="1"/>
          </p:cNvSpPr>
          <p:nvPr/>
        </p:nvSpPr>
        <p:spPr bwMode="auto">
          <a:xfrm>
            <a:off x="142844" y="692696"/>
            <a:ext cx="9001156" cy="4193456"/>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r>
              <a:rPr lang="en-US" altLang="zh-CN" dirty="0"/>
              <a:t>,</a:t>
            </a:r>
            <a:r>
              <a:rPr lang="zh-CN" altLang="en-US" dirty="0"/>
              <a:t>对每一个文法符号</a:t>
            </a:r>
            <a:r>
              <a:rPr lang="en-US" altLang="zh-CN" dirty="0">
                <a:solidFill>
                  <a:srgbClr val="800080"/>
                </a:solidFill>
                <a:sym typeface="Symbol" pitchFamily="18" charset="2"/>
              </a:rPr>
              <a:t>X V=</a:t>
            </a:r>
            <a:r>
              <a:rPr lang="en-US" altLang="zh-CN" i="1" dirty="0">
                <a:solidFill>
                  <a:srgbClr val="993366"/>
                </a:solidFill>
              </a:rPr>
              <a:t>V</a:t>
            </a:r>
            <a:r>
              <a:rPr lang="en-US" altLang="zh-CN" i="1" baseline="-25000" dirty="0">
                <a:solidFill>
                  <a:srgbClr val="993366"/>
                </a:solidFill>
                <a:sym typeface="Symbol" pitchFamily="18" charset="2"/>
              </a:rPr>
              <a:t>N </a:t>
            </a:r>
            <a:r>
              <a:rPr lang="en-US" altLang="zh-CN" dirty="0">
                <a:solidFill>
                  <a:srgbClr val="993366"/>
                </a:solidFill>
                <a:sym typeface="Symbol" pitchFamily="18" charset="2"/>
              </a:rPr>
              <a:t> </a:t>
            </a:r>
            <a:r>
              <a:rPr lang="en-US" altLang="zh-CN" i="1" dirty="0">
                <a:solidFill>
                  <a:srgbClr val="800080"/>
                </a:solidFill>
              </a:rPr>
              <a:t>V</a:t>
            </a:r>
            <a:r>
              <a:rPr lang="en-US" altLang="zh-CN" i="1" baseline="-25000" dirty="0">
                <a:solidFill>
                  <a:srgbClr val="800080"/>
                </a:solidFill>
              </a:rPr>
              <a:t>T </a:t>
            </a:r>
            <a:r>
              <a:rPr lang="zh-CN" altLang="en-US" dirty="0"/>
              <a:t>，计算</a:t>
            </a:r>
            <a:r>
              <a:rPr lang="en-US" altLang="zh-CN" dirty="0"/>
              <a:t>FIRST(X):</a:t>
            </a:r>
          </a:p>
          <a:p>
            <a:pPr>
              <a:buNone/>
            </a:pPr>
            <a:r>
              <a:rPr lang="zh-CN" altLang="en-US" dirty="0"/>
              <a:t>先看几种简单的情况：</a:t>
            </a:r>
            <a:endParaRPr lang="en-US" altLang="zh-CN" dirty="0"/>
          </a:p>
          <a:p>
            <a:pPr marL="514350" indent="-514350">
              <a:buFont typeface="+mj-ea"/>
              <a:buAutoNum type="circleNumDbPlain"/>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a:t>
            </a:r>
            <a:r>
              <a:rPr lang="zh-CN" altLang="en-US" i="1" baseline="-25000" dirty="0">
                <a:sym typeface="Symbol" pitchFamily="18" charset="2"/>
              </a:rPr>
              <a:t>，</a:t>
            </a:r>
            <a:r>
              <a:rPr lang="zh-CN" altLang="en-US" dirty="0">
                <a:sym typeface="Symbol" pitchFamily="18" charset="2"/>
              </a:rPr>
              <a:t>则</a:t>
            </a:r>
            <a:r>
              <a:rPr lang="en-US" altLang="zh-CN" dirty="0"/>
              <a:t>FIRST(X)={X};</a:t>
            </a:r>
          </a:p>
          <a:p>
            <a:pPr marL="514350" indent="-514350">
              <a:buFont typeface="+mj-ea"/>
              <a:buAutoNum type="circleNumDbPlain"/>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a:t>
            </a:r>
            <a:r>
              <a:rPr lang="el-GR" altLang="zh-CN" dirty="0">
                <a:sym typeface="Symbol" pitchFamily="18" charset="2"/>
              </a:rPr>
              <a:t>β</a:t>
            </a:r>
            <a:r>
              <a:rPr lang="zh-CN" altLang="en-US" dirty="0">
                <a:sym typeface="Symbol" pitchFamily="18" charset="2"/>
              </a:rPr>
              <a:t>，</a:t>
            </a:r>
            <a:r>
              <a:rPr lang="el-GR" altLang="zh-CN" dirty="0">
                <a:sym typeface="Symbol" pitchFamily="18" charset="2"/>
              </a:rPr>
              <a:t> β</a:t>
            </a:r>
            <a:r>
              <a:rPr lang="en-US" altLang="zh-CN" dirty="0">
                <a:sym typeface="Symbol" pitchFamily="18" charset="2"/>
              </a:rPr>
              <a:t> </a:t>
            </a:r>
            <a:r>
              <a:rPr lang="en-US" altLang="zh-CN" dirty="0">
                <a:solidFill>
                  <a:srgbClr val="800080"/>
                </a:solidFill>
                <a:latin typeface="楷体_GB2312" pitchFamily="49" charset="-122"/>
                <a:sym typeface="Symbol" pitchFamily="18" charset="2"/>
              </a:rPr>
              <a:t> (</a:t>
            </a:r>
            <a:r>
              <a:rPr lang="en-US" altLang="zh-CN" i="1" dirty="0">
                <a:solidFill>
                  <a:srgbClr val="800080"/>
                </a:solidFill>
              </a:rPr>
              <a:t>V</a:t>
            </a:r>
            <a:r>
              <a:rPr lang="en-US" altLang="zh-CN" i="1" baseline="-25000" dirty="0">
                <a:solidFill>
                  <a:srgbClr val="800080"/>
                </a:solidFill>
              </a:rPr>
              <a:t>N</a:t>
            </a:r>
            <a:r>
              <a:rPr lang="en-US" altLang="zh-CN" dirty="0">
                <a:solidFill>
                  <a:srgbClr val="800080"/>
                </a:solidFill>
                <a:latin typeface="楷体_GB2312" pitchFamily="49" charset="-122"/>
                <a:sym typeface="Symbol" pitchFamily="18" charset="2"/>
              </a:rPr>
              <a:t></a:t>
            </a:r>
            <a:r>
              <a:rPr lang="en-US" altLang="zh-CN" i="1" dirty="0">
                <a:solidFill>
                  <a:srgbClr val="800080"/>
                </a:solidFill>
              </a:rPr>
              <a:t>V</a:t>
            </a:r>
            <a:r>
              <a:rPr lang="en-US" altLang="zh-CN" i="1" baseline="-25000" dirty="0">
                <a:solidFill>
                  <a:srgbClr val="800080"/>
                </a:solidFill>
              </a:rPr>
              <a:t>T</a:t>
            </a:r>
            <a:r>
              <a:rPr lang="en-US" altLang="zh-CN"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dirty="0">
                <a:solidFill>
                  <a:srgbClr val="800080"/>
                </a:solidFill>
              </a:rPr>
              <a:t>,</a:t>
            </a:r>
            <a:endParaRPr lang="en-US" altLang="zh-CN" dirty="0">
              <a:solidFill>
                <a:srgbClr val="800080"/>
              </a:solidFill>
              <a:latin typeface="Arial"/>
              <a:cs typeface="Arial"/>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zh-CN" altLang="en-US" dirty="0">
                <a:sym typeface="Symbol" pitchFamily="18" charset="2"/>
              </a:rPr>
              <a:t>则</a:t>
            </a:r>
            <a:r>
              <a:rPr lang="en-US" altLang="zh-CN" dirty="0">
                <a:sym typeface="Symbol" pitchFamily="18" charset="2"/>
              </a:rPr>
              <a:t>a  </a:t>
            </a:r>
            <a:r>
              <a:rPr lang="en-US" altLang="zh-CN" dirty="0"/>
              <a:t>FIRST(X);</a:t>
            </a:r>
          </a:p>
          <a:p>
            <a:pPr marL="514350" indent="-514350">
              <a:buFont typeface="+mj-ea"/>
              <a:buAutoNum type="circleNumDbPlain" startAt="3"/>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t>
            </a:r>
            <a:r>
              <a:rPr lang="zh-CN" altLang="zh-CN" dirty="0">
                <a:sym typeface="Symbol" pitchFamily="18" charset="2"/>
              </a:rPr>
              <a:t> </a:t>
            </a:r>
            <a:endParaRPr lang="en-US" altLang="zh-CN" dirty="0">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zh-CN" altLang="en-US" dirty="0">
                <a:sym typeface="Symbol" pitchFamily="18" charset="2"/>
              </a:rPr>
              <a:t>则</a:t>
            </a:r>
            <a:r>
              <a:rPr lang="zh-CN" altLang="zh-CN" dirty="0">
                <a:sym typeface="Symbol" pitchFamily="18" charset="2"/>
              </a:rPr>
              <a:t></a:t>
            </a:r>
            <a:r>
              <a:rPr lang="en-US" altLang="zh-CN" dirty="0">
                <a:sym typeface="Symbol" pitchFamily="18" charset="2"/>
              </a:rPr>
              <a:t> </a:t>
            </a:r>
            <a:r>
              <a:rPr lang="en-US" altLang="zh-CN" dirty="0"/>
              <a:t>FIRST(X);</a:t>
            </a:r>
            <a:r>
              <a:rPr lang="en-US" altLang="zh-CN" sz="2400" dirty="0"/>
              <a:t>    </a:t>
            </a:r>
            <a:endParaRPr lang="en-US" altLang="zh-CN" sz="2400" dirty="0">
              <a:solidFill>
                <a:srgbClr val="800080"/>
              </a:solidFill>
              <a:sym typeface="Symbol" pitchFamily="18" charset="2"/>
            </a:endParaRPr>
          </a:p>
        </p:txBody>
      </p:sp>
      <p:sp>
        <p:nvSpPr>
          <p:cNvPr id="7" name="矩形 6"/>
          <p:cNvSpPr/>
          <p:nvPr/>
        </p:nvSpPr>
        <p:spPr>
          <a:xfrm>
            <a:off x="4499691" y="4809572"/>
            <a:ext cx="287462" cy="584775"/>
          </a:xfrm>
          <a:prstGeom prst="rect">
            <a:avLst/>
          </a:prstGeom>
        </p:spPr>
        <p:txBody>
          <a:bodyPr wrap="square">
            <a:spAutoFit/>
          </a:bodyPr>
          <a:lstStyle/>
          <a:p>
            <a:pPr>
              <a:buNone/>
            </a:pPr>
            <a:r>
              <a:rPr lang="en-US" altLang="zh-CN" dirty="0">
                <a:sym typeface="Symbol" pitchFamily="18" charset="2"/>
              </a:rPr>
              <a:t>*</a:t>
            </a:r>
            <a:endParaRPr lang="zh-CN" altLang="en-US" dirty="0"/>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1"/>
            <a:ext cx="9324528" cy="4685898"/>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dirty="0"/>
              <a:t>下面考虑一般情况， 对</a:t>
            </a:r>
            <a:r>
              <a:rPr lang="zh-CN" altLang="en-US" dirty="0">
                <a:sym typeface="Symbol" pitchFamily="18" charset="2"/>
              </a:rPr>
              <a:t>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），我们如何处理？</a:t>
            </a:r>
            <a:endParaRPr lang="en-US" altLang="zh-CN" dirty="0"/>
          </a:p>
          <a:p>
            <a:pPr>
              <a:buNone/>
            </a:pPr>
            <a:r>
              <a:rPr lang="zh-CN" altLang="en-US" dirty="0"/>
              <a:t>这时我们的策略是：</a:t>
            </a:r>
            <a:endParaRPr lang="en-US" altLang="zh-CN" dirty="0"/>
          </a:p>
          <a:p>
            <a:pPr>
              <a:buNone/>
            </a:pPr>
            <a:r>
              <a:rPr lang="zh-CN" altLang="en-US" dirty="0"/>
              <a:t>找到</a:t>
            </a:r>
            <a:r>
              <a:rPr lang="en-US" altLang="zh-CN" dirty="0"/>
              <a:t>First(X)</a:t>
            </a:r>
            <a:r>
              <a:rPr lang="zh-CN" altLang="en-US" dirty="0"/>
              <a:t>和 </a:t>
            </a:r>
            <a:r>
              <a:rPr lang="en-US" altLang="zh-CN" dirty="0"/>
              <a:t>First(</a:t>
            </a:r>
            <a:r>
              <a:rPr lang="en-US" altLang="zh-CN" i="1" dirty="0" err="1"/>
              <a:t>Y</a:t>
            </a:r>
            <a:r>
              <a:rPr lang="en-US" altLang="zh-CN" i="1" baseline="-25000" dirty="0" err="1">
                <a:sym typeface="Symbol" pitchFamily="18" charset="2"/>
              </a:rPr>
              <a:t>j</a:t>
            </a:r>
            <a:r>
              <a:rPr lang="en-US" altLang="zh-CN" i="1" baseline="-25000" dirty="0">
                <a:sym typeface="Symbol" pitchFamily="18" charset="2"/>
              </a:rPr>
              <a:t> </a:t>
            </a:r>
            <a:r>
              <a:rPr lang="en-US" altLang="zh-CN" dirty="0"/>
              <a:t>)</a:t>
            </a:r>
            <a:r>
              <a:rPr lang="zh-CN" altLang="en-US" dirty="0"/>
              <a:t>之间的包含关系，当我们找到所有的非终结符的</a:t>
            </a:r>
            <a:r>
              <a:rPr lang="en-US" altLang="zh-CN" dirty="0"/>
              <a:t>First</a:t>
            </a:r>
            <a:r>
              <a:rPr lang="zh-CN" altLang="en-US" dirty="0"/>
              <a:t>集的包含关系，相当于找到了一个关于非终结符的</a:t>
            </a:r>
            <a:r>
              <a:rPr lang="en-US" altLang="zh-CN" dirty="0"/>
              <a:t>First</a:t>
            </a:r>
            <a:r>
              <a:rPr lang="zh-CN" altLang="en-US" dirty="0"/>
              <a:t>集的“方程组”。</a:t>
            </a:r>
            <a:endParaRPr lang="en-US" altLang="zh-CN" dirty="0"/>
          </a:p>
          <a:p>
            <a:pPr>
              <a:buNone/>
            </a:pPr>
            <a:r>
              <a:rPr lang="zh-CN" altLang="en-US" dirty="0"/>
              <a:t>再通过解这个“方程组”来得到每个非终结符的</a:t>
            </a:r>
            <a:r>
              <a:rPr lang="en-US" altLang="zh-CN" dirty="0"/>
              <a:t>First</a:t>
            </a:r>
            <a:r>
              <a:rPr lang="zh-CN" altLang="en-US" dirty="0"/>
              <a:t>集。</a:t>
            </a:r>
            <a:endParaRPr lang="en-US" altLang="zh-CN" dirty="0"/>
          </a:p>
          <a:p>
            <a:pPr>
              <a:buNone/>
            </a:pPr>
            <a:r>
              <a:rPr lang="zh-CN" altLang="en-US" dirty="0"/>
              <a:t>关键事实：</a:t>
            </a:r>
            <a:endParaRPr lang="en-US" altLang="zh-CN" dirty="0"/>
          </a:p>
        </p:txBody>
      </p:sp>
      <p:grpSp>
        <p:nvGrpSpPr>
          <p:cNvPr id="5" name="组合 4">
            <a:extLst>
              <a:ext uri="{FF2B5EF4-FFF2-40B4-BE49-F238E27FC236}">
                <a16:creationId xmlns:a16="http://schemas.microsoft.com/office/drawing/2014/main" id="{3E94350E-F5A9-A9F8-3E83-17ABD266FFF1}"/>
              </a:ext>
            </a:extLst>
          </p:cNvPr>
          <p:cNvGrpSpPr/>
          <p:nvPr/>
        </p:nvGrpSpPr>
        <p:grpSpPr>
          <a:xfrm>
            <a:off x="107504" y="5661248"/>
            <a:ext cx="5023106" cy="640340"/>
            <a:chOff x="47102" y="3393341"/>
            <a:chExt cx="5023106" cy="640340"/>
          </a:xfrm>
        </p:grpSpPr>
        <p:sp>
          <p:nvSpPr>
            <p:cNvPr id="6" name="矩形 5">
              <a:extLst>
                <a:ext uri="{FF2B5EF4-FFF2-40B4-BE49-F238E27FC236}">
                  <a16:creationId xmlns:a16="http://schemas.microsoft.com/office/drawing/2014/main" id="{8BC934C5-8D7E-9CAC-23B9-E4967174EDD5}"/>
                </a:ext>
              </a:extLst>
            </p:cNvPr>
            <p:cNvSpPr/>
            <p:nvPr/>
          </p:nvSpPr>
          <p:spPr>
            <a:xfrm>
              <a:off x="47102" y="3448906"/>
              <a:ext cx="5023106" cy="584775"/>
            </a:xfrm>
            <a:prstGeom prst="rect">
              <a:avLst/>
            </a:prstGeom>
          </p:spPr>
          <p:txBody>
            <a:bodyPr wrap="none">
              <a:spAutoFit/>
            </a:bodyPr>
            <a:lstStyle/>
            <a:p>
              <a:pPr>
                <a:buNone/>
              </a:pPr>
              <a:r>
                <a:rPr lang="zh-CN" altLang="en-US" dirty="0">
                  <a:sym typeface="Symbol" pitchFamily="18" charset="2"/>
                </a:rPr>
                <a:t>若</a:t>
              </a:r>
              <a:r>
                <a:rPr lang="en-US" altLang="zh-CN" dirty="0">
                  <a:sym typeface="Symbol" pitchFamily="18" charset="2"/>
                </a:rPr>
                <a:t>X </a:t>
              </a:r>
              <a:r>
                <a:rPr lang="en-US" altLang="zh-CN" dirty="0">
                  <a:solidFill>
                    <a:srgbClr val="800080"/>
                  </a:solidFill>
                  <a:sym typeface="Symbol" pitchFamily="18" charset="2"/>
                </a:rPr>
                <a:t> </a:t>
              </a:r>
              <a:r>
                <a:rPr lang="en-US" altLang="zh-CN" i="1" dirty="0"/>
                <a:t>Y</a:t>
              </a:r>
              <a:r>
                <a:rPr lang="en-US" altLang="zh-CN" b="1" i="1" dirty="0">
                  <a:solidFill>
                    <a:srgbClr val="800080"/>
                  </a:solidFill>
                  <a:sym typeface="Symbol" pitchFamily="18" charset="2"/>
                </a:rPr>
                <a:t> </a:t>
              </a:r>
              <a:r>
                <a:rPr lang="zh-CN" altLang="en-US" i="1" dirty="0">
                  <a:solidFill>
                    <a:srgbClr val="800080"/>
                  </a:solidFill>
                  <a:sym typeface="Symbol" pitchFamily="18" charset="2"/>
                </a:rPr>
                <a:t>，</a:t>
              </a:r>
              <a:r>
                <a:rPr lang="en-US" altLang="zh-CN" b="1" i="1" dirty="0">
                  <a:solidFill>
                    <a:srgbClr val="800080"/>
                  </a:solidFill>
                  <a:sym typeface="Symbol" pitchFamily="18" charset="2"/>
                </a:rPr>
                <a:t> </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i="1" baseline="-25000" dirty="0">
                  <a:solidFill>
                    <a:srgbClr val="800080"/>
                  </a:solidFill>
                </a:rPr>
                <a:t>N</a:t>
              </a:r>
              <a:r>
                <a:rPr lang="en-US" altLang="zh-CN" b="1" dirty="0">
                  <a:solidFill>
                    <a:srgbClr val="800080"/>
                  </a:solidFill>
                  <a:latin typeface="楷体_GB2312" pitchFamily="49" charset="-122"/>
                  <a:sym typeface="Symbol" pitchFamily="18" charset="2"/>
                </a:rPr>
                <a:t></a:t>
              </a:r>
              <a:r>
                <a:rPr lang="en-US" altLang="zh-CN" b="1" i="1" dirty="0">
                  <a:solidFill>
                    <a:srgbClr val="800080"/>
                  </a:solidFill>
                </a:rPr>
                <a:t>V</a:t>
              </a:r>
              <a:r>
                <a:rPr lang="en-US" altLang="zh-CN" i="1" baseline="-25000" dirty="0">
                  <a:solidFill>
                    <a:srgbClr val="800080"/>
                  </a:solidFill>
                </a:rPr>
                <a:t>T</a:t>
              </a:r>
              <a:r>
                <a:rPr lang="en-US" altLang="zh-CN" b="1" dirty="0">
                  <a:solidFill>
                    <a:srgbClr val="800080"/>
                  </a:solidFill>
                  <a:latin typeface="楷体_GB2312" pitchFamily="49" charset="-122"/>
                  <a:sym typeface="Symbol" pitchFamily="18" charset="2"/>
                </a:rPr>
                <a:t>)</a:t>
              </a:r>
              <a:r>
                <a:rPr lang="en-US" altLang="zh-CN" baseline="30000" dirty="0">
                  <a:solidFill>
                    <a:srgbClr val="800080"/>
                  </a:solidFill>
                  <a:latin typeface="楷体_GB2312" pitchFamily="49" charset="-122"/>
                  <a:sym typeface="Symbol" pitchFamily="18" charset="2"/>
                </a:rPr>
                <a:t>*</a:t>
              </a:r>
              <a:r>
                <a:rPr lang="en-US" altLang="zh-CN" b="1" dirty="0">
                  <a:solidFill>
                    <a:srgbClr val="800080"/>
                  </a:solidFill>
                </a:rPr>
                <a:t>,</a:t>
              </a:r>
              <a:r>
                <a:rPr lang="en-US" altLang="zh-CN" i="1" baseline="-25000" dirty="0"/>
                <a:t> </a:t>
              </a:r>
              <a:endParaRPr lang="zh-CN" altLang="en-US" dirty="0"/>
            </a:p>
          </p:txBody>
        </p:sp>
        <p:sp>
          <p:nvSpPr>
            <p:cNvPr id="7" name="矩形 6">
              <a:extLst>
                <a:ext uri="{FF2B5EF4-FFF2-40B4-BE49-F238E27FC236}">
                  <a16:creationId xmlns:a16="http://schemas.microsoft.com/office/drawing/2014/main" id="{52EA4DDA-83F1-D032-230F-EF6BF440EF63}"/>
                </a:ext>
              </a:extLst>
            </p:cNvPr>
            <p:cNvSpPr/>
            <p:nvPr/>
          </p:nvSpPr>
          <p:spPr>
            <a:xfrm>
              <a:off x="911198" y="3393341"/>
              <a:ext cx="344966" cy="584775"/>
            </a:xfrm>
            <a:prstGeom prst="rect">
              <a:avLst/>
            </a:prstGeom>
          </p:spPr>
          <p:txBody>
            <a:bodyPr wrap="none">
              <a:spAutoFit/>
            </a:bodyPr>
            <a:lstStyle/>
            <a:p>
              <a:pPr>
                <a:buNone/>
              </a:pPr>
              <a:r>
                <a:rPr lang="en-US" altLang="zh-CN" dirty="0"/>
                <a:t>*</a:t>
              </a:r>
              <a:endParaRPr lang="zh-CN" altLang="en-US" dirty="0"/>
            </a:p>
          </p:txBody>
        </p:sp>
      </p:grpSp>
      <p:sp>
        <p:nvSpPr>
          <p:cNvPr id="11" name="矩形 10">
            <a:extLst>
              <a:ext uri="{FF2B5EF4-FFF2-40B4-BE49-F238E27FC236}">
                <a16:creationId xmlns:a16="http://schemas.microsoft.com/office/drawing/2014/main" id="{52743921-035A-8293-CB81-C7B38B93C7AE}"/>
              </a:ext>
            </a:extLst>
          </p:cNvPr>
          <p:cNvSpPr/>
          <p:nvPr/>
        </p:nvSpPr>
        <p:spPr>
          <a:xfrm>
            <a:off x="4860032" y="5778368"/>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2" name="组合 31">
            <a:extLst>
              <a:ext uri="{FF2B5EF4-FFF2-40B4-BE49-F238E27FC236}">
                <a16:creationId xmlns:a16="http://schemas.microsoft.com/office/drawing/2014/main" id="{19AA1CF5-3043-4571-E4E7-CECD4291AC97}"/>
              </a:ext>
            </a:extLst>
          </p:cNvPr>
          <p:cNvGrpSpPr/>
          <p:nvPr/>
        </p:nvGrpSpPr>
        <p:grpSpPr>
          <a:xfrm>
            <a:off x="107504" y="4797152"/>
            <a:ext cx="2186817" cy="640340"/>
            <a:chOff x="47102" y="3393341"/>
            <a:chExt cx="2186817" cy="640340"/>
          </a:xfrm>
        </p:grpSpPr>
        <p:sp>
          <p:nvSpPr>
            <p:cNvPr id="34" name="矩形 33">
              <a:extLst>
                <a:ext uri="{FF2B5EF4-FFF2-40B4-BE49-F238E27FC236}">
                  <a16:creationId xmlns:a16="http://schemas.microsoft.com/office/drawing/2014/main" id="{6C9E9D1A-63F4-2DC4-158D-2974728ADC86}"/>
                </a:ext>
              </a:extLst>
            </p:cNvPr>
            <p:cNvSpPr/>
            <p:nvPr/>
          </p:nvSpPr>
          <p:spPr>
            <a:xfrm>
              <a:off x="47102" y="3448906"/>
              <a:ext cx="2186817" cy="584775"/>
            </a:xfrm>
            <a:prstGeom prst="rect">
              <a:avLst/>
            </a:prstGeom>
          </p:spPr>
          <p:txBody>
            <a:bodyPr wrap="none">
              <a:spAutoFit/>
            </a:bodyPr>
            <a:lstStyle/>
            <a:p>
              <a:pPr>
                <a:buNone/>
              </a:pPr>
              <a:r>
                <a:rPr lang="zh-CN" altLang="en-US" dirty="0">
                  <a:sym typeface="Symbol" pitchFamily="18" charset="2"/>
                </a:rPr>
                <a:t>若</a:t>
              </a:r>
              <a:r>
                <a:rPr lang="en-US" altLang="zh-CN" dirty="0">
                  <a:sym typeface="Symbol" pitchFamily="18" charset="2"/>
                </a:rPr>
                <a:t>X </a:t>
              </a:r>
              <a:r>
                <a:rPr lang="en-US" altLang="zh-CN" dirty="0">
                  <a:solidFill>
                    <a:srgbClr val="800080"/>
                  </a:solidFill>
                  <a:sym typeface="Symbol" pitchFamily="18" charset="2"/>
                </a:rPr>
                <a:t> </a:t>
              </a:r>
              <a:r>
                <a:rPr lang="en-US" altLang="zh-CN" i="1" dirty="0"/>
                <a:t>Y</a:t>
              </a:r>
              <a:r>
                <a:rPr lang="zh-CN" altLang="en-US" i="1" dirty="0">
                  <a:solidFill>
                    <a:srgbClr val="800080"/>
                  </a:solidFill>
                  <a:sym typeface="Symbol" pitchFamily="18" charset="2"/>
                </a:rPr>
                <a:t>，</a:t>
              </a:r>
              <a:endParaRPr lang="zh-CN" altLang="en-US" dirty="0"/>
            </a:p>
          </p:txBody>
        </p:sp>
        <p:sp>
          <p:nvSpPr>
            <p:cNvPr id="39" name="矩形 38">
              <a:extLst>
                <a:ext uri="{FF2B5EF4-FFF2-40B4-BE49-F238E27FC236}">
                  <a16:creationId xmlns:a16="http://schemas.microsoft.com/office/drawing/2014/main" id="{5D9C65C9-9A20-456D-258C-84A6052716FC}"/>
                </a:ext>
              </a:extLst>
            </p:cNvPr>
            <p:cNvSpPr/>
            <p:nvPr/>
          </p:nvSpPr>
          <p:spPr>
            <a:xfrm>
              <a:off x="911198" y="3393341"/>
              <a:ext cx="344966" cy="584775"/>
            </a:xfrm>
            <a:prstGeom prst="rect">
              <a:avLst/>
            </a:prstGeom>
          </p:spPr>
          <p:txBody>
            <a:bodyPr wrap="none">
              <a:spAutoFit/>
            </a:bodyPr>
            <a:lstStyle/>
            <a:p>
              <a:pPr>
                <a:buNone/>
              </a:pPr>
              <a:r>
                <a:rPr lang="en-US" altLang="zh-CN" dirty="0"/>
                <a:t>*</a:t>
              </a:r>
              <a:endParaRPr lang="zh-CN" altLang="en-US" dirty="0"/>
            </a:p>
          </p:txBody>
        </p:sp>
      </p:grpSp>
      <p:sp>
        <p:nvSpPr>
          <p:cNvPr id="40" name="矩形 39">
            <a:extLst>
              <a:ext uri="{FF2B5EF4-FFF2-40B4-BE49-F238E27FC236}">
                <a16:creationId xmlns:a16="http://schemas.microsoft.com/office/drawing/2014/main" id="{B0CCB647-81DA-33F9-DAE7-B8AD435B416D}"/>
              </a:ext>
            </a:extLst>
          </p:cNvPr>
          <p:cNvSpPr/>
          <p:nvPr/>
        </p:nvSpPr>
        <p:spPr>
          <a:xfrm>
            <a:off x="2322734" y="4941168"/>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20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1"/>
            <a:ext cx="9324528" cy="6163226"/>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dirty="0"/>
              <a:t>下面考虑一般情况， 对</a:t>
            </a:r>
            <a:r>
              <a:rPr lang="zh-CN" altLang="en-US" dirty="0">
                <a:sym typeface="Symbol" pitchFamily="18" charset="2"/>
              </a:rPr>
              <a:t>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），我们如何处理？</a:t>
            </a:r>
            <a:endParaRPr lang="en-US" altLang="zh-CN" dirty="0"/>
          </a:p>
          <a:p>
            <a:pPr>
              <a:buNone/>
            </a:pPr>
            <a:r>
              <a:rPr lang="zh-CN" altLang="en-US" dirty="0"/>
              <a:t>这时有两种情况 ：</a:t>
            </a:r>
            <a:endParaRPr lang="en-US" altLang="zh-CN" dirty="0"/>
          </a:p>
          <a:p>
            <a:pPr marL="457200" indent="-457200"/>
            <a:r>
              <a:rPr lang="zh-CN" altLang="en-US" dirty="0"/>
              <a:t>在</a:t>
            </a:r>
            <a:r>
              <a:rPr lang="en-US" altLang="zh-CN" i="1" dirty="0"/>
              <a:t>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中</a:t>
            </a:r>
            <a:r>
              <a:rPr lang="zh-CN" altLang="en-US" dirty="0">
                <a:solidFill>
                  <a:srgbClr val="FF0000"/>
                </a:solidFill>
              </a:rPr>
              <a:t>存在</a:t>
            </a:r>
            <a:r>
              <a:rPr lang="zh-CN" altLang="en-US" dirty="0"/>
              <a:t>一个</a:t>
            </a:r>
            <a:r>
              <a:rPr lang="en-US" altLang="zh-CN" i="1" dirty="0">
                <a:solidFill>
                  <a:srgbClr val="FF0000"/>
                </a:solidFill>
              </a:rPr>
              <a:t>Y</a:t>
            </a:r>
            <a:r>
              <a:rPr lang="en-US" altLang="zh-CN" i="1" baseline="-25000" dirty="0">
                <a:solidFill>
                  <a:srgbClr val="FF0000"/>
                </a:solidFill>
              </a:rPr>
              <a:t>i </a:t>
            </a:r>
            <a:r>
              <a:rPr lang="zh-CN" altLang="en-US" dirty="0">
                <a:sym typeface="Symbol" pitchFamily="18" charset="2"/>
              </a:rPr>
              <a:t>不能推出</a:t>
            </a:r>
            <a:r>
              <a:rPr lang="zh-CN" altLang="zh-CN" dirty="0">
                <a:sym typeface="Symbol" pitchFamily="18" charset="2"/>
              </a:rPr>
              <a:t></a:t>
            </a:r>
            <a:endParaRPr lang="en-US" altLang="zh-CN" dirty="0"/>
          </a:p>
          <a:p>
            <a:pPr marL="457200" indent="-457200"/>
            <a:endParaRPr lang="en-US" altLang="zh-CN" dirty="0"/>
          </a:p>
          <a:p>
            <a:pPr>
              <a:buNone/>
            </a:pPr>
            <a:endParaRPr lang="en-US" altLang="zh-CN" dirty="0"/>
          </a:p>
          <a:p>
            <a:pPr>
              <a:buNone/>
            </a:pPr>
            <a:r>
              <a:rPr lang="en-US" altLang="zh-CN" dirty="0"/>
              <a:t>     </a:t>
            </a:r>
          </a:p>
          <a:p>
            <a:pPr>
              <a:buNone/>
            </a:pPr>
            <a:endParaRPr lang="en-US" altLang="zh-CN" dirty="0"/>
          </a:p>
          <a:p>
            <a:pPr>
              <a:buNone/>
            </a:pPr>
            <a:endParaRPr lang="en-US" altLang="zh-CN" dirty="0"/>
          </a:p>
          <a:p>
            <a:pPr marL="457200" indent="-457200"/>
            <a:r>
              <a:rPr lang="zh-CN" altLang="en-US" dirty="0"/>
              <a:t>在</a:t>
            </a:r>
            <a:r>
              <a:rPr lang="en-US" altLang="zh-CN" i="1" dirty="0"/>
              <a:t>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中</a:t>
            </a:r>
            <a:r>
              <a:rPr lang="zh-CN" altLang="en-US" dirty="0">
                <a:solidFill>
                  <a:srgbClr val="FF0000"/>
                </a:solidFill>
              </a:rPr>
              <a:t>不存在</a:t>
            </a:r>
            <a:r>
              <a:rPr lang="zh-CN" altLang="en-US" dirty="0"/>
              <a:t>一个</a:t>
            </a:r>
            <a:r>
              <a:rPr lang="en-US" altLang="zh-CN" i="1" dirty="0"/>
              <a:t>Y</a:t>
            </a:r>
            <a:r>
              <a:rPr lang="en-US" altLang="zh-CN" i="1" baseline="-25000" dirty="0"/>
              <a:t>i </a:t>
            </a:r>
            <a:r>
              <a:rPr lang="zh-CN" altLang="en-US" dirty="0">
                <a:sym typeface="Symbol" pitchFamily="18" charset="2"/>
              </a:rPr>
              <a:t>不能推出</a:t>
            </a:r>
            <a:r>
              <a:rPr lang="zh-CN" altLang="zh-CN" dirty="0">
                <a:sym typeface="Symbol" pitchFamily="18" charset="2"/>
              </a:rPr>
              <a:t></a:t>
            </a:r>
            <a:r>
              <a:rPr lang="en-US" altLang="zh-CN" dirty="0">
                <a:sym typeface="Symbol" pitchFamily="18" charset="2"/>
              </a:rPr>
              <a:t> </a:t>
            </a:r>
            <a:r>
              <a:rPr lang="zh-CN" altLang="en-US" dirty="0">
                <a:sym typeface="Symbol" pitchFamily="18" charset="2"/>
              </a:rPr>
              <a:t>，也就</a:t>
            </a:r>
            <a:endParaRPr lang="en-US" altLang="zh-CN" dirty="0">
              <a:sym typeface="Symbol" pitchFamily="18" charset="2"/>
            </a:endParaRPr>
          </a:p>
          <a:p>
            <a:pPr>
              <a:buNone/>
            </a:pPr>
            <a:r>
              <a:rPr lang="zh-CN" altLang="en-US" dirty="0">
                <a:sym typeface="Symbol" pitchFamily="18" charset="2"/>
              </a:rPr>
              <a:t>是每一个</a:t>
            </a:r>
            <a:r>
              <a:rPr lang="en-US" altLang="zh-CN" i="1" dirty="0"/>
              <a:t>Y</a:t>
            </a:r>
            <a:r>
              <a:rPr lang="en-US" altLang="zh-CN" i="1" baseline="-25000" dirty="0"/>
              <a:t>i</a:t>
            </a:r>
            <a:r>
              <a:rPr lang="zh-CN" altLang="en-US" dirty="0">
                <a:sym typeface="Symbol" pitchFamily="18" charset="2"/>
              </a:rPr>
              <a:t> 都能推出</a:t>
            </a:r>
            <a:r>
              <a:rPr lang="zh-CN" altLang="zh-CN" dirty="0">
                <a:sym typeface="Symbol" pitchFamily="18" charset="2"/>
              </a:rPr>
              <a:t></a:t>
            </a:r>
            <a:r>
              <a:rPr lang="en-US" altLang="zh-CN" dirty="0">
                <a:sym typeface="Symbol" pitchFamily="18" charset="2"/>
              </a:rPr>
              <a:t> </a:t>
            </a:r>
            <a:r>
              <a:rPr lang="zh-CN" altLang="en-US" dirty="0">
                <a:sym typeface="Symbol" pitchFamily="18" charset="2"/>
              </a:rPr>
              <a:t>。</a:t>
            </a:r>
            <a:endParaRPr lang="en-US" altLang="zh-CN" dirty="0"/>
          </a:p>
          <a:p>
            <a:pPr>
              <a:buNone/>
            </a:pPr>
            <a:endParaRPr lang="en-US" altLang="zh-CN" dirty="0"/>
          </a:p>
        </p:txBody>
      </p:sp>
      <p:sp>
        <p:nvSpPr>
          <p:cNvPr id="2" name="文本框 1">
            <a:extLst>
              <a:ext uri="{FF2B5EF4-FFF2-40B4-BE49-F238E27FC236}">
                <a16:creationId xmlns:a16="http://schemas.microsoft.com/office/drawing/2014/main" id="{ED5F65BB-D93B-E774-18D9-32BE48EA1FC8}"/>
              </a:ext>
            </a:extLst>
          </p:cNvPr>
          <p:cNvSpPr txBox="1"/>
          <p:nvPr/>
        </p:nvSpPr>
        <p:spPr>
          <a:xfrm>
            <a:off x="413792" y="2276872"/>
            <a:ext cx="8496944" cy="2062103"/>
          </a:xfrm>
          <a:prstGeom prst="rect">
            <a:avLst/>
          </a:prstGeom>
          <a:noFill/>
        </p:spPr>
        <p:txBody>
          <a:bodyPr wrap="square" rtlCol="0">
            <a:spAutoFit/>
          </a:bodyPr>
          <a:lstStyle/>
          <a:p>
            <a:pPr>
              <a:buNone/>
            </a:pPr>
            <a:r>
              <a:rPr lang="zh-CN" altLang="en-US" dirty="0"/>
              <a:t>对于这种情况，可以从左至右扫描</a:t>
            </a:r>
            <a:r>
              <a:rPr lang="en-US" altLang="zh-CN" i="1" dirty="0"/>
              <a:t>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，令</a:t>
            </a:r>
            <a:r>
              <a:rPr lang="zh-CN" altLang="en-US" dirty="0">
                <a:solidFill>
                  <a:srgbClr val="FF0000"/>
                </a:solidFill>
              </a:rPr>
              <a:t>遇到的第一个</a:t>
            </a:r>
            <a:r>
              <a:rPr lang="zh-CN" altLang="en-US" dirty="0"/>
              <a:t>不能推出</a:t>
            </a:r>
            <a:r>
              <a:rPr lang="zh-CN" altLang="zh-CN" dirty="0">
                <a:sym typeface="Symbol" pitchFamily="18" charset="2"/>
              </a:rPr>
              <a:t></a:t>
            </a:r>
            <a:r>
              <a:rPr lang="zh-CN" altLang="en-US" dirty="0">
                <a:sym typeface="Symbol" pitchFamily="18" charset="2"/>
              </a:rPr>
              <a:t>的为 </a:t>
            </a:r>
            <a:r>
              <a:rPr lang="en-US" altLang="zh-CN" i="1" dirty="0">
                <a:solidFill>
                  <a:srgbClr val="FF0000"/>
                </a:solidFill>
              </a:rPr>
              <a:t>Y</a:t>
            </a:r>
            <a:r>
              <a:rPr lang="en-US" altLang="zh-CN" i="1" baseline="-25000" dirty="0">
                <a:solidFill>
                  <a:srgbClr val="FF0000"/>
                </a:solidFill>
              </a:rPr>
              <a:t>i </a:t>
            </a:r>
          </a:p>
          <a:p>
            <a:pPr>
              <a:buNone/>
            </a:pPr>
            <a:r>
              <a:rPr lang="zh-CN" altLang="en-US" dirty="0"/>
              <a:t>即</a:t>
            </a:r>
            <a:r>
              <a:rPr lang="zh-CN" altLang="en-US" dirty="0">
                <a:solidFill>
                  <a:srgbClr val="800080"/>
                </a:solidFill>
                <a:latin typeface="Arial"/>
                <a:cs typeface="Arial"/>
                <a:sym typeface="Symbol" pitchFamily="18" charset="2"/>
              </a:rPr>
              <a:t>前</a:t>
            </a:r>
            <a:r>
              <a:rPr lang="en-US" altLang="zh-CN" dirty="0">
                <a:solidFill>
                  <a:srgbClr val="800080"/>
                </a:solidFill>
                <a:latin typeface="Arial"/>
                <a:cs typeface="Arial"/>
                <a:sym typeface="Symbol" pitchFamily="18" charset="2"/>
              </a:rPr>
              <a:t>i-1</a:t>
            </a:r>
            <a:r>
              <a:rPr lang="zh-CN" altLang="en-US" dirty="0">
                <a:solidFill>
                  <a:srgbClr val="800080"/>
                </a:solidFill>
                <a:latin typeface="Arial"/>
                <a:cs typeface="Arial"/>
                <a:sym typeface="Symbol" pitchFamily="18" charset="2"/>
              </a:rPr>
              <a:t>个符号</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a:t>Y</a:t>
            </a:r>
            <a:r>
              <a:rPr lang="en-US" altLang="zh-CN" i="1" baseline="-25000" dirty="0"/>
              <a:t>i -1</a:t>
            </a:r>
            <a:r>
              <a:rPr lang="zh-CN" altLang="en-US" i="1" baseline="-25000" dirty="0"/>
              <a:t>，</a:t>
            </a:r>
            <a:r>
              <a:rPr lang="en-US" altLang="zh-CN" dirty="0"/>
              <a:t>1</a:t>
            </a:r>
            <a:r>
              <a:rPr lang="en-US" altLang="zh-CN" dirty="0">
                <a:sym typeface="Symbol" pitchFamily="18" charset="2"/>
              </a:rPr>
              <a:t></a:t>
            </a:r>
            <a:r>
              <a:rPr lang="en-US" altLang="zh-CN" i="1" dirty="0">
                <a:sym typeface="Symbol" pitchFamily="18" charset="2"/>
              </a:rPr>
              <a:t>i-1</a:t>
            </a:r>
            <a:r>
              <a:rPr lang="en-US" altLang="zh-CN" dirty="0">
                <a:sym typeface="Symbol" pitchFamily="18" charset="2"/>
              </a:rPr>
              <a:t>&lt;</a:t>
            </a:r>
            <a:r>
              <a:rPr lang="en-US" altLang="zh-CN" i="1" dirty="0">
                <a:sym typeface="Symbol" pitchFamily="18" charset="2"/>
              </a:rPr>
              <a:t>k</a:t>
            </a:r>
            <a:r>
              <a:rPr lang="zh-CN" altLang="en-US" i="1" dirty="0">
                <a:sym typeface="Symbol" pitchFamily="18" charset="2"/>
              </a:rPr>
              <a:t>，</a:t>
            </a:r>
            <a:r>
              <a:rPr lang="zh-CN" altLang="en-US" dirty="0"/>
              <a:t>都能推出</a:t>
            </a:r>
            <a:r>
              <a:rPr lang="en-US" altLang="zh-CN" dirty="0"/>
              <a:t> </a:t>
            </a:r>
            <a:r>
              <a:rPr lang="zh-CN" altLang="zh-CN" dirty="0">
                <a:sym typeface="Symbol" pitchFamily="18" charset="2"/>
              </a:rPr>
              <a:t></a:t>
            </a:r>
            <a:r>
              <a:rPr lang="zh-CN" altLang="en-US" dirty="0">
                <a:sym typeface="Symbol" pitchFamily="18" charset="2"/>
              </a:rPr>
              <a:t>，而</a:t>
            </a:r>
            <a:r>
              <a:rPr lang="en-US" altLang="zh-CN" i="1" dirty="0"/>
              <a:t> </a:t>
            </a:r>
            <a:r>
              <a:rPr lang="en-US" altLang="zh-CN" i="1" dirty="0">
                <a:solidFill>
                  <a:srgbClr val="FF0000"/>
                </a:solidFill>
              </a:rPr>
              <a:t>Y</a:t>
            </a:r>
            <a:r>
              <a:rPr lang="en-US" altLang="zh-CN" i="1" baseline="-25000" dirty="0">
                <a:solidFill>
                  <a:srgbClr val="FF0000"/>
                </a:solidFill>
              </a:rPr>
              <a:t>i </a:t>
            </a:r>
            <a:r>
              <a:rPr lang="zh-CN" altLang="en-US" dirty="0">
                <a:sym typeface="Symbol" pitchFamily="18" charset="2"/>
              </a:rPr>
              <a:t>不</a:t>
            </a:r>
            <a:r>
              <a:rPr lang="zh-CN" altLang="en-US" dirty="0"/>
              <a:t>能</a:t>
            </a:r>
            <a:r>
              <a:rPr lang="en-US" altLang="zh-CN" dirty="0">
                <a:sym typeface="Symbol" pitchFamily="18" charset="2"/>
              </a:rPr>
              <a:t>.</a:t>
            </a:r>
            <a:endParaRPr lang="zh-CN" altLang="en-US" dirty="0"/>
          </a:p>
        </p:txBody>
      </p:sp>
    </p:spTree>
    <p:extLst>
      <p:ext uri="{BB962C8B-B14F-4D97-AF65-F5344CB8AC3E}">
        <p14:creationId xmlns:p14="http://schemas.microsoft.com/office/powerpoint/2010/main" val="35227855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0"/>
            <a:ext cx="9001156" cy="2223686"/>
          </a:xfrm>
          <a:prstGeom prst="rect">
            <a:avLst/>
          </a:prstGeom>
          <a:noFill/>
          <a:ln w="9525">
            <a:noFill/>
            <a:miter lim="800000"/>
            <a:headEnd/>
            <a:tailEnd/>
          </a:ln>
        </p:spPr>
        <p:txBody>
          <a:bodyPr wrap="square">
            <a:spAutoFit/>
          </a:bodyPr>
          <a:lstStyle/>
          <a:p>
            <a:pPr>
              <a:buClrTx/>
              <a:buNone/>
            </a:pPr>
            <a:endParaRPr lang="zh-CN" altLang="en-US" sz="1050" b="1" dirty="0"/>
          </a:p>
          <a:p>
            <a:pPr marL="514350" indent="-514350">
              <a:buFont typeface="+mj-ea"/>
              <a:buAutoNum type="circleNumDbPlain" startAt="4"/>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a:t>
            </a:r>
            <a:endParaRPr lang="en-US" altLang="zh-CN" dirty="0">
              <a:solidFill>
                <a:srgbClr val="800080"/>
              </a:solidFill>
              <a:latin typeface="Arial"/>
              <a:cs typeface="Arial"/>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zh-CN" altLang="en-US" dirty="0">
                <a:solidFill>
                  <a:srgbClr val="800080"/>
                </a:solidFill>
                <a:latin typeface="Arial"/>
                <a:cs typeface="Arial"/>
                <a:sym typeface="Symbol" pitchFamily="18" charset="2"/>
              </a:rPr>
              <a:t>若前</a:t>
            </a:r>
            <a:r>
              <a:rPr lang="en-US" altLang="zh-CN" dirty="0">
                <a:solidFill>
                  <a:srgbClr val="800080"/>
                </a:solidFill>
                <a:latin typeface="Arial"/>
                <a:cs typeface="Arial"/>
                <a:sym typeface="Symbol" pitchFamily="18" charset="2"/>
              </a:rPr>
              <a:t>i-1</a:t>
            </a:r>
            <a:r>
              <a:rPr lang="zh-CN" altLang="en-US" dirty="0">
                <a:solidFill>
                  <a:srgbClr val="800080"/>
                </a:solidFill>
                <a:latin typeface="Arial"/>
                <a:cs typeface="Arial"/>
                <a:sym typeface="Symbol" pitchFamily="18" charset="2"/>
              </a:rPr>
              <a:t>个符号</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a:t>Y</a:t>
            </a:r>
            <a:r>
              <a:rPr lang="en-US" altLang="zh-CN" i="1" baseline="-25000" dirty="0"/>
              <a:t>i -1</a:t>
            </a:r>
            <a:r>
              <a:rPr lang="zh-CN" altLang="en-US" i="1" baseline="-25000" dirty="0"/>
              <a:t>，</a:t>
            </a:r>
            <a:r>
              <a:rPr lang="en-US" altLang="zh-CN" dirty="0"/>
              <a:t>1</a:t>
            </a:r>
            <a:r>
              <a:rPr lang="en-US" altLang="zh-CN" dirty="0">
                <a:sym typeface="Symbol" pitchFamily="18" charset="2"/>
              </a:rPr>
              <a:t></a:t>
            </a:r>
            <a:r>
              <a:rPr lang="en-US" altLang="zh-CN" i="1" dirty="0">
                <a:sym typeface="Symbol" pitchFamily="18" charset="2"/>
              </a:rPr>
              <a:t>i-1</a:t>
            </a:r>
            <a:r>
              <a:rPr lang="en-US" altLang="zh-CN" dirty="0">
                <a:sym typeface="Symbol" pitchFamily="18" charset="2"/>
              </a:rPr>
              <a:t>&lt;</a:t>
            </a:r>
            <a:r>
              <a:rPr lang="en-US" altLang="zh-CN" i="1" dirty="0">
                <a:sym typeface="Symbol" pitchFamily="18" charset="2"/>
              </a:rPr>
              <a:t>k</a:t>
            </a:r>
            <a:r>
              <a:rPr lang="zh-CN" altLang="en-US" i="1" dirty="0">
                <a:sym typeface="Symbol" pitchFamily="18" charset="2"/>
              </a:rPr>
              <a:t>，</a:t>
            </a:r>
            <a:r>
              <a:rPr lang="zh-CN" altLang="en-US" dirty="0"/>
              <a:t>都能推出</a:t>
            </a:r>
            <a:r>
              <a:rPr lang="en-US" altLang="zh-CN" dirty="0"/>
              <a:t> </a:t>
            </a:r>
            <a:r>
              <a:rPr lang="zh-CN" altLang="zh-CN" dirty="0">
                <a:sym typeface="Symbol" pitchFamily="18" charset="2"/>
              </a:rPr>
              <a:t></a:t>
            </a:r>
            <a:r>
              <a:rPr lang="zh-CN" altLang="en-US" dirty="0">
                <a:sym typeface="Symbol" pitchFamily="18" charset="2"/>
              </a:rPr>
              <a:t>，而</a:t>
            </a:r>
            <a:r>
              <a:rPr lang="en-US" altLang="zh-CN" i="1" dirty="0"/>
              <a:t> Y</a:t>
            </a:r>
            <a:r>
              <a:rPr lang="en-US" altLang="zh-CN" i="1" baseline="-25000" dirty="0"/>
              <a:t>i </a:t>
            </a:r>
            <a:r>
              <a:rPr lang="zh-CN" altLang="en-US" dirty="0">
                <a:solidFill>
                  <a:srgbClr val="800080"/>
                </a:solidFill>
                <a:latin typeface="Arial"/>
                <a:cs typeface="Arial"/>
              </a:rPr>
              <a:t>不能</a:t>
            </a:r>
            <a:r>
              <a:rPr lang="en-US" altLang="zh-CN" dirty="0">
                <a:sym typeface="Symbol" pitchFamily="18" charset="2"/>
              </a:rPr>
              <a:t>.</a:t>
            </a:r>
          </a:p>
        </p:txBody>
      </p:sp>
      <p:sp>
        <p:nvSpPr>
          <p:cNvPr id="12" name="矩形 11"/>
          <p:cNvSpPr/>
          <p:nvPr/>
        </p:nvSpPr>
        <p:spPr>
          <a:xfrm>
            <a:off x="-32" y="2285992"/>
            <a:ext cx="4680127"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a:t> Y</a:t>
            </a:r>
            <a:r>
              <a:rPr lang="en-US" altLang="zh-CN" i="1" baseline="-25000" dirty="0"/>
              <a:t>i -1</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grpSp>
        <p:nvGrpSpPr>
          <p:cNvPr id="31" name="组合 30"/>
          <p:cNvGrpSpPr/>
          <p:nvPr/>
        </p:nvGrpSpPr>
        <p:grpSpPr>
          <a:xfrm>
            <a:off x="1024404" y="2857496"/>
            <a:ext cx="1639868" cy="662848"/>
            <a:chOff x="1024404" y="2857496"/>
            <a:chExt cx="1639868" cy="662848"/>
          </a:xfrm>
        </p:grpSpPr>
        <p:sp>
          <p:nvSpPr>
            <p:cNvPr id="13" name="矩形 12"/>
            <p:cNvSpPr/>
            <p:nvPr/>
          </p:nvSpPr>
          <p:spPr>
            <a:xfrm>
              <a:off x="1024404" y="2935569"/>
              <a:ext cx="1639868" cy="584775"/>
            </a:xfrm>
            <a:prstGeom prst="rect">
              <a:avLst/>
            </a:prstGeom>
          </p:spPr>
          <p:txBody>
            <a:bodyPr wrap="square">
              <a:spAutoFit/>
            </a:bodyPr>
            <a:lstStyle/>
            <a:p>
              <a:pPr>
                <a:buNone/>
              </a:pPr>
              <a:r>
                <a:rPr lang="en-US" altLang="zh-CN" i="1" dirty="0"/>
                <a:t>Y</a:t>
              </a:r>
              <a:r>
                <a:rPr lang="en-US" altLang="zh-CN" baseline="-25000" dirty="0"/>
                <a:t>1</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14" name="矩形 13"/>
            <p:cNvSpPr/>
            <p:nvPr/>
          </p:nvSpPr>
          <p:spPr>
            <a:xfrm>
              <a:off x="1547664" y="2857496"/>
              <a:ext cx="344966" cy="584775"/>
            </a:xfrm>
            <a:prstGeom prst="rect">
              <a:avLst/>
            </a:prstGeom>
          </p:spPr>
          <p:txBody>
            <a:bodyPr wrap="none">
              <a:spAutoFit/>
            </a:bodyPr>
            <a:lstStyle/>
            <a:p>
              <a:pPr>
                <a:buNone/>
              </a:pPr>
              <a:r>
                <a:rPr lang="en-US" altLang="zh-CN" dirty="0"/>
                <a:t>*</a:t>
              </a:r>
              <a:endParaRPr lang="zh-CN" altLang="en-US" dirty="0"/>
            </a:p>
          </p:txBody>
        </p:sp>
      </p:grpSp>
      <p:sp>
        <p:nvSpPr>
          <p:cNvPr id="18" name="矩形 17"/>
          <p:cNvSpPr/>
          <p:nvPr/>
        </p:nvSpPr>
        <p:spPr>
          <a:xfrm>
            <a:off x="4607358" y="2357430"/>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1</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sp>
        <p:nvSpPr>
          <p:cNvPr id="19" name="矩形 18"/>
          <p:cNvSpPr/>
          <p:nvPr/>
        </p:nvSpPr>
        <p:spPr>
          <a:xfrm>
            <a:off x="4607358" y="3429000"/>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2</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3" name="组合 32"/>
          <p:cNvGrpSpPr/>
          <p:nvPr/>
        </p:nvGrpSpPr>
        <p:grpSpPr>
          <a:xfrm>
            <a:off x="1500166" y="3929066"/>
            <a:ext cx="1639868" cy="662848"/>
            <a:chOff x="1500166" y="3929066"/>
            <a:chExt cx="1639868" cy="662848"/>
          </a:xfrm>
        </p:grpSpPr>
        <p:sp>
          <p:nvSpPr>
            <p:cNvPr id="20" name="矩形 19"/>
            <p:cNvSpPr/>
            <p:nvPr/>
          </p:nvSpPr>
          <p:spPr>
            <a:xfrm>
              <a:off x="1500166" y="4007139"/>
              <a:ext cx="1639868" cy="584775"/>
            </a:xfrm>
            <a:prstGeom prst="rect">
              <a:avLst/>
            </a:prstGeom>
          </p:spPr>
          <p:txBody>
            <a:bodyPr wrap="square">
              <a:spAutoFit/>
            </a:bodyPr>
            <a:lstStyle/>
            <a:p>
              <a:pPr>
                <a:buNone/>
              </a:pPr>
              <a:r>
                <a:rPr lang="en-US" altLang="zh-CN" i="1" dirty="0"/>
                <a:t>Y</a:t>
              </a:r>
              <a:r>
                <a:rPr lang="en-US" altLang="zh-CN" baseline="-25000" dirty="0"/>
                <a:t>2</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21" name="矩形 20"/>
            <p:cNvSpPr/>
            <p:nvPr/>
          </p:nvSpPr>
          <p:spPr>
            <a:xfrm>
              <a:off x="2051720" y="3929066"/>
              <a:ext cx="344966" cy="584775"/>
            </a:xfrm>
            <a:prstGeom prst="rect">
              <a:avLst/>
            </a:prstGeom>
          </p:spPr>
          <p:txBody>
            <a:bodyPr wrap="none">
              <a:spAutoFit/>
            </a:bodyPr>
            <a:lstStyle/>
            <a:p>
              <a:pPr>
                <a:buNone/>
              </a:pPr>
              <a:r>
                <a:rPr lang="en-US" altLang="zh-CN" dirty="0"/>
                <a:t>*</a:t>
              </a:r>
              <a:endParaRPr lang="zh-CN" altLang="en-US" dirty="0"/>
            </a:p>
          </p:txBody>
        </p:sp>
      </p:grpSp>
      <p:sp>
        <p:nvSpPr>
          <p:cNvPr id="22" name="矩形 21"/>
          <p:cNvSpPr/>
          <p:nvPr/>
        </p:nvSpPr>
        <p:spPr>
          <a:xfrm rot="5400000">
            <a:off x="2709482" y="4648576"/>
            <a:ext cx="595035" cy="584775"/>
          </a:xfrm>
          <a:prstGeom prst="rect">
            <a:avLst/>
          </a:prstGeom>
        </p:spPr>
        <p:txBody>
          <a:bodyPr wrap="none">
            <a:spAutoFit/>
          </a:bodyPr>
          <a:lstStyle/>
          <a:p>
            <a:pPr>
              <a:buNone/>
            </a:pPr>
            <a:r>
              <a:rPr lang="en-US" altLang="zh-CN" dirty="0"/>
              <a:t>…</a:t>
            </a:r>
            <a:endParaRPr lang="zh-CN" altLang="en-US" dirty="0"/>
          </a:p>
        </p:txBody>
      </p:sp>
      <p:grpSp>
        <p:nvGrpSpPr>
          <p:cNvPr id="37" name="组合 36"/>
          <p:cNvGrpSpPr/>
          <p:nvPr/>
        </p:nvGrpSpPr>
        <p:grpSpPr>
          <a:xfrm>
            <a:off x="47134" y="6007403"/>
            <a:ext cx="4713470" cy="669484"/>
            <a:chOff x="47134" y="6007403"/>
            <a:chExt cx="4713470" cy="669484"/>
          </a:xfrm>
        </p:grpSpPr>
        <p:sp>
          <p:nvSpPr>
            <p:cNvPr id="23" name="矩形 22"/>
            <p:cNvSpPr/>
            <p:nvPr/>
          </p:nvSpPr>
          <p:spPr>
            <a:xfrm>
              <a:off x="47134" y="6092112"/>
              <a:ext cx="4713470"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24" name="矩形 23"/>
            <p:cNvSpPr/>
            <p:nvPr/>
          </p:nvSpPr>
          <p:spPr>
            <a:xfrm>
              <a:off x="482618" y="6007403"/>
              <a:ext cx="344966" cy="584775"/>
            </a:xfrm>
            <a:prstGeom prst="rect">
              <a:avLst/>
            </a:prstGeom>
          </p:spPr>
          <p:txBody>
            <a:bodyPr wrap="none">
              <a:spAutoFit/>
            </a:bodyPr>
            <a:lstStyle/>
            <a:p>
              <a:pPr>
                <a:buNone/>
              </a:pPr>
              <a:r>
                <a:rPr lang="en-US" altLang="zh-CN" dirty="0"/>
                <a:t>*</a:t>
              </a:r>
              <a:endParaRPr lang="zh-CN" altLang="en-US" dirty="0"/>
            </a:p>
          </p:txBody>
        </p:sp>
      </p:grpSp>
      <p:sp>
        <p:nvSpPr>
          <p:cNvPr id="25" name="矩形 24"/>
          <p:cNvSpPr/>
          <p:nvPr/>
        </p:nvSpPr>
        <p:spPr>
          <a:xfrm>
            <a:off x="4607358" y="6072206"/>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i </a:t>
            </a:r>
            <a:r>
              <a:rPr lang="en-US" altLang="zh-CN" sz="2800" dirty="0">
                <a:sym typeface="Symbol" pitchFamily="18" charset="2"/>
              </a:rPr>
              <a:t>)      </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8" name="组合 37"/>
          <p:cNvGrpSpPr/>
          <p:nvPr/>
        </p:nvGrpSpPr>
        <p:grpSpPr>
          <a:xfrm>
            <a:off x="47102" y="3364197"/>
            <a:ext cx="4708981" cy="669484"/>
            <a:chOff x="47102" y="3364197"/>
            <a:chExt cx="4708981" cy="669484"/>
          </a:xfrm>
        </p:grpSpPr>
        <p:sp>
          <p:nvSpPr>
            <p:cNvPr id="15" name="矩形 14"/>
            <p:cNvSpPr/>
            <p:nvPr/>
          </p:nvSpPr>
          <p:spPr>
            <a:xfrm>
              <a:off x="47102" y="3448906"/>
              <a:ext cx="4708981"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Y</a:t>
              </a:r>
              <a:r>
                <a:rPr lang="en-US" altLang="zh-CN" baseline="-25000" dirty="0"/>
                <a:t>2</a:t>
              </a:r>
              <a:r>
                <a:rPr lang="en-US" altLang="zh-CN" dirty="0"/>
                <a:t>…</a:t>
              </a:r>
              <a:r>
                <a:rPr lang="en-US" altLang="zh-CN" i="1" dirty="0"/>
                <a:t> Y</a:t>
              </a:r>
              <a:r>
                <a:rPr lang="en-US" altLang="zh-CN" i="1" baseline="-25000" dirty="0"/>
                <a:t>i -1</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16" name="矩形 15"/>
            <p:cNvSpPr/>
            <p:nvPr/>
          </p:nvSpPr>
          <p:spPr>
            <a:xfrm>
              <a:off x="467544" y="3364197"/>
              <a:ext cx="344966" cy="584775"/>
            </a:xfrm>
            <a:prstGeom prst="rect">
              <a:avLst/>
            </a:prstGeom>
          </p:spPr>
          <p:txBody>
            <a:bodyPr wrap="none">
              <a:spAutoFit/>
            </a:bodyPr>
            <a:lstStyle/>
            <a:p>
              <a:pPr>
                <a:buNone/>
              </a:pPr>
              <a:r>
                <a:rPr lang="en-US" altLang="zh-CN" dirty="0"/>
                <a:t>*</a:t>
              </a:r>
              <a:endParaRPr lang="zh-CN" altLang="en-US" dirty="0"/>
            </a:p>
          </p:txBody>
        </p:sp>
      </p:grpSp>
      <p:grpSp>
        <p:nvGrpSpPr>
          <p:cNvPr id="35" name="组合 34"/>
          <p:cNvGrpSpPr/>
          <p:nvPr/>
        </p:nvGrpSpPr>
        <p:grpSpPr>
          <a:xfrm>
            <a:off x="-32" y="5000636"/>
            <a:ext cx="4790157" cy="669484"/>
            <a:chOff x="-32" y="5000636"/>
            <a:chExt cx="4790157" cy="669484"/>
          </a:xfrm>
        </p:grpSpPr>
        <p:sp>
          <p:nvSpPr>
            <p:cNvPr id="26" name="矩形 25"/>
            <p:cNvSpPr/>
            <p:nvPr/>
          </p:nvSpPr>
          <p:spPr>
            <a:xfrm>
              <a:off x="-32" y="5085345"/>
              <a:ext cx="4790157"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        Y</a:t>
              </a:r>
              <a:r>
                <a:rPr lang="en-US" altLang="zh-CN" i="1" baseline="-25000" dirty="0"/>
                <a:t>i -1</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27" name="矩形 26"/>
            <p:cNvSpPr/>
            <p:nvPr/>
          </p:nvSpPr>
          <p:spPr>
            <a:xfrm>
              <a:off x="467544" y="5000636"/>
              <a:ext cx="344966" cy="584775"/>
            </a:xfrm>
            <a:prstGeom prst="rect">
              <a:avLst/>
            </a:prstGeom>
          </p:spPr>
          <p:txBody>
            <a:bodyPr wrap="none">
              <a:spAutoFit/>
            </a:bodyPr>
            <a:lstStyle/>
            <a:p>
              <a:pPr>
                <a:buNone/>
              </a:pPr>
              <a:r>
                <a:rPr lang="en-US" altLang="zh-CN" dirty="0"/>
                <a:t>*</a:t>
              </a:r>
              <a:endParaRPr lang="zh-CN" altLang="en-US" dirty="0"/>
            </a:p>
          </p:txBody>
        </p:sp>
      </p:grpSp>
      <p:sp>
        <p:nvSpPr>
          <p:cNvPr id="28" name="矩形 27"/>
          <p:cNvSpPr/>
          <p:nvPr/>
        </p:nvSpPr>
        <p:spPr>
          <a:xfrm>
            <a:off x="4488786" y="5120358"/>
            <a:ext cx="4726684"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i -1</a:t>
            </a:r>
            <a:r>
              <a:rPr lang="en-US" altLang="zh-CN" sz="2800" i="1" dirty="0"/>
              <a:t> </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6" name="组合 35"/>
          <p:cNvGrpSpPr/>
          <p:nvPr/>
        </p:nvGrpSpPr>
        <p:grpSpPr>
          <a:xfrm>
            <a:off x="2285984" y="5565505"/>
            <a:ext cx="1639868" cy="662848"/>
            <a:chOff x="2285984" y="5565505"/>
            <a:chExt cx="1639868" cy="662848"/>
          </a:xfrm>
        </p:grpSpPr>
        <p:sp>
          <p:nvSpPr>
            <p:cNvPr id="29" name="矩形 28"/>
            <p:cNvSpPr/>
            <p:nvPr/>
          </p:nvSpPr>
          <p:spPr>
            <a:xfrm>
              <a:off x="2285984" y="5643578"/>
              <a:ext cx="1639868" cy="584775"/>
            </a:xfrm>
            <a:prstGeom prst="rect">
              <a:avLst/>
            </a:prstGeom>
          </p:spPr>
          <p:txBody>
            <a:bodyPr wrap="square">
              <a:spAutoFit/>
            </a:bodyPr>
            <a:lstStyle/>
            <a:p>
              <a:pPr>
                <a:buNone/>
              </a:pPr>
              <a:r>
                <a:rPr lang="en-US" altLang="zh-CN" i="1" dirty="0"/>
                <a:t>Y</a:t>
              </a:r>
              <a:r>
                <a:rPr lang="en-US" altLang="zh-CN" i="1" baseline="-25000" dirty="0"/>
                <a:t>i -1 </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30" name="矩形 29"/>
            <p:cNvSpPr/>
            <p:nvPr/>
          </p:nvSpPr>
          <p:spPr>
            <a:xfrm>
              <a:off x="3133716" y="5565505"/>
              <a:ext cx="344966" cy="584775"/>
            </a:xfrm>
            <a:prstGeom prst="rect">
              <a:avLst/>
            </a:prstGeom>
          </p:spPr>
          <p:txBody>
            <a:bodyPr wrap="none">
              <a:spAutoFit/>
            </a:bodyPr>
            <a:lstStyle/>
            <a:p>
              <a:pPr>
                <a:buNone/>
              </a:pPr>
              <a:r>
                <a:rPr lang="en-US" altLang="zh-CN" dirty="0"/>
                <a:t>*</a:t>
              </a:r>
              <a:endParaRPr lang="zh-CN" altLang="en-US" dirty="0"/>
            </a:p>
          </p:txBody>
        </p:sp>
      </p:grpSp>
    </p:spTree>
    <p:extLst>
      <p:ext uri="{BB962C8B-B14F-4D97-AF65-F5344CB8AC3E}">
        <p14:creationId xmlns:p14="http://schemas.microsoft.com/office/powerpoint/2010/main" val="36187678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2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2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20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20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2" grpId="0"/>
      <p:bldP spid="25" grpId="0"/>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28564" y="2857496"/>
            <a:ext cx="8715436" cy="961731"/>
            <a:chOff x="285720" y="4824723"/>
            <a:chExt cx="8715436" cy="961731"/>
          </a:xfrm>
        </p:grpSpPr>
        <p:sp>
          <p:nvSpPr>
            <p:cNvPr id="5" name="矩形 4"/>
            <p:cNvSpPr/>
            <p:nvPr/>
          </p:nvSpPr>
          <p:spPr>
            <a:xfrm>
              <a:off x="285720" y="4857760"/>
              <a:ext cx="8715436" cy="830997"/>
            </a:xfrm>
            <a:prstGeom prst="rect">
              <a:avLst/>
            </a:prstGeom>
          </p:spPr>
          <p:txBody>
            <a:bodyPr wrap="square">
              <a:spAutoFit/>
            </a:bodyPr>
            <a:lstStyle/>
            <a:p>
              <a:pPr marL="514350" indent="-514350">
                <a:lnSpc>
                  <a:spcPct val="150000"/>
                </a:lnSpc>
                <a:buNone/>
              </a:pPr>
              <a:r>
                <a:rPr lang="zh-CN" altLang="en-US" dirty="0"/>
                <a:t> </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a:t>Y</a:t>
              </a:r>
              <a:r>
                <a:rPr lang="en-US" altLang="zh-CN" i="1" baseline="-25000" dirty="0"/>
                <a:t>i</a:t>
              </a:r>
              <a:r>
                <a:rPr lang="en-US" altLang="zh-CN" dirty="0"/>
                <a:t>) </a:t>
              </a:r>
              <a:r>
                <a:rPr lang="zh-CN" altLang="en-US" dirty="0"/>
                <a:t>⊆ </a:t>
              </a:r>
              <a:r>
                <a:rPr lang="en-US" altLang="zh-CN" dirty="0"/>
                <a:t>FIRST </a:t>
              </a:r>
              <a:r>
                <a:rPr lang="en-US" altLang="zh-CN" dirty="0">
                  <a:sym typeface="Symbol" pitchFamily="18" charset="2"/>
                </a:rPr>
                <a:t>(X)</a:t>
              </a:r>
              <a:endParaRPr lang="zh-CN" altLang="en-US" dirty="0"/>
            </a:p>
          </p:txBody>
        </p:sp>
        <p:sp>
          <p:nvSpPr>
            <p:cNvPr id="6" name="Rectangle 14"/>
            <p:cNvSpPr>
              <a:spLocks noChangeArrowheads="1"/>
            </p:cNvSpPr>
            <p:nvPr/>
          </p:nvSpPr>
          <p:spPr bwMode="auto">
            <a:xfrm>
              <a:off x="379417" y="5324789"/>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7" name="Rectangle 15"/>
            <p:cNvSpPr>
              <a:spLocks noChangeArrowheads="1"/>
            </p:cNvSpPr>
            <p:nvPr/>
          </p:nvSpPr>
          <p:spPr bwMode="auto">
            <a:xfrm>
              <a:off x="384923" y="4824723"/>
              <a:ext cx="543739" cy="461665"/>
            </a:xfrm>
            <a:prstGeom prst="rect">
              <a:avLst/>
            </a:prstGeom>
            <a:noFill/>
            <a:ln w="9525" algn="ctr">
              <a:noFill/>
              <a:miter lim="800000"/>
              <a:headEnd/>
              <a:tailEnd/>
            </a:ln>
          </p:spPr>
          <p:txBody>
            <a:bodyPr wrap="none">
              <a:spAutoFit/>
            </a:bodyPr>
            <a:lstStyle/>
            <a:p>
              <a:pPr>
                <a:buNone/>
              </a:pPr>
              <a:r>
                <a:rPr lang="en-US" altLang="zh-CN" sz="2400" b="1" i="1" dirty="0"/>
                <a:t>i-1</a:t>
              </a:r>
            </a:p>
          </p:txBody>
        </p:sp>
      </p:grpSp>
      <p:grpSp>
        <p:nvGrpSpPr>
          <p:cNvPr id="11" name="组合 10"/>
          <p:cNvGrpSpPr/>
          <p:nvPr/>
        </p:nvGrpSpPr>
        <p:grpSpPr>
          <a:xfrm>
            <a:off x="1214414" y="4214818"/>
            <a:ext cx="6215090" cy="1323439"/>
            <a:chOff x="1000116" y="2819941"/>
            <a:chExt cx="6215090" cy="1323439"/>
          </a:xfrm>
        </p:grpSpPr>
        <p:sp>
          <p:nvSpPr>
            <p:cNvPr id="8" name="Rectangle 14"/>
            <p:cNvSpPr>
              <a:spLocks noChangeArrowheads="1"/>
            </p:cNvSpPr>
            <p:nvPr/>
          </p:nvSpPr>
          <p:spPr bwMode="auto">
            <a:xfrm>
              <a:off x="1070997" y="3324525"/>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9" name="Rectangle 15"/>
            <p:cNvSpPr>
              <a:spLocks noChangeArrowheads="1"/>
            </p:cNvSpPr>
            <p:nvPr/>
          </p:nvSpPr>
          <p:spPr bwMode="auto">
            <a:xfrm>
              <a:off x="1076503" y="2824459"/>
              <a:ext cx="543739" cy="461665"/>
            </a:xfrm>
            <a:prstGeom prst="rect">
              <a:avLst/>
            </a:prstGeom>
            <a:noFill/>
            <a:ln w="9525" algn="ctr">
              <a:noFill/>
              <a:miter lim="800000"/>
              <a:headEnd/>
              <a:tailEnd/>
            </a:ln>
          </p:spPr>
          <p:txBody>
            <a:bodyPr wrap="none">
              <a:spAutoFit/>
            </a:bodyPr>
            <a:lstStyle/>
            <a:p>
              <a:pPr>
                <a:buNone/>
              </a:pPr>
              <a:r>
                <a:rPr lang="en-US" altLang="zh-CN" sz="2400" b="1" i="1" dirty="0"/>
                <a:t>i-1</a:t>
              </a:r>
            </a:p>
          </p:txBody>
        </p:sp>
        <p:sp>
          <p:nvSpPr>
            <p:cNvPr id="10" name="矩形 9"/>
            <p:cNvSpPr/>
            <p:nvPr/>
          </p:nvSpPr>
          <p:spPr>
            <a:xfrm>
              <a:off x="1000116" y="2819941"/>
              <a:ext cx="6215090" cy="1323439"/>
            </a:xfrm>
            <a:prstGeom prst="rect">
              <a:avLst/>
            </a:prstGeom>
          </p:spPr>
          <p:txBody>
            <a:bodyPr wrap="square">
              <a:spAutoFit/>
            </a:bodyPr>
            <a:lstStyle/>
            <a:p>
              <a:pPr marL="514350" indent="-514350">
                <a:lnSpc>
                  <a:spcPct val="150000"/>
                </a:lnSpc>
                <a:buNone/>
              </a:pPr>
              <a:r>
                <a:rPr lang="zh-CN" altLang="en-US" dirty="0"/>
                <a:t> </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a:t>Y</a:t>
              </a:r>
              <a:r>
                <a:rPr lang="en-US" altLang="zh-CN" i="1" baseline="-25000" dirty="0"/>
                <a:t>i</a:t>
              </a:r>
              <a:r>
                <a:rPr lang="en-US" altLang="zh-CN" dirty="0"/>
                <a:t>)</a:t>
              </a:r>
            </a:p>
            <a:p>
              <a:pPr marL="514350" indent="-514350">
                <a:buNone/>
              </a:pPr>
              <a:r>
                <a:rPr lang="en-US" altLang="zh-CN" dirty="0">
                  <a:sym typeface="Symbol" pitchFamily="18" charset="2"/>
                </a:rPr>
                <a:t>			</a:t>
              </a:r>
              <a:r>
                <a:rPr lang="zh-CN" altLang="en-US" dirty="0">
                  <a:sym typeface="Symbol" pitchFamily="18" charset="2"/>
                </a:rPr>
                <a:t>包含在</a:t>
              </a:r>
              <a:r>
                <a:rPr lang="en-US" altLang="zh-CN" dirty="0"/>
                <a:t>FIRST </a:t>
              </a:r>
              <a:r>
                <a:rPr lang="en-US" altLang="zh-CN" dirty="0">
                  <a:sym typeface="Symbol" pitchFamily="18" charset="2"/>
                </a:rPr>
                <a:t>(X)</a:t>
              </a:r>
              <a:r>
                <a:rPr lang="zh-CN" altLang="en-US" dirty="0">
                  <a:sym typeface="Symbol" pitchFamily="18" charset="2"/>
                </a:rPr>
                <a:t>中；</a:t>
              </a:r>
              <a:endParaRPr lang="zh-CN" altLang="en-US" dirty="0"/>
            </a:p>
          </p:txBody>
        </p:sp>
      </p:grpSp>
      <p:sp>
        <p:nvSpPr>
          <p:cNvPr id="13" name="Rectangle 4"/>
          <p:cNvSpPr>
            <a:spLocks noChangeArrowheads="1"/>
          </p:cNvSpPr>
          <p:nvPr/>
        </p:nvSpPr>
        <p:spPr bwMode="auto">
          <a:xfrm>
            <a:off x="0" y="0"/>
            <a:ext cx="9001156" cy="2223686"/>
          </a:xfrm>
          <a:prstGeom prst="rect">
            <a:avLst/>
          </a:prstGeom>
          <a:noFill/>
          <a:ln w="9525">
            <a:noFill/>
            <a:miter lim="800000"/>
            <a:headEnd/>
            <a:tailEnd/>
          </a:ln>
        </p:spPr>
        <p:txBody>
          <a:bodyPr wrap="square">
            <a:spAutoFit/>
          </a:bodyPr>
          <a:lstStyle/>
          <a:p>
            <a:pPr>
              <a:buClrTx/>
              <a:buNone/>
            </a:pPr>
            <a:endParaRPr lang="zh-CN" altLang="en-US" sz="1050" b="1" dirty="0"/>
          </a:p>
          <a:p>
            <a:pPr marL="514350" indent="-514350">
              <a:buFont typeface="+mj-ea"/>
              <a:buAutoNum type="circleNumDbPlain" startAt="4"/>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a:t>
            </a:r>
            <a:endParaRPr lang="en-US" altLang="zh-CN" dirty="0">
              <a:solidFill>
                <a:srgbClr val="800080"/>
              </a:solidFill>
              <a:latin typeface="Arial"/>
              <a:cs typeface="Arial"/>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zh-CN" altLang="en-US" dirty="0">
                <a:solidFill>
                  <a:srgbClr val="800080"/>
                </a:solidFill>
                <a:latin typeface="Arial"/>
                <a:cs typeface="Arial"/>
                <a:sym typeface="Symbol" pitchFamily="18" charset="2"/>
              </a:rPr>
              <a:t>若前</a:t>
            </a:r>
            <a:r>
              <a:rPr lang="en-US" altLang="zh-CN" dirty="0">
                <a:solidFill>
                  <a:srgbClr val="800080"/>
                </a:solidFill>
                <a:latin typeface="Arial"/>
                <a:cs typeface="Arial"/>
                <a:sym typeface="Symbol" pitchFamily="18" charset="2"/>
              </a:rPr>
              <a:t>i-1</a:t>
            </a:r>
            <a:r>
              <a:rPr lang="zh-CN" altLang="en-US" dirty="0">
                <a:solidFill>
                  <a:srgbClr val="800080"/>
                </a:solidFill>
                <a:latin typeface="Arial"/>
                <a:cs typeface="Arial"/>
                <a:sym typeface="Symbol" pitchFamily="18" charset="2"/>
              </a:rPr>
              <a:t>个符号</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a:t>Y</a:t>
            </a:r>
            <a:r>
              <a:rPr lang="en-US" altLang="zh-CN" i="1" baseline="-25000" dirty="0"/>
              <a:t>i -1</a:t>
            </a:r>
            <a:r>
              <a:rPr lang="zh-CN" altLang="en-US" i="1" baseline="-25000" dirty="0"/>
              <a:t>，</a:t>
            </a:r>
            <a:r>
              <a:rPr lang="en-US" altLang="zh-CN" dirty="0"/>
              <a:t>1</a:t>
            </a:r>
            <a:r>
              <a:rPr lang="en-US" altLang="zh-CN" dirty="0">
                <a:sym typeface="Symbol" pitchFamily="18" charset="2"/>
              </a:rPr>
              <a:t></a:t>
            </a:r>
            <a:r>
              <a:rPr lang="en-US" altLang="zh-CN" i="1" dirty="0">
                <a:sym typeface="Symbol" pitchFamily="18" charset="2"/>
              </a:rPr>
              <a:t>i-1</a:t>
            </a:r>
            <a:r>
              <a:rPr lang="en-US" altLang="zh-CN" dirty="0">
                <a:sym typeface="Symbol" pitchFamily="18" charset="2"/>
              </a:rPr>
              <a:t>&lt;</a:t>
            </a:r>
            <a:r>
              <a:rPr lang="en-US" altLang="zh-CN" i="1" dirty="0">
                <a:sym typeface="Symbol" pitchFamily="18" charset="2"/>
              </a:rPr>
              <a:t>k</a:t>
            </a:r>
            <a:r>
              <a:rPr lang="zh-CN" altLang="en-US" i="1" dirty="0">
                <a:sym typeface="Symbol" pitchFamily="18" charset="2"/>
              </a:rPr>
              <a:t>，</a:t>
            </a:r>
            <a:r>
              <a:rPr lang="zh-CN" altLang="en-US" dirty="0"/>
              <a:t>都能推出</a:t>
            </a:r>
            <a:r>
              <a:rPr lang="en-US" altLang="zh-CN" dirty="0"/>
              <a:t> </a:t>
            </a:r>
            <a:r>
              <a:rPr lang="zh-CN" altLang="zh-CN" dirty="0">
                <a:sym typeface="Symbol" pitchFamily="18" charset="2"/>
              </a:rPr>
              <a:t></a:t>
            </a:r>
            <a:r>
              <a:rPr lang="zh-CN" altLang="en-US" dirty="0">
                <a:sym typeface="Symbol" pitchFamily="18" charset="2"/>
              </a:rPr>
              <a:t>，而</a:t>
            </a:r>
            <a:r>
              <a:rPr lang="en-US" altLang="zh-CN" i="1" dirty="0"/>
              <a:t> Y</a:t>
            </a:r>
            <a:r>
              <a:rPr lang="en-US" altLang="zh-CN" i="1" baseline="-25000" dirty="0"/>
              <a:t>i </a:t>
            </a:r>
            <a:r>
              <a:rPr lang="zh-CN" altLang="en-US" dirty="0">
                <a:solidFill>
                  <a:srgbClr val="800080"/>
                </a:solidFill>
                <a:latin typeface="Arial"/>
                <a:cs typeface="Arial"/>
              </a:rPr>
              <a:t>不能</a:t>
            </a:r>
            <a:r>
              <a:rPr lang="en-US" altLang="zh-CN" dirty="0">
                <a:sym typeface="Symbol" pitchFamily="18" charset="2"/>
              </a:rPr>
              <a:t>.</a:t>
            </a:r>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0"/>
            <a:ext cx="9001156" cy="1731243"/>
          </a:xfrm>
          <a:prstGeom prst="rect">
            <a:avLst/>
          </a:prstGeom>
          <a:noFill/>
          <a:ln w="9525">
            <a:noFill/>
            <a:miter lim="800000"/>
            <a:headEnd/>
            <a:tailEnd/>
          </a:ln>
        </p:spPr>
        <p:txBody>
          <a:bodyPr wrap="square">
            <a:spAutoFit/>
          </a:bodyPr>
          <a:lstStyle/>
          <a:p>
            <a:pPr>
              <a:buClrTx/>
              <a:buNone/>
            </a:pPr>
            <a:endParaRPr lang="zh-CN" altLang="en-US" sz="1050" b="1" dirty="0"/>
          </a:p>
          <a:p>
            <a:pPr marL="514350" indent="-514350">
              <a:buFont typeface="+mj-ea"/>
              <a:buAutoNum type="circleNumDbPlain" startAt="5"/>
            </a:pPr>
            <a:r>
              <a:rPr lang="zh-CN" altLang="en-US" dirty="0">
                <a:solidFill>
                  <a:srgbClr val="800080"/>
                </a:solidFill>
                <a:latin typeface="Arial"/>
                <a:cs typeface="Arial"/>
                <a:sym typeface="Symbol" pitchFamily="18" charset="2"/>
              </a:rPr>
              <a:t>若</a:t>
            </a:r>
            <a:r>
              <a:rPr lang="en-US" altLang="zh-CN" dirty="0">
                <a:solidFill>
                  <a:srgbClr val="800080"/>
                </a:solidFill>
                <a:latin typeface="Arial"/>
                <a:cs typeface="Arial"/>
                <a:sym typeface="Symbol" pitchFamily="18" charset="2"/>
              </a:rPr>
              <a:t>k</a:t>
            </a:r>
            <a:r>
              <a:rPr lang="zh-CN" altLang="en-US" dirty="0">
                <a:solidFill>
                  <a:srgbClr val="800080"/>
                </a:solidFill>
                <a:latin typeface="Arial"/>
                <a:cs typeface="Arial"/>
                <a:sym typeface="Symbol" pitchFamily="18" charset="2"/>
              </a:rPr>
              <a:t>个</a:t>
            </a: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a:t>
            </a:r>
            <a:endParaRPr lang="en-US" altLang="zh-CN" dirty="0">
              <a:solidFill>
                <a:srgbClr val="800080"/>
              </a:solidFill>
              <a:latin typeface="Arial"/>
              <a:cs typeface="Arial"/>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en-US" altLang="zh-CN" i="1" dirty="0"/>
              <a:t> 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err="1"/>
              <a:t>Y</a:t>
            </a:r>
            <a:r>
              <a:rPr lang="en-US" altLang="zh-CN" i="1" baseline="-25000" dirty="0" err="1"/>
              <a:t>k</a:t>
            </a:r>
            <a:r>
              <a:rPr lang="zh-CN" altLang="en-US" dirty="0"/>
              <a:t>都能推出</a:t>
            </a:r>
            <a:r>
              <a:rPr lang="en-US" altLang="zh-CN" dirty="0"/>
              <a:t> </a:t>
            </a:r>
            <a:r>
              <a:rPr lang="zh-CN" altLang="zh-CN" dirty="0">
                <a:sym typeface="Symbol" pitchFamily="18" charset="2"/>
              </a:rPr>
              <a:t></a:t>
            </a:r>
            <a:endParaRPr lang="en-US" altLang="zh-CN" dirty="0">
              <a:sym typeface="Symbol" pitchFamily="18" charset="2"/>
            </a:endParaRPr>
          </a:p>
        </p:txBody>
      </p:sp>
      <p:sp>
        <p:nvSpPr>
          <p:cNvPr id="12" name="矩形 11"/>
          <p:cNvSpPr/>
          <p:nvPr/>
        </p:nvSpPr>
        <p:spPr>
          <a:xfrm>
            <a:off x="-32" y="2285992"/>
            <a:ext cx="4680127"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a:t> Y</a:t>
            </a:r>
            <a:r>
              <a:rPr lang="en-US" altLang="zh-CN" i="1" baseline="-25000" dirty="0"/>
              <a:t>i -1</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grpSp>
        <p:nvGrpSpPr>
          <p:cNvPr id="31" name="组合 30"/>
          <p:cNvGrpSpPr/>
          <p:nvPr/>
        </p:nvGrpSpPr>
        <p:grpSpPr>
          <a:xfrm>
            <a:off x="1024404" y="2857496"/>
            <a:ext cx="1639868" cy="662848"/>
            <a:chOff x="1024404" y="2857496"/>
            <a:chExt cx="1639868" cy="662848"/>
          </a:xfrm>
        </p:grpSpPr>
        <p:sp>
          <p:nvSpPr>
            <p:cNvPr id="13" name="矩形 12"/>
            <p:cNvSpPr/>
            <p:nvPr/>
          </p:nvSpPr>
          <p:spPr>
            <a:xfrm>
              <a:off x="1024404" y="2935569"/>
              <a:ext cx="1639868" cy="584775"/>
            </a:xfrm>
            <a:prstGeom prst="rect">
              <a:avLst/>
            </a:prstGeom>
          </p:spPr>
          <p:txBody>
            <a:bodyPr wrap="square">
              <a:spAutoFit/>
            </a:bodyPr>
            <a:lstStyle/>
            <a:p>
              <a:pPr>
                <a:buNone/>
              </a:pPr>
              <a:r>
                <a:rPr lang="en-US" altLang="zh-CN" i="1" dirty="0"/>
                <a:t>Y</a:t>
              </a:r>
              <a:r>
                <a:rPr lang="en-US" altLang="zh-CN" baseline="-25000" dirty="0"/>
                <a:t>1</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14" name="矩形 13"/>
            <p:cNvSpPr/>
            <p:nvPr/>
          </p:nvSpPr>
          <p:spPr>
            <a:xfrm>
              <a:off x="1608132" y="2857496"/>
              <a:ext cx="344966" cy="584775"/>
            </a:xfrm>
            <a:prstGeom prst="rect">
              <a:avLst/>
            </a:prstGeom>
          </p:spPr>
          <p:txBody>
            <a:bodyPr wrap="none">
              <a:spAutoFit/>
            </a:bodyPr>
            <a:lstStyle/>
            <a:p>
              <a:pPr>
                <a:buNone/>
              </a:pPr>
              <a:r>
                <a:rPr lang="en-US" altLang="zh-CN" dirty="0"/>
                <a:t>*</a:t>
              </a:r>
              <a:endParaRPr lang="zh-CN" altLang="en-US" dirty="0"/>
            </a:p>
          </p:txBody>
        </p:sp>
      </p:grpSp>
      <p:sp>
        <p:nvSpPr>
          <p:cNvPr id="18" name="矩形 17"/>
          <p:cNvSpPr/>
          <p:nvPr/>
        </p:nvSpPr>
        <p:spPr>
          <a:xfrm>
            <a:off x="4607358" y="2357430"/>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1</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sp>
        <p:nvSpPr>
          <p:cNvPr id="19" name="矩形 18"/>
          <p:cNvSpPr/>
          <p:nvPr/>
        </p:nvSpPr>
        <p:spPr>
          <a:xfrm>
            <a:off x="4607358" y="3429000"/>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a:t>Y</a:t>
            </a:r>
            <a:r>
              <a:rPr lang="en-US" altLang="zh-CN" sz="2800" i="1" baseline="-25000" dirty="0"/>
              <a:t>2</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3" name="组合 32"/>
          <p:cNvGrpSpPr/>
          <p:nvPr/>
        </p:nvGrpSpPr>
        <p:grpSpPr>
          <a:xfrm>
            <a:off x="1500166" y="3929066"/>
            <a:ext cx="1639868" cy="662848"/>
            <a:chOff x="1500166" y="3929066"/>
            <a:chExt cx="1639868" cy="662848"/>
          </a:xfrm>
        </p:grpSpPr>
        <p:sp>
          <p:nvSpPr>
            <p:cNvPr id="20" name="矩形 19"/>
            <p:cNvSpPr/>
            <p:nvPr/>
          </p:nvSpPr>
          <p:spPr>
            <a:xfrm>
              <a:off x="1500166" y="4007139"/>
              <a:ext cx="1639868" cy="584775"/>
            </a:xfrm>
            <a:prstGeom prst="rect">
              <a:avLst/>
            </a:prstGeom>
          </p:spPr>
          <p:txBody>
            <a:bodyPr wrap="square">
              <a:spAutoFit/>
            </a:bodyPr>
            <a:lstStyle/>
            <a:p>
              <a:pPr>
                <a:buNone/>
              </a:pPr>
              <a:r>
                <a:rPr lang="en-US" altLang="zh-CN" i="1" dirty="0"/>
                <a:t>Y</a:t>
              </a:r>
              <a:r>
                <a:rPr lang="en-US" altLang="zh-CN" baseline="-25000" dirty="0"/>
                <a:t>2</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21" name="矩形 20"/>
            <p:cNvSpPr/>
            <p:nvPr/>
          </p:nvSpPr>
          <p:spPr>
            <a:xfrm>
              <a:off x="2083894" y="3929066"/>
              <a:ext cx="344966" cy="584775"/>
            </a:xfrm>
            <a:prstGeom prst="rect">
              <a:avLst/>
            </a:prstGeom>
          </p:spPr>
          <p:txBody>
            <a:bodyPr wrap="none">
              <a:spAutoFit/>
            </a:bodyPr>
            <a:lstStyle/>
            <a:p>
              <a:pPr>
                <a:buNone/>
              </a:pPr>
              <a:r>
                <a:rPr lang="en-US" altLang="zh-CN" dirty="0"/>
                <a:t>*</a:t>
              </a:r>
              <a:endParaRPr lang="zh-CN" altLang="en-US" dirty="0"/>
            </a:p>
          </p:txBody>
        </p:sp>
      </p:grpSp>
      <p:sp>
        <p:nvSpPr>
          <p:cNvPr id="22" name="矩形 21"/>
          <p:cNvSpPr/>
          <p:nvPr/>
        </p:nvSpPr>
        <p:spPr>
          <a:xfrm rot="5400000">
            <a:off x="2709482" y="4648576"/>
            <a:ext cx="595035" cy="584775"/>
          </a:xfrm>
          <a:prstGeom prst="rect">
            <a:avLst/>
          </a:prstGeom>
        </p:spPr>
        <p:txBody>
          <a:bodyPr wrap="none">
            <a:spAutoFit/>
          </a:bodyPr>
          <a:lstStyle/>
          <a:p>
            <a:pPr>
              <a:buNone/>
            </a:pPr>
            <a:r>
              <a:rPr lang="en-US" altLang="zh-CN" dirty="0"/>
              <a:t>…</a:t>
            </a:r>
            <a:endParaRPr lang="zh-CN" altLang="en-US" dirty="0"/>
          </a:p>
        </p:txBody>
      </p:sp>
      <p:grpSp>
        <p:nvGrpSpPr>
          <p:cNvPr id="37" name="组合 36"/>
          <p:cNvGrpSpPr/>
          <p:nvPr/>
        </p:nvGrpSpPr>
        <p:grpSpPr>
          <a:xfrm>
            <a:off x="47134" y="6007403"/>
            <a:ext cx="4697696" cy="669484"/>
            <a:chOff x="47134" y="6007403"/>
            <a:chExt cx="4697696" cy="669484"/>
          </a:xfrm>
        </p:grpSpPr>
        <p:sp>
          <p:nvSpPr>
            <p:cNvPr id="23" name="矩形 22"/>
            <p:cNvSpPr/>
            <p:nvPr/>
          </p:nvSpPr>
          <p:spPr>
            <a:xfrm>
              <a:off x="47134" y="6092112"/>
              <a:ext cx="4697696"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24" name="矩形 23"/>
            <p:cNvSpPr/>
            <p:nvPr/>
          </p:nvSpPr>
          <p:spPr>
            <a:xfrm>
              <a:off x="467544" y="6007403"/>
              <a:ext cx="344966" cy="584775"/>
            </a:xfrm>
            <a:prstGeom prst="rect">
              <a:avLst/>
            </a:prstGeom>
          </p:spPr>
          <p:txBody>
            <a:bodyPr wrap="none">
              <a:spAutoFit/>
            </a:bodyPr>
            <a:lstStyle/>
            <a:p>
              <a:pPr>
                <a:buNone/>
              </a:pPr>
              <a:r>
                <a:rPr lang="en-US" altLang="zh-CN" dirty="0"/>
                <a:t>*</a:t>
              </a:r>
              <a:endParaRPr lang="zh-CN" altLang="en-US" dirty="0"/>
            </a:p>
          </p:txBody>
        </p:sp>
      </p:grpSp>
      <p:sp>
        <p:nvSpPr>
          <p:cNvPr id="25" name="矩形 24"/>
          <p:cNvSpPr/>
          <p:nvPr/>
        </p:nvSpPr>
        <p:spPr>
          <a:xfrm>
            <a:off x="4607358" y="6072206"/>
            <a:ext cx="4536642"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err="1"/>
              <a:t>Y</a:t>
            </a:r>
            <a:r>
              <a:rPr lang="en-US" altLang="zh-CN" sz="2800" i="1" baseline="-25000" dirty="0" err="1"/>
              <a:t>k</a:t>
            </a:r>
            <a:r>
              <a:rPr lang="en-US" altLang="zh-CN" sz="2800" dirty="0">
                <a:sym typeface="Symbol" pitchFamily="18" charset="2"/>
              </a:rPr>
              <a:t>)      </a:t>
            </a:r>
            <a:r>
              <a:rPr lang="en-US" altLang="zh-CN" sz="2800" dirty="0"/>
              <a:t> </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8" name="组合 37"/>
          <p:cNvGrpSpPr/>
          <p:nvPr/>
        </p:nvGrpSpPr>
        <p:grpSpPr>
          <a:xfrm>
            <a:off x="47102" y="3364197"/>
            <a:ext cx="4708981" cy="669484"/>
            <a:chOff x="47102" y="3364197"/>
            <a:chExt cx="4708981" cy="669484"/>
          </a:xfrm>
        </p:grpSpPr>
        <p:sp>
          <p:nvSpPr>
            <p:cNvPr id="15" name="矩形 14"/>
            <p:cNvSpPr/>
            <p:nvPr/>
          </p:nvSpPr>
          <p:spPr>
            <a:xfrm>
              <a:off x="47102" y="3448906"/>
              <a:ext cx="4708981"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Y</a:t>
              </a:r>
              <a:r>
                <a:rPr lang="en-US" altLang="zh-CN" baseline="-25000" dirty="0"/>
                <a:t>2</a:t>
              </a:r>
              <a:r>
                <a:rPr lang="en-US" altLang="zh-CN" dirty="0"/>
                <a:t>…</a:t>
              </a:r>
              <a:r>
                <a:rPr lang="en-US" altLang="zh-CN" i="1" dirty="0"/>
                <a:t> Y</a:t>
              </a:r>
              <a:r>
                <a:rPr lang="en-US" altLang="zh-CN" i="1" baseline="-25000" dirty="0"/>
                <a:t>i -1</a:t>
              </a:r>
              <a:r>
                <a:rPr lang="en-US" altLang="zh-CN" i="1" dirty="0"/>
                <a:t> Y</a:t>
              </a:r>
              <a:r>
                <a:rPr lang="en-US" altLang="zh-CN" i="1" baseline="-25000" dirty="0"/>
                <a:t>i </a:t>
              </a:r>
              <a:r>
                <a:rPr lang="en-US" altLang="zh-CN" dirty="0"/>
                <a:t>…</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16" name="矩形 15"/>
            <p:cNvSpPr/>
            <p:nvPr/>
          </p:nvSpPr>
          <p:spPr>
            <a:xfrm>
              <a:off x="467544" y="3364197"/>
              <a:ext cx="344966" cy="584775"/>
            </a:xfrm>
            <a:prstGeom prst="rect">
              <a:avLst/>
            </a:prstGeom>
          </p:spPr>
          <p:txBody>
            <a:bodyPr wrap="none">
              <a:spAutoFit/>
            </a:bodyPr>
            <a:lstStyle/>
            <a:p>
              <a:pPr>
                <a:buNone/>
              </a:pPr>
              <a:r>
                <a:rPr lang="en-US" altLang="zh-CN" dirty="0"/>
                <a:t>*</a:t>
              </a:r>
              <a:endParaRPr lang="zh-CN" altLang="en-US" dirty="0"/>
            </a:p>
          </p:txBody>
        </p:sp>
      </p:grpSp>
      <p:grpSp>
        <p:nvGrpSpPr>
          <p:cNvPr id="35" name="组合 34"/>
          <p:cNvGrpSpPr/>
          <p:nvPr/>
        </p:nvGrpSpPr>
        <p:grpSpPr>
          <a:xfrm>
            <a:off x="-32" y="5000636"/>
            <a:ext cx="4752776" cy="669484"/>
            <a:chOff x="-32" y="5000636"/>
            <a:chExt cx="4752776" cy="669484"/>
          </a:xfrm>
        </p:grpSpPr>
        <p:sp>
          <p:nvSpPr>
            <p:cNvPr id="26" name="矩形 25"/>
            <p:cNvSpPr/>
            <p:nvPr/>
          </p:nvSpPr>
          <p:spPr>
            <a:xfrm>
              <a:off x="-32" y="5085345"/>
              <a:ext cx="4752776" cy="584775"/>
            </a:xfrm>
            <a:prstGeom prst="rect">
              <a:avLst/>
            </a:prstGeom>
          </p:spPr>
          <p:txBody>
            <a:bodyPr wrap="none">
              <a:spAutoFit/>
            </a:bodyPr>
            <a:lstStyle/>
            <a:p>
              <a:pPr>
                <a:buNone/>
              </a:pPr>
              <a:r>
                <a:rPr lang="en-US" altLang="zh-CN" dirty="0">
                  <a:sym typeface="Symbol" pitchFamily="18" charset="2"/>
                </a:rPr>
                <a:t>X </a:t>
              </a:r>
              <a:r>
                <a:rPr lang="en-US" altLang="zh-CN" dirty="0">
                  <a:solidFill>
                    <a:srgbClr val="800080"/>
                  </a:solidFill>
                  <a:sym typeface="Symbol" pitchFamily="18" charset="2"/>
                </a:rPr>
                <a:t> </a:t>
              </a:r>
              <a:r>
                <a:rPr lang="en-US" altLang="zh-CN" i="1" dirty="0">
                  <a:sym typeface="Symbol" pitchFamily="18" charset="2"/>
                </a:rPr>
                <a:t>    </a:t>
              </a:r>
              <a:r>
                <a:rPr lang="en-US" altLang="zh-CN" i="1" dirty="0"/>
                <a:t>               </a:t>
              </a:r>
              <a:r>
                <a:rPr lang="en-US" altLang="zh-CN" i="1" dirty="0" err="1"/>
                <a:t>Y</a:t>
              </a:r>
              <a:r>
                <a:rPr lang="en-US" altLang="zh-CN" i="1" baseline="-25000" dirty="0" err="1"/>
                <a:t>k</a:t>
              </a:r>
              <a:r>
                <a:rPr lang="en-US" altLang="zh-CN" i="1" baseline="-25000" dirty="0"/>
                <a:t> -1</a:t>
              </a:r>
              <a:r>
                <a:rPr lang="en-US" altLang="zh-CN" i="1" dirty="0"/>
                <a:t>  </a:t>
              </a:r>
              <a:r>
                <a:rPr lang="en-US" altLang="zh-CN" i="1" dirty="0" err="1"/>
                <a:t>Y</a:t>
              </a:r>
              <a:r>
                <a:rPr lang="en-US" altLang="zh-CN" i="1" baseline="-25000" dirty="0" err="1"/>
                <a:t>k</a:t>
              </a:r>
              <a:r>
                <a:rPr lang="en-US" altLang="zh-CN" dirty="0"/>
                <a:t> </a:t>
              </a:r>
              <a:endParaRPr lang="zh-CN" altLang="en-US" dirty="0"/>
            </a:p>
          </p:txBody>
        </p:sp>
        <p:sp>
          <p:nvSpPr>
            <p:cNvPr id="27" name="矩形 26"/>
            <p:cNvSpPr/>
            <p:nvPr/>
          </p:nvSpPr>
          <p:spPr>
            <a:xfrm>
              <a:off x="395536" y="5000636"/>
              <a:ext cx="344966" cy="584775"/>
            </a:xfrm>
            <a:prstGeom prst="rect">
              <a:avLst/>
            </a:prstGeom>
          </p:spPr>
          <p:txBody>
            <a:bodyPr wrap="none">
              <a:spAutoFit/>
            </a:bodyPr>
            <a:lstStyle/>
            <a:p>
              <a:pPr>
                <a:buNone/>
              </a:pPr>
              <a:r>
                <a:rPr lang="en-US" altLang="zh-CN" dirty="0"/>
                <a:t>*</a:t>
              </a:r>
              <a:endParaRPr lang="zh-CN" altLang="en-US" dirty="0"/>
            </a:p>
          </p:txBody>
        </p:sp>
      </p:grpSp>
      <p:sp>
        <p:nvSpPr>
          <p:cNvPr id="28" name="矩形 27"/>
          <p:cNvSpPr/>
          <p:nvPr/>
        </p:nvSpPr>
        <p:spPr>
          <a:xfrm>
            <a:off x="4488786" y="5120358"/>
            <a:ext cx="4726684" cy="523220"/>
          </a:xfrm>
          <a:prstGeom prst="rect">
            <a:avLst/>
          </a:prstGeom>
        </p:spPr>
        <p:txBody>
          <a:bodyPr wrap="square">
            <a:spAutoFit/>
          </a:bodyPr>
          <a:lstStyle/>
          <a:p>
            <a:pPr>
              <a:buNone/>
            </a:pPr>
            <a:r>
              <a:rPr lang="en-US" altLang="zh-CN" sz="2800" dirty="0"/>
              <a:t>,FIRST </a:t>
            </a:r>
            <a:r>
              <a:rPr lang="en-US" altLang="zh-CN" sz="2800" dirty="0">
                <a:sym typeface="Symbol" pitchFamily="18" charset="2"/>
              </a:rPr>
              <a:t>(</a:t>
            </a:r>
            <a:r>
              <a:rPr lang="en-US" altLang="zh-CN" sz="2800" i="1" dirty="0" err="1"/>
              <a:t>Y</a:t>
            </a:r>
            <a:r>
              <a:rPr lang="en-US" altLang="zh-CN" sz="2800" i="1" baseline="-25000" dirty="0" err="1"/>
              <a:t>k</a:t>
            </a:r>
            <a:r>
              <a:rPr lang="en-US" altLang="zh-CN" sz="2800" i="1" baseline="-25000" dirty="0"/>
              <a:t> -1</a:t>
            </a:r>
            <a:r>
              <a:rPr lang="en-US" altLang="zh-CN" sz="2800" dirty="0">
                <a:sym typeface="Symbol" pitchFamily="18" charset="2"/>
              </a:rPr>
              <a:t>){</a:t>
            </a:r>
            <a:r>
              <a:rPr lang="zh-CN" altLang="zh-CN" sz="2800" dirty="0">
                <a:sym typeface="Symbol" pitchFamily="18" charset="2"/>
              </a:rPr>
              <a:t></a:t>
            </a:r>
            <a:r>
              <a:rPr lang="en-US" altLang="zh-CN" sz="2800" dirty="0">
                <a:sym typeface="Symbol" pitchFamily="18" charset="2"/>
              </a:rPr>
              <a:t>}</a:t>
            </a:r>
            <a:r>
              <a:rPr lang="zh-CN" altLang="en-US" sz="2800" dirty="0"/>
              <a:t>⊆</a:t>
            </a:r>
            <a:r>
              <a:rPr lang="en-US" altLang="zh-CN" sz="2800" dirty="0"/>
              <a:t>FIRST</a:t>
            </a:r>
            <a:r>
              <a:rPr lang="en-US" altLang="zh-CN" sz="2800" dirty="0">
                <a:sym typeface="Symbol" pitchFamily="18" charset="2"/>
              </a:rPr>
              <a:t>(</a:t>
            </a:r>
            <a:r>
              <a:rPr lang="en-US" altLang="zh-CN" sz="2800" i="1" dirty="0">
                <a:sym typeface="Symbol" pitchFamily="18" charset="2"/>
              </a:rPr>
              <a:t>X</a:t>
            </a:r>
            <a:r>
              <a:rPr lang="en-US" altLang="zh-CN" sz="2800" dirty="0">
                <a:sym typeface="Symbol" pitchFamily="18" charset="2"/>
              </a:rPr>
              <a:t>)</a:t>
            </a:r>
            <a:r>
              <a:rPr lang="en-US" altLang="zh-CN" sz="2800" dirty="0">
                <a:ea typeface="宋体" pitchFamily="2" charset="-122"/>
                <a:sym typeface="Symbol" pitchFamily="18" charset="2"/>
              </a:rPr>
              <a:t> </a:t>
            </a:r>
            <a:endParaRPr lang="zh-CN" altLang="en-US" sz="2800" dirty="0"/>
          </a:p>
        </p:txBody>
      </p:sp>
      <p:grpSp>
        <p:nvGrpSpPr>
          <p:cNvPr id="36" name="组合 35"/>
          <p:cNvGrpSpPr/>
          <p:nvPr/>
        </p:nvGrpSpPr>
        <p:grpSpPr>
          <a:xfrm>
            <a:off x="3076148" y="5527133"/>
            <a:ext cx="1639868" cy="664795"/>
            <a:chOff x="3076148" y="5527133"/>
            <a:chExt cx="1639868" cy="664795"/>
          </a:xfrm>
        </p:grpSpPr>
        <p:sp>
          <p:nvSpPr>
            <p:cNvPr id="29" name="矩形 28"/>
            <p:cNvSpPr/>
            <p:nvPr/>
          </p:nvSpPr>
          <p:spPr>
            <a:xfrm>
              <a:off x="3076148" y="5607153"/>
              <a:ext cx="1639868" cy="584775"/>
            </a:xfrm>
            <a:prstGeom prst="rect">
              <a:avLst/>
            </a:prstGeom>
          </p:spPr>
          <p:txBody>
            <a:bodyPr wrap="square">
              <a:spAutoFit/>
            </a:bodyPr>
            <a:lstStyle/>
            <a:p>
              <a:pPr>
                <a:buNone/>
              </a:pPr>
              <a:r>
                <a:rPr lang="en-US" altLang="zh-CN" i="1" dirty="0"/>
                <a:t>Y</a:t>
              </a:r>
              <a:r>
                <a:rPr lang="en-US" altLang="zh-CN" i="1" baseline="-25000" dirty="0"/>
                <a:t>k-1 </a:t>
              </a:r>
              <a:r>
                <a:rPr lang="en-US" altLang="zh-CN" dirty="0">
                  <a:solidFill>
                    <a:srgbClr val="800080"/>
                  </a:solidFill>
                  <a:sym typeface="Symbol" pitchFamily="18" charset="2"/>
                </a:rPr>
                <a:t></a:t>
              </a:r>
              <a:r>
                <a:rPr lang="en-US" altLang="zh-CN" dirty="0"/>
                <a:t> </a:t>
              </a:r>
              <a:r>
                <a:rPr lang="zh-CN" altLang="zh-CN" dirty="0">
                  <a:sym typeface="Symbol" pitchFamily="18" charset="2"/>
                </a:rPr>
                <a:t></a:t>
              </a:r>
              <a:endParaRPr lang="zh-CN" altLang="en-US" dirty="0"/>
            </a:p>
          </p:txBody>
        </p:sp>
        <p:sp>
          <p:nvSpPr>
            <p:cNvPr id="30" name="矩形 29"/>
            <p:cNvSpPr/>
            <p:nvPr/>
          </p:nvSpPr>
          <p:spPr>
            <a:xfrm>
              <a:off x="3896082" y="5527133"/>
              <a:ext cx="344966" cy="584775"/>
            </a:xfrm>
            <a:prstGeom prst="rect">
              <a:avLst/>
            </a:prstGeom>
          </p:spPr>
          <p:txBody>
            <a:bodyPr wrap="square">
              <a:spAutoFit/>
            </a:bodyPr>
            <a:lstStyle/>
            <a:p>
              <a:pPr>
                <a:buNone/>
              </a:pPr>
              <a:r>
                <a:rPr lang="en-US" altLang="zh-CN" dirty="0"/>
                <a:t>*</a:t>
              </a:r>
              <a:endParaRPr lang="zh-CN" altLang="en-US" dirty="0"/>
            </a:p>
          </p:txBody>
        </p:sp>
      </p:grpSp>
    </p:spTree>
    <p:extLst>
      <p:ext uri="{BB962C8B-B14F-4D97-AF65-F5344CB8AC3E}">
        <p14:creationId xmlns:p14="http://schemas.microsoft.com/office/powerpoint/2010/main" val="194648093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2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20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2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20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20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P spid="22" grpId="0"/>
      <p:bldP spid="25" grpId="0"/>
      <p:bldP spid="2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0"/>
            <a:ext cx="9001156" cy="3208571"/>
          </a:xfrm>
          <a:prstGeom prst="rect">
            <a:avLst/>
          </a:prstGeom>
          <a:noFill/>
          <a:ln w="9525">
            <a:noFill/>
            <a:miter lim="800000"/>
            <a:headEnd/>
            <a:tailEnd/>
          </a:ln>
        </p:spPr>
        <p:txBody>
          <a:bodyPr wrap="square">
            <a:spAutoFit/>
          </a:bodyPr>
          <a:lstStyle/>
          <a:p>
            <a:pPr>
              <a:buClrTx/>
              <a:buNone/>
            </a:pPr>
            <a:endParaRPr lang="zh-CN" altLang="en-US" sz="1050" b="1" dirty="0"/>
          </a:p>
          <a:p>
            <a:pPr marL="514350" indent="-514350">
              <a:buFont typeface="+mj-ea"/>
              <a:buAutoNum type="circleNumDbPlain" startAt="5"/>
            </a:pPr>
            <a:r>
              <a:rPr lang="zh-CN" altLang="en-US" dirty="0">
                <a:solidFill>
                  <a:srgbClr val="800080"/>
                </a:solidFill>
                <a:latin typeface="Arial"/>
                <a:cs typeface="Arial"/>
                <a:sym typeface="Symbol" pitchFamily="18" charset="2"/>
              </a:rPr>
              <a:t>若</a:t>
            </a:r>
            <a:r>
              <a:rPr lang="en-US" altLang="zh-CN" dirty="0">
                <a:solidFill>
                  <a:srgbClr val="800080"/>
                </a:solidFill>
                <a:latin typeface="Arial"/>
                <a:cs typeface="Arial"/>
                <a:sym typeface="Symbol" pitchFamily="18" charset="2"/>
              </a:rPr>
              <a:t>k</a:t>
            </a:r>
            <a:r>
              <a:rPr lang="zh-CN" altLang="en-US" dirty="0">
                <a:solidFill>
                  <a:srgbClr val="800080"/>
                </a:solidFill>
                <a:latin typeface="Arial"/>
                <a:cs typeface="Arial"/>
                <a:sym typeface="Symbol" pitchFamily="18" charset="2"/>
              </a:rPr>
              <a:t>个</a:t>
            </a: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en-US" altLang="zh-CN" i="1" dirty="0">
                <a:sym typeface="Symbol" pitchFamily="18" charset="2"/>
              </a:rPr>
              <a:t>  </a:t>
            </a:r>
            <a:r>
              <a:rPr lang="zh-CN" altLang="en-US" dirty="0">
                <a:sym typeface="Symbol" pitchFamily="18" charset="2"/>
              </a:rPr>
              <a:t>并有产生式</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a:t>Y</a:t>
            </a:r>
            <a:r>
              <a:rPr lang="en-US" altLang="zh-CN" i="1" baseline="-25000" dirty="0">
                <a:sym typeface="Symbol" pitchFamily="18" charset="2"/>
              </a:rPr>
              <a:t>j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a:t>
            </a:r>
            <a:endParaRPr lang="en-US" altLang="zh-CN" dirty="0">
              <a:solidFill>
                <a:srgbClr val="800080"/>
              </a:solidFill>
              <a:latin typeface="Arial"/>
              <a:cs typeface="Arial"/>
              <a:sym typeface="Symbol" pitchFamily="18" charset="2"/>
            </a:endParaRPr>
          </a:p>
          <a:p>
            <a:pPr marL="514350" indent="-514350">
              <a:buNone/>
            </a:pPr>
            <a:r>
              <a:rPr lang="en-US" altLang="zh-CN" dirty="0">
                <a:solidFill>
                  <a:srgbClr val="800080"/>
                </a:solidFill>
                <a:latin typeface="Arial"/>
                <a:cs typeface="Arial"/>
                <a:sym typeface="Symbol" pitchFamily="18" charset="2"/>
              </a:rPr>
              <a:t>	</a:t>
            </a:r>
            <a:r>
              <a:rPr lang="en-US" altLang="zh-CN" i="1" dirty="0"/>
              <a:t> 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err="1"/>
              <a:t>Y</a:t>
            </a:r>
            <a:r>
              <a:rPr lang="en-US" altLang="zh-CN" i="1" baseline="-25000" dirty="0" err="1"/>
              <a:t>k</a:t>
            </a:r>
            <a:r>
              <a:rPr lang="zh-CN" altLang="en-US" dirty="0"/>
              <a:t>都能推出</a:t>
            </a:r>
            <a:r>
              <a:rPr lang="en-US" altLang="zh-CN" dirty="0"/>
              <a:t> </a:t>
            </a:r>
            <a:r>
              <a:rPr lang="zh-CN" altLang="zh-CN" dirty="0">
                <a:sym typeface="Symbol" pitchFamily="18" charset="2"/>
              </a:rPr>
              <a:t></a:t>
            </a:r>
            <a:endParaRPr lang="en-US" altLang="zh-CN" dirty="0">
              <a:sym typeface="Symbol" pitchFamily="18" charset="2"/>
            </a:endParaRPr>
          </a:p>
          <a:p>
            <a:pPr marL="514350" indent="-514350">
              <a:buNone/>
            </a:pPr>
            <a:r>
              <a:rPr lang="zh-CN" altLang="en-US" dirty="0"/>
              <a:t> </a:t>
            </a:r>
            <a:endParaRPr lang="en-US" altLang="zh-CN" dirty="0"/>
          </a:p>
          <a:p>
            <a:pPr marL="514350" indent="-514350">
              <a:buNone/>
            </a:pPr>
            <a:r>
              <a:rPr lang="en-US" altLang="zh-CN" dirty="0">
                <a:ea typeface="宋体" pitchFamily="2" charset="-122"/>
                <a:sym typeface="Symbol" pitchFamily="18" charset="2"/>
              </a:rPr>
              <a:t>	</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err="1"/>
              <a:t>Y</a:t>
            </a:r>
            <a:r>
              <a:rPr lang="en-US" altLang="zh-CN" i="1" baseline="-25000" dirty="0" err="1"/>
              <a:t>k</a:t>
            </a:r>
            <a:r>
              <a:rPr lang="en-US" altLang="zh-CN" dirty="0"/>
              <a:t>)</a:t>
            </a:r>
            <a:r>
              <a:rPr lang="en-US" altLang="zh-CN" dirty="0">
                <a:sym typeface="Symbol" pitchFamily="18" charset="2"/>
              </a:rPr>
              <a:t>				</a:t>
            </a:r>
            <a:r>
              <a:rPr lang="zh-CN" altLang="en-US" dirty="0">
                <a:sym typeface="Symbol" pitchFamily="18" charset="2"/>
              </a:rPr>
              <a:t>包含在</a:t>
            </a:r>
            <a:r>
              <a:rPr lang="en-US" altLang="zh-CN" dirty="0"/>
              <a:t>FIRST </a:t>
            </a:r>
            <a:r>
              <a:rPr lang="en-US" altLang="zh-CN" dirty="0">
                <a:sym typeface="Symbol" pitchFamily="18" charset="2"/>
              </a:rPr>
              <a:t>(X)</a:t>
            </a:r>
            <a:r>
              <a:rPr lang="zh-CN" altLang="en-US" dirty="0">
                <a:sym typeface="Symbol" pitchFamily="18" charset="2"/>
              </a:rPr>
              <a:t>中；</a:t>
            </a:r>
            <a:r>
              <a:rPr lang="en-US" altLang="zh-CN" sz="2400" dirty="0"/>
              <a:t> </a:t>
            </a:r>
            <a:endParaRPr lang="en-US" altLang="zh-CN" dirty="0">
              <a:sym typeface="Symbol" pitchFamily="18" charset="2"/>
            </a:endParaRPr>
          </a:p>
        </p:txBody>
      </p:sp>
      <p:sp>
        <p:nvSpPr>
          <p:cNvPr id="32" name="Rectangle 14">
            <a:extLst>
              <a:ext uri="{FF2B5EF4-FFF2-40B4-BE49-F238E27FC236}">
                <a16:creationId xmlns:a16="http://schemas.microsoft.com/office/drawing/2014/main" id="{2502CDDE-6908-462F-B77F-36EC7969B93E}"/>
              </a:ext>
            </a:extLst>
          </p:cNvPr>
          <p:cNvSpPr>
            <a:spLocks noChangeArrowheads="1"/>
          </p:cNvSpPr>
          <p:nvPr/>
        </p:nvSpPr>
        <p:spPr bwMode="auto">
          <a:xfrm>
            <a:off x="494933" y="2463279"/>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34" name="Rectangle 15">
            <a:extLst>
              <a:ext uri="{FF2B5EF4-FFF2-40B4-BE49-F238E27FC236}">
                <a16:creationId xmlns:a16="http://schemas.microsoft.com/office/drawing/2014/main" id="{B2523398-E6EB-4B84-82C0-CD5E31D96B93}"/>
              </a:ext>
            </a:extLst>
          </p:cNvPr>
          <p:cNvSpPr>
            <a:spLocks noChangeArrowheads="1"/>
          </p:cNvSpPr>
          <p:nvPr/>
        </p:nvSpPr>
        <p:spPr bwMode="auto">
          <a:xfrm>
            <a:off x="449773" y="1916832"/>
            <a:ext cx="630301" cy="461665"/>
          </a:xfrm>
          <a:prstGeom prst="rect">
            <a:avLst/>
          </a:prstGeom>
          <a:noFill/>
          <a:ln w="9525" algn="ctr">
            <a:noFill/>
            <a:miter lim="800000"/>
            <a:headEnd/>
            <a:tailEnd/>
          </a:ln>
        </p:spPr>
        <p:txBody>
          <a:bodyPr wrap="none">
            <a:spAutoFit/>
          </a:bodyPr>
          <a:lstStyle/>
          <a:p>
            <a:pPr>
              <a:buNone/>
            </a:pPr>
            <a:r>
              <a:rPr lang="en-US" altLang="zh-CN" sz="2400" b="1" i="1" dirty="0"/>
              <a:t>k-1</a:t>
            </a:r>
          </a:p>
        </p:txBody>
      </p:sp>
    </p:spTree>
    <p:extLst>
      <p:ext uri="{BB962C8B-B14F-4D97-AF65-F5344CB8AC3E}">
        <p14:creationId xmlns:p14="http://schemas.microsoft.com/office/powerpoint/2010/main" val="11978888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0" y="1"/>
            <a:ext cx="9324528" cy="6655668"/>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dirty="0"/>
              <a:t>事实上对于一般情况</a:t>
            </a:r>
            <a:r>
              <a:rPr lang="en-US" altLang="zh-CN" dirty="0">
                <a:sym typeface="Symbol" pitchFamily="18" charset="2"/>
              </a:rPr>
              <a:t>X </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dirty="0"/>
              <a:t> ,</a:t>
            </a:r>
            <a:r>
              <a:rPr lang="zh-CN" altLang="en-US" dirty="0"/>
              <a:t> 我们可以用下面的伪代码统一处理：</a:t>
            </a:r>
            <a:endParaRPr lang="en-US" altLang="zh-CN" dirty="0"/>
          </a:p>
          <a:p>
            <a:pPr>
              <a:buNone/>
            </a:pPr>
            <a:endParaRPr lang="en-US" altLang="zh-CN" dirty="0"/>
          </a:p>
          <a:p>
            <a:pPr lvl="3">
              <a:buNone/>
            </a:pPr>
            <a:r>
              <a:rPr lang="en-US" altLang="zh-CN" dirty="0"/>
              <a:t>for </a:t>
            </a:r>
            <a:r>
              <a:rPr lang="en-US" altLang="zh-CN" dirty="0" err="1"/>
              <a:t>i</a:t>
            </a:r>
            <a:r>
              <a:rPr lang="en-US" altLang="zh-CN" dirty="0"/>
              <a:t> = 1 to k</a:t>
            </a:r>
          </a:p>
          <a:p>
            <a:pPr lvl="3">
              <a:buNone/>
            </a:pPr>
            <a:r>
              <a:rPr lang="en-US" altLang="zh-CN" dirty="0"/>
              <a:t>{</a:t>
            </a:r>
          </a:p>
          <a:p>
            <a:pPr lvl="3">
              <a:buNone/>
            </a:pPr>
            <a:r>
              <a:rPr lang="en-US" altLang="zh-CN" dirty="0"/>
              <a:t>     if(</a:t>
            </a:r>
            <a:r>
              <a:rPr lang="zh-CN" altLang="en-US" dirty="0">
                <a:sym typeface="Symbol" pitchFamily="18" charset="2"/>
              </a:rPr>
              <a:t></a:t>
            </a:r>
            <a:r>
              <a:rPr lang="zh-CN" altLang="en-US" dirty="0"/>
              <a:t> </a:t>
            </a:r>
            <a:r>
              <a:rPr lang="zh-CN" altLang="en-US" dirty="0">
                <a:sym typeface="Symbol" pitchFamily="18" charset="2"/>
              </a:rPr>
              <a:t></a:t>
            </a:r>
            <a:r>
              <a:rPr lang="zh-CN" altLang="en-US" dirty="0"/>
              <a:t> </a:t>
            </a:r>
            <a:r>
              <a:rPr lang="en-US" altLang="zh-CN" i="1" dirty="0"/>
              <a:t>First</a:t>
            </a:r>
            <a:r>
              <a:rPr lang="en-US" altLang="zh-CN" dirty="0"/>
              <a:t>(</a:t>
            </a:r>
            <a:r>
              <a:rPr lang="en-US" altLang="zh-CN" i="1" dirty="0"/>
              <a:t>Y</a:t>
            </a:r>
            <a:r>
              <a:rPr lang="en-US" altLang="zh-CN" i="1" baseline="-25000" dirty="0"/>
              <a:t>i</a:t>
            </a:r>
            <a:r>
              <a:rPr lang="en-US" altLang="zh-CN" dirty="0"/>
              <a:t>) or </a:t>
            </a:r>
            <a:r>
              <a:rPr lang="en-US" altLang="zh-CN" dirty="0" err="1"/>
              <a:t>i</a:t>
            </a:r>
            <a:r>
              <a:rPr lang="en-US" altLang="zh-CN" dirty="0"/>
              <a:t>==k  ){</a:t>
            </a:r>
          </a:p>
          <a:p>
            <a:pPr lvl="3">
              <a:buNone/>
            </a:pPr>
            <a:r>
              <a:rPr lang="en-US" altLang="zh-CN" dirty="0"/>
              <a:t> 		FIRST </a:t>
            </a:r>
            <a:r>
              <a:rPr lang="en-US" altLang="zh-CN" dirty="0">
                <a:sym typeface="Symbol" pitchFamily="18" charset="2"/>
              </a:rPr>
              <a:t>(</a:t>
            </a:r>
            <a:r>
              <a:rPr lang="en-US" altLang="zh-CN" i="1" dirty="0"/>
              <a:t>Y</a:t>
            </a:r>
            <a:r>
              <a:rPr lang="en-US" altLang="zh-CN" i="1" baseline="-25000" dirty="0"/>
              <a:t>i</a:t>
            </a:r>
            <a:r>
              <a:rPr lang="en-US" altLang="zh-CN" dirty="0">
                <a:sym typeface="Symbol" pitchFamily="18" charset="2"/>
              </a:rPr>
              <a:t>) </a:t>
            </a:r>
            <a:r>
              <a:rPr lang="zh-CN" altLang="en-US" dirty="0"/>
              <a:t>⊆ </a:t>
            </a:r>
            <a:r>
              <a:rPr lang="en-US" altLang="zh-CN" dirty="0"/>
              <a:t>FIRST</a:t>
            </a:r>
            <a:r>
              <a:rPr lang="en-US" altLang="zh-CN" dirty="0">
                <a:sym typeface="Symbol" pitchFamily="18" charset="2"/>
              </a:rPr>
              <a:t>(</a:t>
            </a:r>
            <a:r>
              <a:rPr lang="en-US" altLang="zh-CN" i="1" dirty="0">
                <a:sym typeface="Symbol" pitchFamily="18" charset="2"/>
              </a:rPr>
              <a:t>X</a:t>
            </a:r>
            <a:r>
              <a:rPr lang="en-US" altLang="zh-CN" dirty="0">
                <a:sym typeface="Symbol" pitchFamily="18" charset="2"/>
              </a:rPr>
              <a:t>);</a:t>
            </a:r>
          </a:p>
          <a:p>
            <a:pPr lvl="3">
              <a:buNone/>
            </a:pPr>
            <a:r>
              <a:rPr lang="en-US" altLang="zh-CN" dirty="0">
                <a:sym typeface="Symbol" pitchFamily="18" charset="2"/>
              </a:rPr>
              <a:t>            break;</a:t>
            </a:r>
          </a:p>
          <a:p>
            <a:pPr lvl="3">
              <a:buNone/>
            </a:pPr>
            <a:r>
              <a:rPr lang="en-US" altLang="zh-CN" dirty="0">
                <a:sym typeface="Symbol" pitchFamily="18" charset="2"/>
              </a:rPr>
              <a:t>      }</a:t>
            </a:r>
          </a:p>
          <a:p>
            <a:pPr lvl="3">
              <a:buNone/>
            </a:pPr>
            <a:r>
              <a:rPr lang="en-US" altLang="zh-CN" dirty="0">
                <a:sym typeface="Symbol" pitchFamily="18" charset="2"/>
              </a:rPr>
              <a:t>      else </a:t>
            </a:r>
            <a:r>
              <a:rPr lang="en-US" altLang="zh-CN" dirty="0"/>
              <a:t>FIRST </a:t>
            </a:r>
            <a:r>
              <a:rPr lang="en-US" altLang="zh-CN" dirty="0">
                <a:sym typeface="Symbol" pitchFamily="18" charset="2"/>
              </a:rPr>
              <a:t>(</a:t>
            </a:r>
            <a:r>
              <a:rPr lang="en-US" altLang="zh-CN" i="1" dirty="0"/>
              <a:t>Y</a:t>
            </a:r>
            <a:r>
              <a:rPr lang="en-US" altLang="zh-CN" i="1" baseline="-25000" dirty="0"/>
              <a:t>i</a:t>
            </a:r>
            <a:r>
              <a:rPr lang="en-US" altLang="zh-CN" dirty="0">
                <a:sym typeface="Symbol" pitchFamily="18" charset="2"/>
              </a:rPr>
              <a:t>)  {</a:t>
            </a:r>
            <a:r>
              <a:rPr lang="zh-CN" altLang="zh-CN" dirty="0">
                <a:sym typeface="Symbol" pitchFamily="18" charset="2"/>
              </a:rPr>
              <a:t></a:t>
            </a:r>
            <a:r>
              <a:rPr lang="en-US" altLang="zh-CN" dirty="0">
                <a:sym typeface="Symbol" pitchFamily="18" charset="2"/>
              </a:rPr>
              <a:t>} </a:t>
            </a:r>
            <a:r>
              <a:rPr lang="zh-CN" altLang="en-US" dirty="0"/>
              <a:t>⊆</a:t>
            </a:r>
            <a:r>
              <a:rPr lang="en-US" altLang="zh-CN" dirty="0"/>
              <a:t>FIRST</a:t>
            </a:r>
            <a:r>
              <a:rPr lang="en-US" altLang="zh-CN" dirty="0">
                <a:sym typeface="Symbol" pitchFamily="18" charset="2"/>
              </a:rPr>
              <a:t>(</a:t>
            </a:r>
            <a:r>
              <a:rPr lang="en-US" altLang="zh-CN" i="1" dirty="0">
                <a:sym typeface="Symbol" pitchFamily="18" charset="2"/>
              </a:rPr>
              <a:t>X</a:t>
            </a:r>
            <a:r>
              <a:rPr lang="en-US" altLang="zh-CN" dirty="0">
                <a:sym typeface="Symbol" pitchFamily="18" charset="2"/>
              </a:rPr>
              <a:t>) ;</a:t>
            </a:r>
            <a:endParaRPr lang="en-US" altLang="zh-CN" dirty="0"/>
          </a:p>
          <a:p>
            <a:pPr lvl="3">
              <a:buNone/>
            </a:pPr>
            <a:r>
              <a:rPr lang="en-US" altLang="zh-CN" dirty="0"/>
              <a:t>}</a:t>
            </a:r>
          </a:p>
          <a:p>
            <a:pPr>
              <a:buNone/>
            </a:pPr>
            <a:r>
              <a:rPr lang="en-US" altLang="zh-CN" dirty="0"/>
              <a:t>     </a:t>
            </a:r>
          </a:p>
          <a:p>
            <a:pPr>
              <a:buNone/>
            </a:pPr>
            <a:r>
              <a:rPr lang="en-US" altLang="zh-CN" dirty="0"/>
              <a:t> </a:t>
            </a:r>
          </a:p>
        </p:txBody>
      </p:sp>
    </p:spTree>
    <p:extLst>
      <p:ext uri="{BB962C8B-B14F-4D97-AF65-F5344CB8AC3E}">
        <p14:creationId xmlns:p14="http://schemas.microsoft.com/office/powerpoint/2010/main" val="631926958"/>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668719" y="116632"/>
            <a:ext cx="7949406" cy="584775"/>
          </a:xfrm>
          <a:prstGeom prst="rect">
            <a:avLst/>
          </a:prstGeom>
          <a:noFill/>
          <a:ln w="9525">
            <a:noFill/>
            <a:miter lim="800000"/>
            <a:headEnd/>
            <a:tailEnd/>
          </a:ln>
        </p:spPr>
        <p:txBody>
          <a:bodyPr wrap="square">
            <a:spAutoFit/>
          </a:bodyPr>
          <a:lstStyle/>
          <a:p>
            <a:pPr>
              <a:buNone/>
            </a:pPr>
            <a:r>
              <a:rPr lang="en-US" altLang="zh-CN" dirty="0">
                <a:solidFill>
                  <a:srgbClr val="800080"/>
                </a:solidFill>
                <a:latin typeface="楷体_GB2312" pitchFamily="49" charset="-122"/>
              </a:rPr>
              <a:t>(1)</a:t>
            </a:r>
            <a:r>
              <a:rPr lang="zh-CN" altLang="en-US" dirty="0">
                <a:solidFill>
                  <a:srgbClr val="800080"/>
                </a:solidFill>
                <a:latin typeface="楷体_GB2312" pitchFamily="49" charset="-122"/>
              </a:rPr>
              <a:t>计算每个符号的</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集合：定义法</a:t>
            </a:r>
            <a:endParaRPr lang="en-US" altLang="zh-CN" dirty="0">
              <a:solidFill>
                <a:srgbClr val="800080"/>
              </a:solidFill>
              <a:latin typeface="楷体_GB2312" pitchFamily="49" charset="-122"/>
            </a:endParaRPr>
          </a:p>
        </p:txBody>
      </p:sp>
      <p:sp>
        <p:nvSpPr>
          <p:cNvPr id="17" name="Rectangle 4"/>
          <p:cNvSpPr>
            <a:spLocks noChangeArrowheads="1"/>
          </p:cNvSpPr>
          <p:nvPr/>
        </p:nvSpPr>
        <p:spPr bwMode="auto">
          <a:xfrm>
            <a:off x="142844" y="928670"/>
            <a:ext cx="9001156" cy="5055230"/>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r>
              <a:rPr lang="en-US" altLang="zh-CN" dirty="0"/>
              <a:t>,</a:t>
            </a:r>
            <a:r>
              <a:rPr lang="zh-CN" altLang="en-US" dirty="0"/>
              <a:t>对每一个文法符号</a:t>
            </a:r>
            <a:r>
              <a:rPr lang="en-US" altLang="zh-CN" dirty="0">
                <a:solidFill>
                  <a:srgbClr val="800080"/>
                </a:solidFill>
                <a:sym typeface="Symbol" pitchFamily="18" charset="2"/>
              </a:rPr>
              <a:t>X V=</a:t>
            </a:r>
            <a:r>
              <a:rPr lang="en-US" altLang="zh-CN" i="1" dirty="0">
                <a:solidFill>
                  <a:srgbClr val="993366"/>
                </a:solidFill>
              </a:rPr>
              <a:t>V</a:t>
            </a:r>
            <a:r>
              <a:rPr lang="en-US" altLang="zh-CN" i="1" baseline="-25000" dirty="0">
                <a:solidFill>
                  <a:srgbClr val="993366"/>
                </a:solidFill>
                <a:sym typeface="Symbol" pitchFamily="18" charset="2"/>
              </a:rPr>
              <a:t>N </a:t>
            </a:r>
            <a:r>
              <a:rPr lang="en-US" altLang="zh-CN" dirty="0">
                <a:solidFill>
                  <a:srgbClr val="993366"/>
                </a:solidFill>
                <a:sym typeface="Symbol" pitchFamily="18" charset="2"/>
              </a:rPr>
              <a:t> </a:t>
            </a:r>
            <a:r>
              <a:rPr lang="en-US" altLang="zh-CN" i="1" dirty="0">
                <a:solidFill>
                  <a:srgbClr val="800080"/>
                </a:solidFill>
              </a:rPr>
              <a:t>V</a:t>
            </a:r>
            <a:r>
              <a:rPr lang="en-US" altLang="zh-CN" i="1" baseline="-25000" dirty="0">
                <a:solidFill>
                  <a:srgbClr val="800080"/>
                </a:solidFill>
              </a:rPr>
              <a:t>T </a:t>
            </a:r>
            <a:r>
              <a:rPr lang="zh-CN" altLang="en-US" dirty="0"/>
              <a:t>，计算</a:t>
            </a:r>
            <a:r>
              <a:rPr lang="en-US" altLang="zh-CN" dirty="0"/>
              <a:t>FIRST(X):</a:t>
            </a:r>
          </a:p>
          <a:p>
            <a:pPr marL="514350" indent="-514350">
              <a:buNone/>
            </a:pPr>
            <a:endParaRPr lang="en-US" altLang="zh-CN" dirty="0"/>
          </a:p>
          <a:p>
            <a:pPr marL="514350" indent="-514350">
              <a:buNone/>
            </a:pPr>
            <a:r>
              <a:rPr lang="zh-CN" altLang="en-US" dirty="0"/>
              <a:t>重复上述②</a:t>
            </a:r>
            <a:r>
              <a:rPr lang="en-US" altLang="zh-CN" dirty="0"/>
              <a:t>-</a:t>
            </a:r>
            <a:r>
              <a:rPr lang="zh-CN" altLang="en-US" dirty="0"/>
              <a:t>⑤步骤，可以</a:t>
            </a:r>
            <a:r>
              <a:rPr lang="zh-CN" altLang="en-US" sz="3200" dirty="0"/>
              <a:t>发掘出所有</a:t>
            </a:r>
            <a:r>
              <a:rPr lang="en-US" altLang="zh-CN" dirty="0"/>
              <a:t>FIRST</a:t>
            </a:r>
            <a:r>
              <a:rPr lang="zh-CN" altLang="en-US" dirty="0">
                <a:solidFill>
                  <a:srgbClr val="800080"/>
                </a:solidFill>
                <a:latin typeface="楷体_GB2312" pitchFamily="49" charset="-122"/>
              </a:rPr>
              <a:t>集合之间的包含关系，</a:t>
            </a:r>
            <a:r>
              <a:rPr lang="zh-CN" altLang="en-US" sz="3200" dirty="0"/>
              <a:t> 直到这些关系不再变化。</a:t>
            </a:r>
            <a:r>
              <a:rPr lang="zh-CN" altLang="en-US" dirty="0">
                <a:solidFill>
                  <a:srgbClr val="800080"/>
                </a:solidFill>
                <a:latin typeface="楷体_GB2312" pitchFamily="49" charset="-122"/>
              </a:rPr>
              <a:t>然后再根据这些关系求出各自的</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a:t>
            </a:r>
            <a:endParaRPr lang="en-US" altLang="zh-CN" dirty="0"/>
          </a:p>
          <a:p>
            <a:pPr marL="514350" indent="-514350">
              <a:buNone/>
            </a:pPr>
            <a:endParaRPr lang="en-US" altLang="zh-CN" dirty="0"/>
          </a:p>
          <a:p>
            <a:pPr marL="514350" indent="-514350">
              <a:buFont typeface="+mj-ea"/>
              <a:buAutoNum type="circleNumDbPlain" startAt="4"/>
            </a:pPr>
            <a:endParaRPr lang="en-US" altLang="zh-CN" dirty="0"/>
          </a:p>
          <a:p>
            <a:pPr marL="514350" indent="-514350">
              <a:buFont typeface="+mj-ea"/>
              <a:buAutoNum type="circleNumDbPlain" startAt="4"/>
            </a:pPr>
            <a:endParaRPr lang="en-US" altLang="zh-CN" dirty="0"/>
          </a:p>
          <a:p>
            <a:pPr>
              <a:buNone/>
            </a:pPr>
            <a:r>
              <a:rPr lang="en-US" altLang="zh-CN" sz="2400" dirty="0"/>
              <a:t>     </a:t>
            </a:r>
            <a:endParaRPr lang="en-US" altLang="zh-CN" sz="2400" dirty="0">
              <a:solidFill>
                <a:srgbClr val="800080"/>
              </a:solidFill>
              <a:sym typeface="Symbol" pitchFamily="18" charset="2"/>
            </a:endParaRPr>
          </a:p>
        </p:txBody>
      </p:sp>
    </p:spTree>
    <p:extLst>
      <p:ext uri="{BB962C8B-B14F-4D97-AF65-F5344CB8AC3E}">
        <p14:creationId xmlns:p14="http://schemas.microsoft.com/office/powerpoint/2010/main" val="347217515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4290"/>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23" name="矩形 22"/>
          <p:cNvSpPr/>
          <p:nvPr/>
        </p:nvSpPr>
        <p:spPr>
          <a:xfrm>
            <a:off x="-285784" y="4000504"/>
            <a:ext cx="2643206"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FIRST(S)=</a:t>
            </a:r>
          </a:p>
          <a:p>
            <a:pPr lvl="1">
              <a:buClr>
                <a:srgbClr val="800080"/>
              </a:buClr>
              <a:buNone/>
            </a:pPr>
            <a:r>
              <a:rPr lang="en-US" altLang="zh-CN" i="1" dirty="0">
                <a:ea typeface="华文行楷" pitchFamily="2" charset="-122"/>
                <a:sym typeface="Symbol" panose="05050102010706020507" pitchFamily="18" charset="2"/>
              </a:rPr>
              <a:t>FIRST(A)=</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FIRST(B)=</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FIRST(C)=</a:t>
            </a:r>
          </a:p>
          <a:p>
            <a:pPr lvl="1">
              <a:buClr>
                <a:srgbClr val="800080"/>
              </a:buClr>
              <a:buNone/>
            </a:pPr>
            <a:r>
              <a:rPr lang="en-US" altLang="zh-CN" i="1" dirty="0">
                <a:ea typeface="华文行楷" pitchFamily="2" charset="-122"/>
                <a:sym typeface="Symbol" panose="05050102010706020507" pitchFamily="18" charset="2"/>
              </a:rPr>
              <a:t>FIRST(D)=</a:t>
            </a:r>
            <a:endParaRPr lang="en-US" i="1" dirty="0">
              <a:ea typeface="华文行楷" pitchFamily="2" charset="-122"/>
              <a:sym typeface="Symbol" panose="05050102010706020507" pitchFamily="18" charset="2"/>
            </a:endParaRPr>
          </a:p>
        </p:txBody>
      </p:sp>
      <p:sp>
        <p:nvSpPr>
          <p:cNvPr id="13" name="矩形 12"/>
          <p:cNvSpPr/>
          <p:nvPr/>
        </p:nvSpPr>
        <p:spPr>
          <a:xfrm>
            <a:off x="5797482" y="714356"/>
            <a:ext cx="3132236" cy="584775"/>
          </a:xfrm>
          <a:prstGeom prst="rect">
            <a:avLst/>
          </a:prstGeom>
          <a:solidFill>
            <a:schemeClr val="bg1"/>
          </a:solidFill>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A  B  C   D	</a:t>
            </a:r>
            <a:endParaRPr lang="zh-CN" altLang="en-US" dirty="0"/>
          </a:p>
        </p:txBody>
      </p:sp>
      <p:sp>
        <p:nvSpPr>
          <p:cNvPr id="14" name="矩形 13"/>
          <p:cNvSpPr/>
          <p:nvPr/>
        </p:nvSpPr>
        <p:spPr>
          <a:xfrm>
            <a:off x="3832572" y="714356"/>
            <a:ext cx="1832553" cy="584775"/>
          </a:xfrm>
          <a:prstGeom prst="rect">
            <a:avLst/>
          </a:prstGeom>
          <a:solidFill>
            <a:schemeClr val="bg1"/>
          </a:solidFill>
        </p:spPr>
        <p:txBody>
          <a:bodyPr wrap="none">
            <a:spAutoFit/>
          </a:bodyPr>
          <a:lstStyle/>
          <a:p>
            <a:pPr>
              <a:buNone/>
            </a:pPr>
            <a:r>
              <a:rPr lang="zh-CN" altLang="en-US" dirty="0"/>
              <a:t>非终结符</a:t>
            </a:r>
          </a:p>
        </p:txBody>
      </p:sp>
      <p:sp>
        <p:nvSpPr>
          <p:cNvPr id="15" name="矩形 14"/>
          <p:cNvSpPr/>
          <p:nvPr/>
        </p:nvSpPr>
        <p:spPr>
          <a:xfrm>
            <a:off x="3230035" y="1585566"/>
            <a:ext cx="2656496" cy="1077218"/>
          </a:xfrm>
          <a:prstGeom prst="rect">
            <a:avLst/>
          </a:prstGeom>
          <a:solidFill>
            <a:schemeClr val="bg1"/>
          </a:solidFill>
        </p:spPr>
        <p:txBody>
          <a:bodyPr wrap="none">
            <a:spAutoFit/>
          </a:bodyPr>
          <a:lstStyle/>
          <a:p>
            <a:pPr algn="ctr">
              <a:buNone/>
            </a:pPr>
            <a:r>
              <a:rPr lang="zh-CN" altLang="en-US" dirty="0"/>
              <a:t>是否能推导出</a:t>
            </a:r>
            <a:endParaRPr lang="en-US" altLang="zh-CN" dirty="0"/>
          </a:p>
          <a:p>
            <a:pPr algn="ctr">
              <a:buNone/>
            </a:pPr>
            <a:r>
              <a:rPr lang="zh-CN" altLang="en-US" dirty="0"/>
              <a:t>空串</a:t>
            </a:r>
          </a:p>
        </p:txBody>
      </p:sp>
      <p:sp>
        <p:nvSpPr>
          <p:cNvPr id="16" name="矩形 15"/>
          <p:cNvSpPr/>
          <p:nvPr/>
        </p:nvSpPr>
        <p:spPr>
          <a:xfrm>
            <a:off x="6327740" y="1586440"/>
            <a:ext cx="596638" cy="584775"/>
          </a:xfrm>
          <a:prstGeom prst="rect">
            <a:avLst/>
          </a:prstGeom>
          <a:solidFill>
            <a:schemeClr val="bg1"/>
          </a:solidFill>
        </p:spPr>
        <p:txBody>
          <a:bodyPr wrap="none">
            <a:spAutoFit/>
          </a:bodyPr>
          <a:lstStyle/>
          <a:p>
            <a:pPr>
              <a:buNone/>
            </a:pPr>
            <a:r>
              <a:rPr lang="zh-CN" altLang="en-US" dirty="0"/>
              <a:t>是</a:t>
            </a:r>
          </a:p>
        </p:txBody>
      </p:sp>
      <p:sp>
        <p:nvSpPr>
          <p:cNvPr id="25" name="矩形 24"/>
          <p:cNvSpPr/>
          <p:nvPr/>
        </p:nvSpPr>
        <p:spPr>
          <a:xfrm>
            <a:off x="6899244" y="1585565"/>
            <a:ext cx="596638" cy="584775"/>
          </a:xfrm>
          <a:prstGeom prst="rect">
            <a:avLst/>
          </a:prstGeom>
          <a:solidFill>
            <a:schemeClr val="bg1"/>
          </a:solidFill>
        </p:spPr>
        <p:txBody>
          <a:bodyPr wrap="none">
            <a:spAutoFit/>
          </a:bodyPr>
          <a:lstStyle/>
          <a:p>
            <a:pPr>
              <a:buNone/>
            </a:pPr>
            <a:r>
              <a:rPr lang="zh-CN" altLang="en-US" dirty="0"/>
              <a:t>是</a:t>
            </a:r>
          </a:p>
        </p:txBody>
      </p:sp>
      <p:sp>
        <p:nvSpPr>
          <p:cNvPr id="26" name="矩形 25"/>
          <p:cNvSpPr/>
          <p:nvPr/>
        </p:nvSpPr>
        <p:spPr>
          <a:xfrm>
            <a:off x="7903305" y="1571612"/>
            <a:ext cx="710451" cy="584775"/>
          </a:xfrm>
          <a:prstGeom prst="rect">
            <a:avLst/>
          </a:prstGeom>
          <a:solidFill>
            <a:schemeClr val="bg1"/>
          </a:solidFill>
        </p:spPr>
        <p:txBody>
          <a:bodyPr wrap="none">
            <a:spAutoFit/>
          </a:bodyPr>
          <a:lstStyle/>
          <a:p>
            <a:pPr>
              <a:buNone/>
            </a:pPr>
            <a:r>
              <a:rPr lang="zh-CN" altLang="en-US" dirty="0"/>
              <a:t> 否</a:t>
            </a:r>
          </a:p>
        </p:txBody>
      </p:sp>
      <p:sp>
        <p:nvSpPr>
          <p:cNvPr id="27" name="矩形 26"/>
          <p:cNvSpPr/>
          <p:nvPr/>
        </p:nvSpPr>
        <p:spPr>
          <a:xfrm>
            <a:off x="5791710" y="1617042"/>
            <a:ext cx="596638" cy="584775"/>
          </a:xfrm>
          <a:prstGeom prst="rect">
            <a:avLst/>
          </a:prstGeom>
          <a:solidFill>
            <a:schemeClr val="bg1"/>
          </a:solidFill>
        </p:spPr>
        <p:txBody>
          <a:bodyPr wrap="none">
            <a:spAutoFit/>
          </a:bodyPr>
          <a:lstStyle/>
          <a:p>
            <a:pPr>
              <a:buNone/>
            </a:pPr>
            <a:r>
              <a:rPr lang="zh-CN" altLang="en-US" dirty="0"/>
              <a:t>是</a:t>
            </a:r>
          </a:p>
        </p:txBody>
      </p:sp>
      <p:sp>
        <p:nvSpPr>
          <p:cNvPr id="28" name="矩形 27"/>
          <p:cNvSpPr/>
          <p:nvPr/>
        </p:nvSpPr>
        <p:spPr>
          <a:xfrm>
            <a:off x="7404386" y="1577943"/>
            <a:ext cx="596638" cy="584775"/>
          </a:xfrm>
          <a:prstGeom prst="rect">
            <a:avLst/>
          </a:prstGeom>
          <a:solidFill>
            <a:schemeClr val="bg1"/>
          </a:solidFill>
        </p:spPr>
        <p:txBody>
          <a:bodyPr wrap="none">
            <a:spAutoFit/>
          </a:bodyPr>
          <a:lstStyle/>
          <a:p>
            <a:pPr>
              <a:buNone/>
            </a:pPr>
            <a:r>
              <a:rPr lang="zh-CN" altLang="en-US" dirty="0"/>
              <a:t>否</a:t>
            </a:r>
          </a:p>
        </p:txBody>
      </p:sp>
      <p:sp>
        <p:nvSpPr>
          <p:cNvPr id="12"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114181" y="100647"/>
            <a:ext cx="3975735" cy="3308598"/>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qB</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cAd</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dB </a:t>
            </a:r>
          </a:p>
          <a:p>
            <a:pPr>
              <a:buNone/>
            </a:pPr>
            <a:r>
              <a:rPr lang="en-US" altLang="zh-CN" sz="2800" i="1" dirty="0">
                <a:ea typeface="华文行楷" pitchFamily="2" charset="-122"/>
                <a:sym typeface="Symbol" panose="05050102010706020507" pitchFamily="18" charset="2"/>
              </a:rPr>
              <a:t>	 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395536" y="3319145"/>
            <a:ext cx="3877985" cy="4524315"/>
          </a:xfrm>
          <a:prstGeom prst="rect">
            <a:avLst/>
          </a:prstGeom>
          <a:noFill/>
        </p:spPr>
        <p:txBody>
          <a:bodyPr wrap="none" rtlCol="0" anchor="t">
            <a:spAutoFit/>
          </a:bodyPr>
          <a:lstStyle/>
          <a:p>
            <a:pPr algn="l">
              <a:buNone/>
            </a:pPr>
            <a:r>
              <a:rPr lang="zh-CN" altLang="en-US" dirty="0">
                <a:ea typeface="华文行楷" pitchFamily="2" charset="-122"/>
                <a:sym typeface="Symbol" panose="05050102010706020507" pitchFamily="18" charset="2"/>
              </a:rPr>
              <a:t>如何识别符号串？</a:t>
            </a:r>
            <a:endParaRPr lang="en-US" altLang="zh-CN" dirty="0">
              <a:ea typeface="华文行楷" pitchFamily="2" charset="-122"/>
              <a:sym typeface="Symbol" panose="05050102010706020507" pitchFamily="18" charset="2"/>
            </a:endParaRPr>
          </a:p>
          <a:p>
            <a:pPr algn="l">
              <a:buNone/>
            </a:pPr>
            <a:r>
              <a:rPr lang="zh-CN" altLang="en-US" dirty="0">
                <a:ea typeface="华文行楷" pitchFamily="2" charset="-122"/>
                <a:sym typeface="Symbol" panose="05050102010706020507" pitchFamily="18" charset="2"/>
              </a:rPr>
              <a:t>从开始符号</a:t>
            </a:r>
            <a:r>
              <a:rPr lang="en-US" altLang="zh-CN" dirty="0">
                <a:ea typeface="华文行楷" pitchFamily="2" charset="-122"/>
                <a:sym typeface="Symbol" panose="05050102010706020507" pitchFamily="18" charset="2"/>
              </a:rPr>
              <a:t>S</a:t>
            </a:r>
            <a:r>
              <a:rPr lang="zh-CN" altLang="en-US" dirty="0">
                <a:ea typeface="华文行楷" pitchFamily="2" charset="-122"/>
                <a:sym typeface="Symbol" panose="05050102010706020507" pitchFamily="18" charset="2"/>
              </a:rPr>
              <a:t>开始</a:t>
            </a:r>
            <a:endParaRPr lang="en-US" altLang="zh-CN" dirty="0">
              <a:ea typeface="华文行楷" pitchFamily="2" charset="-122"/>
              <a:sym typeface="Symbol" panose="05050102010706020507" pitchFamily="18" charset="2"/>
            </a:endParaRPr>
          </a:p>
          <a:p>
            <a:pPr algn="l">
              <a:buNone/>
            </a:pPr>
            <a:r>
              <a:rPr lang="zh-CN" altLang="en-US" dirty="0">
                <a:ea typeface="华文行楷" pitchFamily="2" charset="-122"/>
                <a:sym typeface="Symbol" panose="05050102010706020507" pitchFamily="18" charset="2"/>
              </a:rPr>
              <a:t>当前符号为</a:t>
            </a:r>
            <a:r>
              <a:rPr lang="en-US" altLang="zh-CN" i="1" dirty="0">
                <a:ea typeface="华文行楷" pitchFamily="2" charset="-122"/>
                <a:sym typeface="Symbol" panose="05050102010706020507" pitchFamily="18" charset="2"/>
              </a:rPr>
              <a:t>p</a:t>
            </a:r>
          </a:p>
          <a:p>
            <a:pPr algn="l">
              <a:buNone/>
            </a:pPr>
            <a:r>
              <a:rPr lang="zh-CN" altLang="en-US" dirty="0">
                <a:ea typeface="华文行楷" pitchFamily="2" charset="-122"/>
                <a:sym typeface="Symbol" panose="05050102010706020507" pitchFamily="18" charset="2"/>
              </a:rPr>
              <a:t>选择哪一个产生式？</a:t>
            </a:r>
            <a:endParaRPr lang="en-US" altLang="zh-CN"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pA</a:t>
            </a:r>
            <a:endParaRPr lang="en-US" altLang="zh-CN" i="1" dirty="0">
              <a:ea typeface="华文行楷" pitchFamily="2" charset="-122"/>
              <a:sym typeface="Symbol" panose="05050102010706020507" pitchFamily="18" charset="2"/>
            </a:endParaRPr>
          </a:p>
          <a:p>
            <a:pPr algn="l">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endParaRPr lang="en-US" altLang="zh-CN" dirty="0">
              <a:solidFill>
                <a:srgbClr val="800080"/>
              </a:solidFill>
              <a:sym typeface="Symbol" panose="05050102010706020507" pitchFamily="18" charset="2"/>
            </a:endParaRPr>
          </a:p>
          <a:p>
            <a:pPr algn="l"/>
            <a:endParaRPr lang="zh-CN" altLang="en-US" dirty="0">
              <a:ea typeface="华文行楷" pitchFamily="2" charset="-122"/>
              <a:sym typeface="Symbol" panose="05050102010706020507" pitchFamily="18" charset="2"/>
            </a:endParaRPr>
          </a:p>
          <a:p>
            <a:endParaRPr lang="zh-CN" altLang="en-US"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857356" y="4000504"/>
            <a:ext cx="714380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 (FIRST(A)-{</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t>
            </a:r>
            <a:r>
              <a:rPr lang="en-US" altLang="zh-CN" dirty="0">
                <a:sym typeface="Symbol" pitchFamily="18" charset="2"/>
              </a:rPr>
              <a:t> </a:t>
            </a:r>
            <a:r>
              <a:rPr lang="en-US" altLang="zh-CN" i="1" dirty="0">
                <a:ea typeface="华文行楷" pitchFamily="2" charset="-122"/>
                <a:sym typeface="Symbol" panose="05050102010706020507" pitchFamily="18" charset="2"/>
              </a:rPr>
              <a:t>FIRST(B)</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 (FIRST(A)-{</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a:t>
            </a:r>
            <a:r>
              <a:rPr lang="en-US" altLang="zh-CN" dirty="0">
                <a:sym typeface="Symbol" pitchFamily="18" charset="2"/>
              </a:rPr>
              <a:t>  </a:t>
            </a:r>
            <a:r>
              <a:rPr lang="en-US" altLang="zh-CN" i="1" dirty="0">
                <a:ea typeface="华文行楷" pitchFamily="2" charset="-122"/>
                <a:sym typeface="Symbol" panose="05050102010706020507" pitchFamily="18" charset="2"/>
              </a:rPr>
              <a:t>FIRST(D)</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t>
            </a:r>
            <a:r>
              <a:rPr lang="en-US" altLang="zh-CN" i="1" dirty="0" err="1">
                <a:ea typeface="华文行楷" pitchFamily="2" charset="-122"/>
                <a:sym typeface="Symbol" panose="05050102010706020507" pitchFamily="18" charset="2"/>
              </a:rPr>
              <a:t>a,c</a:t>
            </a:r>
            <a:r>
              <a:rPr lang="en-US" altLang="zh-CN" i="1" dirty="0">
                <a:ea typeface="华文行楷" pitchFamily="2" charset="-122"/>
                <a:sym typeface="Symbol" panose="05050102010706020507" pitchFamily="18" charset="2"/>
              </a:rPr>
              <a:t>}</a:t>
            </a:r>
            <a:endParaRPr lang="en-US" i="1" dirty="0">
              <a:ea typeface="华文行楷" pitchFamily="2" charset="-122"/>
              <a:sym typeface="Symbol" panose="05050102010706020507" pitchFamily="18" charset="2"/>
            </a:endParaRPr>
          </a:p>
        </p:txBody>
      </p:sp>
      <p:sp>
        <p:nvSpPr>
          <p:cNvPr id="2" name="矩形 1"/>
          <p:cNvSpPr/>
          <p:nvPr/>
        </p:nvSpPr>
        <p:spPr>
          <a:xfrm>
            <a:off x="0" y="214290"/>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23" name="矩形 22"/>
          <p:cNvSpPr/>
          <p:nvPr/>
        </p:nvSpPr>
        <p:spPr>
          <a:xfrm>
            <a:off x="-285784" y="4000504"/>
            <a:ext cx="2643206"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FIRST(S)=</a:t>
            </a:r>
          </a:p>
          <a:p>
            <a:pPr lvl="1">
              <a:buClr>
                <a:srgbClr val="800080"/>
              </a:buClr>
              <a:buNone/>
            </a:pPr>
            <a:r>
              <a:rPr lang="en-US" altLang="zh-CN" i="1" dirty="0">
                <a:ea typeface="华文行楷" pitchFamily="2" charset="-122"/>
                <a:sym typeface="Symbol" panose="05050102010706020507" pitchFamily="18" charset="2"/>
              </a:rPr>
              <a:t>FIRST(A)=</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FIRST(B)=</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FIRST(C)=</a:t>
            </a:r>
          </a:p>
          <a:p>
            <a:pPr lvl="1">
              <a:buClr>
                <a:srgbClr val="800080"/>
              </a:buClr>
              <a:buNone/>
            </a:pPr>
            <a:r>
              <a:rPr lang="en-US" altLang="zh-CN" i="1" dirty="0">
                <a:ea typeface="华文行楷" pitchFamily="2" charset="-122"/>
                <a:sym typeface="Symbol" panose="05050102010706020507" pitchFamily="18" charset="2"/>
              </a:rPr>
              <a:t>FIRST(D)=</a:t>
            </a:r>
            <a:endParaRPr lang="en-US" i="1" dirty="0">
              <a:ea typeface="华文行楷" pitchFamily="2" charset="-122"/>
              <a:sym typeface="Symbol" panose="05050102010706020507" pitchFamily="18" charset="2"/>
            </a:endParaRPr>
          </a:p>
        </p:txBody>
      </p:sp>
      <p:sp>
        <p:nvSpPr>
          <p:cNvPr id="13" name="矩形 12"/>
          <p:cNvSpPr/>
          <p:nvPr/>
        </p:nvSpPr>
        <p:spPr>
          <a:xfrm>
            <a:off x="5797482" y="714356"/>
            <a:ext cx="3132236" cy="584775"/>
          </a:xfrm>
          <a:prstGeom prst="rect">
            <a:avLst/>
          </a:prstGeom>
          <a:solidFill>
            <a:schemeClr val="bg1"/>
          </a:solidFill>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A  B  C   D	</a:t>
            </a:r>
            <a:endParaRPr lang="zh-CN" altLang="en-US" dirty="0"/>
          </a:p>
        </p:txBody>
      </p:sp>
      <p:sp>
        <p:nvSpPr>
          <p:cNvPr id="14" name="矩形 13"/>
          <p:cNvSpPr/>
          <p:nvPr/>
        </p:nvSpPr>
        <p:spPr>
          <a:xfrm>
            <a:off x="3832572" y="714356"/>
            <a:ext cx="1832553" cy="584775"/>
          </a:xfrm>
          <a:prstGeom prst="rect">
            <a:avLst/>
          </a:prstGeom>
          <a:solidFill>
            <a:schemeClr val="bg1"/>
          </a:solidFill>
        </p:spPr>
        <p:txBody>
          <a:bodyPr wrap="none">
            <a:spAutoFit/>
          </a:bodyPr>
          <a:lstStyle/>
          <a:p>
            <a:pPr>
              <a:buNone/>
            </a:pPr>
            <a:r>
              <a:rPr lang="zh-CN" altLang="en-US" dirty="0"/>
              <a:t>非终结符</a:t>
            </a:r>
          </a:p>
        </p:txBody>
      </p:sp>
      <p:sp>
        <p:nvSpPr>
          <p:cNvPr id="15" name="矩形 14"/>
          <p:cNvSpPr/>
          <p:nvPr/>
        </p:nvSpPr>
        <p:spPr>
          <a:xfrm>
            <a:off x="3230035" y="1585566"/>
            <a:ext cx="2656496" cy="1077218"/>
          </a:xfrm>
          <a:prstGeom prst="rect">
            <a:avLst/>
          </a:prstGeom>
          <a:solidFill>
            <a:schemeClr val="bg1"/>
          </a:solidFill>
        </p:spPr>
        <p:txBody>
          <a:bodyPr wrap="none">
            <a:spAutoFit/>
          </a:bodyPr>
          <a:lstStyle/>
          <a:p>
            <a:pPr algn="ctr">
              <a:buNone/>
            </a:pPr>
            <a:r>
              <a:rPr lang="zh-CN" altLang="en-US" dirty="0"/>
              <a:t>是否能推导出</a:t>
            </a:r>
            <a:endParaRPr lang="en-US" altLang="zh-CN" dirty="0"/>
          </a:p>
          <a:p>
            <a:pPr algn="ctr">
              <a:buNone/>
            </a:pPr>
            <a:r>
              <a:rPr lang="zh-CN" altLang="en-US" dirty="0"/>
              <a:t>空串</a:t>
            </a:r>
          </a:p>
        </p:txBody>
      </p:sp>
      <p:sp>
        <p:nvSpPr>
          <p:cNvPr id="16" name="矩形 15"/>
          <p:cNvSpPr/>
          <p:nvPr/>
        </p:nvSpPr>
        <p:spPr>
          <a:xfrm>
            <a:off x="6327740" y="1586440"/>
            <a:ext cx="596638" cy="584775"/>
          </a:xfrm>
          <a:prstGeom prst="rect">
            <a:avLst/>
          </a:prstGeom>
          <a:solidFill>
            <a:schemeClr val="bg1"/>
          </a:solidFill>
        </p:spPr>
        <p:txBody>
          <a:bodyPr wrap="none">
            <a:spAutoFit/>
          </a:bodyPr>
          <a:lstStyle/>
          <a:p>
            <a:pPr>
              <a:buNone/>
            </a:pPr>
            <a:r>
              <a:rPr lang="zh-CN" altLang="en-US" dirty="0"/>
              <a:t>是</a:t>
            </a:r>
          </a:p>
        </p:txBody>
      </p:sp>
      <p:sp>
        <p:nvSpPr>
          <p:cNvPr id="25" name="矩形 24"/>
          <p:cNvSpPr/>
          <p:nvPr/>
        </p:nvSpPr>
        <p:spPr>
          <a:xfrm>
            <a:off x="6899244" y="1585565"/>
            <a:ext cx="596638" cy="584775"/>
          </a:xfrm>
          <a:prstGeom prst="rect">
            <a:avLst/>
          </a:prstGeom>
          <a:solidFill>
            <a:schemeClr val="bg1"/>
          </a:solidFill>
        </p:spPr>
        <p:txBody>
          <a:bodyPr wrap="none">
            <a:spAutoFit/>
          </a:bodyPr>
          <a:lstStyle/>
          <a:p>
            <a:pPr>
              <a:buNone/>
            </a:pPr>
            <a:r>
              <a:rPr lang="zh-CN" altLang="en-US" dirty="0"/>
              <a:t>是</a:t>
            </a:r>
          </a:p>
        </p:txBody>
      </p:sp>
      <p:sp>
        <p:nvSpPr>
          <p:cNvPr id="26" name="矩形 25"/>
          <p:cNvSpPr/>
          <p:nvPr/>
        </p:nvSpPr>
        <p:spPr>
          <a:xfrm>
            <a:off x="7903305" y="1571612"/>
            <a:ext cx="710451" cy="584775"/>
          </a:xfrm>
          <a:prstGeom prst="rect">
            <a:avLst/>
          </a:prstGeom>
          <a:solidFill>
            <a:schemeClr val="bg1"/>
          </a:solidFill>
        </p:spPr>
        <p:txBody>
          <a:bodyPr wrap="none">
            <a:spAutoFit/>
          </a:bodyPr>
          <a:lstStyle/>
          <a:p>
            <a:pPr>
              <a:buNone/>
            </a:pPr>
            <a:r>
              <a:rPr lang="zh-CN" altLang="en-US" dirty="0"/>
              <a:t> 否</a:t>
            </a:r>
          </a:p>
        </p:txBody>
      </p:sp>
      <p:sp>
        <p:nvSpPr>
          <p:cNvPr id="27" name="矩形 26"/>
          <p:cNvSpPr/>
          <p:nvPr/>
        </p:nvSpPr>
        <p:spPr>
          <a:xfrm>
            <a:off x="5791710" y="1571612"/>
            <a:ext cx="596638" cy="584775"/>
          </a:xfrm>
          <a:prstGeom prst="rect">
            <a:avLst/>
          </a:prstGeom>
          <a:solidFill>
            <a:schemeClr val="bg1"/>
          </a:solidFill>
        </p:spPr>
        <p:txBody>
          <a:bodyPr wrap="none">
            <a:spAutoFit/>
          </a:bodyPr>
          <a:lstStyle/>
          <a:p>
            <a:pPr>
              <a:buNone/>
            </a:pPr>
            <a:r>
              <a:rPr lang="zh-CN" altLang="en-US" dirty="0"/>
              <a:t>是</a:t>
            </a:r>
          </a:p>
        </p:txBody>
      </p:sp>
      <p:sp>
        <p:nvSpPr>
          <p:cNvPr id="28" name="矩形 27"/>
          <p:cNvSpPr/>
          <p:nvPr/>
        </p:nvSpPr>
        <p:spPr>
          <a:xfrm>
            <a:off x="7404386" y="1577943"/>
            <a:ext cx="596638" cy="584775"/>
          </a:xfrm>
          <a:prstGeom prst="rect">
            <a:avLst/>
          </a:prstGeom>
          <a:solidFill>
            <a:schemeClr val="bg1"/>
          </a:solidFill>
        </p:spPr>
        <p:txBody>
          <a:bodyPr wrap="none">
            <a:spAutoFit/>
          </a:bodyPr>
          <a:lstStyle/>
          <a:p>
            <a:pPr>
              <a:buNone/>
            </a:pPr>
            <a:r>
              <a:rPr lang="zh-CN" altLang="en-US" dirty="0"/>
              <a:t>否</a:t>
            </a:r>
          </a:p>
        </p:txBody>
      </p:sp>
    </p:spTree>
    <p:extLst>
      <p:ext uri="{BB962C8B-B14F-4D97-AF65-F5344CB8AC3E}">
        <p14:creationId xmlns:p14="http://schemas.microsoft.com/office/powerpoint/2010/main" val="4176687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857356" y="4000504"/>
            <a:ext cx="714380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{b</a:t>
            </a:r>
            <a:r>
              <a:rPr lang="en-US" altLang="zh-CN" i="1" dirty="0">
                <a:sym typeface="Symbol" panose="05050102010706020507" pitchFamily="18" charset="2"/>
              </a:rPr>
              <a:t>}</a:t>
            </a:r>
            <a:r>
              <a:rPr lang="en-US" altLang="zh-CN" dirty="0">
                <a:sym typeface="Symbol" pitchFamily="18" charset="2"/>
              </a:rPr>
              <a:t> </a:t>
            </a:r>
            <a:r>
              <a:rPr lang="en-US" altLang="zh-CN" i="1" dirty="0">
                <a:ea typeface="华文行楷" pitchFamily="2" charset="-122"/>
                <a:sym typeface="Symbol" panose="05050102010706020507" pitchFamily="18" charset="2"/>
              </a:rPr>
              <a:t>{a,</a:t>
            </a:r>
            <a:r>
              <a:rPr lang="zh-CN" altLang="en-US" i="1" dirty="0">
                <a:sym typeface="Symbol" panose="05050102010706020507" pitchFamily="18" charset="2"/>
              </a:rPr>
              <a:t> </a:t>
            </a:r>
            <a:r>
              <a:rPr lang="en-US" altLang="zh-CN" i="1" dirty="0">
                <a:sym typeface="Symbol" panose="05050102010706020507" pitchFamily="18" charset="2"/>
              </a:rPr>
              <a:t>}={</a:t>
            </a:r>
            <a:r>
              <a:rPr lang="en-US" altLang="zh-CN" i="1" dirty="0" err="1">
                <a:sym typeface="Symbol" panose="05050102010706020507" pitchFamily="18" charset="2"/>
              </a:rPr>
              <a:t>a,b</a:t>
            </a:r>
            <a:r>
              <a:rPr lang="en-US" altLang="zh-CN" i="1" dirty="0">
                <a:sym typeface="Symbol" panose="05050102010706020507" pitchFamily="18" charset="2"/>
              </a:rPr>
              <a:t>,</a:t>
            </a:r>
            <a:r>
              <a:rPr lang="zh-CN" altLang="en-US" i="1" dirty="0">
                <a:sym typeface="Symbol" panose="05050102010706020507" pitchFamily="18" charset="2"/>
              </a:rPr>
              <a:t>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 (FIRST(A)-{</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a:t>
            </a:r>
            <a:r>
              <a:rPr lang="en-US" altLang="zh-CN" dirty="0">
                <a:sym typeface="Symbol" pitchFamily="18" charset="2"/>
              </a:rPr>
              <a:t>  </a:t>
            </a:r>
            <a:r>
              <a:rPr lang="en-US" altLang="zh-CN" i="1" dirty="0">
                <a:ea typeface="华文行楷" pitchFamily="2" charset="-122"/>
                <a:sym typeface="Symbol" panose="05050102010706020507" pitchFamily="18" charset="2"/>
              </a:rPr>
              <a:t>FIRST(D)</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t>
            </a:r>
            <a:r>
              <a:rPr lang="en-US" altLang="zh-CN" i="1" dirty="0" err="1">
                <a:ea typeface="华文行楷" pitchFamily="2" charset="-122"/>
                <a:sym typeface="Symbol" panose="05050102010706020507" pitchFamily="18" charset="2"/>
              </a:rPr>
              <a:t>a,c</a:t>
            </a:r>
            <a:r>
              <a:rPr lang="en-US" altLang="zh-CN" i="1" dirty="0">
                <a:ea typeface="华文行楷" pitchFamily="2" charset="-122"/>
                <a:sym typeface="Symbol" panose="05050102010706020507" pitchFamily="18" charset="2"/>
              </a:rPr>
              <a:t>}</a:t>
            </a:r>
            <a:endParaRPr lang="en-US" i="1" dirty="0">
              <a:ea typeface="华文行楷" pitchFamily="2" charset="-122"/>
              <a:sym typeface="Symbol" panose="05050102010706020507" pitchFamily="18" charset="2"/>
            </a:endParaRPr>
          </a:p>
        </p:txBody>
      </p:sp>
      <p:sp>
        <p:nvSpPr>
          <p:cNvPr id="2" name="矩形 1"/>
          <p:cNvSpPr/>
          <p:nvPr/>
        </p:nvSpPr>
        <p:spPr>
          <a:xfrm>
            <a:off x="0" y="214290"/>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23" name="矩形 22"/>
          <p:cNvSpPr/>
          <p:nvPr/>
        </p:nvSpPr>
        <p:spPr>
          <a:xfrm>
            <a:off x="-285784" y="4000504"/>
            <a:ext cx="2643206"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FIRST(S)=</a:t>
            </a:r>
          </a:p>
          <a:p>
            <a:pPr lvl="1">
              <a:buClr>
                <a:srgbClr val="800080"/>
              </a:buClr>
              <a:buNone/>
            </a:pPr>
            <a:r>
              <a:rPr lang="en-US" altLang="zh-CN" i="1" dirty="0">
                <a:ea typeface="华文行楷" pitchFamily="2" charset="-122"/>
                <a:sym typeface="Symbol" panose="05050102010706020507" pitchFamily="18" charset="2"/>
              </a:rPr>
              <a:t>FIRST(A)=</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FIRST(B)=</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FIRST(C)=</a:t>
            </a:r>
          </a:p>
          <a:p>
            <a:pPr lvl="1">
              <a:buClr>
                <a:srgbClr val="800080"/>
              </a:buClr>
              <a:buNone/>
            </a:pPr>
            <a:r>
              <a:rPr lang="en-US" altLang="zh-CN" i="1" dirty="0">
                <a:ea typeface="华文行楷" pitchFamily="2" charset="-122"/>
                <a:sym typeface="Symbol" panose="05050102010706020507" pitchFamily="18" charset="2"/>
              </a:rPr>
              <a:t>FIRST(D)=</a:t>
            </a:r>
            <a:endParaRPr lang="en-US" i="1" dirty="0">
              <a:ea typeface="华文行楷" pitchFamily="2" charset="-122"/>
              <a:sym typeface="Symbol" panose="05050102010706020507" pitchFamily="18" charset="2"/>
            </a:endParaRPr>
          </a:p>
        </p:txBody>
      </p:sp>
      <p:sp>
        <p:nvSpPr>
          <p:cNvPr id="13" name="矩形 12"/>
          <p:cNvSpPr/>
          <p:nvPr/>
        </p:nvSpPr>
        <p:spPr>
          <a:xfrm>
            <a:off x="5797482" y="714356"/>
            <a:ext cx="3132236" cy="584775"/>
          </a:xfrm>
          <a:prstGeom prst="rect">
            <a:avLst/>
          </a:prstGeom>
          <a:solidFill>
            <a:schemeClr val="bg1"/>
          </a:solidFill>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A  B  C   D	</a:t>
            </a:r>
            <a:endParaRPr lang="zh-CN" altLang="en-US" dirty="0"/>
          </a:p>
        </p:txBody>
      </p:sp>
      <p:sp>
        <p:nvSpPr>
          <p:cNvPr id="14" name="矩形 13"/>
          <p:cNvSpPr/>
          <p:nvPr/>
        </p:nvSpPr>
        <p:spPr>
          <a:xfrm>
            <a:off x="3832572" y="714356"/>
            <a:ext cx="1832553" cy="584775"/>
          </a:xfrm>
          <a:prstGeom prst="rect">
            <a:avLst/>
          </a:prstGeom>
          <a:solidFill>
            <a:schemeClr val="bg1"/>
          </a:solidFill>
        </p:spPr>
        <p:txBody>
          <a:bodyPr wrap="none">
            <a:spAutoFit/>
          </a:bodyPr>
          <a:lstStyle/>
          <a:p>
            <a:pPr>
              <a:buNone/>
            </a:pPr>
            <a:r>
              <a:rPr lang="zh-CN" altLang="en-US" dirty="0"/>
              <a:t>非终结符</a:t>
            </a:r>
          </a:p>
        </p:txBody>
      </p:sp>
      <p:sp>
        <p:nvSpPr>
          <p:cNvPr id="15" name="矩形 14"/>
          <p:cNvSpPr/>
          <p:nvPr/>
        </p:nvSpPr>
        <p:spPr>
          <a:xfrm>
            <a:off x="3230035" y="1585566"/>
            <a:ext cx="2656496" cy="1077218"/>
          </a:xfrm>
          <a:prstGeom prst="rect">
            <a:avLst/>
          </a:prstGeom>
          <a:solidFill>
            <a:schemeClr val="bg1"/>
          </a:solidFill>
        </p:spPr>
        <p:txBody>
          <a:bodyPr wrap="none">
            <a:spAutoFit/>
          </a:bodyPr>
          <a:lstStyle/>
          <a:p>
            <a:pPr algn="ctr">
              <a:buNone/>
            </a:pPr>
            <a:r>
              <a:rPr lang="zh-CN" altLang="en-US" dirty="0"/>
              <a:t>是否能推导出</a:t>
            </a:r>
            <a:endParaRPr lang="en-US" altLang="zh-CN" dirty="0"/>
          </a:p>
          <a:p>
            <a:pPr algn="ctr">
              <a:buNone/>
            </a:pPr>
            <a:r>
              <a:rPr lang="zh-CN" altLang="en-US" dirty="0"/>
              <a:t>空串</a:t>
            </a:r>
          </a:p>
        </p:txBody>
      </p:sp>
      <p:sp>
        <p:nvSpPr>
          <p:cNvPr id="16" name="矩形 15"/>
          <p:cNvSpPr/>
          <p:nvPr/>
        </p:nvSpPr>
        <p:spPr>
          <a:xfrm>
            <a:off x="6327740" y="1586440"/>
            <a:ext cx="596638" cy="584775"/>
          </a:xfrm>
          <a:prstGeom prst="rect">
            <a:avLst/>
          </a:prstGeom>
          <a:solidFill>
            <a:schemeClr val="bg1"/>
          </a:solidFill>
        </p:spPr>
        <p:txBody>
          <a:bodyPr wrap="none">
            <a:spAutoFit/>
          </a:bodyPr>
          <a:lstStyle/>
          <a:p>
            <a:pPr>
              <a:buNone/>
            </a:pPr>
            <a:r>
              <a:rPr lang="zh-CN" altLang="en-US" dirty="0"/>
              <a:t>是</a:t>
            </a:r>
          </a:p>
        </p:txBody>
      </p:sp>
      <p:sp>
        <p:nvSpPr>
          <p:cNvPr id="25" name="矩形 24"/>
          <p:cNvSpPr/>
          <p:nvPr/>
        </p:nvSpPr>
        <p:spPr>
          <a:xfrm>
            <a:off x="6899244" y="1585565"/>
            <a:ext cx="596638" cy="584775"/>
          </a:xfrm>
          <a:prstGeom prst="rect">
            <a:avLst/>
          </a:prstGeom>
          <a:solidFill>
            <a:schemeClr val="bg1"/>
          </a:solidFill>
        </p:spPr>
        <p:txBody>
          <a:bodyPr wrap="none">
            <a:spAutoFit/>
          </a:bodyPr>
          <a:lstStyle/>
          <a:p>
            <a:pPr>
              <a:buNone/>
            </a:pPr>
            <a:r>
              <a:rPr lang="zh-CN" altLang="en-US" dirty="0"/>
              <a:t>是</a:t>
            </a:r>
          </a:p>
        </p:txBody>
      </p:sp>
      <p:sp>
        <p:nvSpPr>
          <p:cNvPr id="26" name="矩形 25"/>
          <p:cNvSpPr/>
          <p:nvPr/>
        </p:nvSpPr>
        <p:spPr>
          <a:xfrm>
            <a:off x="7903305" y="1558341"/>
            <a:ext cx="710451" cy="584775"/>
          </a:xfrm>
          <a:prstGeom prst="rect">
            <a:avLst/>
          </a:prstGeom>
          <a:solidFill>
            <a:schemeClr val="bg1"/>
          </a:solidFill>
        </p:spPr>
        <p:txBody>
          <a:bodyPr wrap="none">
            <a:spAutoFit/>
          </a:bodyPr>
          <a:lstStyle/>
          <a:p>
            <a:pPr>
              <a:buNone/>
            </a:pPr>
            <a:r>
              <a:rPr lang="zh-CN" altLang="en-US" dirty="0"/>
              <a:t> 否</a:t>
            </a:r>
          </a:p>
        </p:txBody>
      </p:sp>
      <p:sp>
        <p:nvSpPr>
          <p:cNvPr id="27" name="矩形 26"/>
          <p:cNvSpPr/>
          <p:nvPr/>
        </p:nvSpPr>
        <p:spPr>
          <a:xfrm>
            <a:off x="5791710" y="1617042"/>
            <a:ext cx="596638" cy="584775"/>
          </a:xfrm>
          <a:prstGeom prst="rect">
            <a:avLst/>
          </a:prstGeom>
          <a:solidFill>
            <a:schemeClr val="bg1"/>
          </a:solidFill>
        </p:spPr>
        <p:txBody>
          <a:bodyPr wrap="none">
            <a:spAutoFit/>
          </a:bodyPr>
          <a:lstStyle/>
          <a:p>
            <a:pPr>
              <a:buNone/>
            </a:pPr>
            <a:r>
              <a:rPr lang="zh-CN" altLang="en-US" dirty="0"/>
              <a:t>是</a:t>
            </a:r>
          </a:p>
        </p:txBody>
      </p:sp>
      <p:sp>
        <p:nvSpPr>
          <p:cNvPr id="28" name="矩形 27"/>
          <p:cNvSpPr/>
          <p:nvPr/>
        </p:nvSpPr>
        <p:spPr>
          <a:xfrm>
            <a:off x="7404386" y="1577943"/>
            <a:ext cx="596638" cy="584775"/>
          </a:xfrm>
          <a:prstGeom prst="rect">
            <a:avLst/>
          </a:prstGeom>
          <a:solidFill>
            <a:schemeClr val="bg1"/>
          </a:solidFill>
        </p:spPr>
        <p:txBody>
          <a:bodyPr wrap="none">
            <a:spAutoFit/>
          </a:bodyPr>
          <a:lstStyle/>
          <a:p>
            <a:pPr>
              <a:buNone/>
            </a:pPr>
            <a:r>
              <a:rPr lang="zh-CN" altLang="en-US" dirty="0"/>
              <a:t>否</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857356" y="4000504"/>
            <a:ext cx="714380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{b</a:t>
            </a:r>
            <a:r>
              <a:rPr lang="en-US" altLang="zh-CN" i="1" dirty="0">
                <a:sym typeface="Symbol" panose="05050102010706020507" pitchFamily="18" charset="2"/>
              </a:rPr>
              <a:t>}</a:t>
            </a:r>
            <a:r>
              <a:rPr lang="en-US" altLang="zh-CN" dirty="0">
                <a:sym typeface="Symbol" pitchFamily="18" charset="2"/>
              </a:rPr>
              <a:t> </a:t>
            </a:r>
            <a:r>
              <a:rPr lang="en-US" altLang="zh-CN" i="1" dirty="0">
                <a:ea typeface="华文行楷" pitchFamily="2" charset="-122"/>
                <a:sym typeface="Symbol" panose="05050102010706020507" pitchFamily="18" charset="2"/>
              </a:rPr>
              <a:t>{a,</a:t>
            </a:r>
            <a:r>
              <a:rPr lang="zh-CN" altLang="en-US" i="1" dirty="0">
                <a:sym typeface="Symbol" panose="05050102010706020507" pitchFamily="18" charset="2"/>
              </a:rPr>
              <a:t> </a:t>
            </a:r>
            <a:r>
              <a:rPr lang="en-US" altLang="zh-CN" i="1" dirty="0">
                <a:sym typeface="Symbol" panose="05050102010706020507" pitchFamily="18" charset="2"/>
              </a:rPr>
              <a:t>}={</a:t>
            </a:r>
            <a:r>
              <a:rPr lang="en-US" altLang="zh-CN" i="1" dirty="0" err="1">
                <a:sym typeface="Symbol" panose="05050102010706020507" pitchFamily="18" charset="2"/>
              </a:rPr>
              <a:t>a,b</a:t>
            </a:r>
            <a:r>
              <a:rPr lang="en-US" altLang="zh-CN" i="1" dirty="0">
                <a:sym typeface="Symbol" panose="05050102010706020507" pitchFamily="18" charset="2"/>
              </a:rPr>
              <a:t>,</a:t>
            </a:r>
            <a:r>
              <a:rPr lang="zh-CN" altLang="en-US" i="1" dirty="0">
                <a:sym typeface="Symbol" panose="05050102010706020507" pitchFamily="18" charset="2"/>
              </a:rPr>
              <a:t>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{b}</a:t>
            </a:r>
            <a:r>
              <a:rPr lang="en-US" altLang="zh-CN" dirty="0">
                <a:sym typeface="Symbol" pitchFamily="18" charset="2"/>
              </a:rPr>
              <a:t> </a:t>
            </a:r>
            <a:r>
              <a:rPr lang="en-US" altLang="zh-CN" i="1" dirty="0">
                <a:ea typeface="华文行楷" pitchFamily="2" charset="-122"/>
                <a:sym typeface="Symbol" panose="05050102010706020507" pitchFamily="18" charset="2"/>
              </a:rPr>
              <a:t> {b}</a:t>
            </a:r>
            <a:r>
              <a:rPr lang="en-US" altLang="zh-CN" dirty="0">
                <a:sym typeface="Symbol" pitchFamily="18" charset="2"/>
              </a:rPr>
              <a:t> </a:t>
            </a:r>
            <a:r>
              <a:rPr lang="en-US" altLang="zh-CN" i="1" dirty="0">
                <a:ea typeface="华文行楷" pitchFamily="2" charset="-122"/>
                <a:sym typeface="Symbol" panose="05050102010706020507" pitchFamily="18" charset="2"/>
              </a:rPr>
              <a:t>{</a:t>
            </a:r>
            <a:r>
              <a:rPr lang="en-US" altLang="zh-CN" i="1" dirty="0" err="1">
                <a:ea typeface="华文行楷" pitchFamily="2" charset="-122"/>
                <a:sym typeface="Symbol" panose="05050102010706020507" pitchFamily="18" charset="2"/>
              </a:rPr>
              <a:t>a,c</a:t>
            </a:r>
            <a:r>
              <a:rPr lang="en-US" altLang="zh-CN" i="1" dirty="0">
                <a:ea typeface="华文行楷" pitchFamily="2" charset="-122"/>
                <a:sym typeface="Symbol" panose="05050102010706020507" pitchFamily="18" charset="2"/>
              </a:rPr>
              <a:t>}</a:t>
            </a:r>
            <a:r>
              <a:rPr lang="en-US" altLang="zh-CN" dirty="0">
                <a:sym typeface="Symbol" pitchFamily="18" charset="2"/>
              </a:rPr>
              <a:t> </a:t>
            </a:r>
            <a:r>
              <a:rPr lang="en-US" altLang="zh-CN" i="1" dirty="0">
                <a:sym typeface="Symbol" pitchFamily="18" charset="2"/>
              </a:rPr>
              <a:t>={</a:t>
            </a:r>
            <a:r>
              <a:rPr lang="en-US" altLang="zh-CN" i="1" dirty="0" err="1">
                <a:sym typeface="Symbol" pitchFamily="18" charset="2"/>
              </a:rPr>
              <a:t>a,b,c</a:t>
            </a:r>
            <a:r>
              <a:rPr lang="en-US" altLang="zh-CN" i="1"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a:t>
            </a:r>
            <a:r>
              <a:rPr lang="en-US" altLang="zh-CN" i="1" dirty="0" err="1">
                <a:ea typeface="华文行楷" pitchFamily="2" charset="-122"/>
                <a:sym typeface="Symbol" panose="05050102010706020507" pitchFamily="18" charset="2"/>
              </a:rPr>
              <a:t>a,c</a:t>
            </a:r>
            <a:r>
              <a:rPr lang="en-US" altLang="zh-CN" i="1" dirty="0">
                <a:ea typeface="华文行楷" pitchFamily="2" charset="-122"/>
                <a:sym typeface="Symbol" panose="05050102010706020507" pitchFamily="18" charset="2"/>
              </a:rPr>
              <a:t>}</a:t>
            </a:r>
            <a:endParaRPr lang="en-US" i="1" dirty="0">
              <a:ea typeface="华文行楷" pitchFamily="2" charset="-122"/>
              <a:sym typeface="Symbol" panose="05050102010706020507" pitchFamily="18" charset="2"/>
            </a:endParaRPr>
          </a:p>
        </p:txBody>
      </p:sp>
      <p:sp>
        <p:nvSpPr>
          <p:cNvPr id="2" name="矩形 1"/>
          <p:cNvSpPr/>
          <p:nvPr/>
        </p:nvSpPr>
        <p:spPr>
          <a:xfrm>
            <a:off x="0" y="214290"/>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23" name="矩形 22"/>
          <p:cNvSpPr/>
          <p:nvPr/>
        </p:nvSpPr>
        <p:spPr>
          <a:xfrm>
            <a:off x="-285784" y="4000504"/>
            <a:ext cx="2643206"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FIRST(S)=</a:t>
            </a:r>
          </a:p>
          <a:p>
            <a:pPr lvl="1">
              <a:buClr>
                <a:srgbClr val="800080"/>
              </a:buClr>
              <a:buNone/>
            </a:pPr>
            <a:r>
              <a:rPr lang="en-US" altLang="zh-CN" i="1" dirty="0">
                <a:ea typeface="华文行楷" pitchFamily="2" charset="-122"/>
                <a:sym typeface="Symbol" panose="05050102010706020507" pitchFamily="18" charset="2"/>
              </a:rPr>
              <a:t>FIRST(A)=</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FIRST(B)=</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FIRST(C)=</a:t>
            </a:r>
          </a:p>
          <a:p>
            <a:pPr lvl="1">
              <a:buClr>
                <a:srgbClr val="800080"/>
              </a:buClr>
              <a:buNone/>
            </a:pPr>
            <a:r>
              <a:rPr lang="en-US" altLang="zh-CN" i="1" dirty="0">
                <a:ea typeface="华文行楷" pitchFamily="2" charset="-122"/>
                <a:sym typeface="Symbol" panose="05050102010706020507" pitchFamily="18" charset="2"/>
              </a:rPr>
              <a:t>FIRST(D)=</a:t>
            </a:r>
            <a:endParaRPr lang="en-US" i="1" dirty="0">
              <a:ea typeface="华文行楷" pitchFamily="2" charset="-122"/>
              <a:sym typeface="Symbol" panose="05050102010706020507" pitchFamily="18" charset="2"/>
            </a:endParaRPr>
          </a:p>
        </p:txBody>
      </p:sp>
      <p:sp>
        <p:nvSpPr>
          <p:cNvPr id="13" name="矩形 12"/>
          <p:cNvSpPr/>
          <p:nvPr/>
        </p:nvSpPr>
        <p:spPr>
          <a:xfrm>
            <a:off x="5797482" y="714356"/>
            <a:ext cx="3132236" cy="584775"/>
          </a:xfrm>
          <a:prstGeom prst="rect">
            <a:avLst/>
          </a:prstGeom>
          <a:solidFill>
            <a:schemeClr val="bg1"/>
          </a:solidFill>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A  B  C   D	</a:t>
            </a:r>
            <a:endParaRPr lang="zh-CN" altLang="en-US" dirty="0"/>
          </a:p>
        </p:txBody>
      </p:sp>
      <p:sp>
        <p:nvSpPr>
          <p:cNvPr id="14" name="矩形 13"/>
          <p:cNvSpPr/>
          <p:nvPr/>
        </p:nvSpPr>
        <p:spPr>
          <a:xfrm>
            <a:off x="3832572" y="714356"/>
            <a:ext cx="1832553" cy="584775"/>
          </a:xfrm>
          <a:prstGeom prst="rect">
            <a:avLst/>
          </a:prstGeom>
          <a:solidFill>
            <a:schemeClr val="bg1"/>
          </a:solidFill>
        </p:spPr>
        <p:txBody>
          <a:bodyPr wrap="none">
            <a:spAutoFit/>
          </a:bodyPr>
          <a:lstStyle/>
          <a:p>
            <a:pPr>
              <a:buNone/>
            </a:pPr>
            <a:r>
              <a:rPr lang="zh-CN" altLang="en-US" dirty="0"/>
              <a:t>非终结符</a:t>
            </a:r>
          </a:p>
        </p:txBody>
      </p:sp>
      <p:sp>
        <p:nvSpPr>
          <p:cNvPr id="15" name="矩形 14"/>
          <p:cNvSpPr/>
          <p:nvPr/>
        </p:nvSpPr>
        <p:spPr>
          <a:xfrm>
            <a:off x="3230036" y="1585566"/>
            <a:ext cx="2656496" cy="1077218"/>
          </a:xfrm>
          <a:prstGeom prst="rect">
            <a:avLst/>
          </a:prstGeom>
          <a:solidFill>
            <a:schemeClr val="bg1"/>
          </a:solidFill>
        </p:spPr>
        <p:txBody>
          <a:bodyPr wrap="none">
            <a:spAutoFit/>
          </a:bodyPr>
          <a:lstStyle/>
          <a:p>
            <a:pPr algn="ctr">
              <a:buNone/>
            </a:pPr>
            <a:r>
              <a:rPr lang="zh-CN" altLang="en-US" dirty="0"/>
              <a:t>是否能推导出</a:t>
            </a:r>
            <a:endParaRPr lang="en-US" altLang="zh-CN" dirty="0"/>
          </a:p>
          <a:p>
            <a:pPr algn="ctr">
              <a:buNone/>
            </a:pPr>
            <a:r>
              <a:rPr lang="zh-CN" altLang="en-US" dirty="0"/>
              <a:t>空串</a:t>
            </a:r>
          </a:p>
        </p:txBody>
      </p:sp>
      <p:sp>
        <p:nvSpPr>
          <p:cNvPr id="16" name="矩形 15"/>
          <p:cNvSpPr/>
          <p:nvPr/>
        </p:nvSpPr>
        <p:spPr>
          <a:xfrm>
            <a:off x="6327740" y="1586440"/>
            <a:ext cx="596638" cy="584775"/>
          </a:xfrm>
          <a:prstGeom prst="rect">
            <a:avLst/>
          </a:prstGeom>
          <a:solidFill>
            <a:schemeClr val="bg1"/>
          </a:solidFill>
        </p:spPr>
        <p:txBody>
          <a:bodyPr wrap="none">
            <a:spAutoFit/>
          </a:bodyPr>
          <a:lstStyle/>
          <a:p>
            <a:pPr>
              <a:buNone/>
            </a:pPr>
            <a:r>
              <a:rPr lang="zh-CN" altLang="en-US" dirty="0"/>
              <a:t>是</a:t>
            </a:r>
          </a:p>
        </p:txBody>
      </p:sp>
      <p:sp>
        <p:nvSpPr>
          <p:cNvPr id="25" name="矩形 24"/>
          <p:cNvSpPr/>
          <p:nvPr/>
        </p:nvSpPr>
        <p:spPr>
          <a:xfrm>
            <a:off x="6899244" y="1585565"/>
            <a:ext cx="596638" cy="584775"/>
          </a:xfrm>
          <a:prstGeom prst="rect">
            <a:avLst/>
          </a:prstGeom>
          <a:solidFill>
            <a:schemeClr val="bg1"/>
          </a:solidFill>
        </p:spPr>
        <p:txBody>
          <a:bodyPr wrap="none">
            <a:spAutoFit/>
          </a:bodyPr>
          <a:lstStyle/>
          <a:p>
            <a:pPr>
              <a:buNone/>
            </a:pPr>
            <a:r>
              <a:rPr lang="zh-CN" altLang="en-US" dirty="0"/>
              <a:t>是</a:t>
            </a:r>
          </a:p>
        </p:txBody>
      </p:sp>
      <p:sp>
        <p:nvSpPr>
          <p:cNvPr id="26" name="矩形 25"/>
          <p:cNvSpPr/>
          <p:nvPr/>
        </p:nvSpPr>
        <p:spPr>
          <a:xfrm>
            <a:off x="7903305" y="1558341"/>
            <a:ext cx="710451" cy="584775"/>
          </a:xfrm>
          <a:prstGeom prst="rect">
            <a:avLst/>
          </a:prstGeom>
          <a:solidFill>
            <a:schemeClr val="bg1"/>
          </a:solidFill>
        </p:spPr>
        <p:txBody>
          <a:bodyPr wrap="none">
            <a:spAutoFit/>
          </a:bodyPr>
          <a:lstStyle/>
          <a:p>
            <a:pPr>
              <a:buNone/>
            </a:pPr>
            <a:r>
              <a:rPr lang="zh-CN" altLang="en-US" dirty="0"/>
              <a:t> 否</a:t>
            </a:r>
          </a:p>
        </p:txBody>
      </p:sp>
      <p:sp>
        <p:nvSpPr>
          <p:cNvPr id="27" name="矩形 26"/>
          <p:cNvSpPr/>
          <p:nvPr/>
        </p:nvSpPr>
        <p:spPr>
          <a:xfrm>
            <a:off x="5791710" y="1617042"/>
            <a:ext cx="596638" cy="584775"/>
          </a:xfrm>
          <a:prstGeom prst="rect">
            <a:avLst/>
          </a:prstGeom>
          <a:solidFill>
            <a:schemeClr val="bg1"/>
          </a:solidFill>
        </p:spPr>
        <p:txBody>
          <a:bodyPr wrap="none">
            <a:spAutoFit/>
          </a:bodyPr>
          <a:lstStyle/>
          <a:p>
            <a:pPr>
              <a:buNone/>
            </a:pPr>
            <a:r>
              <a:rPr lang="zh-CN" altLang="en-US" dirty="0"/>
              <a:t>是</a:t>
            </a:r>
          </a:p>
        </p:txBody>
      </p:sp>
      <p:sp>
        <p:nvSpPr>
          <p:cNvPr id="28" name="矩形 27"/>
          <p:cNvSpPr/>
          <p:nvPr/>
        </p:nvSpPr>
        <p:spPr>
          <a:xfrm>
            <a:off x="7404386" y="1577943"/>
            <a:ext cx="596638" cy="584775"/>
          </a:xfrm>
          <a:prstGeom prst="rect">
            <a:avLst/>
          </a:prstGeom>
          <a:solidFill>
            <a:schemeClr val="bg1"/>
          </a:solidFill>
        </p:spPr>
        <p:txBody>
          <a:bodyPr wrap="none">
            <a:spAutoFit/>
          </a:bodyPr>
          <a:lstStyle/>
          <a:p>
            <a:pPr>
              <a:buNone/>
            </a:pPr>
            <a:r>
              <a:rPr lang="zh-CN" altLang="en-US" dirty="0"/>
              <a:t>否</a:t>
            </a:r>
          </a:p>
        </p:txBody>
      </p:sp>
      <mc:AlternateContent xmlns:mc="http://schemas.openxmlformats.org/markup-compatibility/2006" xmlns:p14="http://schemas.microsoft.com/office/powerpoint/2010/main">
        <mc:Choice Requires="p14">
          <p:contentPart p14:bwMode="auto" r:id="rId2">
            <p14:nvContentPartPr>
              <p14:cNvPr id="3" name="墨迹 2">
                <a:extLst>
                  <a:ext uri="{FF2B5EF4-FFF2-40B4-BE49-F238E27FC236}">
                    <a16:creationId xmlns:a16="http://schemas.microsoft.com/office/drawing/2014/main" id="{3FEFC811-5318-4E01-900C-0E2F464888D6}"/>
                  </a:ext>
                </a:extLst>
              </p14:cNvPr>
              <p14:cNvContentPartPr/>
              <p14:nvPr/>
            </p14:nvContentPartPr>
            <p14:xfrm>
              <a:off x="2804760" y="4897440"/>
              <a:ext cx="360" cy="360"/>
            </p14:xfrm>
          </p:contentPart>
        </mc:Choice>
        <mc:Fallback xmlns="">
          <p:pic>
            <p:nvPicPr>
              <p:cNvPr id="3" name="墨迹 2">
                <a:extLst>
                  <a:ext uri="{FF2B5EF4-FFF2-40B4-BE49-F238E27FC236}">
                    <a16:creationId xmlns:a16="http://schemas.microsoft.com/office/drawing/2014/main" id="{3FEFC811-5318-4E01-900C-0E2F464888D6}"/>
                  </a:ext>
                </a:extLst>
              </p:cNvPr>
              <p:cNvPicPr/>
              <p:nvPr/>
            </p:nvPicPr>
            <p:blipFill>
              <a:blip r:embed="rId3"/>
              <a:stretch>
                <a:fillRect/>
              </a:stretch>
            </p:blipFill>
            <p:spPr>
              <a:xfrm>
                <a:off x="2795400" y="4888080"/>
                <a:ext cx="19080" cy="19080"/>
              </a:xfrm>
              <a:prstGeom prst="rect">
                <a:avLst/>
              </a:prstGeom>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752" y="317117"/>
            <a:ext cx="9181528" cy="523220"/>
          </a:xfrm>
          <a:prstGeom prst="rect">
            <a:avLst/>
          </a:prstGeom>
          <a:noFill/>
          <a:ln w="9525">
            <a:noFill/>
            <a:miter lim="800000"/>
            <a:headEnd/>
            <a:tailEnd/>
          </a:ln>
        </p:spPr>
        <p:txBody>
          <a:bodyPr wrap="square">
            <a:spAutoFit/>
          </a:bodyPr>
          <a:lstStyle/>
          <a:p>
            <a:pPr>
              <a:buNone/>
            </a:pPr>
            <a:r>
              <a:rPr lang="zh-CN" altLang="en-US" sz="2800" dirty="0">
                <a:solidFill>
                  <a:srgbClr val="800080"/>
                </a:solidFill>
                <a:latin typeface="楷体_GB2312" pitchFamily="49" charset="-122"/>
              </a:rPr>
              <a:t>关系图法：用</a:t>
            </a:r>
            <a:r>
              <a:rPr lang="en-US" altLang="zh-CN" sz="2800" dirty="0">
                <a:solidFill>
                  <a:srgbClr val="800080"/>
                </a:solidFill>
                <a:latin typeface="楷体_GB2312" pitchFamily="49" charset="-122"/>
              </a:rPr>
              <a:t>(</a:t>
            </a:r>
            <a:r>
              <a:rPr lang="zh-CN" altLang="en-US" sz="2800" dirty="0">
                <a:solidFill>
                  <a:srgbClr val="800080"/>
                </a:solidFill>
                <a:latin typeface="楷体_GB2312" pitchFamily="49" charset="-122"/>
              </a:rPr>
              <a:t>包含</a:t>
            </a:r>
            <a:r>
              <a:rPr lang="en-US" altLang="zh-CN" sz="2800" dirty="0">
                <a:solidFill>
                  <a:srgbClr val="800080"/>
                </a:solidFill>
                <a:latin typeface="楷体_GB2312" pitchFamily="49" charset="-122"/>
              </a:rPr>
              <a:t>)</a:t>
            </a:r>
            <a:r>
              <a:rPr lang="zh-CN" altLang="en-US" sz="2800" dirty="0">
                <a:solidFill>
                  <a:srgbClr val="800080"/>
                </a:solidFill>
                <a:latin typeface="楷体_GB2312" pitchFamily="49" charset="-122"/>
              </a:rPr>
              <a:t>关系图来表示</a:t>
            </a:r>
            <a:r>
              <a:rPr lang="en-US" altLang="zh-CN" sz="2800" dirty="0">
                <a:solidFill>
                  <a:srgbClr val="800080"/>
                </a:solidFill>
                <a:latin typeface="楷体_GB2312" pitchFamily="49" charset="-122"/>
              </a:rPr>
              <a:t>First</a:t>
            </a:r>
            <a:r>
              <a:rPr lang="zh-CN" altLang="en-US" sz="2800" dirty="0">
                <a:solidFill>
                  <a:srgbClr val="800080"/>
                </a:solidFill>
                <a:latin typeface="楷体_GB2312" pitchFamily="49" charset="-122"/>
              </a:rPr>
              <a:t>集之间的包含关系</a:t>
            </a:r>
            <a:endParaRPr lang="en-US" altLang="zh-CN" sz="2800" dirty="0">
              <a:solidFill>
                <a:srgbClr val="800080"/>
              </a:solidFill>
              <a:latin typeface="楷体_GB2312" pitchFamily="49" charset="-122"/>
            </a:endParaRPr>
          </a:p>
        </p:txBody>
      </p:sp>
      <p:sp>
        <p:nvSpPr>
          <p:cNvPr id="2" name="矩形 1"/>
          <p:cNvSpPr/>
          <p:nvPr/>
        </p:nvSpPr>
        <p:spPr>
          <a:xfrm>
            <a:off x="0" y="1010946"/>
            <a:ext cx="9289032" cy="5509200"/>
          </a:xfrm>
          <a:prstGeom prst="rect">
            <a:avLst/>
          </a:prstGeom>
        </p:spPr>
        <p:txBody>
          <a:bodyPr wrap="square">
            <a:spAutoFit/>
          </a:bodyPr>
          <a:lstStyle/>
          <a:p>
            <a:r>
              <a:rPr lang="zh-CN" altLang="en-US" dirty="0">
                <a:solidFill>
                  <a:srgbClr val="990099"/>
                </a:solidFill>
                <a:sym typeface="Symbol" pitchFamily="18" charset="2"/>
              </a:rPr>
              <a:t>当我们列出</a:t>
            </a:r>
            <a:r>
              <a:rPr lang="en-US" altLang="zh-CN" dirty="0">
                <a:solidFill>
                  <a:srgbClr val="990099"/>
                </a:solidFill>
                <a:latin typeface="楷体_GB2312" pitchFamily="49" charset="-122"/>
              </a:rPr>
              <a:t>First</a:t>
            </a:r>
            <a:r>
              <a:rPr lang="zh-CN" altLang="en-US" dirty="0">
                <a:solidFill>
                  <a:srgbClr val="990099"/>
                </a:solidFill>
                <a:latin typeface="楷体_GB2312" pitchFamily="49" charset="-122"/>
              </a:rPr>
              <a:t>集的关系式以后，如果</a:t>
            </a:r>
            <a:r>
              <a:rPr lang="en-US" altLang="zh-CN" dirty="0">
                <a:solidFill>
                  <a:srgbClr val="FF0000"/>
                </a:solidFill>
                <a:latin typeface="楷体_GB2312" pitchFamily="49" charset="-122"/>
              </a:rPr>
              <a:t>First</a:t>
            </a:r>
            <a:r>
              <a:rPr lang="zh-CN" altLang="en-US" dirty="0">
                <a:solidFill>
                  <a:srgbClr val="FF0000"/>
                </a:solidFill>
                <a:latin typeface="楷体_GB2312" pitchFamily="49" charset="-122"/>
              </a:rPr>
              <a:t>集之间的包含关系较为复杂</a:t>
            </a:r>
            <a:r>
              <a:rPr lang="zh-CN" altLang="en-US" dirty="0">
                <a:solidFill>
                  <a:srgbClr val="990099"/>
                </a:solidFill>
                <a:latin typeface="楷体_GB2312" pitchFamily="49" charset="-122"/>
              </a:rPr>
              <a:t>，特别是有</a:t>
            </a:r>
            <a:r>
              <a:rPr lang="zh-CN" altLang="en-US" dirty="0">
                <a:solidFill>
                  <a:srgbClr val="FF0000"/>
                </a:solidFill>
                <a:latin typeface="楷体_GB2312" pitchFamily="49" charset="-122"/>
              </a:rPr>
              <a:t>互相包含</a:t>
            </a:r>
            <a:r>
              <a:rPr lang="zh-CN" altLang="en-US" dirty="0">
                <a:solidFill>
                  <a:srgbClr val="990099"/>
                </a:solidFill>
                <a:latin typeface="楷体_GB2312" pitchFamily="49" charset="-122"/>
              </a:rPr>
              <a:t>这种情况，我们可以借助包含关系图来求出</a:t>
            </a:r>
            <a:r>
              <a:rPr lang="en-US" altLang="zh-CN" dirty="0">
                <a:solidFill>
                  <a:srgbClr val="990099"/>
                </a:solidFill>
                <a:latin typeface="楷体_GB2312" pitchFamily="49" charset="-122"/>
              </a:rPr>
              <a:t>First</a:t>
            </a:r>
            <a:r>
              <a:rPr lang="zh-CN" altLang="en-US" dirty="0">
                <a:solidFill>
                  <a:srgbClr val="990099"/>
                </a:solidFill>
                <a:latin typeface="楷体_GB2312" pitchFamily="49" charset="-122"/>
              </a:rPr>
              <a:t>集中包含的元素。</a:t>
            </a:r>
            <a:endParaRPr lang="en-US" altLang="zh-CN" dirty="0">
              <a:solidFill>
                <a:srgbClr val="990099"/>
              </a:solidFill>
              <a:latin typeface="楷体_GB2312" pitchFamily="49" charset="-122"/>
            </a:endParaRPr>
          </a:p>
          <a:p>
            <a:r>
              <a:rPr lang="zh-CN" altLang="en-US" dirty="0">
                <a:solidFill>
                  <a:srgbClr val="990099"/>
                </a:solidFill>
                <a:latin typeface="楷体_GB2312" pitchFamily="49" charset="-122"/>
              </a:rPr>
              <a:t>按如下方式构造包含关系图</a:t>
            </a:r>
            <a:r>
              <a:rPr lang="en-US" altLang="zh-CN" dirty="0">
                <a:solidFill>
                  <a:srgbClr val="990099"/>
                </a:solidFill>
                <a:latin typeface="楷体_GB2312" pitchFamily="49" charset="-122"/>
              </a:rPr>
              <a:t>:</a:t>
            </a:r>
          </a:p>
          <a:p>
            <a:pPr>
              <a:buNone/>
            </a:pPr>
            <a:r>
              <a:rPr lang="en-US" altLang="zh-CN" dirty="0"/>
              <a:t>1</a:t>
            </a:r>
            <a:r>
              <a:rPr lang="zh-CN" altLang="en-US" dirty="0"/>
              <a:t>）每一个文法符号</a:t>
            </a:r>
            <a:r>
              <a:rPr lang="en-US" altLang="zh-CN" dirty="0">
                <a:solidFill>
                  <a:srgbClr val="800080"/>
                </a:solidFill>
                <a:sym typeface="Symbol" pitchFamily="18" charset="2"/>
              </a:rPr>
              <a:t>X </a:t>
            </a:r>
            <a:r>
              <a:rPr lang="en-US" altLang="zh-CN" i="1" dirty="0">
                <a:solidFill>
                  <a:srgbClr val="993366"/>
                </a:solidFill>
              </a:rPr>
              <a:t>V</a:t>
            </a:r>
            <a:r>
              <a:rPr lang="en-US" altLang="zh-CN" i="1" baseline="-25000" dirty="0">
                <a:solidFill>
                  <a:srgbClr val="993366"/>
                </a:solidFill>
                <a:sym typeface="Symbol" pitchFamily="18" charset="2"/>
              </a:rPr>
              <a:t>N </a:t>
            </a:r>
            <a:r>
              <a:rPr lang="en-US" altLang="zh-CN" dirty="0">
                <a:solidFill>
                  <a:srgbClr val="993366"/>
                </a:solidFill>
                <a:sym typeface="Symbol" pitchFamily="18" charset="2"/>
              </a:rPr>
              <a:t> </a:t>
            </a:r>
            <a:r>
              <a:rPr lang="en-US" altLang="zh-CN" i="1" dirty="0">
                <a:solidFill>
                  <a:srgbClr val="800080"/>
                </a:solidFill>
              </a:rPr>
              <a:t>V</a:t>
            </a:r>
            <a:r>
              <a:rPr lang="en-US" altLang="zh-CN" i="1" baseline="-25000" dirty="0">
                <a:solidFill>
                  <a:srgbClr val="800080"/>
                </a:solidFill>
              </a:rPr>
              <a:t>T </a:t>
            </a:r>
            <a:r>
              <a:rPr lang="zh-CN" altLang="en-US" dirty="0"/>
              <a:t>，对应一个节点，</a:t>
            </a:r>
            <a:endParaRPr lang="en-US" altLang="zh-CN" dirty="0"/>
          </a:p>
          <a:p>
            <a:pPr marL="971550" lvl="1" indent="-514350">
              <a:buNone/>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T,</a:t>
            </a:r>
            <a:r>
              <a:rPr lang="en-US" altLang="zh-CN" i="1" dirty="0">
                <a:sym typeface="Symbol" pitchFamily="18" charset="2"/>
              </a:rPr>
              <a:t> </a:t>
            </a:r>
            <a:r>
              <a:rPr lang="zh-CN" altLang="en-US" dirty="0">
                <a:sym typeface="Symbol" pitchFamily="18" charset="2"/>
              </a:rPr>
              <a:t>其节点用符号本身标记；</a:t>
            </a:r>
            <a:endParaRPr lang="en-US" altLang="zh-CN" dirty="0">
              <a:sym typeface="Symbol" pitchFamily="18" charset="2"/>
            </a:endParaRPr>
          </a:p>
          <a:p>
            <a:pPr marL="971550" lvl="1" indent="-514350">
              <a:buNone/>
            </a:pP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zh-CN" altLang="en-US" i="1" baseline="-25000" dirty="0">
                <a:sym typeface="Symbol" pitchFamily="18" charset="2"/>
              </a:rPr>
              <a:t>，</a:t>
            </a:r>
            <a:r>
              <a:rPr lang="zh-CN" altLang="en-US" dirty="0">
                <a:sym typeface="Symbol" pitchFamily="18" charset="2"/>
              </a:rPr>
              <a:t>其节点用</a:t>
            </a:r>
            <a:r>
              <a:rPr lang="en-US" altLang="zh-CN" dirty="0">
                <a:sym typeface="Symbol" pitchFamily="18" charset="2"/>
              </a:rPr>
              <a:t>First(X)</a:t>
            </a:r>
            <a:r>
              <a:rPr lang="zh-CN" altLang="en-US" dirty="0">
                <a:sym typeface="Symbol" pitchFamily="18" charset="2"/>
              </a:rPr>
              <a:t>标记</a:t>
            </a:r>
            <a:r>
              <a:rPr lang="en-US" altLang="zh-CN" dirty="0">
                <a:sym typeface="Symbol" pitchFamily="18" charset="2"/>
              </a:rPr>
              <a:t>, </a:t>
            </a:r>
          </a:p>
          <a:p>
            <a:pPr marL="971550" lvl="1" indent="-514350">
              <a:buNone/>
            </a:pPr>
            <a:r>
              <a:rPr lang="en-US" altLang="zh-CN" dirty="0">
                <a:sym typeface="Symbol" pitchFamily="18" charset="2"/>
              </a:rPr>
              <a:t>	</a:t>
            </a:r>
            <a:r>
              <a:rPr lang="zh-CN" altLang="en-US" dirty="0">
                <a:sym typeface="Symbol" pitchFamily="18" charset="2"/>
              </a:rPr>
              <a:t>需要注意的是，在关系图中，每个</a:t>
            </a:r>
            <a:r>
              <a:rPr lang="en-US" altLang="zh-CN" dirty="0">
                <a:sym typeface="Symbol" pitchFamily="18" charset="2"/>
              </a:rPr>
              <a:t>First(X)</a:t>
            </a:r>
            <a:r>
              <a:rPr lang="zh-CN" altLang="en-US" dirty="0">
                <a:sym typeface="Symbol" pitchFamily="18" charset="2"/>
              </a:rPr>
              <a:t>节点对应的是</a:t>
            </a:r>
            <a:r>
              <a:rPr lang="en-US" altLang="zh-CN" dirty="0">
                <a:sym typeface="Symbol" pitchFamily="18" charset="2"/>
              </a:rPr>
              <a:t>First(X)-{</a:t>
            </a:r>
            <a:r>
              <a:rPr lang="el-GR" altLang="zh-CN" dirty="0">
                <a:latin typeface="Arial"/>
                <a:cs typeface="Arial"/>
                <a:sym typeface="Symbol" pitchFamily="18" charset="2"/>
              </a:rPr>
              <a:t>ε</a:t>
            </a:r>
            <a:r>
              <a:rPr lang="en-US" altLang="zh-CN" dirty="0">
                <a:sym typeface="Symbol" pitchFamily="18" charset="2"/>
              </a:rPr>
              <a:t>}</a:t>
            </a:r>
          </a:p>
          <a:p>
            <a:endParaRPr lang="zh-CN" altLang="en-US" dirty="0">
              <a:solidFill>
                <a:srgbClr val="990099"/>
              </a:solidFill>
            </a:endParaRPr>
          </a:p>
        </p:txBody>
      </p:sp>
    </p:spTree>
    <p:extLst>
      <p:ext uri="{BB962C8B-B14F-4D97-AF65-F5344CB8AC3E}">
        <p14:creationId xmlns:p14="http://schemas.microsoft.com/office/powerpoint/2010/main" val="603440680"/>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71414"/>
            <a:ext cx="3832827" cy="3185487"/>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AB|bC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2" name="矩形 1"/>
          <p:cNvSpPr/>
          <p:nvPr/>
        </p:nvSpPr>
        <p:spPr bwMode="auto">
          <a:xfrm>
            <a:off x="3674844" y="292004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FIRST(S)</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3" name="矩形 2"/>
          <p:cNvSpPr/>
          <p:nvPr/>
        </p:nvSpPr>
        <p:spPr bwMode="auto">
          <a:xfrm>
            <a:off x="3674844" y="4309626"/>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 name="矩形 3"/>
          <p:cNvSpPr/>
          <p:nvPr/>
        </p:nvSpPr>
        <p:spPr bwMode="auto">
          <a:xfrm>
            <a:off x="6633763" y="1501314"/>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5" name="矩形 4"/>
          <p:cNvSpPr/>
          <p:nvPr/>
        </p:nvSpPr>
        <p:spPr bwMode="auto">
          <a:xfrm>
            <a:off x="6771188" y="2941474"/>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6" name="矩形 5"/>
          <p:cNvSpPr/>
          <p:nvPr/>
        </p:nvSpPr>
        <p:spPr bwMode="auto">
          <a:xfrm>
            <a:off x="6596830" y="4309626"/>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7" name="椭圆 6"/>
          <p:cNvSpPr/>
          <p:nvPr/>
        </p:nvSpPr>
        <p:spPr bwMode="auto">
          <a:xfrm>
            <a:off x="4106892" y="1357298"/>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8" name="椭圆 7"/>
          <p:cNvSpPr/>
          <p:nvPr/>
        </p:nvSpPr>
        <p:spPr bwMode="auto">
          <a:xfrm>
            <a:off x="4286248" y="5715016"/>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9" name="椭圆 8"/>
          <p:cNvSpPr/>
          <p:nvPr/>
        </p:nvSpPr>
        <p:spPr bwMode="auto">
          <a:xfrm>
            <a:off x="7382592" y="5735375"/>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3" name="矩形 22"/>
          <p:cNvSpPr/>
          <p:nvPr/>
        </p:nvSpPr>
        <p:spPr>
          <a:xfrm>
            <a:off x="3500430" y="0"/>
            <a:ext cx="5072098" cy="1077218"/>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endParaRPr lang="en-US" altLang="zh-CN" dirty="0">
              <a:solidFill>
                <a:srgbClr val="800080"/>
              </a:solidFill>
              <a:sym typeface="Symbol" panose="05050102010706020507" pitchFamily="18" charset="2"/>
            </a:endParaRPr>
          </a:p>
          <a:p>
            <a:pPr>
              <a:buNone/>
            </a:pPr>
            <a:r>
              <a:rPr lang="en-US" altLang="zh-CN"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
        <p:nvSpPr>
          <p:cNvPr id="31" name="矩形 30"/>
          <p:cNvSpPr/>
          <p:nvPr/>
        </p:nvSpPr>
        <p:spPr>
          <a:xfrm>
            <a:off x="-285784" y="3429000"/>
            <a:ext cx="3786182" cy="3046988"/>
          </a:xfrm>
          <a:prstGeom prst="rect">
            <a:avLst/>
          </a:prstGeom>
        </p:spPr>
        <p:txBody>
          <a:bodyPr wrap="square">
            <a:spAutoFit/>
          </a:bodyPr>
          <a:lstStyle/>
          <a:p>
            <a:pPr marL="514350" indent="-514350">
              <a:buNone/>
            </a:pPr>
            <a:r>
              <a:rPr lang="zh-CN" altLang="en-US" dirty="0"/>
              <a:t>   每一个文法符号对应一个节点，若</a:t>
            </a:r>
            <a:r>
              <a:rPr lang="en-US" altLang="zh-CN" dirty="0">
                <a:sym typeface="Symbol" pitchFamily="18" charset="2"/>
              </a:rPr>
              <a:t>X </a:t>
            </a:r>
            <a:r>
              <a:rPr lang="en-US" altLang="zh-CN" i="1" dirty="0"/>
              <a:t>V</a:t>
            </a:r>
            <a:r>
              <a:rPr lang="en-US" altLang="zh-CN" i="1" baseline="-25000" dirty="0">
                <a:sym typeface="Symbol" pitchFamily="18" charset="2"/>
              </a:rPr>
              <a:t>T,</a:t>
            </a:r>
            <a:r>
              <a:rPr lang="en-US" altLang="zh-CN" i="1" dirty="0">
                <a:sym typeface="Symbol" pitchFamily="18" charset="2"/>
              </a:rPr>
              <a:t> </a:t>
            </a:r>
            <a:r>
              <a:rPr lang="zh-CN" altLang="en-US" dirty="0">
                <a:sym typeface="Symbol" pitchFamily="18" charset="2"/>
              </a:rPr>
              <a:t>其节点用符号本身标记；</a:t>
            </a:r>
            <a:r>
              <a:rPr lang="zh-CN" altLang="en-US" dirty="0"/>
              <a:t>若</a:t>
            </a:r>
            <a:r>
              <a:rPr lang="en-US" altLang="zh-CN" dirty="0">
                <a:sym typeface="Symbol" pitchFamily="18" charset="2"/>
              </a:rPr>
              <a:t>X </a:t>
            </a:r>
            <a:r>
              <a:rPr lang="en-US" altLang="zh-CN" i="1" dirty="0"/>
              <a:t>V</a:t>
            </a:r>
            <a:r>
              <a:rPr lang="en-US" altLang="zh-CN" i="1" baseline="-25000" dirty="0">
                <a:sym typeface="Symbol" pitchFamily="18" charset="2"/>
              </a:rPr>
              <a:t>N</a:t>
            </a:r>
            <a:r>
              <a:rPr lang="zh-CN" altLang="en-US" i="1" baseline="-25000" dirty="0">
                <a:sym typeface="Symbol" pitchFamily="18" charset="2"/>
              </a:rPr>
              <a:t>，</a:t>
            </a:r>
            <a:r>
              <a:rPr lang="zh-CN" altLang="en-US" dirty="0">
                <a:sym typeface="Symbol" pitchFamily="18" charset="2"/>
              </a:rPr>
              <a:t>其节点用</a:t>
            </a:r>
            <a:r>
              <a:rPr lang="en-US" altLang="zh-CN" dirty="0">
                <a:sym typeface="Symbol" pitchFamily="18" charset="2"/>
              </a:rPr>
              <a:t>First(X)</a:t>
            </a:r>
            <a:r>
              <a:rPr lang="zh-CN" altLang="en-US" dirty="0">
                <a:sym typeface="Symbol" pitchFamily="18" charset="2"/>
              </a:rPr>
              <a:t>标记</a:t>
            </a:r>
            <a:r>
              <a:rPr lang="en-US" altLang="zh-CN" dirty="0">
                <a:sym typeface="Symbol" pitchFamily="18" charset="2"/>
              </a:rPr>
              <a:t>.</a:t>
            </a:r>
          </a:p>
        </p:txBody>
      </p:sp>
      <p:sp>
        <p:nvSpPr>
          <p:cNvPr id="13" name="AutoShape 3">
            <a:hlinkClick r:id="rId2" action="ppaction://hlinksldjump" highlightClick="1"/>
          </p:cNvPr>
          <p:cNvSpPr>
            <a:spLocks noChangeArrowheads="1"/>
          </p:cNvSpPr>
          <p:nvPr/>
        </p:nvSpPr>
        <p:spPr bwMode="auto">
          <a:xfrm>
            <a:off x="8643966" y="6429396"/>
            <a:ext cx="500066" cy="428628"/>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21024190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7504" y="205810"/>
            <a:ext cx="9036496" cy="584775"/>
          </a:xfrm>
          <a:prstGeom prst="rect">
            <a:avLst/>
          </a:prstGeom>
          <a:no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用包含关系图来表示</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集之间的包含关系</a:t>
            </a:r>
            <a:endParaRPr lang="en-US" altLang="zh-CN" dirty="0">
              <a:solidFill>
                <a:srgbClr val="800080"/>
              </a:solidFill>
              <a:latin typeface="楷体_GB2312" pitchFamily="49" charset="-122"/>
            </a:endParaRPr>
          </a:p>
        </p:txBody>
      </p:sp>
      <p:sp>
        <p:nvSpPr>
          <p:cNvPr id="17" name="Rectangle 4"/>
          <p:cNvSpPr>
            <a:spLocks noChangeArrowheads="1"/>
          </p:cNvSpPr>
          <p:nvPr/>
        </p:nvSpPr>
        <p:spPr bwMode="auto">
          <a:xfrm>
            <a:off x="0" y="1024599"/>
            <a:ext cx="9001156" cy="4524315"/>
          </a:xfrm>
          <a:prstGeom prst="rect">
            <a:avLst/>
          </a:prstGeom>
          <a:noFill/>
          <a:ln w="9525">
            <a:noFill/>
            <a:miter lim="800000"/>
            <a:headEnd/>
            <a:tailEnd/>
          </a:ln>
        </p:spPr>
        <p:txBody>
          <a:bodyPr wrap="square">
            <a:spAutoFit/>
          </a:bodyPr>
          <a:lstStyle/>
          <a:p>
            <a:pPr>
              <a:buNone/>
            </a:pPr>
            <a:r>
              <a:rPr lang="en-US" altLang="zh-CN" dirty="0">
                <a:sym typeface="Symbol" pitchFamily="18" charset="2"/>
              </a:rPr>
              <a:t>2</a:t>
            </a:r>
            <a:r>
              <a:rPr lang="zh-CN" altLang="en-US" dirty="0">
                <a:sym typeface="Symbol" pitchFamily="18" charset="2"/>
              </a:rPr>
              <a:t>）对于 一个 </a:t>
            </a:r>
            <a:r>
              <a:rPr lang="en-US" altLang="zh-CN" dirty="0">
                <a:sym typeface="Symbol" pitchFamily="18" charset="2"/>
              </a:rPr>
              <a:t>First(X)</a:t>
            </a:r>
            <a:r>
              <a:rPr lang="zh-CN" altLang="en-US" dirty="0">
                <a:sym typeface="Symbol" pitchFamily="18" charset="2"/>
              </a:rPr>
              <a:t>节点 ，</a:t>
            </a:r>
            <a:endParaRPr lang="en-US" altLang="zh-CN" dirty="0">
              <a:sym typeface="Symbol" pitchFamily="18" charset="2"/>
            </a:endParaRPr>
          </a:p>
          <a:p>
            <a:pPr>
              <a:buNone/>
            </a:pPr>
            <a:r>
              <a:rPr lang="en-US" altLang="zh-CN" dirty="0">
                <a:sym typeface="Symbol" pitchFamily="18" charset="2"/>
              </a:rPr>
              <a:t>       </a:t>
            </a:r>
            <a:r>
              <a:rPr lang="zh-CN" altLang="en-US" dirty="0">
                <a:sym typeface="Symbol" pitchFamily="18" charset="2"/>
              </a:rPr>
              <a:t>对于</a:t>
            </a:r>
            <a:r>
              <a:rPr lang="en-US" altLang="zh-CN" dirty="0">
                <a:sym typeface="Symbol" pitchFamily="18" charset="2"/>
              </a:rPr>
              <a:t>a </a:t>
            </a:r>
            <a:r>
              <a:rPr lang="en-US" altLang="zh-CN" i="1" dirty="0"/>
              <a:t>V</a:t>
            </a:r>
            <a:r>
              <a:rPr lang="en-US" altLang="zh-CN" i="1" baseline="-25000" dirty="0">
                <a:sym typeface="Symbol" pitchFamily="18" charset="2"/>
              </a:rPr>
              <a:t>T</a:t>
            </a:r>
            <a:r>
              <a:rPr lang="zh-CN" altLang="en-US" i="1" baseline="-25000" dirty="0">
                <a:sym typeface="Symbol" pitchFamily="18" charset="2"/>
              </a:rPr>
              <a:t>，</a:t>
            </a:r>
            <a:r>
              <a:rPr lang="zh-CN" altLang="en-US" dirty="0">
                <a:sym typeface="Symbol" pitchFamily="18" charset="2"/>
              </a:rPr>
              <a:t> 若</a:t>
            </a:r>
            <a:r>
              <a:rPr lang="en-US" altLang="zh-CN" dirty="0">
                <a:sym typeface="Symbol" pitchFamily="18" charset="2"/>
              </a:rPr>
              <a:t>First(X)</a:t>
            </a:r>
            <a:r>
              <a:rPr lang="zh-CN" altLang="en-US" dirty="0">
                <a:sym typeface="Symbol" pitchFamily="18" charset="2"/>
              </a:rPr>
              <a:t>包含 </a:t>
            </a:r>
            <a:r>
              <a:rPr lang="en-US" altLang="zh-CN" dirty="0">
                <a:sym typeface="Symbol" pitchFamily="18" charset="2"/>
              </a:rPr>
              <a:t>a</a:t>
            </a:r>
            <a:r>
              <a:rPr lang="en-US" altLang="zh-CN" i="1" baseline="-25000" dirty="0">
                <a:sym typeface="Symbol" pitchFamily="18" charset="2"/>
              </a:rPr>
              <a:t>, </a:t>
            </a:r>
            <a:r>
              <a:rPr lang="zh-CN" altLang="en-US" dirty="0">
                <a:sym typeface="Symbol" pitchFamily="18" charset="2"/>
              </a:rPr>
              <a:t>则画一条从</a:t>
            </a:r>
            <a:r>
              <a:rPr lang="en-US" altLang="zh-CN" dirty="0">
                <a:sym typeface="Symbol" pitchFamily="18" charset="2"/>
              </a:rPr>
              <a:t>	First(X)</a:t>
            </a:r>
            <a:r>
              <a:rPr lang="zh-CN" altLang="en-US" dirty="0">
                <a:sym typeface="Symbol" pitchFamily="18" charset="2"/>
              </a:rPr>
              <a:t>到</a:t>
            </a:r>
            <a:r>
              <a:rPr lang="en-US" altLang="zh-CN" dirty="0">
                <a:sym typeface="Symbol" pitchFamily="18" charset="2"/>
              </a:rPr>
              <a:t>a</a:t>
            </a:r>
            <a:r>
              <a:rPr lang="zh-CN" altLang="en-US" dirty="0">
                <a:sym typeface="Symbol" pitchFamily="18" charset="2"/>
              </a:rPr>
              <a:t> 的 有向边；</a:t>
            </a:r>
            <a:endParaRPr lang="en-US" altLang="zh-CN" dirty="0">
              <a:sym typeface="Symbol" pitchFamily="18" charset="2"/>
            </a:endParaRPr>
          </a:p>
          <a:p>
            <a:pPr marL="0" lvl="1">
              <a:buNone/>
            </a:pPr>
            <a:r>
              <a:rPr lang="en-US" altLang="zh-CN" dirty="0">
                <a:sym typeface="Symbol" pitchFamily="18" charset="2"/>
              </a:rPr>
              <a:t>	</a:t>
            </a:r>
            <a:r>
              <a:rPr lang="zh-CN" altLang="en-US" dirty="0">
                <a:sym typeface="Symbol" pitchFamily="18" charset="2"/>
              </a:rPr>
              <a:t>对于</a:t>
            </a:r>
            <a:r>
              <a:rPr lang="en-US" altLang="zh-CN" dirty="0">
                <a:sym typeface="Symbol" pitchFamily="18" charset="2"/>
              </a:rPr>
              <a:t>Y</a:t>
            </a:r>
            <a:r>
              <a:rPr lang="en-US" altLang="zh-CN" i="1" dirty="0"/>
              <a:t>V</a:t>
            </a:r>
            <a:r>
              <a:rPr lang="en-US" altLang="zh-CN" i="1" baseline="-25000" dirty="0">
                <a:sym typeface="Symbol" pitchFamily="18" charset="2"/>
              </a:rPr>
              <a:t>N ,</a:t>
            </a:r>
            <a:r>
              <a:rPr lang="zh-CN" altLang="en-US" dirty="0">
                <a:sym typeface="Symbol" pitchFamily="18" charset="2"/>
              </a:rPr>
              <a:t>若</a:t>
            </a:r>
            <a:r>
              <a:rPr lang="en-US" altLang="zh-CN" dirty="0">
                <a:sym typeface="Symbol" pitchFamily="18" charset="2"/>
              </a:rPr>
              <a:t>First(X)</a:t>
            </a:r>
            <a:r>
              <a:rPr lang="zh-CN" altLang="en-US" dirty="0">
                <a:sym typeface="Symbol" pitchFamily="18" charset="2"/>
              </a:rPr>
              <a:t>包含 </a:t>
            </a:r>
            <a:r>
              <a:rPr lang="en-US" altLang="zh-CN" dirty="0">
                <a:sym typeface="Symbol" pitchFamily="18" charset="2"/>
              </a:rPr>
              <a:t>First(Y)-{</a:t>
            </a:r>
            <a:r>
              <a:rPr lang="el-GR" altLang="zh-CN" dirty="0">
                <a:latin typeface="Arial"/>
                <a:cs typeface="Arial"/>
                <a:sym typeface="Symbol" pitchFamily="18" charset="2"/>
              </a:rPr>
              <a:t>ε</a:t>
            </a:r>
            <a:r>
              <a:rPr lang="en-US" altLang="zh-CN" dirty="0">
                <a:sym typeface="Symbol" pitchFamily="18" charset="2"/>
              </a:rPr>
              <a:t>}</a:t>
            </a:r>
            <a:r>
              <a:rPr lang="zh-CN" altLang="en-US" dirty="0">
                <a:sym typeface="Symbol" pitchFamily="18" charset="2"/>
              </a:rPr>
              <a:t>，</a:t>
            </a:r>
            <a:endParaRPr lang="en-US" altLang="zh-CN" dirty="0">
              <a:sym typeface="Symbol" pitchFamily="18" charset="2"/>
            </a:endParaRPr>
          </a:p>
          <a:p>
            <a:pPr marL="0" lvl="1">
              <a:buNone/>
            </a:pPr>
            <a:r>
              <a:rPr lang="en-US" altLang="zh-CN" dirty="0">
                <a:sym typeface="Symbol" pitchFamily="18" charset="2"/>
              </a:rPr>
              <a:t>	</a:t>
            </a:r>
            <a:r>
              <a:rPr lang="zh-CN" altLang="en-US" dirty="0">
                <a:sym typeface="Symbol" pitchFamily="18" charset="2"/>
              </a:rPr>
              <a:t>则画一条从</a:t>
            </a:r>
            <a:r>
              <a:rPr lang="en-US" altLang="zh-CN" dirty="0">
                <a:sym typeface="Symbol" pitchFamily="18" charset="2"/>
              </a:rPr>
              <a:t>First(X)</a:t>
            </a:r>
            <a:r>
              <a:rPr lang="zh-CN" altLang="en-US" dirty="0">
                <a:sym typeface="Symbol" pitchFamily="18" charset="2"/>
              </a:rPr>
              <a:t>到</a:t>
            </a:r>
            <a:r>
              <a:rPr lang="en-US" altLang="zh-CN" dirty="0">
                <a:sym typeface="Symbol" pitchFamily="18" charset="2"/>
              </a:rPr>
              <a:t>First(Y)</a:t>
            </a:r>
            <a:r>
              <a:rPr lang="zh-CN" altLang="en-US" dirty="0">
                <a:sym typeface="Symbol" pitchFamily="18" charset="2"/>
              </a:rPr>
              <a:t>的 有向边</a:t>
            </a:r>
            <a:r>
              <a:rPr lang="en-US" altLang="zh-CN" dirty="0">
                <a:sym typeface="Symbol" pitchFamily="18" charset="2"/>
              </a:rPr>
              <a:t>.</a:t>
            </a:r>
          </a:p>
          <a:p>
            <a:pPr>
              <a:buNone/>
            </a:pPr>
            <a:r>
              <a:rPr lang="en-US" altLang="zh-CN" dirty="0">
                <a:sym typeface="Symbol" pitchFamily="18" charset="2"/>
              </a:rPr>
              <a:t>3</a:t>
            </a:r>
            <a:r>
              <a:rPr lang="zh-CN" altLang="en-US" dirty="0">
                <a:sym typeface="Symbol" pitchFamily="18" charset="2"/>
              </a:rPr>
              <a:t>）凡是从</a:t>
            </a:r>
            <a:r>
              <a:rPr lang="en-US" altLang="zh-CN" dirty="0">
                <a:sym typeface="Symbol" pitchFamily="18" charset="2"/>
              </a:rPr>
              <a:t>First(X)</a:t>
            </a:r>
            <a:r>
              <a:rPr lang="zh-CN" altLang="en-US" dirty="0">
                <a:sym typeface="Symbol" pitchFamily="18" charset="2"/>
              </a:rPr>
              <a:t>结点有路径可达的终结符都是</a:t>
            </a:r>
            <a:r>
              <a:rPr lang="en-US" altLang="zh-CN" dirty="0">
                <a:sym typeface="Symbol" pitchFamily="18" charset="2"/>
              </a:rPr>
              <a:t>First(X)</a:t>
            </a:r>
            <a:r>
              <a:rPr lang="zh-CN" altLang="en-US" dirty="0">
                <a:sym typeface="Symbol" pitchFamily="18" charset="2"/>
              </a:rPr>
              <a:t>的成员；</a:t>
            </a:r>
            <a:endParaRPr lang="en-US" altLang="zh-CN" dirty="0">
              <a:sym typeface="Symbol" pitchFamily="18" charset="2"/>
            </a:endParaRPr>
          </a:p>
          <a:p>
            <a:pPr>
              <a:buNone/>
            </a:pPr>
            <a:r>
              <a:rPr lang="en-US" altLang="zh-CN" dirty="0">
                <a:sym typeface="Symbol" pitchFamily="18" charset="2"/>
              </a:rPr>
              <a:t>4</a:t>
            </a:r>
            <a:r>
              <a:rPr lang="zh-CN" altLang="en-US" dirty="0">
                <a:sym typeface="Symbol" pitchFamily="18" charset="2"/>
              </a:rPr>
              <a:t>）若</a:t>
            </a:r>
            <a:r>
              <a:rPr lang="en-US" altLang="zh-CN" dirty="0">
                <a:sym typeface="Symbol" pitchFamily="18" charset="2"/>
              </a:rPr>
              <a:t>X</a:t>
            </a:r>
            <a:r>
              <a:rPr lang="zh-CN" altLang="en-US" dirty="0">
                <a:sym typeface="Symbol" pitchFamily="18" charset="2"/>
              </a:rPr>
              <a:t>能推导出</a:t>
            </a:r>
            <a:r>
              <a:rPr lang="zh-CN" altLang="zh-CN" dirty="0">
                <a:sym typeface="Symbol" pitchFamily="18" charset="2"/>
              </a:rPr>
              <a:t></a:t>
            </a:r>
            <a:r>
              <a:rPr lang="zh-CN" altLang="en-US" dirty="0">
                <a:sym typeface="Symbol" pitchFamily="18" charset="2"/>
              </a:rPr>
              <a:t>，那么</a:t>
            </a:r>
            <a:r>
              <a:rPr lang="zh-CN" altLang="zh-CN" dirty="0">
                <a:sym typeface="Symbol" pitchFamily="18" charset="2"/>
              </a:rPr>
              <a:t></a:t>
            </a:r>
            <a:r>
              <a:rPr lang="en-US" altLang="zh-CN" dirty="0">
                <a:sym typeface="Symbol" pitchFamily="18" charset="2"/>
              </a:rPr>
              <a:t>  First(X)</a:t>
            </a:r>
            <a:r>
              <a:rPr lang="zh-CN" altLang="en-US" dirty="0">
                <a:sym typeface="Symbol" pitchFamily="18" charset="2"/>
              </a:rPr>
              <a:t>；</a:t>
            </a:r>
            <a:endParaRPr lang="en-US" altLang="zh-CN" dirty="0">
              <a:sym typeface="Symbol" pitchFamily="18" charset="2"/>
            </a:endParaRPr>
          </a:p>
          <a:p>
            <a:pPr marL="0" lvl="1">
              <a:buNone/>
            </a:pPr>
            <a:endParaRPr lang="en-US" altLang="zh-CN" dirty="0"/>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1331" y="80025"/>
            <a:ext cx="2643206" cy="584775"/>
          </a:xfrm>
          <a:prstGeom prst="rect">
            <a:avLst/>
          </a:prstGeom>
          <a:solidFill>
            <a:schemeClr val="bg1"/>
          </a:solidFill>
        </p:spPr>
        <p:txBody>
          <a:bodyPr wrap="square">
            <a:spAutoFit/>
          </a:bodyPr>
          <a:lstStyle/>
          <a:p>
            <a:pPr lvl="1">
              <a:buClr>
                <a:srgbClr val="800080"/>
              </a:buClr>
              <a:buNone/>
            </a:pPr>
            <a:endParaRPr lang="en-US" i="1" dirty="0">
              <a:ea typeface="华文行楷" pitchFamily="2" charset="-122"/>
              <a:sym typeface="Symbol" panose="05050102010706020507" pitchFamily="18" charset="2"/>
            </a:endParaRPr>
          </a:p>
        </p:txBody>
      </p:sp>
      <p:sp>
        <p:nvSpPr>
          <p:cNvPr id="40" name="矩形 39"/>
          <p:cNvSpPr/>
          <p:nvPr/>
        </p:nvSpPr>
        <p:spPr bwMode="auto">
          <a:xfrm>
            <a:off x="3829165" y="3694178"/>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FIRST(S)</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1" name="矩形 40"/>
          <p:cNvSpPr/>
          <p:nvPr/>
        </p:nvSpPr>
        <p:spPr bwMode="auto">
          <a:xfrm>
            <a:off x="3845749" y="4776873"/>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2" name="矩形 41"/>
          <p:cNvSpPr/>
          <p:nvPr/>
        </p:nvSpPr>
        <p:spPr bwMode="auto">
          <a:xfrm>
            <a:off x="6876256" y="240513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3" name="矩形 42"/>
          <p:cNvSpPr/>
          <p:nvPr/>
        </p:nvSpPr>
        <p:spPr bwMode="auto">
          <a:xfrm>
            <a:off x="6876255" y="3715611"/>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4" name="矩形 43"/>
          <p:cNvSpPr/>
          <p:nvPr/>
        </p:nvSpPr>
        <p:spPr bwMode="auto">
          <a:xfrm>
            <a:off x="6858899" y="4776874"/>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5" name="椭圆 44"/>
          <p:cNvSpPr/>
          <p:nvPr/>
        </p:nvSpPr>
        <p:spPr bwMode="auto">
          <a:xfrm>
            <a:off x="4369641" y="2276872"/>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6" name="椭圆 45"/>
          <p:cNvSpPr/>
          <p:nvPr/>
        </p:nvSpPr>
        <p:spPr bwMode="auto">
          <a:xfrm>
            <a:off x="4421813" y="5879823"/>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7" name="椭圆 46"/>
          <p:cNvSpPr/>
          <p:nvPr/>
        </p:nvSpPr>
        <p:spPr bwMode="auto">
          <a:xfrm>
            <a:off x="7434963" y="5925401"/>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48" name="直接箭头连接符 47"/>
          <p:cNvCxnSpPr>
            <a:stCxn id="42" idx="1"/>
            <a:endCxn id="45" idx="6"/>
          </p:cNvCxnSpPr>
          <p:nvPr/>
        </p:nvCxnSpPr>
        <p:spPr bwMode="auto">
          <a:xfrm flipH="1" flipV="1">
            <a:off x="5161729" y="2688025"/>
            <a:ext cx="1714527" cy="9495"/>
          </a:xfrm>
          <a:prstGeom prst="straightConnector1">
            <a:avLst/>
          </a:prstGeom>
          <a:noFill/>
          <a:ln w="28575" cap="flat" cmpd="sng" algn="ctr">
            <a:solidFill>
              <a:schemeClr val="tx1"/>
            </a:solidFill>
            <a:prstDash val="solid"/>
            <a:round/>
            <a:headEnd type="none" w="med" len="med"/>
            <a:tailEnd type="arrow"/>
          </a:ln>
        </p:spPr>
      </p:cxnSp>
      <p:cxnSp>
        <p:nvCxnSpPr>
          <p:cNvPr id="49" name="直接箭头连接符 48"/>
          <p:cNvCxnSpPr>
            <a:stCxn id="42" idx="2"/>
            <a:endCxn id="43" idx="0"/>
          </p:cNvCxnSpPr>
          <p:nvPr/>
        </p:nvCxnSpPr>
        <p:spPr bwMode="auto">
          <a:xfrm flipH="1">
            <a:off x="7848363" y="2989907"/>
            <a:ext cx="1" cy="725704"/>
          </a:xfrm>
          <a:prstGeom prst="straightConnector1">
            <a:avLst/>
          </a:prstGeom>
          <a:noFill/>
          <a:ln w="28575" cap="flat" cmpd="sng" algn="ctr">
            <a:solidFill>
              <a:schemeClr val="tx1"/>
            </a:solidFill>
            <a:prstDash val="solid"/>
            <a:round/>
            <a:headEnd type="none" w="med" len="med"/>
            <a:tailEnd type="arrow"/>
          </a:ln>
        </p:spPr>
      </p:cxnSp>
      <p:cxnSp>
        <p:nvCxnSpPr>
          <p:cNvPr id="50" name="直接箭头连接符 49"/>
          <p:cNvCxnSpPr>
            <a:stCxn id="43" idx="0"/>
            <a:endCxn id="45" idx="5"/>
          </p:cNvCxnSpPr>
          <p:nvPr/>
        </p:nvCxnSpPr>
        <p:spPr bwMode="auto">
          <a:xfrm flipH="1" flipV="1">
            <a:off x="5045730" y="2978753"/>
            <a:ext cx="2802633" cy="736858"/>
          </a:xfrm>
          <a:prstGeom prst="straightConnector1">
            <a:avLst/>
          </a:prstGeom>
          <a:noFill/>
          <a:ln w="28575" cap="flat" cmpd="sng" algn="ctr">
            <a:solidFill>
              <a:schemeClr val="tx1"/>
            </a:solidFill>
            <a:prstDash val="solid"/>
            <a:round/>
            <a:headEnd type="none" w="med" len="med"/>
            <a:tailEnd type="arrow"/>
          </a:ln>
        </p:spPr>
      </p:cxnSp>
      <p:cxnSp>
        <p:nvCxnSpPr>
          <p:cNvPr id="51" name="直接箭头连接符 50"/>
          <p:cNvCxnSpPr>
            <a:stCxn id="40" idx="0"/>
            <a:endCxn id="45" idx="4"/>
          </p:cNvCxnSpPr>
          <p:nvPr/>
        </p:nvCxnSpPr>
        <p:spPr bwMode="auto">
          <a:xfrm flipH="1" flipV="1">
            <a:off x="4765685" y="3099177"/>
            <a:ext cx="35588" cy="595001"/>
          </a:xfrm>
          <a:prstGeom prst="straightConnector1">
            <a:avLst/>
          </a:prstGeom>
          <a:noFill/>
          <a:ln w="28575" cap="flat" cmpd="sng" algn="ctr">
            <a:solidFill>
              <a:schemeClr val="tx1"/>
            </a:solidFill>
            <a:prstDash val="solid"/>
            <a:round/>
            <a:headEnd type="none" w="med" len="med"/>
            <a:tailEnd type="arrow"/>
          </a:ln>
        </p:spPr>
      </p:cxnSp>
      <p:cxnSp>
        <p:nvCxnSpPr>
          <p:cNvPr id="52" name="直接箭头连接符 51"/>
          <p:cNvCxnSpPr>
            <a:stCxn id="40" idx="2"/>
            <a:endCxn id="41" idx="0"/>
          </p:cNvCxnSpPr>
          <p:nvPr/>
        </p:nvCxnSpPr>
        <p:spPr bwMode="auto">
          <a:xfrm>
            <a:off x="4801273" y="4278953"/>
            <a:ext cx="16584" cy="497920"/>
          </a:xfrm>
          <a:prstGeom prst="straightConnector1">
            <a:avLst/>
          </a:prstGeom>
          <a:noFill/>
          <a:ln w="28575" cap="flat" cmpd="sng" algn="ctr">
            <a:solidFill>
              <a:schemeClr val="tx1"/>
            </a:solidFill>
            <a:prstDash val="solid"/>
            <a:round/>
            <a:headEnd type="none" w="med" len="med"/>
            <a:tailEnd type="arrow"/>
          </a:ln>
        </p:spPr>
      </p:cxnSp>
      <p:cxnSp>
        <p:nvCxnSpPr>
          <p:cNvPr id="53" name="直接箭头连接符 52"/>
          <p:cNvCxnSpPr>
            <a:stCxn id="41" idx="2"/>
            <a:endCxn id="46" idx="0"/>
          </p:cNvCxnSpPr>
          <p:nvPr/>
        </p:nvCxnSpPr>
        <p:spPr bwMode="auto">
          <a:xfrm>
            <a:off x="4817857" y="5361648"/>
            <a:ext cx="0" cy="518175"/>
          </a:xfrm>
          <a:prstGeom prst="straightConnector1">
            <a:avLst/>
          </a:prstGeom>
          <a:noFill/>
          <a:ln w="28575" cap="flat" cmpd="sng" algn="ctr">
            <a:solidFill>
              <a:schemeClr val="tx1"/>
            </a:solidFill>
            <a:prstDash val="solid"/>
            <a:round/>
            <a:headEnd type="none" w="med" len="med"/>
            <a:tailEnd type="arrow"/>
          </a:ln>
        </p:spPr>
      </p:cxnSp>
      <p:cxnSp>
        <p:nvCxnSpPr>
          <p:cNvPr id="54" name="直接箭头连接符 53"/>
          <p:cNvCxnSpPr>
            <a:stCxn id="44" idx="2"/>
            <a:endCxn id="47" idx="0"/>
          </p:cNvCxnSpPr>
          <p:nvPr/>
        </p:nvCxnSpPr>
        <p:spPr bwMode="auto">
          <a:xfrm>
            <a:off x="7831007" y="5361649"/>
            <a:ext cx="0" cy="563752"/>
          </a:xfrm>
          <a:prstGeom prst="straightConnector1">
            <a:avLst/>
          </a:prstGeom>
          <a:noFill/>
          <a:ln w="28575" cap="flat" cmpd="sng" algn="ctr">
            <a:solidFill>
              <a:schemeClr val="tx1"/>
            </a:solidFill>
            <a:prstDash val="solid"/>
            <a:round/>
            <a:headEnd type="none" w="med" len="med"/>
            <a:tailEnd type="arrow"/>
          </a:ln>
        </p:spPr>
      </p:cxnSp>
      <p:cxnSp>
        <p:nvCxnSpPr>
          <p:cNvPr id="55" name="直接箭头连接符 54"/>
          <p:cNvCxnSpPr>
            <a:stCxn id="44" idx="2"/>
            <a:endCxn id="46" idx="6"/>
          </p:cNvCxnSpPr>
          <p:nvPr/>
        </p:nvCxnSpPr>
        <p:spPr bwMode="auto">
          <a:xfrm flipH="1">
            <a:off x="5213901" y="5361649"/>
            <a:ext cx="2617106" cy="929327"/>
          </a:xfrm>
          <a:prstGeom prst="straightConnector1">
            <a:avLst/>
          </a:prstGeom>
          <a:noFill/>
          <a:ln w="28575" cap="flat" cmpd="sng" algn="ctr">
            <a:solidFill>
              <a:schemeClr val="tx1"/>
            </a:solidFill>
            <a:prstDash val="solid"/>
            <a:round/>
            <a:headEnd type="none" w="med" len="med"/>
            <a:tailEnd type="arrow"/>
          </a:ln>
        </p:spPr>
      </p:cxnSp>
      <p:cxnSp>
        <p:nvCxnSpPr>
          <p:cNvPr id="56" name="直接箭头连接符 55"/>
          <p:cNvCxnSpPr>
            <a:endCxn id="43" idx="1"/>
          </p:cNvCxnSpPr>
          <p:nvPr/>
        </p:nvCxnSpPr>
        <p:spPr bwMode="auto">
          <a:xfrm>
            <a:off x="5724127" y="3986566"/>
            <a:ext cx="1152128" cy="21433"/>
          </a:xfrm>
          <a:prstGeom prst="straightConnector1">
            <a:avLst/>
          </a:prstGeom>
          <a:noFill/>
          <a:ln w="28575" cap="flat" cmpd="sng" algn="ctr">
            <a:solidFill>
              <a:schemeClr val="tx1"/>
            </a:solidFill>
            <a:prstDash val="solid"/>
            <a:round/>
            <a:headEnd type="none" w="med" len="med"/>
            <a:tailEnd type="arrow"/>
          </a:ln>
        </p:spPr>
      </p:cxnSp>
      <p:cxnSp>
        <p:nvCxnSpPr>
          <p:cNvPr id="57" name="曲线连接符 56"/>
          <p:cNvCxnSpPr>
            <a:stCxn id="42" idx="3"/>
            <a:endCxn id="44" idx="3"/>
          </p:cNvCxnSpPr>
          <p:nvPr/>
        </p:nvCxnSpPr>
        <p:spPr bwMode="auto">
          <a:xfrm flipH="1">
            <a:off x="8803115" y="2697520"/>
            <a:ext cx="17357" cy="2371742"/>
          </a:xfrm>
          <a:prstGeom prst="curvedConnector3">
            <a:avLst>
              <a:gd name="adj1" fmla="val -1317048"/>
            </a:avLst>
          </a:prstGeom>
          <a:noFill/>
          <a:ln w="38100" cap="flat" cmpd="sng" algn="ctr">
            <a:solidFill>
              <a:schemeClr val="tx1"/>
            </a:solidFill>
            <a:prstDash val="solid"/>
            <a:round/>
            <a:headEnd type="none" w="med" len="med"/>
            <a:tailEnd type="triangle" w="lg" len="lg"/>
          </a:ln>
        </p:spPr>
      </p:cxnSp>
      <p:sp>
        <p:nvSpPr>
          <p:cNvPr id="76" name="矩形 75"/>
          <p:cNvSpPr/>
          <p:nvPr/>
        </p:nvSpPr>
        <p:spPr>
          <a:xfrm>
            <a:off x="2112998" y="-6070"/>
            <a:ext cx="7031002"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{b}</a:t>
            </a:r>
            <a:r>
              <a:rPr lang="en-US" altLang="zh-CN" sz="2800" dirty="0">
                <a:sym typeface="Symbol" pitchFamily="18" charset="2"/>
              </a:rPr>
              <a:t> </a:t>
            </a:r>
            <a:r>
              <a:rPr lang="en-US" altLang="zh-CN" sz="2800" i="1" dirty="0">
                <a:ea typeface="华文行楷" pitchFamily="2" charset="-122"/>
                <a:sym typeface="Symbol" panose="05050102010706020507" pitchFamily="18" charset="2"/>
              </a:rPr>
              <a:t> (FIRST(A)-{</a:t>
            </a:r>
            <a:r>
              <a:rPr lang="zh-CN" altLang="en-US" sz="2800" i="1" dirty="0">
                <a:sym typeface="Symbol" panose="05050102010706020507" pitchFamily="18" charset="2"/>
              </a:rPr>
              <a:t></a:t>
            </a:r>
            <a:r>
              <a:rPr lang="en-US" altLang="zh-CN" sz="2800" i="1" dirty="0">
                <a:ea typeface="华文行楷" pitchFamily="2" charset="-122"/>
                <a:sym typeface="Symbol" panose="05050102010706020507" pitchFamily="18" charset="2"/>
              </a:rPr>
              <a:t>}) </a:t>
            </a:r>
            <a:r>
              <a:rPr lang="en-US" altLang="zh-CN" sz="2800" dirty="0">
                <a:sym typeface="Symbol" pitchFamily="18" charset="2"/>
              </a:rPr>
              <a:t> </a:t>
            </a:r>
            <a:r>
              <a:rPr lang="en-US" altLang="zh-CN" sz="2800" i="1" dirty="0">
                <a:ea typeface="华文行楷" pitchFamily="2" charset="-122"/>
                <a:sym typeface="Symbol" panose="05050102010706020507" pitchFamily="18" charset="2"/>
              </a:rPr>
              <a:t>FIRST(B)</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{b,</a:t>
            </a:r>
            <a:r>
              <a:rPr lang="zh-CN" altLang="en-US" sz="2800" i="1" dirty="0">
                <a:sym typeface="Symbol" panose="05050102010706020507" pitchFamily="18" charset="2"/>
              </a:rPr>
              <a:t> </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{a,</a:t>
            </a:r>
            <a:r>
              <a:rPr lang="zh-CN" altLang="en-US" sz="2800" i="1" dirty="0">
                <a:sym typeface="Symbol" panose="05050102010706020507" pitchFamily="18" charset="2"/>
              </a:rPr>
              <a:t> </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{b}</a:t>
            </a:r>
            <a:r>
              <a:rPr lang="en-US" altLang="zh-CN" sz="2800" dirty="0">
                <a:sym typeface="Symbol" pitchFamily="18" charset="2"/>
              </a:rPr>
              <a:t> </a:t>
            </a:r>
            <a:r>
              <a:rPr lang="en-US" altLang="zh-CN" sz="2800" i="1" dirty="0">
                <a:ea typeface="华文行楷" pitchFamily="2" charset="-122"/>
                <a:sym typeface="Symbol" panose="05050102010706020507" pitchFamily="18" charset="2"/>
              </a:rPr>
              <a:t> (FIRST(A)-{</a:t>
            </a:r>
            <a:r>
              <a:rPr lang="zh-CN" altLang="en-US" sz="2800" i="1" dirty="0">
                <a:sym typeface="Symbol" panose="05050102010706020507" pitchFamily="18" charset="2"/>
              </a:rPr>
              <a:t></a:t>
            </a:r>
            <a:r>
              <a:rPr lang="en-US" altLang="zh-CN" sz="2800" i="1" dirty="0">
                <a:ea typeface="华文行楷" pitchFamily="2" charset="-122"/>
                <a:sym typeface="Symbol" panose="05050102010706020507" pitchFamily="18" charset="2"/>
              </a:rPr>
              <a:t>})</a:t>
            </a:r>
            <a:r>
              <a:rPr lang="en-US" altLang="zh-CN" sz="2800" dirty="0">
                <a:sym typeface="Symbol" pitchFamily="18" charset="2"/>
              </a:rPr>
              <a:t>  </a:t>
            </a:r>
            <a:r>
              <a:rPr lang="en-US" altLang="zh-CN" sz="2800" i="1" dirty="0">
                <a:ea typeface="华文行楷" pitchFamily="2" charset="-122"/>
                <a:sym typeface="Symbol" panose="05050102010706020507" pitchFamily="18" charset="2"/>
              </a:rPr>
              <a:t>FIRST(D)</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a,c</a:t>
            </a:r>
            <a:r>
              <a:rPr lang="en-US" altLang="zh-CN" sz="2800" i="1" dirty="0">
                <a:ea typeface="华文行楷" pitchFamily="2" charset="-122"/>
                <a:sym typeface="Symbol" panose="05050102010706020507" pitchFamily="18" charset="2"/>
              </a:rPr>
              <a:t>}</a:t>
            </a:r>
            <a:endParaRPr lang="en-US" sz="2800" i="1" dirty="0">
              <a:ea typeface="华文行楷" pitchFamily="2" charset="-122"/>
              <a:sym typeface="Symbol" panose="05050102010706020507" pitchFamily="18" charset="2"/>
            </a:endParaRPr>
          </a:p>
        </p:txBody>
      </p:sp>
      <p:sp>
        <p:nvSpPr>
          <p:cNvPr id="77" name="矩形 76"/>
          <p:cNvSpPr/>
          <p:nvPr/>
        </p:nvSpPr>
        <p:spPr>
          <a:xfrm>
            <a:off x="-30142" y="58970"/>
            <a:ext cx="2643206" cy="2308324"/>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FIRST(S)=</a:t>
            </a:r>
          </a:p>
          <a:p>
            <a:pPr lvl="1">
              <a:buClr>
                <a:srgbClr val="800080"/>
              </a:buClr>
              <a:buNone/>
            </a:pPr>
            <a:r>
              <a:rPr lang="en-US" altLang="zh-CN" sz="2800" i="1" dirty="0">
                <a:ea typeface="华文行楷" pitchFamily="2" charset="-122"/>
                <a:sym typeface="Symbol" panose="05050102010706020507" pitchFamily="18" charset="2"/>
              </a:rPr>
              <a:t>FIRST(A)=</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FIRST(B)=</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FIRST(C)=</a:t>
            </a:r>
          </a:p>
          <a:p>
            <a:pPr lvl="1">
              <a:buClr>
                <a:srgbClr val="800080"/>
              </a:buClr>
              <a:buNone/>
            </a:pPr>
            <a:r>
              <a:rPr lang="en-US" altLang="zh-CN" sz="2800" i="1" dirty="0">
                <a:ea typeface="华文行楷" pitchFamily="2" charset="-122"/>
                <a:sym typeface="Symbol" panose="05050102010706020507" pitchFamily="18" charset="2"/>
              </a:rPr>
              <a:t>FIRST(D)=</a:t>
            </a:r>
            <a:endParaRPr lang="en-US" sz="2800" i="1" dirty="0">
              <a:ea typeface="华文行楷" pitchFamily="2" charset="-122"/>
              <a:sym typeface="Symbol" panose="05050102010706020507" pitchFamily="18" charset="2"/>
            </a:endParaRPr>
          </a:p>
        </p:txBody>
      </p:sp>
      <p:sp>
        <p:nvSpPr>
          <p:cNvPr id="78" name="矩形 77"/>
          <p:cNvSpPr/>
          <p:nvPr/>
        </p:nvSpPr>
        <p:spPr>
          <a:xfrm>
            <a:off x="51331" y="2827286"/>
            <a:ext cx="3599892" cy="3539430"/>
          </a:xfrm>
          <a:prstGeom prst="rect">
            <a:avLst/>
          </a:prstGeom>
        </p:spPr>
        <p:txBody>
          <a:bodyPr wrap="square">
            <a:spAutoFit/>
          </a:bodyPr>
          <a:lstStyle/>
          <a:p>
            <a:pPr>
              <a:buNone/>
            </a:pPr>
            <a:r>
              <a:rPr lang="zh-CN" altLang="en-US" sz="2800" dirty="0">
                <a:sym typeface="Symbol" pitchFamily="18" charset="2"/>
              </a:rPr>
              <a:t>对于</a:t>
            </a:r>
            <a:r>
              <a:rPr lang="en-US" altLang="zh-CN" sz="2800" dirty="0">
                <a:sym typeface="Symbol" pitchFamily="18" charset="2"/>
              </a:rPr>
              <a:t>a </a:t>
            </a:r>
            <a:r>
              <a:rPr lang="en-US" altLang="zh-CN" sz="2800" i="1" dirty="0"/>
              <a:t>V</a:t>
            </a:r>
            <a:r>
              <a:rPr lang="en-US" altLang="zh-CN" sz="2800" i="1" baseline="-25000" dirty="0">
                <a:sym typeface="Symbol" pitchFamily="18" charset="2"/>
              </a:rPr>
              <a:t>T</a:t>
            </a:r>
            <a:r>
              <a:rPr lang="zh-CN" altLang="en-US" sz="2800" i="1" baseline="-25000" dirty="0">
                <a:sym typeface="Symbol" pitchFamily="18" charset="2"/>
              </a:rPr>
              <a:t>，</a:t>
            </a:r>
            <a:r>
              <a:rPr lang="zh-CN" altLang="en-US" sz="2800" dirty="0">
                <a:sym typeface="Symbol" pitchFamily="18" charset="2"/>
              </a:rPr>
              <a:t> 若</a:t>
            </a:r>
            <a:r>
              <a:rPr lang="en-US" altLang="zh-CN" sz="2800" dirty="0">
                <a:sym typeface="Symbol" pitchFamily="18" charset="2"/>
              </a:rPr>
              <a:t>First(X)</a:t>
            </a:r>
            <a:r>
              <a:rPr lang="zh-CN" altLang="en-US" sz="2800" dirty="0">
                <a:sym typeface="Symbol" pitchFamily="18" charset="2"/>
              </a:rPr>
              <a:t>包含 </a:t>
            </a:r>
            <a:r>
              <a:rPr lang="en-US" altLang="zh-CN" sz="2800" dirty="0">
                <a:sym typeface="Symbol" pitchFamily="18" charset="2"/>
              </a:rPr>
              <a:t>a</a:t>
            </a:r>
            <a:r>
              <a:rPr lang="en-US" altLang="zh-CN" sz="2800" i="1" baseline="-25000" dirty="0">
                <a:sym typeface="Symbol" pitchFamily="18" charset="2"/>
              </a:rPr>
              <a:t>, </a:t>
            </a:r>
            <a:r>
              <a:rPr lang="zh-CN" altLang="en-US" sz="2800" dirty="0">
                <a:sym typeface="Symbol" pitchFamily="18" charset="2"/>
              </a:rPr>
              <a:t>则画一条从</a:t>
            </a:r>
            <a:r>
              <a:rPr lang="en-US" altLang="zh-CN" sz="2800" dirty="0">
                <a:sym typeface="Symbol" pitchFamily="18" charset="2"/>
              </a:rPr>
              <a:t>First(X)</a:t>
            </a:r>
            <a:r>
              <a:rPr lang="zh-CN" altLang="en-US" sz="2800" dirty="0">
                <a:sym typeface="Symbol" pitchFamily="18" charset="2"/>
              </a:rPr>
              <a:t>到</a:t>
            </a:r>
            <a:r>
              <a:rPr lang="en-US" altLang="zh-CN" sz="2800" dirty="0">
                <a:sym typeface="Symbol" pitchFamily="18" charset="2"/>
              </a:rPr>
              <a:t>a</a:t>
            </a:r>
            <a:r>
              <a:rPr lang="zh-CN" altLang="en-US" sz="2800" dirty="0">
                <a:sym typeface="Symbol" pitchFamily="18" charset="2"/>
              </a:rPr>
              <a:t> 的 有向边；</a:t>
            </a:r>
            <a:endParaRPr lang="en-US" altLang="zh-CN" sz="2800" dirty="0">
              <a:sym typeface="Symbol" pitchFamily="18" charset="2"/>
            </a:endParaRPr>
          </a:p>
          <a:p>
            <a:pPr marL="0" lvl="1">
              <a:buNone/>
            </a:pPr>
            <a:r>
              <a:rPr lang="zh-CN" altLang="en-US" sz="2800" dirty="0">
                <a:sym typeface="Symbol" pitchFamily="18" charset="2"/>
              </a:rPr>
              <a:t>对于</a:t>
            </a:r>
            <a:r>
              <a:rPr lang="en-US" altLang="zh-CN" sz="2800" dirty="0">
                <a:sym typeface="Symbol" pitchFamily="18" charset="2"/>
              </a:rPr>
              <a:t>Y</a:t>
            </a:r>
            <a:r>
              <a:rPr lang="en-US" altLang="zh-CN" sz="2800" i="1" dirty="0"/>
              <a:t>V</a:t>
            </a:r>
            <a:r>
              <a:rPr lang="en-US" altLang="zh-CN" sz="2800" i="1" baseline="-25000" dirty="0">
                <a:sym typeface="Symbol" pitchFamily="18" charset="2"/>
              </a:rPr>
              <a:t>N ,</a:t>
            </a:r>
            <a:r>
              <a:rPr lang="zh-CN" altLang="en-US" sz="2800" dirty="0">
                <a:sym typeface="Symbol" pitchFamily="18" charset="2"/>
              </a:rPr>
              <a:t>若</a:t>
            </a:r>
            <a:r>
              <a:rPr lang="en-US" altLang="zh-CN" sz="2800" dirty="0">
                <a:sym typeface="Symbol" pitchFamily="18" charset="2"/>
              </a:rPr>
              <a:t>First(X)</a:t>
            </a:r>
            <a:r>
              <a:rPr lang="zh-CN" altLang="en-US" sz="2800" dirty="0">
                <a:sym typeface="Symbol" pitchFamily="18" charset="2"/>
              </a:rPr>
              <a:t>包含 </a:t>
            </a:r>
            <a:r>
              <a:rPr lang="en-US" altLang="zh-CN" sz="2800" dirty="0">
                <a:sym typeface="Symbol" pitchFamily="18" charset="2"/>
              </a:rPr>
              <a:t>First(Y)-{</a:t>
            </a:r>
            <a:r>
              <a:rPr lang="el-GR" altLang="zh-CN" sz="2800" dirty="0">
                <a:latin typeface="Arial"/>
                <a:cs typeface="Arial"/>
                <a:sym typeface="Symbol" pitchFamily="18" charset="2"/>
              </a:rPr>
              <a:t>ε</a:t>
            </a:r>
            <a:r>
              <a:rPr lang="en-US" altLang="zh-CN" sz="2800" dirty="0">
                <a:sym typeface="Symbol" pitchFamily="18" charset="2"/>
              </a:rPr>
              <a:t>}</a:t>
            </a:r>
            <a:r>
              <a:rPr lang="zh-CN" altLang="en-US" sz="2800" dirty="0">
                <a:sym typeface="Symbol" pitchFamily="18" charset="2"/>
              </a:rPr>
              <a:t>，</a:t>
            </a:r>
            <a:endParaRPr lang="en-US" altLang="zh-CN" sz="2800" dirty="0">
              <a:sym typeface="Symbol" pitchFamily="18" charset="2"/>
            </a:endParaRPr>
          </a:p>
          <a:p>
            <a:pPr marL="0" lvl="1">
              <a:buNone/>
            </a:pPr>
            <a:r>
              <a:rPr lang="zh-CN" altLang="en-US" sz="2800" dirty="0">
                <a:sym typeface="Symbol" pitchFamily="18" charset="2"/>
              </a:rPr>
              <a:t>则画一条从</a:t>
            </a:r>
            <a:r>
              <a:rPr lang="en-US" altLang="zh-CN" sz="2800" dirty="0">
                <a:sym typeface="Symbol" pitchFamily="18" charset="2"/>
              </a:rPr>
              <a:t>First(X)</a:t>
            </a:r>
            <a:r>
              <a:rPr lang="zh-CN" altLang="en-US" sz="2800" dirty="0">
                <a:sym typeface="Symbol" pitchFamily="18" charset="2"/>
              </a:rPr>
              <a:t>到</a:t>
            </a:r>
            <a:r>
              <a:rPr lang="en-US" altLang="zh-CN" sz="2800" dirty="0">
                <a:sym typeface="Symbol" pitchFamily="18" charset="2"/>
              </a:rPr>
              <a:t>First(Y)</a:t>
            </a:r>
            <a:r>
              <a:rPr lang="zh-CN" altLang="en-US" sz="2800" dirty="0">
                <a:sym typeface="Symbol" pitchFamily="18" charset="2"/>
              </a:rPr>
              <a:t>的 有向边</a:t>
            </a:r>
            <a:r>
              <a:rPr lang="en-US" altLang="zh-CN" sz="2800" dirty="0">
                <a:sym typeface="Symbol" pitchFamily="18" charset="2"/>
              </a:rPr>
              <a:t>.</a:t>
            </a:r>
          </a:p>
        </p:txBody>
      </p:sp>
    </p:spTree>
    <p:extLst>
      <p:ext uri="{BB962C8B-B14F-4D97-AF65-F5344CB8AC3E}">
        <p14:creationId xmlns:p14="http://schemas.microsoft.com/office/powerpoint/2010/main" val="73246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889804" y="0"/>
            <a:ext cx="2210588" cy="2308324"/>
          </a:xfrm>
          <a:prstGeom prst="rect">
            <a:avLst/>
          </a:prstGeom>
          <a:solidFill>
            <a:schemeClr val="bg1"/>
          </a:solidFill>
        </p:spPr>
        <p:txBody>
          <a:bodyPr wrap="square">
            <a:spAutoFit/>
          </a:bodyPr>
          <a:lstStyle/>
          <a:p>
            <a:pPr lvl="1">
              <a:buClr>
                <a:srgbClr val="800080"/>
              </a:buClr>
              <a:buNone/>
            </a:pPr>
            <a:r>
              <a:rPr lang="en-US" altLang="zh-CN" sz="2800" i="1" dirty="0">
                <a:sym typeface="Symbol" panose="05050102010706020507" pitchFamily="18" charset="2"/>
              </a:rPr>
              <a:t>{</a:t>
            </a:r>
            <a:r>
              <a:rPr lang="en-US" altLang="zh-CN" sz="2800" i="1" dirty="0" err="1">
                <a:sym typeface="Symbol" panose="05050102010706020507" pitchFamily="18" charset="2"/>
              </a:rPr>
              <a:t>a,b</a:t>
            </a:r>
            <a:r>
              <a:rPr lang="en-US" altLang="zh-CN" sz="2800" i="1" dirty="0">
                <a:sym typeface="Symbol" panose="05050102010706020507" pitchFamily="18" charset="2"/>
              </a:rPr>
              <a:t>,</a:t>
            </a:r>
            <a:r>
              <a:rPr lang="zh-CN" altLang="en-US" sz="2800" i="1" dirty="0">
                <a:sym typeface="Symbol" panose="05050102010706020507" pitchFamily="18" charset="2"/>
              </a:rPr>
              <a:t> </a:t>
            </a:r>
            <a:r>
              <a:rPr lang="en-US" altLang="zh-CN" sz="2800" i="1" dirty="0">
                <a:sym typeface="Symbol" panose="05050102010706020507" pitchFamily="18" charset="2"/>
              </a:rPr>
              <a:t>}</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{b,</a:t>
            </a:r>
            <a:r>
              <a:rPr lang="zh-CN" altLang="en-US" sz="2800" i="1" dirty="0">
                <a:sym typeface="Symbol" panose="05050102010706020507" pitchFamily="18" charset="2"/>
              </a:rPr>
              <a:t> </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{a,</a:t>
            </a:r>
            <a:r>
              <a:rPr lang="zh-CN" altLang="en-US" sz="2800" i="1" dirty="0">
                <a:sym typeface="Symbol" panose="05050102010706020507" pitchFamily="18" charset="2"/>
              </a:rPr>
              <a:t> </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sym typeface="Symbol" pitchFamily="18" charset="2"/>
              </a:rPr>
              <a:t>{</a:t>
            </a:r>
            <a:r>
              <a:rPr lang="en-US" altLang="zh-CN" sz="2800" i="1" dirty="0" err="1">
                <a:sym typeface="Symbol" pitchFamily="18" charset="2"/>
              </a:rPr>
              <a:t>a,b,c</a:t>
            </a:r>
            <a:r>
              <a:rPr lang="en-US" altLang="zh-CN" sz="2800" i="1"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a:t>
            </a:r>
            <a:r>
              <a:rPr lang="en-US" altLang="zh-CN" sz="2800" i="1" dirty="0" err="1">
                <a:ea typeface="华文行楷" pitchFamily="2" charset="-122"/>
                <a:sym typeface="Symbol" panose="05050102010706020507" pitchFamily="18" charset="2"/>
              </a:rPr>
              <a:t>a,c</a:t>
            </a:r>
            <a:r>
              <a:rPr lang="en-US" altLang="zh-CN" sz="2800" i="1" dirty="0">
                <a:ea typeface="华文行楷" pitchFamily="2" charset="-122"/>
                <a:sym typeface="Symbol" panose="05050102010706020507" pitchFamily="18" charset="2"/>
              </a:rPr>
              <a:t>}</a:t>
            </a:r>
            <a:endParaRPr lang="en-US" sz="2800" i="1" dirty="0">
              <a:ea typeface="华文行楷" pitchFamily="2" charset="-122"/>
              <a:sym typeface="Symbol" panose="05050102010706020507" pitchFamily="18" charset="2"/>
            </a:endParaRPr>
          </a:p>
        </p:txBody>
      </p:sp>
      <p:sp>
        <p:nvSpPr>
          <p:cNvPr id="31" name="矩形 30"/>
          <p:cNvSpPr/>
          <p:nvPr/>
        </p:nvSpPr>
        <p:spPr>
          <a:xfrm>
            <a:off x="51331" y="80025"/>
            <a:ext cx="2643206" cy="584775"/>
          </a:xfrm>
          <a:prstGeom prst="rect">
            <a:avLst/>
          </a:prstGeom>
          <a:solidFill>
            <a:schemeClr val="bg1"/>
          </a:solidFill>
        </p:spPr>
        <p:txBody>
          <a:bodyPr wrap="square">
            <a:spAutoFit/>
          </a:bodyPr>
          <a:lstStyle/>
          <a:p>
            <a:pPr lvl="1">
              <a:buClr>
                <a:srgbClr val="800080"/>
              </a:buClr>
              <a:buNone/>
            </a:pPr>
            <a:endParaRPr lang="en-US" i="1" dirty="0">
              <a:ea typeface="华文行楷" pitchFamily="2" charset="-122"/>
              <a:sym typeface="Symbol" panose="05050102010706020507" pitchFamily="18" charset="2"/>
            </a:endParaRPr>
          </a:p>
        </p:txBody>
      </p:sp>
      <p:sp>
        <p:nvSpPr>
          <p:cNvPr id="40" name="矩形 39"/>
          <p:cNvSpPr/>
          <p:nvPr/>
        </p:nvSpPr>
        <p:spPr bwMode="auto">
          <a:xfrm>
            <a:off x="3829165" y="3694178"/>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FIRST(S)</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1" name="矩形 40"/>
          <p:cNvSpPr/>
          <p:nvPr/>
        </p:nvSpPr>
        <p:spPr bwMode="auto">
          <a:xfrm>
            <a:off x="3845749" y="4776873"/>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2" name="矩形 41"/>
          <p:cNvSpPr/>
          <p:nvPr/>
        </p:nvSpPr>
        <p:spPr bwMode="auto">
          <a:xfrm>
            <a:off x="6876256" y="240513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3" name="矩形 42"/>
          <p:cNvSpPr/>
          <p:nvPr/>
        </p:nvSpPr>
        <p:spPr bwMode="auto">
          <a:xfrm>
            <a:off x="6876255" y="3715611"/>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4" name="矩形 43"/>
          <p:cNvSpPr/>
          <p:nvPr/>
        </p:nvSpPr>
        <p:spPr bwMode="auto">
          <a:xfrm>
            <a:off x="6858899" y="4776874"/>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5" name="椭圆 44"/>
          <p:cNvSpPr/>
          <p:nvPr/>
        </p:nvSpPr>
        <p:spPr bwMode="auto">
          <a:xfrm>
            <a:off x="4369641" y="2276872"/>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6" name="椭圆 45"/>
          <p:cNvSpPr/>
          <p:nvPr/>
        </p:nvSpPr>
        <p:spPr bwMode="auto">
          <a:xfrm>
            <a:off x="4421813" y="5879823"/>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47" name="椭圆 46"/>
          <p:cNvSpPr/>
          <p:nvPr/>
        </p:nvSpPr>
        <p:spPr bwMode="auto">
          <a:xfrm>
            <a:off x="7434963" y="5925401"/>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48" name="直接箭头连接符 47"/>
          <p:cNvCxnSpPr>
            <a:stCxn id="42" idx="1"/>
            <a:endCxn id="45" idx="6"/>
          </p:cNvCxnSpPr>
          <p:nvPr/>
        </p:nvCxnSpPr>
        <p:spPr bwMode="auto">
          <a:xfrm flipH="1" flipV="1">
            <a:off x="5161729" y="2688025"/>
            <a:ext cx="1714527" cy="9495"/>
          </a:xfrm>
          <a:prstGeom prst="straightConnector1">
            <a:avLst/>
          </a:prstGeom>
          <a:noFill/>
          <a:ln w="28575" cap="flat" cmpd="sng" algn="ctr">
            <a:solidFill>
              <a:schemeClr val="tx1"/>
            </a:solidFill>
            <a:prstDash val="solid"/>
            <a:round/>
            <a:headEnd type="none" w="med" len="med"/>
            <a:tailEnd type="arrow"/>
          </a:ln>
        </p:spPr>
      </p:cxnSp>
      <p:cxnSp>
        <p:nvCxnSpPr>
          <p:cNvPr id="49" name="直接箭头连接符 48"/>
          <p:cNvCxnSpPr>
            <a:stCxn id="42" idx="2"/>
            <a:endCxn id="43" idx="0"/>
          </p:cNvCxnSpPr>
          <p:nvPr/>
        </p:nvCxnSpPr>
        <p:spPr bwMode="auto">
          <a:xfrm flipH="1">
            <a:off x="7848363" y="2989907"/>
            <a:ext cx="1" cy="725704"/>
          </a:xfrm>
          <a:prstGeom prst="straightConnector1">
            <a:avLst/>
          </a:prstGeom>
          <a:noFill/>
          <a:ln w="28575" cap="flat" cmpd="sng" algn="ctr">
            <a:solidFill>
              <a:schemeClr val="tx1"/>
            </a:solidFill>
            <a:prstDash val="solid"/>
            <a:round/>
            <a:headEnd type="none" w="med" len="med"/>
            <a:tailEnd type="arrow"/>
          </a:ln>
        </p:spPr>
      </p:cxnSp>
      <p:cxnSp>
        <p:nvCxnSpPr>
          <p:cNvPr id="50" name="直接箭头连接符 49"/>
          <p:cNvCxnSpPr>
            <a:stCxn id="43" idx="0"/>
            <a:endCxn id="45" idx="5"/>
          </p:cNvCxnSpPr>
          <p:nvPr/>
        </p:nvCxnSpPr>
        <p:spPr bwMode="auto">
          <a:xfrm flipH="1" flipV="1">
            <a:off x="5045730" y="2978753"/>
            <a:ext cx="2802633" cy="736858"/>
          </a:xfrm>
          <a:prstGeom prst="straightConnector1">
            <a:avLst/>
          </a:prstGeom>
          <a:noFill/>
          <a:ln w="28575" cap="flat" cmpd="sng" algn="ctr">
            <a:solidFill>
              <a:schemeClr val="tx1"/>
            </a:solidFill>
            <a:prstDash val="solid"/>
            <a:round/>
            <a:headEnd type="none" w="med" len="med"/>
            <a:tailEnd type="arrow"/>
          </a:ln>
        </p:spPr>
      </p:cxnSp>
      <p:cxnSp>
        <p:nvCxnSpPr>
          <p:cNvPr id="51" name="直接箭头连接符 50"/>
          <p:cNvCxnSpPr>
            <a:stCxn id="40" idx="0"/>
            <a:endCxn id="45" idx="4"/>
          </p:cNvCxnSpPr>
          <p:nvPr/>
        </p:nvCxnSpPr>
        <p:spPr bwMode="auto">
          <a:xfrm flipH="1" flipV="1">
            <a:off x="4765685" y="3099177"/>
            <a:ext cx="35588" cy="595001"/>
          </a:xfrm>
          <a:prstGeom prst="straightConnector1">
            <a:avLst/>
          </a:prstGeom>
          <a:noFill/>
          <a:ln w="28575" cap="flat" cmpd="sng" algn="ctr">
            <a:solidFill>
              <a:schemeClr val="tx1"/>
            </a:solidFill>
            <a:prstDash val="solid"/>
            <a:round/>
            <a:headEnd type="none" w="med" len="med"/>
            <a:tailEnd type="arrow"/>
          </a:ln>
        </p:spPr>
      </p:cxnSp>
      <p:cxnSp>
        <p:nvCxnSpPr>
          <p:cNvPr id="52" name="直接箭头连接符 51"/>
          <p:cNvCxnSpPr>
            <a:stCxn id="40" idx="2"/>
            <a:endCxn id="41" idx="0"/>
          </p:cNvCxnSpPr>
          <p:nvPr/>
        </p:nvCxnSpPr>
        <p:spPr bwMode="auto">
          <a:xfrm>
            <a:off x="4801273" y="4278953"/>
            <a:ext cx="16584" cy="497920"/>
          </a:xfrm>
          <a:prstGeom prst="straightConnector1">
            <a:avLst/>
          </a:prstGeom>
          <a:noFill/>
          <a:ln w="28575" cap="flat" cmpd="sng" algn="ctr">
            <a:solidFill>
              <a:schemeClr val="tx1"/>
            </a:solidFill>
            <a:prstDash val="solid"/>
            <a:round/>
            <a:headEnd type="none" w="med" len="med"/>
            <a:tailEnd type="arrow"/>
          </a:ln>
        </p:spPr>
      </p:cxnSp>
      <p:cxnSp>
        <p:nvCxnSpPr>
          <p:cNvPr id="53" name="直接箭头连接符 52"/>
          <p:cNvCxnSpPr>
            <a:stCxn id="41" idx="2"/>
            <a:endCxn id="46" idx="0"/>
          </p:cNvCxnSpPr>
          <p:nvPr/>
        </p:nvCxnSpPr>
        <p:spPr bwMode="auto">
          <a:xfrm>
            <a:off x="4817857" y="5361648"/>
            <a:ext cx="0" cy="518175"/>
          </a:xfrm>
          <a:prstGeom prst="straightConnector1">
            <a:avLst/>
          </a:prstGeom>
          <a:noFill/>
          <a:ln w="28575" cap="flat" cmpd="sng" algn="ctr">
            <a:solidFill>
              <a:schemeClr val="tx1"/>
            </a:solidFill>
            <a:prstDash val="solid"/>
            <a:round/>
            <a:headEnd type="none" w="med" len="med"/>
            <a:tailEnd type="arrow"/>
          </a:ln>
        </p:spPr>
      </p:cxnSp>
      <p:cxnSp>
        <p:nvCxnSpPr>
          <p:cNvPr id="54" name="直接箭头连接符 53"/>
          <p:cNvCxnSpPr>
            <a:stCxn id="44" idx="2"/>
            <a:endCxn id="47" idx="0"/>
          </p:cNvCxnSpPr>
          <p:nvPr/>
        </p:nvCxnSpPr>
        <p:spPr bwMode="auto">
          <a:xfrm>
            <a:off x="7831007" y="5361649"/>
            <a:ext cx="0" cy="563752"/>
          </a:xfrm>
          <a:prstGeom prst="straightConnector1">
            <a:avLst/>
          </a:prstGeom>
          <a:noFill/>
          <a:ln w="28575" cap="flat" cmpd="sng" algn="ctr">
            <a:solidFill>
              <a:schemeClr val="tx1"/>
            </a:solidFill>
            <a:prstDash val="solid"/>
            <a:round/>
            <a:headEnd type="none" w="med" len="med"/>
            <a:tailEnd type="arrow"/>
          </a:ln>
        </p:spPr>
      </p:cxnSp>
      <p:cxnSp>
        <p:nvCxnSpPr>
          <p:cNvPr id="55" name="直接箭头连接符 54"/>
          <p:cNvCxnSpPr>
            <a:stCxn id="44" idx="2"/>
            <a:endCxn id="46" idx="6"/>
          </p:cNvCxnSpPr>
          <p:nvPr/>
        </p:nvCxnSpPr>
        <p:spPr bwMode="auto">
          <a:xfrm flipH="1">
            <a:off x="5213901" y="5361649"/>
            <a:ext cx="2617106" cy="929327"/>
          </a:xfrm>
          <a:prstGeom prst="straightConnector1">
            <a:avLst/>
          </a:prstGeom>
          <a:noFill/>
          <a:ln w="28575" cap="flat" cmpd="sng" algn="ctr">
            <a:solidFill>
              <a:schemeClr val="tx1"/>
            </a:solidFill>
            <a:prstDash val="solid"/>
            <a:round/>
            <a:headEnd type="none" w="med" len="med"/>
            <a:tailEnd type="arrow"/>
          </a:ln>
        </p:spPr>
      </p:cxnSp>
      <p:cxnSp>
        <p:nvCxnSpPr>
          <p:cNvPr id="56" name="直接箭头连接符 55"/>
          <p:cNvCxnSpPr>
            <a:endCxn id="43" idx="1"/>
          </p:cNvCxnSpPr>
          <p:nvPr/>
        </p:nvCxnSpPr>
        <p:spPr bwMode="auto">
          <a:xfrm>
            <a:off x="5724127" y="3986566"/>
            <a:ext cx="1152128" cy="21433"/>
          </a:xfrm>
          <a:prstGeom prst="straightConnector1">
            <a:avLst/>
          </a:prstGeom>
          <a:noFill/>
          <a:ln w="28575" cap="flat" cmpd="sng" algn="ctr">
            <a:solidFill>
              <a:schemeClr val="tx1"/>
            </a:solidFill>
            <a:prstDash val="solid"/>
            <a:round/>
            <a:headEnd type="none" w="med" len="med"/>
            <a:tailEnd type="arrow"/>
          </a:ln>
        </p:spPr>
      </p:cxnSp>
      <p:cxnSp>
        <p:nvCxnSpPr>
          <p:cNvPr id="57" name="曲线连接符 56"/>
          <p:cNvCxnSpPr>
            <a:stCxn id="42" idx="3"/>
            <a:endCxn id="44" idx="3"/>
          </p:cNvCxnSpPr>
          <p:nvPr/>
        </p:nvCxnSpPr>
        <p:spPr bwMode="auto">
          <a:xfrm flipH="1">
            <a:off x="8803115" y="2697520"/>
            <a:ext cx="17357" cy="2371742"/>
          </a:xfrm>
          <a:prstGeom prst="curvedConnector3">
            <a:avLst>
              <a:gd name="adj1" fmla="val -1317048"/>
            </a:avLst>
          </a:prstGeom>
          <a:noFill/>
          <a:ln w="38100" cap="flat" cmpd="sng" algn="ctr">
            <a:solidFill>
              <a:schemeClr val="tx1"/>
            </a:solidFill>
            <a:prstDash val="solid"/>
            <a:round/>
            <a:headEnd type="none" w="med" len="med"/>
            <a:tailEnd type="triangle" w="lg" len="lg"/>
          </a:ln>
        </p:spPr>
      </p:cxnSp>
      <p:sp>
        <p:nvSpPr>
          <p:cNvPr id="78" name="矩形 77"/>
          <p:cNvSpPr/>
          <p:nvPr/>
        </p:nvSpPr>
        <p:spPr>
          <a:xfrm>
            <a:off x="51331" y="2827286"/>
            <a:ext cx="3599892" cy="2246769"/>
          </a:xfrm>
          <a:prstGeom prst="rect">
            <a:avLst/>
          </a:prstGeom>
        </p:spPr>
        <p:txBody>
          <a:bodyPr wrap="square">
            <a:spAutoFit/>
          </a:bodyPr>
          <a:lstStyle/>
          <a:p>
            <a:pPr>
              <a:buNone/>
            </a:pPr>
            <a:r>
              <a:rPr lang="en-US" altLang="zh-CN" sz="2800" dirty="0">
                <a:sym typeface="Symbol" pitchFamily="18" charset="2"/>
              </a:rPr>
              <a:t>3)</a:t>
            </a:r>
            <a:r>
              <a:rPr lang="zh-CN" altLang="en-US" sz="2800" dirty="0">
                <a:sym typeface="Symbol" pitchFamily="18" charset="2"/>
              </a:rPr>
              <a:t>凡是从</a:t>
            </a:r>
            <a:r>
              <a:rPr lang="en-US" altLang="zh-CN" sz="2800" dirty="0">
                <a:sym typeface="Symbol" pitchFamily="18" charset="2"/>
              </a:rPr>
              <a:t>First(X)</a:t>
            </a:r>
            <a:r>
              <a:rPr lang="zh-CN" altLang="en-US" sz="2800" dirty="0">
                <a:sym typeface="Symbol" pitchFamily="18" charset="2"/>
              </a:rPr>
              <a:t>结点有路径可达的终结符都是</a:t>
            </a:r>
            <a:r>
              <a:rPr lang="en-US" altLang="zh-CN" sz="2800" dirty="0">
                <a:sym typeface="Symbol" pitchFamily="18" charset="2"/>
              </a:rPr>
              <a:t>First(X)</a:t>
            </a:r>
            <a:r>
              <a:rPr lang="zh-CN" altLang="en-US" sz="2800" dirty="0">
                <a:sym typeface="Symbol" pitchFamily="18" charset="2"/>
              </a:rPr>
              <a:t>的成员；</a:t>
            </a:r>
            <a:endParaRPr lang="en-US" altLang="zh-CN" sz="2800" dirty="0">
              <a:sym typeface="Symbol" pitchFamily="18" charset="2"/>
            </a:endParaRPr>
          </a:p>
          <a:p>
            <a:pPr>
              <a:buNone/>
            </a:pPr>
            <a:r>
              <a:rPr lang="en-US" altLang="zh-CN" sz="2800" dirty="0">
                <a:sym typeface="Symbol" pitchFamily="18" charset="2"/>
              </a:rPr>
              <a:t>4</a:t>
            </a:r>
            <a:r>
              <a:rPr lang="zh-CN" altLang="en-US" sz="2800" dirty="0">
                <a:sym typeface="Symbol" pitchFamily="18" charset="2"/>
              </a:rPr>
              <a:t>）若</a:t>
            </a:r>
            <a:r>
              <a:rPr lang="en-US" altLang="zh-CN" sz="2800" dirty="0">
                <a:sym typeface="Symbol" pitchFamily="18" charset="2"/>
              </a:rPr>
              <a:t>X</a:t>
            </a:r>
            <a:r>
              <a:rPr lang="zh-CN" altLang="en-US" sz="2800" dirty="0">
                <a:sym typeface="Symbol" pitchFamily="18" charset="2"/>
              </a:rPr>
              <a:t>能推导出</a:t>
            </a:r>
            <a:r>
              <a:rPr lang="zh-CN" altLang="zh-CN" sz="2800" dirty="0">
                <a:sym typeface="Symbol" pitchFamily="18" charset="2"/>
              </a:rPr>
              <a:t></a:t>
            </a:r>
            <a:r>
              <a:rPr lang="zh-CN" altLang="en-US" sz="2800" dirty="0">
                <a:sym typeface="Symbol" pitchFamily="18" charset="2"/>
              </a:rPr>
              <a:t>，那么</a:t>
            </a:r>
            <a:r>
              <a:rPr lang="zh-CN" altLang="zh-CN" sz="2800" dirty="0">
                <a:sym typeface="Symbol" pitchFamily="18" charset="2"/>
              </a:rPr>
              <a:t></a:t>
            </a:r>
            <a:r>
              <a:rPr lang="en-US" altLang="zh-CN" sz="2800" dirty="0">
                <a:sym typeface="Symbol" pitchFamily="18" charset="2"/>
              </a:rPr>
              <a:t>  First(X)</a:t>
            </a:r>
            <a:r>
              <a:rPr lang="zh-CN" altLang="en-US" sz="2800" dirty="0">
                <a:sym typeface="Symbol" pitchFamily="18" charset="2"/>
              </a:rPr>
              <a:t>；</a:t>
            </a:r>
            <a:endParaRPr lang="en-US" altLang="zh-CN" sz="2800" dirty="0">
              <a:sym typeface="Symbol" pitchFamily="18" charset="2"/>
            </a:endParaRPr>
          </a:p>
        </p:txBody>
      </p:sp>
      <p:sp>
        <p:nvSpPr>
          <p:cNvPr id="25" name="矩形 24"/>
          <p:cNvSpPr/>
          <p:nvPr/>
        </p:nvSpPr>
        <p:spPr>
          <a:xfrm>
            <a:off x="138475" y="571301"/>
            <a:ext cx="3744416" cy="954107"/>
          </a:xfrm>
          <a:prstGeom prst="rect">
            <a:avLst/>
          </a:prstGeom>
          <a:solidFill>
            <a:schemeClr val="bg1"/>
          </a:solidFill>
        </p:spPr>
        <p:txBody>
          <a:bodyPr wrap="square">
            <a:spAutoFit/>
          </a:bodyPr>
          <a:lstStyle/>
          <a:p>
            <a:pPr>
              <a:buNone/>
            </a:pPr>
            <a:r>
              <a:rPr lang="zh-CN" altLang="en-US" sz="2800" i="1" dirty="0">
                <a:solidFill>
                  <a:srgbClr val="800080"/>
                </a:solidFill>
                <a:sym typeface="Symbol" panose="05050102010706020507" pitchFamily="18" charset="2"/>
              </a:rPr>
              <a:t> </a:t>
            </a:r>
            <a:r>
              <a:rPr lang="en-US" altLang="zh-CN" sz="2800" i="1" dirty="0">
                <a:solidFill>
                  <a:srgbClr val="800080"/>
                </a:solidFill>
                <a:sym typeface="Symbol" panose="05050102010706020507" pitchFamily="18" charset="2"/>
              </a:rPr>
              <a:t>S ,A ,B</a:t>
            </a:r>
            <a:r>
              <a:rPr lang="zh-CN" altLang="en-US" sz="2800" dirty="0">
                <a:solidFill>
                  <a:srgbClr val="800080"/>
                </a:solidFill>
                <a:sym typeface="Symbol" panose="05050102010706020507" pitchFamily="18" charset="2"/>
              </a:rPr>
              <a:t>能推导出空串，</a:t>
            </a:r>
            <a:endParaRPr lang="en-US" altLang="zh-CN" sz="2800" dirty="0">
              <a:solidFill>
                <a:srgbClr val="800080"/>
              </a:solidFill>
              <a:sym typeface="Symbol" panose="05050102010706020507" pitchFamily="18" charset="2"/>
            </a:endParaRPr>
          </a:p>
          <a:p>
            <a:pPr>
              <a:buNone/>
            </a:pPr>
            <a:r>
              <a:rPr lang="en-US" altLang="zh-CN" sz="2800" dirty="0">
                <a:solidFill>
                  <a:srgbClr val="800080"/>
                </a:solidFill>
                <a:sym typeface="Symbol" panose="05050102010706020507" pitchFamily="18" charset="2"/>
              </a:rPr>
              <a:t> </a:t>
            </a:r>
            <a:r>
              <a:rPr lang="en-US" altLang="zh-CN" sz="2800" i="1" dirty="0">
                <a:solidFill>
                  <a:srgbClr val="800080"/>
                </a:solidFill>
                <a:sym typeface="Symbol" panose="05050102010706020507" pitchFamily="18" charset="2"/>
              </a:rPr>
              <a:t>C ,D</a:t>
            </a:r>
            <a:r>
              <a:rPr lang="zh-CN" altLang="en-US" sz="2800" dirty="0">
                <a:solidFill>
                  <a:srgbClr val="800080"/>
                </a:solidFill>
                <a:sym typeface="Symbol" panose="05050102010706020507" pitchFamily="18" charset="2"/>
              </a:rPr>
              <a:t>不能</a:t>
            </a:r>
            <a:r>
              <a:rPr lang="en-US" altLang="zh-CN" sz="2800" dirty="0">
                <a:solidFill>
                  <a:srgbClr val="800080"/>
                </a:solidFill>
                <a:sym typeface="Symbol" panose="05050102010706020507" pitchFamily="18" charset="2"/>
              </a:rPr>
              <a:t>	</a:t>
            </a:r>
            <a:endParaRPr lang="zh-CN" altLang="en-US" sz="2800" dirty="0">
              <a:solidFill>
                <a:srgbClr val="800080"/>
              </a:solidFill>
              <a:sym typeface="Symbol" panose="05050102010706020507" pitchFamily="18" charset="2"/>
            </a:endParaRPr>
          </a:p>
        </p:txBody>
      </p:sp>
      <p:sp>
        <p:nvSpPr>
          <p:cNvPr id="26" name="矩形 25"/>
          <p:cNvSpPr/>
          <p:nvPr/>
        </p:nvSpPr>
        <p:spPr>
          <a:xfrm>
            <a:off x="3742655" y="0"/>
            <a:ext cx="2643206" cy="2308324"/>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FIRST(S)=</a:t>
            </a:r>
          </a:p>
          <a:p>
            <a:pPr lvl="1">
              <a:buClr>
                <a:srgbClr val="800080"/>
              </a:buClr>
              <a:buNone/>
            </a:pPr>
            <a:r>
              <a:rPr lang="en-US" altLang="zh-CN" sz="2800" i="1" dirty="0">
                <a:ea typeface="华文行楷" pitchFamily="2" charset="-122"/>
                <a:sym typeface="Symbol" panose="05050102010706020507" pitchFamily="18" charset="2"/>
              </a:rPr>
              <a:t>FIRST(A)=</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FIRST(B)=</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FIRST(C)=</a:t>
            </a:r>
          </a:p>
          <a:p>
            <a:pPr lvl="1">
              <a:buClr>
                <a:srgbClr val="800080"/>
              </a:buClr>
              <a:buNone/>
            </a:pPr>
            <a:r>
              <a:rPr lang="en-US" altLang="zh-CN" sz="2800" i="1" dirty="0">
                <a:ea typeface="华文行楷" pitchFamily="2" charset="-122"/>
                <a:sym typeface="Symbol" panose="05050102010706020507" pitchFamily="18" charset="2"/>
              </a:rPr>
              <a:t>FIRST(D)=</a:t>
            </a:r>
            <a:endParaRPr lang="en-US" sz="2800"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108554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11"/>
          <p:cNvSpPr>
            <a:spLocks noChangeArrowheads="1"/>
          </p:cNvSpPr>
          <p:nvPr/>
        </p:nvSpPr>
        <p:spPr bwMode="auto">
          <a:xfrm>
            <a:off x="676838" y="428604"/>
            <a:ext cx="7272337" cy="4844385"/>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练习</a:t>
            </a:r>
            <a:r>
              <a:rPr lang="en-US" altLang="zh-CN" sz="2800" dirty="0"/>
              <a:t>:</a:t>
            </a:r>
            <a:r>
              <a:rPr lang="zh-CN" altLang="en-US" sz="2800" dirty="0"/>
              <a:t>判断</a:t>
            </a:r>
            <a:r>
              <a:rPr lang="zh-CN" altLang="en-US" sz="2800" b="1" dirty="0"/>
              <a:t>文法</a:t>
            </a:r>
            <a:r>
              <a:rPr lang="zh-CN" altLang="en-US" sz="2800" dirty="0"/>
              <a:t> </a:t>
            </a:r>
            <a:r>
              <a:rPr lang="en-US" altLang="zh-CN" sz="2800" dirty="0"/>
              <a:t>G’[ E] </a:t>
            </a:r>
            <a:r>
              <a:rPr lang="zh-CN" altLang="en-US" sz="2800" dirty="0"/>
              <a:t>是否为</a:t>
            </a:r>
            <a:r>
              <a:rPr lang="en-US" altLang="zh-CN" sz="2800" dirty="0"/>
              <a:t>LL(1)</a:t>
            </a:r>
            <a:r>
              <a:rPr lang="zh-CN" altLang="en-US" sz="2800" dirty="0"/>
              <a:t>文法</a:t>
            </a:r>
            <a:r>
              <a:rPr lang="en-US" altLang="zh-CN" sz="2800" dirty="0"/>
              <a:t>:</a:t>
            </a:r>
          </a:p>
          <a:p>
            <a:pPr marL="342900" indent="-342900">
              <a:spcBef>
                <a:spcPct val="20000"/>
              </a:spcBef>
              <a:buClr>
                <a:schemeClr val="tx1"/>
              </a:buClr>
              <a:buSzPct val="75000"/>
              <a:buNone/>
            </a:pPr>
            <a:r>
              <a:rPr lang="en-US" altLang="zh-CN" sz="2800" dirty="0"/>
              <a:t>			</a:t>
            </a: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			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			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			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a:p>
            <a:pPr marL="514350" indent="-514350">
              <a:spcBef>
                <a:spcPct val="20000"/>
              </a:spcBef>
              <a:buClr>
                <a:schemeClr val="tx1"/>
              </a:buClr>
              <a:buSzPct val="75000"/>
              <a:buFont typeface="+mj-ea"/>
              <a:buAutoNum type="circleNumDbPlain"/>
            </a:pPr>
            <a:r>
              <a:rPr lang="zh-CN" altLang="en-US" sz="2800" dirty="0"/>
              <a:t>判断非终结符是否可推导出空串</a:t>
            </a:r>
            <a:endParaRPr lang="en-US" altLang="zh-CN" sz="2800" dirty="0"/>
          </a:p>
        </p:txBody>
      </p:sp>
      <p:sp>
        <p:nvSpPr>
          <p:cNvPr id="7" name="矩形 6"/>
          <p:cNvSpPr/>
          <p:nvPr/>
        </p:nvSpPr>
        <p:spPr>
          <a:xfrm>
            <a:off x="2423250" y="4048507"/>
            <a:ext cx="5775442" cy="584775"/>
          </a:xfrm>
          <a:prstGeom prst="rect">
            <a:avLst/>
          </a:prstGeom>
        </p:spPr>
        <p:txBody>
          <a:bodyPr wrap="square">
            <a:spAutoFit/>
          </a:bodyPr>
          <a:lstStyle/>
          <a:p>
            <a:pPr>
              <a:buNone/>
            </a:pP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E        </a:t>
            </a:r>
            <a:r>
              <a:rPr lang="en-US" altLang="zh-CN" i="1" dirty="0" err="1">
                <a:ea typeface="华文行楷" pitchFamily="2" charset="-122"/>
                <a:sym typeface="Symbol" panose="05050102010706020507" pitchFamily="18" charset="2"/>
              </a:rPr>
              <a:t>E</a:t>
            </a:r>
            <a:r>
              <a:rPr lang="en-US" altLang="zh-CN" i="1" dirty="0">
                <a:ea typeface="华文行楷" pitchFamily="2" charset="-122"/>
                <a:sym typeface="Symbol" panose="05050102010706020507" pitchFamily="18" charset="2"/>
              </a:rPr>
              <a:t>’       T        </a:t>
            </a:r>
            <a:r>
              <a:rPr lang="en-US" altLang="zh-CN" i="1" dirty="0" err="1">
                <a:ea typeface="华文行楷" pitchFamily="2" charset="-122"/>
                <a:sym typeface="Symbol" panose="05050102010706020507" pitchFamily="18" charset="2"/>
              </a:rPr>
              <a:t>T</a:t>
            </a:r>
            <a:r>
              <a:rPr lang="en-US" altLang="zh-CN" i="1" dirty="0">
                <a:ea typeface="华文行楷" pitchFamily="2" charset="-122"/>
                <a:sym typeface="Symbol" panose="05050102010706020507" pitchFamily="18" charset="2"/>
              </a:rPr>
              <a:t>’        F	</a:t>
            </a:r>
            <a:endParaRPr lang="zh-CN" altLang="en-US" dirty="0"/>
          </a:p>
        </p:txBody>
      </p:sp>
      <p:sp>
        <p:nvSpPr>
          <p:cNvPr id="9" name="矩形 8"/>
          <p:cNvSpPr/>
          <p:nvPr/>
        </p:nvSpPr>
        <p:spPr>
          <a:xfrm>
            <a:off x="3759338" y="4633281"/>
            <a:ext cx="596638" cy="584775"/>
          </a:xfrm>
          <a:prstGeom prst="rect">
            <a:avLst/>
          </a:prstGeom>
        </p:spPr>
        <p:txBody>
          <a:bodyPr wrap="none">
            <a:spAutoFit/>
          </a:bodyPr>
          <a:lstStyle/>
          <a:p>
            <a:pPr>
              <a:buNone/>
            </a:pPr>
            <a:r>
              <a:rPr lang="zh-CN" altLang="en-US" dirty="0"/>
              <a:t>是</a:t>
            </a:r>
          </a:p>
        </p:txBody>
      </p:sp>
      <p:sp>
        <p:nvSpPr>
          <p:cNvPr id="11" name="矩形 10"/>
          <p:cNvSpPr/>
          <p:nvPr/>
        </p:nvSpPr>
        <p:spPr>
          <a:xfrm>
            <a:off x="6063594" y="4598013"/>
            <a:ext cx="596638" cy="584775"/>
          </a:xfrm>
          <a:prstGeom prst="rect">
            <a:avLst/>
          </a:prstGeom>
        </p:spPr>
        <p:txBody>
          <a:bodyPr wrap="none">
            <a:spAutoFit/>
          </a:bodyPr>
          <a:lstStyle/>
          <a:p>
            <a:pPr>
              <a:buNone/>
            </a:pPr>
            <a:r>
              <a:rPr lang="zh-CN" altLang="en-US" dirty="0"/>
              <a:t>是</a:t>
            </a:r>
          </a:p>
        </p:txBody>
      </p:sp>
      <p:sp>
        <p:nvSpPr>
          <p:cNvPr id="12" name="矩形 11"/>
          <p:cNvSpPr/>
          <p:nvPr/>
        </p:nvSpPr>
        <p:spPr>
          <a:xfrm>
            <a:off x="7173917" y="4598013"/>
            <a:ext cx="710451" cy="584775"/>
          </a:xfrm>
          <a:prstGeom prst="rect">
            <a:avLst/>
          </a:prstGeom>
        </p:spPr>
        <p:txBody>
          <a:bodyPr wrap="none">
            <a:spAutoFit/>
          </a:bodyPr>
          <a:lstStyle/>
          <a:p>
            <a:pPr>
              <a:buNone/>
            </a:pPr>
            <a:r>
              <a:rPr lang="en-US" altLang="zh-CN" dirty="0"/>
              <a:t> </a:t>
            </a:r>
            <a:r>
              <a:rPr lang="zh-CN" altLang="en-US" dirty="0"/>
              <a:t>否</a:t>
            </a:r>
          </a:p>
        </p:txBody>
      </p:sp>
      <p:sp>
        <p:nvSpPr>
          <p:cNvPr id="13" name="矩形 12"/>
          <p:cNvSpPr/>
          <p:nvPr/>
        </p:nvSpPr>
        <p:spPr>
          <a:xfrm>
            <a:off x="-396552" y="4633282"/>
            <a:ext cx="2915815" cy="1077218"/>
          </a:xfrm>
          <a:prstGeom prst="rect">
            <a:avLst/>
          </a:prstGeom>
        </p:spPr>
        <p:txBody>
          <a:bodyPr wrap="square">
            <a:spAutoFit/>
          </a:bodyPr>
          <a:lstStyle/>
          <a:p>
            <a:pPr algn="ctr">
              <a:buNone/>
            </a:pPr>
            <a:r>
              <a:rPr lang="zh-CN" altLang="en-US" dirty="0"/>
              <a:t>是否能推导</a:t>
            </a:r>
            <a:endParaRPr lang="en-US" altLang="zh-CN" dirty="0"/>
          </a:p>
          <a:p>
            <a:pPr algn="ctr">
              <a:buNone/>
            </a:pPr>
            <a:r>
              <a:rPr lang="zh-CN" altLang="en-US" dirty="0"/>
              <a:t>出空串</a:t>
            </a:r>
          </a:p>
        </p:txBody>
      </p:sp>
      <p:sp>
        <p:nvSpPr>
          <p:cNvPr id="14" name="矩形 13"/>
          <p:cNvSpPr/>
          <p:nvPr/>
        </p:nvSpPr>
        <p:spPr>
          <a:xfrm>
            <a:off x="0" y="4048507"/>
            <a:ext cx="1832553" cy="584775"/>
          </a:xfrm>
          <a:prstGeom prst="rect">
            <a:avLst/>
          </a:prstGeom>
        </p:spPr>
        <p:txBody>
          <a:bodyPr wrap="none">
            <a:spAutoFit/>
          </a:bodyPr>
          <a:lstStyle/>
          <a:p>
            <a:pPr>
              <a:buNone/>
            </a:pPr>
            <a:r>
              <a:rPr lang="zh-CN" altLang="en-US" dirty="0"/>
              <a:t>非终结符</a:t>
            </a:r>
          </a:p>
        </p:txBody>
      </p:sp>
      <p:sp>
        <p:nvSpPr>
          <p:cNvPr id="15" name="矩形 14"/>
          <p:cNvSpPr/>
          <p:nvPr/>
        </p:nvSpPr>
        <p:spPr>
          <a:xfrm>
            <a:off x="4839458" y="4633280"/>
            <a:ext cx="596638" cy="584775"/>
          </a:xfrm>
          <a:prstGeom prst="rect">
            <a:avLst/>
          </a:prstGeom>
        </p:spPr>
        <p:txBody>
          <a:bodyPr wrap="none">
            <a:spAutoFit/>
          </a:bodyPr>
          <a:lstStyle/>
          <a:p>
            <a:pPr>
              <a:buNone/>
            </a:pPr>
            <a:r>
              <a:rPr lang="zh-CN" altLang="en-US" dirty="0"/>
              <a:t>否</a:t>
            </a:r>
          </a:p>
        </p:txBody>
      </p:sp>
      <p:sp>
        <p:nvSpPr>
          <p:cNvPr id="16" name="矩形 15"/>
          <p:cNvSpPr/>
          <p:nvPr/>
        </p:nvSpPr>
        <p:spPr>
          <a:xfrm>
            <a:off x="2519263" y="4652721"/>
            <a:ext cx="710451" cy="584775"/>
          </a:xfrm>
          <a:prstGeom prst="rect">
            <a:avLst/>
          </a:prstGeom>
        </p:spPr>
        <p:txBody>
          <a:bodyPr wrap="none">
            <a:spAutoFit/>
          </a:bodyPr>
          <a:lstStyle/>
          <a:p>
            <a:pPr>
              <a:buNone/>
            </a:pPr>
            <a:r>
              <a:rPr lang="en-US" altLang="zh-CN" dirty="0"/>
              <a:t> </a:t>
            </a:r>
            <a:r>
              <a:rPr lang="zh-CN" altLang="en-US" dirty="0"/>
              <a:t>否</a:t>
            </a:r>
          </a:p>
        </p:txBody>
      </p:sp>
      <p:sp>
        <p:nvSpPr>
          <p:cNvPr id="17" name="矩形 16"/>
          <p:cNvSpPr/>
          <p:nvPr/>
        </p:nvSpPr>
        <p:spPr>
          <a:xfrm>
            <a:off x="642910" y="5987497"/>
            <a:ext cx="8280920" cy="584775"/>
          </a:xfrm>
          <a:prstGeom prst="rect">
            <a:avLst/>
          </a:prstGeom>
        </p:spPr>
        <p:txBody>
          <a:bodyPr wrap="square">
            <a:spAutoFit/>
          </a:bodyPr>
          <a:lstStyle/>
          <a:p>
            <a:pPr marL="514350" indent="-514350">
              <a:spcBef>
                <a:spcPct val="20000"/>
              </a:spcBef>
              <a:buClr>
                <a:schemeClr val="tx1"/>
              </a:buClr>
              <a:buSzPct val="75000"/>
              <a:buFont typeface="+mj-ea"/>
              <a:buAutoNum type="circleNumDbPlain" startAt="2"/>
            </a:pPr>
            <a:r>
              <a:rPr lang="zh-CN" altLang="en-US" dirty="0"/>
              <a:t>求</a:t>
            </a:r>
            <a:r>
              <a:rPr lang="en-US" altLang="zh-CN" dirty="0"/>
              <a:t>G’[ E]</a:t>
            </a:r>
            <a:r>
              <a:rPr lang="zh-CN" altLang="en-US" dirty="0"/>
              <a:t>非终结符的</a:t>
            </a:r>
            <a:r>
              <a:rPr lang="en-US" altLang="zh-CN" dirty="0"/>
              <a:t>First</a:t>
            </a:r>
            <a:r>
              <a:rPr lang="zh-CN" altLang="en-US" dirty="0"/>
              <a:t>集</a:t>
            </a:r>
            <a:endParaRPr lang="en-US" altLang="zh-CN" dirty="0"/>
          </a:p>
        </p:txBody>
      </p:sp>
    </p:spTree>
    <p:extLst>
      <p:ext uri="{BB962C8B-B14F-4D97-AF65-F5344CB8AC3E}">
        <p14:creationId xmlns:p14="http://schemas.microsoft.com/office/powerpoint/2010/main" val="2462329075"/>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004048" y="1250472"/>
            <a:ext cx="5433280" cy="954107"/>
          </a:xfrm>
          <a:prstGeom prst="rect">
            <a:avLst/>
          </a:prstGeom>
        </p:spPr>
        <p:txBody>
          <a:bodyPr wrap="square">
            <a:spAutoFit/>
          </a:bodyPr>
          <a:lstStyle/>
          <a:p>
            <a:pPr>
              <a:buNone/>
            </a:pPr>
            <a:r>
              <a:rPr lang="en-US" altLang="zh-CN" sz="2800" dirty="0">
                <a:sym typeface="Symbol" panose="05050102010706020507" pitchFamily="18" charset="2"/>
              </a:rPr>
              <a:t>E’</a:t>
            </a:r>
            <a:r>
              <a:rPr lang="zh-CN" altLang="en-US" sz="2800" dirty="0">
                <a:sym typeface="Symbol" panose="05050102010706020507" pitchFamily="18" charset="2"/>
              </a:rPr>
              <a:t>和</a:t>
            </a:r>
            <a:r>
              <a:rPr lang="en-US" altLang="zh-CN" sz="2800" dirty="0">
                <a:sym typeface="Symbol" panose="05050102010706020507" pitchFamily="18" charset="2"/>
              </a:rPr>
              <a:t> T’ </a:t>
            </a:r>
            <a:r>
              <a:rPr lang="zh-CN" altLang="en-US" sz="2800" dirty="0">
                <a:sym typeface="Symbol" panose="05050102010706020507" pitchFamily="18" charset="2"/>
              </a:rPr>
              <a:t>可以推出空串</a:t>
            </a:r>
            <a:r>
              <a:rPr lang="en-US" altLang="zh-CN" sz="2800" dirty="0">
                <a:sym typeface="Symbol" panose="05050102010706020507" pitchFamily="18" charset="2"/>
              </a:rPr>
              <a:t>,</a:t>
            </a:r>
          </a:p>
          <a:p>
            <a:pPr>
              <a:buNone/>
            </a:pPr>
            <a:r>
              <a:rPr lang="en-US" altLang="zh-CN" sz="2800" dirty="0">
                <a:sym typeface="Symbol" panose="05050102010706020507" pitchFamily="18" charset="2"/>
              </a:rPr>
              <a:t>E,T,F</a:t>
            </a:r>
            <a:r>
              <a:rPr lang="zh-CN" altLang="en-US" sz="2800" dirty="0">
                <a:sym typeface="Symbol" panose="05050102010706020507" pitchFamily="18" charset="2"/>
              </a:rPr>
              <a:t>不能</a:t>
            </a:r>
          </a:p>
        </p:txBody>
      </p:sp>
      <p:sp>
        <p:nvSpPr>
          <p:cNvPr id="32" name="矩形 31"/>
          <p:cNvSpPr/>
          <p:nvPr/>
        </p:nvSpPr>
        <p:spPr>
          <a:xfrm>
            <a:off x="153642" y="188640"/>
            <a:ext cx="8280920" cy="584775"/>
          </a:xfrm>
          <a:prstGeom prst="rect">
            <a:avLst/>
          </a:prstGeom>
        </p:spPr>
        <p:txBody>
          <a:bodyPr wrap="square">
            <a:spAutoFit/>
          </a:bodyPr>
          <a:lstStyle/>
          <a:p>
            <a:pPr marL="514350" indent="-514350">
              <a:spcBef>
                <a:spcPct val="20000"/>
              </a:spcBef>
              <a:buClr>
                <a:schemeClr val="tx1"/>
              </a:buClr>
              <a:buSzPct val="75000"/>
              <a:buFont typeface="+mj-ea"/>
              <a:buAutoNum type="circleNumDbPlain" startAt="2"/>
            </a:pPr>
            <a:r>
              <a:rPr lang="zh-CN" altLang="en-US" dirty="0"/>
              <a:t>列出</a:t>
            </a:r>
            <a:r>
              <a:rPr lang="en-US" altLang="zh-CN" dirty="0"/>
              <a:t>First</a:t>
            </a:r>
            <a:r>
              <a:rPr lang="zh-CN" altLang="en-US" dirty="0"/>
              <a:t>集的关系式</a:t>
            </a:r>
            <a:endParaRPr lang="en-US" altLang="zh-CN" dirty="0"/>
          </a:p>
        </p:txBody>
      </p:sp>
      <p:sp>
        <p:nvSpPr>
          <p:cNvPr id="2" name="矩形 1"/>
          <p:cNvSpPr/>
          <p:nvPr/>
        </p:nvSpPr>
        <p:spPr>
          <a:xfrm>
            <a:off x="-266217" y="620688"/>
            <a:ext cx="5094312" cy="3243965"/>
          </a:xfrm>
          <a:prstGeom prst="rect">
            <a:avLst/>
          </a:prstGeom>
        </p:spPr>
        <p:txBody>
          <a:bodyPr wrap="square">
            <a:spAutoFit/>
          </a:bodyPr>
          <a:lstStyle/>
          <a:p>
            <a:pPr marL="342900" indent="-342900">
              <a:spcBef>
                <a:spcPct val="20000"/>
              </a:spcBef>
              <a:buClr>
                <a:schemeClr val="tx1"/>
              </a:buClr>
              <a:buSzPct val="75000"/>
              <a:buNone/>
            </a:pPr>
            <a:r>
              <a:rPr lang="en-US" altLang="zh-CN" dirty="0">
                <a:solidFill>
                  <a:srgbClr val="FF0000"/>
                </a:solidFill>
              </a:rPr>
              <a:t>		</a:t>
            </a:r>
            <a:r>
              <a:rPr lang="en-US" altLang="zh-CN" sz="2800" dirty="0">
                <a:solidFill>
                  <a:srgbClr val="FF0000"/>
                </a:solidFill>
              </a:rPr>
              <a:t>	G[E]: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			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			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			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i</a:t>
            </a:r>
          </a:p>
        </p:txBody>
      </p:sp>
      <p:sp>
        <p:nvSpPr>
          <p:cNvPr id="29" name="矩形 28"/>
          <p:cNvSpPr/>
          <p:nvPr/>
        </p:nvSpPr>
        <p:spPr>
          <a:xfrm>
            <a:off x="2475978" y="4007742"/>
            <a:ext cx="3104134"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FIRST(T)  </a:t>
            </a:r>
          </a:p>
          <a:p>
            <a:pPr lvl="1">
              <a:buClr>
                <a:srgbClr val="800080"/>
              </a:buClr>
              <a:buNone/>
            </a:pPr>
            <a:r>
              <a:rPr lang="en-US" altLang="zh-CN" i="1" dirty="0">
                <a:ea typeface="华文行楷" pitchFamily="2" charset="-122"/>
                <a:sym typeface="Symbol" panose="05050102010706020507" pitchFamily="18" charset="2"/>
              </a:rPr>
              <a:t>{+,</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FIRST(F)</a:t>
            </a:r>
          </a:p>
          <a:p>
            <a:pPr lvl="1">
              <a:buClr>
                <a:srgbClr val="800080"/>
              </a:buClr>
              <a:buNone/>
            </a:pPr>
            <a:r>
              <a:rPr lang="en-US" altLang="zh-CN" i="1" dirty="0">
                <a:sym typeface="Symbol" panose="05050102010706020507" pitchFamily="18" charset="2"/>
              </a:rPr>
              <a:t>{, }</a:t>
            </a:r>
          </a:p>
          <a:p>
            <a:pPr lvl="1">
              <a:buClr>
                <a:srgbClr val="800080"/>
              </a:buClr>
              <a:buNone/>
            </a:pPr>
            <a:r>
              <a:rPr lang="en-US" altLang="zh-CN" i="1" dirty="0">
                <a:ea typeface="华文行楷" pitchFamily="2" charset="-122"/>
                <a:sym typeface="Symbol" panose="05050102010706020507" pitchFamily="18" charset="2"/>
              </a:rPr>
              <a:t>{(,i}</a:t>
            </a:r>
            <a:endParaRPr lang="en-US" i="1" dirty="0">
              <a:ea typeface="华文行楷" pitchFamily="2" charset="-122"/>
              <a:sym typeface="Symbol" panose="05050102010706020507" pitchFamily="18" charset="2"/>
            </a:endParaRPr>
          </a:p>
        </p:txBody>
      </p:sp>
      <p:sp>
        <p:nvSpPr>
          <p:cNvPr id="30" name="矩形 29"/>
          <p:cNvSpPr/>
          <p:nvPr/>
        </p:nvSpPr>
        <p:spPr>
          <a:xfrm>
            <a:off x="74256" y="4000504"/>
            <a:ext cx="2913568"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FIRST(E)  =</a:t>
            </a:r>
          </a:p>
          <a:p>
            <a:pPr lvl="1">
              <a:buClr>
                <a:srgbClr val="800080"/>
              </a:buClr>
              <a:buNone/>
            </a:pPr>
            <a:r>
              <a:rPr lang="en-US" altLang="zh-CN" i="1" dirty="0">
                <a:ea typeface="华文行楷" pitchFamily="2" charset="-122"/>
                <a:sym typeface="Symbol" panose="05050102010706020507" pitchFamily="18" charset="2"/>
              </a:rPr>
              <a:t>FIRST(E’)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p>
          <a:p>
            <a:pPr lvl="1">
              <a:buClr>
                <a:srgbClr val="800080"/>
              </a:buClr>
              <a:buNone/>
            </a:pPr>
            <a:r>
              <a:rPr lang="en-US" altLang="zh-CN" i="1" dirty="0">
                <a:ea typeface="华文行楷" pitchFamily="2" charset="-122"/>
                <a:sym typeface="Symbol" panose="05050102010706020507" pitchFamily="18" charset="2"/>
              </a:rPr>
              <a:t>FIRST(F)  =</a:t>
            </a:r>
            <a:endParaRPr lang="en-US"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24441295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114181" y="100647"/>
            <a:ext cx="3975735" cy="3308598"/>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qB</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cAd</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dB </a:t>
            </a:r>
          </a:p>
          <a:p>
            <a:pPr>
              <a:buNone/>
            </a:pPr>
            <a:r>
              <a:rPr lang="en-US" altLang="zh-CN" sz="2800" i="1" dirty="0">
                <a:ea typeface="华文行楷" pitchFamily="2" charset="-122"/>
                <a:sym typeface="Symbol" panose="05050102010706020507" pitchFamily="18" charset="2"/>
              </a:rPr>
              <a:t>	 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9685" y="3319145"/>
            <a:ext cx="4591685" cy="3046988"/>
          </a:xfrm>
          <a:prstGeom prst="rect">
            <a:avLst/>
          </a:prstGeom>
          <a:noFill/>
        </p:spPr>
        <p:txBody>
          <a:bodyPr wrap="square" rtlCol="0" anchor="t">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当前符号为</a:t>
            </a:r>
            <a:r>
              <a:rPr lang="en-US" altLang="zh-CN" i="1" dirty="0">
                <a:ea typeface="华文行楷" pitchFamily="2" charset="-122"/>
                <a:sym typeface="Symbol" panose="05050102010706020507" pitchFamily="18" charset="2"/>
              </a:rPr>
              <a:t>c</a:t>
            </a:r>
          </a:p>
          <a:p>
            <a:pPr>
              <a:buNone/>
            </a:pPr>
            <a:r>
              <a:rPr lang="zh-CN" altLang="en-US" dirty="0">
                <a:ea typeface="华文行楷" pitchFamily="2" charset="-122"/>
                <a:sym typeface="Symbol" panose="05050102010706020507" pitchFamily="18" charset="2"/>
              </a:rPr>
              <a:t>选择哪一个产生式？</a:t>
            </a:r>
            <a:endParaRPr lang="en-US" altLang="zh-CN"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A   </a:t>
            </a:r>
            <a:r>
              <a:rPr lang="en-US" altLang="zh-CN" i="1" dirty="0" err="1">
                <a:ea typeface="华文行楷" pitchFamily="2" charset="-122"/>
                <a:sym typeface="Symbol" panose="05050102010706020507" pitchFamily="18" charset="2"/>
              </a:rPr>
              <a:t>cAd</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pcAd</a:t>
            </a:r>
            <a:endParaRPr lang="en-US" altLang="zh-CN" i="1" dirty="0">
              <a:ea typeface="华文行楷" pitchFamily="2" charset="-122"/>
              <a:sym typeface="Symbol" panose="05050102010706020507" pitchFamily="18" charset="2"/>
            </a:endParaRPr>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6"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8"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19"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20"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22"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3"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Tree>
    <p:extLst>
      <p:ext uri="{BB962C8B-B14F-4D97-AF65-F5344CB8AC3E}">
        <p14:creationId xmlns:p14="http://schemas.microsoft.com/office/powerpoint/2010/main" val="3007176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909348" y="3539321"/>
            <a:ext cx="1983132" cy="2554545"/>
          </a:xfrm>
          <a:prstGeom prst="rect">
            <a:avLst/>
          </a:prstGeom>
          <a:solidFill>
            <a:schemeClr val="bg1"/>
          </a:solidFill>
        </p:spPr>
        <p:txBody>
          <a:bodyPr wrap="square">
            <a:spAutoFit/>
          </a:bodyPr>
          <a:lstStyle/>
          <a:p>
            <a:pPr lvl="1">
              <a:buClr>
                <a:srgbClr val="800080"/>
              </a:buClr>
              <a:buNone/>
            </a:pPr>
            <a:r>
              <a:rPr lang="en-US" altLang="zh-CN" dirty="0">
                <a:ea typeface="华文行楷" pitchFamily="2" charset="-122"/>
                <a:sym typeface="Symbol" panose="05050102010706020507"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p:txBody>
      </p:sp>
      <p:sp>
        <p:nvSpPr>
          <p:cNvPr id="17" name="矩形 16"/>
          <p:cNvSpPr/>
          <p:nvPr/>
        </p:nvSpPr>
        <p:spPr>
          <a:xfrm>
            <a:off x="4177604" y="3610759"/>
            <a:ext cx="324036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FIRST(E)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FIRST(E’)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a:t>
            </a:r>
            <a:r>
              <a:rPr lang="en-US" altLang="zh-CN" i="1"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FIRST(F)	=</a:t>
            </a:r>
          </a:p>
        </p:txBody>
      </p:sp>
      <p:cxnSp>
        <p:nvCxnSpPr>
          <p:cNvPr id="7" name="直接箭头连接符 6"/>
          <p:cNvCxnSpPr>
            <a:stCxn id="9" idx="2"/>
            <a:endCxn id="10" idx="0"/>
          </p:cNvCxnSpPr>
          <p:nvPr/>
        </p:nvCxnSpPr>
        <p:spPr bwMode="auto">
          <a:xfrm>
            <a:off x="2065592" y="3332445"/>
            <a:ext cx="0" cy="252779"/>
          </a:xfrm>
          <a:prstGeom prst="straightConnector1">
            <a:avLst/>
          </a:prstGeom>
          <a:noFill/>
          <a:ln w="28575" cap="flat" cmpd="sng" algn="ctr">
            <a:solidFill>
              <a:schemeClr val="tx1"/>
            </a:solidFill>
            <a:prstDash val="solid"/>
            <a:round/>
            <a:headEnd type="none" w="med" len="med"/>
            <a:tailEnd type="arrow"/>
          </a:ln>
        </p:spPr>
      </p:cxnSp>
      <p:sp>
        <p:nvSpPr>
          <p:cNvPr id="9" name="矩形 8"/>
          <p:cNvSpPr/>
          <p:nvPr/>
        </p:nvSpPr>
        <p:spPr bwMode="auto">
          <a:xfrm>
            <a:off x="1115616" y="2747670"/>
            <a:ext cx="1899951"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i="1" dirty="0">
                <a:ea typeface="华文行楷" pitchFamily="2" charset="-122"/>
                <a:sym typeface="Symbol" panose="05050102010706020507" pitchFamily="18" charset="2"/>
              </a:rPr>
              <a:t>FIRST(E)</a:t>
            </a:r>
            <a:endParaRPr lang="zh-CN" altLang="en-US" dirty="0"/>
          </a:p>
        </p:txBody>
      </p:sp>
      <p:sp>
        <p:nvSpPr>
          <p:cNvPr id="10" name="矩形 9"/>
          <p:cNvSpPr/>
          <p:nvPr/>
        </p:nvSpPr>
        <p:spPr bwMode="auto">
          <a:xfrm>
            <a:off x="1115616" y="3585224"/>
            <a:ext cx="1899951"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i="1" dirty="0">
                <a:ea typeface="华文行楷" pitchFamily="2" charset="-122"/>
                <a:sym typeface="Symbol" panose="05050102010706020507" pitchFamily="18" charset="2"/>
              </a:rPr>
              <a:t>FIRST(T)</a:t>
            </a:r>
            <a:endParaRPr lang="zh-CN" altLang="en-US" dirty="0"/>
          </a:p>
        </p:txBody>
      </p:sp>
      <p:sp>
        <p:nvSpPr>
          <p:cNvPr id="11" name="矩形 10"/>
          <p:cNvSpPr/>
          <p:nvPr/>
        </p:nvSpPr>
        <p:spPr bwMode="auto">
          <a:xfrm>
            <a:off x="1043608" y="980728"/>
            <a:ext cx="1899951"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i="1" dirty="0">
                <a:ea typeface="华文行楷" pitchFamily="2" charset="-122"/>
                <a:sym typeface="Symbol" panose="05050102010706020507" pitchFamily="18" charset="2"/>
              </a:rPr>
              <a:t>FIRST(E’)</a:t>
            </a:r>
            <a:endParaRPr lang="zh-CN" altLang="en-US" dirty="0"/>
          </a:p>
        </p:txBody>
      </p:sp>
      <p:sp>
        <p:nvSpPr>
          <p:cNvPr id="12" name="椭圆 11"/>
          <p:cNvSpPr/>
          <p:nvPr/>
        </p:nvSpPr>
        <p:spPr bwMode="auto">
          <a:xfrm>
            <a:off x="3282632" y="861620"/>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16" name="直接箭头连接符 15"/>
          <p:cNvCxnSpPr>
            <a:cxnSpLocks/>
            <a:stCxn id="11" idx="3"/>
            <a:endCxn id="12" idx="2"/>
          </p:cNvCxnSpPr>
          <p:nvPr/>
        </p:nvCxnSpPr>
        <p:spPr bwMode="auto">
          <a:xfrm flipV="1">
            <a:off x="2943559" y="1272773"/>
            <a:ext cx="339073" cy="343"/>
          </a:xfrm>
          <a:prstGeom prst="straightConnector1">
            <a:avLst/>
          </a:prstGeom>
          <a:noFill/>
          <a:ln w="28575" cap="flat" cmpd="sng" algn="ctr">
            <a:solidFill>
              <a:schemeClr val="tx1"/>
            </a:solidFill>
            <a:prstDash val="solid"/>
            <a:round/>
            <a:headEnd type="none" w="med" len="med"/>
            <a:tailEnd type="arrow"/>
          </a:ln>
        </p:spPr>
      </p:cxnSp>
      <p:sp>
        <p:nvSpPr>
          <p:cNvPr id="19" name="矩形 18"/>
          <p:cNvSpPr/>
          <p:nvPr/>
        </p:nvSpPr>
        <p:spPr bwMode="auto">
          <a:xfrm>
            <a:off x="1107029" y="4467130"/>
            <a:ext cx="1899951"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i="1" dirty="0">
                <a:ea typeface="华文行楷" pitchFamily="2" charset="-122"/>
                <a:sym typeface="Symbol" panose="05050102010706020507" pitchFamily="18" charset="2"/>
              </a:rPr>
              <a:t>FIRST(F)</a:t>
            </a:r>
            <a:endParaRPr lang="zh-CN" altLang="en-US" dirty="0"/>
          </a:p>
        </p:txBody>
      </p:sp>
      <p:cxnSp>
        <p:nvCxnSpPr>
          <p:cNvPr id="20" name="直接箭头连接符 19"/>
          <p:cNvCxnSpPr>
            <a:cxnSpLocks/>
            <a:stCxn id="10" idx="2"/>
            <a:endCxn id="19" idx="0"/>
          </p:cNvCxnSpPr>
          <p:nvPr/>
        </p:nvCxnSpPr>
        <p:spPr bwMode="auto">
          <a:xfrm flipH="1">
            <a:off x="2057005" y="4169999"/>
            <a:ext cx="8587" cy="297131"/>
          </a:xfrm>
          <a:prstGeom prst="straightConnector1">
            <a:avLst/>
          </a:prstGeom>
          <a:noFill/>
          <a:ln w="28575" cap="flat" cmpd="sng" algn="ctr">
            <a:solidFill>
              <a:schemeClr val="tx1"/>
            </a:solidFill>
            <a:prstDash val="solid"/>
            <a:round/>
            <a:headEnd type="none" w="med" len="med"/>
            <a:tailEnd type="arrow"/>
          </a:ln>
        </p:spPr>
      </p:cxnSp>
      <p:sp>
        <p:nvSpPr>
          <p:cNvPr id="21" name="矩形 20"/>
          <p:cNvSpPr/>
          <p:nvPr/>
        </p:nvSpPr>
        <p:spPr bwMode="auto">
          <a:xfrm>
            <a:off x="1048951" y="1906312"/>
            <a:ext cx="1899951"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i="1" dirty="0">
                <a:ea typeface="华文行楷" pitchFamily="2" charset="-122"/>
                <a:sym typeface="Symbol" panose="05050102010706020507" pitchFamily="18" charset="2"/>
              </a:rPr>
              <a:t>FIRST(T’)</a:t>
            </a:r>
            <a:endParaRPr lang="zh-CN" altLang="en-US" dirty="0"/>
          </a:p>
        </p:txBody>
      </p:sp>
      <p:cxnSp>
        <p:nvCxnSpPr>
          <p:cNvPr id="22" name="直接箭头连接符 21"/>
          <p:cNvCxnSpPr>
            <a:cxnSpLocks/>
            <a:stCxn id="21" idx="3"/>
            <a:endCxn id="23" idx="2"/>
          </p:cNvCxnSpPr>
          <p:nvPr/>
        </p:nvCxnSpPr>
        <p:spPr bwMode="auto">
          <a:xfrm flipV="1">
            <a:off x="2948902" y="2183283"/>
            <a:ext cx="333730" cy="15417"/>
          </a:xfrm>
          <a:prstGeom prst="straightConnector1">
            <a:avLst/>
          </a:prstGeom>
          <a:noFill/>
          <a:ln w="28575" cap="flat" cmpd="sng" algn="ctr">
            <a:solidFill>
              <a:schemeClr val="tx1"/>
            </a:solidFill>
            <a:prstDash val="solid"/>
            <a:round/>
            <a:headEnd type="none" w="med" len="med"/>
            <a:tailEnd type="arrow"/>
          </a:ln>
        </p:spPr>
      </p:cxnSp>
      <p:sp>
        <p:nvSpPr>
          <p:cNvPr id="23" name="椭圆 22"/>
          <p:cNvSpPr/>
          <p:nvPr/>
        </p:nvSpPr>
        <p:spPr bwMode="auto">
          <a:xfrm>
            <a:off x="3282632" y="1772130"/>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dirty="0">
                <a:solidFill>
                  <a:srgbClr val="800080"/>
                </a:solidFill>
                <a:sym typeface="Symbol" pitchFamily="18" charset="2"/>
              </a:rPr>
              <a:t> </a:t>
            </a:r>
            <a:r>
              <a:rPr lang="en-US" altLang="zh-CN" dirty="0">
                <a:solidFill>
                  <a:schemeClr val="tx1"/>
                </a:solidFill>
                <a:sym typeface="Symbol" pitchFamily="18" charset="2"/>
              </a:rPr>
              <a:t></a:t>
            </a:r>
            <a:endParaRPr kumimoji="1" lang="zh-CN" altLang="en-US" sz="3200" b="1" i="0" u="none" strike="noStrike" cap="none" normalizeH="0" baseline="0" dirty="0">
              <a:ln>
                <a:noFill/>
              </a:ln>
              <a:solidFill>
                <a:schemeClr val="tx1"/>
              </a:solidFill>
              <a:effectLst/>
            </a:endParaRPr>
          </a:p>
        </p:txBody>
      </p:sp>
      <p:cxnSp>
        <p:nvCxnSpPr>
          <p:cNvPr id="24" name="直接箭头连接符 23"/>
          <p:cNvCxnSpPr>
            <a:cxnSpLocks/>
            <a:stCxn id="19" idx="2"/>
            <a:endCxn id="26" idx="0"/>
          </p:cNvCxnSpPr>
          <p:nvPr/>
        </p:nvCxnSpPr>
        <p:spPr bwMode="auto">
          <a:xfrm>
            <a:off x="2057005" y="5051905"/>
            <a:ext cx="623620" cy="292994"/>
          </a:xfrm>
          <a:prstGeom prst="straightConnector1">
            <a:avLst/>
          </a:prstGeom>
          <a:noFill/>
          <a:ln w="28575" cap="flat" cmpd="sng" algn="ctr">
            <a:solidFill>
              <a:schemeClr val="tx1"/>
            </a:solidFill>
            <a:prstDash val="solid"/>
            <a:round/>
            <a:headEnd type="none" w="med" len="med"/>
            <a:tailEnd type="arrow"/>
          </a:ln>
        </p:spPr>
      </p:cxnSp>
      <p:cxnSp>
        <p:nvCxnSpPr>
          <p:cNvPr id="25" name="直接箭头连接符 24"/>
          <p:cNvCxnSpPr>
            <a:cxnSpLocks/>
            <a:stCxn id="19" idx="2"/>
            <a:endCxn id="27" idx="0"/>
          </p:cNvCxnSpPr>
          <p:nvPr/>
        </p:nvCxnSpPr>
        <p:spPr bwMode="auto">
          <a:xfrm flipH="1">
            <a:off x="1600864" y="5051905"/>
            <a:ext cx="456141" cy="278638"/>
          </a:xfrm>
          <a:prstGeom prst="straightConnector1">
            <a:avLst/>
          </a:prstGeom>
          <a:noFill/>
          <a:ln w="28575" cap="flat" cmpd="sng" algn="ctr">
            <a:solidFill>
              <a:schemeClr val="tx1"/>
            </a:solidFill>
            <a:prstDash val="solid"/>
            <a:round/>
            <a:headEnd type="none" w="med" len="med"/>
            <a:tailEnd type="arrow"/>
          </a:ln>
        </p:spPr>
      </p:cxnSp>
      <p:sp>
        <p:nvSpPr>
          <p:cNvPr id="26" name="椭圆 25"/>
          <p:cNvSpPr/>
          <p:nvPr/>
        </p:nvSpPr>
        <p:spPr bwMode="auto">
          <a:xfrm>
            <a:off x="2287905" y="5344899"/>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dirty="0">
                <a:solidFill>
                  <a:srgbClr val="800080"/>
                </a:solidFill>
                <a:sym typeface="Symbol" pitchFamily="18" charset="2"/>
              </a:rPr>
              <a:t> </a:t>
            </a:r>
            <a:r>
              <a:rPr lang="en-US" altLang="zh-CN" dirty="0">
                <a:solidFill>
                  <a:schemeClr val="tx1"/>
                </a:solidFill>
                <a:sym typeface="Symbol" pitchFamily="18" charset="2"/>
              </a:rPr>
              <a:t>(</a:t>
            </a:r>
            <a:endParaRPr kumimoji="1" lang="zh-CN" altLang="en-US" sz="3200" b="1" i="0" u="none" strike="noStrike" cap="none" normalizeH="0" baseline="0" dirty="0">
              <a:ln>
                <a:noFill/>
              </a:ln>
              <a:solidFill>
                <a:schemeClr val="tx1"/>
              </a:solidFill>
              <a:effectLst/>
            </a:endParaRPr>
          </a:p>
        </p:txBody>
      </p:sp>
      <p:sp>
        <p:nvSpPr>
          <p:cNvPr id="27" name="椭圆 26"/>
          <p:cNvSpPr/>
          <p:nvPr/>
        </p:nvSpPr>
        <p:spPr bwMode="auto">
          <a:xfrm>
            <a:off x="1208144" y="5330543"/>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dirty="0">
                <a:solidFill>
                  <a:srgbClr val="800080"/>
                </a:solidFill>
                <a:sym typeface="Symbol" pitchFamily="18" charset="2"/>
              </a:rPr>
              <a:t> </a:t>
            </a:r>
            <a:r>
              <a:rPr lang="en-US" altLang="zh-CN" dirty="0">
                <a:solidFill>
                  <a:schemeClr val="tx1"/>
                </a:solidFill>
                <a:sym typeface="Symbol" pitchFamily="18" charset="2"/>
              </a:rPr>
              <a:t>i</a:t>
            </a:r>
            <a:endParaRPr kumimoji="1" lang="zh-CN" altLang="en-US" sz="3200" b="1" i="0" u="none" strike="noStrike" cap="none" normalizeH="0" baseline="0" dirty="0">
              <a:ln>
                <a:noFill/>
              </a:ln>
              <a:solidFill>
                <a:schemeClr val="tx1"/>
              </a:solidFill>
              <a:effectLst/>
            </a:endParaRPr>
          </a:p>
        </p:txBody>
      </p:sp>
      <p:sp>
        <p:nvSpPr>
          <p:cNvPr id="28" name="矩形 27"/>
          <p:cNvSpPr/>
          <p:nvPr/>
        </p:nvSpPr>
        <p:spPr>
          <a:xfrm>
            <a:off x="827584" y="6216907"/>
            <a:ext cx="5433280" cy="523220"/>
          </a:xfrm>
          <a:prstGeom prst="rect">
            <a:avLst/>
          </a:prstGeom>
        </p:spPr>
        <p:txBody>
          <a:bodyPr wrap="square">
            <a:spAutoFit/>
          </a:bodyPr>
          <a:lstStyle/>
          <a:p>
            <a:pPr>
              <a:buNone/>
            </a:pPr>
            <a:r>
              <a:rPr lang="en-US" altLang="zh-CN" sz="2800" dirty="0">
                <a:sym typeface="Symbol" panose="05050102010706020507" pitchFamily="18" charset="2"/>
              </a:rPr>
              <a:t>E’</a:t>
            </a:r>
            <a:r>
              <a:rPr lang="zh-CN" altLang="en-US" sz="2800" dirty="0">
                <a:sym typeface="Symbol" panose="05050102010706020507" pitchFamily="18" charset="2"/>
              </a:rPr>
              <a:t>和</a:t>
            </a:r>
            <a:r>
              <a:rPr lang="en-US" altLang="zh-CN" sz="2800" dirty="0">
                <a:sym typeface="Symbol" panose="05050102010706020507" pitchFamily="18" charset="2"/>
              </a:rPr>
              <a:t> T’ </a:t>
            </a:r>
            <a:r>
              <a:rPr lang="zh-CN" altLang="en-US" sz="2800" dirty="0">
                <a:sym typeface="Symbol" panose="05050102010706020507" pitchFamily="18" charset="2"/>
              </a:rPr>
              <a:t>可以推出空串</a:t>
            </a:r>
            <a:r>
              <a:rPr lang="en-US" altLang="zh-CN" sz="2800" dirty="0">
                <a:sym typeface="Symbol" panose="05050102010706020507" pitchFamily="18" charset="2"/>
              </a:rPr>
              <a:t>,E,T,F</a:t>
            </a:r>
            <a:r>
              <a:rPr lang="zh-CN" altLang="en-US" sz="2800" dirty="0">
                <a:sym typeface="Symbol" panose="05050102010706020507" pitchFamily="18" charset="2"/>
              </a:rPr>
              <a:t>不能</a:t>
            </a:r>
          </a:p>
        </p:txBody>
      </p:sp>
      <p:sp>
        <p:nvSpPr>
          <p:cNvPr id="32" name="矩形 31"/>
          <p:cNvSpPr/>
          <p:nvPr/>
        </p:nvSpPr>
        <p:spPr>
          <a:xfrm>
            <a:off x="153642" y="188640"/>
            <a:ext cx="8280920" cy="584775"/>
          </a:xfrm>
          <a:prstGeom prst="rect">
            <a:avLst/>
          </a:prstGeom>
        </p:spPr>
        <p:txBody>
          <a:bodyPr wrap="square">
            <a:spAutoFit/>
          </a:bodyPr>
          <a:lstStyle/>
          <a:p>
            <a:pPr marL="514350" indent="-514350">
              <a:spcBef>
                <a:spcPct val="20000"/>
              </a:spcBef>
              <a:buClr>
                <a:schemeClr val="tx1"/>
              </a:buClr>
              <a:buSzPct val="75000"/>
              <a:buFont typeface="+mj-ea"/>
              <a:buAutoNum type="circleNumDbPlain" startAt="2"/>
            </a:pPr>
            <a:r>
              <a:rPr lang="zh-CN" altLang="en-US" dirty="0"/>
              <a:t>使用关系图</a:t>
            </a:r>
            <a:endParaRPr lang="en-US" altLang="zh-CN" dirty="0"/>
          </a:p>
        </p:txBody>
      </p:sp>
      <p:sp>
        <p:nvSpPr>
          <p:cNvPr id="46" name="矩形 45">
            <a:extLst>
              <a:ext uri="{FF2B5EF4-FFF2-40B4-BE49-F238E27FC236}">
                <a16:creationId xmlns:a16="http://schemas.microsoft.com/office/drawing/2014/main" id="{7E155A79-0CCE-4D05-9297-3B6225370423}"/>
              </a:ext>
            </a:extLst>
          </p:cNvPr>
          <p:cNvSpPr/>
          <p:nvPr/>
        </p:nvSpPr>
        <p:spPr>
          <a:xfrm>
            <a:off x="6685690" y="502095"/>
            <a:ext cx="245831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FIRST(T)  </a:t>
            </a:r>
          </a:p>
          <a:p>
            <a:pPr lvl="1">
              <a:buClr>
                <a:srgbClr val="800080"/>
              </a:buClr>
              <a:buNone/>
            </a:pPr>
            <a:r>
              <a:rPr lang="en-US" altLang="zh-CN" i="1" dirty="0">
                <a:ea typeface="华文行楷" pitchFamily="2" charset="-122"/>
                <a:sym typeface="Symbol" panose="05050102010706020507" pitchFamily="18" charset="2"/>
              </a:rPr>
              <a:t>{+,</a:t>
            </a:r>
            <a:r>
              <a:rPr lang="zh-CN" altLang="en-US" i="1" dirty="0">
                <a:sym typeface="Symbol" panose="05050102010706020507" pitchFamily="18" charset="2"/>
              </a:rPr>
              <a: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FIRST(F)</a:t>
            </a:r>
          </a:p>
          <a:p>
            <a:pPr lvl="1">
              <a:buClr>
                <a:srgbClr val="800080"/>
              </a:buClr>
              <a:buNone/>
            </a:pPr>
            <a:r>
              <a:rPr lang="en-US" altLang="zh-CN" i="1" dirty="0">
                <a:sym typeface="Symbol" panose="05050102010706020507" pitchFamily="18" charset="2"/>
              </a:rPr>
              <a:t>{, }</a:t>
            </a:r>
          </a:p>
          <a:p>
            <a:pPr lvl="1">
              <a:buClr>
                <a:srgbClr val="800080"/>
              </a:buClr>
              <a:buNone/>
            </a:pPr>
            <a:r>
              <a:rPr lang="en-US" altLang="zh-CN" i="1" dirty="0">
                <a:ea typeface="华文行楷" pitchFamily="2" charset="-122"/>
                <a:sym typeface="Symbol" panose="05050102010706020507" pitchFamily="18" charset="2"/>
              </a:rPr>
              <a:t>{(,i}</a:t>
            </a:r>
            <a:endParaRPr lang="en-US" i="1" dirty="0">
              <a:ea typeface="华文行楷" pitchFamily="2" charset="-122"/>
              <a:sym typeface="Symbol" panose="05050102010706020507" pitchFamily="18" charset="2"/>
            </a:endParaRPr>
          </a:p>
        </p:txBody>
      </p:sp>
      <p:sp>
        <p:nvSpPr>
          <p:cNvPr id="47" name="矩形 46">
            <a:extLst>
              <a:ext uri="{FF2B5EF4-FFF2-40B4-BE49-F238E27FC236}">
                <a16:creationId xmlns:a16="http://schemas.microsoft.com/office/drawing/2014/main" id="{7A8435EF-3922-47EF-93C6-616657DD4A06}"/>
              </a:ext>
            </a:extLst>
          </p:cNvPr>
          <p:cNvSpPr/>
          <p:nvPr/>
        </p:nvSpPr>
        <p:spPr>
          <a:xfrm>
            <a:off x="4283968" y="494857"/>
            <a:ext cx="2913568"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FIRST(E)  =</a:t>
            </a:r>
          </a:p>
          <a:p>
            <a:pPr lvl="1">
              <a:buClr>
                <a:srgbClr val="800080"/>
              </a:buClr>
              <a:buNone/>
            </a:pPr>
            <a:r>
              <a:rPr lang="en-US" altLang="zh-CN" i="1" dirty="0">
                <a:ea typeface="华文行楷" pitchFamily="2" charset="-122"/>
                <a:sym typeface="Symbol" panose="05050102010706020507" pitchFamily="18" charset="2"/>
              </a:rPr>
              <a:t>FIRST(E’)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p>
          <a:p>
            <a:pPr lvl="1">
              <a:buClr>
                <a:srgbClr val="800080"/>
              </a:buClr>
              <a:buNone/>
            </a:pPr>
            <a:r>
              <a:rPr lang="en-US" altLang="zh-CN" i="1" dirty="0">
                <a:ea typeface="华文行楷" pitchFamily="2" charset="-122"/>
                <a:sym typeface="Symbol" panose="05050102010706020507" pitchFamily="18" charset="2"/>
              </a:rPr>
              <a:t>FIRST(F)  =</a:t>
            </a:r>
            <a:endParaRPr lang="en-US" i="1" dirty="0">
              <a:ea typeface="华文行楷" pitchFamily="2" charset="-122"/>
              <a:sym typeface="Symbol" panose="05050102010706020507" pitchFamily="18" charset="2"/>
            </a:endParaRPr>
          </a:p>
        </p:txBody>
      </p:sp>
    </p:spTree>
    <p:extLst>
      <p:ext uri="{BB962C8B-B14F-4D97-AF65-F5344CB8AC3E}">
        <p14:creationId xmlns:p14="http://schemas.microsoft.com/office/powerpoint/2010/main" val="355089651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20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20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20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20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20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20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20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20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20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0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animEffect transition="in" filter="fade">
                                      <p:cBhvr>
                                        <p:cTn id="59" dur="2000"/>
                                        <p:tgtEl>
                                          <p:spTgt spid="18">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xEl>
                                              <p:pRg st="1" end="1"/>
                                            </p:txEl>
                                          </p:spTgt>
                                        </p:tgtEl>
                                        <p:attrNameLst>
                                          <p:attrName>style.visibility</p:attrName>
                                        </p:attrNameLst>
                                      </p:cBhvr>
                                      <p:to>
                                        <p:strVal val="visible"/>
                                      </p:to>
                                    </p:set>
                                    <p:animEffect transition="in" filter="fade">
                                      <p:cBhvr>
                                        <p:cTn id="64" dur="2000"/>
                                        <p:tgtEl>
                                          <p:spTgt spid="18">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8">
                                            <p:txEl>
                                              <p:pRg st="2" end="2"/>
                                            </p:txEl>
                                          </p:spTgt>
                                        </p:tgtEl>
                                        <p:attrNameLst>
                                          <p:attrName>style.visibility</p:attrName>
                                        </p:attrNameLst>
                                      </p:cBhvr>
                                      <p:to>
                                        <p:strVal val="visible"/>
                                      </p:to>
                                    </p:set>
                                    <p:animEffect transition="in" filter="fade">
                                      <p:cBhvr>
                                        <p:cTn id="69" dur="2000"/>
                                        <p:tgtEl>
                                          <p:spTgt spid="18">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8">
                                            <p:txEl>
                                              <p:pRg st="3" end="3"/>
                                            </p:txEl>
                                          </p:spTgt>
                                        </p:tgtEl>
                                        <p:attrNameLst>
                                          <p:attrName>style.visibility</p:attrName>
                                        </p:attrNameLst>
                                      </p:cBhvr>
                                      <p:to>
                                        <p:strVal val="visible"/>
                                      </p:to>
                                    </p:set>
                                    <p:animEffect transition="in" filter="fade">
                                      <p:cBhvr>
                                        <p:cTn id="74" dur="2000"/>
                                        <p:tgtEl>
                                          <p:spTgt spid="1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8">
                                            <p:txEl>
                                              <p:pRg st="4" end="4"/>
                                            </p:txEl>
                                          </p:spTgt>
                                        </p:tgtEl>
                                        <p:attrNameLst>
                                          <p:attrName>style.visibility</p:attrName>
                                        </p:attrNameLst>
                                      </p:cBhvr>
                                      <p:to>
                                        <p:strVal val="visible"/>
                                      </p:to>
                                    </p:set>
                                    <p:animEffect transition="in" filter="fade">
                                      <p:cBhvr>
                                        <p:cTn id="79" dur="20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P spid="10" grpId="0" animBg="1"/>
      <p:bldP spid="11" grpId="0" animBg="1"/>
      <p:bldP spid="12" grpId="0" animBg="1"/>
      <p:bldP spid="19" grpId="0" animBg="1"/>
      <p:bldP spid="21" grpId="0" animBg="1"/>
      <p:bldP spid="23" grpId="0" animBg="1"/>
      <p:bldP spid="26" grpId="0" animBg="1"/>
      <p:bldP spid="2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714348" y="263550"/>
            <a:ext cx="7949406" cy="1077218"/>
          </a:xfrm>
          <a:prstGeom prst="rect">
            <a:avLst/>
          </a:prstGeom>
          <a:noFill/>
          <a:ln w="9525">
            <a:noFill/>
            <a:miter lim="800000"/>
            <a:headEnd/>
            <a:tailEnd/>
          </a:ln>
        </p:spPr>
        <p:txBody>
          <a:bodyPr wrap="square">
            <a:spAutoFit/>
          </a:bodyPr>
          <a:lstStyle/>
          <a:p>
            <a:pPr>
              <a:buNone/>
            </a:pPr>
            <a:r>
              <a:rPr lang="en-US" altLang="zh-CN" dirty="0">
                <a:solidFill>
                  <a:srgbClr val="800080"/>
                </a:solidFill>
                <a:latin typeface="楷体_GB2312" pitchFamily="49" charset="-122"/>
              </a:rPr>
              <a:t>(2)</a:t>
            </a:r>
            <a:r>
              <a:rPr lang="zh-CN" altLang="en-US" dirty="0">
                <a:solidFill>
                  <a:srgbClr val="800080"/>
                </a:solidFill>
                <a:latin typeface="楷体_GB2312" pitchFamily="49" charset="-122"/>
              </a:rPr>
              <a:t>计算每个产生式右部的</a:t>
            </a:r>
            <a:r>
              <a:rPr lang="en-US" altLang="zh-CN" dirty="0"/>
              <a:t>FIRST</a:t>
            </a:r>
            <a:r>
              <a:rPr lang="zh-CN" altLang="en-US" dirty="0">
                <a:solidFill>
                  <a:srgbClr val="800080"/>
                </a:solidFill>
                <a:latin typeface="楷体_GB2312" pitchFamily="49" charset="-122"/>
              </a:rPr>
              <a:t>集合</a:t>
            </a:r>
            <a:endParaRPr lang="en-US" altLang="zh-CN" dirty="0">
              <a:solidFill>
                <a:srgbClr val="800080"/>
              </a:solidFill>
              <a:latin typeface="楷体_GB2312" pitchFamily="49" charset="-122"/>
            </a:endParaRPr>
          </a:p>
          <a:p>
            <a:pPr>
              <a:buNone/>
            </a:pPr>
            <a:endParaRPr lang="en-US" altLang="zh-CN" dirty="0">
              <a:solidFill>
                <a:srgbClr val="800080"/>
              </a:solidFill>
              <a:latin typeface="楷体_GB2312" pitchFamily="49" charset="-122"/>
            </a:endParaRPr>
          </a:p>
        </p:txBody>
      </p:sp>
      <p:sp>
        <p:nvSpPr>
          <p:cNvPr id="17" name="Rectangle 4"/>
          <p:cNvSpPr>
            <a:spLocks noChangeArrowheads="1"/>
          </p:cNvSpPr>
          <p:nvPr/>
        </p:nvSpPr>
        <p:spPr bwMode="auto">
          <a:xfrm>
            <a:off x="142844" y="902450"/>
            <a:ext cx="9001156" cy="5793894"/>
          </a:xfrm>
          <a:prstGeom prst="rect">
            <a:avLst/>
          </a:prstGeom>
          <a:noFill/>
          <a:ln w="9525">
            <a:noFill/>
            <a:miter lim="800000"/>
            <a:headEnd/>
            <a:tailEnd/>
          </a:ln>
        </p:spPr>
        <p:txBody>
          <a:bodyPr wrap="square">
            <a:spAutoFit/>
          </a:bodyPr>
          <a:lstStyle/>
          <a:p>
            <a:pPr>
              <a:buClrTx/>
              <a:buNone/>
            </a:pPr>
            <a:endParaRPr lang="zh-CN" altLang="en-US" sz="1050" b="1" dirty="0"/>
          </a:p>
          <a:p>
            <a:pPr>
              <a:buNone/>
            </a:pPr>
            <a:r>
              <a:rPr lang="zh-CN" altLang="en-US" b="1" dirty="0"/>
              <a:t>设 </a:t>
            </a:r>
            <a:r>
              <a:rPr lang="en-US" altLang="zh-CN" b="1" i="1" dirty="0"/>
              <a:t>G</a:t>
            </a:r>
            <a:r>
              <a:rPr lang="en-US" altLang="zh-CN" b="1" dirty="0"/>
              <a:t> </a:t>
            </a:r>
            <a:r>
              <a:rPr lang="en-US" altLang="zh-CN" b="1" i="1" dirty="0"/>
              <a:t>=</a:t>
            </a:r>
            <a:r>
              <a:rPr lang="zh-CN" altLang="en-US" b="1" dirty="0"/>
              <a:t>（</a:t>
            </a:r>
            <a:r>
              <a:rPr lang="en-US" altLang="zh-CN" dirty="0"/>
              <a:t>V</a:t>
            </a:r>
            <a:r>
              <a:rPr lang="en-US" altLang="zh-CN" i="1" baseline="-25000" dirty="0"/>
              <a:t>N</a:t>
            </a:r>
            <a:r>
              <a:rPr lang="zh-CN" altLang="en-US" i="1" dirty="0"/>
              <a:t>，</a:t>
            </a:r>
            <a:r>
              <a:rPr lang="en-US" altLang="zh-CN" b="1" i="1" dirty="0"/>
              <a:t>V</a:t>
            </a:r>
            <a:r>
              <a:rPr lang="en-US" altLang="zh-CN" b="1" i="1" baseline="-25000" dirty="0"/>
              <a:t>T</a:t>
            </a:r>
            <a:r>
              <a:rPr lang="zh-CN" altLang="en-US" b="1" i="1" dirty="0"/>
              <a:t>，</a:t>
            </a:r>
            <a:r>
              <a:rPr lang="en-US" altLang="zh-CN" b="1" i="1" dirty="0"/>
              <a:t>P</a:t>
            </a:r>
            <a:r>
              <a:rPr lang="zh-CN" altLang="en-US" b="1" i="1" dirty="0"/>
              <a:t>，</a:t>
            </a:r>
            <a:r>
              <a:rPr lang="en-US" altLang="zh-CN" b="1" i="1" dirty="0"/>
              <a:t>S</a:t>
            </a:r>
            <a:r>
              <a:rPr lang="zh-CN" altLang="en-US" b="1" dirty="0"/>
              <a:t>）</a:t>
            </a:r>
            <a:r>
              <a:rPr lang="zh-CN" altLang="zh-CN" b="1" dirty="0"/>
              <a:t>是上下文无关文法</a:t>
            </a:r>
            <a:r>
              <a:rPr lang="en-US" altLang="zh-CN" dirty="0"/>
              <a:t>,</a:t>
            </a:r>
            <a:r>
              <a:rPr lang="zh-CN" altLang="en-US" dirty="0"/>
              <a:t>对符号串</a:t>
            </a:r>
            <a:r>
              <a:rPr lang="en-US" altLang="zh-CN" i="1" dirty="0">
                <a:solidFill>
                  <a:srgbClr val="800080"/>
                </a:solidFill>
                <a:latin typeface="Arial"/>
                <a:cs typeface="Arial"/>
                <a:sym typeface="Symbol" pitchFamily="18" charset="2"/>
              </a:rPr>
              <a:t>α=</a:t>
            </a:r>
            <a:r>
              <a:rPr lang="en-US" altLang="zh-CN" i="1" dirty="0"/>
              <a:t> Y</a:t>
            </a:r>
            <a:r>
              <a:rPr lang="en-US" altLang="zh-CN" baseline="-25000" dirty="0"/>
              <a:t>1</a:t>
            </a:r>
            <a:r>
              <a:rPr lang="en-US" altLang="zh-CN" i="1" dirty="0"/>
              <a:t>Y</a:t>
            </a:r>
            <a:r>
              <a:rPr lang="en-US" altLang="zh-CN" baseline="-25000" dirty="0"/>
              <a:t>2</a:t>
            </a:r>
            <a:r>
              <a:rPr lang="en-US" altLang="zh-CN" dirty="0"/>
              <a:t>…</a:t>
            </a:r>
            <a:r>
              <a:rPr lang="en-US" altLang="zh-CN" i="1" dirty="0" err="1"/>
              <a:t>Y</a:t>
            </a:r>
            <a:r>
              <a:rPr lang="en-US" altLang="zh-CN" i="1" baseline="-25000" dirty="0" err="1"/>
              <a:t>k</a:t>
            </a:r>
            <a:r>
              <a:rPr lang="en-US" altLang="zh-CN" i="1" baseline="-25000" dirty="0"/>
              <a:t> </a:t>
            </a:r>
            <a:r>
              <a:rPr lang="en-US" altLang="zh-CN" dirty="0"/>
              <a:t>,</a:t>
            </a:r>
          </a:p>
          <a:p>
            <a:pPr>
              <a:buNone/>
            </a:pPr>
            <a:r>
              <a:rPr lang="en-US" altLang="zh-CN" dirty="0"/>
              <a:t>	</a:t>
            </a:r>
            <a:r>
              <a:rPr lang="zh-CN" altLang="en-US" dirty="0"/>
              <a:t>其中 </a:t>
            </a:r>
            <a:r>
              <a:rPr lang="en-US" altLang="zh-CN" i="1" dirty="0"/>
              <a:t>k</a:t>
            </a:r>
            <a:r>
              <a:rPr lang="en-US" altLang="zh-CN" dirty="0">
                <a:sym typeface="Symbol" pitchFamily="18" charset="2"/>
              </a:rPr>
              <a:t></a:t>
            </a:r>
            <a:r>
              <a:rPr lang="en-US" altLang="zh-CN" dirty="0"/>
              <a:t>1</a:t>
            </a:r>
            <a:r>
              <a:rPr lang="zh-CN" altLang="en-US" dirty="0"/>
              <a:t>，</a:t>
            </a:r>
            <a:r>
              <a:rPr lang="en-US" altLang="zh-CN" i="1" dirty="0" err="1"/>
              <a:t>Y</a:t>
            </a:r>
            <a:r>
              <a:rPr lang="en-US" altLang="zh-CN" i="1" baseline="-25000" dirty="0" err="1">
                <a:sym typeface="Symbol" pitchFamily="18" charset="2"/>
              </a:rPr>
              <a:t>j</a:t>
            </a:r>
            <a:r>
              <a:rPr lang="en-US" altLang="zh-CN" i="1" baseline="-25000" dirty="0">
                <a:sym typeface="Symbol" pitchFamily="18" charset="2"/>
              </a:rPr>
              <a:t> </a:t>
            </a:r>
            <a:r>
              <a:rPr lang="en-US" altLang="zh-CN" dirty="0">
                <a:sym typeface="Symbol" pitchFamily="18" charset="2"/>
              </a:rPr>
              <a:t></a:t>
            </a:r>
            <a:r>
              <a:rPr lang="en-US" altLang="zh-CN" i="1" dirty="0"/>
              <a:t>V</a:t>
            </a:r>
            <a:r>
              <a:rPr lang="en-US" altLang="zh-CN" i="1" baseline="-25000" dirty="0">
                <a:sym typeface="Symbol" pitchFamily="18" charset="2"/>
              </a:rPr>
              <a:t>N </a:t>
            </a:r>
            <a:r>
              <a:rPr lang="en-US" altLang="zh-CN" dirty="0">
                <a:sym typeface="Symbol" pitchFamily="18" charset="2"/>
              </a:rPr>
              <a:t></a:t>
            </a:r>
            <a:r>
              <a:rPr lang="en-US" altLang="zh-CN" i="1" baseline="-25000" dirty="0">
                <a:sym typeface="Symbol" pitchFamily="18" charset="2"/>
              </a:rPr>
              <a:t> </a:t>
            </a:r>
            <a:r>
              <a:rPr lang="en-US" altLang="zh-CN" i="1" dirty="0"/>
              <a:t>V</a:t>
            </a:r>
            <a:r>
              <a:rPr lang="en-US" altLang="zh-CN" i="1" baseline="-25000" dirty="0">
                <a:sym typeface="Symbol" pitchFamily="18" charset="2"/>
              </a:rPr>
              <a:t></a:t>
            </a:r>
            <a:r>
              <a:rPr lang="zh-CN" altLang="en-US" dirty="0"/>
              <a:t>（</a:t>
            </a:r>
            <a:r>
              <a:rPr lang="en-US" altLang="zh-CN" dirty="0"/>
              <a:t>1</a:t>
            </a:r>
            <a:r>
              <a:rPr lang="en-US" altLang="zh-CN" dirty="0">
                <a:sym typeface="Symbol" pitchFamily="18" charset="2"/>
              </a:rPr>
              <a:t></a:t>
            </a:r>
            <a:r>
              <a:rPr lang="en-US" altLang="zh-CN" i="1" dirty="0">
                <a:sym typeface="Symbol" pitchFamily="18" charset="2"/>
              </a:rPr>
              <a:t>j</a:t>
            </a:r>
            <a:r>
              <a:rPr lang="en-US" altLang="zh-CN" dirty="0">
                <a:sym typeface="Symbol" pitchFamily="18" charset="2"/>
              </a:rPr>
              <a:t></a:t>
            </a:r>
            <a:r>
              <a:rPr lang="en-US" altLang="zh-CN" i="1" dirty="0">
                <a:sym typeface="Symbol" pitchFamily="18" charset="2"/>
              </a:rPr>
              <a:t>k</a:t>
            </a:r>
            <a:r>
              <a:rPr lang="zh-CN" altLang="en-US" dirty="0"/>
              <a:t>）</a:t>
            </a:r>
            <a:endParaRPr lang="en-US" altLang="zh-CN" dirty="0">
              <a:solidFill>
                <a:srgbClr val="800080"/>
              </a:solidFill>
              <a:latin typeface="Arial"/>
              <a:cs typeface="Arial"/>
              <a:sym typeface="Symbol" pitchFamily="18" charset="2"/>
            </a:endParaRPr>
          </a:p>
          <a:p>
            <a:pPr>
              <a:buNone/>
            </a:pPr>
            <a:r>
              <a:rPr lang="zh-CN" altLang="en-US" dirty="0"/>
              <a:t>计算</a:t>
            </a:r>
            <a:r>
              <a:rPr lang="en-US" altLang="zh-CN" dirty="0"/>
              <a:t>FIRST(</a:t>
            </a:r>
            <a:r>
              <a:rPr lang="en-US" altLang="zh-CN" i="1" dirty="0">
                <a:solidFill>
                  <a:srgbClr val="800080"/>
                </a:solidFill>
                <a:latin typeface="Arial"/>
                <a:cs typeface="Arial"/>
                <a:sym typeface="Symbol" pitchFamily="18" charset="2"/>
              </a:rPr>
              <a:t>α</a:t>
            </a:r>
            <a:r>
              <a:rPr lang="en-US" altLang="zh-CN" dirty="0"/>
              <a:t>):</a:t>
            </a:r>
          </a:p>
          <a:p>
            <a:pPr marL="514350" indent="-514350">
              <a:buFont typeface="+mj-ea"/>
              <a:buAutoNum type="circleNumDbPlain"/>
            </a:pPr>
            <a:r>
              <a:rPr lang="zh-CN" altLang="en-US" dirty="0">
                <a:solidFill>
                  <a:srgbClr val="800080"/>
                </a:solidFill>
                <a:latin typeface="Arial"/>
                <a:cs typeface="Arial"/>
                <a:sym typeface="Symbol" pitchFamily="18" charset="2"/>
              </a:rPr>
              <a:t>若前</a:t>
            </a:r>
            <a:r>
              <a:rPr lang="en-US" altLang="zh-CN" dirty="0">
                <a:solidFill>
                  <a:srgbClr val="800080"/>
                </a:solidFill>
                <a:latin typeface="Arial"/>
                <a:cs typeface="Arial"/>
                <a:sym typeface="Symbol" pitchFamily="18" charset="2"/>
              </a:rPr>
              <a:t>i-1</a:t>
            </a:r>
            <a:r>
              <a:rPr lang="zh-CN" altLang="en-US" dirty="0">
                <a:solidFill>
                  <a:srgbClr val="800080"/>
                </a:solidFill>
                <a:latin typeface="Arial"/>
                <a:cs typeface="Arial"/>
                <a:sym typeface="Symbol" pitchFamily="18" charset="2"/>
              </a:rPr>
              <a:t>个符号</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a:t>Y</a:t>
            </a:r>
            <a:r>
              <a:rPr lang="en-US" altLang="zh-CN" i="1" baseline="-25000" dirty="0"/>
              <a:t>i -1</a:t>
            </a:r>
            <a:r>
              <a:rPr lang="zh-CN" altLang="en-US" i="1" baseline="-25000" dirty="0"/>
              <a:t>，</a:t>
            </a:r>
            <a:r>
              <a:rPr lang="en-US" altLang="zh-CN" dirty="0"/>
              <a:t>1</a:t>
            </a:r>
            <a:r>
              <a:rPr lang="en-US" altLang="zh-CN" dirty="0">
                <a:sym typeface="Symbol" pitchFamily="18" charset="2"/>
              </a:rPr>
              <a:t></a:t>
            </a:r>
            <a:r>
              <a:rPr lang="en-US" altLang="zh-CN" i="1" dirty="0">
                <a:sym typeface="Symbol" pitchFamily="18" charset="2"/>
              </a:rPr>
              <a:t>i-1</a:t>
            </a:r>
            <a:r>
              <a:rPr lang="en-US" altLang="zh-CN" dirty="0">
                <a:sym typeface="Symbol" pitchFamily="18" charset="2"/>
              </a:rPr>
              <a:t>&lt;</a:t>
            </a:r>
            <a:r>
              <a:rPr lang="en-US" altLang="zh-CN" i="1" dirty="0">
                <a:sym typeface="Symbol" pitchFamily="18" charset="2"/>
              </a:rPr>
              <a:t>k</a:t>
            </a:r>
            <a:r>
              <a:rPr lang="zh-CN" altLang="en-US" i="1" dirty="0">
                <a:sym typeface="Symbol" pitchFamily="18" charset="2"/>
              </a:rPr>
              <a:t>，</a:t>
            </a:r>
            <a:r>
              <a:rPr lang="zh-CN" altLang="en-US" dirty="0"/>
              <a:t>都能推出</a:t>
            </a:r>
            <a:r>
              <a:rPr lang="en-US" altLang="zh-CN" dirty="0"/>
              <a:t> </a:t>
            </a:r>
            <a:r>
              <a:rPr lang="zh-CN" altLang="zh-CN" dirty="0">
                <a:sym typeface="Symbol" pitchFamily="18" charset="2"/>
              </a:rPr>
              <a:t></a:t>
            </a:r>
            <a:r>
              <a:rPr lang="zh-CN" altLang="en-US" dirty="0">
                <a:sym typeface="Symbol" pitchFamily="18" charset="2"/>
              </a:rPr>
              <a:t>，而</a:t>
            </a:r>
            <a:r>
              <a:rPr lang="en-US" altLang="zh-CN" i="1" dirty="0"/>
              <a:t> Y</a:t>
            </a:r>
            <a:r>
              <a:rPr lang="en-US" altLang="zh-CN" i="1" baseline="-25000" dirty="0"/>
              <a:t>i</a:t>
            </a:r>
            <a:r>
              <a:rPr lang="zh-CN" altLang="en-US" dirty="0">
                <a:sym typeface="Symbol" pitchFamily="18" charset="2"/>
              </a:rPr>
              <a:t>不可以，那么</a:t>
            </a:r>
            <a:endParaRPr lang="en-US" altLang="zh-CN" dirty="0">
              <a:sym typeface="Symbol" pitchFamily="18" charset="2"/>
            </a:endParaRPr>
          </a:p>
          <a:p>
            <a:pPr marL="514350" indent="-514350">
              <a:lnSpc>
                <a:spcPct val="150000"/>
              </a:lnSpc>
              <a:buNone/>
            </a:pPr>
            <a:r>
              <a:rPr lang="en-US" altLang="zh-CN" dirty="0"/>
              <a:t>   FIRST </a:t>
            </a:r>
            <a:r>
              <a:rPr lang="en-US" altLang="zh-CN" dirty="0">
                <a:sym typeface="Symbol" pitchFamily="18" charset="2"/>
              </a:rPr>
              <a:t>(</a:t>
            </a:r>
            <a:r>
              <a:rPr lang="en-US" altLang="zh-CN" i="1" dirty="0">
                <a:solidFill>
                  <a:srgbClr val="800080"/>
                </a:solidFill>
                <a:latin typeface="Arial"/>
                <a:cs typeface="Arial"/>
                <a:sym typeface="Symbol" pitchFamily="18" charset="2"/>
              </a:rPr>
              <a:t>α</a:t>
            </a:r>
            <a:r>
              <a:rPr lang="en-US" altLang="zh-CN" dirty="0">
                <a:sym typeface="Symbol" pitchFamily="18" charset="2"/>
              </a:rPr>
              <a:t>)=</a:t>
            </a:r>
            <a:r>
              <a:rPr lang="zh-CN" altLang="en-US" dirty="0">
                <a:sym typeface="Symbol" pitchFamily="18" charset="2"/>
              </a:rPr>
              <a:t> </a:t>
            </a:r>
            <a:r>
              <a:rPr lang="en-US" altLang="zh-CN" dirty="0"/>
              <a:t> </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a:t>Y</a:t>
            </a:r>
            <a:r>
              <a:rPr lang="en-US" altLang="zh-CN" i="1" baseline="-25000" dirty="0"/>
              <a:t>i</a:t>
            </a:r>
            <a:r>
              <a:rPr lang="en-US" altLang="zh-CN" dirty="0"/>
              <a:t>)</a:t>
            </a:r>
            <a:endParaRPr lang="en-US" altLang="zh-CN" dirty="0">
              <a:solidFill>
                <a:srgbClr val="800080"/>
              </a:solidFill>
              <a:latin typeface="Arial"/>
              <a:cs typeface="Arial"/>
              <a:sym typeface="Symbol" pitchFamily="18" charset="2"/>
            </a:endParaRPr>
          </a:p>
          <a:p>
            <a:pPr marL="514350" indent="-514350">
              <a:lnSpc>
                <a:spcPct val="150000"/>
              </a:lnSpc>
              <a:buFont typeface="+mj-ea"/>
              <a:buAutoNum type="circleNumDbPlain" startAt="2"/>
            </a:pPr>
            <a:r>
              <a:rPr lang="zh-CN" altLang="en-US" dirty="0">
                <a:solidFill>
                  <a:srgbClr val="800080"/>
                </a:solidFill>
                <a:latin typeface="Arial"/>
                <a:cs typeface="Arial"/>
                <a:sym typeface="Symbol" pitchFamily="18" charset="2"/>
              </a:rPr>
              <a:t>若</a:t>
            </a:r>
            <a:r>
              <a:rPr lang="en-US" altLang="zh-CN" dirty="0">
                <a:solidFill>
                  <a:srgbClr val="800080"/>
                </a:solidFill>
                <a:latin typeface="Arial"/>
                <a:cs typeface="Arial"/>
                <a:sym typeface="Symbol" pitchFamily="18" charset="2"/>
              </a:rPr>
              <a:t>k</a:t>
            </a:r>
            <a:r>
              <a:rPr lang="zh-CN" altLang="en-US" dirty="0">
                <a:solidFill>
                  <a:srgbClr val="800080"/>
                </a:solidFill>
                <a:latin typeface="Arial"/>
                <a:cs typeface="Arial"/>
                <a:sym typeface="Symbol" pitchFamily="18" charset="2"/>
              </a:rPr>
              <a:t>个符号</a:t>
            </a:r>
            <a:r>
              <a:rPr lang="en-US" altLang="zh-CN" i="1" dirty="0"/>
              <a:t>Y</a:t>
            </a:r>
            <a:r>
              <a:rPr lang="en-US" altLang="zh-CN" baseline="-25000" dirty="0"/>
              <a:t>1</a:t>
            </a:r>
            <a:r>
              <a:rPr lang="zh-CN" altLang="en-US" dirty="0"/>
              <a:t>，</a:t>
            </a:r>
            <a:r>
              <a:rPr lang="en-US" altLang="zh-CN" i="1" dirty="0"/>
              <a:t>Y</a:t>
            </a:r>
            <a:r>
              <a:rPr lang="en-US" altLang="zh-CN" baseline="-25000" dirty="0"/>
              <a:t>2</a:t>
            </a:r>
            <a:r>
              <a:rPr lang="zh-CN" altLang="en-US" dirty="0"/>
              <a:t>，</a:t>
            </a:r>
            <a:r>
              <a:rPr lang="en-US" altLang="zh-CN" dirty="0"/>
              <a:t>…</a:t>
            </a:r>
            <a:r>
              <a:rPr lang="zh-CN" altLang="en-US" dirty="0"/>
              <a:t>，</a:t>
            </a:r>
            <a:r>
              <a:rPr lang="en-US" altLang="zh-CN" i="1" dirty="0" err="1"/>
              <a:t>Y</a:t>
            </a:r>
            <a:r>
              <a:rPr lang="en-US" altLang="zh-CN" i="1" baseline="-25000" dirty="0" err="1"/>
              <a:t>k</a:t>
            </a:r>
            <a:r>
              <a:rPr lang="zh-CN" altLang="en-US" dirty="0"/>
              <a:t>都能推出</a:t>
            </a:r>
            <a:r>
              <a:rPr lang="en-US" altLang="zh-CN" dirty="0"/>
              <a:t> </a:t>
            </a:r>
            <a:r>
              <a:rPr lang="zh-CN" altLang="zh-CN" dirty="0">
                <a:sym typeface="Symbol" pitchFamily="18" charset="2"/>
              </a:rPr>
              <a:t></a:t>
            </a:r>
            <a:r>
              <a:rPr lang="zh-CN" altLang="en-US" dirty="0">
                <a:sym typeface="Symbol" pitchFamily="18" charset="2"/>
              </a:rPr>
              <a:t>，那么</a:t>
            </a:r>
            <a:endParaRPr lang="en-US" altLang="zh-CN" dirty="0">
              <a:sym typeface="Symbol" pitchFamily="18" charset="2"/>
            </a:endParaRPr>
          </a:p>
          <a:p>
            <a:pPr marL="514350" indent="-514350">
              <a:lnSpc>
                <a:spcPct val="150000"/>
              </a:lnSpc>
              <a:buNone/>
            </a:pPr>
            <a:r>
              <a:rPr lang="zh-CN" altLang="en-US" dirty="0">
                <a:sym typeface="Symbol" pitchFamily="18" charset="2"/>
              </a:rPr>
              <a:t>  </a:t>
            </a:r>
            <a:r>
              <a:rPr lang="en-US" altLang="zh-CN" dirty="0"/>
              <a:t> FIRST </a:t>
            </a:r>
            <a:r>
              <a:rPr lang="en-US" altLang="zh-CN" dirty="0">
                <a:sym typeface="Symbol" pitchFamily="18" charset="2"/>
              </a:rPr>
              <a:t>(</a:t>
            </a:r>
            <a:r>
              <a:rPr lang="en-US" altLang="zh-CN" i="1" dirty="0">
                <a:solidFill>
                  <a:srgbClr val="800080"/>
                </a:solidFill>
                <a:latin typeface="Arial"/>
                <a:cs typeface="Arial"/>
                <a:sym typeface="Symbol" pitchFamily="18" charset="2"/>
              </a:rPr>
              <a:t>α</a:t>
            </a:r>
            <a:r>
              <a:rPr lang="en-US" altLang="zh-CN" dirty="0">
                <a:sym typeface="Symbol" pitchFamily="18" charset="2"/>
              </a:rPr>
              <a:t>)=</a:t>
            </a:r>
            <a:r>
              <a:rPr lang="en-US" altLang="zh-CN" dirty="0">
                <a:ea typeface="宋体" pitchFamily="2" charset="-122"/>
                <a:sym typeface="Symbol" pitchFamily="18" charset="2"/>
              </a:rPr>
              <a:t></a:t>
            </a:r>
            <a:r>
              <a:rPr lang="en-US" altLang="zh-CN" dirty="0">
                <a:solidFill>
                  <a:schemeClr val="tx1"/>
                </a:solidFill>
                <a:ea typeface="宋体" pitchFamily="2" charset="-122"/>
              </a:rPr>
              <a:t> </a:t>
            </a:r>
            <a:r>
              <a:rPr lang="en-US" altLang="zh-CN" dirty="0"/>
              <a:t>(FIRST </a:t>
            </a:r>
            <a:r>
              <a:rPr lang="en-US" altLang="zh-CN" dirty="0">
                <a:sym typeface="Symbol" pitchFamily="18" charset="2"/>
              </a:rPr>
              <a:t>(</a:t>
            </a:r>
            <a:r>
              <a:rPr lang="en-US" altLang="zh-CN" i="1" dirty="0" err="1"/>
              <a:t>Y</a:t>
            </a:r>
            <a:r>
              <a:rPr lang="en-US" altLang="zh-CN" i="1" baseline="-25000" dirty="0" err="1"/>
              <a:t>j</a:t>
            </a:r>
            <a:r>
              <a:rPr lang="en-US" altLang="zh-CN" dirty="0">
                <a:sym typeface="Symbol" pitchFamily="18" charset="2"/>
              </a:rPr>
              <a:t>)  {</a:t>
            </a:r>
            <a:r>
              <a:rPr lang="zh-CN" altLang="zh-CN" dirty="0">
                <a:sym typeface="Symbol" pitchFamily="18" charset="2"/>
              </a:rPr>
              <a:t></a:t>
            </a:r>
            <a:r>
              <a:rPr lang="en-US" altLang="zh-CN" dirty="0">
                <a:sym typeface="Symbol" pitchFamily="18" charset="2"/>
              </a:rPr>
              <a:t>})</a:t>
            </a:r>
            <a:r>
              <a:rPr lang="en-US" altLang="zh-CN" dirty="0">
                <a:ea typeface="宋体" pitchFamily="2" charset="-122"/>
                <a:sym typeface="Symbol" pitchFamily="18" charset="2"/>
              </a:rPr>
              <a:t> </a:t>
            </a:r>
            <a:r>
              <a:rPr lang="en-US" altLang="zh-CN" i="1" dirty="0"/>
              <a:t> </a:t>
            </a:r>
            <a:r>
              <a:rPr lang="en-US" altLang="zh-CN" dirty="0"/>
              <a:t>FIRST (</a:t>
            </a:r>
            <a:r>
              <a:rPr lang="en-US" altLang="zh-CN" i="1" dirty="0" err="1"/>
              <a:t>Y</a:t>
            </a:r>
            <a:r>
              <a:rPr lang="en-US" altLang="zh-CN" i="1" baseline="-25000" dirty="0" err="1"/>
              <a:t>k</a:t>
            </a:r>
            <a:r>
              <a:rPr lang="en-US" altLang="zh-CN" dirty="0"/>
              <a:t>)</a:t>
            </a:r>
            <a:endParaRPr lang="en-US" altLang="zh-CN" dirty="0">
              <a:sym typeface="Symbol" pitchFamily="18" charset="2"/>
            </a:endParaRPr>
          </a:p>
          <a:p>
            <a:pPr marL="514350" indent="-514350">
              <a:buNone/>
            </a:pPr>
            <a:r>
              <a:rPr lang="en-US" altLang="zh-CN" sz="2400" dirty="0"/>
              <a:t>    </a:t>
            </a:r>
            <a:endParaRPr lang="en-US" altLang="zh-CN" sz="2400" dirty="0">
              <a:solidFill>
                <a:srgbClr val="800080"/>
              </a:solidFill>
              <a:sym typeface="Symbol" pitchFamily="18" charset="2"/>
            </a:endParaRPr>
          </a:p>
        </p:txBody>
      </p:sp>
      <p:sp>
        <p:nvSpPr>
          <p:cNvPr id="5" name="Rectangle 14"/>
          <p:cNvSpPr>
            <a:spLocks noChangeArrowheads="1"/>
          </p:cNvSpPr>
          <p:nvPr/>
        </p:nvSpPr>
        <p:spPr bwMode="auto">
          <a:xfrm>
            <a:off x="2736871" y="4493746"/>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6" name="Rectangle 15"/>
          <p:cNvSpPr>
            <a:spLocks noChangeArrowheads="1"/>
          </p:cNvSpPr>
          <p:nvPr/>
        </p:nvSpPr>
        <p:spPr bwMode="auto">
          <a:xfrm>
            <a:off x="2764636" y="3993680"/>
            <a:ext cx="543739" cy="461665"/>
          </a:xfrm>
          <a:prstGeom prst="rect">
            <a:avLst/>
          </a:prstGeom>
          <a:noFill/>
          <a:ln w="9525" algn="ctr">
            <a:noFill/>
            <a:miter lim="800000"/>
            <a:headEnd/>
            <a:tailEnd/>
          </a:ln>
        </p:spPr>
        <p:txBody>
          <a:bodyPr wrap="none">
            <a:spAutoFit/>
          </a:bodyPr>
          <a:lstStyle/>
          <a:p>
            <a:pPr>
              <a:buNone/>
            </a:pPr>
            <a:r>
              <a:rPr lang="en-US" altLang="zh-CN" sz="2400" b="1" i="1" dirty="0"/>
              <a:t>i-1</a:t>
            </a:r>
          </a:p>
        </p:txBody>
      </p:sp>
      <p:sp>
        <p:nvSpPr>
          <p:cNvPr id="8" name="Rectangle 14"/>
          <p:cNvSpPr>
            <a:spLocks noChangeArrowheads="1"/>
          </p:cNvSpPr>
          <p:nvPr/>
        </p:nvSpPr>
        <p:spPr bwMode="auto">
          <a:xfrm>
            <a:off x="2483768" y="5933906"/>
            <a:ext cx="620683" cy="461665"/>
          </a:xfrm>
          <a:prstGeom prst="rect">
            <a:avLst/>
          </a:prstGeom>
          <a:noFill/>
          <a:ln w="9525" algn="ctr">
            <a:noFill/>
            <a:miter lim="800000"/>
            <a:headEnd/>
            <a:tailEnd/>
          </a:ln>
        </p:spPr>
        <p:txBody>
          <a:bodyPr wrap="none">
            <a:spAutoFit/>
          </a:bodyPr>
          <a:lstStyle/>
          <a:p>
            <a:pPr>
              <a:buNone/>
            </a:pPr>
            <a:r>
              <a:rPr lang="en-US" altLang="zh-CN" sz="2400" b="1" i="1" dirty="0"/>
              <a:t>j=</a:t>
            </a:r>
            <a:r>
              <a:rPr lang="en-US" altLang="zh-CN" sz="2400" b="1" dirty="0"/>
              <a:t>1</a:t>
            </a:r>
          </a:p>
        </p:txBody>
      </p:sp>
      <p:sp>
        <p:nvSpPr>
          <p:cNvPr id="9" name="Rectangle 15"/>
          <p:cNvSpPr>
            <a:spLocks noChangeArrowheads="1"/>
          </p:cNvSpPr>
          <p:nvPr/>
        </p:nvSpPr>
        <p:spPr bwMode="auto">
          <a:xfrm>
            <a:off x="2295509" y="5433840"/>
            <a:ext cx="800219" cy="461665"/>
          </a:xfrm>
          <a:prstGeom prst="rect">
            <a:avLst/>
          </a:prstGeom>
          <a:noFill/>
          <a:ln w="9525" algn="ctr">
            <a:noFill/>
            <a:miter lim="800000"/>
            <a:headEnd/>
            <a:tailEnd/>
          </a:ln>
        </p:spPr>
        <p:txBody>
          <a:bodyPr wrap="none">
            <a:spAutoFit/>
          </a:bodyPr>
          <a:lstStyle/>
          <a:p>
            <a:pPr>
              <a:buNone/>
            </a:pPr>
            <a:r>
              <a:rPr lang="en-US" altLang="zh-CN" sz="2400" i="1" dirty="0"/>
              <a:t>  k-1</a:t>
            </a:r>
            <a:endParaRPr lang="en-US" altLang="zh-CN" sz="2400" b="1" i="1" dirty="0"/>
          </a:p>
        </p:txBody>
      </p:sp>
    </p:spTree>
    <p:extLst>
      <p:ext uri="{BB962C8B-B14F-4D97-AF65-F5344CB8AC3E}">
        <p14:creationId xmlns:p14="http://schemas.microsoft.com/office/powerpoint/2010/main" val="347217515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
                                            <p:txEl>
                                              <p:pRg st="5" end="5"/>
                                            </p:txEl>
                                          </p:spTgt>
                                        </p:tgtEl>
                                        <p:attrNameLst>
                                          <p:attrName>style.visibility</p:attrName>
                                        </p:attrNameLst>
                                      </p:cBhvr>
                                      <p:to>
                                        <p:strVal val="visible"/>
                                      </p:to>
                                    </p:set>
                                    <p:animEffect transition="in" filter="blinds(horizontal)">
                                      <p:cBhvr>
                                        <p:cTn id="10" dur="500"/>
                                        <p:tgtEl>
                                          <p:spTgt spid="17">
                                            <p:txEl>
                                              <p:pRg st="5" end="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animEffect transition="in" filter="blinds(horizontal)">
                                      <p:cBhvr>
                                        <p:cTn id="21" dur="500"/>
                                        <p:tgtEl>
                                          <p:spTgt spid="1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
                                            <p:txEl>
                                              <p:pRg st="7" end="7"/>
                                            </p:txEl>
                                          </p:spTgt>
                                        </p:tgtEl>
                                        <p:attrNameLst>
                                          <p:attrName>style.visibility</p:attrName>
                                        </p:attrNameLst>
                                      </p:cBhvr>
                                      <p:to>
                                        <p:strVal val="visible"/>
                                      </p:to>
                                    </p:set>
                                    <p:animEffect transition="in" filter="blinds(horizontal)">
                                      <p:cBhvr>
                                        <p:cTn id="24" dur="500"/>
                                        <p:tgtEl>
                                          <p:spTgt spid="17">
                                            <p:txEl>
                                              <p:pRg st="7" end="7"/>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74" y="88637"/>
            <a:ext cx="4896544" cy="2554545"/>
          </a:xfrm>
          <a:prstGeom prst="rect">
            <a:avLst/>
          </a:prstGeom>
          <a:solidFill>
            <a:schemeClr val="bg1"/>
          </a:solidFill>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AB|bC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aD</a:t>
            </a:r>
            <a:endParaRPr lang="en-US" altLang="zh-CN" i="1" dirty="0">
              <a:ea typeface="华文行楷" pitchFamily="2" charset="-122"/>
              <a:sym typeface="Symbol" panose="05050102010706020507" pitchFamily="18" charset="2"/>
            </a:endParaRP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AD|b</a:t>
            </a:r>
            <a:endParaRPr lang="en-US" altLang="zh-CN" i="1" dirty="0">
              <a:ea typeface="华文行楷" pitchFamily="2" charset="-122"/>
              <a:sym typeface="Symbol" panose="05050102010706020507" pitchFamily="18" charset="2"/>
            </a:endParaRP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aS|c</a:t>
            </a:r>
            <a:endParaRPr lang="en-US" i="1" dirty="0">
              <a:ea typeface="华文行楷" pitchFamily="2" charset="-122"/>
              <a:sym typeface="Symbol" panose="05050102010706020507" pitchFamily="18" charset="2"/>
            </a:endParaRPr>
          </a:p>
        </p:txBody>
      </p:sp>
      <p:graphicFrame>
        <p:nvGraphicFramePr>
          <p:cNvPr id="3" name="表格 2"/>
          <p:cNvGraphicFramePr>
            <a:graphicFrameLocks noGrp="1"/>
          </p:cNvGraphicFramePr>
          <p:nvPr>
            <p:extLst>
              <p:ext uri="{D42A27DB-BD31-4B8C-83A1-F6EECF244321}">
                <p14:modId xmlns:p14="http://schemas.microsoft.com/office/powerpoint/2010/main" val="3147041089"/>
              </p:ext>
            </p:extLst>
          </p:nvPr>
        </p:nvGraphicFramePr>
        <p:xfrm>
          <a:off x="168682" y="2754710"/>
          <a:ext cx="3760376" cy="3960438"/>
        </p:xfrm>
        <a:graphic>
          <a:graphicData uri="http://schemas.openxmlformats.org/drawingml/2006/table">
            <a:tbl>
              <a:tblPr firstRow="1" bandRow="1">
                <a:tableStyleId>{5940675A-B579-460E-94D1-54222C63F5DA}</a:tableStyleId>
              </a:tblPr>
              <a:tblGrid>
                <a:gridCol w="1887707">
                  <a:extLst>
                    <a:ext uri="{9D8B030D-6E8A-4147-A177-3AD203B41FA5}">
                      <a16:colId xmlns:a16="http://schemas.microsoft.com/office/drawing/2014/main" val="20000"/>
                    </a:ext>
                  </a:extLst>
                </a:gridCol>
                <a:gridCol w="1872669">
                  <a:extLst>
                    <a:ext uri="{9D8B030D-6E8A-4147-A177-3AD203B41FA5}">
                      <a16:colId xmlns:a16="http://schemas.microsoft.com/office/drawing/2014/main" val="20001"/>
                    </a:ext>
                  </a:extLst>
                </a:gridCol>
              </a:tblGrid>
              <a:tr h="660073">
                <a:tc>
                  <a:txBody>
                    <a:bodyPr/>
                    <a:lstStyle/>
                    <a:p>
                      <a:pPr algn="ctr"/>
                      <a:r>
                        <a:rPr lang="zh-CN" altLang="en-US" sz="3200" b="1" kern="1200" baseline="0" dirty="0">
                          <a:solidFill>
                            <a:srgbClr val="800080"/>
                          </a:solidFill>
                          <a:latin typeface="+mn-lt"/>
                          <a:ea typeface="+mn-ea"/>
                          <a:cs typeface="+mn-cs"/>
                        </a:rPr>
                        <a:t>非终结符</a:t>
                      </a:r>
                    </a:p>
                  </a:txBody>
                  <a:tcPr/>
                </a:tc>
                <a:tc>
                  <a:txBody>
                    <a:bodyPr/>
                    <a:lstStyle/>
                    <a:p>
                      <a:pPr algn="ctr"/>
                      <a:r>
                        <a:rPr lang="en-US" altLang="zh-CN" sz="3200" b="1" kern="1200" baseline="0" dirty="0">
                          <a:solidFill>
                            <a:srgbClr val="800080"/>
                          </a:solidFill>
                          <a:latin typeface="+mn-lt"/>
                          <a:ea typeface="+mn-ea"/>
                          <a:cs typeface="+mn-cs"/>
                        </a:rPr>
                        <a:t>FIRST</a:t>
                      </a:r>
                      <a:r>
                        <a:rPr lang="zh-CN" altLang="en-US" sz="3200" b="1" kern="1200" baseline="0" dirty="0">
                          <a:solidFill>
                            <a:srgbClr val="800080"/>
                          </a:solidFill>
                          <a:latin typeface="+mn-lt"/>
                          <a:ea typeface="+mn-ea"/>
                          <a:cs typeface="+mn-cs"/>
                        </a:rPr>
                        <a:t>集</a:t>
                      </a:r>
                    </a:p>
                  </a:txBody>
                  <a:tcPr/>
                </a:tc>
                <a:extLst>
                  <a:ext uri="{0D108BD9-81ED-4DB2-BD59-A6C34878D82A}">
                    <a16:rowId xmlns:a16="http://schemas.microsoft.com/office/drawing/2014/main" val="10000"/>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 }</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237987191"/>
              </p:ext>
            </p:extLst>
          </p:nvPr>
        </p:nvGraphicFramePr>
        <p:xfrm>
          <a:off x="4143340" y="764704"/>
          <a:ext cx="4831978" cy="5699760"/>
        </p:xfrm>
        <a:graphic>
          <a:graphicData uri="http://schemas.openxmlformats.org/drawingml/2006/table">
            <a:tbl>
              <a:tblPr firstRow="1" bandRow="1">
                <a:tableStyleId>{5940675A-B579-460E-94D1-54222C63F5DA}</a:tableStyleId>
              </a:tblPr>
              <a:tblGrid>
                <a:gridCol w="1508780">
                  <a:extLst>
                    <a:ext uri="{9D8B030D-6E8A-4147-A177-3AD203B41FA5}">
                      <a16:colId xmlns:a16="http://schemas.microsoft.com/office/drawing/2014/main" val="20000"/>
                    </a:ext>
                  </a:extLst>
                </a:gridCol>
                <a:gridCol w="3323198">
                  <a:extLst>
                    <a:ext uri="{9D8B030D-6E8A-4147-A177-3AD203B41FA5}">
                      <a16:colId xmlns:a16="http://schemas.microsoft.com/office/drawing/2014/main" val="20001"/>
                    </a:ext>
                  </a:extLst>
                </a:gridCol>
              </a:tblGrid>
              <a:tr h="518160">
                <a:tc>
                  <a:txBody>
                    <a:bodyPr/>
                    <a:lstStyle/>
                    <a:p>
                      <a:pPr algn="ctr"/>
                      <a:r>
                        <a:rPr lang="en-US" altLang="zh-CN" sz="3200" b="1" baseline="0" dirty="0">
                          <a:solidFill>
                            <a:srgbClr val="800080"/>
                          </a:solidFill>
                        </a:rPr>
                        <a:t> </a:t>
                      </a:r>
                      <a:r>
                        <a:rPr lang="zh-CN" altLang="en-US" sz="3200" b="1" baseline="0" dirty="0">
                          <a:solidFill>
                            <a:srgbClr val="800080"/>
                          </a:solidFill>
                        </a:rPr>
                        <a:t>产生式右部</a:t>
                      </a:r>
                      <a:endParaRPr lang="zh-CN" altLang="en-US" sz="3200" b="1" dirty="0">
                        <a:solidFill>
                          <a:srgbClr val="800080"/>
                        </a:solidFill>
                      </a:endParaRPr>
                    </a:p>
                  </a:txBody>
                  <a:tcPr/>
                </a:tc>
                <a:tc>
                  <a:txBody>
                    <a:bodyPr/>
                    <a:lstStyle/>
                    <a:p>
                      <a:pPr algn="ctr"/>
                      <a:r>
                        <a:rPr lang="en-US" altLang="zh-CN" sz="3200" b="1" kern="1200" dirty="0">
                          <a:solidFill>
                            <a:srgbClr val="800080"/>
                          </a:solidFill>
                        </a:rPr>
                        <a:t>FIRST</a:t>
                      </a:r>
                      <a:r>
                        <a:rPr lang="zh-CN" altLang="en-US" sz="3200" b="1" kern="1200" dirty="0">
                          <a:solidFill>
                            <a:srgbClr val="800080"/>
                          </a:solidFill>
                        </a:rPr>
                        <a:t>集</a:t>
                      </a:r>
                      <a:endParaRPr lang="zh-CN" altLang="en-US" sz="3200" b="1" kern="1200" dirty="0">
                        <a:solidFill>
                          <a:srgbClr val="800080"/>
                        </a:solidFill>
                        <a:latin typeface="+mn-lt"/>
                        <a:ea typeface="+mn-ea"/>
                        <a:cs typeface="+mn-cs"/>
                      </a:endParaRPr>
                    </a:p>
                  </a:txBody>
                  <a:tcPr/>
                </a:tc>
                <a:extLst>
                  <a:ext uri="{0D108BD9-81ED-4DB2-BD59-A6C34878D82A}">
                    <a16:rowId xmlns:a16="http://schemas.microsoft.com/office/drawing/2014/main" val="10000"/>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bC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6"/>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aS</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7"/>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7807313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974" y="88637"/>
            <a:ext cx="4896544" cy="2554545"/>
          </a:xfrm>
          <a:prstGeom prst="rect">
            <a:avLst/>
          </a:prstGeom>
          <a:solidFill>
            <a:schemeClr val="bg1"/>
          </a:solidFill>
        </p:spPr>
        <p:txBody>
          <a:bodyPr wrap="square">
            <a:spAutoFit/>
          </a:bodyPr>
          <a:lstStyle/>
          <a:p>
            <a:pPr lvl="1">
              <a:buClr>
                <a:srgbClr val="800080"/>
              </a:buClr>
              <a:buNone/>
            </a:pP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 </a:t>
            </a: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AB|bC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aD</a:t>
            </a:r>
            <a:endParaRPr lang="en-US" altLang="zh-CN" i="1" dirty="0">
              <a:ea typeface="华文行楷" pitchFamily="2" charset="-122"/>
              <a:sym typeface="Symbol" panose="05050102010706020507" pitchFamily="18" charset="2"/>
            </a:endParaRP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AD|b</a:t>
            </a:r>
            <a:endParaRPr lang="en-US" altLang="zh-CN" i="1" dirty="0">
              <a:ea typeface="华文行楷" pitchFamily="2" charset="-122"/>
              <a:sym typeface="Symbol" panose="05050102010706020507" pitchFamily="18" charset="2"/>
            </a:endParaRP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t>
            </a:r>
            <a:r>
              <a:rPr lang="en-US" altLang="zh-CN" i="1" dirty="0" err="1">
                <a:ea typeface="华文行楷" pitchFamily="2" charset="-122"/>
                <a:sym typeface="Symbol" panose="05050102010706020507" pitchFamily="18" charset="2"/>
              </a:rPr>
              <a:t>aS|c</a:t>
            </a:r>
            <a:endParaRPr lang="en-US" i="1" dirty="0">
              <a:ea typeface="华文行楷" pitchFamily="2" charset="-122"/>
              <a:sym typeface="Symbol" panose="05050102010706020507" pitchFamily="18" charset="2"/>
            </a:endParaRPr>
          </a:p>
        </p:txBody>
      </p:sp>
      <p:graphicFrame>
        <p:nvGraphicFramePr>
          <p:cNvPr id="3" name="表格 2"/>
          <p:cNvGraphicFramePr>
            <a:graphicFrameLocks noGrp="1"/>
          </p:cNvGraphicFramePr>
          <p:nvPr/>
        </p:nvGraphicFramePr>
        <p:xfrm>
          <a:off x="168682" y="2754710"/>
          <a:ext cx="3760376" cy="3960438"/>
        </p:xfrm>
        <a:graphic>
          <a:graphicData uri="http://schemas.openxmlformats.org/drawingml/2006/table">
            <a:tbl>
              <a:tblPr firstRow="1" bandRow="1">
                <a:tableStyleId>{5940675A-B579-460E-94D1-54222C63F5DA}</a:tableStyleId>
              </a:tblPr>
              <a:tblGrid>
                <a:gridCol w="1887707">
                  <a:extLst>
                    <a:ext uri="{9D8B030D-6E8A-4147-A177-3AD203B41FA5}">
                      <a16:colId xmlns:a16="http://schemas.microsoft.com/office/drawing/2014/main" val="20000"/>
                    </a:ext>
                  </a:extLst>
                </a:gridCol>
                <a:gridCol w="1872669">
                  <a:extLst>
                    <a:ext uri="{9D8B030D-6E8A-4147-A177-3AD203B41FA5}">
                      <a16:colId xmlns:a16="http://schemas.microsoft.com/office/drawing/2014/main" val="20001"/>
                    </a:ext>
                  </a:extLst>
                </a:gridCol>
              </a:tblGrid>
              <a:tr h="660073">
                <a:tc>
                  <a:txBody>
                    <a:bodyPr/>
                    <a:lstStyle/>
                    <a:p>
                      <a:pPr algn="ctr"/>
                      <a:r>
                        <a:rPr lang="zh-CN" altLang="en-US" sz="3200" b="1" kern="1200" baseline="0" dirty="0">
                          <a:solidFill>
                            <a:srgbClr val="800080"/>
                          </a:solidFill>
                          <a:latin typeface="+mn-lt"/>
                          <a:ea typeface="+mn-ea"/>
                          <a:cs typeface="+mn-cs"/>
                        </a:rPr>
                        <a:t>非终结符</a:t>
                      </a:r>
                    </a:p>
                  </a:txBody>
                  <a:tcPr/>
                </a:tc>
                <a:tc>
                  <a:txBody>
                    <a:bodyPr/>
                    <a:lstStyle/>
                    <a:p>
                      <a:pPr algn="ctr"/>
                      <a:r>
                        <a:rPr lang="en-US" altLang="zh-CN" sz="3200" b="1" kern="1200" baseline="0" dirty="0">
                          <a:solidFill>
                            <a:srgbClr val="800080"/>
                          </a:solidFill>
                          <a:latin typeface="+mn-lt"/>
                          <a:ea typeface="+mn-ea"/>
                          <a:cs typeface="+mn-cs"/>
                        </a:rPr>
                        <a:t>FIRST</a:t>
                      </a:r>
                      <a:r>
                        <a:rPr lang="zh-CN" altLang="en-US" sz="3200" b="1" kern="1200" baseline="0" dirty="0">
                          <a:solidFill>
                            <a:srgbClr val="800080"/>
                          </a:solidFill>
                          <a:latin typeface="+mn-lt"/>
                          <a:ea typeface="+mn-ea"/>
                          <a:cs typeface="+mn-cs"/>
                        </a:rPr>
                        <a:t>集</a:t>
                      </a:r>
                    </a:p>
                  </a:txBody>
                  <a:tcPr/>
                </a:tc>
                <a:extLst>
                  <a:ext uri="{0D108BD9-81ED-4DB2-BD59-A6C34878D82A}">
                    <a16:rowId xmlns:a16="http://schemas.microsoft.com/office/drawing/2014/main" val="10000"/>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 }</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660073">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bl>
          </a:graphicData>
        </a:graphic>
      </p:graphicFrame>
      <p:graphicFrame>
        <p:nvGraphicFramePr>
          <p:cNvPr id="5" name="表格 4"/>
          <p:cNvGraphicFramePr>
            <a:graphicFrameLocks noGrp="1"/>
          </p:cNvGraphicFramePr>
          <p:nvPr/>
        </p:nvGraphicFramePr>
        <p:xfrm>
          <a:off x="4143340" y="764704"/>
          <a:ext cx="4831978" cy="5699760"/>
        </p:xfrm>
        <a:graphic>
          <a:graphicData uri="http://schemas.openxmlformats.org/drawingml/2006/table">
            <a:tbl>
              <a:tblPr firstRow="1" bandRow="1">
                <a:tableStyleId>{5940675A-B579-460E-94D1-54222C63F5DA}</a:tableStyleId>
              </a:tblPr>
              <a:tblGrid>
                <a:gridCol w="1508780">
                  <a:extLst>
                    <a:ext uri="{9D8B030D-6E8A-4147-A177-3AD203B41FA5}">
                      <a16:colId xmlns:a16="http://schemas.microsoft.com/office/drawing/2014/main" val="20000"/>
                    </a:ext>
                  </a:extLst>
                </a:gridCol>
                <a:gridCol w="3323198">
                  <a:extLst>
                    <a:ext uri="{9D8B030D-6E8A-4147-A177-3AD203B41FA5}">
                      <a16:colId xmlns:a16="http://schemas.microsoft.com/office/drawing/2014/main" val="20001"/>
                    </a:ext>
                  </a:extLst>
                </a:gridCol>
              </a:tblGrid>
              <a:tr h="518160">
                <a:tc>
                  <a:txBody>
                    <a:bodyPr/>
                    <a:lstStyle/>
                    <a:p>
                      <a:pPr algn="ctr"/>
                      <a:r>
                        <a:rPr lang="en-US" altLang="zh-CN" sz="3200" b="1" baseline="0" dirty="0">
                          <a:solidFill>
                            <a:srgbClr val="800080"/>
                          </a:solidFill>
                        </a:rPr>
                        <a:t> </a:t>
                      </a:r>
                      <a:r>
                        <a:rPr lang="zh-CN" altLang="en-US" sz="3200" b="1" baseline="0" dirty="0">
                          <a:solidFill>
                            <a:srgbClr val="800080"/>
                          </a:solidFill>
                        </a:rPr>
                        <a:t>产生式右部</a:t>
                      </a:r>
                      <a:endParaRPr lang="zh-CN" altLang="en-US" sz="3200" b="1" dirty="0">
                        <a:solidFill>
                          <a:srgbClr val="800080"/>
                        </a:solidFill>
                      </a:endParaRPr>
                    </a:p>
                  </a:txBody>
                  <a:tcPr/>
                </a:tc>
                <a:tc>
                  <a:txBody>
                    <a:bodyPr/>
                    <a:lstStyle/>
                    <a:p>
                      <a:pPr algn="ctr"/>
                      <a:r>
                        <a:rPr lang="en-US" altLang="zh-CN" sz="3200" b="1" kern="1200" dirty="0">
                          <a:solidFill>
                            <a:srgbClr val="800080"/>
                          </a:solidFill>
                        </a:rPr>
                        <a:t>FIRST</a:t>
                      </a:r>
                      <a:r>
                        <a:rPr lang="zh-CN" altLang="en-US" sz="3200" b="1" kern="1200" dirty="0">
                          <a:solidFill>
                            <a:srgbClr val="800080"/>
                          </a:solidFill>
                        </a:rPr>
                        <a:t>集</a:t>
                      </a:r>
                      <a:endParaRPr lang="zh-CN" altLang="en-US" sz="3200" b="1" kern="1200" dirty="0">
                        <a:solidFill>
                          <a:srgbClr val="800080"/>
                        </a:solidFill>
                        <a:latin typeface="+mn-lt"/>
                        <a:ea typeface="+mn-ea"/>
                        <a:cs typeface="+mn-cs"/>
                      </a:endParaRPr>
                    </a:p>
                  </a:txBody>
                  <a:tcPr/>
                </a:tc>
                <a:extLst>
                  <a:ext uri="{0D108BD9-81ED-4DB2-BD59-A6C34878D82A}">
                    <a16:rowId xmlns:a16="http://schemas.microsoft.com/office/drawing/2014/main" val="10000"/>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bC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AD</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6"/>
                  </a:ext>
                </a:extLst>
              </a:tr>
              <a:tr h="518160">
                <a:tc>
                  <a:txBody>
                    <a:bodyPr/>
                    <a:lstStyle/>
                    <a:p>
                      <a:pPr algn="ctr"/>
                      <a:r>
                        <a:rPr lang="en-US" altLang="zh-CN" sz="3200" b="1" i="1"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aS</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7"/>
                  </a:ext>
                </a:extLst>
              </a:tr>
              <a:tr h="518160">
                <a:tc>
                  <a:txBody>
                    <a:bodyPr/>
                    <a:lstStyle/>
                    <a:p>
                      <a:pPr algn="ct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32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9749154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200800" y="2780928"/>
            <a:ext cx="1907704" cy="3539430"/>
          </a:xfrm>
          <a:prstGeom prst="rect">
            <a:avLst/>
          </a:prstGeom>
          <a:solidFill>
            <a:schemeClr val="bg1"/>
          </a:solidFill>
        </p:spPr>
        <p:txBody>
          <a:bodyPr wrap="square">
            <a:spAutoFit/>
          </a:bodyPr>
          <a:lstStyle/>
          <a:p>
            <a:pPr lvl="1">
              <a:buClr>
                <a:srgbClr val="800080"/>
              </a:buClr>
              <a:buNone/>
            </a:pPr>
            <a:r>
              <a:rPr lang="en-US" altLang="zh-CN" dirty="0">
                <a:ea typeface="华文行楷" pitchFamily="2" charset="-122"/>
                <a:sym typeface="Symbol" panose="05050102010706020507"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ea typeface="华文行楷" pitchFamily="2" charset="-122"/>
                <a:sym typeface="Symbol" panose="05050102010706020507" pitchFamily="18" charset="2"/>
              </a:rPr>
              <a:t>}</a:t>
            </a:r>
          </a:p>
          <a:p>
            <a:pPr lvl="1">
              <a:buClr>
                <a:srgbClr val="800080"/>
              </a:buClr>
              <a:buNone/>
            </a:pPr>
            <a:r>
              <a:rPr lang="en-US" altLang="zh-CN" dirty="0">
                <a:ea typeface="华文行楷" pitchFamily="2" charset="-122"/>
                <a:sym typeface="Symbol" panose="05050102010706020507"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ea typeface="华文行楷" pitchFamily="2" charset="-122"/>
                <a:sym typeface="Symbol" pitchFamily="18" charset="2"/>
              </a:rPr>
              <a:t>}</a:t>
            </a:r>
          </a:p>
          <a:p>
            <a:pPr lvl="1">
              <a:buClr>
                <a:srgbClr val="800080"/>
              </a:buClr>
              <a:buNone/>
            </a:pPr>
            <a:r>
              <a:rPr lang="en-US" altLang="zh-CN" dirty="0">
                <a:ea typeface="华文行楷" pitchFamily="2" charset="-122"/>
                <a:sym typeface="Symbol" pitchFamily="18" charset="2"/>
              </a:rPr>
              <a:t>{(}</a:t>
            </a:r>
          </a:p>
          <a:p>
            <a:pPr lvl="1">
              <a:buClr>
                <a:srgbClr val="800080"/>
              </a:buClr>
              <a:buNone/>
            </a:pPr>
            <a:r>
              <a:rPr lang="en-US" altLang="zh-CN" dirty="0">
                <a:ea typeface="华文行楷" pitchFamily="2" charset="-122"/>
                <a:sym typeface="Symbol" pitchFamily="18" charset="2"/>
              </a:rPr>
              <a:t>{</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ea typeface="华文行楷" pitchFamily="2" charset="-122"/>
                <a:sym typeface="Symbol" panose="05050102010706020507" pitchFamily="18" charset="2"/>
              </a:rPr>
              <a:t>{}</a:t>
            </a:r>
          </a:p>
        </p:txBody>
      </p:sp>
      <p:sp>
        <p:nvSpPr>
          <p:cNvPr id="14" name="矩形 13"/>
          <p:cNvSpPr/>
          <p:nvPr/>
        </p:nvSpPr>
        <p:spPr>
          <a:xfrm>
            <a:off x="3779912" y="2852936"/>
            <a:ext cx="3672408" cy="4031873"/>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a:t>
            </a:r>
            <a:r>
              <a:rPr lang="en-US" altLang="zh-CN" dirty="0">
                <a:solidFill>
                  <a:srgbClr val="FF0000"/>
                </a:solidFill>
              </a:rPr>
              <a:t>TE’</a:t>
            </a:r>
            <a:r>
              <a:rPr lang="en-US" altLang="zh-CN" i="1" dirty="0">
                <a:ea typeface="华文行楷" pitchFamily="2" charset="-122"/>
                <a:sym typeface="Symbol" panose="05050102010706020507" pitchFamily="18" charset="2"/>
              </a:rPr>
              <a:t>)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a:t>
            </a:r>
            <a:r>
              <a:rPr lang="en-US" altLang="zh-CN" dirty="0">
                <a:solidFill>
                  <a:srgbClr val="FF0000"/>
                </a:solidFill>
                <a:sym typeface="Symbol" pitchFamily="18" charset="2"/>
              </a:rPr>
              <a:t> </a:t>
            </a:r>
            <a:r>
              <a:rPr lang="en-US" altLang="zh-CN" dirty="0">
                <a:solidFill>
                  <a:srgbClr val="FF0000"/>
                </a:solidFill>
              </a:rPr>
              <a:t>TE’</a:t>
            </a:r>
            <a:r>
              <a:rPr lang="en-US" altLang="zh-CN" i="1" dirty="0">
                <a:ea typeface="华文行楷" pitchFamily="2" charset="-122"/>
                <a:sym typeface="Symbol" panose="05050102010706020507" pitchFamily="18" charset="2"/>
              </a:rPr>
              <a: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a:t>
            </a:r>
            <a:r>
              <a:rPr lang="en-US" altLang="zh-CN" dirty="0">
                <a:solidFill>
                  <a:srgbClr val="800080"/>
                </a:solidFill>
              </a:rPr>
              <a:t>FT’ </a:t>
            </a:r>
            <a:r>
              <a:rPr lang="en-US" altLang="zh-CN" i="1" dirty="0">
                <a:ea typeface="华文行楷" pitchFamily="2" charset="-122"/>
                <a:sym typeface="Symbol" panose="05050102010706020507" pitchFamily="18" charset="2"/>
              </a:rPr>
              <a: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a:t>
            </a:r>
            <a:r>
              <a:rPr lang="en-US" altLang="zh-CN" dirty="0">
                <a:solidFill>
                  <a:srgbClr val="800080"/>
                </a:solidFill>
                <a:sym typeface="Symbol" pitchFamily="18" charset="2"/>
              </a:rPr>
              <a:t> </a:t>
            </a:r>
            <a:r>
              <a:rPr lang="en-US" altLang="zh-CN" dirty="0">
                <a:solidFill>
                  <a:srgbClr val="800080"/>
                </a:solidFill>
              </a:rPr>
              <a:t>FT’</a:t>
            </a:r>
            <a:r>
              <a:rPr lang="en-US" altLang="zh-CN" i="1" dirty="0">
                <a:ea typeface="华文行楷" pitchFamily="2" charset="-122"/>
                <a:sym typeface="Symbol" panose="05050102010706020507" pitchFamily="18" charset="2"/>
              </a:rPr>
              <a:t> )</a:t>
            </a:r>
            <a:r>
              <a:rPr lang="en-US" altLang="zh-CN" dirty="0">
                <a:solidFill>
                  <a:srgbClr val="800080"/>
                </a:solidFill>
                <a:sym typeface="Symbol" pitchFamily="18" charset="2"/>
              </a:rPr>
              <a:t> </a:t>
            </a:r>
            <a:r>
              <a:rPr lang="en-US" altLang="zh-CN" i="1" dirty="0">
                <a:sym typeface="Symbol" pitchFamily="18" charset="2"/>
              </a:rPr>
              <a:t>=</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a:t>
            </a:r>
            <a:r>
              <a:rPr lang="en-US" altLang="zh-CN" dirty="0"/>
              <a:t>(E) </a:t>
            </a:r>
            <a:r>
              <a:rPr lang="en-US" altLang="zh-CN" i="1" dirty="0">
                <a:ea typeface="华文行楷" pitchFamily="2" charset="-122"/>
                <a:sym typeface="Symbol" panose="05050102010706020507" pitchFamily="18" charset="2"/>
              </a:rPr>
              <a:t>)    =</a:t>
            </a:r>
          </a:p>
          <a:p>
            <a:pPr lvl="1">
              <a:buClr>
                <a:srgbClr val="800080"/>
              </a:buClr>
              <a:buNone/>
            </a:pPr>
            <a:r>
              <a:rPr lang="en-US" altLang="zh-CN" i="1" dirty="0">
                <a:ea typeface="华文行楷" pitchFamily="2" charset="-122"/>
                <a:sym typeface="Symbol" panose="05050102010706020507" pitchFamily="18" charset="2"/>
              </a:rPr>
              <a:t>FIRST(</a:t>
            </a:r>
            <a:r>
              <a:rPr lang="en-US" altLang="zh-CN" dirty="0" err="1">
                <a:sym typeface="Symbol" panose="05050102010706020507" pitchFamily="18" charset="2"/>
              </a:rPr>
              <a:t>i</a:t>
            </a:r>
            <a:r>
              <a:rPr lang="en-US" altLang="zh-CN" i="1" dirty="0">
                <a:ea typeface="华文行楷" pitchFamily="2" charset="-122"/>
                <a:sym typeface="Symbol" panose="05050102010706020507" pitchFamily="18" charset="2"/>
              </a:rPr>
              <a:t>)	   =</a:t>
            </a:r>
          </a:p>
          <a:p>
            <a:pPr lvl="1">
              <a:buClr>
                <a:srgbClr val="800080"/>
              </a:buClr>
              <a:buNone/>
            </a:pPr>
            <a:r>
              <a:rPr lang="en-US" altLang="zh-CN" i="1" dirty="0">
                <a:ea typeface="华文行楷" pitchFamily="2" charset="-122"/>
                <a:sym typeface="Symbol" panose="05050102010706020507" pitchFamily="18" charset="2"/>
              </a:rPr>
              <a:t>FIRST(</a:t>
            </a:r>
            <a:r>
              <a:rPr lang="en-US" altLang="zh-CN" dirty="0">
                <a:ea typeface="华文行楷" pitchFamily="2" charset="-122"/>
                <a:sym typeface="Symbol" pitchFamily="18" charset="2"/>
              </a:rPr>
              <a:t></a:t>
            </a:r>
            <a:r>
              <a:rPr lang="en-US" altLang="zh-CN" i="1" dirty="0">
                <a:ea typeface="华文行楷" pitchFamily="2" charset="-122"/>
                <a:sym typeface="Symbol" panose="05050102010706020507" pitchFamily="18" charset="2"/>
              </a:rPr>
              <a:t>)	   =</a:t>
            </a:r>
          </a:p>
          <a:p>
            <a:pPr lvl="1">
              <a:buClr>
                <a:srgbClr val="800080"/>
              </a:buClr>
              <a:buNone/>
            </a:pPr>
            <a:endParaRPr lang="en-US" altLang="zh-CN" i="1" dirty="0">
              <a:ea typeface="华文行楷" pitchFamily="2" charset="-122"/>
              <a:sym typeface="Symbol" panose="05050102010706020507" pitchFamily="18" charset="2"/>
            </a:endParaRPr>
          </a:p>
        </p:txBody>
      </p:sp>
      <p:sp>
        <p:nvSpPr>
          <p:cNvPr id="18" name="矩形 17"/>
          <p:cNvSpPr/>
          <p:nvPr/>
        </p:nvSpPr>
        <p:spPr>
          <a:xfrm>
            <a:off x="6444208" y="-27384"/>
            <a:ext cx="2411760" cy="2554545"/>
          </a:xfrm>
          <a:prstGeom prst="rect">
            <a:avLst/>
          </a:prstGeom>
          <a:solidFill>
            <a:schemeClr val="bg1"/>
          </a:solidFill>
        </p:spPr>
        <p:txBody>
          <a:bodyPr wrap="square">
            <a:spAutoFit/>
          </a:bodyPr>
          <a:lstStyle/>
          <a:p>
            <a:pPr lvl="1">
              <a:buClr>
                <a:srgbClr val="800080"/>
              </a:buClr>
              <a:buNone/>
            </a:pPr>
            <a:r>
              <a:rPr lang="en-US" altLang="zh-CN" dirty="0">
                <a:ea typeface="华文行楷" pitchFamily="2" charset="-122"/>
                <a:sym typeface="Symbol" panose="05050102010706020507"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p:txBody>
      </p:sp>
      <p:sp>
        <p:nvSpPr>
          <p:cNvPr id="17" name="矩形 16"/>
          <p:cNvSpPr/>
          <p:nvPr/>
        </p:nvSpPr>
        <p:spPr>
          <a:xfrm>
            <a:off x="3635896" y="44624"/>
            <a:ext cx="324036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FIRST(E)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FIRST(E’)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a:t>
            </a:r>
            <a:r>
              <a:rPr lang="en-US" altLang="zh-CN" i="1"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FIRST(F)	=</a:t>
            </a:r>
          </a:p>
        </p:txBody>
      </p:sp>
      <p:sp>
        <p:nvSpPr>
          <p:cNvPr id="15" name="Rectangle 11"/>
          <p:cNvSpPr>
            <a:spLocks noChangeArrowheads="1"/>
          </p:cNvSpPr>
          <p:nvPr/>
        </p:nvSpPr>
        <p:spPr bwMode="auto">
          <a:xfrm>
            <a:off x="107504" y="960879"/>
            <a:ext cx="4248472" cy="4844385"/>
          </a:xfrm>
          <a:prstGeom prst="rect">
            <a:avLst/>
          </a:prstGeom>
          <a:noFill/>
          <a:ln w="9525">
            <a:noFill/>
            <a:miter lim="800000"/>
            <a:headEnd/>
            <a:tailEnd/>
          </a:ln>
        </p:spPr>
        <p:txBody>
          <a:bodyPr/>
          <a:lstStyle/>
          <a:p>
            <a:pPr marL="342900" indent="-342900">
              <a:spcBef>
                <a:spcPct val="20000"/>
              </a:spcBef>
              <a:buClr>
                <a:schemeClr val="tx1"/>
              </a:buClr>
              <a:buSzPct val="75000"/>
              <a:buNone/>
            </a:pPr>
            <a:r>
              <a:rPr lang="zh-CN" altLang="en-US" sz="2800" dirty="0"/>
              <a:t>练习：</a:t>
            </a:r>
            <a:r>
              <a:rPr lang="zh-CN" altLang="en-US" sz="2800" b="1" dirty="0"/>
              <a:t>继续处理文法</a:t>
            </a:r>
            <a:r>
              <a:rPr lang="zh-CN" altLang="en-US" sz="2800" dirty="0"/>
              <a:t> </a:t>
            </a:r>
            <a:r>
              <a:rPr lang="en-US" altLang="zh-CN" sz="2800" dirty="0"/>
              <a:t>G’[ E]:</a:t>
            </a:r>
          </a:p>
          <a:p>
            <a:pPr marL="342900" indent="-342900">
              <a:spcBef>
                <a:spcPct val="20000"/>
              </a:spcBef>
              <a:buClr>
                <a:schemeClr val="tx1"/>
              </a:buClr>
              <a:buSzPct val="75000"/>
              <a:buNone/>
            </a:pPr>
            <a:r>
              <a:rPr lang="en-US" altLang="zh-CN" sz="2800" dirty="0"/>
              <a:t>		</a:t>
            </a:r>
            <a:r>
              <a:rPr lang="en-US" altLang="zh-CN" sz="2800" dirty="0">
                <a:solidFill>
                  <a:srgbClr val="FF0000"/>
                </a:solidFill>
              </a:rPr>
              <a:t>E </a:t>
            </a:r>
            <a:r>
              <a:rPr lang="en-US" altLang="zh-CN" sz="2800" dirty="0">
                <a:solidFill>
                  <a:srgbClr val="FF0000"/>
                </a:solidFill>
                <a:sym typeface="Symbol" pitchFamily="18" charset="2"/>
              </a:rPr>
              <a:t></a:t>
            </a:r>
            <a:r>
              <a:rPr lang="en-US" altLang="zh-CN" sz="2800" dirty="0">
                <a:solidFill>
                  <a:srgbClr val="FF0000"/>
                </a:solidFill>
              </a:rPr>
              <a:t> TE’</a:t>
            </a:r>
          </a:p>
          <a:p>
            <a:pPr marL="342900" indent="-342900">
              <a:spcBef>
                <a:spcPct val="20000"/>
              </a:spcBef>
              <a:buClr>
                <a:schemeClr val="tx1"/>
              </a:buClr>
              <a:buSzPct val="75000"/>
              <a:buNone/>
            </a:pPr>
            <a:r>
              <a:rPr lang="en-US" altLang="zh-CN" sz="2800" dirty="0">
                <a:solidFill>
                  <a:srgbClr val="FF0000"/>
                </a:solidFill>
              </a:rPr>
              <a:t>		E’ </a:t>
            </a:r>
            <a:r>
              <a:rPr lang="en-US" altLang="zh-CN" sz="2800" dirty="0">
                <a:solidFill>
                  <a:srgbClr val="FF0000"/>
                </a:solidFill>
                <a:sym typeface="Symbol" pitchFamily="18" charset="2"/>
              </a:rPr>
              <a:t>  </a:t>
            </a:r>
            <a:r>
              <a:rPr lang="en-US" altLang="zh-CN" sz="2800" dirty="0">
                <a:solidFill>
                  <a:srgbClr val="FF0000"/>
                </a:solidFill>
              </a:rPr>
              <a:t>TE’</a:t>
            </a:r>
            <a:r>
              <a:rPr lang="en-US" altLang="zh-CN" sz="2800" dirty="0">
                <a:sym typeface="Symbol" pitchFamily="18" charset="2"/>
              </a:rPr>
              <a:t> </a:t>
            </a:r>
            <a:r>
              <a:rPr lang="en-US" altLang="zh-CN" sz="2800" dirty="0">
                <a:solidFill>
                  <a:srgbClr val="FF0000"/>
                </a:solidFill>
                <a:sym typeface="Symbol" pitchFamily="18" charset="2"/>
              </a:rPr>
              <a:t></a:t>
            </a:r>
            <a:r>
              <a:rPr lang="en-US" altLang="zh-CN" sz="2800" dirty="0">
                <a:solidFill>
                  <a:srgbClr val="FF0000"/>
                </a:solidFill>
              </a:rPr>
              <a:t> </a:t>
            </a:r>
            <a:r>
              <a:rPr lang="en-US" altLang="zh-CN" sz="2800" dirty="0">
                <a:solidFill>
                  <a:srgbClr val="FF0000"/>
                </a:solidFill>
                <a:sym typeface="Symbol" pitchFamily="18" charset="2"/>
              </a:rPr>
              <a:t></a:t>
            </a:r>
            <a:endParaRPr lang="en-US" altLang="zh-CN" sz="2800" dirty="0">
              <a:solidFill>
                <a:srgbClr val="FF0000"/>
              </a:solidFill>
            </a:endParaRPr>
          </a:p>
          <a:p>
            <a:pPr marL="342900" indent="-342900">
              <a:spcBef>
                <a:spcPct val="20000"/>
              </a:spcBef>
              <a:buClr>
                <a:schemeClr val="tx1"/>
              </a:buClr>
              <a:buSzPct val="75000"/>
              <a:buNone/>
            </a:pPr>
            <a:r>
              <a:rPr lang="en-US" altLang="zh-CN" sz="2800" dirty="0">
                <a:solidFill>
                  <a:srgbClr val="800080"/>
                </a:solidFill>
              </a:rPr>
              <a:t>		T </a:t>
            </a:r>
            <a:r>
              <a:rPr lang="en-US" altLang="zh-CN" sz="2800" dirty="0">
                <a:solidFill>
                  <a:srgbClr val="800080"/>
                </a:solidFill>
                <a:sym typeface="Symbol" pitchFamily="18" charset="2"/>
              </a:rPr>
              <a:t></a:t>
            </a:r>
            <a:r>
              <a:rPr lang="en-US" altLang="zh-CN" sz="2800" dirty="0">
                <a:solidFill>
                  <a:srgbClr val="800080"/>
                </a:solidFill>
              </a:rPr>
              <a:t> FT’ </a:t>
            </a:r>
          </a:p>
          <a:p>
            <a:pPr marL="342900" lvl="0" indent="-342900">
              <a:spcBef>
                <a:spcPct val="20000"/>
              </a:spcBef>
              <a:buClr>
                <a:schemeClr val="tx1"/>
              </a:buClr>
              <a:buSzPct val="75000"/>
              <a:buNone/>
            </a:pPr>
            <a:r>
              <a:rPr lang="en-US" altLang="zh-CN" sz="2800" dirty="0">
                <a:solidFill>
                  <a:srgbClr val="800080"/>
                </a:solidFill>
              </a:rPr>
              <a:t>		T’</a:t>
            </a:r>
            <a:r>
              <a:rPr lang="en-US" altLang="zh-CN" sz="2800" dirty="0">
                <a:solidFill>
                  <a:srgbClr val="800080"/>
                </a:solidFill>
                <a:sym typeface="Symbol" pitchFamily="18" charset="2"/>
              </a:rPr>
              <a:t>   </a:t>
            </a:r>
            <a:r>
              <a:rPr lang="en-US" altLang="zh-CN" sz="2800" dirty="0">
                <a:solidFill>
                  <a:srgbClr val="800080"/>
                </a:solidFill>
              </a:rPr>
              <a:t>FT’</a:t>
            </a:r>
            <a:r>
              <a:rPr lang="en-US" altLang="zh-CN" sz="2800" dirty="0">
                <a:solidFill>
                  <a:srgbClr val="800080"/>
                </a:solidFill>
                <a:sym typeface="Symbol" pitchFamily="18" charset="2"/>
              </a:rPr>
              <a:t> </a:t>
            </a:r>
            <a:r>
              <a:rPr lang="en-US" altLang="zh-CN" sz="2800" dirty="0">
                <a:solidFill>
                  <a:srgbClr val="800080"/>
                </a:solidFill>
              </a:rPr>
              <a:t> </a:t>
            </a:r>
            <a:r>
              <a:rPr lang="en-US" altLang="zh-CN" sz="2800" dirty="0">
                <a:solidFill>
                  <a:srgbClr val="800080"/>
                </a:solidFill>
                <a:sym typeface="Symbol" pitchFamily="18" charset="2"/>
              </a:rPr>
              <a:t></a:t>
            </a:r>
            <a:endParaRPr lang="en-US" altLang="zh-CN" sz="2800" dirty="0">
              <a:solidFill>
                <a:srgbClr val="800080"/>
              </a:solidFill>
            </a:endParaRPr>
          </a:p>
          <a:p>
            <a:pPr marL="342900" indent="-342900">
              <a:spcBef>
                <a:spcPct val="20000"/>
              </a:spcBef>
              <a:buClr>
                <a:schemeClr val="tx1"/>
              </a:buClr>
              <a:buSzPct val="75000"/>
              <a:buNone/>
            </a:pPr>
            <a:r>
              <a:rPr lang="en-US" altLang="zh-CN" sz="2800" dirty="0"/>
              <a:t>		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a:p>
            <a:pPr marL="514350" indent="-514350">
              <a:spcBef>
                <a:spcPct val="20000"/>
              </a:spcBef>
              <a:buClr>
                <a:schemeClr val="tx1"/>
              </a:buClr>
              <a:buSzPct val="75000"/>
              <a:buFont typeface="+mj-ea"/>
              <a:buAutoNum type="circleNumDbPlain" startAt="2"/>
            </a:pPr>
            <a:r>
              <a:rPr lang="zh-CN" altLang="en-US" sz="2800" dirty="0"/>
              <a:t>求非终结符的</a:t>
            </a:r>
            <a:r>
              <a:rPr lang="en-US" altLang="zh-CN" sz="2800" dirty="0"/>
              <a:t>First</a:t>
            </a:r>
            <a:r>
              <a:rPr lang="zh-CN" altLang="en-US" sz="2800" dirty="0"/>
              <a:t>集</a:t>
            </a:r>
            <a:endParaRPr lang="en-US" altLang="zh-CN" sz="2800" dirty="0"/>
          </a:p>
          <a:p>
            <a:pPr>
              <a:spcBef>
                <a:spcPct val="20000"/>
              </a:spcBef>
              <a:buClr>
                <a:schemeClr val="tx1"/>
              </a:buClr>
              <a:buSzPct val="75000"/>
              <a:buNone/>
            </a:pPr>
            <a:r>
              <a:rPr lang="zh-CN" altLang="en-US" sz="2800" dirty="0"/>
              <a:t>以及产生式右部的</a:t>
            </a:r>
            <a:r>
              <a:rPr lang="en-US" altLang="zh-CN" sz="2800" dirty="0"/>
              <a:t>First</a:t>
            </a:r>
            <a:r>
              <a:rPr lang="zh-CN" altLang="en-US" sz="2800" dirty="0"/>
              <a:t>集</a:t>
            </a:r>
            <a:endParaRPr lang="en-US" altLang="zh-CN" sz="2800" dirty="0"/>
          </a:p>
          <a:p>
            <a:pPr>
              <a:spcBef>
                <a:spcPct val="20000"/>
              </a:spcBef>
              <a:buClr>
                <a:schemeClr val="tx1"/>
              </a:buClr>
              <a:buSzPct val="75000"/>
              <a:buNone/>
            </a:pPr>
            <a:endParaRPr lang="en-US" altLang="zh-CN" sz="2800" dirty="0"/>
          </a:p>
        </p:txBody>
      </p:sp>
    </p:spTree>
    <p:extLst>
      <p:ext uri="{BB962C8B-B14F-4D97-AF65-F5344CB8AC3E}">
        <p14:creationId xmlns:p14="http://schemas.microsoft.com/office/powerpoint/2010/main" val="355089651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blinds(horizontal)">
                                      <p:cBhvr>
                                        <p:cTn id="15" dur="500"/>
                                        <p:tgtEl>
                                          <p:spTgt spid="1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467544" y="1484784"/>
            <a:ext cx="8308950" cy="584775"/>
          </a:xfrm>
          <a:prstGeom prst="rect">
            <a:avLst/>
          </a:prstGeom>
          <a:noFill/>
          <a:ln w="9525">
            <a:noFill/>
            <a:miter lim="800000"/>
            <a:headEnd/>
            <a:tailEnd/>
          </a:ln>
        </p:spPr>
        <p:txBody>
          <a:bodyPr wrap="square">
            <a:spAutoFit/>
          </a:bodyPr>
          <a:lstStyle/>
          <a:p>
            <a:r>
              <a:rPr lang="en-US" altLang="zh-CN" sz="3200" b="1" dirty="0">
                <a:solidFill>
                  <a:srgbClr val="800080"/>
                </a:solidFill>
                <a:latin typeface="楷体_GB2312" pitchFamily="49" charset="-122"/>
              </a:rPr>
              <a:t> </a:t>
            </a:r>
            <a:r>
              <a:rPr lang="zh-CN" altLang="en-US" dirty="0">
                <a:solidFill>
                  <a:srgbClr val="800080"/>
                </a:solidFill>
                <a:latin typeface="楷体_GB2312" pitchFamily="49" charset="-122"/>
              </a:rPr>
              <a:t>第三步，计算</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集合</a:t>
            </a:r>
            <a:r>
              <a:rPr lang="en-US" altLang="zh-CN" dirty="0">
                <a:solidFill>
                  <a:srgbClr val="800080"/>
                </a:solidFill>
                <a:sym typeface="Symbol" panose="05050102010706020507" pitchFamily="18" charset="2"/>
              </a:rPr>
              <a:t>;</a:t>
            </a:r>
          </a:p>
        </p:txBody>
      </p:sp>
      <p:sp>
        <p:nvSpPr>
          <p:cNvPr id="3" name="Rectangle 2"/>
          <p:cNvSpPr>
            <a:spLocks noChangeArrowheads="1"/>
          </p:cNvSpPr>
          <p:nvPr/>
        </p:nvSpPr>
        <p:spPr bwMode="auto">
          <a:xfrm>
            <a:off x="1214414" y="2357430"/>
            <a:ext cx="7632700" cy="2954655"/>
          </a:xfrm>
          <a:prstGeom prst="rect">
            <a:avLst/>
          </a:prstGeom>
          <a:noFill/>
          <a:ln w="9525">
            <a:noFill/>
            <a:miter lim="800000"/>
            <a:headEnd/>
            <a:tailEnd/>
          </a:ln>
        </p:spPr>
        <p:txBody>
          <a:bodyPr>
            <a:spAutoFit/>
          </a:bodyPr>
          <a:lstStyle/>
          <a:p>
            <a:pPr>
              <a:buClrTx/>
              <a:buFont typeface="Symbol" pitchFamily="18" charset="2"/>
              <a:buChar char="-"/>
            </a:pPr>
            <a:r>
              <a:rPr lang="en-US" altLang="zh-CN" sz="2800" b="1" dirty="0">
                <a:solidFill>
                  <a:srgbClr val="800080"/>
                </a:solidFill>
              </a:rPr>
              <a:t>  </a:t>
            </a:r>
            <a:r>
              <a:rPr lang="zh-CN" altLang="en-US" sz="2800" b="1" dirty="0">
                <a:solidFill>
                  <a:srgbClr val="800080"/>
                </a:solidFill>
              </a:rPr>
              <a:t>定义 </a:t>
            </a:r>
          </a:p>
          <a:p>
            <a:pPr>
              <a:buClrTx/>
              <a:buFont typeface="Symbol" pitchFamily="18" charset="2"/>
              <a:buNone/>
            </a:pPr>
            <a:endParaRPr lang="zh-CN" altLang="en-US" sz="1000" b="1" dirty="0">
              <a:solidFill>
                <a:srgbClr val="800080"/>
              </a:solidFill>
            </a:endParaRPr>
          </a:p>
          <a:p>
            <a:pPr>
              <a:buClrTx/>
              <a:buFont typeface="Symbol" pitchFamily="18" charset="2"/>
              <a:buNone/>
            </a:pPr>
            <a:r>
              <a:rPr lang="zh-CN" altLang="en-US" sz="2800" b="1" dirty="0"/>
              <a:t>    </a:t>
            </a:r>
            <a:r>
              <a:rPr lang="zh-CN" altLang="en-US" sz="2400" b="1" dirty="0"/>
              <a:t>设 </a:t>
            </a:r>
            <a:r>
              <a:rPr lang="en-US" altLang="zh-CN" sz="2400" b="1" i="1" dirty="0"/>
              <a:t>G</a:t>
            </a:r>
            <a:r>
              <a:rPr lang="en-US" altLang="zh-CN" sz="2400" b="1" dirty="0"/>
              <a:t> </a:t>
            </a:r>
            <a:r>
              <a:rPr lang="en-US" altLang="zh-CN" sz="2400" b="1" i="1" dirty="0"/>
              <a:t>=</a:t>
            </a:r>
            <a:r>
              <a:rPr lang="zh-CN" altLang="en-US" sz="2400" b="1" dirty="0"/>
              <a:t>（</a:t>
            </a:r>
            <a:r>
              <a:rPr lang="en-US" altLang="zh-CN" sz="2400" b="1" i="1" dirty="0"/>
              <a:t>V</a:t>
            </a:r>
            <a:r>
              <a:rPr lang="en-US" altLang="zh-CN" sz="2400" b="1" i="1" baseline="-25000" dirty="0"/>
              <a:t>T</a:t>
            </a:r>
            <a:r>
              <a:rPr lang="zh-CN" altLang="en-US" sz="2400" b="1" i="1" dirty="0"/>
              <a:t>，</a:t>
            </a:r>
            <a:r>
              <a:rPr lang="en-US" altLang="zh-CN" sz="2400" b="1" i="1" dirty="0"/>
              <a:t>V</a:t>
            </a:r>
            <a:r>
              <a:rPr lang="en-US" altLang="zh-CN" sz="2400" b="1" i="1" baseline="-25000" dirty="0"/>
              <a:t>N</a:t>
            </a:r>
            <a:r>
              <a:rPr lang="zh-CN" altLang="en-US" sz="2400" b="1" i="1" dirty="0"/>
              <a:t>，</a:t>
            </a:r>
            <a:r>
              <a:rPr lang="en-US" altLang="zh-CN" sz="2400" b="1" i="1" dirty="0"/>
              <a:t>P</a:t>
            </a:r>
            <a:r>
              <a:rPr lang="zh-CN" altLang="en-US" sz="2400" b="1" i="1" dirty="0"/>
              <a:t>，</a:t>
            </a:r>
            <a:r>
              <a:rPr lang="en-US" altLang="zh-CN" sz="2400" b="1" i="1" dirty="0"/>
              <a:t>S</a:t>
            </a:r>
            <a:r>
              <a:rPr lang="zh-CN" altLang="en-US" sz="2400" b="1" dirty="0"/>
              <a:t>）</a:t>
            </a:r>
            <a:r>
              <a:rPr lang="zh-CN" altLang="zh-CN" sz="2400" b="1" dirty="0"/>
              <a:t>是上下文无关文法，</a:t>
            </a:r>
            <a:r>
              <a:rPr lang="zh-CN" altLang="en-US" sz="2400" b="1" dirty="0"/>
              <a:t>对 </a:t>
            </a:r>
          </a:p>
          <a:p>
            <a:pPr>
              <a:buClrTx/>
              <a:buFont typeface="Symbol" pitchFamily="18" charset="2"/>
              <a:buNone/>
            </a:pPr>
            <a:r>
              <a:rPr lang="zh-CN" altLang="en-US" sz="2400" b="1" dirty="0"/>
              <a:t>     每个 </a:t>
            </a:r>
            <a:r>
              <a:rPr lang="en-US" altLang="zh-CN" sz="2400" b="1" i="1" dirty="0">
                <a:sym typeface="Symbol" pitchFamily="18" charset="2"/>
              </a:rPr>
              <a:t>A</a:t>
            </a:r>
            <a:r>
              <a:rPr lang="en-US" altLang="zh-CN" sz="2400" b="1" dirty="0">
                <a:latin typeface="楷体_GB2312" pitchFamily="49" charset="-122"/>
                <a:sym typeface="Symbol" pitchFamily="18" charset="2"/>
              </a:rPr>
              <a:t></a:t>
            </a:r>
            <a:r>
              <a:rPr lang="en-US" altLang="zh-CN" sz="2400" b="1" i="1" dirty="0"/>
              <a:t>V</a:t>
            </a:r>
            <a:r>
              <a:rPr lang="en-US" altLang="zh-CN" sz="2400" b="1" i="1" baseline="-25000" dirty="0"/>
              <a:t>N</a:t>
            </a:r>
            <a:r>
              <a:rPr lang="zh-CN" altLang="en-US" sz="2400" b="1" dirty="0">
                <a:latin typeface="楷体_GB2312" pitchFamily="49" charset="-122"/>
              </a:rPr>
              <a:t>，</a:t>
            </a:r>
          </a:p>
          <a:p>
            <a:endParaRPr lang="zh-CN" altLang="en-US" sz="1000" b="1" dirty="0">
              <a:latin typeface="楷体_GB2312" pitchFamily="49" charset="-122"/>
            </a:endParaRPr>
          </a:p>
          <a:p>
            <a:pPr>
              <a:buNone/>
            </a:pPr>
            <a:r>
              <a:rPr lang="zh-CN" altLang="en-US" sz="2800" b="1" dirty="0">
                <a:latin typeface="楷体_GB2312" pitchFamily="49" charset="-122"/>
              </a:rPr>
              <a:t>    </a:t>
            </a:r>
            <a:r>
              <a:rPr lang="en-US" altLang="zh-CN" sz="2400" b="1" dirty="0"/>
              <a:t>Follow(</a:t>
            </a:r>
            <a:r>
              <a:rPr lang="en-US" altLang="zh-CN" sz="2400" b="1" i="1" dirty="0">
                <a:sym typeface="Symbol" pitchFamily="18" charset="2"/>
              </a:rPr>
              <a:t>A</a:t>
            </a:r>
            <a:r>
              <a:rPr lang="en-US" altLang="zh-CN" sz="2400" b="1" dirty="0">
                <a:sym typeface="Symbol" pitchFamily="18" charset="2"/>
              </a:rPr>
              <a:t>) = { a </a:t>
            </a:r>
            <a:r>
              <a:rPr lang="en-US" altLang="zh-CN" sz="2400" dirty="0">
                <a:sym typeface="Symbol" pitchFamily="18" charset="2"/>
              </a:rPr>
              <a:t> </a:t>
            </a:r>
            <a:r>
              <a:rPr lang="en-US" altLang="zh-CN" sz="2400" b="1" dirty="0">
                <a:sym typeface="Symbol" pitchFamily="18" charset="2"/>
              </a:rPr>
              <a:t>S# </a:t>
            </a:r>
            <a:r>
              <a:rPr lang="en-US" altLang="zh-CN" sz="2400" dirty="0">
                <a:sym typeface="Symbol" pitchFamily="18" charset="2"/>
              </a:rPr>
              <a:t></a:t>
            </a:r>
            <a:r>
              <a:rPr lang="en-US" altLang="zh-CN" sz="2400" baseline="30000" dirty="0">
                <a:latin typeface="楷体_GB2312" pitchFamily="49" charset="-122"/>
                <a:sym typeface="Symbol" pitchFamily="18" charset="2"/>
              </a:rPr>
              <a:t> </a:t>
            </a:r>
            <a:r>
              <a:rPr lang="en-US" altLang="zh-CN" sz="2400" b="1" i="1" dirty="0">
                <a:sym typeface="Symbol" pitchFamily="18" charset="2"/>
              </a:rPr>
              <a:t></a:t>
            </a:r>
            <a:r>
              <a:rPr lang="en-US" altLang="zh-CN" sz="2400" b="1" dirty="0">
                <a:sym typeface="Symbol" pitchFamily="18" charset="2"/>
              </a:rPr>
              <a:t>A#  </a:t>
            </a:r>
            <a:r>
              <a:rPr lang="zh-CN" altLang="en-US" sz="2400" b="1" dirty="0">
                <a:sym typeface="Symbol" pitchFamily="18" charset="2"/>
              </a:rPr>
              <a:t>且 </a:t>
            </a:r>
            <a:r>
              <a:rPr lang="en-US" altLang="zh-CN" sz="2400" b="1" dirty="0" err="1">
                <a:sym typeface="Symbol" pitchFamily="18" charset="2"/>
              </a:rPr>
              <a:t>a</a:t>
            </a:r>
            <a:r>
              <a:rPr lang="en-US" altLang="zh-CN" sz="2400" b="1" dirty="0" err="1">
                <a:latin typeface="楷体_GB2312" pitchFamily="49" charset="-122"/>
                <a:sym typeface="Symbol" pitchFamily="18" charset="2"/>
              </a:rPr>
              <a:t></a:t>
            </a:r>
            <a:r>
              <a:rPr lang="en-US" altLang="zh-CN" sz="2400" b="1" dirty="0" err="1"/>
              <a:t>First</a:t>
            </a:r>
            <a:r>
              <a:rPr lang="en-US" altLang="zh-CN" sz="2400" b="1" dirty="0"/>
              <a:t>(</a:t>
            </a:r>
            <a:r>
              <a:rPr lang="en-US" altLang="zh-CN" sz="2400" b="1" dirty="0">
                <a:sym typeface="Symbol" pitchFamily="18" charset="2"/>
              </a:rPr>
              <a:t>#)</a:t>
            </a:r>
            <a:r>
              <a:rPr lang="zh-CN" altLang="en-US" sz="2400" b="1" dirty="0">
                <a:sym typeface="Symbol" pitchFamily="18" charset="2"/>
              </a:rPr>
              <a:t>，</a:t>
            </a:r>
          </a:p>
          <a:p>
            <a:pPr>
              <a:buNone/>
            </a:pPr>
            <a:r>
              <a:rPr lang="zh-CN" altLang="en-US" sz="2400" b="1" dirty="0">
                <a:sym typeface="Symbol" pitchFamily="18" charset="2"/>
              </a:rPr>
              <a:t>                                    </a:t>
            </a:r>
            <a:r>
              <a:rPr lang="zh-CN" altLang="en-US" sz="2400" b="1" i="1" dirty="0">
                <a:sym typeface="Symbol" pitchFamily="18" charset="2"/>
              </a:rPr>
              <a:t></a:t>
            </a:r>
            <a:r>
              <a:rPr lang="en-US" altLang="zh-CN" sz="2400" b="1" i="1" dirty="0">
                <a:sym typeface="Symbol" pitchFamily="18" charset="2"/>
              </a:rPr>
              <a:t>,</a:t>
            </a:r>
            <a:r>
              <a:rPr lang="en-US" altLang="zh-CN" sz="2400" b="1" dirty="0">
                <a:sym typeface="Symbol" pitchFamily="18" charset="2"/>
              </a:rPr>
              <a:t> </a:t>
            </a:r>
            <a:r>
              <a:rPr lang="en-US" altLang="zh-CN" sz="2400" b="1" i="1" dirty="0">
                <a:sym typeface="Symbol" pitchFamily="18" charset="2"/>
              </a:rPr>
              <a:t> </a:t>
            </a:r>
            <a:r>
              <a:rPr lang="en-US" altLang="zh-CN" sz="2400" b="1" dirty="0">
                <a:sym typeface="Symbol" pitchFamily="18" charset="2"/>
              </a:rPr>
              <a:t> (</a:t>
            </a:r>
            <a:r>
              <a:rPr lang="en-US" altLang="zh-CN" sz="2400" b="1" i="1" dirty="0"/>
              <a:t>V</a:t>
            </a:r>
            <a:r>
              <a:rPr lang="en-US" altLang="zh-CN" sz="2400" b="1" i="1" baseline="-25000" dirty="0"/>
              <a:t>T</a:t>
            </a:r>
            <a:r>
              <a:rPr lang="en-US" altLang="zh-CN" sz="2400" b="1" i="1" dirty="0"/>
              <a:t> </a:t>
            </a:r>
            <a:r>
              <a:rPr lang="en-US" altLang="zh-CN" sz="2400" b="1" dirty="0">
                <a:sym typeface="Symbol" pitchFamily="18" charset="2"/>
              </a:rPr>
              <a:t></a:t>
            </a:r>
            <a:r>
              <a:rPr lang="en-US" altLang="zh-CN" sz="2400" b="1" i="1" dirty="0"/>
              <a:t>V</a:t>
            </a:r>
            <a:r>
              <a:rPr lang="en-US" altLang="zh-CN" sz="2400" b="1" i="1" baseline="-25000" dirty="0"/>
              <a:t>N</a:t>
            </a:r>
            <a:r>
              <a:rPr lang="en-US" altLang="zh-CN" sz="2400" b="1" dirty="0">
                <a:sym typeface="Symbol" pitchFamily="18" charset="2"/>
              </a:rPr>
              <a:t>)</a:t>
            </a:r>
            <a:r>
              <a:rPr lang="en-US" altLang="zh-CN" sz="2400" dirty="0">
                <a:sym typeface="Symbol" pitchFamily="18" charset="2"/>
              </a:rPr>
              <a:t>* </a:t>
            </a:r>
            <a:r>
              <a:rPr lang="en-US" altLang="zh-CN" sz="2400" b="1" dirty="0"/>
              <a:t>}</a:t>
            </a:r>
          </a:p>
          <a:p>
            <a:endParaRPr lang="en-US" altLang="zh-CN" sz="1000" b="1" dirty="0"/>
          </a:p>
          <a:p>
            <a:pPr>
              <a:buNone/>
            </a:pPr>
            <a:r>
              <a:rPr lang="en-US" altLang="zh-CN" sz="2400" b="1" dirty="0"/>
              <a:t>    </a:t>
            </a:r>
            <a:r>
              <a:rPr lang="zh-CN" altLang="en-US" sz="2400" b="1" dirty="0">
                <a:sym typeface="Symbol" pitchFamily="18" charset="2"/>
              </a:rPr>
              <a:t>（</a:t>
            </a:r>
            <a:r>
              <a:rPr lang="en-US" altLang="zh-CN" sz="2400" b="1" dirty="0">
                <a:sym typeface="Symbol" pitchFamily="18" charset="2"/>
              </a:rPr>
              <a:t># </a:t>
            </a:r>
            <a:r>
              <a:rPr lang="zh-CN" altLang="en-US" sz="2400" b="1" dirty="0">
                <a:sym typeface="Symbol" pitchFamily="18" charset="2"/>
              </a:rPr>
              <a:t>代表输入串的结束符）</a:t>
            </a:r>
          </a:p>
        </p:txBody>
      </p:sp>
      <p:sp>
        <p:nvSpPr>
          <p:cNvPr id="4" name="矩形 3"/>
          <p:cNvSpPr/>
          <p:nvPr/>
        </p:nvSpPr>
        <p:spPr>
          <a:xfrm>
            <a:off x="4622019" y="3834757"/>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Tree>
    <p:extLst>
      <p:ext uri="{BB962C8B-B14F-4D97-AF65-F5344CB8AC3E}">
        <p14:creationId xmlns:p14="http://schemas.microsoft.com/office/powerpoint/2010/main" val="1143614736"/>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42844" y="77701"/>
            <a:ext cx="7129462" cy="579438"/>
          </a:xfrm>
          <a:prstGeom prst="rect">
            <a:avLst/>
          </a:prstGeom>
          <a:noFill/>
          <a:ln w="9525">
            <a:noFill/>
            <a:miter lim="800000"/>
            <a:headEnd/>
            <a:tailEnd/>
          </a:ln>
        </p:spPr>
        <p:txBody>
          <a:bodyPr>
            <a:spAutoFit/>
          </a:bodyPr>
          <a:lstStyle/>
          <a:p>
            <a:pPr>
              <a:buClrTx/>
              <a:buFont typeface="Wingdings" pitchFamily="2" charset="2"/>
              <a:buChar char="²"/>
            </a:pPr>
            <a:r>
              <a:rPr lang="en-US" altLang="zh-CN" sz="3200" b="1" dirty="0">
                <a:solidFill>
                  <a:srgbClr val="800080"/>
                </a:solidFill>
                <a:latin typeface="楷体_GB2312" pitchFamily="49" charset="-122"/>
              </a:rPr>
              <a:t> </a:t>
            </a:r>
            <a:r>
              <a:rPr lang="zh-CN" altLang="en-US" sz="3200" b="1" dirty="0">
                <a:solidFill>
                  <a:srgbClr val="800080"/>
                </a:solidFill>
                <a:latin typeface="楷体_GB2312" pitchFamily="49" charset="-122"/>
              </a:rPr>
              <a:t>计算 </a:t>
            </a:r>
            <a:r>
              <a:rPr lang="en-US" altLang="zh-CN" sz="3200" dirty="0">
                <a:solidFill>
                  <a:srgbClr val="800080"/>
                </a:solidFill>
              </a:rPr>
              <a:t>Follow</a:t>
            </a:r>
            <a:r>
              <a:rPr lang="en-US" altLang="zh-CN" sz="3200" dirty="0">
                <a:solidFill>
                  <a:srgbClr val="800080"/>
                </a:solidFill>
                <a:latin typeface="楷体_GB2312" pitchFamily="49" charset="-122"/>
              </a:rPr>
              <a:t> </a:t>
            </a:r>
            <a:r>
              <a:rPr lang="zh-CN" altLang="en-US" sz="3200" b="1" dirty="0">
                <a:solidFill>
                  <a:srgbClr val="800080"/>
                </a:solidFill>
                <a:latin typeface="楷体_GB2312" pitchFamily="49" charset="-122"/>
              </a:rPr>
              <a:t>集合：定义法</a:t>
            </a:r>
            <a:endParaRPr lang="zh-CN" altLang="en-US" sz="3200" b="1" dirty="0">
              <a:solidFill>
                <a:srgbClr val="800080"/>
              </a:solidFill>
            </a:endParaRPr>
          </a:p>
        </p:txBody>
      </p:sp>
      <p:sp>
        <p:nvSpPr>
          <p:cNvPr id="6" name="矩形 5"/>
          <p:cNvSpPr/>
          <p:nvPr/>
        </p:nvSpPr>
        <p:spPr>
          <a:xfrm>
            <a:off x="-36512" y="657139"/>
            <a:ext cx="8929750" cy="523220"/>
          </a:xfrm>
          <a:prstGeom prst="rect">
            <a:avLst/>
          </a:prstGeom>
        </p:spPr>
        <p:txBody>
          <a:bodyPr wrap="square">
            <a:spAutoFit/>
          </a:bodyPr>
          <a:lstStyle/>
          <a:p>
            <a:pPr>
              <a:spcBef>
                <a:spcPct val="20000"/>
              </a:spcBef>
              <a:buSzPct val="75000"/>
              <a:buNone/>
            </a:pPr>
            <a:r>
              <a:rPr lang="zh-CN" altLang="en-US" sz="2800" dirty="0"/>
              <a:t>首先由定义可知</a:t>
            </a:r>
            <a:r>
              <a:rPr lang="en-US" altLang="zh-CN" sz="2800" dirty="0"/>
              <a:t>:</a:t>
            </a:r>
            <a:r>
              <a:rPr lang="zh-CN" altLang="en-US" sz="2800" dirty="0"/>
              <a:t> </a:t>
            </a:r>
            <a:r>
              <a:rPr lang="en-US" altLang="zh-CN" sz="2800" dirty="0"/>
              <a:t>{</a:t>
            </a:r>
            <a:r>
              <a:rPr lang="en-US" altLang="zh-CN" sz="2800" dirty="0">
                <a:sym typeface="Wingdings 3" pitchFamily="18" charset="2"/>
              </a:rPr>
              <a:t>#</a:t>
            </a:r>
            <a:r>
              <a:rPr lang="en-US" altLang="zh-CN" sz="2800" dirty="0"/>
              <a:t>}</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en-US" altLang="zh-CN" sz="2800" dirty="0"/>
              <a:t> Follow(S)</a:t>
            </a:r>
            <a:endParaRPr lang="zh-CN" altLang="en-US" sz="2800" dirty="0"/>
          </a:p>
        </p:txBody>
      </p:sp>
      <p:sp>
        <p:nvSpPr>
          <p:cNvPr id="7" name="矩形 6"/>
          <p:cNvSpPr/>
          <p:nvPr/>
        </p:nvSpPr>
        <p:spPr>
          <a:xfrm>
            <a:off x="-72008" y="1249596"/>
            <a:ext cx="9252520" cy="523220"/>
          </a:xfrm>
          <a:prstGeom prst="rect">
            <a:avLst/>
          </a:prstGeom>
        </p:spPr>
        <p:txBody>
          <a:bodyPr wrap="square">
            <a:spAutoFit/>
          </a:bodyPr>
          <a:lstStyle/>
          <a:p>
            <a:pPr>
              <a:spcBef>
                <a:spcPct val="20000"/>
              </a:spcBef>
              <a:buSzPct val="75000"/>
              <a:buNone/>
            </a:pPr>
            <a:r>
              <a:rPr lang="zh-CN" altLang="en-US" sz="2800" dirty="0"/>
              <a:t>然后在产生式中发掘每个非终结符的</a:t>
            </a:r>
            <a:r>
              <a:rPr lang="en-US" altLang="zh-CN" sz="2800" dirty="0"/>
              <a:t>Follow</a:t>
            </a:r>
            <a:r>
              <a:rPr lang="zh-CN" altLang="en-US" sz="2800" dirty="0"/>
              <a:t>集包含的元素</a:t>
            </a:r>
            <a:r>
              <a:rPr lang="en-US" altLang="zh-CN" sz="2800" dirty="0"/>
              <a:t>.</a:t>
            </a:r>
            <a:endParaRPr lang="zh-CN" altLang="en-US" sz="2800" dirty="0"/>
          </a:p>
        </p:txBody>
      </p:sp>
      <p:grpSp>
        <p:nvGrpSpPr>
          <p:cNvPr id="14" name="组合 13"/>
          <p:cNvGrpSpPr/>
          <p:nvPr/>
        </p:nvGrpSpPr>
        <p:grpSpPr>
          <a:xfrm>
            <a:off x="-36512" y="2340169"/>
            <a:ext cx="6552728" cy="584775"/>
            <a:chOff x="251520" y="2939826"/>
            <a:chExt cx="6552728" cy="584775"/>
          </a:xfrm>
        </p:grpSpPr>
        <p:sp>
          <p:nvSpPr>
            <p:cNvPr id="3" name="矩形 2"/>
            <p:cNvSpPr/>
            <p:nvPr/>
          </p:nvSpPr>
          <p:spPr>
            <a:xfrm>
              <a:off x="251520" y="2979519"/>
              <a:ext cx="6552728" cy="523220"/>
            </a:xfrm>
            <a:prstGeom prst="rect">
              <a:avLst/>
            </a:prstGeom>
          </p:spPr>
          <p:txBody>
            <a:bodyPr wrap="square">
              <a:spAutoFit/>
            </a:bodyPr>
            <a:lstStyle/>
            <a:p>
              <a:pPr marL="1371600" lvl="2" indent="-457200">
                <a:spcBef>
                  <a:spcPct val="20000"/>
                </a:spcBef>
                <a:buSzPct val="75000"/>
                <a:buFont typeface="+mj-ea"/>
                <a:buAutoNum type="circleNumDbPlain"/>
              </a:pPr>
              <a:r>
                <a:rPr lang="en-US" altLang="zh-CN" sz="2800" dirty="0">
                  <a:sym typeface="Symbol" pitchFamily="18" charset="2"/>
                </a:rPr>
                <a:t>S# </a:t>
              </a:r>
              <a:r>
                <a:rPr lang="en-US" altLang="zh-CN" sz="2800" baseline="30000" dirty="0">
                  <a:latin typeface="楷体_GB2312" pitchFamily="49" charset="-122"/>
                  <a:sym typeface="Symbol" pitchFamily="18" charset="2"/>
                </a:rPr>
                <a:t> </a:t>
              </a:r>
              <a:r>
                <a:rPr lang="en-US" altLang="zh-CN" sz="2800" i="1" dirty="0">
                  <a:sym typeface="Symbol"/>
                </a:rPr>
                <a:t></a:t>
              </a:r>
              <a:r>
                <a:rPr lang="zh-CN" altLang="en-US" sz="2800" i="1" dirty="0">
                  <a:sym typeface="Symbol"/>
                </a:rPr>
                <a:t> </a:t>
              </a:r>
              <a:r>
                <a:rPr lang="en-US" altLang="zh-CN" sz="2800" i="1" dirty="0">
                  <a:sym typeface="Symbol" pitchFamily="18" charset="2"/>
                </a:rPr>
                <a:t>A</a:t>
              </a:r>
              <a:r>
                <a:rPr lang="en-US" altLang="zh-CN" sz="2800" i="1" dirty="0">
                  <a:sym typeface="Symbol"/>
                </a:rPr>
                <a:t></a:t>
              </a:r>
              <a:r>
                <a:rPr lang="zh-CN" altLang="en-US" sz="2800" i="1" dirty="0">
                  <a:sym typeface="Symbol"/>
                </a:rPr>
                <a:t> </a:t>
              </a:r>
              <a:r>
                <a:rPr lang="en-US" altLang="zh-CN" sz="2800" i="1" dirty="0">
                  <a:sym typeface="Symbol" pitchFamily="18" charset="2"/>
                </a:rPr>
                <a:t>#</a:t>
              </a:r>
              <a:r>
                <a:rPr lang="zh-CN" altLang="en-US" sz="2800" i="1" dirty="0">
                  <a:sym typeface="Symbol" pitchFamily="18" charset="2"/>
                </a:rPr>
                <a:t> </a:t>
              </a:r>
              <a:r>
                <a:rPr lang="en-US" altLang="zh-CN" sz="2800" dirty="0">
                  <a:sym typeface="Symbol" pitchFamily="18" charset="2"/>
                </a:rPr>
                <a:t></a:t>
              </a:r>
              <a:r>
                <a:rPr lang="zh-CN" altLang="en-US" sz="2800" dirty="0">
                  <a:sym typeface="Symbol" pitchFamily="18" charset="2"/>
                </a:rPr>
                <a:t> </a:t>
              </a:r>
              <a:r>
                <a:rPr lang="en-US" altLang="zh-CN" sz="2800" i="1" dirty="0">
                  <a:sym typeface="Symbol"/>
                </a:rPr>
                <a:t> </a:t>
              </a:r>
              <a:r>
                <a:rPr lang="en-US" altLang="zh-CN" sz="2800" i="1" dirty="0"/>
                <a:t>α</a:t>
              </a:r>
              <a:r>
                <a:rPr lang="en-US" altLang="zh-CN" sz="2800" i="1" dirty="0">
                  <a:solidFill>
                    <a:srgbClr val="990099"/>
                  </a:solidFill>
                </a:rPr>
                <a:t>B</a:t>
              </a:r>
              <a:r>
                <a:rPr lang="en-US" altLang="zh-CN" sz="2800" i="1" dirty="0">
                  <a:solidFill>
                    <a:srgbClr val="FF0000"/>
                  </a:solidFill>
                </a:rPr>
                <a:t>β</a:t>
              </a:r>
              <a:r>
                <a:rPr lang="en-US" altLang="zh-CN" sz="2800" i="1" dirty="0">
                  <a:sym typeface="Symbol"/>
                </a:rPr>
                <a:t></a:t>
              </a:r>
              <a:r>
                <a:rPr lang="zh-CN" altLang="en-US" sz="2800" i="1" dirty="0">
                  <a:sym typeface="Symbol"/>
                </a:rPr>
                <a:t> </a:t>
              </a:r>
              <a:r>
                <a:rPr lang="en-US" altLang="zh-CN" sz="2800" i="1" dirty="0">
                  <a:sym typeface="Symbol" pitchFamily="18" charset="2"/>
                </a:rPr>
                <a:t>#</a:t>
              </a:r>
              <a:r>
                <a:rPr lang="zh-CN" altLang="en-US" sz="2800" i="1" dirty="0">
                  <a:sym typeface="Symbol" pitchFamily="18" charset="2"/>
                </a:rPr>
                <a:t> </a:t>
              </a:r>
              <a:endParaRPr lang="en-US" altLang="zh-CN" sz="2800" i="1" dirty="0"/>
            </a:p>
          </p:txBody>
        </p:sp>
        <p:sp>
          <p:nvSpPr>
            <p:cNvPr id="13" name="矩形 12"/>
            <p:cNvSpPr/>
            <p:nvPr/>
          </p:nvSpPr>
          <p:spPr>
            <a:xfrm>
              <a:off x="2250494" y="2939826"/>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grpSp>
      <p:sp>
        <p:nvSpPr>
          <p:cNvPr id="5" name="矩形 4"/>
          <p:cNvSpPr/>
          <p:nvPr/>
        </p:nvSpPr>
        <p:spPr>
          <a:xfrm>
            <a:off x="0" y="1825660"/>
            <a:ext cx="9102011" cy="523220"/>
          </a:xfrm>
          <a:prstGeom prst="rect">
            <a:avLst/>
          </a:prstGeom>
        </p:spPr>
        <p:txBody>
          <a:bodyPr wrap="square">
            <a:spAutoFit/>
          </a:bodyPr>
          <a:lstStyle/>
          <a:p>
            <a:pPr marL="342900" indent="-342900">
              <a:spcBef>
                <a:spcPct val="20000"/>
              </a:spcBef>
              <a:buSzPct val="75000"/>
              <a:buFont typeface="Symbol" pitchFamily="18" charset="2"/>
              <a:buNone/>
            </a:pPr>
            <a:r>
              <a:rPr lang="zh-CN" altLang="en-US" sz="2800" dirty="0"/>
              <a:t>对于产生式 </a:t>
            </a:r>
            <a:r>
              <a:rPr lang="en-US" altLang="zh-CN" sz="2800" i="1" dirty="0"/>
              <a:t>A</a:t>
            </a:r>
            <a:r>
              <a:rPr lang="en-US" altLang="zh-CN" sz="2800" dirty="0">
                <a:sym typeface="Symbol" pitchFamily="18" charset="2"/>
              </a:rPr>
              <a:t></a:t>
            </a:r>
            <a:r>
              <a:rPr lang="en-US" altLang="zh-CN" sz="2800" i="1" dirty="0"/>
              <a:t>α</a:t>
            </a:r>
            <a:r>
              <a:rPr lang="en-US" altLang="zh-CN" sz="2800" i="1" dirty="0">
                <a:solidFill>
                  <a:srgbClr val="990099"/>
                </a:solidFill>
              </a:rPr>
              <a:t>B</a:t>
            </a:r>
            <a:r>
              <a:rPr lang="en-US" altLang="zh-CN" sz="2800" i="1" dirty="0">
                <a:solidFill>
                  <a:srgbClr val="FF0000"/>
                </a:solidFill>
              </a:rPr>
              <a:t>β</a:t>
            </a:r>
            <a:r>
              <a:rPr lang="en-US" altLang="zh-CN" sz="2800" i="1" dirty="0"/>
              <a:t> </a:t>
            </a:r>
            <a:r>
              <a:rPr lang="en-US" altLang="zh-CN" sz="2800" dirty="0">
                <a:sym typeface="Symbol" pitchFamily="18" charset="2"/>
              </a:rPr>
              <a:t> , </a:t>
            </a:r>
            <a:r>
              <a:rPr lang="zh-CN" altLang="en-US" sz="2800" dirty="0">
                <a:sym typeface="Symbol" pitchFamily="18" charset="2"/>
              </a:rPr>
              <a:t>可发掘出关于</a:t>
            </a:r>
            <a:r>
              <a:rPr lang="en-US" altLang="zh-CN" sz="2800" i="1" dirty="0">
                <a:solidFill>
                  <a:srgbClr val="800080"/>
                </a:solidFill>
                <a:sym typeface="Symbol" pitchFamily="18" charset="2"/>
              </a:rPr>
              <a:t>B</a:t>
            </a:r>
            <a:r>
              <a:rPr lang="zh-CN" altLang="en-US" sz="2800" dirty="0">
                <a:sym typeface="Symbol" pitchFamily="18" charset="2"/>
              </a:rPr>
              <a:t>的</a:t>
            </a:r>
            <a:r>
              <a:rPr lang="en-US" altLang="zh-CN" sz="2800" dirty="0"/>
              <a:t>Follow</a:t>
            </a:r>
            <a:r>
              <a:rPr lang="zh-CN" altLang="en-US" sz="2800" dirty="0"/>
              <a:t>集的信息</a:t>
            </a:r>
            <a:endParaRPr lang="en-US" altLang="zh-CN" sz="2800" dirty="0"/>
          </a:p>
        </p:txBody>
      </p:sp>
      <p:sp>
        <p:nvSpPr>
          <p:cNvPr id="2" name="矩形 1"/>
          <p:cNvSpPr/>
          <p:nvPr/>
        </p:nvSpPr>
        <p:spPr>
          <a:xfrm>
            <a:off x="1475656" y="2958312"/>
            <a:ext cx="6480720" cy="523220"/>
          </a:xfrm>
          <a:prstGeom prst="rect">
            <a:avLst/>
          </a:prstGeom>
        </p:spPr>
        <p:txBody>
          <a:bodyPr wrap="square">
            <a:spAutoFit/>
          </a:bodyPr>
          <a:lstStyle/>
          <a:p>
            <a:pPr lvl="1">
              <a:spcBef>
                <a:spcPct val="20000"/>
              </a:spcBef>
              <a:buSzPct val="75000"/>
              <a:buNone/>
            </a:pPr>
            <a:r>
              <a:rPr lang="en-US" altLang="zh-CN" sz="2800" dirty="0"/>
              <a:t>First(</a:t>
            </a:r>
            <a:r>
              <a:rPr lang="en-US" altLang="zh-CN" sz="2800" i="1" dirty="0">
                <a:solidFill>
                  <a:srgbClr val="FF0000"/>
                </a:solidFill>
              </a:rPr>
              <a:t>β</a:t>
            </a:r>
            <a:r>
              <a:rPr lang="en-US" altLang="zh-CN" sz="2800" dirty="0"/>
              <a:t>) </a:t>
            </a:r>
            <a:r>
              <a:rPr lang="en-US" altLang="zh-CN" sz="2800" dirty="0">
                <a:sym typeface="Symbol" pitchFamily="18" charset="2"/>
              </a:rPr>
              <a:t> </a:t>
            </a:r>
            <a:r>
              <a:rPr lang="en-US" altLang="zh-CN" sz="2800" dirty="0">
                <a:sym typeface="Kingsoft Phonetic Plain" pitchFamily="2" charset="2"/>
              </a:rPr>
              <a:t>{</a:t>
            </a:r>
            <a:r>
              <a:rPr lang="en-US" altLang="zh-CN" sz="2800" dirty="0">
                <a:sym typeface="Symbol" pitchFamily="18" charset="2"/>
              </a:rPr>
              <a:t>} </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a:t>
            </a:r>
            <a:r>
              <a:rPr lang="en-US" altLang="zh-CN" sz="2800" dirty="0"/>
              <a:t> Follow(</a:t>
            </a:r>
            <a:r>
              <a:rPr lang="en-US" altLang="zh-CN" sz="2800" i="1" dirty="0">
                <a:solidFill>
                  <a:srgbClr val="990099"/>
                </a:solidFill>
              </a:rPr>
              <a:t>B</a:t>
            </a:r>
            <a:r>
              <a:rPr lang="en-US" altLang="zh-CN" sz="2800" dirty="0"/>
              <a:t>);</a:t>
            </a:r>
          </a:p>
        </p:txBody>
      </p:sp>
      <p:sp>
        <p:nvSpPr>
          <p:cNvPr id="4" name="矩形 3"/>
          <p:cNvSpPr/>
          <p:nvPr/>
        </p:nvSpPr>
        <p:spPr>
          <a:xfrm>
            <a:off x="393931" y="3429000"/>
            <a:ext cx="8319868" cy="1040285"/>
          </a:xfrm>
          <a:prstGeom prst="rect">
            <a:avLst/>
          </a:prstGeom>
        </p:spPr>
        <p:txBody>
          <a:bodyPr wrap="square">
            <a:spAutoFit/>
          </a:bodyPr>
          <a:lstStyle/>
          <a:p>
            <a:pPr marL="971550" lvl="1" indent="-514350">
              <a:spcBef>
                <a:spcPct val="20000"/>
              </a:spcBef>
              <a:buSzPct val="75000"/>
              <a:buFont typeface="+mj-ea"/>
              <a:buAutoNum type="circleNumDbPlain" startAt="2"/>
            </a:pPr>
            <a:r>
              <a:rPr lang="zh-CN" altLang="en-US" sz="2800" dirty="0"/>
              <a:t>若有 </a:t>
            </a:r>
            <a:r>
              <a:rPr lang="en-US" altLang="zh-CN" sz="2800" i="1" dirty="0"/>
              <a:t>β</a:t>
            </a:r>
            <a:r>
              <a:rPr lang="en-US" altLang="zh-CN" sz="2800" dirty="0">
                <a:sym typeface="Symbol" pitchFamily="18" charset="2"/>
              </a:rPr>
              <a:t> </a:t>
            </a:r>
            <a:r>
              <a:rPr lang="zh-CN" altLang="zh-CN" sz="2800" dirty="0">
                <a:sym typeface="Symbol" pitchFamily="18" charset="2"/>
              </a:rPr>
              <a:t></a:t>
            </a:r>
            <a:r>
              <a:rPr lang="en-US" altLang="zh-CN" sz="2800" dirty="0">
                <a:sym typeface="Symbol" pitchFamily="18" charset="2"/>
              </a:rPr>
              <a:t>, </a:t>
            </a:r>
            <a:r>
              <a:rPr lang="zh-CN" altLang="en-US" sz="2800" dirty="0">
                <a:sym typeface="Symbol" pitchFamily="18" charset="2"/>
              </a:rPr>
              <a:t>即</a:t>
            </a:r>
            <a:r>
              <a:rPr lang="zh-CN" altLang="en-US" sz="2800" dirty="0"/>
              <a:t> </a:t>
            </a:r>
            <a:r>
              <a:rPr lang="zh-CN" altLang="zh-CN" sz="2800" dirty="0">
                <a:sym typeface="Symbol" pitchFamily="18" charset="2"/>
              </a:rPr>
              <a:t></a:t>
            </a:r>
            <a:r>
              <a:rPr lang="zh-CN" altLang="en-US" sz="2800" dirty="0">
                <a:sym typeface="Symbol" pitchFamily="18" charset="2"/>
              </a:rPr>
              <a:t></a:t>
            </a:r>
            <a:r>
              <a:rPr lang="en-US" altLang="zh-CN" sz="2800" dirty="0"/>
              <a:t>First(</a:t>
            </a:r>
            <a:r>
              <a:rPr lang="en-US" altLang="zh-CN" sz="2800" i="1" dirty="0"/>
              <a:t>β</a:t>
            </a:r>
            <a:r>
              <a:rPr lang="en-US" altLang="zh-CN" sz="2800" dirty="0"/>
              <a:t>) </a:t>
            </a:r>
            <a:r>
              <a:rPr lang="zh-CN" altLang="en-US" sz="2800" dirty="0"/>
              <a:t>，</a:t>
            </a:r>
            <a:endParaRPr lang="en-US" altLang="zh-CN" sz="2800" dirty="0"/>
          </a:p>
          <a:p>
            <a:pPr lvl="1">
              <a:spcBef>
                <a:spcPct val="20000"/>
              </a:spcBef>
              <a:buSzPct val="75000"/>
              <a:buNone/>
            </a:pPr>
            <a:endParaRPr lang="en-US" altLang="zh-CN" sz="2800" dirty="0"/>
          </a:p>
        </p:txBody>
      </p:sp>
      <p:sp>
        <p:nvSpPr>
          <p:cNvPr id="17" name="矩形 16"/>
          <p:cNvSpPr/>
          <p:nvPr/>
        </p:nvSpPr>
        <p:spPr>
          <a:xfrm>
            <a:off x="695452" y="4500060"/>
            <a:ext cx="7260924" cy="523220"/>
          </a:xfrm>
          <a:prstGeom prst="rect">
            <a:avLst/>
          </a:prstGeom>
        </p:spPr>
        <p:txBody>
          <a:bodyPr wrap="square">
            <a:spAutoFit/>
          </a:bodyPr>
          <a:lstStyle/>
          <a:p>
            <a:pPr lvl="2">
              <a:spcBef>
                <a:spcPct val="20000"/>
              </a:spcBef>
              <a:buSzPct val="75000"/>
              <a:buNone/>
            </a:pPr>
            <a:r>
              <a:rPr lang="en-US" altLang="zh-CN" sz="2800" dirty="0">
                <a:sym typeface="Symbol" pitchFamily="18" charset="2"/>
              </a:rPr>
              <a:t>S# </a:t>
            </a:r>
            <a:r>
              <a:rPr lang="en-US" altLang="zh-CN" sz="2800" baseline="30000" dirty="0">
                <a:latin typeface="楷体_GB2312" pitchFamily="49" charset="-122"/>
                <a:sym typeface="Symbol" pitchFamily="18" charset="2"/>
              </a:rPr>
              <a:t> </a:t>
            </a:r>
            <a:r>
              <a:rPr lang="en-US" altLang="zh-CN" sz="2800" i="1" dirty="0">
                <a:sym typeface="Symbol"/>
              </a:rPr>
              <a:t></a:t>
            </a:r>
            <a:r>
              <a:rPr lang="zh-CN" altLang="en-US" sz="2800" i="1" dirty="0">
                <a:sym typeface="Symbol"/>
              </a:rPr>
              <a:t> </a:t>
            </a:r>
            <a:r>
              <a:rPr lang="en-US" altLang="zh-CN" sz="2800" i="1" dirty="0">
                <a:sym typeface="Symbol" pitchFamily="18" charset="2"/>
              </a:rPr>
              <a:t>A</a:t>
            </a:r>
            <a:r>
              <a:rPr lang="en-US" altLang="zh-CN" sz="2800" i="1" dirty="0">
                <a:solidFill>
                  <a:srgbClr val="FF0000"/>
                </a:solidFill>
                <a:sym typeface="Symbol"/>
              </a:rPr>
              <a:t></a:t>
            </a:r>
            <a:r>
              <a:rPr lang="zh-CN" altLang="en-US" sz="2800" i="1" dirty="0">
                <a:solidFill>
                  <a:srgbClr val="FF0000"/>
                </a:solidFill>
                <a:sym typeface="Symbol"/>
              </a:rPr>
              <a:t> </a:t>
            </a:r>
            <a:r>
              <a:rPr lang="en-US" altLang="zh-CN" sz="2800" i="1" dirty="0">
                <a:solidFill>
                  <a:srgbClr val="FF0000"/>
                </a:solidFill>
                <a:sym typeface="Symbol" pitchFamily="18" charset="2"/>
              </a:rPr>
              <a:t>#</a:t>
            </a:r>
            <a:r>
              <a:rPr lang="zh-CN" altLang="en-US" sz="2800" i="1" dirty="0">
                <a:solidFill>
                  <a:srgbClr val="FF0000"/>
                </a:solidFill>
                <a:sym typeface="Symbol" pitchFamily="18" charset="2"/>
              </a:rPr>
              <a:t> </a:t>
            </a:r>
            <a:r>
              <a:rPr lang="en-US" altLang="zh-CN" sz="2800" dirty="0">
                <a:sym typeface="Symbol" pitchFamily="18" charset="2"/>
              </a:rPr>
              <a:t></a:t>
            </a:r>
            <a:r>
              <a:rPr lang="zh-CN" altLang="en-US" sz="2800" dirty="0">
                <a:sym typeface="Symbol" pitchFamily="18" charset="2"/>
              </a:rPr>
              <a:t> </a:t>
            </a:r>
            <a:r>
              <a:rPr lang="en-US" altLang="zh-CN" sz="2800" i="1" dirty="0">
                <a:sym typeface="Symbol"/>
              </a:rPr>
              <a:t> </a:t>
            </a:r>
            <a:r>
              <a:rPr lang="en-US" altLang="zh-CN" sz="2800" i="1" dirty="0"/>
              <a:t>α</a:t>
            </a:r>
            <a:r>
              <a:rPr lang="en-US" altLang="zh-CN" sz="2800" i="1" dirty="0">
                <a:solidFill>
                  <a:srgbClr val="990099"/>
                </a:solidFill>
              </a:rPr>
              <a:t>B</a:t>
            </a:r>
            <a:r>
              <a:rPr lang="en-US" altLang="zh-CN" sz="2800" i="1" dirty="0">
                <a:solidFill>
                  <a:srgbClr val="FF0000"/>
                </a:solidFill>
              </a:rPr>
              <a:t>β</a:t>
            </a:r>
            <a:r>
              <a:rPr lang="en-US" altLang="zh-CN" sz="2800" i="1" dirty="0">
                <a:solidFill>
                  <a:srgbClr val="FF0000"/>
                </a:solidFill>
                <a:sym typeface="Symbol"/>
              </a:rPr>
              <a:t></a:t>
            </a:r>
            <a:r>
              <a:rPr lang="zh-CN" altLang="en-US" sz="2800" i="1" dirty="0">
                <a:solidFill>
                  <a:srgbClr val="FF0000"/>
                </a:solidFill>
                <a:sym typeface="Symbol"/>
              </a:rPr>
              <a:t> </a:t>
            </a:r>
            <a:r>
              <a:rPr lang="en-US" altLang="zh-CN" sz="2800" i="1" dirty="0">
                <a:solidFill>
                  <a:srgbClr val="FF0000"/>
                </a:solidFill>
                <a:sym typeface="Symbol" pitchFamily="18" charset="2"/>
              </a:rPr>
              <a:t>#</a:t>
            </a:r>
            <a:r>
              <a:rPr lang="en-US" altLang="zh-CN" sz="2800" dirty="0">
                <a:sym typeface="Symbol" pitchFamily="18" charset="2"/>
              </a:rPr>
              <a:t> </a:t>
            </a:r>
            <a:r>
              <a:rPr lang="zh-CN" altLang="en-US" sz="2800" i="1" dirty="0">
                <a:sym typeface="Symbol" pitchFamily="18" charset="2"/>
              </a:rPr>
              <a:t> </a:t>
            </a:r>
            <a:r>
              <a:rPr lang="en-US" altLang="zh-CN" sz="2800" i="1" dirty="0">
                <a:sym typeface="Symbol"/>
              </a:rPr>
              <a:t> </a:t>
            </a:r>
            <a:r>
              <a:rPr lang="en-US" altLang="zh-CN" sz="2800" i="1" dirty="0"/>
              <a:t>α</a:t>
            </a:r>
            <a:r>
              <a:rPr lang="en-US" altLang="zh-CN" sz="2800" i="1" dirty="0">
                <a:solidFill>
                  <a:srgbClr val="990099"/>
                </a:solidFill>
              </a:rPr>
              <a:t>B</a:t>
            </a:r>
            <a:r>
              <a:rPr lang="en-US" altLang="zh-CN" sz="2800" i="1" dirty="0">
                <a:solidFill>
                  <a:srgbClr val="FF0000"/>
                </a:solidFill>
                <a:sym typeface="Symbol"/>
              </a:rPr>
              <a:t></a:t>
            </a:r>
            <a:r>
              <a:rPr lang="zh-CN" altLang="en-US" sz="2800" i="1" dirty="0">
                <a:solidFill>
                  <a:srgbClr val="FF0000"/>
                </a:solidFill>
                <a:sym typeface="Symbol"/>
              </a:rPr>
              <a:t> </a:t>
            </a:r>
            <a:r>
              <a:rPr lang="en-US" altLang="zh-CN" sz="2800" i="1" dirty="0">
                <a:solidFill>
                  <a:srgbClr val="FF0000"/>
                </a:solidFill>
                <a:sym typeface="Symbol" pitchFamily="18" charset="2"/>
              </a:rPr>
              <a:t>#</a:t>
            </a:r>
            <a:r>
              <a:rPr lang="zh-CN" altLang="en-US" sz="2800" i="1" dirty="0">
                <a:sym typeface="Symbol" pitchFamily="18" charset="2"/>
              </a:rPr>
              <a:t> </a:t>
            </a:r>
            <a:endParaRPr lang="en-US" altLang="zh-CN" sz="2800" i="1" dirty="0"/>
          </a:p>
        </p:txBody>
      </p:sp>
      <p:sp>
        <p:nvSpPr>
          <p:cNvPr id="18" name="矩形 17"/>
          <p:cNvSpPr/>
          <p:nvPr/>
        </p:nvSpPr>
        <p:spPr>
          <a:xfrm>
            <a:off x="2201290" y="4428401"/>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22" name="矩形 21"/>
          <p:cNvSpPr/>
          <p:nvPr/>
        </p:nvSpPr>
        <p:spPr>
          <a:xfrm>
            <a:off x="1962461" y="5085184"/>
            <a:ext cx="7139549" cy="523220"/>
          </a:xfrm>
          <a:prstGeom prst="rect">
            <a:avLst/>
          </a:prstGeom>
        </p:spPr>
        <p:txBody>
          <a:bodyPr wrap="square">
            <a:spAutoFit/>
          </a:bodyPr>
          <a:lstStyle/>
          <a:p>
            <a:pPr lvl="2">
              <a:spcBef>
                <a:spcPct val="20000"/>
              </a:spcBef>
              <a:buSzPct val="75000"/>
              <a:buNone/>
            </a:pPr>
            <a:r>
              <a:rPr lang="en-US" altLang="zh-CN" sz="2800" dirty="0">
                <a:sym typeface="Symbol" pitchFamily="18" charset="2"/>
              </a:rPr>
              <a:t>S# </a:t>
            </a:r>
            <a:r>
              <a:rPr lang="en-US" altLang="zh-CN" sz="2800" baseline="30000" dirty="0">
                <a:latin typeface="楷体_GB2312" pitchFamily="49" charset="-122"/>
                <a:sym typeface="Symbol" pitchFamily="18" charset="2"/>
              </a:rPr>
              <a:t> </a:t>
            </a:r>
            <a:r>
              <a:rPr lang="en-US" altLang="zh-CN" sz="2800" i="1" dirty="0">
                <a:sym typeface="Symbol"/>
              </a:rPr>
              <a:t></a:t>
            </a:r>
            <a:r>
              <a:rPr lang="zh-CN" altLang="en-US" sz="2800" i="1" dirty="0">
                <a:sym typeface="Symbol"/>
              </a:rPr>
              <a:t> </a:t>
            </a:r>
            <a:r>
              <a:rPr lang="en-US" altLang="zh-CN" sz="2800" i="1" dirty="0">
                <a:sym typeface="Symbol" pitchFamily="18" charset="2"/>
              </a:rPr>
              <a:t>A</a:t>
            </a:r>
            <a:r>
              <a:rPr lang="en-US" altLang="zh-CN" sz="2800" i="1" dirty="0">
                <a:solidFill>
                  <a:srgbClr val="FF0000"/>
                </a:solidFill>
                <a:sym typeface="Symbol" pitchFamily="18" charset="2"/>
              </a:rPr>
              <a:t>a</a:t>
            </a:r>
            <a:r>
              <a:rPr lang="el-GR" altLang="zh-CN" sz="2800" i="1" dirty="0">
                <a:sym typeface="Symbol" pitchFamily="18" charset="2"/>
              </a:rPr>
              <a:t>φ</a:t>
            </a:r>
            <a:r>
              <a:rPr lang="en-US" altLang="zh-CN" sz="2800" dirty="0">
                <a:sym typeface="Symbol" pitchFamily="18" charset="2"/>
              </a:rPr>
              <a:t>  </a:t>
            </a:r>
            <a:r>
              <a:rPr lang="en-US" altLang="zh-CN" sz="2800" i="1" dirty="0">
                <a:sym typeface="Symbol"/>
              </a:rPr>
              <a:t></a:t>
            </a:r>
            <a:r>
              <a:rPr lang="zh-CN" altLang="en-US" sz="2800" i="1" dirty="0">
                <a:sym typeface="Symbol"/>
              </a:rPr>
              <a:t> </a:t>
            </a:r>
            <a:r>
              <a:rPr lang="en-US" altLang="zh-CN" sz="2800" i="1" dirty="0"/>
              <a:t>α</a:t>
            </a:r>
            <a:r>
              <a:rPr lang="en-US" altLang="zh-CN" sz="2800" i="1" dirty="0">
                <a:solidFill>
                  <a:srgbClr val="990099"/>
                </a:solidFill>
              </a:rPr>
              <a:t>B</a:t>
            </a:r>
            <a:r>
              <a:rPr lang="en-US" altLang="zh-CN" sz="2800" i="1" dirty="0">
                <a:solidFill>
                  <a:srgbClr val="FF0000"/>
                </a:solidFill>
              </a:rPr>
              <a:t>β</a:t>
            </a:r>
            <a:r>
              <a:rPr lang="en-US" altLang="zh-CN" sz="2800" i="1" dirty="0">
                <a:solidFill>
                  <a:srgbClr val="FF0000"/>
                </a:solidFill>
                <a:sym typeface="Symbol" pitchFamily="18" charset="2"/>
              </a:rPr>
              <a:t>a</a:t>
            </a:r>
            <a:r>
              <a:rPr lang="el-GR" altLang="zh-CN" sz="2800" i="1" dirty="0">
                <a:sym typeface="Symbol" pitchFamily="18" charset="2"/>
              </a:rPr>
              <a:t>φ</a:t>
            </a:r>
            <a:r>
              <a:rPr lang="en-US" altLang="zh-CN" sz="2800" i="1" dirty="0">
                <a:sym typeface="Symbol" pitchFamily="18" charset="2"/>
              </a:rPr>
              <a:t> </a:t>
            </a:r>
            <a:r>
              <a:rPr lang="en-US" altLang="zh-CN" sz="2800" dirty="0">
                <a:sym typeface="Symbol" pitchFamily="18" charset="2"/>
              </a:rPr>
              <a:t></a:t>
            </a:r>
            <a:r>
              <a:rPr lang="zh-CN" altLang="en-US" sz="2800" dirty="0">
                <a:sym typeface="Symbol" pitchFamily="18" charset="2"/>
              </a:rPr>
              <a:t> </a:t>
            </a:r>
            <a:r>
              <a:rPr lang="en-US" altLang="zh-CN" sz="2800" i="1" dirty="0">
                <a:sym typeface="Symbol"/>
              </a:rPr>
              <a:t> </a:t>
            </a:r>
            <a:r>
              <a:rPr lang="en-US" altLang="zh-CN" sz="2800" i="1" dirty="0"/>
              <a:t>α</a:t>
            </a:r>
            <a:r>
              <a:rPr lang="en-US" altLang="zh-CN" sz="2800" i="1" dirty="0">
                <a:solidFill>
                  <a:srgbClr val="990099"/>
                </a:solidFill>
              </a:rPr>
              <a:t>B</a:t>
            </a:r>
            <a:r>
              <a:rPr lang="en-US" altLang="zh-CN" sz="2800" i="1" dirty="0">
                <a:solidFill>
                  <a:srgbClr val="FF0000"/>
                </a:solidFill>
                <a:sym typeface="Symbol" pitchFamily="18" charset="2"/>
              </a:rPr>
              <a:t>a</a:t>
            </a:r>
            <a:r>
              <a:rPr lang="el-GR" altLang="zh-CN" sz="2800" i="1" dirty="0">
                <a:sym typeface="Symbol" pitchFamily="18" charset="2"/>
              </a:rPr>
              <a:t>φ</a:t>
            </a:r>
            <a:r>
              <a:rPr lang="en-US" altLang="zh-CN" sz="2800" i="1" dirty="0">
                <a:sym typeface="Symbol" pitchFamily="18" charset="2"/>
              </a:rPr>
              <a:t>, </a:t>
            </a:r>
            <a:r>
              <a:rPr lang="zh-CN" altLang="en-US" sz="2800" i="1" dirty="0">
                <a:sym typeface="Symbol" pitchFamily="18" charset="2"/>
              </a:rPr>
              <a:t> </a:t>
            </a:r>
            <a:endParaRPr lang="en-US" altLang="zh-CN" sz="2800" i="1" dirty="0"/>
          </a:p>
        </p:txBody>
      </p:sp>
      <p:sp>
        <p:nvSpPr>
          <p:cNvPr id="24" name="矩形 23"/>
          <p:cNvSpPr/>
          <p:nvPr/>
        </p:nvSpPr>
        <p:spPr>
          <a:xfrm>
            <a:off x="3457388" y="5076473"/>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15" name="矩形 14"/>
          <p:cNvSpPr/>
          <p:nvPr/>
        </p:nvSpPr>
        <p:spPr>
          <a:xfrm>
            <a:off x="1417688" y="3933368"/>
            <a:ext cx="5221612" cy="523220"/>
          </a:xfrm>
          <a:prstGeom prst="rect">
            <a:avLst/>
          </a:prstGeom>
        </p:spPr>
        <p:txBody>
          <a:bodyPr wrap="square">
            <a:spAutoFit/>
          </a:bodyPr>
          <a:lstStyle/>
          <a:p>
            <a:pPr lvl="1">
              <a:spcBef>
                <a:spcPct val="20000"/>
              </a:spcBef>
              <a:buSzPct val="75000"/>
              <a:buNone/>
            </a:pPr>
            <a:r>
              <a:rPr lang="en-US" altLang="zh-CN" sz="2800" dirty="0"/>
              <a:t>Follow(</a:t>
            </a:r>
            <a:r>
              <a:rPr lang="en-US" altLang="zh-CN" sz="2800" i="1" dirty="0"/>
              <a:t>A</a:t>
            </a:r>
            <a:r>
              <a:rPr lang="en-US" altLang="zh-CN" sz="2800" dirty="0"/>
              <a:t>) </a:t>
            </a:r>
            <a:r>
              <a:rPr lang="en-US" altLang="zh-CN"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zh-CN" altLang="en-US" sz="2800" dirty="0">
                <a:solidFill>
                  <a:srgbClr val="800080"/>
                </a:solidFill>
                <a:latin typeface="Times New Roman" panose="02020603050405020304" pitchFamily="18" charset="0"/>
                <a:ea typeface="华文行楷" pitchFamily="2" charset="-122"/>
                <a:sym typeface="Symbol" panose="05050102010706020507" pitchFamily="18" charset="2"/>
              </a:rPr>
              <a:t> </a:t>
            </a:r>
            <a:r>
              <a:rPr lang="en-US" altLang="zh-CN" sz="2800" dirty="0"/>
              <a:t>Follow(B) </a:t>
            </a:r>
            <a:r>
              <a:rPr lang="zh-CN" altLang="en-US" sz="2800" dirty="0"/>
              <a:t>．</a:t>
            </a:r>
            <a:endParaRPr lang="en-US" altLang="zh-CN" sz="2800" dirty="0"/>
          </a:p>
        </p:txBody>
      </p:sp>
      <p:sp>
        <p:nvSpPr>
          <p:cNvPr id="23" name="矩形 22"/>
          <p:cNvSpPr/>
          <p:nvPr/>
        </p:nvSpPr>
        <p:spPr>
          <a:xfrm>
            <a:off x="-1605" y="6138903"/>
            <a:ext cx="9252520" cy="523220"/>
          </a:xfrm>
          <a:prstGeom prst="rect">
            <a:avLst/>
          </a:prstGeom>
        </p:spPr>
        <p:txBody>
          <a:bodyPr wrap="square">
            <a:spAutoFit/>
          </a:bodyPr>
          <a:lstStyle/>
          <a:p>
            <a:pPr>
              <a:spcBef>
                <a:spcPct val="20000"/>
              </a:spcBef>
              <a:buSzPct val="75000"/>
              <a:buNone/>
            </a:pPr>
            <a:r>
              <a:rPr lang="zh-CN" altLang="en-US" sz="2800" dirty="0"/>
              <a:t>发掘出所有</a:t>
            </a:r>
            <a:r>
              <a:rPr lang="en-US" altLang="zh-CN" sz="2800" dirty="0"/>
              <a:t>Follow</a:t>
            </a:r>
            <a:r>
              <a:rPr lang="zh-CN" altLang="en-US" sz="2800" dirty="0"/>
              <a:t>集包含关系，直到这些关系不再变化。</a:t>
            </a:r>
          </a:p>
        </p:txBody>
      </p:sp>
      <p:sp>
        <p:nvSpPr>
          <p:cNvPr id="9" name="矩形 8"/>
          <p:cNvSpPr/>
          <p:nvPr/>
        </p:nvSpPr>
        <p:spPr>
          <a:xfrm>
            <a:off x="23108" y="5055615"/>
            <a:ext cx="2932213" cy="523220"/>
          </a:xfrm>
          <a:prstGeom prst="rect">
            <a:avLst/>
          </a:prstGeom>
        </p:spPr>
        <p:txBody>
          <a:bodyPr wrap="none">
            <a:spAutoFit/>
          </a:bodyPr>
          <a:lstStyle/>
          <a:p>
            <a:pPr>
              <a:buNone/>
            </a:pPr>
            <a:r>
              <a:rPr lang="en-US" altLang="zh-CN" sz="2800" i="1" dirty="0">
                <a:solidFill>
                  <a:srgbClr val="800080"/>
                </a:solidFill>
                <a:sym typeface="Symbol" panose="05050102010706020507" pitchFamily="18" charset="2"/>
              </a:rPr>
              <a:t></a:t>
            </a:r>
            <a:r>
              <a:rPr lang="en-US" altLang="zh-CN" sz="2800" i="1" dirty="0"/>
              <a:t> </a:t>
            </a:r>
            <a:r>
              <a:rPr lang="en-US" altLang="zh-CN" sz="2800" i="1" dirty="0">
                <a:solidFill>
                  <a:srgbClr val="FF0000"/>
                </a:solidFill>
              </a:rPr>
              <a:t>a</a:t>
            </a:r>
            <a:r>
              <a:rPr lang="en-US" altLang="zh-CN" sz="2800" dirty="0"/>
              <a:t> </a:t>
            </a:r>
            <a:r>
              <a:rPr lang="en-US" altLang="zh-CN" sz="2800" dirty="0">
                <a:sym typeface="Symbol" panose="05050102010706020507" pitchFamily="18" charset="2"/>
              </a:rPr>
              <a:t> </a:t>
            </a:r>
            <a:r>
              <a:rPr lang="en-US" altLang="zh-CN" sz="2800" dirty="0"/>
              <a:t>Follow(</a:t>
            </a:r>
            <a:r>
              <a:rPr lang="en-US" altLang="zh-CN" sz="2800" i="1" dirty="0"/>
              <a:t>A</a:t>
            </a:r>
            <a:r>
              <a:rPr lang="en-US" altLang="zh-CN" sz="2800" dirty="0"/>
              <a:t>)</a:t>
            </a:r>
            <a:r>
              <a:rPr lang="en-US" altLang="zh-CN" sz="2800" i="1" dirty="0"/>
              <a:t>,</a:t>
            </a:r>
            <a:endParaRPr lang="zh-CN" altLang="en-US" sz="2800" dirty="0"/>
          </a:p>
        </p:txBody>
      </p:sp>
      <p:sp>
        <p:nvSpPr>
          <p:cNvPr id="26" name="矩形 25"/>
          <p:cNvSpPr/>
          <p:nvPr/>
        </p:nvSpPr>
        <p:spPr>
          <a:xfrm>
            <a:off x="353981" y="5559485"/>
            <a:ext cx="2576346" cy="523220"/>
          </a:xfrm>
          <a:prstGeom prst="rect">
            <a:avLst/>
          </a:prstGeom>
        </p:spPr>
        <p:txBody>
          <a:bodyPr wrap="square">
            <a:spAutoFit/>
          </a:bodyPr>
          <a:lstStyle/>
          <a:p>
            <a:pPr>
              <a:buNone/>
            </a:pPr>
            <a:r>
              <a:rPr lang="en-US" altLang="zh-CN" sz="2800" i="1" dirty="0">
                <a:solidFill>
                  <a:srgbClr val="FF0000"/>
                </a:solidFill>
              </a:rPr>
              <a:t>a</a:t>
            </a:r>
            <a:r>
              <a:rPr lang="en-US" altLang="zh-CN" sz="2800" dirty="0"/>
              <a:t> </a:t>
            </a:r>
            <a:r>
              <a:rPr lang="en-US" altLang="zh-CN" sz="2800" dirty="0">
                <a:sym typeface="Symbol" panose="05050102010706020507" pitchFamily="18" charset="2"/>
              </a:rPr>
              <a:t> </a:t>
            </a:r>
            <a:r>
              <a:rPr lang="en-US" altLang="zh-CN" sz="2800" dirty="0"/>
              <a:t>Follow(</a:t>
            </a:r>
            <a:r>
              <a:rPr lang="en-US" altLang="zh-CN" sz="2800" i="1" dirty="0"/>
              <a:t>B</a:t>
            </a:r>
            <a:r>
              <a:rPr lang="en-US" altLang="zh-CN" sz="2800" dirty="0"/>
              <a:t>)</a:t>
            </a:r>
            <a:r>
              <a:rPr lang="en-US" altLang="zh-CN" sz="2800" i="1" dirty="0"/>
              <a:t>.</a:t>
            </a:r>
            <a:endParaRPr lang="zh-CN" altLang="en-US" sz="2800" dirty="0"/>
          </a:p>
        </p:txBody>
      </p:sp>
      <p:sp>
        <p:nvSpPr>
          <p:cNvPr id="25" name="矩形 24"/>
          <p:cNvSpPr/>
          <p:nvPr/>
        </p:nvSpPr>
        <p:spPr>
          <a:xfrm>
            <a:off x="5652120" y="4428401"/>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28" name="矩形 27"/>
          <p:cNvSpPr/>
          <p:nvPr/>
        </p:nvSpPr>
        <p:spPr>
          <a:xfrm>
            <a:off x="6876256" y="5076473"/>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
        <p:nvSpPr>
          <p:cNvPr id="27" name="矩形 26">
            <a:extLst>
              <a:ext uri="{FF2B5EF4-FFF2-40B4-BE49-F238E27FC236}">
                <a16:creationId xmlns:a16="http://schemas.microsoft.com/office/drawing/2014/main" id="{A3EDA5FA-52EE-40C9-9A0B-B766EA4527D5}"/>
              </a:ext>
            </a:extLst>
          </p:cNvPr>
          <p:cNvSpPr/>
          <p:nvPr/>
        </p:nvSpPr>
        <p:spPr>
          <a:xfrm>
            <a:off x="2555776" y="3422675"/>
            <a:ext cx="322524" cy="584775"/>
          </a:xfrm>
          <a:prstGeom prst="rect">
            <a:avLst/>
          </a:prstGeom>
        </p:spPr>
        <p:txBody>
          <a:bodyPr wrap="none">
            <a:spAutoFit/>
          </a:bodyPr>
          <a:lstStyle/>
          <a:p>
            <a:pPr>
              <a:buNone/>
            </a:pPr>
            <a:r>
              <a:rPr lang="en-US" altLang="zh-CN" baseline="30000" dirty="0">
                <a:latin typeface="楷体_GB2312" pitchFamily="49" charset="-122"/>
                <a:sym typeface="Symbol" pitchFamily="18" charset="2"/>
              </a:rPr>
              <a:t>*</a:t>
            </a:r>
            <a:endParaRPr lang="zh-CN" altLang="en-US" dirty="0"/>
          </a:p>
        </p:txBody>
      </p:sp>
    </p:spTree>
    <p:extLst>
      <p:ext uri="{BB962C8B-B14F-4D97-AF65-F5344CB8AC3E}">
        <p14:creationId xmlns:p14="http://schemas.microsoft.com/office/powerpoint/2010/main" val="5957073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P spid="2" grpId="0"/>
      <p:bldP spid="4" grpId="0"/>
      <p:bldP spid="17" grpId="0"/>
      <p:bldP spid="18" grpId="0"/>
      <p:bldP spid="22" grpId="0"/>
      <p:bldP spid="24" grpId="0"/>
      <p:bldP spid="15" grpId="0"/>
      <p:bldP spid="23" grpId="0"/>
      <p:bldP spid="9" grpId="0"/>
      <p:bldP spid="26" grpId="0"/>
      <p:bldP spid="25" grpId="0"/>
      <p:bldP spid="28" grpId="0"/>
      <p:bldP spid="2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0" name="矩形 19"/>
          <p:cNvSpPr/>
          <p:nvPr/>
        </p:nvSpPr>
        <p:spPr>
          <a:xfrm>
            <a:off x="3283605" y="205725"/>
            <a:ext cx="5500694" cy="2862322"/>
          </a:xfrm>
          <a:prstGeom prst="rect">
            <a:avLst/>
          </a:prstGeom>
          <a:solidFill>
            <a:schemeClr val="bg1"/>
          </a:solidFill>
        </p:spPr>
        <p:txBody>
          <a:bodyPr wrap="square">
            <a:spAutoFit/>
          </a:bodyPr>
          <a:lstStyle/>
          <a:p>
            <a:pPr>
              <a:buNone/>
            </a:pPr>
            <a:r>
              <a:rPr lang="zh-CN" altLang="en-US" dirty="0"/>
              <a:t>处理</a:t>
            </a:r>
            <a:r>
              <a:rPr lang="en-US" altLang="zh-CN" dirty="0"/>
              <a:t>Follow(S):</a:t>
            </a:r>
          </a:p>
          <a:p>
            <a:pPr>
              <a:buNone/>
            </a:pPr>
            <a:r>
              <a:rPr lang="zh-CN" altLang="en-US" dirty="0"/>
              <a:t>首先</a:t>
            </a:r>
            <a:r>
              <a:rPr lang="en-US" altLang="zh-CN" dirty="0"/>
              <a:t>Follow(S) </a:t>
            </a:r>
            <a:r>
              <a:rPr lang="zh-CN" altLang="en-US" dirty="0"/>
              <a:t>包含</a:t>
            </a:r>
            <a:r>
              <a:rPr lang="en-US" altLang="zh-CN" dirty="0"/>
              <a:t> {</a:t>
            </a:r>
            <a:r>
              <a:rPr lang="en-US" altLang="zh-CN" dirty="0">
                <a:sym typeface="Wingdings 3" pitchFamily="18" charset="2"/>
              </a:rPr>
              <a:t>#</a:t>
            </a:r>
            <a:r>
              <a:rPr lang="en-US" altLang="zh-CN" dirty="0"/>
              <a:t>}</a:t>
            </a:r>
            <a:r>
              <a:rPr lang="zh-CN" altLang="en-US" dirty="0"/>
              <a:t> ；</a:t>
            </a:r>
          </a:p>
          <a:p>
            <a:pPr>
              <a:buNone/>
            </a:pPr>
            <a:r>
              <a:rPr lang="en-US" altLang="zh-CN" i="1" dirty="0">
                <a:ea typeface="华文行楷" pitchFamily="2" charset="-122"/>
                <a:sym typeface="Symbol" panose="05050102010706020507" pitchFamily="18" charset="2"/>
              </a:rPr>
              <a:t>D  </a:t>
            </a:r>
            <a:r>
              <a:rPr lang="en-US" altLang="zh-CN" i="1" dirty="0" err="1">
                <a:ea typeface="华文行楷" pitchFamily="2" charset="-122"/>
                <a:sym typeface="Symbol" panose="05050102010706020507" pitchFamily="18" charset="2"/>
              </a:rPr>
              <a:t>a</a:t>
            </a:r>
            <a:r>
              <a:rPr lang="en-US" altLang="zh-CN" i="1" dirty="0" err="1">
                <a:solidFill>
                  <a:srgbClr val="FF0000"/>
                </a:solidFill>
                <a:ea typeface="华文行楷" pitchFamily="2" charset="-122"/>
                <a:sym typeface="Symbol" panose="05050102010706020507" pitchFamily="18" charset="2"/>
              </a:rPr>
              <a:t>S</a:t>
            </a:r>
            <a:endParaRPr lang="en-US" altLang="zh-CN" i="1" dirty="0">
              <a:solidFill>
                <a:srgbClr val="FF0000"/>
              </a:solidFill>
              <a:ea typeface="华文行楷" pitchFamily="2" charset="-122"/>
              <a:sym typeface="Symbol" panose="05050102010706020507" pitchFamily="18" charset="2"/>
            </a:endParaRPr>
          </a:p>
          <a:p>
            <a:pPr>
              <a:buNone/>
            </a:pPr>
            <a:r>
              <a:rPr lang="en-US" altLang="zh-CN" sz="2800" dirty="0"/>
              <a:t>Follow(S)</a:t>
            </a:r>
            <a:r>
              <a:rPr lang="zh-CN" altLang="en-US" sz="2800" dirty="0"/>
              <a:t>包含</a:t>
            </a:r>
            <a:r>
              <a:rPr lang="en-US" altLang="zh-CN" sz="2800" dirty="0"/>
              <a:t>Follow(D)</a:t>
            </a:r>
          </a:p>
          <a:p>
            <a:pPr>
              <a:buNone/>
            </a:pPr>
            <a:endParaRPr lang="en-US" altLang="zh-CN" sz="2800" dirty="0"/>
          </a:p>
          <a:p>
            <a:pPr>
              <a:buNone/>
            </a:pPr>
            <a:endParaRPr lang="zh-CN" altLang="en-US" sz="2800" dirty="0"/>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sp>
        <p:nvSpPr>
          <p:cNvPr id="24" name="矩形 23"/>
          <p:cNvSpPr/>
          <p:nvPr/>
        </p:nvSpPr>
        <p:spPr>
          <a:xfrm>
            <a:off x="251520" y="6147354"/>
            <a:ext cx="8171587" cy="584775"/>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Tree>
    <p:extLst>
      <p:ext uri="{BB962C8B-B14F-4D97-AF65-F5344CB8AC3E}">
        <p14:creationId xmlns:p14="http://schemas.microsoft.com/office/powerpoint/2010/main" val="1751193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 name="矩形 1"/>
          <p:cNvSpPr/>
          <p:nvPr/>
        </p:nvSpPr>
        <p:spPr>
          <a:xfrm>
            <a:off x="2339752" y="4005064"/>
            <a:ext cx="5310336"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Follow(S) </a:t>
            </a:r>
            <a:endParaRPr lang="zh-CN" altLang="en-US" sz="2800" i="1" dirty="0">
              <a:solidFill>
                <a:schemeClr val="tx1"/>
              </a:solidFill>
              <a:ea typeface="华文行楷" pitchFamily="2" charset="-122"/>
              <a:sym typeface="Symbol" panose="05050102010706020507" pitchFamily="18" charset="2"/>
            </a:endParaRPr>
          </a:p>
        </p:txBody>
      </p:sp>
      <p:sp>
        <p:nvSpPr>
          <p:cNvPr id="18" name="矩形 17"/>
          <p:cNvSpPr/>
          <p:nvPr/>
        </p:nvSpPr>
        <p:spPr>
          <a:xfrm>
            <a:off x="6516216" y="4005064"/>
            <a:ext cx="2811988"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 </a:t>
            </a:r>
            <a:endParaRPr lang="zh-CN" altLang="en-US" sz="2800" dirty="0"/>
          </a:p>
        </p:txBody>
      </p:sp>
      <p:sp>
        <p:nvSpPr>
          <p:cNvPr id="20" name="矩形 19"/>
          <p:cNvSpPr/>
          <p:nvPr/>
        </p:nvSpPr>
        <p:spPr>
          <a:xfrm>
            <a:off x="3283605" y="205725"/>
            <a:ext cx="5500694" cy="2800767"/>
          </a:xfrm>
          <a:prstGeom prst="rect">
            <a:avLst/>
          </a:prstGeom>
          <a:solidFill>
            <a:schemeClr val="bg1"/>
          </a:solidFill>
        </p:spPr>
        <p:txBody>
          <a:bodyPr wrap="square">
            <a:spAutoFit/>
          </a:bodyPr>
          <a:lstStyle/>
          <a:p>
            <a:pPr>
              <a:buNone/>
            </a:pPr>
            <a:r>
              <a:rPr lang="zh-CN" altLang="en-US" dirty="0"/>
              <a:t>处理</a:t>
            </a:r>
            <a:r>
              <a:rPr lang="en-US" altLang="zh-CN" dirty="0"/>
              <a:t>Follow(A):</a:t>
            </a:r>
          </a:p>
          <a:p>
            <a:pPr>
              <a:buNone/>
            </a:pPr>
            <a:r>
              <a:rPr lang="en-US" altLang="zh-CN" i="1" dirty="0">
                <a:ea typeface="华文行楷" pitchFamily="2" charset="-122"/>
                <a:sym typeface="Symbol" panose="05050102010706020507" pitchFamily="18" charset="2"/>
              </a:rPr>
              <a:t>S  </a:t>
            </a:r>
            <a:r>
              <a:rPr lang="en-US" altLang="zh-CN" i="1" dirty="0">
                <a:solidFill>
                  <a:srgbClr val="FF0000"/>
                </a:solidFill>
                <a:ea typeface="华文行楷" pitchFamily="2" charset="-122"/>
                <a:sym typeface="Symbol" panose="05050102010706020507" pitchFamily="18" charset="2"/>
              </a:rPr>
              <a:t>A</a:t>
            </a:r>
            <a:r>
              <a:rPr lang="en-US" altLang="zh-CN" i="1" dirty="0">
                <a:ea typeface="华文行楷" pitchFamily="2" charset="-122"/>
                <a:sym typeface="Symbol" panose="05050102010706020507" pitchFamily="18" charset="2"/>
              </a:rPr>
              <a:t>B</a:t>
            </a:r>
          </a:p>
          <a:p>
            <a:pPr>
              <a:buNone/>
            </a:pPr>
            <a:r>
              <a:rPr lang="en-US" altLang="zh-CN" sz="2800" dirty="0"/>
              <a:t>Follow(</a:t>
            </a:r>
            <a:r>
              <a:rPr lang="en-US" altLang="zh-CN" sz="2800" i="1" dirty="0">
                <a:solidFill>
                  <a:srgbClr val="FF0000"/>
                </a:solidFill>
                <a:ea typeface="华文行楷" pitchFamily="2" charset="-122"/>
                <a:sym typeface="Symbol" panose="05050102010706020507" pitchFamily="18" charset="2"/>
              </a:rPr>
              <a:t>A</a:t>
            </a:r>
            <a:r>
              <a:rPr lang="en-US" altLang="zh-CN" sz="2800" dirty="0"/>
              <a:t>)</a:t>
            </a:r>
            <a:r>
              <a:rPr lang="zh-CN" altLang="en-US" sz="2800" dirty="0"/>
              <a:t>包含</a:t>
            </a: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p>
          <a:p>
            <a:pPr>
              <a:buNone/>
            </a:pPr>
            <a:r>
              <a:rPr lang="en-US" altLang="zh-CN" sz="2800" dirty="0"/>
              <a:t>Follow(</a:t>
            </a:r>
            <a:r>
              <a:rPr lang="en-US" altLang="zh-CN" sz="2800" i="1" dirty="0">
                <a:solidFill>
                  <a:srgbClr val="FF0000"/>
                </a:solidFill>
                <a:ea typeface="华文行楷" pitchFamily="2" charset="-122"/>
                <a:sym typeface="Symbol" panose="05050102010706020507" pitchFamily="18" charset="2"/>
              </a:rPr>
              <a:t>A</a:t>
            </a:r>
            <a:r>
              <a:rPr lang="en-US" altLang="zh-CN" sz="2800" dirty="0"/>
              <a:t>)</a:t>
            </a:r>
            <a:r>
              <a:rPr lang="zh-CN" altLang="en-US" sz="2800" dirty="0"/>
              <a:t>包含</a:t>
            </a:r>
            <a:r>
              <a:rPr lang="en-US" altLang="zh-CN" sz="2800" dirty="0"/>
              <a:t>Follow(</a:t>
            </a:r>
            <a:r>
              <a:rPr lang="en-US" altLang="zh-CN" sz="2800" i="1" dirty="0">
                <a:ea typeface="华文行楷" pitchFamily="2" charset="-122"/>
                <a:sym typeface="Symbol" panose="05050102010706020507" pitchFamily="18" charset="2"/>
              </a:rPr>
              <a:t>S</a:t>
            </a:r>
            <a:r>
              <a:rPr lang="en-US" altLang="zh-CN" sz="2800" dirty="0"/>
              <a:t>)</a:t>
            </a:r>
          </a:p>
          <a:p>
            <a:pPr>
              <a:buNone/>
            </a:pPr>
            <a:r>
              <a:rPr lang="en-US" altLang="zh-CN" sz="2800" i="1" dirty="0">
                <a:ea typeface="华文行楷" pitchFamily="2" charset="-122"/>
                <a:sym typeface="Symbol" panose="05050102010706020507" pitchFamily="18" charset="2"/>
              </a:rPr>
              <a:t>C   </a:t>
            </a:r>
            <a:r>
              <a:rPr lang="en-US" altLang="zh-CN" sz="2800" i="1" dirty="0">
                <a:solidFill>
                  <a:srgbClr val="FF0000"/>
                </a:solidFill>
                <a:ea typeface="华文行楷" pitchFamily="2" charset="-122"/>
                <a:sym typeface="Symbol" panose="05050102010706020507" pitchFamily="18" charset="2"/>
              </a:rPr>
              <a:t>A</a:t>
            </a:r>
            <a:r>
              <a:rPr lang="en-US" altLang="zh-CN" sz="2800" i="1" dirty="0">
                <a:ea typeface="华文行楷" pitchFamily="2" charset="-122"/>
                <a:sym typeface="Symbol" panose="05050102010706020507" pitchFamily="18" charset="2"/>
              </a:rPr>
              <a:t>D</a:t>
            </a:r>
            <a:endParaRPr lang="en-US" altLang="zh-CN" sz="2800" dirty="0"/>
          </a:p>
          <a:p>
            <a:pPr>
              <a:buNone/>
            </a:pPr>
            <a:r>
              <a:rPr lang="en-US" altLang="zh-CN" sz="2800" dirty="0"/>
              <a:t>Follow(</a:t>
            </a:r>
            <a:r>
              <a:rPr lang="en-US" altLang="zh-CN" sz="2800" i="1" dirty="0">
                <a:solidFill>
                  <a:srgbClr val="FF0000"/>
                </a:solidFill>
                <a:ea typeface="华文行楷" pitchFamily="2" charset="-122"/>
                <a:sym typeface="Symbol" panose="05050102010706020507" pitchFamily="18" charset="2"/>
              </a:rPr>
              <a:t>A</a:t>
            </a:r>
            <a:r>
              <a:rPr lang="en-US" altLang="zh-CN" sz="2800" dirty="0"/>
              <a:t>)</a:t>
            </a:r>
            <a:r>
              <a:rPr lang="zh-CN" altLang="en-US" sz="2800" dirty="0"/>
              <a:t>包含</a:t>
            </a:r>
            <a:r>
              <a:rPr lang="en-US" altLang="zh-CN" sz="2800" i="1" dirty="0">
                <a:solidFill>
                  <a:schemeClr val="tx1"/>
                </a:solidFill>
                <a:ea typeface="华文行楷" pitchFamily="2" charset="-122"/>
                <a:sym typeface="Symbol" panose="05050102010706020507"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sp>
        <p:nvSpPr>
          <p:cNvPr id="24" name="矩形 23"/>
          <p:cNvSpPr/>
          <p:nvPr/>
        </p:nvSpPr>
        <p:spPr>
          <a:xfrm>
            <a:off x="251520" y="6147354"/>
            <a:ext cx="8171587" cy="584775"/>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Tree>
    <p:extLst>
      <p:ext uri="{BB962C8B-B14F-4D97-AF65-F5344CB8AC3E}">
        <p14:creationId xmlns:p14="http://schemas.microsoft.com/office/powerpoint/2010/main" val="1538954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 name="矩形 1"/>
          <p:cNvSpPr/>
          <p:nvPr/>
        </p:nvSpPr>
        <p:spPr>
          <a:xfrm>
            <a:off x="2339752" y="4005064"/>
            <a:ext cx="5310336"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Follow(S) </a:t>
            </a:r>
            <a:endParaRPr lang="zh-CN" altLang="en-US" sz="2800" i="1" dirty="0">
              <a:solidFill>
                <a:schemeClr val="tx1"/>
              </a:solidFill>
              <a:ea typeface="华文行楷" pitchFamily="2" charset="-122"/>
              <a:sym typeface="Symbol" panose="05050102010706020507" pitchFamily="18" charset="2"/>
            </a:endParaRPr>
          </a:p>
        </p:txBody>
      </p:sp>
      <p:sp>
        <p:nvSpPr>
          <p:cNvPr id="10" name="矩形 9"/>
          <p:cNvSpPr/>
          <p:nvPr/>
        </p:nvSpPr>
        <p:spPr>
          <a:xfrm>
            <a:off x="2339752" y="4437112"/>
            <a:ext cx="18004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Follow(S)</a:t>
            </a:r>
            <a:endParaRPr lang="zh-CN" altLang="en-US" sz="2800" i="1" dirty="0">
              <a:solidFill>
                <a:schemeClr val="tx1"/>
              </a:solidFill>
              <a:ea typeface="华文行楷" pitchFamily="2" charset="-122"/>
              <a:sym typeface="Symbol" pitchFamily="18" charset="2"/>
            </a:endParaRPr>
          </a:p>
        </p:txBody>
      </p:sp>
      <p:sp>
        <p:nvSpPr>
          <p:cNvPr id="18" name="矩形 17"/>
          <p:cNvSpPr/>
          <p:nvPr/>
        </p:nvSpPr>
        <p:spPr>
          <a:xfrm>
            <a:off x="6516216" y="4005064"/>
            <a:ext cx="2811988"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 </a:t>
            </a:r>
            <a:endParaRPr lang="zh-CN" altLang="en-US" sz="2800" dirty="0"/>
          </a:p>
        </p:txBody>
      </p:sp>
      <p:sp>
        <p:nvSpPr>
          <p:cNvPr id="20" name="矩形 19"/>
          <p:cNvSpPr/>
          <p:nvPr/>
        </p:nvSpPr>
        <p:spPr>
          <a:xfrm>
            <a:off x="3283605" y="205725"/>
            <a:ext cx="5500694" cy="1508105"/>
          </a:xfrm>
          <a:prstGeom prst="rect">
            <a:avLst/>
          </a:prstGeom>
          <a:solidFill>
            <a:schemeClr val="bg1"/>
          </a:solidFill>
        </p:spPr>
        <p:txBody>
          <a:bodyPr wrap="square">
            <a:spAutoFit/>
          </a:bodyPr>
          <a:lstStyle/>
          <a:p>
            <a:pPr>
              <a:buNone/>
            </a:pPr>
            <a:r>
              <a:rPr lang="zh-CN" altLang="en-US" dirty="0"/>
              <a:t>处理</a:t>
            </a:r>
            <a:r>
              <a:rPr lang="en-US" altLang="zh-CN" dirty="0"/>
              <a:t>Follow(B):</a:t>
            </a:r>
          </a:p>
          <a:p>
            <a:pPr>
              <a:buNone/>
            </a:pPr>
            <a:r>
              <a:rPr lang="en-US" altLang="zh-CN" i="1" dirty="0">
                <a:ea typeface="华文行楷" pitchFamily="2" charset="-122"/>
                <a:sym typeface="Symbol" panose="05050102010706020507" pitchFamily="18" charset="2"/>
              </a:rPr>
              <a:t>S  A</a:t>
            </a:r>
            <a:r>
              <a:rPr lang="en-US" altLang="zh-CN" i="1" dirty="0">
                <a:solidFill>
                  <a:srgbClr val="FF0000"/>
                </a:solidFill>
                <a:ea typeface="华文行楷" pitchFamily="2" charset="-122"/>
                <a:sym typeface="Symbol" panose="05050102010706020507" pitchFamily="18" charset="2"/>
              </a:rPr>
              <a:t>B</a:t>
            </a:r>
          </a:p>
          <a:p>
            <a:pPr>
              <a:buNone/>
            </a:pPr>
            <a:r>
              <a:rPr lang="en-US" altLang="zh-CN" sz="2800" dirty="0"/>
              <a:t>Follow(</a:t>
            </a:r>
            <a:r>
              <a:rPr lang="en-US" altLang="zh-CN" sz="2800" i="1" dirty="0">
                <a:solidFill>
                  <a:srgbClr val="FF0000"/>
                </a:solidFill>
              </a:rPr>
              <a:t>B</a:t>
            </a:r>
            <a:r>
              <a:rPr lang="en-US" altLang="zh-CN" sz="2800" dirty="0"/>
              <a:t>)</a:t>
            </a:r>
            <a:r>
              <a:rPr lang="zh-CN" altLang="en-US" sz="2800" dirty="0"/>
              <a:t>包含</a:t>
            </a:r>
            <a:r>
              <a:rPr lang="en-US" altLang="zh-CN" sz="2800" dirty="0"/>
              <a:t>Follow(</a:t>
            </a:r>
            <a:r>
              <a:rPr lang="en-US" altLang="zh-CN" sz="2800" i="1" dirty="0">
                <a:ea typeface="华文行楷" pitchFamily="2" charset="-122"/>
                <a:sym typeface="Symbol" panose="05050102010706020507" pitchFamily="18" charset="2"/>
              </a:rPr>
              <a:t>S</a:t>
            </a:r>
            <a:r>
              <a:rPr lang="en-US" altLang="zh-CN" sz="2800" dirty="0"/>
              <a:t>)</a:t>
            </a:r>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sp>
        <p:nvSpPr>
          <p:cNvPr id="24" name="矩形 23"/>
          <p:cNvSpPr/>
          <p:nvPr/>
        </p:nvSpPr>
        <p:spPr>
          <a:xfrm>
            <a:off x="251520" y="6147354"/>
            <a:ext cx="8171587" cy="584775"/>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Tree>
    <p:extLst>
      <p:ext uri="{BB962C8B-B14F-4D97-AF65-F5344CB8AC3E}">
        <p14:creationId xmlns:p14="http://schemas.microsoft.com/office/powerpoint/2010/main" val="862852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AutoShape 2">
            <a:hlinkClick r:id="" action="ppaction://hlinkshowjump?jump=nextslide"/>
          </p:cNvPr>
          <p:cNvSpPr/>
          <p:nvPr/>
        </p:nvSpPr>
        <p:spPr>
          <a:xfrm>
            <a:off x="8382000" y="6553200"/>
            <a:ext cx="179388" cy="107950"/>
          </a:xfrm>
          <a:prstGeom prst="actionButtonForwardNext">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4" name="AutoShape 3">
            <a:hlinkClick r:id="rId2" action="ppaction://hlinksldjump"/>
          </p:cNvPr>
          <p:cNvSpPr/>
          <p:nvPr/>
        </p:nvSpPr>
        <p:spPr>
          <a:xfrm>
            <a:off x="8077200" y="6553200"/>
            <a:ext cx="179388" cy="107950"/>
          </a:xfrm>
          <a:prstGeom prst="actionButtonBackPrevious">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5" name="AutoShape 4">
            <a:hlinkClick r:id="" action="ppaction://hlinkshowjump?jump=firstslide"/>
          </p:cNvPr>
          <p:cNvSpPr/>
          <p:nvPr/>
        </p:nvSpPr>
        <p:spPr>
          <a:xfrm>
            <a:off x="7772400" y="6553200"/>
            <a:ext cx="179388" cy="107950"/>
          </a:xfrm>
          <a:prstGeom prst="actionButtonBeginning">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0116" name="AutoShape 5">
            <a:hlinkClick r:id="" action="ppaction://hlinkshowjump?jump=lastslide"/>
          </p:cNvPr>
          <p:cNvSpPr/>
          <p:nvPr/>
        </p:nvSpPr>
        <p:spPr>
          <a:xfrm>
            <a:off x="8686800" y="6553200"/>
            <a:ext cx="179388" cy="107950"/>
          </a:xfrm>
          <a:prstGeom prst="actionButtonEnd">
            <a:avLst/>
          </a:prstGeom>
          <a:solidFill>
            <a:schemeClr val="accent1"/>
          </a:solidFill>
          <a:ln w="12700" cap="flat" cmpd="sng">
            <a:solidFill>
              <a:schemeClr val="tx1"/>
            </a:solidFill>
            <a:prstDash val="solid"/>
            <a:miter/>
            <a:headEnd type="none" w="sm" len="sm"/>
            <a:tailEnd type="none" w="sm" len="sm"/>
          </a:ln>
        </p:spPr>
        <p:txBody>
          <a:bodyPr wrap="none" anchor="ctr"/>
          <a:lstStyle/>
          <a:p>
            <a:endParaRPr lang="zh-CN" altLang="en-US" dirty="0">
              <a:latin typeface="Arial" panose="020B0604020202020204" pitchFamily="34" charset="0"/>
              <a:ea typeface="楷体_GB2312" pitchFamily="49" charset="-122"/>
            </a:endParaRPr>
          </a:p>
        </p:txBody>
      </p:sp>
      <p:sp>
        <p:nvSpPr>
          <p:cNvPr id="9" name="Text Box 8"/>
          <p:cNvSpPr txBox="1"/>
          <p:nvPr/>
        </p:nvSpPr>
        <p:spPr>
          <a:xfrm>
            <a:off x="3490737" y="5616188"/>
            <a:ext cx="5721284" cy="1260475"/>
          </a:xfrm>
          <a:prstGeom prst="rect">
            <a:avLst/>
          </a:prstGeom>
          <a:noFill/>
          <a:ln w="9525">
            <a:noFill/>
          </a:ln>
        </p:spPr>
        <p:txBody>
          <a:bodyPr wrap="square" anchor="t">
            <a:spAutoFit/>
          </a:bodyPr>
          <a:lstStyle/>
          <a:p>
            <a:pPr lvl="1" indent="0" eaLnBrk="1" hangingPunct="1">
              <a:buClr>
                <a:srgbClr val="800080"/>
              </a:buClr>
              <a:buNone/>
            </a:pPr>
            <a:r>
              <a:rPr lang="en-US" altLang="zh-CN" sz="2800" dirty="0">
                <a:ea typeface="华文行楷" pitchFamily="2" charset="-122"/>
                <a:sym typeface="Symbol" panose="05050102010706020507" pitchFamily="18" charset="2"/>
              </a:rPr>
              <a:t>           </a:t>
            </a:r>
            <a:r>
              <a:rPr lang="en-US" altLang="zh-CN" sz="4800" i="1" dirty="0" err="1">
                <a:ea typeface="华文行楷" pitchFamily="2" charset="-122"/>
                <a:sym typeface="Symbol" panose="05050102010706020507" pitchFamily="18" charset="2"/>
              </a:rPr>
              <a:t>pccadd</a:t>
            </a:r>
          </a:p>
          <a:p>
            <a:pPr>
              <a:buNone/>
            </a:pPr>
            <a:r>
              <a:rPr lang="en-US" altLang="zh-CN" sz="2800" i="1" dirty="0">
                <a:ea typeface="华文行楷" pitchFamily="2" charset="-122"/>
                <a:sym typeface="Symbol" panose="05050102010706020507" pitchFamily="18" charset="2"/>
              </a:rPr>
              <a:t>           </a:t>
            </a:r>
            <a:r>
              <a:rPr lang="en-US" altLang="zh-CN" sz="2400" i="1" dirty="0">
                <a:latin typeface="Arial" panose="020B0604020202020204" pitchFamily="34" charset="0"/>
                <a:ea typeface="华文行楷" pitchFamily="2" charset="-122"/>
                <a:sym typeface="Symbol" panose="05050102010706020507" pitchFamily="18" charset="2"/>
              </a:rPr>
              <a:t>                  </a:t>
            </a:r>
          </a:p>
        </p:txBody>
      </p:sp>
      <p:sp>
        <p:nvSpPr>
          <p:cNvPr id="11" name="Rectangle 12"/>
          <p:cNvSpPr/>
          <p:nvPr/>
        </p:nvSpPr>
        <p:spPr>
          <a:xfrm>
            <a:off x="5553814" y="1498823"/>
            <a:ext cx="42037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S</a:t>
            </a:r>
          </a:p>
        </p:txBody>
      </p:sp>
      <p:sp>
        <p:nvSpPr>
          <p:cNvPr id="12" name="Rectangle 23"/>
          <p:cNvSpPr/>
          <p:nvPr/>
        </p:nvSpPr>
        <p:spPr>
          <a:xfrm>
            <a:off x="6014189" y="230146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3" name="Rectangle 30"/>
          <p:cNvSpPr/>
          <p:nvPr/>
        </p:nvSpPr>
        <p:spPr>
          <a:xfrm>
            <a:off x="5153764" y="2270348"/>
            <a:ext cx="400050" cy="521970"/>
          </a:xfrm>
          <a:prstGeom prst="rect">
            <a:avLst/>
          </a:prstGeom>
          <a:noFill/>
          <a:ln w="9525">
            <a:noFill/>
          </a:ln>
        </p:spPr>
        <p:txBody>
          <a:bodyPr wrap="none" anchor="t">
            <a:spAutoFit/>
          </a:bodyPr>
          <a:lstStyle/>
          <a:p>
            <a:pPr>
              <a:buNone/>
            </a:pPr>
            <a:r>
              <a:rPr lang="en-US" altLang="zh-CN" sz="2800" i="1" dirty="0">
                <a:solidFill>
                  <a:srgbClr val="800080"/>
                </a:solidFill>
                <a:latin typeface="Arial" panose="020B0604020202020204" pitchFamily="34" charset="0"/>
                <a:ea typeface="华文行楷" pitchFamily="2" charset="-122"/>
              </a:rPr>
              <a:t>p</a:t>
            </a:r>
          </a:p>
        </p:txBody>
      </p:sp>
      <p:sp>
        <p:nvSpPr>
          <p:cNvPr id="17" name="Line 34"/>
          <p:cNvSpPr/>
          <p:nvPr/>
        </p:nvSpPr>
        <p:spPr>
          <a:xfrm flipV="1">
            <a:off x="5404485" y="1960880"/>
            <a:ext cx="254000" cy="340360"/>
          </a:xfrm>
          <a:prstGeom prst="line">
            <a:avLst/>
          </a:prstGeom>
          <a:ln w="38100" cap="flat" cmpd="sng">
            <a:solidFill>
              <a:srgbClr val="800080"/>
            </a:solidFill>
            <a:prstDash val="solid"/>
            <a:round/>
            <a:headEnd type="none" w="med" len="med"/>
            <a:tailEnd type="none" w="med" len="med"/>
          </a:ln>
        </p:spPr>
      </p:sp>
      <p:sp>
        <p:nvSpPr>
          <p:cNvPr id="21" name="Line 38"/>
          <p:cNvSpPr/>
          <p:nvPr/>
        </p:nvSpPr>
        <p:spPr>
          <a:xfrm flipH="1" flipV="1">
            <a:off x="5891530" y="1960880"/>
            <a:ext cx="309880" cy="309245"/>
          </a:xfrm>
          <a:prstGeom prst="line">
            <a:avLst/>
          </a:prstGeom>
          <a:ln w="38100" cap="flat" cmpd="sng">
            <a:solidFill>
              <a:srgbClr val="800080"/>
            </a:solidFill>
            <a:prstDash val="solid"/>
            <a:round/>
            <a:headEnd type="none" w="med" len="med"/>
            <a:tailEnd type="none" w="med" len="med"/>
          </a:ln>
        </p:spPr>
      </p:sp>
      <p:sp>
        <p:nvSpPr>
          <p:cNvPr id="2" name="矩形 1"/>
          <p:cNvSpPr/>
          <p:nvPr/>
        </p:nvSpPr>
        <p:spPr>
          <a:xfrm>
            <a:off x="114181" y="100647"/>
            <a:ext cx="3975735" cy="3308598"/>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4.1</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1</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sz="2800" i="1" dirty="0">
                <a:ea typeface="华文行楷" pitchFamily="2" charset="-122"/>
                <a:sym typeface="Symbol" panose="05050102010706020507" pitchFamily="18" charset="2"/>
              </a:rPr>
              <a:t> </a:t>
            </a:r>
            <a:r>
              <a:rPr lang="en-US" altLang="zh-CN" sz="2800" i="1" dirty="0">
                <a:ea typeface="华文行楷" pitchFamily="2" charset="-122"/>
                <a:sym typeface="Symbol" panose="05050102010706020507" pitchFamily="18" charset="2"/>
              </a:rPr>
              <a:t>S  </a:t>
            </a:r>
            <a:r>
              <a:rPr lang="en-US" altLang="zh-CN" sz="2800" i="1" dirty="0" err="1">
                <a:ea typeface="华文行楷" pitchFamily="2" charset="-122"/>
                <a:sym typeface="Symbol" panose="05050102010706020507" pitchFamily="18" charset="2"/>
              </a:rPr>
              <a:t>pA</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S  </a:t>
            </a:r>
            <a:r>
              <a:rPr lang="en-US" altLang="zh-CN" sz="2800" i="1" dirty="0" err="1">
                <a:ea typeface="华文行楷" pitchFamily="2" charset="-122"/>
                <a:sym typeface="Symbol" panose="05050102010706020507" pitchFamily="18" charset="2"/>
              </a:rPr>
              <a:t>qB</a:t>
            </a:r>
            <a:r>
              <a:rPr lang="en-US" altLang="zh-CN" sz="2800" i="1" dirty="0">
                <a:ea typeface="华文行楷" pitchFamily="2" charset="-122"/>
                <a:sym typeface="Symbol" panose="05050102010706020507" pitchFamily="18" charset="2"/>
              </a:rPr>
              <a:t>	         	 	 A   </a:t>
            </a:r>
            <a:r>
              <a:rPr lang="en-US" altLang="zh-CN" sz="2800" i="1" dirty="0" err="1">
                <a:ea typeface="华文行楷" pitchFamily="2" charset="-122"/>
                <a:sym typeface="Symbol" panose="05050102010706020507" pitchFamily="18" charset="2"/>
              </a:rPr>
              <a:t>cAd</a:t>
            </a:r>
            <a:endParaRPr lang="en-US" altLang="zh-CN" sz="2800" i="1" dirty="0">
              <a:ea typeface="华文行楷" pitchFamily="2" charset="-122"/>
              <a:sym typeface="Symbol" panose="05050102010706020507" pitchFamily="18" charset="2"/>
            </a:endParaRPr>
          </a:p>
          <a:p>
            <a:pPr>
              <a:buNone/>
            </a:pPr>
            <a:r>
              <a:rPr lang="en-US" altLang="zh-CN" sz="2800" i="1" dirty="0">
                <a:ea typeface="华文行楷" pitchFamily="2" charset="-122"/>
                <a:sym typeface="Symbol" panose="05050102010706020507" pitchFamily="18" charset="2"/>
              </a:rPr>
              <a:t>	 A  a</a:t>
            </a:r>
          </a:p>
          <a:p>
            <a:pPr>
              <a:buNone/>
            </a:pPr>
            <a:r>
              <a:rPr lang="en-US" altLang="zh-CN" sz="2800" i="1" dirty="0">
                <a:ea typeface="华文行楷" pitchFamily="2" charset="-122"/>
                <a:sym typeface="Symbol" panose="05050102010706020507" pitchFamily="18" charset="2"/>
              </a:rPr>
              <a:t>	 B   dB </a:t>
            </a:r>
          </a:p>
          <a:p>
            <a:pPr>
              <a:buNone/>
            </a:pPr>
            <a:r>
              <a:rPr lang="en-US" altLang="zh-CN" sz="2800" i="1" dirty="0">
                <a:ea typeface="华文行楷" pitchFamily="2" charset="-122"/>
                <a:sym typeface="Symbol" panose="05050102010706020507" pitchFamily="18" charset="2"/>
              </a:rPr>
              <a:t>	 B   b</a:t>
            </a:r>
          </a:p>
        </p:txBody>
      </p:sp>
      <p:sp>
        <p:nvSpPr>
          <p:cNvPr id="34" name="Line 34"/>
          <p:cNvSpPr/>
          <p:nvPr/>
        </p:nvSpPr>
        <p:spPr>
          <a:xfrm flipV="1">
            <a:off x="5273040" y="2891155"/>
            <a:ext cx="81280" cy="2975610"/>
          </a:xfrm>
          <a:prstGeom prst="line">
            <a:avLst/>
          </a:prstGeom>
          <a:ln w="38100" cap="flat" cmpd="sng">
            <a:solidFill>
              <a:srgbClr val="800080"/>
            </a:solidFill>
            <a:prstDash val="sysDash"/>
            <a:round/>
            <a:headEnd type="none" w="med" len="med"/>
            <a:tailEnd type="none" w="med" len="med"/>
          </a:ln>
        </p:spPr>
      </p:sp>
      <p:sp>
        <p:nvSpPr>
          <p:cNvPr id="4" name="文本框 3"/>
          <p:cNvSpPr txBox="1"/>
          <p:nvPr/>
        </p:nvSpPr>
        <p:spPr>
          <a:xfrm>
            <a:off x="-19685" y="3319145"/>
            <a:ext cx="4951725" cy="3046988"/>
          </a:xfrm>
          <a:prstGeom prst="rect">
            <a:avLst/>
          </a:prstGeom>
          <a:noFill/>
        </p:spPr>
        <p:txBody>
          <a:bodyPr wrap="square" rtlCol="0" anchor="t">
            <a:spAutoFit/>
          </a:bodyPr>
          <a:lstStyle/>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pcAd</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当前符号为</a:t>
            </a:r>
            <a:r>
              <a:rPr lang="en-US" altLang="zh-CN" i="1" dirty="0">
                <a:ea typeface="华文行楷" pitchFamily="2" charset="-122"/>
                <a:sym typeface="Symbol" panose="05050102010706020507" pitchFamily="18" charset="2"/>
              </a:rPr>
              <a:t>c</a:t>
            </a:r>
          </a:p>
          <a:p>
            <a:pPr>
              <a:buNone/>
            </a:pPr>
            <a:r>
              <a:rPr lang="zh-CN" altLang="en-US" dirty="0">
                <a:ea typeface="华文行楷" pitchFamily="2" charset="-122"/>
                <a:sym typeface="Symbol" panose="05050102010706020507" pitchFamily="18" charset="2"/>
              </a:rPr>
              <a:t>选择哪一个产生式？</a:t>
            </a:r>
            <a:endParaRPr lang="en-US" altLang="zh-CN"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选</a:t>
            </a:r>
            <a:r>
              <a:rPr lang="en-US" altLang="zh-CN" i="1" dirty="0">
                <a:ea typeface="华文行楷" pitchFamily="2" charset="-122"/>
                <a:sym typeface="Symbol" panose="05050102010706020507" pitchFamily="18" charset="2"/>
              </a:rPr>
              <a:t>A   </a:t>
            </a:r>
            <a:r>
              <a:rPr lang="en-US" altLang="zh-CN" i="1" dirty="0" err="1">
                <a:ea typeface="华文行楷" pitchFamily="2" charset="-122"/>
                <a:sym typeface="Symbol" panose="05050102010706020507" pitchFamily="18" charset="2"/>
              </a:rPr>
              <a:t>cAd</a:t>
            </a:r>
            <a:endParaRPr lang="en-US" altLang="zh-CN" i="1" dirty="0">
              <a:ea typeface="华文行楷" pitchFamily="2" charset="-122"/>
              <a:sym typeface="Symbol" panose="05050102010706020507" pitchFamily="18" charset="2"/>
            </a:endParaRPr>
          </a:p>
          <a:p>
            <a:pPr>
              <a:buNone/>
            </a:pPr>
            <a:r>
              <a:rPr lang="zh-CN" altLang="en-US" dirty="0">
                <a:ea typeface="华文行楷" pitchFamily="2" charset="-122"/>
                <a:sym typeface="Symbol" panose="05050102010706020507" pitchFamily="18" charset="2"/>
              </a:rPr>
              <a:t>推导为：</a:t>
            </a:r>
            <a:endParaRPr lang="en-US" altLang="zh-CN" dirty="0">
              <a:ea typeface="华文行楷" pitchFamily="2" charset="-122"/>
              <a:sym typeface="Symbol" panose="05050102010706020507" pitchFamily="18" charset="2"/>
            </a:endParaRPr>
          </a:p>
          <a:p>
            <a:pPr>
              <a:buNone/>
            </a:pPr>
            <a:r>
              <a:rPr lang="en-US" altLang="zh-CN" i="1" dirty="0">
                <a:ea typeface="华文行楷" pitchFamily="2" charset="-122"/>
                <a:sym typeface="Symbol" panose="05050102010706020507" pitchFamily="18" charset="2"/>
              </a:rPr>
              <a:t>S </a:t>
            </a:r>
            <a:r>
              <a:rPr lang="en-US" altLang="zh-CN" dirty="0">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pA</a:t>
            </a:r>
            <a:r>
              <a:rPr lang="en-US" altLang="zh-CN" dirty="0">
                <a:solidFill>
                  <a:srgbClr val="800080"/>
                </a:solidFill>
                <a:sym typeface="Symbol" panose="05050102010706020507" pitchFamily="18" charset="2"/>
              </a:rPr>
              <a:t> </a:t>
            </a:r>
            <a:r>
              <a:rPr lang="en-US" altLang="zh-CN" i="1" dirty="0" err="1">
                <a:ea typeface="华文行楷" pitchFamily="2" charset="-122"/>
                <a:sym typeface="Symbol" panose="05050102010706020507" pitchFamily="18" charset="2"/>
              </a:rPr>
              <a:t>pcAd</a:t>
            </a:r>
            <a:r>
              <a:rPr lang="en-US" altLang="zh-CN" dirty="0" err="1">
                <a:solidFill>
                  <a:srgbClr val="800080"/>
                </a:solidFill>
                <a:sym typeface="Symbol" panose="05050102010706020507" pitchFamily="18" charset="2"/>
              </a:rPr>
              <a:t></a:t>
            </a:r>
            <a:r>
              <a:rPr lang="en-US" altLang="zh-CN" i="1" dirty="0" err="1">
                <a:ea typeface="华文行楷" pitchFamily="2" charset="-122"/>
                <a:sym typeface="Symbol" panose="05050102010706020507" pitchFamily="18" charset="2"/>
              </a:rPr>
              <a:t>pccAdd</a:t>
            </a:r>
            <a:endParaRPr lang="en-US" altLang="zh-CN" i="1" dirty="0">
              <a:ea typeface="华文行楷" pitchFamily="2" charset="-122"/>
              <a:sym typeface="Symbol" panose="05050102010706020507" pitchFamily="18" charset="2"/>
            </a:endParaRPr>
          </a:p>
        </p:txBody>
      </p:sp>
      <p:sp>
        <p:nvSpPr>
          <p:cNvPr id="15" name="Line 32"/>
          <p:cNvSpPr/>
          <p:nvPr/>
        </p:nvSpPr>
        <p:spPr>
          <a:xfrm flipH="1" flipV="1">
            <a:off x="6453505" y="2625725"/>
            <a:ext cx="1002665" cy="542925"/>
          </a:xfrm>
          <a:prstGeom prst="line">
            <a:avLst/>
          </a:prstGeom>
          <a:ln w="38100" cap="flat" cmpd="sng">
            <a:solidFill>
              <a:srgbClr val="800080"/>
            </a:solidFill>
            <a:prstDash val="solid"/>
            <a:round/>
            <a:headEnd type="none" w="med" len="med"/>
            <a:tailEnd type="none" w="med" len="med"/>
          </a:ln>
        </p:spPr>
      </p:sp>
      <p:sp>
        <p:nvSpPr>
          <p:cNvPr id="16" name="Rectangle 23"/>
          <p:cNvSpPr/>
          <p:nvPr/>
        </p:nvSpPr>
        <p:spPr>
          <a:xfrm>
            <a:off x="6428209" y="3146013"/>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18" name="Rectangle 30"/>
          <p:cNvSpPr/>
          <p:nvPr/>
        </p:nvSpPr>
        <p:spPr>
          <a:xfrm>
            <a:off x="5567784" y="3114898"/>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19" name="Line 34"/>
          <p:cNvSpPr/>
          <p:nvPr/>
        </p:nvSpPr>
        <p:spPr>
          <a:xfrm flipV="1">
            <a:off x="5818505" y="2805430"/>
            <a:ext cx="254000" cy="340360"/>
          </a:xfrm>
          <a:prstGeom prst="line">
            <a:avLst/>
          </a:prstGeom>
          <a:ln w="38100" cap="flat" cmpd="sng">
            <a:solidFill>
              <a:srgbClr val="800080"/>
            </a:solidFill>
            <a:prstDash val="solid"/>
            <a:round/>
            <a:headEnd type="none" w="med" len="med"/>
            <a:tailEnd type="none" w="med" len="med"/>
          </a:ln>
        </p:spPr>
      </p:sp>
      <p:sp>
        <p:nvSpPr>
          <p:cNvPr id="20" name="Line 38"/>
          <p:cNvSpPr/>
          <p:nvPr/>
        </p:nvSpPr>
        <p:spPr>
          <a:xfrm flipH="1" flipV="1">
            <a:off x="6305550" y="2805430"/>
            <a:ext cx="309880" cy="309245"/>
          </a:xfrm>
          <a:prstGeom prst="line">
            <a:avLst/>
          </a:prstGeom>
          <a:ln w="38100" cap="flat" cmpd="sng">
            <a:solidFill>
              <a:srgbClr val="800080"/>
            </a:solidFill>
            <a:prstDash val="solid"/>
            <a:round/>
            <a:headEnd type="none" w="med" len="med"/>
            <a:tailEnd type="none" w="med" len="med"/>
          </a:ln>
        </p:spPr>
      </p:sp>
      <p:sp>
        <p:nvSpPr>
          <p:cNvPr id="22" name="Rectangle 30"/>
          <p:cNvSpPr/>
          <p:nvPr/>
        </p:nvSpPr>
        <p:spPr>
          <a:xfrm>
            <a:off x="7292444" y="3061558"/>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23" name="Line 34"/>
          <p:cNvSpPr/>
          <p:nvPr/>
        </p:nvSpPr>
        <p:spPr>
          <a:xfrm flipV="1">
            <a:off x="5723255" y="3573780"/>
            <a:ext cx="81280" cy="2283460"/>
          </a:xfrm>
          <a:prstGeom prst="line">
            <a:avLst/>
          </a:prstGeom>
          <a:ln w="38100" cap="flat" cmpd="sng">
            <a:solidFill>
              <a:srgbClr val="800080"/>
            </a:solidFill>
            <a:prstDash val="sysDash"/>
            <a:round/>
            <a:headEnd type="none" w="med" len="med"/>
            <a:tailEnd type="none" w="med" len="med"/>
          </a:ln>
        </p:spPr>
      </p:sp>
      <p:sp>
        <p:nvSpPr>
          <p:cNvPr id="24" name="Line 32"/>
          <p:cNvSpPr/>
          <p:nvPr/>
        </p:nvSpPr>
        <p:spPr>
          <a:xfrm flipH="1" flipV="1">
            <a:off x="6867525" y="3667760"/>
            <a:ext cx="289560" cy="484505"/>
          </a:xfrm>
          <a:prstGeom prst="line">
            <a:avLst/>
          </a:prstGeom>
          <a:ln w="38100" cap="flat" cmpd="sng">
            <a:solidFill>
              <a:srgbClr val="800080"/>
            </a:solidFill>
            <a:prstDash val="solid"/>
            <a:round/>
            <a:headEnd type="none" w="med" len="med"/>
            <a:tailEnd type="none" w="med" len="med"/>
          </a:ln>
        </p:spPr>
      </p:sp>
      <p:sp>
        <p:nvSpPr>
          <p:cNvPr id="25" name="Rectangle 23"/>
          <p:cNvSpPr/>
          <p:nvPr/>
        </p:nvSpPr>
        <p:spPr>
          <a:xfrm>
            <a:off x="6411699" y="4062318"/>
            <a:ext cx="439420" cy="521970"/>
          </a:xfrm>
          <a:prstGeom prst="rect">
            <a:avLst/>
          </a:prstGeom>
          <a:noFill/>
          <a:ln w="9525">
            <a:noFill/>
          </a:ln>
        </p:spPr>
        <p:txBody>
          <a:bodyPr wrap="none" anchor="t">
            <a:spAutoFit/>
          </a:bodyPr>
          <a:lstStyle/>
          <a:p>
            <a:pPr>
              <a:buNone/>
            </a:pPr>
            <a:r>
              <a:rPr lang="en-US" altLang="zh-CN" sz="2800" dirty="0">
                <a:solidFill>
                  <a:srgbClr val="800080"/>
                </a:solidFill>
                <a:latin typeface="Arial" panose="020B0604020202020204" pitchFamily="34" charset="0"/>
                <a:ea typeface="华文行楷" pitchFamily="2" charset="-122"/>
                <a:sym typeface="Symbol" panose="05050102010706020507" pitchFamily="18" charset="2"/>
              </a:rPr>
              <a:t>A</a:t>
            </a:r>
          </a:p>
        </p:txBody>
      </p:sp>
      <p:sp>
        <p:nvSpPr>
          <p:cNvPr id="26" name="Rectangle 30"/>
          <p:cNvSpPr/>
          <p:nvPr/>
        </p:nvSpPr>
        <p:spPr>
          <a:xfrm>
            <a:off x="5981804" y="4031203"/>
            <a:ext cx="408940"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c</a:t>
            </a:r>
          </a:p>
        </p:txBody>
      </p:sp>
      <p:sp>
        <p:nvSpPr>
          <p:cNvPr id="27" name="Line 34"/>
          <p:cNvSpPr/>
          <p:nvPr/>
        </p:nvSpPr>
        <p:spPr>
          <a:xfrm flipV="1">
            <a:off x="6232525" y="3721735"/>
            <a:ext cx="254000" cy="340360"/>
          </a:xfrm>
          <a:prstGeom prst="line">
            <a:avLst/>
          </a:prstGeom>
          <a:ln w="38100" cap="flat" cmpd="sng">
            <a:solidFill>
              <a:srgbClr val="800080"/>
            </a:solidFill>
            <a:prstDash val="solid"/>
            <a:round/>
            <a:headEnd type="none" w="med" len="med"/>
            <a:tailEnd type="none" w="med" len="med"/>
          </a:ln>
        </p:spPr>
      </p:sp>
      <p:sp>
        <p:nvSpPr>
          <p:cNvPr id="28" name="Line 38"/>
          <p:cNvSpPr/>
          <p:nvPr/>
        </p:nvSpPr>
        <p:spPr>
          <a:xfrm flipV="1">
            <a:off x="6659245" y="3626485"/>
            <a:ext cx="6350" cy="454025"/>
          </a:xfrm>
          <a:prstGeom prst="line">
            <a:avLst/>
          </a:prstGeom>
          <a:ln w="38100" cap="flat" cmpd="sng">
            <a:solidFill>
              <a:srgbClr val="800080"/>
            </a:solidFill>
            <a:prstDash val="solid"/>
            <a:round/>
            <a:headEnd type="none" w="med" len="med"/>
            <a:tailEnd type="none" w="med" len="med"/>
          </a:ln>
        </p:spPr>
      </p:sp>
      <p:sp>
        <p:nvSpPr>
          <p:cNvPr id="29" name="Rectangle 30"/>
          <p:cNvSpPr/>
          <p:nvPr/>
        </p:nvSpPr>
        <p:spPr>
          <a:xfrm>
            <a:off x="6917159" y="3977863"/>
            <a:ext cx="431165" cy="583565"/>
          </a:xfrm>
          <a:prstGeom prst="rect">
            <a:avLst/>
          </a:prstGeom>
          <a:noFill/>
          <a:ln w="9525">
            <a:noFill/>
          </a:ln>
        </p:spPr>
        <p:txBody>
          <a:bodyPr wrap="none" anchor="t">
            <a:spAutoFit/>
          </a:bodyPr>
          <a:lstStyle/>
          <a:p>
            <a:pPr>
              <a:buNone/>
            </a:pPr>
            <a:r>
              <a:rPr lang="en-US" altLang="zh-CN" i="1" dirty="0">
                <a:solidFill>
                  <a:srgbClr val="800080"/>
                </a:solidFill>
                <a:latin typeface="Arial" panose="020B0604020202020204" pitchFamily="34" charset="0"/>
                <a:ea typeface="华文行楷" pitchFamily="2" charset="-122"/>
              </a:rPr>
              <a:t>d</a:t>
            </a:r>
          </a:p>
        </p:txBody>
      </p:sp>
      <p:sp>
        <p:nvSpPr>
          <p:cNvPr id="30" name="Line 34"/>
          <p:cNvSpPr/>
          <p:nvPr/>
        </p:nvSpPr>
        <p:spPr>
          <a:xfrm flipV="1">
            <a:off x="6014085" y="4561205"/>
            <a:ext cx="139700" cy="1271270"/>
          </a:xfrm>
          <a:prstGeom prst="line">
            <a:avLst/>
          </a:prstGeom>
          <a:ln w="38100" cap="flat" cmpd="sng">
            <a:solidFill>
              <a:srgbClr val="800080"/>
            </a:solidFill>
            <a:prstDash val="sysDash"/>
            <a:round/>
            <a:headEnd type="none" w="med" len="med"/>
            <a:tailEnd type="none" w="med" len="med"/>
          </a:ln>
        </p:spPr>
      </p:sp>
    </p:spTree>
    <p:extLst>
      <p:ext uri="{BB962C8B-B14F-4D97-AF65-F5344CB8AC3E}">
        <p14:creationId xmlns:p14="http://schemas.microsoft.com/office/powerpoint/2010/main" val="23877413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 name="矩形 1"/>
          <p:cNvSpPr/>
          <p:nvPr/>
        </p:nvSpPr>
        <p:spPr>
          <a:xfrm>
            <a:off x="2339752" y="4005064"/>
            <a:ext cx="5310336"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Follow(S) </a:t>
            </a:r>
            <a:endParaRPr lang="zh-CN" altLang="en-US" sz="2800" i="1" dirty="0">
              <a:solidFill>
                <a:schemeClr val="tx1"/>
              </a:solidFill>
              <a:ea typeface="华文行楷" pitchFamily="2" charset="-122"/>
              <a:sym typeface="Symbol" panose="05050102010706020507" pitchFamily="18" charset="2"/>
            </a:endParaRPr>
          </a:p>
        </p:txBody>
      </p:sp>
      <p:sp>
        <p:nvSpPr>
          <p:cNvPr id="10" name="矩形 9"/>
          <p:cNvSpPr/>
          <p:nvPr/>
        </p:nvSpPr>
        <p:spPr>
          <a:xfrm>
            <a:off x="2339752" y="4437112"/>
            <a:ext cx="18004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Follow(S)</a:t>
            </a:r>
            <a:endParaRPr lang="zh-CN" altLang="en-US" sz="2800" i="1" dirty="0">
              <a:solidFill>
                <a:schemeClr val="tx1"/>
              </a:solidFill>
              <a:ea typeface="华文行楷" pitchFamily="2" charset="-122"/>
              <a:sym typeface="Symbol" pitchFamily="18" charset="2"/>
            </a:endParaRPr>
          </a:p>
        </p:txBody>
      </p:sp>
      <p:sp>
        <p:nvSpPr>
          <p:cNvPr id="12" name="矩形 11"/>
          <p:cNvSpPr/>
          <p:nvPr/>
        </p:nvSpPr>
        <p:spPr>
          <a:xfrm>
            <a:off x="2339459" y="4849996"/>
            <a:ext cx="1800493"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itchFamily="18" charset="2"/>
              </a:rPr>
              <a:t>Follow(S)</a:t>
            </a:r>
            <a:endParaRPr lang="zh-CN" altLang="en-US" sz="2800" dirty="0"/>
          </a:p>
        </p:txBody>
      </p:sp>
      <p:sp>
        <p:nvSpPr>
          <p:cNvPr id="18" name="矩形 17"/>
          <p:cNvSpPr/>
          <p:nvPr/>
        </p:nvSpPr>
        <p:spPr>
          <a:xfrm>
            <a:off x="6516216" y="4005064"/>
            <a:ext cx="2811988"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 </a:t>
            </a:r>
            <a:endParaRPr lang="zh-CN" altLang="en-US" sz="2800" dirty="0"/>
          </a:p>
        </p:txBody>
      </p:sp>
      <p:sp>
        <p:nvSpPr>
          <p:cNvPr id="20" name="矩形 19"/>
          <p:cNvSpPr/>
          <p:nvPr/>
        </p:nvSpPr>
        <p:spPr>
          <a:xfrm>
            <a:off x="3283605" y="205725"/>
            <a:ext cx="5500694" cy="1508105"/>
          </a:xfrm>
          <a:prstGeom prst="rect">
            <a:avLst/>
          </a:prstGeom>
          <a:solidFill>
            <a:schemeClr val="bg1"/>
          </a:solidFill>
        </p:spPr>
        <p:txBody>
          <a:bodyPr wrap="square">
            <a:spAutoFit/>
          </a:bodyPr>
          <a:lstStyle/>
          <a:p>
            <a:pPr>
              <a:buNone/>
            </a:pPr>
            <a:r>
              <a:rPr lang="zh-CN" altLang="en-US" dirty="0"/>
              <a:t>处理</a:t>
            </a:r>
            <a:r>
              <a:rPr lang="en-US" altLang="zh-CN" dirty="0"/>
              <a:t>Follow(C):</a:t>
            </a:r>
          </a:p>
          <a:p>
            <a:pPr>
              <a:buNone/>
            </a:pPr>
            <a:r>
              <a:rPr lang="en-US" altLang="zh-CN" i="1" dirty="0">
                <a:ea typeface="华文行楷" pitchFamily="2" charset="-122"/>
                <a:sym typeface="Symbol" panose="05050102010706020507" pitchFamily="18" charset="2"/>
              </a:rPr>
              <a:t>S  </a:t>
            </a:r>
            <a:r>
              <a:rPr lang="en-US" altLang="zh-CN" i="1" dirty="0" err="1">
                <a:ea typeface="华文行楷" pitchFamily="2" charset="-122"/>
                <a:sym typeface="Symbol" panose="05050102010706020507" pitchFamily="18" charset="2"/>
              </a:rPr>
              <a:t>b</a:t>
            </a:r>
            <a:r>
              <a:rPr lang="en-US" altLang="zh-CN" i="1" dirty="0" err="1">
                <a:solidFill>
                  <a:srgbClr val="FF0000"/>
                </a:solidFill>
                <a:ea typeface="华文行楷" pitchFamily="2" charset="-122"/>
                <a:sym typeface="Symbol" panose="05050102010706020507" pitchFamily="18" charset="2"/>
              </a:rPr>
              <a:t>C</a:t>
            </a:r>
            <a:endParaRPr lang="en-US" altLang="zh-CN" i="1" dirty="0">
              <a:solidFill>
                <a:srgbClr val="FF0000"/>
              </a:solidFill>
              <a:ea typeface="华文行楷" pitchFamily="2" charset="-122"/>
              <a:sym typeface="Symbol" panose="05050102010706020507" pitchFamily="18" charset="2"/>
            </a:endParaRPr>
          </a:p>
          <a:p>
            <a:pPr>
              <a:buNone/>
            </a:pPr>
            <a:r>
              <a:rPr lang="en-US" altLang="zh-CN" sz="2800" dirty="0"/>
              <a:t>Follow(</a:t>
            </a:r>
            <a:r>
              <a:rPr lang="en-US" altLang="zh-CN" sz="2800" i="1" dirty="0">
                <a:solidFill>
                  <a:srgbClr val="FF0000"/>
                </a:solidFill>
              </a:rPr>
              <a:t>C</a:t>
            </a:r>
            <a:r>
              <a:rPr lang="en-US" altLang="zh-CN" sz="2800" dirty="0"/>
              <a:t>)</a:t>
            </a:r>
            <a:r>
              <a:rPr lang="zh-CN" altLang="en-US" sz="2800" dirty="0"/>
              <a:t>包含</a:t>
            </a:r>
            <a:r>
              <a:rPr lang="en-US" altLang="zh-CN" sz="2800" dirty="0"/>
              <a:t>Follow(</a:t>
            </a:r>
            <a:r>
              <a:rPr lang="en-US" altLang="zh-CN" sz="2800" i="1" dirty="0">
                <a:ea typeface="华文行楷" pitchFamily="2" charset="-122"/>
                <a:sym typeface="Symbol" panose="05050102010706020507" pitchFamily="18" charset="2"/>
              </a:rPr>
              <a:t>S</a:t>
            </a:r>
            <a:r>
              <a:rPr lang="en-US" altLang="zh-CN" sz="2800" dirty="0"/>
              <a:t>)</a:t>
            </a:r>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sp>
        <p:nvSpPr>
          <p:cNvPr id="24" name="矩形 23"/>
          <p:cNvSpPr/>
          <p:nvPr/>
        </p:nvSpPr>
        <p:spPr>
          <a:xfrm>
            <a:off x="251520" y="6147354"/>
            <a:ext cx="8171587" cy="584775"/>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Tree>
    <p:extLst>
      <p:ext uri="{BB962C8B-B14F-4D97-AF65-F5344CB8AC3E}">
        <p14:creationId xmlns:p14="http://schemas.microsoft.com/office/powerpoint/2010/main" val="3830235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 name="矩形 1"/>
          <p:cNvSpPr/>
          <p:nvPr/>
        </p:nvSpPr>
        <p:spPr>
          <a:xfrm>
            <a:off x="2339752" y="4005064"/>
            <a:ext cx="5310336"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Follow(S) </a:t>
            </a:r>
            <a:endParaRPr lang="zh-CN" altLang="en-US" sz="2800" i="1" dirty="0">
              <a:solidFill>
                <a:schemeClr val="tx1"/>
              </a:solidFill>
              <a:ea typeface="华文行楷" pitchFamily="2" charset="-122"/>
              <a:sym typeface="Symbol" panose="05050102010706020507" pitchFamily="18" charset="2"/>
            </a:endParaRPr>
          </a:p>
        </p:txBody>
      </p:sp>
      <p:sp>
        <p:nvSpPr>
          <p:cNvPr id="10" name="矩形 9"/>
          <p:cNvSpPr/>
          <p:nvPr/>
        </p:nvSpPr>
        <p:spPr>
          <a:xfrm>
            <a:off x="2339752" y="4437112"/>
            <a:ext cx="18004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Follow(S)</a:t>
            </a:r>
            <a:endParaRPr lang="zh-CN" altLang="en-US" sz="2800" i="1" dirty="0">
              <a:solidFill>
                <a:schemeClr val="tx1"/>
              </a:solidFill>
              <a:ea typeface="华文行楷" pitchFamily="2" charset="-122"/>
              <a:sym typeface="Symbol" pitchFamily="18" charset="2"/>
            </a:endParaRPr>
          </a:p>
        </p:txBody>
      </p:sp>
      <p:sp>
        <p:nvSpPr>
          <p:cNvPr id="12" name="矩形 11"/>
          <p:cNvSpPr/>
          <p:nvPr/>
        </p:nvSpPr>
        <p:spPr>
          <a:xfrm>
            <a:off x="2339459" y="4849996"/>
            <a:ext cx="1800493"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itchFamily="18" charset="2"/>
              </a:rPr>
              <a:t>Follow(S)</a:t>
            </a:r>
            <a:endParaRPr lang="zh-CN" altLang="en-US" sz="2800" dirty="0"/>
          </a:p>
        </p:txBody>
      </p:sp>
      <p:sp>
        <p:nvSpPr>
          <p:cNvPr id="16" name="矩形 15"/>
          <p:cNvSpPr/>
          <p:nvPr/>
        </p:nvSpPr>
        <p:spPr>
          <a:xfrm>
            <a:off x="2318620" y="5282044"/>
            <a:ext cx="1821332"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Follow(B)</a:t>
            </a:r>
            <a:endParaRPr lang="zh-CN" altLang="en-US" sz="2800" i="1" dirty="0">
              <a:solidFill>
                <a:schemeClr val="tx1"/>
              </a:solidFill>
              <a:ea typeface="华文行楷" pitchFamily="2" charset="-122"/>
              <a:sym typeface="Symbol" pitchFamily="18" charset="2"/>
            </a:endParaRPr>
          </a:p>
        </p:txBody>
      </p:sp>
      <p:sp>
        <p:nvSpPr>
          <p:cNvPr id="18" name="矩形 17"/>
          <p:cNvSpPr/>
          <p:nvPr/>
        </p:nvSpPr>
        <p:spPr>
          <a:xfrm>
            <a:off x="6516216" y="4005064"/>
            <a:ext cx="2811988"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 </a:t>
            </a:r>
            <a:endParaRPr lang="zh-CN" altLang="en-US" sz="2800" dirty="0"/>
          </a:p>
        </p:txBody>
      </p:sp>
      <p:sp>
        <p:nvSpPr>
          <p:cNvPr id="19" name="矩形 18"/>
          <p:cNvSpPr/>
          <p:nvPr/>
        </p:nvSpPr>
        <p:spPr>
          <a:xfrm>
            <a:off x="3922236" y="5282044"/>
            <a:ext cx="2295821"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itchFamily="18" charset="2"/>
              </a:rPr>
              <a:t> Follow(C) </a:t>
            </a:r>
            <a:endParaRPr lang="zh-CN" altLang="en-US" sz="2800" dirty="0"/>
          </a:p>
        </p:txBody>
      </p:sp>
      <p:sp>
        <p:nvSpPr>
          <p:cNvPr id="20" name="矩形 19"/>
          <p:cNvSpPr/>
          <p:nvPr/>
        </p:nvSpPr>
        <p:spPr>
          <a:xfrm>
            <a:off x="3283605" y="205725"/>
            <a:ext cx="5500694" cy="2431435"/>
          </a:xfrm>
          <a:prstGeom prst="rect">
            <a:avLst/>
          </a:prstGeom>
          <a:solidFill>
            <a:schemeClr val="bg1"/>
          </a:solidFill>
        </p:spPr>
        <p:txBody>
          <a:bodyPr wrap="square">
            <a:spAutoFit/>
          </a:bodyPr>
          <a:lstStyle/>
          <a:p>
            <a:pPr>
              <a:buNone/>
            </a:pPr>
            <a:r>
              <a:rPr lang="zh-CN" altLang="en-US" dirty="0"/>
              <a:t>处理</a:t>
            </a:r>
            <a:r>
              <a:rPr lang="en-US" altLang="zh-CN" dirty="0"/>
              <a:t>Follow(D):</a:t>
            </a:r>
          </a:p>
          <a:p>
            <a:pPr>
              <a:buNone/>
            </a:pPr>
            <a:r>
              <a:rPr lang="en-US" altLang="zh-CN" i="1" dirty="0">
                <a:ea typeface="华文行楷" pitchFamily="2" charset="-122"/>
                <a:sym typeface="Symbol" panose="05050102010706020507" pitchFamily="18" charset="2"/>
              </a:rPr>
              <a:t>B </a:t>
            </a:r>
            <a:r>
              <a:rPr lang="en-US" altLang="zh-CN" i="1" dirty="0" err="1">
                <a:ea typeface="华文行楷" pitchFamily="2" charset="-122"/>
                <a:sym typeface="Symbol" panose="05050102010706020507" pitchFamily="18" charset="2"/>
              </a:rPr>
              <a:t>a</a:t>
            </a:r>
            <a:r>
              <a:rPr lang="en-US" altLang="zh-CN" i="1" dirty="0" err="1">
                <a:solidFill>
                  <a:srgbClr val="FF0000"/>
                </a:solidFill>
                <a:ea typeface="华文行楷" pitchFamily="2" charset="-122"/>
                <a:sym typeface="Symbol" panose="05050102010706020507" pitchFamily="18" charset="2"/>
              </a:rPr>
              <a:t>D</a:t>
            </a:r>
            <a:endParaRPr lang="en-US" altLang="zh-CN" i="1" dirty="0">
              <a:solidFill>
                <a:srgbClr val="FF0000"/>
              </a:solidFill>
              <a:ea typeface="华文行楷" pitchFamily="2" charset="-122"/>
              <a:sym typeface="Symbol" panose="05050102010706020507" pitchFamily="18" charset="2"/>
            </a:endParaRPr>
          </a:p>
          <a:p>
            <a:pPr>
              <a:buNone/>
            </a:pPr>
            <a:r>
              <a:rPr lang="en-US" altLang="zh-CN" sz="2800" dirty="0"/>
              <a:t>Follow(D)</a:t>
            </a:r>
            <a:r>
              <a:rPr lang="zh-CN" altLang="en-US" sz="2800" dirty="0"/>
              <a:t>包含</a:t>
            </a:r>
            <a:r>
              <a:rPr lang="en-US" altLang="zh-CN" sz="2800" dirty="0"/>
              <a:t>Follow(B)</a:t>
            </a:r>
          </a:p>
          <a:p>
            <a:pPr>
              <a:buNone/>
            </a:pPr>
            <a:r>
              <a:rPr lang="en-US" altLang="zh-CN" i="1" dirty="0">
                <a:ea typeface="华文行楷" pitchFamily="2" charset="-122"/>
                <a:sym typeface="Symbol" panose="05050102010706020507" pitchFamily="18" charset="2"/>
              </a:rPr>
              <a:t>C A</a:t>
            </a:r>
            <a:r>
              <a:rPr lang="en-US" altLang="zh-CN" i="1" dirty="0">
                <a:solidFill>
                  <a:srgbClr val="FF0000"/>
                </a:solidFill>
                <a:ea typeface="华文行楷" pitchFamily="2" charset="-122"/>
                <a:sym typeface="Symbol" panose="05050102010706020507" pitchFamily="18" charset="2"/>
              </a:rPr>
              <a:t>D</a:t>
            </a:r>
          </a:p>
          <a:p>
            <a:pPr>
              <a:buNone/>
            </a:pPr>
            <a:r>
              <a:rPr lang="en-US" altLang="zh-CN" sz="2800" dirty="0"/>
              <a:t>Follow(D)</a:t>
            </a:r>
            <a:r>
              <a:rPr lang="zh-CN" altLang="en-US" sz="2800" dirty="0"/>
              <a:t>包含</a:t>
            </a:r>
            <a:r>
              <a:rPr lang="en-US" altLang="zh-CN" sz="2800" dirty="0"/>
              <a:t>Follow(C )</a:t>
            </a:r>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sp>
        <p:nvSpPr>
          <p:cNvPr id="24" name="矩形 23"/>
          <p:cNvSpPr/>
          <p:nvPr/>
        </p:nvSpPr>
        <p:spPr>
          <a:xfrm>
            <a:off x="251520" y="6147354"/>
            <a:ext cx="8171587" cy="584775"/>
          </a:xfrm>
          <a:prstGeom prst="rect">
            <a:avLst/>
          </a:prstGeom>
          <a:solidFill>
            <a:schemeClr val="bg1"/>
          </a:solidFill>
        </p:spPr>
        <p:txBody>
          <a:bodyPr wrap="square">
            <a:spAutoFit/>
          </a:bodyPr>
          <a:lstStyle/>
          <a:p>
            <a:pPr>
              <a:buNone/>
            </a:pPr>
            <a:r>
              <a:rPr lang="zh-CN" altLang="en-US" i="1" dirty="0">
                <a:solidFill>
                  <a:srgbClr val="800080"/>
                </a:solidFill>
                <a:sym typeface="Symbol" panose="05050102010706020507" pitchFamily="18" charset="2"/>
              </a:rPr>
              <a:t> </a:t>
            </a:r>
            <a:r>
              <a:rPr lang="en-US" altLang="zh-CN" i="1" dirty="0">
                <a:solidFill>
                  <a:srgbClr val="800080"/>
                </a:solidFill>
                <a:sym typeface="Symbol" panose="05050102010706020507" pitchFamily="18" charset="2"/>
              </a:rPr>
              <a:t>S ,A ,B</a:t>
            </a:r>
            <a:r>
              <a:rPr lang="zh-CN" altLang="en-US" dirty="0">
                <a:solidFill>
                  <a:srgbClr val="800080"/>
                </a:solidFill>
                <a:sym typeface="Symbol" panose="05050102010706020507" pitchFamily="18" charset="2"/>
              </a:rPr>
              <a:t>能推导出空串，</a:t>
            </a:r>
            <a:r>
              <a:rPr lang="en-US" altLang="zh-CN" i="1" dirty="0">
                <a:solidFill>
                  <a:srgbClr val="800080"/>
                </a:solidFill>
                <a:sym typeface="Symbol" panose="05050102010706020507" pitchFamily="18" charset="2"/>
              </a:rPr>
              <a:t>C ,D</a:t>
            </a:r>
            <a:r>
              <a:rPr lang="zh-CN" altLang="en-US" dirty="0">
                <a:solidFill>
                  <a:srgbClr val="800080"/>
                </a:solidFill>
                <a:sym typeface="Symbol" panose="05050102010706020507" pitchFamily="18" charset="2"/>
              </a:rPr>
              <a:t>不能</a:t>
            </a:r>
            <a:r>
              <a:rPr lang="en-US" altLang="zh-CN" dirty="0">
                <a:solidFill>
                  <a:srgbClr val="800080"/>
                </a:solidFill>
                <a:sym typeface="Symbol" panose="05050102010706020507" pitchFamily="18" charset="2"/>
              </a:rPr>
              <a:t>	</a:t>
            </a:r>
            <a:endParaRPr lang="zh-CN" altLang="en-US" dirty="0">
              <a:solidFill>
                <a:srgbClr val="800080"/>
              </a:solidFill>
              <a:sym typeface="Symbol" panose="05050102010706020507" pitchFamily="18" charset="2"/>
            </a:endParaRPr>
          </a:p>
        </p:txBody>
      </p:sp>
    </p:spTree>
    <p:extLst>
      <p:ext uri="{BB962C8B-B14F-4D97-AF65-F5344CB8AC3E}">
        <p14:creationId xmlns:p14="http://schemas.microsoft.com/office/powerpoint/2010/main" val="1985193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2536" y="44624"/>
            <a:ext cx="3975735" cy="3184525"/>
          </a:xfrm>
          <a:prstGeom prst="rect">
            <a:avLst/>
          </a:prstGeom>
          <a:solidFill>
            <a:schemeClr val="bg1"/>
          </a:solidFill>
        </p:spPr>
        <p:txBody>
          <a:bodyPr wrap="square">
            <a:spAutoFit/>
          </a:bodyPr>
          <a:lstStyle/>
          <a:p>
            <a:pPr lvl="1">
              <a:buClr>
                <a:srgbClr val="800080"/>
              </a:buClr>
              <a:buNone/>
            </a:pPr>
            <a:r>
              <a:rPr lang="zh-CN" altLang="en-US" dirty="0">
                <a:solidFill>
                  <a:srgbClr val="800080"/>
                </a:solidFill>
                <a:sym typeface="Symbol" panose="05050102010706020507" pitchFamily="18" charset="2"/>
              </a:rPr>
              <a:t>例</a:t>
            </a:r>
            <a:r>
              <a:rPr lang="en-US" altLang="zh-CN" dirty="0">
                <a:solidFill>
                  <a:srgbClr val="800080"/>
                </a:solidFill>
                <a:sym typeface="Symbol" panose="05050102010706020507" pitchFamily="18" charset="2"/>
              </a:rPr>
              <a:t>4.5</a:t>
            </a:r>
            <a:r>
              <a:rPr lang="en-US" altLang="zh-CN" i="1" dirty="0">
                <a:solidFill>
                  <a:srgbClr val="800080"/>
                </a:solidFill>
                <a:sym typeface="Symbol" panose="05050102010706020507" pitchFamily="18" charset="2"/>
              </a:rPr>
              <a:t> G</a:t>
            </a:r>
            <a:r>
              <a:rPr lang="en-US" altLang="zh-CN" i="1" baseline="-25000" dirty="0">
                <a:solidFill>
                  <a:srgbClr val="800080"/>
                </a:solidFill>
                <a:uFillTx/>
                <a:sym typeface="Symbol" panose="05050102010706020507" pitchFamily="18" charset="2"/>
              </a:rPr>
              <a:t>5</a:t>
            </a:r>
            <a:r>
              <a:rPr lang="en-US" altLang="zh-CN" i="1" dirty="0">
                <a:solidFill>
                  <a:srgbClr val="800080"/>
                </a:solidFill>
                <a:sym typeface="Symbol" panose="05050102010706020507" pitchFamily="18" charset="2"/>
              </a:rPr>
              <a:t>[S]</a:t>
            </a:r>
            <a:r>
              <a:rPr lang="zh-CN" altLang="en-US" i="1" dirty="0">
                <a:solidFill>
                  <a:srgbClr val="800080"/>
                </a:solidFill>
                <a:sym typeface="Symbol" panose="05050102010706020507" pitchFamily="18" charset="2"/>
              </a:rPr>
              <a:t>：</a:t>
            </a:r>
            <a:endParaRPr lang="zh-CN" altLang="en-US" i="1" dirty="0">
              <a:solidFill>
                <a:srgbClr val="800080"/>
              </a:solidFill>
            </a:endParaRPr>
          </a:p>
          <a:p>
            <a:pPr>
              <a:buNone/>
            </a:pPr>
            <a:endParaRPr lang="zh-CN" altLang="en-US" sz="900" i="1" dirty="0">
              <a:latin typeface="楷体_GB2312" pitchFamily="49" charset="-122"/>
              <a:sym typeface="Symbol" panose="05050102010706020507" pitchFamily="18" charset="2"/>
            </a:endParaRPr>
          </a:p>
          <a:p>
            <a:pPr>
              <a:buNone/>
            </a:pPr>
            <a:r>
              <a:rPr lang="zh-CN" altLang="en-US" sz="2800" i="1" dirty="0">
                <a:latin typeface="Times New Roman" panose="02020603050405020304" pitchFamily="18" charset="0"/>
                <a:ea typeface="华文行楷" pitchFamily="2" charset="-122"/>
              </a:rPr>
              <a:t>        </a:t>
            </a:r>
            <a:r>
              <a:rPr lang="zh-CN" altLang="en-US" i="1" dirty="0">
                <a:latin typeface="Times New Roman" panose="02020603050405020304" pitchFamily="18" charset="0"/>
                <a:ea typeface="华文行楷" pitchFamily="2" charset="-122"/>
              </a:rPr>
              <a:t>  </a:t>
            </a:r>
            <a:r>
              <a:rPr lang="zh-CN" altLang="en-US" i="1" dirty="0">
                <a:ea typeface="华文行楷" pitchFamily="2" charset="-122"/>
                <a:sym typeface="Symbol" panose="05050102010706020507" pitchFamily="18" charset="2"/>
              </a:rPr>
              <a:t> </a:t>
            </a:r>
            <a:r>
              <a:rPr lang="en-US" altLang="zh-CN" i="1" dirty="0">
                <a:ea typeface="华文行楷" pitchFamily="2" charset="-122"/>
                <a:sym typeface="Symbol" panose="05050102010706020507" pitchFamily="18" charset="2"/>
              </a:rPr>
              <a:t>S  AB</a:t>
            </a:r>
            <a:r>
              <a:rPr lang="en-US" altLang="zh-CN" i="1" dirty="0" err="1">
                <a:ea typeface="华文行楷" pitchFamily="2" charset="-122"/>
                <a:sym typeface="Symbol" panose="05050102010706020507" pitchFamily="18" charset="2"/>
              </a:rPr>
              <a:t>|bC</a:t>
            </a:r>
            <a:r>
              <a:rPr lang="en-US" altLang="zh-CN" i="1" dirty="0">
                <a:ea typeface="华文行楷" pitchFamily="2" charset="-122"/>
                <a:sym typeface="Symbol" panose="05050102010706020507" pitchFamily="18" charset="2"/>
              </a:rPr>
              <a:t>	         	 A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|b </a:t>
            </a:r>
          </a:p>
          <a:p>
            <a:pPr>
              <a:buNone/>
            </a:pPr>
            <a:r>
              <a:rPr lang="en-US" altLang="zh-CN" i="1" dirty="0">
                <a:ea typeface="华文行楷" pitchFamily="2" charset="-122"/>
                <a:sym typeface="Symbol" panose="05050102010706020507" pitchFamily="18" charset="2"/>
              </a:rPr>
              <a:t>	 B   </a:t>
            </a:r>
            <a:r>
              <a:rPr lang="zh-CN" altLang="en-US" i="1" dirty="0">
                <a:sym typeface="Symbol" panose="05050102010706020507" pitchFamily="18" charset="2"/>
              </a:rPr>
              <a:t></a:t>
            </a:r>
            <a:r>
              <a:rPr lang="en-US" altLang="zh-CN" i="1" dirty="0">
                <a:ea typeface="华文行楷" pitchFamily="2" charset="-122"/>
                <a:sym typeface="Symbol" panose="05050102010706020507" pitchFamily="18" charset="2"/>
              </a:rPr>
              <a:t> |aD</a:t>
            </a:r>
          </a:p>
          <a:p>
            <a:pPr>
              <a:buNone/>
            </a:pPr>
            <a:r>
              <a:rPr lang="en-US" i="1" dirty="0">
                <a:ea typeface="华文行楷" pitchFamily="2" charset="-122"/>
                <a:sym typeface="Symbol" panose="05050102010706020507" pitchFamily="18" charset="2"/>
              </a:rPr>
              <a:t>	 C  </a:t>
            </a:r>
            <a:r>
              <a:rPr lang="en-US" altLang="zh-CN" i="1" dirty="0">
                <a:ea typeface="华文行楷" pitchFamily="2" charset="-122"/>
                <a:sym typeface="Symbol" panose="05050102010706020507" pitchFamily="18" charset="2"/>
              </a:rPr>
              <a:t> AD|b</a:t>
            </a:r>
          </a:p>
          <a:p>
            <a:pPr>
              <a:buNone/>
            </a:pPr>
            <a:r>
              <a:rPr lang="en-US" i="1" dirty="0">
                <a:ea typeface="华文行楷" pitchFamily="2" charset="-122"/>
                <a:sym typeface="Symbol" panose="05050102010706020507" pitchFamily="18" charset="2"/>
              </a:rPr>
              <a:t>	 D </a:t>
            </a:r>
            <a:r>
              <a:rPr lang="en-US" altLang="zh-CN" i="1" dirty="0">
                <a:ea typeface="华文行楷" pitchFamily="2" charset="-122"/>
                <a:sym typeface="Symbol" panose="05050102010706020507" pitchFamily="18" charset="2"/>
              </a:rPr>
              <a:t> aS|c</a:t>
            </a:r>
            <a:endParaRPr lang="en-US" i="1" dirty="0">
              <a:ea typeface="华文行楷" pitchFamily="2" charset="-122"/>
              <a:sym typeface="Symbol" panose="05050102010706020507" pitchFamily="18" charset="2"/>
            </a:endParaRPr>
          </a:p>
        </p:txBody>
      </p:sp>
      <p:sp>
        <p:nvSpPr>
          <p:cNvPr id="4" name="矩形 3"/>
          <p:cNvSpPr/>
          <p:nvPr/>
        </p:nvSpPr>
        <p:spPr>
          <a:xfrm>
            <a:off x="-468560" y="3568948"/>
            <a:ext cx="3384376" cy="2246769"/>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FOLLOW(S)</a:t>
            </a:r>
            <a:r>
              <a:rPr lang="en-US" altLang="zh-CN" sz="2800" i="1" dirty="0">
                <a:sym typeface="Symbol" panose="05050102010706020507"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FOLLOW(A)</a:t>
            </a:r>
            <a:r>
              <a:rPr lang="en-US" altLang="zh-CN" sz="2800" i="1" dirty="0">
                <a:sym typeface="Symbol" panose="05050102010706020507" pitchFamily="18" charset="2"/>
              </a:rPr>
              <a:t>=</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FOLLOW(B)=</a:t>
            </a:r>
          </a:p>
          <a:p>
            <a:pPr lvl="1">
              <a:buClr>
                <a:srgbClr val="800080"/>
              </a:buClr>
              <a:buNone/>
            </a:pPr>
            <a:r>
              <a:rPr lang="en-US" altLang="zh-CN" sz="2800" i="1" dirty="0">
                <a:ea typeface="华文行楷" pitchFamily="2" charset="-122"/>
                <a:sym typeface="Symbol" panose="05050102010706020507" pitchFamily="18" charset="2"/>
              </a:rPr>
              <a:t>FOLLOW(C)=</a:t>
            </a:r>
          </a:p>
          <a:p>
            <a:pPr lvl="1">
              <a:buClr>
                <a:srgbClr val="800080"/>
              </a:buClr>
              <a:buNone/>
            </a:pPr>
            <a:r>
              <a:rPr lang="en-US" altLang="zh-CN" sz="2800" i="1" dirty="0">
                <a:ea typeface="华文行楷" pitchFamily="2" charset="-122"/>
                <a:sym typeface="Symbol" panose="05050102010706020507" pitchFamily="18" charset="2"/>
              </a:rPr>
              <a:t>FOLLOW(D)=</a:t>
            </a:r>
          </a:p>
        </p:txBody>
      </p:sp>
      <p:sp>
        <p:nvSpPr>
          <p:cNvPr id="8" name="矩形 7"/>
          <p:cNvSpPr/>
          <p:nvPr/>
        </p:nvSpPr>
        <p:spPr>
          <a:xfrm>
            <a:off x="2395868" y="3553852"/>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2" name="矩形 1"/>
          <p:cNvSpPr/>
          <p:nvPr/>
        </p:nvSpPr>
        <p:spPr>
          <a:xfrm>
            <a:off x="2339752" y="4005064"/>
            <a:ext cx="5310336"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(First(B)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a:t>
            </a: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Follow(S) </a:t>
            </a:r>
            <a:endParaRPr lang="zh-CN" altLang="en-US" sz="2800" i="1" dirty="0">
              <a:solidFill>
                <a:schemeClr val="tx1"/>
              </a:solidFill>
              <a:ea typeface="华文行楷" pitchFamily="2" charset="-122"/>
              <a:sym typeface="Symbol" panose="05050102010706020507" pitchFamily="18" charset="2"/>
            </a:endParaRPr>
          </a:p>
        </p:txBody>
      </p:sp>
      <p:sp>
        <p:nvSpPr>
          <p:cNvPr id="10" name="矩形 9"/>
          <p:cNvSpPr/>
          <p:nvPr/>
        </p:nvSpPr>
        <p:spPr>
          <a:xfrm>
            <a:off x="2339752" y="4437112"/>
            <a:ext cx="18004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Follow(S)</a:t>
            </a:r>
            <a:endParaRPr lang="zh-CN" altLang="en-US" sz="2800" i="1" dirty="0">
              <a:solidFill>
                <a:schemeClr val="tx1"/>
              </a:solidFill>
              <a:ea typeface="华文行楷" pitchFamily="2" charset="-122"/>
              <a:sym typeface="Symbol" pitchFamily="18" charset="2"/>
            </a:endParaRPr>
          </a:p>
        </p:txBody>
      </p:sp>
      <p:sp>
        <p:nvSpPr>
          <p:cNvPr id="12" name="矩形 11"/>
          <p:cNvSpPr/>
          <p:nvPr/>
        </p:nvSpPr>
        <p:spPr>
          <a:xfrm>
            <a:off x="2339459" y="4849996"/>
            <a:ext cx="1800493"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itchFamily="18" charset="2"/>
              </a:rPr>
              <a:t>Follow(S)</a:t>
            </a:r>
            <a:endParaRPr lang="zh-CN" altLang="en-US" sz="2800" dirty="0"/>
          </a:p>
        </p:txBody>
      </p:sp>
      <p:sp>
        <p:nvSpPr>
          <p:cNvPr id="16" name="矩形 15"/>
          <p:cNvSpPr/>
          <p:nvPr/>
        </p:nvSpPr>
        <p:spPr>
          <a:xfrm>
            <a:off x="2318620" y="5282044"/>
            <a:ext cx="1821332"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Follow(B)</a:t>
            </a:r>
            <a:endParaRPr lang="zh-CN" altLang="en-US" sz="2800" i="1" dirty="0">
              <a:solidFill>
                <a:schemeClr val="tx1"/>
              </a:solidFill>
              <a:ea typeface="华文行楷" pitchFamily="2" charset="-122"/>
              <a:sym typeface="Symbol" pitchFamily="18" charset="2"/>
            </a:endParaRPr>
          </a:p>
        </p:txBody>
      </p:sp>
      <p:sp>
        <p:nvSpPr>
          <p:cNvPr id="18" name="矩形 17"/>
          <p:cNvSpPr/>
          <p:nvPr/>
        </p:nvSpPr>
        <p:spPr>
          <a:xfrm>
            <a:off x="6516216" y="4005064"/>
            <a:ext cx="2811988"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(First(D) </a:t>
            </a:r>
            <a:r>
              <a:rPr lang="en-US" altLang="zh-CN" sz="2800" i="1" dirty="0">
                <a:solidFill>
                  <a:schemeClr val="tx1"/>
                </a:solidFill>
                <a:ea typeface="华文行楷" pitchFamily="2" charset="-122"/>
                <a:sym typeface="Kingsoft Phonetic Plain" pitchFamily="2" charset="2"/>
              </a:rPr>
              <a:t>{</a:t>
            </a:r>
            <a:r>
              <a:rPr lang="en-US" altLang="zh-CN" sz="2800" i="1" dirty="0">
                <a:solidFill>
                  <a:schemeClr val="tx1"/>
                </a:solidFill>
                <a:ea typeface="华文行楷" pitchFamily="2" charset="-122"/>
                <a:sym typeface="Symbol" pitchFamily="18" charset="2"/>
              </a:rPr>
              <a:t>}) </a:t>
            </a:r>
            <a:endParaRPr lang="zh-CN" altLang="en-US" sz="2800" dirty="0"/>
          </a:p>
        </p:txBody>
      </p:sp>
      <p:sp>
        <p:nvSpPr>
          <p:cNvPr id="19" name="矩形 18"/>
          <p:cNvSpPr/>
          <p:nvPr/>
        </p:nvSpPr>
        <p:spPr>
          <a:xfrm>
            <a:off x="3922236" y="5282044"/>
            <a:ext cx="2295821"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itchFamily="18" charset="2"/>
              </a:rPr>
              <a:t> Follow(C) </a:t>
            </a:r>
            <a:endParaRPr lang="zh-CN" altLang="en-US" sz="2800" dirty="0"/>
          </a:p>
        </p:txBody>
      </p:sp>
      <p:sp>
        <p:nvSpPr>
          <p:cNvPr id="21" name="矩形 20"/>
          <p:cNvSpPr/>
          <p:nvPr/>
        </p:nvSpPr>
        <p:spPr>
          <a:xfrm>
            <a:off x="2843808" y="3573016"/>
            <a:ext cx="209704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Follow(D)</a:t>
            </a:r>
            <a:endParaRPr lang="zh-CN" altLang="en-US" sz="2800" i="1" dirty="0">
              <a:solidFill>
                <a:schemeClr val="tx1"/>
              </a:solidFill>
              <a:ea typeface="华文行楷" pitchFamily="2" charset="-122"/>
              <a:sym typeface="Symbol" pitchFamily="18" charset="2"/>
            </a:endParaRPr>
          </a:p>
        </p:txBody>
      </p:sp>
      <p:graphicFrame>
        <p:nvGraphicFramePr>
          <p:cNvPr id="24" name="表格 23"/>
          <p:cNvGraphicFramePr>
            <a:graphicFrameLocks noGrp="1"/>
          </p:cNvGraphicFramePr>
          <p:nvPr>
            <p:extLst>
              <p:ext uri="{D42A27DB-BD31-4B8C-83A1-F6EECF244321}">
                <p14:modId xmlns:p14="http://schemas.microsoft.com/office/powerpoint/2010/main" val="2242476790"/>
              </p:ext>
            </p:extLst>
          </p:nvPr>
        </p:nvGraphicFramePr>
        <p:xfrm>
          <a:off x="3419872" y="51243"/>
          <a:ext cx="5688632" cy="3233741"/>
        </p:xfrm>
        <a:graphic>
          <a:graphicData uri="http://schemas.openxmlformats.org/drawingml/2006/table">
            <a:tbl>
              <a:tblPr firstRow="1" bandRow="1">
                <a:tableStyleId>{5940675A-B579-460E-94D1-54222C63F5DA}</a:tableStyleId>
              </a:tblPr>
              <a:tblGrid>
                <a:gridCol w="1685521">
                  <a:extLst>
                    <a:ext uri="{9D8B030D-6E8A-4147-A177-3AD203B41FA5}">
                      <a16:colId xmlns:a16="http://schemas.microsoft.com/office/drawing/2014/main" val="20000"/>
                    </a:ext>
                  </a:extLst>
                </a:gridCol>
                <a:gridCol w="1672093">
                  <a:extLst>
                    <a:ext uri="{9D8B030D-6E8A-4147-A177-3AD203B41FA5}">
                      <a16:colId xmlns:a16="http://schemas.microsoft.com/office/drawing/2014/main" val="20001"/>
                    </a:ext>
                  </a:extLst>
                </a:gridCol>
                <a:gridCol w="2331018">
                  <a:extLst>
                    <a:ext uri="{9D8B030D-6E8A-4147-A177-3AD203B41FA5}">
                      <a16:colId xmlns:a16="http://schemas.microsoft.com/office/drawing/2014/main" val="20002"/>
                    </a:ext>
                  </a:extLst>
                </a:gridCol>
              </a:tblGrid>
              <a:tr h="642941">
                <a:tc>
                  <a:txBody>
                    <a:bodyPr/>
                    <a:lstStyle/>
                    <a:p>
                      <a:pPr algn="ct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非终结符</a:t>
                      </a:r>
                    </a:p>
                  </a:txBody>
                  <a:tcPr/>
                </a:tc>
                <a:tc>
                  <a:txBody>
                    <a:bodyPr/>
                    <a:lstStyle/>
                    <a:p>
                      <a:pPr algn="ct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FIRST</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FOLLOW</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extLst>
                  <a:ext uri="{0D108BD9-81ED-4DB2-BD59-A6C34878D82A}">
                    <a16:rowId xmlns:a16="http://schemas.microsoft.com/office/drawing/2014/main" val="10000"/>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val="652887199"/>
              </p:ext>
            </p:extLst>
          </p:nvPr>
        </p:nvGraphicFramePr>
        <p:xfrm>
          <a:off x="3419872" y="51243"/>
          <a:ext cx="5688632" cy="3233741"/>
        </p:xfrm>
        <a:graphic>
          <a:graphicData uri="http://schemas.openxmlformats.org/drawingml/2006/table">
            <a:tbl>
              <a:tblPr firstRow="1" bandRow="1">
                <a:tableStyleId>{5940675A-B579-460E-94D1-54222C63F5DA}</a:tableStyleId>
              </a:tblPr>
              <a:tblGrid>
                <a:gridCol w="1685521">
                  <a:extLst>
                    <a:ext uri="{9D8B030D-6E8A-4147-A177-3AD203B41FA5}">
                      <a16:colId xmlns:a16="http://schemas.microsoft.com/office/drawing/2014/main" val="20000"/>
                    </a:ext>
                  </a:extLst>
                </a:gridCol>
                <a:gridCol w="1672093">
                  <a:extLst>
                    <a:ext uri="{9D8B030D-6E8A-4147-A177-3AD203B41FA5}">
                      <a16:colId xmlns:a16="http://schemas.microsoft.com/office/drawing/2014/main" val="20001"/>
                    </a:ext>
                  </a:extLst>
                </a:gridCol>
                <a:gridCol w="2331018">
                  <a:extLst>
                    <a:ext uri="{9D8B030D-6E8A-4147-A177-3AD203B41FA5}">
                      <a16:colId xmlns:a16="http://schemas.microsoft.com/office/drawing/2014/main" val="20002"/>
                    </a:ext>
                  </a:extLst>
                </a:gridCol>
              </a:tblGrid>
              <a:tr h="642941">
                <a:tc>
                  <a:txBody>
                    <a:bodyPr/>
                    <a:lstStyle/>
                    <a:p>
                      <a:pPr algn="ct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非终结符</a:t>
                      </a:r>
                    </a:p>
                  </a:txBody>
                  <a:tcPr/>
                </a:tc>
                <a:tc>
                  <a:txBody>
                    <a:bodyPr/>
                    <a:lstStyle/>
                    <a:p>
                      <a:pPr algn="ct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FIRST</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FOLLOW</a:t>
                      </a:r>
                      <a:r>
                        <a:rPr lang="zh-CN" altLang="en-US" sz="2800" b="1" i="0" u="none" kern="1200" baseline="0" dirty="0">
                          <a:solidFill>
                            <a:srgbClr val="800080"/>
                          </a:solidFill>
                          <a:latin typeface="楷体_GB2312" pitchFamily="49" charset="-122"/>
                          <a:ea typeface="楷体_GB2312" pitchFamily="49" charset="-122"/>
                          <a:cs typeface="+mn-cs"/>
                          <a:sym typeface="Symbol" panose="05050102010706020507" pitchFamily="18" charset="2"/>
                        </a:rPr>
                        <a:t>集</a:t>
                      </a:r>
                    </a:p>
                  </a:txBody>
                  <a:tcPr/>
                </a:tc>
                <a:extLst>
                  <a:ext uri="{0D108BD9-81ED-4DB2-BD59-A6C34878D82A}">
                    <a16:rowId xmlns:a16="http://schemas.microsoft.com/office/drawing/2014/main" val="10000"/>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S</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algn="ctr" defTabSz="914400" rtl="0" eaLnBrk="1" latinLnBrk="0" hangingPunct="1"/>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algn="ct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1"/>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 }</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2"/>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B</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3"/>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C</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a,b,c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4"/>
                  </a:ext>
                </a:extLst>
              </a:tr>
              <a:tr h="456029">
                <a:tc>
                  <a:txBody>
                    <a:bodyPr/>
                    <a:lstStyle/>
                    <a:p>
                      <a:pPr algn="ctr"/>
                      <a:r>
                        <a:rPr lang="en-US" altLang="zh-CN"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D</a:t>
                      </a:r>
                      <a:endParaRPr lang="zh-CN" altLang="en-US" sz="2800" b="1" i="1"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r>
                        <a:rPr lang="en-US" altLang="zh-CN" sz="2800" b="1" i="0" u="none" kern="1200" baseline="0" dirty="0" err="1">
                          <a:solidFill>
                            <a:srgbClr val="333399"/>
                          </a:solidFill>
                          <a:latin typeface="Arial" panose="020B0604020202020204" pitchFamily="34" charset="0"/>
                          <a:ea typeface="华文行楷" pitchFamily="2" charset="-122"/>
                          <a:cs typeface="+mn-cs"/>
                          <a:sym typeface="Symbol" panose="05050102010706020507" pitchFamily="18" charset="2"/>
                        </a:rPr>
                        <a:t>a,c</a:t>
                      </a: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rPr>
                        <a:t>{#}</a:t>
                      </a:r>
                      <a:endParaRPr lang="zh-CN" altLang="en-US" sz="2800" b="1" i="0" u="none" kern="1200" baseline="0" dirty="0">
                        <a:solidFill>
                          <a:srgbClr val="333399"/>
                        </a:solidFill>
                        <a:latin typeface="Arial" panose="020B0604020202020204" pitchFamily="34" charset="0"/>
                        <a:ea typeface="华文行楷" pitchFamily="2" charset="-122"/>
                        <a:cs typeface="+mn-cs"/>
                        <a:sym typeface="Symbol" panose="05050102010706020507" pitchFamily="18" charset="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2661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7504" y="205810"/>
            <a:ext cx="9036496" cy="584775"/>
          </a:xfrm>
          <a:prstGeom prst="rect">
            <a:avLst/>
          </a:prstGeom>
          <a:no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用包含关系图来表示</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集之间的包含关系</a:t>
            </a:r>
            <a:endParaRPr lang="en-US" altLang="zh-CN" dirty="0">
              <a:solidFill>
                <a:srgbClr val="800080"/>
              </a:solidFill>
              <a:latin typeface="楷体_GB2312" pitchFamily="49" charset="-122"/>
            </a:endParaRPr>
          </a:p>
        </p:txBody>
      </p:sp>
      <p:sp>
        <p:nvSpPr>
          <p:cNvPr id="2" name="矩形 1"/>
          <p:cNvSpPr/>
          <p:nvPr/>
        </p:nvSpPr>
        <p:spPr>
          <a:xfrm>
            <a:off x="0" y="1010946"/>
            <a:ext cx="9289032" cy="6001643"/>
          </a:xfrm>
          <a:prstGeom prst="rect">
            <a:avLst/>
          </a:prstGeom>
        </p:spPr>
        <p:txBody>
          <a:bodyPr wrap="square">
            <a:spAutoFit/>
          </a:bodyPr>
          <a:lstStyle/>
          <a:p>
            <a:r>
              <a:rPr lang="zh-CN" altLang="en-US" dirty="0">
                <a:solidFill>
                  <a:srgbClr val="990099"/>
                </a:solidFill>
                <a:sym typeface="Symbol" pitchFamily="18" charset="2"/>
              </a:rPr>
              <a:t>当我们列出</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a:t>
            </a:r>
            <a:r>
              <a:rPr lang="zh-CN" altLang="en-US" dirty="0">
                <a:solidFill>
                  <a:srgbClr val="990099"/>
                </a:solidFill>
                <a:latin typeface="楷体_GB2312" pitchFamily="49" charset="-122"/>
              </a:rPr>
              <a:t>的关系式以后，如果</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a:t>
            </a:r>
            <a:r>
              <a:rPr lang="zh-CN" altLang="en-US" dirty="0">
                <a:solidFill>
                  <a:srgbClr val="FF0000"/>
                </a:solidFill>
                <a:latin typeface="楷体_GB2312" pitchFamily="49" charset="-122"/>
              </a:rPr>
              <a:t>之间的包含关系较为复杂</a:t>
            </a:r>
            <a:r>
              <a:rPr lang="zh-CN" altLang="en-US" dirty="0">
                <a:solidFill>
                  <a:srgbClr val="990099"/>
                </a:solidFill>
                <a:latin typeface="楷体_GB2312" pitchFamily="49" charset="-122"/>
              </a:rPr>
              <a:t>，特别是有</a:t>
            </a:r>
            <a:r>
              <a:rPr lang="zh-CN" altLang="en-US" dirty="0">
                <a:solidFill>
                  <a:srgbClr val="FF0000"/>
                </a:solidFill>
                <a:latin typeface="楷体_GB2312" pitchFamily="49" charset="-122"/>
              </a:rPr>
              <a:t>互相包含</a:t>
            </a:r>
            <a:r>
              <a:rPr lang="zh-CN" altLang="en-US" dirty="0">
                <a:solidFill>
                  <a:srgbClr val="990099"/>
                </a:solidFill>
                <a:latin typeface="楷体_GB2312" pitchFamily="49" charset="-122"/>
              </a:rPr>
              <a:t>这种情况，我们可以借助包含关系图来求出</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a:t>
            </a:r>
            <a:r>
              <a:rPr lang="zh-CN" altLang="en-US" dirty="0">
                <a:solidFill>
                  <a:srgbClr val="990099"/>
                </a:solidFill>
                <a:latin typeface="楷体_GB2312" pitchFamily="49" charset="-122"/>
              </a:rPr>
              <a:t>中包含的元素。</a:t>
            </a:r>
            <a:endParaRPr lang="en-US" altLang="zh-CN" dirty="0">
              <a:solidFill>
                <a:srgbClr val="990099"/>
              </a:solidFill>
              <a:latin typeface="楷体_GB2312" pitchFamily="49" charset="-122"/>
            </a:endParaRPr>
          </a:p>
          <a:p>
            <a:r>
              <a:rPr lang="zh-CN" altLang="en-US" dirty="0">
                <a:solidFill>
                  <a:srgbClr val="990099"/>
                </a:solidFill>
                <a:latin typeface="楷体_GB2312" pitchFamily="49" charset="-122"/>
              </a:rPr>
              <a:t>按如下方式构造</a:t>
            </a:r>
            <a:r>
              <a:rPr lang="en-US" altLang="zh-CN" dirty="0">
                <a:solidFill>
                  <a:srgbClr val="800080"/>
                </a:solidFill>
                <a:latin typeface="楷体_GB2312" pitchFamily="49" charset="-122"/>
              </a:rPr>
              <a:t>Follow</a:t>
            </a:r>
            <a:r>
              <a:rPr lang="zh-CN" altLang="en-US" dirty="0">
                <a:solidFill>
                  <a:srgbClr val="800080"/>
                </a:solidFill>
                <a:latin typeface="楷体_GB2312" pitchFamily="49" charset="-122"/>
              </a:rPr>
              <a:t>集的</a:t>
            </a:r>
            <a:r>
              <a:rPr lang="zh-CN" altLang="en-US" dirty="0">
                <a:solidFill>
                  <a:srgbClr val="990099"/>
                </a:solidFill>
                <a:latin typeface="楷体_GB2312" pitchFamily="49" charset="-122"/>
              </a:rPr>
              <a:t>包含关系图</a:t>
            </a:r>
            <a:r>
              <a:rPr lang="en-US" altLang="zh-CN" dirty="0">
                <a:solidFill>
                  <a:srgbClr val="990099"/>
                </a:solidFill>
                <a:latin typeface="楷体_GB2312" pitchFamily="49" charset="-122"/>
              </a:rPr>
              <a:t>:</a:t>
            </a:r>
          </a:p>
          <a:p>
            <a:pPr>
              <a:buNone/>
            </a:pPr>
            <a:r>
              <a:rPr lang="en-US" altLang="zh-CN" dirty="0"/>
              <a:t>1</a:t>
            </a:r>
            <a:r>
              <a:rPr lang="zh-CN" altLang="en-US" dirty="0"/>
              <a:t>）</a:t>
            </a:r>
            <a:r>
              <a:rPr lang="en-US" altLang="zh-CN" dirty="0">
                <a:solidFill>
                  <a:srgbClr val="800080"/>
                </a:solidFill>
                <a:latin typeface="楷体_GB2312" pitchFamily="49" charset="-122"/>
              </a:rPr>
              <a:t> Follow</a:t>
            </a:r>
            <a:r>
              <a:rPr lang="zh-CN" altLang="en-US" dirty="0">
                <a:solidFill>
                  <a:srgbClr val="800080"/>
                </a:solidFill>
                <a:latin typeface="楷体_GB2312" pitchFamily="49" charset="-122"/>
              </a:rPr>
              <a:t>集的</a:t>
            </a:r>
            <a:r>
              <a:rPr lang="zh-CN" altLang="en-US" dirty="0">
                <a:solidFill>
                  <a:srgbClr val="990099"/>
                </a:solidFill>
                <a:latin typeface="楷体_GB2312" pitchFamily="49" charset="-122"/>
              </a:rPr>
              <a:t>包含关系图一般含有三类节点</a:t>
            </a:r>
            <a:endParaRPr lang="en-US" altLang="zh-CN" dirty="0">
              <a:solidFill>
                <a:srgbClr val="990099"/>
              </a:solidFill>
              <a:latin typeface="楷体_GB2312" pitchFamily="49" charset="-122"/>
            </a:endParaRPr>
          </a:p>
          <a:p>
            <a:pPr>
              <a:buNone/>
            </a:pPr>
            <a:r>
              <a:rPr lang="zh-CN" altLang="en-US" dirty="0">
                <a:solidFill>
                  <a:srgbClr val="990099"/>
                </a:solidFill>
              </a:rPr>
              <a:t>终结符 </a:t>
            </a:r>
            <a:r>
              <a:rPr lang="en-US" altLang="zh-CN" dirty="0">
                <a:solidFill>
                  <a:srgbClr val="990099"/>
                </a:solidFill>
              </a:rPr>
              <a:t>a</a:t>
            </a:r>
            <a:r>
              <a:rPr lang="zh-CN" altLang="en-US" dirty="0">
                <a:solidFill>
                  <a:srgbClr val="990099"/>
                </a:solidFill>
              </a:rPr>
              <a:t>或</a:t>
            </a:r>
            <a:r>
              <a:rPr lang="en-US" altLang="zh-CN" dirty="0">
                <a:solidFill>
                  <a:srgbClr val="990099"/>
                </a:solidFill>
              </a:rPr>
              <a:t>#, Follow(X), First(Y)</a:t>
            </a:r>
          </a:p>
          <a:p>
            <a:pPr marL="971550" lvl="1" indent="-514350">
              <a:buNone/>
            </a:pPr>
            <a:r>
              <a:rPr lang="zh-CN" altLang="en-US" dirty="0">
                <a:solidFill>
                  <a:srgbClr val="990099"/>
                </a:solidFill>
              </a:rPr>
              <a:t>终结符 </a:t>
            </a:r>
            <a:r>
              <a:rPr lang="en-US" altLang="zh-CN" dirty="0">
                <a:solidFill>
                  <a:srgbClr val="990099"/>
                </a:solidFill>
              </a:rPr>
              <a:t>a</a:t>
            </a:r>
            <a:r>
              <a:rPr lang="en-US" altLang="zh-CN" dirty="0">
                <a:sym typeface="Symbol" pitchFamily="18" charset="2"/>
              </a:rPr>
              <a:t> </a:t>
            </a:r>
            <a:r>
              <a:rPr lang="en-US" altLang="zh-CN" i="1" dirty="0"/>
              <a:t>V</a:t>
            </a:r>
            <a:r>
              <a:rPr lang="en-US" altLang="zh-CN" i="1" baseline="-25000" dirty="0">
                <a:sym typeface="Symbol" pitchFamily="18" charset="2"/>
              </a:rPr>
              <a:t>T</a:t>
            </a:r>
            <a:r>
              <a:rPr lang="zh-CN" altLang="en-US" dirty="0">
                <a:solidFill>
                  <a:srgbClr val="990099"/>
                </a:solidFill>
              </a:rPr>
              <a:t>或</a:t>
            </a:r>
            <a:r>
              <a:rPr lang="en-US" altLang="zh-CN" dirty="0">
                <a:solidFill>
                  <a:srgbClr val="990099"/>
                </a:solidFill>
              </a:rPr>
              <a:t>#: </a:t>
            </a:r>
            <a:r>
              <a:rPr lang="zh-CN" altLang="en-US" dirty="0">
                <a:sym typeface="Symbol" pitchFamily="18" charset="2"/>
              </a:rPr>
              <a:t>其节点用符号本身标记；</a:t>
            </a:r>
            <a:endParaRPr lang="en-US" altLang="zh-CN" dirty="0">
              <a:sym typeface="Symbol" pitchFamily="18" charset="2"/>
            </a:endParaRPr>
          </a:p>
          <a:p>
            <a:pPr marL="971550" lvl="1" indent="-514350">
              <a:buNone/>
            </a:pPr>
            <a:r>
              <a:rPr lang="en-US" altLang="zh-CN" dirty="0">
                <a:solidFill>
                  <a:srgbClr val="990099"/>
                </a:solidFill>
              </a:rPr>
              <a:t>Follow(X):</a:t>
            </a:r>
            <a:r>
              <a:rPr lang="zh-CN" altLang="en-US" dirty="0">
                <a:sym typeface="Symbol" pitchFamily="18" charset="2"/>
              </a:rPr>
              <a:t>其节点用</a:t>
            </a:r>
            <a:r>
              <a:rPr lang="en-US" altLang="zh-CN" dirty="0">
                <a:solidFill>
                  <a:srgbClr val="990099"/>
                </a:solidFill>
              </a:rPr>
              <a:t>Follow(X)</a:t>
            </a:r>
            <a:r>
              <a:rPr lang="zh-CN" altLang="en-US" dirty="0">
                <a:sym typeface="Symbol" pitchFamily="18" charset="2"/>
              </a:rPr>
              <a:t>标记</a:t>
            </a:r>
            <a:r>
              <a:rPr lang="en-US" altLang="zh-CN" dirty="0">
                <a:sym typeface="Symbol" pitchFamily="18" charset="2"/>
              </a:rPr>
              <a:t>, </a:t>
            </a:r>
          </a:p>
          <a:p>
            <a:pPr marL="971550" lvl="1" indent="-514350">
              <a:buNone/>
            </a:pPr>
            <a:r>
              <a:rPr lang="en-US" altLang="zh-CN" dirty="0">
                <a:solidFill>
                  <a:srgbClr val="990099"/>
                </a:solidFill>
              </a:rPr>
              <a:t>First(Y):</a:t>
            </a:r>
            <a:r>
              <a:rPr lang="zh-CN" altLang="en-US" dirty="0">
                <a:sym typeface="Symbol" pitchFamily="18" charset="2"/>
              </a:rPr>
              <a:t>其节点用</a:t>
            </a:r>
            <a:r>
              <a:rPr lang="en-US" altLang="zh-CN" dirty="0">
                <a:solidFill>
                  <a:srgbClr val="990099"/>
                </a:solidFill>
              </a:rPr>
              <a:t>First(Y)</a:t>
            </a:r>
            <a:r>
              <a:rPr lang="zh-CN" altLang="en-US" dirty="0">
                <a:sym typeface="Symbol" pitchFamily="18" charset="2"/>
              </a:rPr>
              <a:t>标记</a:t>
            </a:r>
            <a:r>
              <a:rPr lang="en-US" altLang="zh-CN" dirty="0">
                <a:sym typeface="Symbol" pitchFamily="18" charset="2"/>
              </a:rPr>
              <a:t>, </a:t>
            </a:r>
            <a:r>
              <a:rPr lang="zh-CN" altLang="en-US" dirty="0">
                <a:sym typeface="Symbol" pitchFamily="18" charset="2"/>
              </a:rPr>
              <a:t>每个</a:t>
            </a:r>
            <a:r>
              <a:rPr lang="en-US" altLang="zh-CN" dirty="0">
                <a:sym typeface="Symbol" pitchFamily="18" charset="2"/>
              </a:rPr>
              <a:t>First(Y)</a:t>
            </a:r>
            <a:r>
              <a:rPr lang="zh-CN" altLang="en-US" dirty="0">
                <a:sym typeface="Symbol" pitchFamily="18" charset="2"/>
              </a:rPr>
              <a:t>节点对应的是</a:t>
            </a:r>
            <a:r>
              <a:rPr lang="en-US" altLang="zh-CN" dirty="0">
                <a:sym typeface="Symbol" pitchFamily="18" charset="2"/>
              </a:rPr>
              <a:t>First(Y)-{</a:t>
            </a:r>
            <a:r>
              <a:rPr lang="el-GR" altLang="zh-CN" dirty="0">
                <a:latin typeface="Arial"/>
                <a:cs typeface="Arial"/>
                <a:sym typeface="Symbol" pitchFamily="18" charset="2"/>
              </a:rPr>
              <a:t>ε</a:t>
            </a:r>
            <a:r>
              <a:rPr lang="en-US" altLang="zh-CN" dirty="0">
                <a:sym typeface="Symbol" pitchFamily="18" charset="2"/>
              </a:rPr>
              <a:t>}</a:t>
            </a:r>
          </a:p>
          <a:p>
            <a:endParaRPr lang="zh-CN" altLang="en-US" dirty="0">
              <a:solidFill>
                <a:srgbClr val="990099"/>
              </a:solidFill>
            </a:endParaRPr>
          </a:p>
        </p:txBody>
      </p:sp>
    </p:spTree>
    <p:extLst>
      <p:ext uri="{BB962C8B-B14F-4D97-AF65-F5344CB8AC3E}">
        <p14:creationId xmlns:p14="http://schemas.microsoft.com/office/powerpoint/2010/main" val="15141681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7504" y="205810"/>
            <a:ext cx="9036496" cy="584775"/>
          </a:xfrm>
          <a:prstGeom prst="rect">
            <a:avLst/>
          </a:prstGeom>
          <a:noFill/>
          <a:ln w="9525">
            <a:noFill/>
            <a:miter lim="800000"/>
            <a:headEnd/>
            <a:tailEnd/>
          </a:ln>
        </p:spPr>
        <p:txBody>
          <a:bodyPr wrap="square">
            <a:spAutoFit/>
          </a:bodyPr>
          <a:lstStyle/>
          <a:p>
            <a:pPr>
              <a:buNone/>
            </a:pPr>
            <a:r>
              <a:rPr lang="zh-CN" altLang="en-US" dirty="0">
                <a:solidFill>
                  <a:srgbClr val="800080"/>
                </a:solidFill>
                <a:latin typeface="楷体_GB2312" pitchFamily="49" charset="-122"/>
              </a:rPr>
              <a:t>用包含关系图来表示</a:t>
            </a:r>
            <a:r>
              <a:rPr lang="en-US" altLang="zh-CN" dirty="0">
                <a:solidFill>
                  <a:srgbClr val="800080"/>
                </a:solidFill>
                <a:latin typeface="楷体_GB2312" pitchFamily="49" charset="-122"/>
              </a:rPr>
              <a:t>First</a:t>
            </a:r>
            <a:r>
              <a:rPr lang="zh-CN" altLang="en-US" dirty="0">
                <a:solidFill>
                  <a:srgbClr val="800080"/>
                </a:solidFill>
                <a:latin typeface="楷体_GB2312" pitchFamily="49" charset="-122"/>
              </a:rPr>
              <a:t>集之间的包含关系</a:t>
            </a:r>
            <a:endParaRPr lang="en-US" altLang="zh-CN" dirty="0">
              <a:solidFill>
                <a:srgbClr val="800080"/>
              </a:solidFill>
              <a:latin typeface="楷体_GB2312" pitchFamily="49" charset="-122"/>
            </a:endParaRPr>
          </a:p>
        </p:txBody>
      </p:sp>
      <p:sp>
        <p:nvSpPr>
          <p:cNvPr id="17" name="Rectangle 4"/>
          <p:cNvSpPr>
            <a:spLocks noChangeArrowheads="1"/>
          </p:cNvSpPr>
          <p:nvPr/>
        </p:nvSpPr>
        <p:spPr bwMode="auto">
          <a:xfrm>
            <a:off x="0" y="1024599"/>
            <a:ext cx="9001156" cy="6001643"/>
          </a:xfrm>
          <a:prstGeom prst="rect">
            <a:avLst/>
          </a:prstGeom>
          <a:noFill/>
          <a:ln w="9525">
            <a:noFill/>
            <a:miter lim="800000"/>
            <a:headEnd/>
            <a:tailEnd/>
          </a:ln>
        </p:spPr>
        <p:txBody>
          <a:bodyPr wrap="square">
            <a:spAutoFit/>
          </a:bodyPr>
          <a:lstStyle/>
          <a:p>
            <a:pPr>
              <a:buNone/>
            </a:pPr>
            <a:r>
              <a:rPr lang="en-US" altLang="zh-CN" dirty="0">
                <a:sym typeface="Symbol" pitchFamily="18" charset="2"/>
              </a:rPr>
              <a:t>2</a:t>
            </a:r>
            <a:r>
              <a:rPr lang="zh-CN" altLang="en-US" dirty="0">
                <a:sym typeface="Symbol" pitchFamily="18" charset="2"/>
              </a:rPr>
              <a:t>）对于开始符号</a:t>
            </a:r>
            <a:r>
              <a:rPr lang="en-US" altLang="zh-CN" dirty="0">
                <a:sym typeface="Symbol" pitchFamily="18" charset="2"/>
              </a:rPr>
              <a:t>S</a:t>
            </a:r>
            <a:r>
              <a:rPr lang="zh-CN" altLang="en-US" dirty="0">
                <a:sym typeface="Symbol" pitchFamily="18" charset="2"/>
              </a:rPr>
              <a:t>，</a:t>
            </a:r>
            <a:r>
              <a:rPr lang="en-US" altLang="zh-CN" dirty="0">
                <a:sym typeface="Symbol" pitchFamily="18" charset="2"/>
              </a:rPr>
              <a:t>Follow(S)</a:t>
            </a:r>
            <a:r>
              <a:rPr lang="zh-CN" altLang="en-US" dirty="0">
                <a:sym typeface="Symbol" pitchFamily="18" charset="2"/>
              </a:rPr>
              <a:t>节点连接一条有向边到</a:t>
            </a:r>
            <a:r>
              <a:rPr lang="en-US" altLang="zh-CN" dirty="0">
                <a:sym typeface="Symbol" pitchFamily="18" charset="2"/>
              </a:rPr>
              <a:t>#</a:t>
            </a:r>
            <a:r>
              <a:rPr lang="zh-CN" altLang="en-US" dirty="0">
                <a:sym typeface="Symbol" pitchFamily="18" charset="2"/>
              </a:rPr>
              <a:t>节点； </a:t>
            </a:r>
            <a:endParaRPr lang="en-US" altLang="zh-CN" dirty="0">
              <a:sym typeface="Symbol" pitchFamily="18" charset="2"/>
            </a:endParaRPr>
          </a:p>
          <a:p>
            <a:pPr>
              <a:buNone/>
            </a:pPr>
            <a:r>
              <a:rPr lang="en-US" altLang="zh-CN" dirty="0">
                <a:sym typeface="Symbol" pitchFamily="18" charset="2"/>
              </a:rPr>
              <a:t>3</a:t>
            </a:r>
            <a:r>
              <a:rPr lang="zh-CN" altLang="en-US" dirty="0">
                <a:sym typeface="Symbol" pitchFamily="18" charset="2"/>
              </a:rPr>
              <a:t>）对于 一个 </a:t>
            </a:r>
            <a:r>
              <a:rPr lang="en-US" altLang="zh-CN" dirty="0">
                <a:sym typeface="Symbol" pitchFamily="18" charset="2"/>
              </a:rPr>
              <a:t>Follow(X)</a:t>
            </a:r>
            <a:r>
              <a:rPr lang="zh-CN" altLang="en-US" dirty="0">
                <a:sym typeface="Symbol" pitchFamily="18" charset="2"/>
              </a:rPr>
              <a:t>节点 ，</a:t>
            </a:r>
            <a:endParaRPr lang="en-US" altLang="zh-CN" dirty="0">
              <a:sym typeface="Symbol" pitchFamily="18" charset="2"/>
            </a:endParaRPr>
          </a:p>
          <a:p>
            <a:pPr>
              <a:buNone/>
            </a:pPr>
            <a:r>
              <a:rPr lang="en-US" altLang="zh-CN" dirty="0">
                <a:sym typeface="Symbol" pitchFamily="18" charset="2"/>
              </a:rPr>
              <a:t>       </a:t>
            </a:r>
            <a:r>
              <a:rPr lang="zh-CN" altLang="en-US" dirty="0">
                <a:sym typeface="Symbol" pitchFamily="18" charset="2"/>
              </a:rPr>
              <a:t>对于</a:t>
            </a:r>
            <a:r>
              <a:rPr lang="en-US" altLang="zh-CN" dirty="0">
                <a:sym typeface="Symbol" pitchFamily="18" charset="2"/>
              </a:rPr>
              <a:t>a </a:t>
            </a:r>
            <a:r>
              <a:rPr lang="en-US" altLang="zh-CN" i="1" dirty="0"/>
              <a:t>V</a:t>
            </a:r>
            <a:r>
              <a:rPr lang="en-US" altLang="zh-CN" i="1" baseline="-25000" dirty="0">
                <a:sym typeface="Symbol" pitchFamily="18" charset="2"/>
              </a:rPr>
              <a:t>T</a:t>
            </a:r>
            <a:r>
              <a:rPr lang="zh-CN" altLang="en-US" i="1" baseline="-25000" dirty="0">
                <a:sym typeface="Symbol" pitchFamily="18" charset="2"/>
              </a:rPr>
              <a:t>，</a:t>
            </a:r>
            <a:r>
              <a:rPr lang="zh-CN" altLang="en-US" dirty="0">
                <a:sym typeface="Symbol" pitchFamily="18" charset="2"/>
              </a:rPr>
              <a:t> 若</a:t>
            </a:r>
            <a:r>
              <a:rPr lang="en-US" altLang="zh-CN" dirty="0">
                <a:sym typeface="Symbol" pitchFamily="18" charset="2"/>
              </a:rPr>
              <a:t>Follow (X)</a:t>
            </a:r>
            <a:r>
              <a:rPr lang="zh-CN" altLang="en-US" dirty="0">
                <a:sym typeface="Symbol" pitchFamily="18" charset="2"/>
              </a:rPr>
              <a:t>包含 </a:t>
            </a:r>
            <a:r>
              <a:rPr lang="en-US" altLang="zh-CN" dirty="0">
                <a:sym typeface="Symbol" pitchFamily="18" charset="2"/>
              </a:rPr>
              <a:t>a</a:t>
            </a:r>
            <a:r>
              <a:rPr lang="en-US" altLang="zh-CN" i="1" baseline="-25000" dirty="0">
                <a:sym typeface="Symbol" pitchFamily="18" charset="2"/>
              </a:rPr>
              <a:t>, </a:t>
            </a:r>
            <a:r>
              <a:rPr lang="zh-CN" altLang="en-US" dirty="0">
                <a:sym typeface="Symbol" pitchFamily="18" charset="2"/>
              </a:rPr>
              <a:t>则画一条从</a:t>
            </a:r>
            <a:r>
              <a:rPr lang="en-US" altLang="zh-CN" dirty="0">
                <a:sym typeface="Symbol" pitchFamily="18" charset="2"/>
              </a:rPr>
              <a:t>	Follow (X)</a:t>
            </a:r>
            <a:r>
              <a:rPr lang="zh-CN" altLang="en-US" dirty="0">
                <a:sym typeface="Symbol" pitchFamily="18" charset="2"/>
              </a:rPr>
              <a:t>到</a:t>
            </a:r>
            <a:r>
              <a:rPr lang="en-US" altLang="zh-CN" dirty="0">
                <a:sym typeface="Symbol" pitchFamily="18" charset="2"/>
              </a:rPr>
              <a:t>a</a:t>
            </a:r>
            <a:r>
              <a:rPr lang="zh-CN" altLang="en-US" dirty="0">
                <a:sym typeface="Symbol" pitchFamily="18" charset="2"/>
              </a:rPr>
              <a:t> 的 有向边；</a:t>
            </a:r>
            <a:endParaRPr lang="en-US" altLang="zh-CN" dirty="0">
              <a:sym typeface="Symbol" pitchFamily="18" charset="2"/>
            </a:endParaRPr>
          </a:p>
          <a:p>
            <a:pPr marL="0" lvl="1">
              <a:buNone/>
            </a:pPr>
            <a:r>
              <a:rPr lang="en-US" altLang="zh-CN" dirty="0">
                <a:sym typeface="Symbol" pitchFamily="18" charset="2"/>
              </a:rPr>
              <a:t>	</a:t>
            </a:r>
            <a:r>
              <a:rPr lang="zh-CN" altLang="en-US" dirty="0">
                <a:sym typeface="Symbol" pitchFamily="18" charset="2"/>
              </a:rPr>
              <a:t>对于</a:t>
            </a:r>
            <a:r>
              <a:rPr lang="en-US" altLang="zh-CN" dirty="0">
                <a:sym typeface="Symbol" pitchFamily="18" charset="2"/>
              </a:rPr>
              <a:t>Y</a:t>
            </a:r>
            <a:r>
              <a:rPr lang="en-US" altLang="zh-CN" i="1" dirty="0"/>
              <a:t>V</a:t>
            </a:r>
            <a:r>
              <a:rPr lang="en-US" altLang="zh-CN" i="1" baseline="-25000" dirty="0">
                <a:sym typeface="Symbol" pitchFamily="18" charset="2"/>
              </a:rPr>
              <a:t>N ,</a:t>
            </a:r>
            <a:r>
              <a:rPr lang="zh-CN" altLang="en-US" dirty="0">
                <a:sym typeface="Symbol" pitchFamily="18" charset="2"/>
              </a:rPr>
              <a:t>若</a:t>
            </a:r>
            <a:r>
              <a:rPr lang="en-US" altLang="zh-CN" dirty="0">
                <a:sym typeface="Symbol" pitchFamily="18" charset="2"/>
              </a:rPr>
              <a:t>Follow (X)</a:t>
            </a:r>
            <a:r>
              <a:rPr lang="zh-CN" altLang="en-US" dirty="0">
                <a:sym typeface="Symbol" pitchFamily="18" charset="2"/>
              </a:rPr>
              <a:t>包含 </a:t>
            </a:r>
            <a:r>
              <a:rPr lang="en-US" altLang="zh-CN" dirty="0">
                <a:sym typeface="Symbol" pitchFamily="18" charset="2"/>
              </a:rPr>
              <a:t>First(Y)-{</a:t>
            </a:r>
            <a:r>
              <a:rPr lang="el-GR" altLang="zh-CN" dirty="0">
                <a:latin typeface="Arial"/>
                <a:cs typeface="Arial"/>
                <a:sym typeface="Symbol" pitchFamily="18" charset="2"/>
              </a:rPr>
              <a:t>ε</a:t>
            </a:r>
            <a:r>
              <a:rPr lang="en-US" altLang="zh-CN" dirty="0">
                <a:sym typeface="Symbol" pitchFamily="18" charset="2"/>
              </a:rPr>
              <a:t>}</a:t>
            </a:r>
            <a:r>
              <a:rPr lang="zh-CN" altLang="en-US" dirty="0">
                <a:sym typeface="Symbol" pitchFamily="18" charset="2"/>
              </a:rPr>
              <a:t>，</a:t>
            </a:r>
            <a:endParaRPr lang="en-US" altLang="zh-CN" dirty="0">
              <a:sym typeface="Symbol" pitchFamily="18" charset="2"/>
            </a:endParaRPr>
          </a:p>
          <a:p>
            <a:pPr marL="0" lvl="1">
              <a:buNone/>
            </a:pPr>
            <a:r>
              <a:rPr lang="en-US" altLang="zh-CN" dirty="0">
                <a:sym typeface="Symbol" pitchFamily="18" charset="2"/>
              </a:rPr>
              <a:t>	</a:t>
            </a:r>
            <a:r>
              <a:rPr lang="zh-CN" altLang="en-US" dirty="0">
                <a:sym typeface="Symbol" pitchFamily="18" charset="2"/>
              </a:rPr>
              <a:t>则画一条从</a:t>
            </a:r>
            <a:r>
              <a:rPr lang="en-US" altLang="zh-CN" dirty="0">
                <a:sym typeface="Symbol" pitchFamily="18" charset="2"/>
              </a:rPr>
              <a:t>Follow (X)</a:t>
            </a:r>
            <a:r>
              <a:rPr lang="zh-CN" altLang="en-US" dirty="0">
                <a:sym typeface="Symbol" pitchFamily="18" charset="2"/>
              </a:rPr>
              <a:t>到</a:t>
            </a:r>
            <a:r>
              <a:rPr lang="en-US" altLang="zh-CN" dirty="0">
                <a:sym typeface="Symbol" pitchFamily="18" charset="2"/>
              </a:rPr>
              <a:t>First(Y)</a:t>
            </a:r>
            <a:r>
              <a:rPr lang="zh-CN" altLang="en-US" dirty="0">
                <a:sym typeface="Symbol" pitchFamily="18" charset="2"/>
              </a:rPr>
              <a:t>的 有向边</a:t>
            </a:r>
            <a:r>
              <a:rPr lang="en-US" altLang="zh-CN" dirty="0">
                <a:sym typeface="Symbol" pitchFamily="18" charset="2"/>
              </a:rPr>
              <a:t>.</a:t>
            </a:r>
          </a:p>
          <a:p>
            <a:pPr marL="0" lvl="1">
              <a:buNone/>
            </a:pPr>
            <a:r>
              <a:rPr lang="en-US" altLang="zh-CN" dirty="0">
                <a:sym typeface="Symbol" pitchFamily="18" charset="2"/>
              </a:rPr>
              <a:t>	</a:t>
            </a:r>
            <a:r>
              <a:rPr lang="zh-CN" altLang="en-US" dirty="0">
                <a:sym typeface="Symbol" pitchFamily="18" charset="2"/>
              </a:rPr>
              <a:t>若</a:t>
            </a:r>
            <a:r>
              <a:rPr lang="en-US" altLang="zh-CN" dirty="0">
                <a:sym typeface="Symbol" pitchFamily="18" charset="2"/>
              </a:rPr>
              <a:t>Follow (X)</a:t>
            </a:r>
            <a:r>
              <a:rPr lang="zh-CN" altLang="en-US" dirty="0">
                <a:sym typeface="Symbol" pitchFamily="18" charset="2"/>
              </a:rPr>
              <a:t>包含 </a:t>
            </a:r>
            <a:r>
              <a:rPr lang="en-US" altLang="zh-CN" dirty="0">
                <a:sym typeface="Symbol" pitchFamily="18" charset="2"/>
              </a:rPr>
              <a:t>Follow(Y)</a:t>
            </a:r>
            <a:r>
              <a:rPr lang="zh-CN" altLang="en-US" dirty="0">
                <a:sym typeface="Symbol" pitchFamily="18" charset="2"/>
              </a:rPr>
              <a:t>，</a:t>
            </a:r>
            <a:endParaRPr lang="en-US" altLang="zh-CN" dirty="0">
              <a:sym typeface="Symbol" pitchFamily="18" charset="2"/>
            </a:endParaRPr>
          </a:p>
          <a:p>
            <a:pPr marL="0" lvl="1">
              <a:buNone/>
            </a:pPr>
            <a:r>
              <a:rPr lang="en-US" altLang="zh-CN" dirty="0">
                <a:sym typeface="Symbol" pitchFamily="18" charset="2"/>
              </a:rPr>
              <a:t>	</a:t>
            </a:r>
            <a:r>
              <a:rPr lang="zh-CN" altLang="en-US" dirty="0">
                <a:sym typeface="Symbol" pitchFamily="18" charset="2"/>
              </a:rPr>
              <a:t>则画一条从</a:t>
            </a:r>
            <a:r>
              <a:rPr lang="en-US" altLang="zh-CN" dirty="0">
                <a:sym typeface="Symbol" pitchFamily="18" charset="2"/>
              </a:rPr>
              <a:t>Follow (X)</a:t>
            </a:r>
            <a:r>
              <a:rPr lang="zh-CN" altLang="en-US" dirty="0">
                <a:sym typeface="Symbol" pitchFamily="18" charset="2"/>
              </a:rPr>
              <a:t>到</a:t>
            </a:r>
            <a:r>
              <a:rPr lang="en-US" altLang="zh-CN" dirty="0">
                <a:sym typeface="Symbol" pitchFamily="18" charset="2"/>
              </a:rPr>
              <a:t>Follow(Y)</a:t>
            </a:r>
            <a:r>
              <a:rPr lang="zh-CN" altLang="en-US" dirty="0">
                <a:sym typeface="Symbol" pitchFamily="18" charset="2"/>
              </a:rPr>
              <a:t>的有向边</a:t>
            </a:r>
            <a:r>
              <a:rPr lang="en-US" altLang="zh-CN" dirty="0">
                <a:sym typeface="Symbol" pitchFamily="18" charset="2"/>
              </a:rPr>
              <a:t>.</a:t>
            </a:r>
          </a:p>
          <a:p>
            <a:pPr>
              <a:buNone/>
            </a:pPr>
            <a:r>
              <a:rPr lang="en-US" altLang="zh-CN" dirty="0">
                <a:sym typeface="Symbol" pitchFamily="18" charset="2"/>
              </a:rPr>
              <a:t>4</a:t>
            </a:r>
            <a:r>
              <a:rPr lang="zh-CN" altLang="en-US" dirty="0">
                <a:sym typeface="Symbol" pitchFamily="18" charset="2"/>
              </a:rPr>
              <a:t>）凡是从</a:t>
            </a:r>
            <a:r>
              <a:rPr lang="en-US" altLang="zh-CN" dirty="0">
                <a:sym typeface="Symbol" pitchFamily="18" charset="2"/>
              </a:rPr>
              <a:t>Follow (X)</a:t>
            </a:r>
            <a:r>
              <a:rPr lang="zh-CN" altLang="en-US" dirty="0">
                <a:sym typeface="Symbol" pitchFamily="18" charset="2"/>
              </a:rPr>
              <a:t>结点有路径可达的终结符或</a:t>
            </a:r>
            <a:r>
              <a:rPr lang="en-US" altLang="zh-CN" dirty="0">
                <a:sym typeface="Symbol" pitchFamily="18" charset="2"/>
              </a:rPr>
              <a:t>#</a:t>
            </a:r>
            <a:r>
              <a:rPr lang="zh-CN" altLang="en-US" dirty="0">
                <a:sym typeface="Symbol" pitchFamily="18" charset="2"/>
              </a:rPr>
              <a:t>，都是</a:t>
            </a:r>
            <a:r>
              <a:rPr lang="en-US" altLang="zh-CN" dirty="0">
                <a:sym typeface="Symbol" pitchFamily="18" charset="2"/>
              </a:rPr>
              <a:t>Follow(X)</a:t>
            </a:r>
            <a:r>
              <a:rPr lang="zh-CN" altLang="en-US" dirty="0">
                <a:sym typeface="Symbol" pitchFamily="18" charset="2"/>
              </a:rPr>
              <a:t>的成员；</a:t>
            </a:r>
            <a:endParaRPr lang="en-US" altLang="zh-CN" dirty="0">
              <a:sym typeface="Symbol" pitchFamily="18" charset="2"/>
            </a:endParaRPr>
          </a:p>
          <a:p>
            <a:pPr marL="0" lvl="1">
              <a:buNone/>
            </a:pPr>
            <a:endParaRPr lang="en-US" altLang="zh-CN" dirty="0"/>
          </a:p>
        </p:txBody>
      </p:sp>
    </p:spTree>
    <p:extLst>
      <p:ext uri="{BB962C8B-B14F-4D97-AF65-F5344CB8AC3E}">
        <p14:creationId xmlns:p14="http://schemas.microsoft.com/office/powerpoint/2010/main" val="233933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528" y="-27384"/>
            <a:ext cx="9721080" cy="1938992"/>
          </a:xfrm>
          <a:prstGeom prst="rect">
            <a:avLst/>
          </a:prstGeom>
          <a:solidFill>
            <a:schemeClr val="bg1"/>
          </a:solidFill>
        </p:spPr>
        <p:txBody>
          <a:bodyPr wrap="square">
            <a:spAutoFit/>
          </a:bodyPr>
          <a:lstStyle/>
          <a:p>
            <a:pPr lvl="1">
              <a:buClr>
                <a:srgbClr val="800080"/>
              </a:buClr>
              <a:buNone/>
            </a:pPr>
            <a:r>
              <a:rPr lang="en-US" altLang="zh-CN" sz="2400" i="1" dirty="0">
                <a:ea typeface="华文行楷" pitchFamily="2" charset="-122"/>
                <a:sym typeface="Symbol" panose="05050102010706020507" pitchFamily="18" charset="2"/>
              </a:rPr>
              <a:t>FOLLOW(S)</a:t>
            </a:r>
            <a:r>
              <a:rPr lang="en-US" altLang="zh-CN" sz="2400" i="1" dirty="0">
                <a:sym typeface="Symbol" panose="05050102010706020507" pitchFamily="18" charset="2"/>
              </a:rPr>
              <a:t>=</a:t>
            </a:r>
            <a:r>
              <a:rPr lang="en-US" altLang="zh-CN" sz="2400" i="1" dirty="0">
                <a:solidFill>
                  <a:schemeClr val="tx1"/>
                </a:solidFill>
                <a:ea typeface="华文行楷" pitchFamily="2" charset="-122"/>
                <a:sym typeface="Symbol" panose="05050102010706020507" pitchFamily="18" charset="2"/>
              </a:rPr>
              <a:t> {#} Follow(D)</a:t>
            </a:r>
            <a:endParaRPr lang="en-US" altLang="zh-CN"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FOLLOW(A)</a:t>
            </a:r>
            <a:r>
              <a:rPr lang="en-US" altLang="zh-CN" sz="2400" i="1" dirty="0">
                <a:sym typeface="Symbol" panose="05050102010706020507" pitchFamily="18" charset="2"/>
              </a:rPr>
              <a:t>=</a:t>
            </a:r>
            <a:r>
              <a:rPr lang="en-US" altLang="zh-CN" sz="2400" i="1" dirty="0">
                <a:solidFill>
                  <a:schemeClr val="tx1"/>
                </a:solidFill>
                <a:ea typeface="华文行楷" pitchFamily="2" charset="-122"/>
                <a:sym typeface="Symbol" panose="05050102010706020507" pitchFamily="18" charset="2"/>
              </a:rPr>
              <a:t>(First(B) </a:t>
            </a:r>
            <a:r>
              <a:rPr lang="en-US" altLang="zh-CN" sz="2400" i="1" dirty="0">
                <a:solidFill>
                  <a:schemeClr val="tx1"/>
                </a:solidFill>
                <a:ea typeface="华文行楷" pitchFamily="2" charset="-122"/>
                <a:sym typeface="Kingsoft Phonetic Plain" pitchFamily="2" charset="2"/>
              </a:rPr>
              <a:t>{</a:t>
            </a:r>
            <a:r>
              <a:rPr lang="en-US" altLang="zh-CN" sz="2400" i="1" dirty="0">
                <a:solidFill>
                  <a:schemeClr val="tx1"/>
                </a:solidFill>
                <a:ea typeface="华文行楷" pitchFamily="2" charset="-122"/>
                <a:sym typeface="Symbol" pitchFamily="18" charset="2"/>
              </a:rPr>
              <a:t>})</a:t>
            </a:r>
            <a:r>
              <a:rPr lang="en-US" altLang="zh-CN" sz="2400" dirty="0">
                <a:solidFill>
                  <a:schemeClr val="tx1"/>
                </a:solidFill>
                <a:ea typeface="华文行楷" pitchFamily="2" charset="-122"/>
                <a:sym typeface="Symbol" pitchFamily="18" charset="2"/>
              </a:rPr>
              <a:t></a:t>
            </a:r>
            <a:r>
              <a:rPr lang="en-US" altLang="zh-CN" sz="2400" i="1" dirty="0">
                <a:solidFill>
                  <a:schemeClr val="tx1"/>
                </a:solidFill>
                <a:ea typeface="华文行楷" pitchFamily="2" charset="-122"/>
                <a:sym typeface="Symbol" pitchFamily="18" charset="2"/>
              </a:rPr>
              <a:t>Follow(S) </a:t>
            </a:r>
            <a:r>
              <a:rPr lang="en-US" altLang="zh-CN" sz="2400" dirty="0">
                <a:solidFill>
                  <a:schemeClr val="tx1"/>
                </a:solidFill>
                <a:ea typeface="华文行楷" pitchFamily="2" charset="-122"/>
                <a:sym typeface="Symbol" pitchFamily="18" charset="2"/>
              </a:rPr>
              <a:t></a:t>
            </a:r>
            <a:r>
              <a:rPr lang="en-US" altLang="zh-CN" sz="2400" i="1" dirty="0">
                <a:solidFill>
                  <a:schemeClr val="tx1"/>
                </a:solidFill>
                <a:ea typeface="华文行楷" pitchFamily="2" charset="-122"/>
                <a:sym typeface="Symbol" pitchFamily="18" charset="2"/>
              </a:rPr>
              <a:t>(First(D) </a:t>
            </a:r>
            <a:r>
              <a:rPr lang="en-US" altLang="zh-CN" sz="2400" i="1" dirty="0">
                <a:solidFill>
                  <a:schemeClr val="tx1"/>
                </a:solidFill>
                <a:ea typeface="华文行楷" pitchFamily="2" charset="-122"/>
                <a:sym typeface="Kingsoft Phonetic Plain" pitchFamily="2" charset="2"/>
              </a:rPr>
              <a:t>{</a:t>
            </a:r>
            <a:r>
              <a:rPr lang="en-US" altLang="zh-CN" sz="2400" i="1" dirty="0">
                <a:solidFill>
                  <a:schemeClr val="tx1"/>
                </a:solidFill>
                <a:ea typeface="华文行楷" pitchFamily="2" charset="-122"/>
                <a:sym typeface="Symbol" pitchFamily="18" charset="2"/>
              </a:rPr>
              <a:t>})</a:t>
            </a:r>
            <a:endParaRPr lang="en-US"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FOLLOW(B)=</a:t>
            </a:r>
            <a:r>
              <a:rPr lang="en-US" altLang="zh-CN" sz="2400" i="1" dirty="0">
                <a:solidFill>
                  <a:schemeClr val="tx1"/>
                </a:solidFill>
                <a:ea typeface="华文行楷" pitchFamily="2" charset="-122"/>
                <a:sym typeface="Symbol" pitchFamily="18" charset="2"/>
              </a:rPr>
              <a:t>Follow(S)</a:t>
            </a:r>
            <a:endParaRPr lang="en-US" altLang="zh-CN"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FOLLOW(C)=</a:t>
            </a:r>
            <a:r>
              <a:rPr lang="en-US" altLang="zh-CN" sz="2400" i="1" dirty="0">
                <a:solidFill>
                  <a:schemeClr val="tx1"/>
                </a:solidFill>
                <a:ea typeface="华文行楷" pitchFamily="2" charset="-122"/>
                <a:sym typeface="Symbol" pitchFamily="18" charset="2"/>
              </a:rPr>
              <a:t>Follow(S)</a:t>
            </a:r>
            <a:endParaRPr lang="en-US" altLang="zh-CN"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FOLLOW(D)=</a:t>
            </a:r>
            <a:r>
              <a:rPr lang="en-US" altLang="zh-CN" sz="2400" i="1" dirty="0">
                <a:solidFill>
                  <a:schemeClr val="tx1"/>
                </a:solidFill>
                <a:ea typeface="华文行楷" pitchFamily="2" charset="-122"/>
                <a:sym typeface="Symbol" pitchFamily="18" charset="2"/>
              </a:rPr>
              <a:t>Follow(B)  Follow(C) </a:t>
            </a:r>
            <a:endParaRPr lang="zh-CN" altLang="en-US" sz="2400" dirty="0"/>
          </a:p>
        </p:txBody>
      </p:sp>
      <p:sp>
        <p:nvSpPr>
          <p:cNvPr id="3" name="矩形 2"/>
          <p:cNvSpPr/>
          <p:nvPr/>
        </p:nvSpPr>
        <p:spPr>
          <a:xfrm>
            <a:off x="1965512" y="3804136"/>
            <a:ext cx="184731" cy="461665"/>
          </a:xfrm>
          <a:prstGeom prst="rect">
            <a:avLst/>
          </a:prstGeom>
        </p:spPr>
        <p:txBody>
          <a:bodyPr wrap="none">
            <a:spAutoFit/>
          </a:bodyPr>
          <a:lstStyle/>
          <a:p>
            <a:pPr>
              <a:buNone/>
            </a:pPr>
            <a:endParaRPr lang="zh-CN" altLang="en-US" sz="2400" i="1" dirty="0">
              <a:solidFill>
                <a:schemeClr val="tx1"/>
              </a:solidFill>
              <a:ea typeface="华文行楷" pitchFamily="2" charset="-122"/>
              <a:sym typeface="Symbol" panose="05050102010706020507" pitchFamily="18" charset="2"/>
            </a:endParaRPr>
          </a:p>
        </p:txBody>
      </p:sp>
      <p:sp>
        <p:nvSpPr>
          <p:cNvPr id="11" name="矩形 10"/>
          <p:cNvSpPr/>
          <p:nvPr/>
        </p:nvSpPr>
        <p:spPr bwMode="auto">
          <a:xfrm>
            <a:off x="501276" y="2848313"/>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2" name="矩形 11"/>
          <p:cNvSpPr/>
          <p:nvPr/>
        </p:nvSpPr>
        <p:spPr bwMode="auto">
          <a:xfrm>
            <a:off x="6945516" y="4033223"/>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3" name="矩形 12"/>
          <p:cNvSpPr/>
          <p:nvPr/>
        </p:nvSpPr>
        <p:spPr bwMode="auto">
          <a:xfrm>
            <a:off x="4126095" y="500929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4" name="椭圆 13"/>
          <p:cNvSpPr/>
          <p:nvPr/>
        </p:nvSpPr>
        <p:spPr bwMode="auto">
          <a:xfrm>
            <a:off x="7342036" y="2686809"/>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5" name="椭圆 14"/>
          <p:cNvSpPr/>
          <p:nvPr/>
        </p:nvSpPr>
        <p:spPr bwMode="auto">
          <a:xfrm>
            <a:off x="7486052" y="5131007"/>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6" name="椭圆 15"/>
          <p:cNvSpPr/>
          <p:nvPr/>
        </p:nvSpPr>
        <p:spPr bwMode="auto">
          <a:xfrm>
            <a:off x="2553504" y="5659561"/>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17" name="直接箭头连接符 16"/>
          <p:cNvCxnSpPr/>
          <p:nvPr/>
        </p:nvCxnSpPr>
        <p:spPr bwMode="auto">
          <a:xfrm>
            <a:off x="6333924" y="3047892"/>
            <a:ext cx="1008112" cy="0"/>
          </a:xfrm>
          <a:prstGeom prst="straightConnector1">
            <a:avLst/>
          </a:prstGeom>
          <a:noFill/>
          <a:ln w="28575" cap="flat" cmpd="sng" algn="ctr">
            <a:solidFill>
              <a:schemeClr val="tx1"/>
            </a:solidFill>
            <a:prstDash val="solid"/>
            <a:round/>
            <a:headEnd type="none" w="med" len="med"/>
            <a:tailEnd type="arrow"/>
          </a:ln>
        </p:spPr>
      </p:cxnSp>
      <p:cxnSp>
        <p:nvCxnSpPr>
          <p:cNvPr id="18" name="曲线连接符 32"/>
          <p:cNvCxnSpPr>
            <a:stCxn id="12" idx="2"/>
          </p:cNvCxnSpPr>
          <p:nvPr/>
        </p:nvCxnSpPr>
        <p:spPr bwMode="auto">
          <a:xfrm>
            <a:off x="7917624" y="4617998"/>
            <a:ext cx="0" cy="553193"/>
          </a:xfrm>
          <a:prstGeom prst="straightConnector1">
            <a:avLst/>
          </a:prstGeom>
          <a:noFill/>
          <a:ln w="38100" cap="flat" cmpd="sng" algn="ctr">
            <a:solidFill>
              <a:schemeClr val="tx1"/>
            </a:solidFill>
            <a:prstDash val="solid"/>
            <a:round/>
            <a:headEnd type="none" w="med" len="med"/>
            <a:tailEnd type="arrow"/>
          </a:ln>
        </p:spPr>
      </p:cxnSp>
      <p:sp>
        <p:nvSpPr>
          <p:cNvPr id="19" name="矩形 18"/>
          <p:cNvSpPr/>
          <p:nvPr/>
        </p:nvSpPr>
        <p:spPr bwMode="auto">
          <a:xfrm>
            <a:off x="429268" y="388569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0" name="矩形 19"/>
          <p:cNvSpPr/>
          <p:nvPr/>
        </p:nvSpPr>
        <p:spPr bwMode="auto">
          <a:xfrm>
            <a:off x="418024" y="487880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1" name="矩形 20"/>
          <p:cNvSpPr/>
          <p:nvPr/>
        </p:nvSpPr>
        <p:spPr bwMode="auto">
          <a:xfrm>
            <a:off x="3885652" y="280557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FOLLOW(S)</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2" name="矩形 21"/>
          <p:cNvSpPr/>
          <p:nvPr/>
        </p:nvSpPr>
        <p:spPr bwMode="auto">
          <a:xfrm>
            <a:off x="3888893" y="402410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3" name="直接箭头连接符 22"/>
          <p:cNvCxnSpPr/>
          <p:nvPr/>
        </p:nvCxnSpPr>
        <p:spPr bwMode="auto">
          <a:xfrm flipV="1">
            <a:off x="5181796" y="3390350"/>
            <a:ext cx="4544" cy="633754"/>
          </a:xfrm>
          <a:prstGeom prst="straightConnector1">
            <a:avLst/>
          </a:prstGeom>
          <a:noFill/>
          <a:ln w="28575" cap="flat" cmpd="sng" algn="ctr">
            <a:solidFill>
              <a:schemeClr val="tx1"/>
            </a:solidFill>
            <a:prstDash val="solid"/>
            <a:round/>
            <a:headEnd type="none" w="med" len="med"/>
            <a:tailEnd type="arrow"/>
          </a:ln>
        </p:spPr>
      </p:cxnSp>
      <p:cxnSp>
        <p:nvCxnSpPr>
          <p:cNvPr id="24" name="直接箭头连接符 23"/>
          <p:cNvCxnSpPr>
            <a:stCxn id="22" idx="2"/>
            <a:endCxn id="13" idx="0"/>
          </p:cNvCxnSpPr>
          <p:nvPr/>
        </p:nvCxnSpPr>
        <p:spPr bwMode="auto">
          <a:xfrm flipH="1">
            <a:off x="5098203" y="4608879"/>
            <a:ext cx="14826" cy="400413"/>
          </a:xfrm>
          <a:prstGeom prst="straightConnector1">
            <a:avLst/>
          </a:prstGeom>
          <a:noFill/>
          <a:ln w="28575" cap="flat" cmpd="sng" algn="ctr">
            <a:solidFill>
              <a:schemeClr val="tx1"/>
            </a:solidFill>
            <a:prstDash val="solid"/>
            <a:round/>
            <a:headEnd type="none" w="med" len="med"/>
            <a:tailEnd type="arrow"/>
          </a:ln>
        </p:spPr>
      </p:cxnSp>
      <p:cxnSp>
        <p:nvCxnSpPr>
          <p:cNvPr id="25" name="直接箭头连接符 24"/>
          <p:cNvCxnSpPr/>
          <p:nvPr/>
        </p:nvCxnSpPr>
        <p:spPr bwMode="auto">
          <a:xfrm flipH="1">
            <a:off x="3372550" y="5301680"/>
            <a:ext cx="681538" cy="651632"/>
          </a:xfrm>
          <a:prstGeom prst="straightConnector1">
            <a:avLst/>
          </a:prstGeom>
          <a:noFill/>
          <a:ln w="28575" cap="flat" cmpd="sng" algn="ctr">
            <a:solidFill>
              <a:schemeClr val="tx1"/>
            </a:solidFill>
            <a:prstDash val="solid"/>
            <a:round/>
            <a:headEnd type="none" w="med" len="med"/>
            <a:tailEnd type="arrow"/>
          </a:ln>
        </p:spPr>
      </p:cxnSp>
      <p:cxnSp>
        <p:nvCxnSpPr>
          <p:cNvPr id="26" name="直接箭头连接符 25"/>
          <p:cNvCxnSpPr/>
          <p:nvPr/>
        </p:nvCxnSpPr>
        <p:spPr bwMode="auto">
          <a:xfrm>
            <a:off x="6111217" y="5301679"/>
            <a:ext cx="1374835" cy="0"/>
          </a:xfrm>
          <a:prstGeom prst="straightConnector1">
            <a:avLst/>
          </a:prstGeom>
          <a:noFill/>
          <a:ln w="28575" cap="flat" cmpd="sng" algn="ctr">
            <a:solidFill>
              <a:schemeClr val="tx1"/>
            </a:solidFill>
            <a:prstDash val="solid"/>
            <a:round/>
            <a:headEnd type="none" w="med" len="med"/>
            <a:tailEnd type="arrow"/>
          </a:ln>
        </p:spPr>
      </p:cxnSp>
      <p:cxnSp>
        <p:nvCxnSpPr>
          <p:cNvPr id="27" name="直接箭头连接符 26"/>
          <p:cNvCxnSpPr>
            <a:stCxn id="22" idx="3"/>
            <a:endCxn id="12" idx="1"/>
          </p:cNvCxnSpPr>
          <p:nvPr/>
        </p:nvCxnSpPr>
        <p:spPr bwMode="auto">
          <a:xfrm>
            <a:off x="6337165" y="4316492"/>
            <a:ext cx="608351" cy="9119"/>
          </a:xfrm>
          <a:prstGeom prst="straightConnector1">
            <a:avLst/>
          </a:prstGeom>
          <a:noFill/>
          <a:ln w="28575" cap="flat" cmpd="sng" algn="ctr">
            <a:solidFill>
              <a:schemeClr val="tx1"/>
            </a:solidFill>
            <a:prstDash val="solid"/>
            <a:round/>
            <a:headEnd type="none" w="med" len="med"/>
            <a:tailEnd type="arrow"/>
          </a:ln>
        </p:spPr>
      </p:cxnSp>
      <p:cxnSp>
        <p:nvCxnSpPr>
          <p:cNvPr id="28" name="直接箭头连接符 27"/>
          <p:cNvCxnSpPr/>
          <p:nvPr/>
        </p:nvCxnSpPr>
        <p:spPr bwMode="auto">
          <a:xfrm flipV="1">
            <a:off x="1718642" y="3433088"/>
            <a:ext cx="0" cy="483152"/>
          </a:xfrm>
          <a:prstGeom prst="straightConnector1">
            <a:avLst/>
          </a:prstGeom>
          <a:noFill/>
          <a:ln w="28575" cap="flat" cmpd="sng" algn="ctr">
            <a:solidFill>
              <a:schemeClr val="tx1"/>
            </a:solidFill>
            <a:prstDash val="solid"/>
            <a:round/>
            <a:headEnd type="none" w="med" len="med"/>
            <a:tailEnd type="arrow"/>
          </a:ln>
        </p:spPr>
      </p:cxnSp>
      <p:cxnSp>
        <p:nvCxnSpPr>
          <p:cNvPr id="29" name="直接箭头连接符 28"/>
          <p:cNvCxnSpPr/>
          <p:nvPr/>
        </p:nvCxnSpPr>
        <p:spPr bwMode="auto">
          <a:xfrm>
            <a:off x="1714098" y="4523348"/>
            <a:ext cx="11314" cy="371246"/>
          </a:xfrm>
          <a:prstGeom prst="straightConnector1">
            <a:avLst/>
          </a:prstGeom>
          <a:noFill/>
          <a:ln w="28575" cap="flat" cmpd="sng" algn="ctr">
            <a:solidFill>
              <a:schemeClr val="tx1"/>
            </a:solidFill>
            <a:prstDash val="solid"/>
            <a:round/>
            <a:headEnd type="none" w="med" len="med"/>
            <a:tailEnd type="arrow"/>
          </a:ln>
        </p:spPr>
      </p:cxnSp>
      <p:cxnSp>
        <p:nvCxnSpPr>
          <p:cNvPr id="30" name="直接箭头连接符 29"/>
          <p:cNvCxnSpPr>
            <a:stCxn id="11" idx="3"/>
          </p:cNvCxnSpPr>
          <p:nvPr/>
        </p:nvCxnSpPr>
        <p:spPr bwMode="auto">
          <a:xfrm flipV="1">
            <a:off x="2949548" y="3113581"/>
            <a:ext cx="872450" cy="27120"/>
          </a:xfrm>
          <a:prstGeom prst="straightConnector1">
            <a:avLst/>
          </a:prstGeom>
          <a:noFill/>
          <a:ln w="28575" cap="flat" cmpd="sng" algn="ctr">
            <a:solidFill>
              <a:schemeClr val="tx1"/>
            </a:solidFill>
            <a:prstDash val="solid"/>
            <a:round/>
            <a:headEnd type="none" w="med" len="med"/>
            <a:tailEnd type="arrow"/>
          </a:ln>
        </p:spPr>
      </p:cxnSp>
      <p:cxnSp>
        <p:nvCxnSpPr>
          <p:cNvPr id="31" name="直接箭头连接符 30"/>
          <p:cNvCxnSpPr>
            <a:stCxn id="20" idx="3"/>
          </p:cNvCxnSpPr>
          <p:nvPr/>
        </p:nvCxnSpPr>
        <p:spPr bwMode="auto">
          <a:xfrm flipV="1">
            <a:off x="2866296" y="3433088"/>
            <a:ext cx="1279169" cy="1738104"/>
          </a:xfrm>
          <a:prstGeom prst="straightConnector1">
            <a:avLst/>
          </a:prstGeom>
          <a:noFill/>
          <a:ln w="28575" cap="flat" cmpd="sng" algn="ctr">
            <a:solidFill>
              <a:schemeClr val="tx1"/>
            </a:solidFill>
            <a:prstDash val="solid"/>
            <a:round/>
            <a:headEnd type="none" w="med" len="med"/>
            <a:tailEnd type="arrow"/>
          </a:ln>
        </p:spPr>
      </p:cxnSp>
      <p:cxnSp>
        <p:nvCxnSpPr>
          <p:cNvPr id="32" name="直接箭头连接符 31"/>
          <p:cNvCxnSpPr/>
          <p:nvPr/>
        </p:nvCxnSpPr>
        <p:spPr bwMode="auto">
          <a:xfrm flipH="1">
            <a:off x="2877540" y="3276166"/>
            <a:ext cx="990021" cy="1019714"/>
          </a:xfrm>
          <a:prstGeom prst="straightConnector1">
            <a:avLst/>
          </a:prstGeom>
          <a:noFill/>
          <a:ln w="28575" cap="flat" cmpd="sng" algn="ctr">
            <a:solidFill>
              <a:schemeClr val="tx1"/>
            </a:solidFill>
            <a:prstDash val="solid"/>
            <a:round/>
            <a:headEnd type="none" w="med" len="med"/>
            <a:tailEnd type="arrow"/>
          </a:ln>
        </p:spPr>
      </p:cxnSp>
    </p:spTree>
    <p:extLst>
      <p:ext uri="{BB962C8B-B14F-4D97-AF65-F5344CB8AC3E}">
        <p14:creationId xmlns:p14="http://schemas.microsoft.com/office/powerpoint/2010/main" val="66081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9" grpId="0" animBg="1"/>
      <p:bldP spid="20" grpId="0" animBg="1"/>
      <p:bldP spid="21" grpId="0" animBg="1"/>
      <p:bldP spid="2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0528" y="-27384"/>
            <a:ext cx="9721080" cy="1938992"/>
          </a:xfrm>
          <a:prstGeom prst="rect">
            <a:avLst/>
          </a:prstGeom>
          <a:solidFill>
            <a:schemeClr val="bg1"/>
          </a:solidFill>
        </p:spPr>
        <p:txBody>
          <a:bodyPr wrap="square">
            <a:spAutoFit/>
          </a:bodyPr>
          <a:lstStyle/>
          <a:p>
            <a:pPr lvl="1">
              <a:buClr>
                <a:srgbClr val="800080"/>
              </a:buClr>
              <a:buNone/>
            </a:pPr>
            <a:r>
              <a:rPr lang="en-US" altLang="zh-CN" sz="2400" i="1" dirty="0">
                <a:ea typeface="华文行楷" pitchFamily="2" charset="-122"/>
                <a:sym typeface="Symbol" panose="05050102010706020507" pitchFamily="18" charset="2"/>
              </a:rPr>
              <a:t>FOLLOW(S)</a:t>
            </a:r>
            <a:r>
              <a:rPr lang="en-US" altLang="zh-CN" sz="2400" i="1" dirty="0">
                <a:sym typeface="Symbol" panose="05050102010706020507" pitchFamily="18" charset="2"/>
              </a:rPr>
              <a:t>=</a:t>
            </a:r>
            <a:r>
              <a:rPr lang="en-US" altLang="zh-CN" sz="2400" i="1" dirty="0">
                <a:ea typeface="华文行楷" pitchFamily="2" charset="-122"/>
                <a:sym typeface="Symbol" panose="05050102010706020507" pitchFamily="18" charset="2"/>
              </a:rPr>
              <a:t> {#} </a:t>
            </a:r>
          </a:p>
          <a:p>
            <a:pPr lvl="1">
              <a:buClr>
                <a:srgbClr val="800080"/>
              </a:buClr>
              <a:buNone/>
            </a:pPr>
            <a:r>
              <a:rPr lang="en-US" altLang="zh-CN" sz="2400" i="1" dirty="0">
                <a:ea typeface="华文行楷" pitchFamily="2" charset="-122"/>
                <a:sym typeface="Symbol" panose="05050102010706020507" pitchFamily="18" charset="2"/>
              </a:rPr>
              <a:t>FOLLOW(A)</a:t>
            </a:r>
            <a:r>
              <a:rPr lang="en-US" altLang="zh-CN" sz="2400" i="1" dirty="0">
                <a:sym typeface="Symbol" panose="05050102010706020507" pitchFamily="18" charset="2"/>
              </a:rPr>
              <a:t>={</a:t>
            </a:r>
            <a:r>
              <a:rPr lang="en-US" altLang="zh-CN" sz="2400" i="1" dirty="0" err="1">
                <a:sym typeface="Symbol" panose="05050102010706020507" pitchFamily="18" charset="2"/>
              </a:rPr>
              <a:t>a,c</a:t>
            </a:r>
            <a:r>
              <a:rPr lang="en-US" altLang="zh-CN" sz="2400" i="1" dirty="0">
                <a:sym typeface="Symbol" panose="05050102010706020507" pitchFamily="18" charset="2"/>
              </a:rPr>
              <a:t>,#}</a:t>
            </a:r>
            <a:endParaRPr lang="en-US" sz="2400" i="1" dirty="0">
              <a:ea typeface="华文行楷" pitchFamily="2" charset="-122"/>
              <a:sym typeface="Symbol" panose="05050102010706020507" pitchFamily="18" charset="2"/>
            </a:endParaRPr>
          </a:p>
          <a:p>
            <a:pPr lvl="1">
              <a:buClr>
                <a:srgbClr val="800080"/>
              </a:buClr>
              <a:buNone/>
            </a:pPr>
            <a:r>
              <a:rPr lang="en-US" altLang="zh-CN" sz="2400" i="1" dirty="0">
                <a:ea typeface="华文行楷" pitchFamily="2" charset="-122"/>
                <a:sym typeface="Symbol" panose="05050102010706020507" pitchFamily="18" charset="2"/>
              </a:rPr>
              <a:t>FOLLOW(B)={#}</a:t>
            </a:r>
          </a:p>
          <a:p>
            <a:pPr lvl="1">
              <a:buClr>
                <a:srgbClr val="800080"/>
              </a:buClr>
              <a:buNone/>
            </a:pPr>
            <a:r>
              <a:rPr lang="en-US" altLang="zh-CN" sz="2400" i="1" dirty="0">
                <a:ea typeface="华文行楷" pitchFamily="2" charset="-122"/>
                <a:sym typeface="Symbol" panose="05050102010706020507" pitchFamily="18" charset="2"/>
              </a:rPr>
              <a:t>FOLLOW(C)={#}</a:t>
            </a:r>
          </a:p>
          <a:p>
            <a:pPr lvl="1">
              <a:buClr>
                <a:srgbClr val="800080"/>
              </a:buClr>
              <a:buNone/>
            </a:pPr>
            <a:r>
              <a:rPr lang="en-US" altLang="zh-CN" sz="2400" i="1" dirty="0">
                <a:ea typeface="华文行楷" pitchFamily="2" charset="-122"/>
                <a:sym typeface="Symbol" panose="05050102010706020507" pitchFamily="18" charset="2"/>
              </a:rPr>
              <a:t>FOLLOW(D)={#} </a:t>
            </a:r>
            <a:endParaRPr lang="zh-CN" altLang="en-US" sz="2400" dirty="0"/>
          </a:p>
        </p:txBody>
      </p:sp>
      <p:sp>
        <p:nvSpPr>
          <p:cNvPr id="3" name="矩形 2"/>
          <p:cNvSpPr/>
          <p:nvPr/>
        </p:nvSpPr>
        <p:spPr>
          <a:xfrm>
            <a:off x="1965512" y="3804136"/>
            <a:ext cx="184731" cy="461665"/>
          </a:xfrm>
          <a:prstGeom prst="rect">
            <a:avLst/>
          </a:prstGeom>
        </p:spPr>
        <p:txBody>
          <a:bodyPr wrap="none">
            <a:spAutoFit/>
          </a:bodyPr>
          <a:lstStyle/>
          <a:p>
            <a:pPr>
              <a:buNone/>
            </a:pPr>
            <a:endParaRPr lang="zh-CN" altLang="en-US" sz="2400" i="1" dirty="0">
              <a:solidFill>
                <a:schemeClr val="tx1"/>
              </a:solidFill>
              <a:ea typeface="华文行楷" pitchFamily="2" charset="-122"/>
              <a:sym typeface="Symbol" panose="05050102010706020507" pitchFamily="18" charset="2"/>
            </a:endParaRPr>
          </a:p>
        </p:txBody>
      </p:sp>
      <p:sp>
        <p:nvSpPr>
          <p:cNvPr id="11" name="矩形 10"/>
          <p:cNvSpPr/>
          <p:nvPr/>
        </p:nvSpPr>
        <p:spPr bwMode="auto">
          <a:xfrm>
            <a:off x="501276" y="2848313"/>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2" name="矩形 11"/>
          <p:cNvSpPr/>
          <p:nvPr/>
        </p:nvSpPr>
        <p:spPr bwMode="auto">
          <a:xfrm>
            <a:off x="6945516" y="4033223"/>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FIRST(B)</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3" name="矩形 12"/>
          <p:cNvSpPr/>
          <p:nvPr/>
        </p:nvSpPr>
        <p:spPr bwMode="auto">
          <a:xfrm>
            <a:off x="4126095" y="500929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4" name="椭圆 13"/>
          <p:cNvSpPr/>
          <p:nvPr/>
        </p:nvSpPr>
        <p:spPr bwMode="auto">
          <a:xfrm>
            <a:off x="7342036" y="2686809"/>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5" name="椭圆 14"/>
          <p:cNvSpPr/>
          <p:nvPr/>
        </p:nvSpPr>
        <p:spPr bwMode="auto">
          <a:xfrm>
            <a:off x="7486052" y="5131007"/>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6" name="椭圆 15"/>
          <p:cNvSpPr/>
          <p:nvPr/>
        </p:nvSpPr>
        <p:spPr bwMode="auto">
          <a:xfrm>
            <a:off x="2553504" y="5659561"/>
            <a:ext cx="792088" cy="822305"/>
          </a:xfrm>
          <a:prstGeom prst="ellipse">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17" name="直接箭头连接符 16"/>
          <p:cNvCxnSpPr/>
          <p:nvPr/>
        </p:nvCxnSpPr>
        <p:spPr bwMode="auto">
          <a:xfrm>
            <a:off x="6333924" y="3047892"/>
            <a:ext cx="1008112" cy="0"/>
          </a:xfrm>
          <a:prstGeom prst="straightConnector1">
            <a:avLst/>
          </a:prstGeom>
          <a:noFill/>
          <a:ln w="28575" cap="flat" cmpd="sng" algn="ctr">
            <a:solidFill>
              <a:schemeClr val="tx1"/>
            </a:solidFill>
            <a:prstDash val="solid"/>
            <a:round/>
            <a:headEnd type="none" w="med" len="med"/>
            <a:tailEnd type="arrow"/>
          </a:ln>
        </p:spPr>
      </p:cxnSp>
      <p:cxnSp>
        <p:nvCxnSpPr>
          <p:cNvPr id="18" name="曲线连接符 32"/>
          <p:cNvCxnSpPr>
            <a:stCxn id="12" idx="2"/>
          </p:cNvCxnSpPr>
          <p:nvPr/>
        </p:nvCxnSpPr>
        <p:spPr bwMode="auto">
          <a:xfrm>
            <a:off x="7917624" y="4617998"/>
            <a:ext cx="0" cy="553193"/>
          </a:xfrm>
          <a:prstGeom prst="straightConnector1">
            <a:avLst/>
          </a:prstGeom>
          <a:noFill/>
          <a:ln w="38100" cap="flat" cmpd="sng" algn="ctr">
            <a:solidFill>
              <a:schemeClr val="tx1"/>
            </a:solidFill>
            <a:prstDash val="solid"/>
            <a:round/>
            <a:headEnd type="none" w="med" len="med"/>
            <a:tailEnd type="arrow"/>
          </a:ln>
        </p:spPr>
      </p:cxnSp>
      <p:sp>
        <p:nvSpPr>
          <p:cNvPr id="19" name="矩形 18"/>
          <p:cNvSpPr/>
          <p:nvPr/>
        </p:nvSpPr>
        <p:spPr bwMode="auto">
          <a:xfrm>
            <a:off x="429268" y="388569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FOLLOW(D)</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0" name="矩形 19"/>
          <p:cNvSpPr/>
          <p:nvPr/>
        </p:nvSpPr>
        <p:spPr bwMode="auto">
          <a:xfrm>
            <a:off x="418024" y="487880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FOLLOW(C)</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1" name="矩形 20"/>
          <p:cNvSpPr/>
          <p:nvPr/>
        </p:nvSpPr>
        <p:spPr bwMode="auto">
          <a:xfrm>
            <a:off x="3885652" y="280557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FOLLOW(S)</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2" name="矩形 21"/>
          <p:cNvSpPr/>
          <p:nvPr/>
        </p:nvSpPr>
        <p:spPr bwMode="auto">
          <a:xfrm>
            <a:off x="3888893" y="402410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FOLLOW(A)</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3" name="直接箭头连接符 22"/>
          <p:cNvCxnSpPr/>
          <p:nvPr/>
        </p:nvCxnSpPr>
        <p:spPr bwMode="auto">
          <a:xfrm flipV="1">
            <a:off x="5181796" y="3390350"/>
            <a:ext cx="4544" cy="633754"/>
          </a:xfrm>
          <a:prstGeom prst="straightConnector1">
            <a:avLst/>
          </a:prstGeom>
          <a:noFill/>
          <a:ln w="28575" cap="flat" cmpd="sng" algn="ctr">
            <a:solidFill>
              <a:schemeClr val="tx1"/>
            </a:solidFill>
            <a:prstDash val="solid"/>
            <a:round/>
            <a:headEnd type="none" w="med" len="med"/>
            <a:tailEnd type="arrow"/>
          </a:ln>
        </p:spPr>
      </p:cxnSp>
      <p:cxnSp>
        <p:nvCxnSpPr>
          <p:cNvPr id="24" name="直接箭头连接符 23"/>
          <p:cNvCxnSpPr>
            <a:stCxn id="22" idx="2"/>
            <a:endCxn id="13" idx="0"/>
          </p:cNvCxnSpPr>
          <p:nvPr/>
        </p:nvCxnSpPr>
        <p:spPr bwMode="auto">
          <a:xfrm flipH="1">
            <a:off x="5098203" y="4608879"/>
            <a:ext cx="14826" cy="400413"/>
          </a:xfrm>
          <a:prstGeom prst="straightConnector1">
            <a:avLst/>
          </a:prstGeom>
          <a:noFill/>
          <a:ln w="28575" cap="flat" cmpd="sng" algn="ctr">
            <a:solidFill>
              <a:schemeClr val="tx1"/>
            </a:solidFill>
            <a:prstDash val="solid"/>
            <a:round/>
            <a:headEnd type="none" w="med" len="med"/>
            <a:tailEnd type="arrow"/>
          </a:ln>
        </p:spPr>
      </p:cxnSp>
      <p:cxnSp>
        <p:nvCxnSpPr>
          <p:cNvPr id="25" name="直接箭头连接符 24"/>
          <p:cNvCxnSpPr/>
          <p:nvPr/>
        </p:nvCxnSpPr>
        <p:spPr bwMode="auto">
          <a:xfrm flipH="1">
            <a:off x="3372550" y="5301680"/>
            <a:ext cx="681538" cy="651632"/>
          </a:xfrm>
          <a:prstGeom prst="straightConnector1">
            <a:avLst/>
          </a:prstGeom>
          <a:noFill/>
          <a:ln w="28575" cap="flat" cmpd="sng" algn="ctr">
            <a:solidFill>
              <a:schemeClr val="tx1"/>
            </a:solidFill>
            <a:prstDash val="solid"/>
            <a:round/>
            <a:headEnd type="none" w="med" len="med"/>
            <a:tailEnd type="arrow"/>
          </a:ln>
        </p:spPr>
      </p:cxnSp>
      <p:cxnSp>
        <p:nvCxnSpPr>
          <p:cNvPr id="26" name="直接箭头连接符 25"/>
          <p:cNvCxnSpPr/>
          <p:nvPr/>
        </p:nvCxnSpPr>
        <p:spPr bwMode="auto">
          <a:xfrm>
            <a:off x="6111217" y="5301679"/>
            <a:ext cx="1374835" cy="0"/>
          </a:xfrm>
          <a:prstGeom prst="straightConnector1">
            <a:avLst/>
          </a:prstGeom>
          <a:noFill/>
          <a:ln w="28575" cap="flat" cmpd="sng" algn="ctr">
            <a:solidFill>
              <a:schemeClr val="tx1"/>
            </a:solidFill>
            <a:prstDash val="solid"/>
            <a:round/>
            <a:headEnd type="none" w="med" len="med"/>
            <a:tailEnd type="arrow"/>
          </a:ln>
        </p:spPr>
      </p:cxnSp>
      <p:cxnSp>
        <p:nvCxnSpPr>
          <p:cNvPr id="27" name="直接箭头连接符 26"/>
          <p:cNvCxnSpPr>
            <a:stCxn id="22" idx="3"/>
            <a:endCxn id="12" idx="1"/>
          </p:cNvCxnSpPr>
          <p:nvPr/>
        </p:nvCxnSpPr>
        <p:spPr bwMode="auto">
          <a:xfrm>
            <a:off x="6337165" y="4316492"/>
            <a:ext cx="608351" cy="9119"/>
          </a:xfrm>
          <a:prstGeom prst="straightConnector1">
            <a:avLst/>
          </a:prstGeom>
          <a:noFill/>
          <a:ln w="28575" cap="flat" cmpd="sng" algn="ctr">
            <a:solidFill>
              <a:schemeClr val="tx1"/>
            </a:solidFill>
            <a:prstDash val="solid"/>
            <a:round/>
            <a:headEnd type="none" w="med" len="med"/>
            <a:tailEnd type="arrow"/>
          </a:ln>
        </p:spPr>
      </p:cxnSp>
      <p:cxnSp>
        <p:nvCxnSpPr>
          <p:cNvPr id="28" name="直接箭头连接符 27"/>
          <p:cNvCxnSpPr/>
          <p:nvPr/>
        </p:nvCxnSpPr>
        <p:spPr bwMode="auto">
          <a:xfrm flipV="1">
            <a:off x="1718642" y="3433088"/>
            <a:ext cx="0" cy="483152"/>
          </a:xfrm>
          <a:prstGeom prst="straightConnector1">
            <a:avLst/>
          </a:prstGeom>
          <a:noFill/>
          <a:ln w="28575" cap="flat" cmpd="sng" algn="ctr">
            <a:solidFill>
              <a:schemeClr val="tx1"/>
            </a:solidFill>
            <a:prstDash val="solid"/>
            <a:round/>
            <a:headEnd type="none" w="med" len="med"/>
            <a:tailEnd type="arrow"/>
          </a:ln>
        </p:spPr>
      </p:cxnSp>
      <p:cxnSp>
        <p:nvCxnSpPr>
          <p:cNvPr id="29" name="直接箭头连接符 28"/>
          <p:cNvCxnSpPr/>
          <p:nvPr/>
        </p:nvCxnSpPr>
        <p:spPr bwMode="auto">
          <a:xfrm>
            <a:off x="1714098" y="4523348"/>
            <a:ext cx="11314" cy="371246"/>
          </a:xfrm>
          <a:prstGeom prst="straightConnector1">
            <a:avLst/>
          </a:prstGeom>
          <a:noFill/>
          <a:ln w="28575" cap="flat" cmpd="sng" algn="ctr">
            <a:solidFill>
              <a:schemeClr val="tx1"/>
            </a:solidFill>
            <a:prstDash val="solid"/>
            <a:round/>
            <a:headEnd type="none" w="med" len="med"/>
            <a:tailEnd type="arrow"/>
          </a:ln>
        </p:spPr>
      </p:cxnSp>
      <p:cxnSp>
        <p:nvCxnSpPr>
          <p:cNvPr id="30" name="直接箭头连接符 29"/>
          <p:cNvCxnSpPr>
            <a:stCxn id="11" idx="3"/>
          </p:cNvCxnSpPr>
          <p:nvPr/>
        </p:nvCxnSpPr>
        <p:spPr bwMode="auto">
          <a:xfrm flipV="1">
            <a:off x="2949548" y="3113581"/>
            <a:ext cx="872450" cy="27120"/>
          </a:xfrm>
          <a:prstGeom prst="straightConnector1">
            <a:avLst/>
          </a:prstGeom>
          <a:noFill/>
          <a:ln w="28575" cap="flat" cmpd="sng" algn="ctr">
            <a:solidFill>
              <a:schemeClr val="tx1"/>
            </a:solidFill>
            <a:prstDash val="solid"/>
            <a:round/>
            <a:headEnd type="none" w="med" len="med"/>
            <a:tailEnd type="arrow"/>
          </a:ln>
        </p:spPr>
      </p:cxnSp>
      <p:cxnSp>
        <p:nvCxnSpPr>
          <p:cNvPr id="31" name="直接箭头连接符 30"/>
          <p:cNvCxnSpPr>
            <a:stCxn id="20" idx="3"/>
          </p:cNvCxnSpPr>
          <p:nvPr/>
        </p:nvCxnSpPr>
        <p:spPr bwMode="auto">
          <a:xfrm flipV="1">
            <a:off x="2866296" y="3433088"/>
            <a:ext cx="1279169" cy="1738104"/>
          </a:xfrm>
          <a:prstGeom prst="straightConnector1">
            <a:avLst/>
          </a:prstGeom>
          <a:noFill/>
          <a:ln w="28575" cap="flat" cmpd="sng" algn="ctr">
            <a:solidFill>
              <a:schemeClr val="tx1"/>
            </a:solidFill>
            <a:prstDash val="solid"/>
            <a:round/>
            <a:headEnd type="none" w="med" len="med"/>
            <a:tailEnd type="arrow"/>
          </a:ln>
        </p:spPr>
      </p:cxnSp>
      <p:cxnSp>
        <p:nvCxnSpPr>
          <p:cNvPr id="32" name="直接箭头连接符 31"/>
          <p:cNvCxnSpPr/>
          <p:nvPr/>
        </p:nvCxnSpPr>
        <p:spPr bwMode="auto">
          <a:xfrm flipH="1">
            <a:off x="2877540" y="3276166"/>
            <a:ext cx="990021" cy="1019714"/>
          </a:xfrm>
          <a:prstGeom prst="straightConnector1">
            <a:avLst/>
          </a:prstGeom>
          <a:noFill/>
          <a:ln w="28575" cap="flat" cmpd="sng" algn="ctr">
            <a:solidFill>
              <a:schemeClr val="tx1"/>
            </a:solidFill>
            <a:prstDash val="solid"/>
            <a:round/>
            <a:headEnd type="none" w="med" len="med"/>
            <a:tailEnd type="arrow"/>
          </a:ln>
        </p:spPr>
      </p:cxnSp>
    </p:spTree>
    <p:extLst>
      <p:ext uri="{BB962C8B-B14F-4D97-AF65-F5344CB8AC3E}">
        <p14:creationId xmlns:p14="http://schemas.microsoft.com/office/powerpoint/2010/main" val="17428628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283968" y="2943815"/>
            <a:ext cx="4032448"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FOLLOW (E)</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FOLLOW(E’)=</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FOLLOW(T)	 =</a:t>
            </a:r>
            <a:r>
              <a:rPr lang="en-US" altLang="zh-CN" i="1" dirty="0">
                <a:sym typeface="Symbol" panose="05050102010706020507" pitchFamily="18" charset="2"/>
              </a:rPr>
              <a:t>?</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FOLLOW(T’)</a:t>
            </a:r>
            <a:r>
              <a:rPr lang="en-US" altLang="zh-CN" i="1" dirty="0">
                <a:sym typeface="Symbol" pitchFamily="18" charset="2"/>
              </a:rPr>
              <a:t>=?</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FOLLOW(F)	 =</a:t>
            </a:r>
            <a:r>
              <a:rPr lang="en-US" altLang="zh-CN" i="1" dirty="0">
                <a:sym typeface="Symbol" panose="05050102010706020507" pitchFamily="18" charset="2"/>
              </a:rPr>
              <a:t>?</a:t>
            </a:r>
            <a:endParaRPr lang="en-US" altLang="zh-CN" i="1" dirty="0">
              <a:ea typeface="华文行楷" pitchFamily="2" charset="-122"/>
              <a:sym typeface="Symbol" panose="05050102010706020507" pitchFamily="18" charset="2"/>
            </a:endParaRPr>
          </a:p>
        </p:txBody>
      </p:sp>
      <p:sp>
        <p:nvSpPr>
          <p:cNvPr id="9" name="Rectangle 11"/>
          <p:cNvSpPr>
            <a:spLocks noChangeArrowheads="1"/>
          </p:cNvSpPr>
          <p:nvPr/>
        </p:nvSpPr>
        <p:spPr bwMode="auto">
          <a:xfrm>
            <a:off x="107504" y="24775"/>
            <a:ext cx="4608512" cy="4196313"/>
          </a:xfrm>
          <a:prstGeom prst="rect">
            <a:avLst/>
          </a:prstGeom>
          <a:solidFill>
            <a:schemeClr val="bg1"/>
          </a:solidFill>
          <a:ln w="9525">
            <a:noFill/>
            <a:miter lim="800000"/>
            <a:headEnd/>
            <a:tailEnd/>
          </a:ln>
        </p:spPr>
        <p:txBody>
          <a:bodyPr/>
          <a:lstStyle/>
          <a:p>
            <a:pPr marL="342900" indent="-342900">
              <a:spcBef>
                <a:spcPct val="20000"/>
              </a:spcBef>
              <a:buClr>
                <a:schemeClr val="tx1"/>
              </a:buClr>
              <a:buSzPct val="75000"/>
              <a:buNone/>
            </a:pPr>
            <a:r>
              <a:rPr lang="zh-CN" altLang="en-US" sz="2800" b="1" dirty="0"/>
              <a:t>练习：</a:t>
            </a:r>
            <a:endParaRPr lang="en-US" altLang="zh-CN" sz="2800" b="1" dirty="0"/>
          </a:p>
          <a:p>
            <a:pPr marL="342900" indent="-342900">
              <a:spcBef>
                <a:spcPct val="20000"/>
              </a:spcBef>
              <a:buClr>
                <a:schemeClr val="tx1"/>
              </a:buClr>
              <a:buSzPct val="75000"/>
              <a:buNone/>
            </a:pPr>
            <a:r>
              <a:rPr lang="zh-CN" altLang="en-US" sz="2800" b="1" dirty="0"/>
              <a:t>继续处理文法</a:t>
            </a:r>
            <a:r>
              <a:rPr lang="zh-CN" altLang="en-US" sz="2800" dirty="0"/>
              <a:t> </a:t>
            </a:r>
            <a:r>
              <a:rPr lang="en-US" altLang="zh-CN" sz="2800" dirty="0"/>
              <a:t>G’[ 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a:t>
            </a:r>
            <a:r>
              <a:rPr lang="en-US" altLang="zh-CN" sz="2800" dirty="0"/>
              <a:t> TE’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  </a:t>
            </a:r>
            <a:r>
              <a:rPr lang="en-US" altLang="zh-CN" sz="2800" dirty="0"/>
              <a:t>TE’</a:t>
            </a:r>
            <a:r>
              <a:rPr lang="en-US" altLang="zh-CN" sz="2800" dirty="0">
                <a:sym typeface="Symbol" pitchFamily="18" charset="2"/>
              </a:rPr>
              <a:t> </a:t>
            </a:r>
            <a:r>
              <a:rPr lang="en-US" altLang="zh-CN" sz="2800" dirty="0"/>
              <a:t> </a:t>
            </a:r>
            <a:r>
              <a:rPr lang="en-US" altLang="zh-CN" sz="2800" dirty="0">
                <a:sym typeface="Symbol" pitchFamily="18" charset="2"/>
              </a:rPr>
              <a:t></a:t>
            </a:r>
            <a:endParaRPr lang="en-US" altLang="zh-CN" sz="2800" dirty="0"/>
          </a:p>
          <a:p>
            <a:pPr marL="342900" indent="-342900">
              <a:spcBef>
                <a:spcPct val="20000"/>
              </a:spcBef>
              <a:buClr>
                <a:schemeClr val="tx1"/>
              </a:buClr>
              <a:buSzPct val="75000"/>
              <a:buNone/>
            </a:pPr>
            <a:r>
              <a:rPr lang="en-US" altLang="zh-CN" sz="2800" dirty="0"/>
              <a:t>T </a:t>
            </a:r>
            <a:r>
              <a:rPr lang="en-US" altLang="zh-CN" sz="2800" dirty="0">
                <a:sym typeface="Symbol" pitchFamily="18" charset="2"/>
              </a:rPr>
              <a:t></a:t>
            </a:r>
            <a:r>
              <a:rPr lang="en-US" altLang="zh-CN" sz="2800" dirty="0"/>
              <a:t> FT’ </a:t>
            </a:r>
          </a:p>
          <a:p>
            <a:pPr marL="342900" lvl="0" indent="-342900">
              <a:spcBef>
                <a:spcPct val="20000"/>
              </a:spcBef>
              <a:buClr>
                <a:schemeClr val="tx1"/>
              </a:buClr>
              <a:buSzPct val="75000"/>
              <a:buNone/>
            </a:pPr>
            <a:r>
              <a:rPr lang="en-US" altLang="zh-CN" sz="2800" dirty="0"/>
              <a:t>T’</a:t>
            </a:r>
            <a:r>
              <a:rPr lang="en-US" altLang="zh-CN" sz="2800" dirty="0">
                <a:sym typeface="Symbol" pitchFamily="18" charset="2"/>
              </a:rPr>
              <a:t>   </a:t>
            </a:r>
            <a:r>
              <a:rPr lang="en-US" altLang="zh-CN" sz="2800" dirty="0"/>
              <a:t>FT’</a:t>
            </a:r>
            <a:r>
              <a:rPr lang="en-US" altLang="zh-CN" sz="2800" dirty="0">
                <a:sym typeface="Symbol" pitchFamily="18" charset="2"/>
              </a:rPr>
              <a:t> </a:t>
            </a:r>
            <a:r>
              <a:rPr lang="en-US" altLang="zh-CN" sz="2800" dirty="0"/>
              <a:t> </a:t>
            </a:r>
            <a:r>
              <a:rPr lang="en-US" altLang="zh-CN" sz="2800" dirty="0">
                <a:sym typeface="Symbol" pitchFamily="18" charset="2"/>
              </a:rPr>
              <a:t></a:t>
            </a:r>
            <a:endParaRPr lang="en-US" altLang="zh-CN" sz="2800" dirty="0"/>
          </a:p>
          <a:p>
            <a:pPr marL="342900" indent="-342900">
              <a:spcBef>
                <a:spcPct val="20000"/>
              </a:spcBef>
              <a:buClr>
                <a:schemeClr val="tx1"/>
              </a:buClr>
              <a:buSzPct val="75000"/>
              <a:buNone/>
            </a:pPr>
            <a:r>
              <a:rPr lang="en-US" altLang="zh-CN" sz="2800" dirty="0"/>
              <a:t>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a:p>
            <a:pPr marL="514350" indent="-514350">
              <a:spcBef>
                <a:spcPct val="20000"/>
              </a:spcBef>
              <a:buClr>
                <a:schemeClr val="tx1"/>
              </a:buClr>
              <a:buSzPct val="75000"/>
              <a:buFont typeface="+mj-ea"/>
              <a:buAutoNum type="circleNumDbPlain" startAt="3"/>
            </a:pPr>
            <a:r>
              <a:rPr lang="zh-CN" altLang="en-US" sz="2800" dirty="0"/>
              <a:t>求非终结符的</a:t>
            </a:r>
            <a:r>
              <a:rPr lang="en-US" altLang="zh-CN" sz="2800" dirty="0"/>
              <a:t>Follow</a:t>
            </a:r>
            <a:r>
              <a:rPr lang="zh-CN" altLang="en-US" sz="2800" dirty="0"/>
              <a:t>集</a:t>
            </a:r>
            <a:endParaRPr lang="en-US" altLang="zh-CN" sz="2800" dirty="0"/>
          </a:p>
          <a:p>
            <a:pPr>
              <a:spcBef>
                <a:spcPct val="20000"/>
              </a:spcBef>
              <a:buClr>
                <a:schemeClr val="tx1"/>
              </a:buClr>
              <a:buSzPct val="75000"/>
              <a:buNone/>
            </a:pPr>
            <a:endParaRPr lang="en-US" altLang="zh-CN" sz="2800" dirty="0"/>
          </a:p>
        </p:txBody>
      </p:sp>
      <p:sp>
        <p:nvSpPr>
          <p:cNvPr id="18" name="矩形 17"/>
          <p:cNvSpPr/>
          <p:nvPr/>
        </p:nvSpPr>
        <p:spPr>
          <a:xfrm>
            <a:off x="6444208" y="-27384"/>
            <a:ext cx="2411760" cy="2554545"/>
          </a:xfrm>
          <a:prstGeom prst="rect">
            <a:avLst/>
          </a:prstGeom>
          <a:solidFill>
            <a:schemeClr val="bg1"/>
          </a:solidFill>
        </p:spPr>
        <p:txBody>
          <a:bodyPr wrap="square">
            <a:spAutoFit/>
          </a:bodyPr>
          <a:lstStyle/>
          <a:p>
            <a:pPr lvl="1">
              <a:buClr>
                <a:srgbClr val="800080"/>
              </a:buClr>
              <a:buNone/>
            </a:pPr>
            <a:r>
              <a:rPr lang="en-US" altLang="zh-CN" dirty="0">
                <a:ea typeface="华文行楷" pitchFamily="2" charset="-122"/>
                <a:sym typeface="Symbol" panose="05050102010706020507"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a:p>
            <a:pPr lvl="1">
              <a:buClr>
                <a:srgbClr val="800080"/>
              </a:buClr>
              <a:buNone/>
            </a:pPr>
            <a:r>
              <a:rPr lang="en-US" altLang="zh-CN" dirty="0">
                <a:sym typeface="Symbol" pitchFamily="18" charset="2"/>
              </a:rPr>
              <a:t>{</a:t>
            </a:r>
            <a:r>
              <a:rPr lang="en-US" altLang="zh-CN" dirty="0">
                <a:solidFill>
                  <a:srgbClr val="800080"/>
                </a:solidFill>
                <a:sym typeface="Symbol" pitchFamily="18" charset="2"/>
              </a:rPr>
              <a:t>,</a:t>
            </a:r>
            <a:r>
              <a:rPr lang="en-US" altLang="zh-CN" dirty="0">
                <a:ea typeface="华文行楷" pitchFamily="2" charset="-122"/>
                <a:sym typeface="Symbol" pitchFamily="18" charset="2"/>
              </a:rPr>
              <a:t> }</a:t>
            </a:r>
          </a:p>
          <a:p>
            <a:pPr lvl="1">
              <a:buClr>
                <a:srgbClr val="800080"/>
              </a:buClr>
              <a:buNone/>
            </a:pPr>
            <a:r>
              <a:rPr lang="en-US" altLang="zh-CN" dirty="0">
                <a:ea typeface="华文行楷" pitchFamily="2" charset="-122"/>
                <a:sym typeface="Symbol" pitchFamily="18" charset="2"/>
              </a:rPr>
              <a:t>{(,</a:t>
            </a:r>
            <a:r>
              <a:rPr lang="en-US" altLang="zh-CN" dirty="0"/>
              <a:t> </a:t>
            </a:r>
            <a:r>
              <a:rPr lang="en-US" altLang="zh-CN" dirty="0" err="1"/>
              <a:t>i</a:t>
            </a:r>
            <a:r>
              <a:rPr lang="en-US" altLang="zh-CN" dirty="0">
                <a:ea typeface="华文行楷" pitchFamily="2" charset="-122"/>
                <a:sym typeface="Symbol" panose="05050102010706020507" pitchFamily="18" charset="2"/>
              </a:rPr>
              <a:t>}</a:t>
            </a:r>
          </a:p>
        </p:txBody>
      </p:sp>
      <p:sp>
        <p:nvSpPr>
          <p:cNvPr id="17" name="矩形 16"/>
          <p:cNvSpPr/>
          <p:nvPr/>
        </p:nvSpPr>
        <p:spPr>
          <a:xfrm>
            <a:off x="3635896" y="44624"/>
            <a:ext cx="3240360" cy="2554545"/>
          </a:xfrm>
          <a:prstGeom prst="rect">
            <a:avLst/>
          </a:prstGeom>
          <a:solidFill>
            <a:schemeClr val="bg1"/>
          </a:solidFill>
        </p:spPr>
        <p:txBody>
          <a:bodyPr wrap="square">
            <a:spAutoFit/>
          </a:bodyPr>
          <a:lstStyle/>
          <a:p>
            <a:pPr lvl="1">
              <a:buClr>
                <a:srgbClr val="800080"/>
              </a:buClr>
              <a:buNone/>
            </a:pPr>
            <a:r>
              <a:rPr lang="en-US" altLang="zh-CN" i="1" dirty="0">
                <a:ea typeface="华文行楷" pitchFamily="2" charset="-122"/>
                <a:sym typeface="Symbol" panose="05050102010706020507" pitchFamily="18" charset="2"/>
              </a:rPr>
              <a:t>FIRST(E)	</a:t>
            </a:r>
            <a:r>
              <a:rPr lang="en-US" altLang="zh-CN" i="1" dirty="0">
                <a:sym typeface="Symbol" panose="05050102010706020507" pitchFamily="18" charset="2"/>
              </a:rPr>
              <a:t>=</a:t>
            </a:r>
            <a:r>
              <a:rPr lang="en-US" altLang="zh-CN"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FIRST(E’)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	=</a:t>
            </a:r>
            <a:endParaRPr lang="en-US"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FIRST(T’)</a:t>
            </a:r>
            <a:r>
              <a:rPr lang="en-US" altLang="zh-CN" i="1" dirty="0">
                <a:sym typeface="Symbol" pitchFamily="18" charset="2"/>
              </a:rPr>
              <a:t> 	=</a:t>
            </a:r>
            <a:endParaRPr lang="en-US" altLang="zh-CN" i="1" dirty="0">
              <a:ea typeface="华文行楷" pitchFamily="2" charset="-122"/>
              <a:sym typeface="Symbol" panose="05050102010706020507" pitchFamily="18" charset="2"/>
            </a:endParaRPr>
          </a:p>
          <a:p>
            <a:pPr lvl="1">
              <a:buClr>
                <a:srgbClr val="800080"/>
              </a:buClr>
              <a:buNone/>
            </a:pPr>
            <a:r>
              <a:rPr lang="en-US" altLang="zh-CN" i="1" dirty="0">
                <a:ea typeface="华文行楷" pitchFamily="2" charset="-122"/>
                <a:sym typeface="Symbol" panose="05050102010706020507" pitchFamily="18" charset="2"/>
              </a:rPr>
              <a:t>FIRST(F)	=</a:t>
            </a:r>
          </a:p>
        </p:txBody>
      </p:sp>
    </p:spTree>
    <p:extLst>
      <p:ext uri="{BB962C8B-B14F-4D97-AF65-F5344CB8AC3E}">
        <p14:creationId xmlns:p14="http://schemas.microsoft.com/office/powerpoint/2010/main" val="2496480364"/>
      </p:ext>
    </p:extLst>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4853" y="-19791"/>
            <a:ext cx="2552567" cy="3182410"/>
          </a:xfrm>
          <a:prstGeom prst="rect">
            <a:avLst/>
          </a:prstGeom>
        </p:spPr>
        <p:txBody>
          <a:bodyPr wrap="square">
            <a:spAutoFit/>
          </a:bodyPr>
          <a:lstStyle/>
          <a:p>
            <a:pPr marL="342900" indent="-342900">
              <a:spcBef>
                <a:spcPct val="20000"/>
              </a:spcBef>
              <a:buClr>
                <a:schemeClr val="tx1"/>
              </a:buClr>
              <a:buSzPct val="75000"/>
              <a:buNone/>
            </a:pPr>
            <a:r>
              <a:rPr lang="en-US" altLang="zh-CN" sz="2800" dirty="0"/>
              <a:t>G’[ 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a:t>
            </a:r>
            <a:r>
              <a:rPr lang="en-US" altLang="zh-CN" sz="2800" dirty="0"/>
              <a:t> TE’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  </a:t>
            </a:r>
            <a:r>
              <a:rPr lang="en-US" altLang="zh-CN" sz="2800" dirty="0"/>
              <a:t>TE’</a:t>
            </a:r>
            <a:r>
              <a:rPr lang="en-US" altLang="zh-CN" sz="2800" dirty="0">
                <a:sym typeface="Symbol" pitchFamily="18" charset="2"/>
              </a:rPr>
              <a:t> </a:t>
            </a:r>
            <a:r>
              <a:rPr lang="en-US" altLang="zh-CN" sz="2800" dirty="0"/>
              <a:t> </a:t>
            </a:r>
            <a:r>
              <a:rPr lang="en-US" altLang="zh-CN" sz="2800" dirty="0">
                <a:sym typeface="Symbol" pitchFamily="18" charset="2"/>
              </a:rPr>
              <a:t></a:t>
            </a:r>
            <a:endParaRPr lang="en-US" altLang="zh-CN" sz="2800" dirty="0"/>
          </a:p>
          <a:p>
            <a:pPr marL="342900" indent="-342900">
              <a:spcBef>
                <a:spcPct val="20000"/>
              </a:spcBef>
              <a:buClr>
                <a:schemeClr val="tx1"/>
              </a:buClr>
              <a:buSzPct val="75000"/>
              <a:buNone/>
            </a:pPr>
            <a:r>
              <a:rPr lang="en-US" altLang="zh-CN" sz="2800" dirty="0"/>
              <a:t>T </a:t>
            </a:r>
            <a:r>
              <a:rPr lang="en-US" altLang="zh-CN" sz="2800" dirty="0">
                <a:sym typeface="Symbol" pitchFamily="18" charset="2"/>
              </a:rPr>
              <a:t></a:t>
            </a:r>
            <a:r>
              <a:rPr lang="en-US" altLang="zh-CN" sz="2800" dirty="0"/>
              <a:t> FT’ </a:t>
            </a:r>
          </a:p>
          <a:p>
            <a:pPr marL="342900" lvl="0" indent="-342900">
              <a:spcBef>
                <a:spcPct val="20000"/>
              </a:spcBef>
              <a:buClr>
                <a:schemeClr val="tx1"/>
              </a:buClr>
              <a:buSzPct val="75000"/>
              <a:buNone/>
            </a:pPr>
            <a:r>
              <a:rPr lang="en-US" altLang="zh-CN" sz="2800" dirty="0"/>
              <a:t>T’</a:t>
            </a:r>
            <a:r>
              <a:rPr lang="en-US" altLang="zh-CN" sz="2800" dirty="0">
                <a:sym typeface="Symbol" pitchFamily="18" charset="2"/>
              </a:rPr>
              <a:t>   </a:t>
            </a:r>
            <a:r>
              <a:rPr lang="en-US" altLang="zh-CN" sz="2800" dirty="0"/>
              <a:t>FT’</a:t>
            </a:r>
            <a:r>
              <a:rPr lang="en-US" altLang="zh-CN" sz="2800" dirty="0">
                <a:sym typeface="Symbol" pitchFamily="18" charset="2"/>
              </a:rPr>
              <a:t> </a:t>
            </a:r>
            <a:r>
              <a:rPr lang="en-US" altLang="zh-CN" sz="2800" dirty="0"/>
              <a:t> </a:t>
            </a:r>
            <a:r>
              <a:rPr lang="en-US" altLang="zh-CN" sz="2800" dirty="0">
                <a:sym typeface="Symbol" pitchFamily="18" charset="2"/>
              </a:rPr>
              <a:t></a:t>
            </a:r>
            <a:endParaRPr lang="en-US" altLang="zh-CN" sz="2800" dirty="0"/>
          </a:p>
          <a:p>
            <a:pPr marL="342900" indent="-342900">
              <a:spcBef>
                <a:spcPct val="20000"/>
              </a:spcBef>
              <a:buClr>
                <a:schemeClr val="tx1"/>
              </a:buClr>
              <a:buSzPct val="75000"/>
              <a:buNone/>
            </a:pPr>
            <a:r>
              <a:rPr lang="en-US" altLang="zh-CN" sz="2800" dirty="0"/>
              <a:t>F </a:t>
            </a:r>
            <a:r>
              <a:rPr lang="en-US" altLang="zh-CN" sz="2800" dirty="0">
                <a:sym typeface="Symbol" pitchFamily="18" charset="2"/>
              </a:rPr>
              <a:t> </a:t>
            </a:r>
            <a:r>
              <a:rPr lang="en-US" altLang="zh-CN" sz="2800" dirty="0"/>
              <a:t>(E) </a:t>
            </a:r>
            <a:r>
              <a:rPr lang="en-US" altLang="zh-CN" sz="2800" dirty="0">
                <a:sym typeface="Symbol" pitchFamily="18" charset="2"/>
              </a:rPr>
              <a:t></a:t>
            </a:r>
            <a:r>
              <a:rPr lang="en-US" altLang="zh-CN" sz="2800" dirty="0"/>
              <a:t> </a:t>
            </a:r>
            <a:r>
              <a:rPr lang="en-US" altLang="zh-CN" sz="2800" dirty="0" err="1"/>
              <a:t>i</a:t>
            </a:r>
            <a:endParaRPr lang="en-US" altLang="zh-CN" sz="2800" dirty="0"/>
          </a:p>
        </p:txBody>
      </p:sp>
      <p:sp>
        <p:nvSpPr>
          <p:cNvPr id="36" name="矩形 35"/>
          <p:cNvSpPr/>
          <p:nvPr/>
        </p:nvSpPr>
        <p:spPr>
          <a:xfrm>
            <a:off x="2571736" y="0"/>
            <a:ext cx="6429420" cy="1077218"/>
          </a:xfrm>
          <a:prstGeom prst="rect">
            <a:avLst/>
          </a:prstGeom>
          <a:solidFill>
            <a:schemeClr val="bg1"/>
          </a:solidFill>
        </p:spPr>
        <p:txBody>
          <a:bodyPr wrap="square">
            <a:spAutoFit/>
          </a:bodyPr>
          <a:lstStyle/>
          <a:p>
            <a:pPr>
              <a:buNone/>
            </a:pPr>
            <a:r>
              <a:rPr lang="zh-CN" altLang="en-US" dirty="0">
                <a:solidFill>
                  <a:srgbClr val="800080"/>
                </a:solidFill>
                <a:latin typeface="楷体_GB2312" pitchFamily="49" charset="-122"/>
              </a:rPr>
              <a:t>依次在每个产生式中发掘出所有关系图可能的关系</a:t>
            </a:r>
            <a:endParaRPr lang="en-US" altLang="zh-CN" dirty="0">
              <a:solidFill>
                <a:srgbClr val="800080"/>
              </a:solidFill>
              <a:latin typeface="楷体_GB2312" pitchFamily="49" charset="-122"/>
            </a:endParaRPr>
          </a:p>
        </p:txBody>
      </p:sp>
      <p:sp>
        <p:nvSpPr>
          <p:cNvPr id="37" name="矩形 36"/>
          <p:cNvSpPr/>
          <p:nvPr/>
        </p:nvSpPr>
        <p:spPr>
          <a:xfrm>
            <a:off x="5631921" y="818709"/>
            <a:ext cx="3404575" cy="954107"/>
          </a:xfrm>
          <a:prstGeom prst="rect">
            <a:avLst/>
          </a:prstGeom>
          <a:ln>
            <a:solidFill>
              <a:schemeClr val="accent1"/>
            </a:solidFill>
          </a:ln>
        </p:spPr>
        <p:txBody>
          <a:bodyPr wrap="square">
            <a:spAutoFit/>
          </a:bodyPr>
          <a:lstStyle/>
          <a:p>
            <a:pPr>
              <a:buNone/>
            </a:pPr>
            <a:r>
              <a:rPr lang="en-US" altLang="zh-CN" sz="2800" dirty="0">
                <a:sym typeface="Symbol" panose="05050102010706020507" pitchFamily="18" charset="2"/>
              </a:rPr>
              <a:t>E’</a:t>
            </a:r>
            <a:r>
              <a:rPr lang="zh-CN" altLang="en-US" sz="2800" dirty="0">
                <a:sym typeface="Symbol" panose="05050102010706020507" pitchFamily="18" charset="2"/>
              </a:rPr>
              <a:t>和</a:t>
            </a:r>
            <a:r>
              <a:rPr lang="en-US" altLang="zh-CN" sz="2800" dirty="0">
                <a:sym typeface="Symbol" panose="05050102010706020507" pitchFamily="18" charset="2"/>
              </a:rPr>
              <a:t> T’ </a:t>
            </a:r>
            <a:r>
              <a:rPr lang="zh-CN" altLang="en-US" sz="2800" dirty="0">
                <a:sym typeface="Symbol" panose="05050102010706020507" pitchFamily="18" charset="2"/>
              </a:rPr>
              <a:t>可以推出空</a:t>
            </a:r>
            <a:r>
              <a:rPr lang="en-US" altLang="zh-CN" sz="2800" dirty="0">
                <a:sym typeface="Symbol" panose="05050102010706020507" pitchFamily="18" charset="2"/>
              </a:rPr>
              <a:t>,</a:t>
            </a:r>
          </a:p>
          <a:p>
            <a:pPr>
              <a:buNone/>
            </a:pPr>
            <a:r>
              <a:rPr lang="en-US" altLang="zh-CN" sz="2800" i="1" dirty="0">
                <a:sym typeface="Symbol" panose="05050102010706020507" pitchFamily="18" charset="2"/>
              </a:rPr>
              <a:t>E,T,F</a:t>
            </a:r>
            <a:r>
              <a:rPr lang="zh-CN" altLang="en-US" sz="2800" dirty="0">
                <a:sym typeface="Symbol" panose="05050102010706020507" pitchFamily="18" charset="2"/>
              </a:rPr>
              <a:t>不能</a:t>
            </a:r>
            <a:endParaRPr lang="en-US" altLang="zh-CN" sz="2800" dirty="0">
              <a:sym typeface="Symbol" panose="05050102010706020507" pitchFamily="18" charset="2"/>
            </a:endParaRPr>
          </a:p>
        </p:txBody>
      </p:sp>
      <p:sp>
        <p:nvSpPr>
          <p:cNvPr id="38" name="矩形 37"/>
          <p:cNvSpPr/>
          <p:nvPr/>
        </p:nvSpPr>
        <p:spPr>
          <a:xfrm>
            <a:off x="2864895" y="1124744"/>
            <a:ext cx="1750329" cy="523220"/>
          </a:xfrm>
          <a:prstGeom prst="rect">
            <a:avLst/>
          </a:prstGeom>
          <a:noFill/>
          <a:ln>
            <a:solidFill>
              <a:schemeClr val="accent1"/>
            </a:solidFill>
          </a:ln>
        </p:spPr>
        <p:txBody>
          <a:bodyPr wrap="square">
            <a:spAutoFit/>
          </a:bodyPr>
          <a:lstStyle/>
          <a:p>
            <a:pPr marL="342900" lvl="0" indent="-342900">
              <a:spcBef>
                <a:spcPct val="20000"/>
              </a:spcBef>
              <a:buClr>
                <a:srgbClr val="003366"/>
              </a:buClr>
              <a:buSzPct val="75000"/>
              <a:buNone/>
            </a:pPr>
            <a:r>
              <a:rPr lang="zh-CN" altLang="en-US" sz="2800" dirty="0">
                <a:solidFill>
                  <a:srgbClr val="FF0000"/>
                </a:solidFill>
              </a:rPr>
              <a:t>初始化</a:t>
            </a:r>
            <a:endParaRPr lang="en-US" altLang="zh-CN" sz="2800" dirty="0">
              <a:solidFill>
                <a:srgbClr val="FF0000"/>
              </a:solidFill>
            </a:endParaRPr>
          </a:p>
        </p:txBody>
      </p:sp>
      <p:sp>
        <p:nvSpPr>
          <p:cNvPr id="43" name="矩形 42"/>
          <p:cNvSpPr/>
          <p:nvPr/>
        </p:nvSpPr>
        <p:spPr>
          <a:xfrm>
            <a:off x="2936903" y="1203980"/>
            <a:ext cx="1728192" cy="523220"/>
          </a:xfrm>
          <a:prstGeom prst="rect">
            <a:avLst/>
          </a:prstGeom>
          <a:solidFill>
            <a:schemeClr val="bg1"/>
          </a:solidFill>
          <a:ln>
            <a:solidFill>
              <a:schemeClr val="accent1"/>
            </a:solidFill>
          </a:ln>
        </p:spPr>
        <p:txBody>
          <a:bodyPr wrap="square">
            <a:spAutoFit/>
          </a:bodyPr>
          <a:lstStyle/>
          <a:p>
            <a:pPr marL="342900" indent="-342900">
              <a:spcBef>
                <a:spcPct val="20000"/>
              </a:spcBef>
              <a:buClr>
                <a:schemeClr val="tx1"/>
              </a:buClr>
              <a:buSzPct val="75000"/>
              <a:buNone/>
            </a:pPr>
            <a:r>
              <a:rPr lang="en-US" altLang="zh-CN" sz="2800" dirty="0"/>
              <a:t>F </a:t>
            </a:r>
            <a:r>
              <a:rPr lang="en-US" altLang="zh-CN" sz="2800" dirty="0">
                <a:sym typeface="Symbol" pitchFamily="18" charset="2"/>
              </a:rPr>
              <a:t> </a:t>
            </a:r>
            <a:r>
              <a:rPr lang="en-US" altLang="zh-CN" sz="2800" dirty="0"/>
              <a:t>(</a:t>
            </a:r>
            <a:r>
              <a:rPr lang="en-US" altLang="zh-CN" sz="2800" dirty="0">
                <a:solidFill>
                  <a:srgbClr val="FF0000"/>
                </a:solidFill>
              </a:rPr>
              <a:t>E</a:t>
            </a:r>
            <a:r>
              <a:rPr lang="en-US" altLang="zh-CN" sz="2800" dirty="0"/>
              <a:t>)</a:t>
            </a:r>
            <a:endParaRPr lang="en-US" altLang="zh-CN" sz="2800" dirty="0">
              <a:solidFill>
                <a:srgbClr val="800080"/>
              </a:solidFill>
            </a:endParaRPr>
          </a:p>
        </p:txBody>
      </p:sp>
      <p:sp>
        <p:nvSpPr>
          <p:cNvPr id="42" name="矩形 41"/>
          <p:cNvSpPr/>
          <p:nvPr/>
        </p:nvSpPr>
        <p:spPr>
          <a:xfrm>
            <a:off x="2982563" y="1270878"/>
            <a:ext cx="1923129" cy="1040285"/>
          </a:xfrm>
          <a:prstGeom prst="rect">
            <a:avLst/>
          </a:prstGeom>
          <a:solidFill>
            <a:schemeClr val="bg1"/>
          </a:solidFill>
          <a:ln>
            <a:solidFill>
              <a:schemeClr val="accent1"/>
            </a:solidFill>
          </a:ln>
        </p:spPr>
        <p:txBody>
          <a:bodyPr wrap="square">
            <a:spAutoFit/>
          </a:bodyPr>
          <a:lstStyle/>
          <a:p>
            <a:pPr marL="342900" indent="-342900">
              <a:spcBef>
                <a:spcPct val="20000"/>
              </a:spcBef>
              <a:buClr>
                <a:schemeClr val="tx1"/>
              </a:buClr>
              <a:buSzPct val="75000"/>
              <a:buNone/>
            </a:pPr>
            <a:r>
              <a:rPr lang="en-US" altLang="zh-CN" sz="2800" dirty="0"/>
              <a:t>E </a:t>
            </a:r>
            <a:r>
              <a:rPr lang="en-US" altLang="zh-CN" sz="2800" dirty="0">
                <a:sym typeface="Symbol" pitchFamily="18" charset="2"/>
              </a:rPr>
              <a:t></a:t>
            </a:r>
            <a:r>
              <a:rPr lang="en-US" altLang="zh-CN" sz="2800" dirty="0"/>
              <a:t> T</a:t>
            </a:r>
            <a:r>
              <a:rPr lang="en-US" altLang="zh-CN" sz="2800" dirty="0">
                <a:solidFill>
                  <a:srgbClr val="FF0000"/>
                </a:solidFill>
              </a:rPr>
              <a:t>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  </a:t>
            </a:r>
            <a:r>
              <a:rPr lang="en-US" altLang="zh-CN" sz="2800" dirty="0"/>
              <a:t>T</a:t>
            </a:r>
            <a:r>
              <a:rPr lang="en-US" altLang="zh-CN" sz="2800" dirty="0">
                <a:solidFill>
                  <a:srgbClr val="FF0000"/>
                </a:solidFill>
              </a:rPr>
              <a:t>E’</a:t>
            </a:r>
            <a:r>
              <a:rPr lang="en-US" altLang="zh-CN" sz="2800" dirty="0">
                <a:solidFill>
                  <a:srgbClr val="FF0000"/>
                </a:solidFill>
                <a:sym typeface="Symbol" pitchFamily="18" charset="2"/>
              </a:rPr>
              <a:t> </a:t>
            </a:r>
            <a:endParaRPr lang="en-US" altLang="zh-CN" sz="2800" dirty="0">
              <a:solidFill>
                <a:srgbClr val="FF0000"/>
              </a:solidFill>
            </a:endParaRPr>
          </a:p>
        </p:txBody>
      </p:sp>
      <p:sp>
        <p:nvSpPr>
          <p:cNvPr id="45" name="矩形 44"/>
          <p:cNvSpPr/>
          <p:nvPr/>
        </p:nvSpPr>
        <p:spPr>
          <a:xfrm>
            <a:off x="3029998" y="1386354"/>
            <a:ext cx="1923129" cy="1040285"/>
          </a:xfrm>
          <a:prstGeom prst="rect">
            <a:avLst/>
          </a:prstGeom>
          <a:solidFill>
            <a:schemeClr val="bg1"/>
          </a:solidFill>
          <a:ln>
            <a:solidFill>
              <a:schemeClr val="accent1"/>
            </a:solidFill>
          </a:ln>
        </p:spPr>
        <p:txBody>
          <a:bodyPr wrap="square">
            <a:spAutoFit/>
          </a:bodyPr>
          <a:lstStyle/>
          <a:p>
            <a:pPr marL="342900" indent="-342900">
              <a:spcBef>
                <a:spcPct val="20000"/>
              </a:spcBef>
              <a:buClr>
                <a:schemeClr val="tx1"/>
              </a:buClr>
              <a:buSzPct val="75000"/>
              <a:buNone/>
            </a:pPr>
            <a:r>
              <a:rPr lang="en-US" altLang="zh-CN" sz="2800" dirty="0"/>
              <a:t>E </a:t>
            </a:r>
            <a:r>
              <a:rPr lang="en-US" altLang="zh-CN" sz="2800" dirty="0">
                <a:sym typeface="Symbol" pitchFamily="18" charset="2"/>
              </a:rPr>
              <a:t></a:t>
            </a:r>
            <a:r>
              <a:rPr lang="en-US" altLang="zh-CN" sz="2800" dirty="0"/>
              <a:t> </a:t>
            </a:r>
            <a:r>
              <a:rPr lang="en-US" altLang="zh-CN" sz="2800" dirty="0">
                <a:solidFill>
                  <a:srgbClr val="FF0000"/>
                </a:solidFill>
              </a:rPr>
              <a:t>T</a:t>
            </a:r>
            <a:r>
              <a:rPr lang="en-US" altLang="zh-CN" sz="2800" dirty="0"/>
              <a:t>E’</a:t>
            </a:r>
          </a:p>
          <a:p>
            <a:pPr marL="342900" indent="-342900">
              <a:spcBef>
                <a:spcPct val="20000"/>
              </a:spcBef>
              <a:buClr>
                <a:schemeClr val="tx1"/>
              </a:buClr>
              <a:buSzPct val="75000"/>
              <a:buNone/>
            </a:pPr>
            <a:r>
              <a:rPr lang="en-US" altLang="zh-CN" sz="2800" dirty="0"/>
              <a:t>E’ </a:t>
            </a:r>
            <a:r>
              <a:rPr lang="en-US" altLang="zh-CN" sz="2800" dirty="0">
                <a:sym typeface="Symbol" pitchFamily="18" charset="2"/>
              </a:rPr>
              <a:t>  </a:t>
            </a:r>
            <a:r>
              <a:rPr lang="en-US" altLang="zh-CN" sz="2800" dirty="0">
                <a:solidFill>
                  <a:srgbClr val="FF0000"/>
                </a:solidFill>
              </a:rPr>
              <a:t>T</a:t>
            </a:r>
            <a:r>
              <a:rPr lang="en-US" altLang="zh-CN" sz="2800" dirty="0"/>
              <a:t>E’</a:t>
            </a:r>
            <a:r>
              <a:rPr lang="en-US" altLang="zh-CN" sz="2800" dirty="0">
                <a:sym typeface="Symbol" pitchFamily="18" charset="2"/>
              </a:rPr>
              <a:t> </a:t>
            </a:r>
            <a:endParaRPr lang="en-US" altLang="zh-CN" sz="2800" dirty="0"/>
          </a:p>
        </p:txBody>
      </p:sp>
      <p:sp>
        <p:nvSpPr>
          <p:cNvPr id="48" name="矩形 47"/>
          <p:cNvSpPr/>
          <p:nvPr/>
        </p:nvSpPr>
        <p:spPr>
          <a:xfrm>
            <a:off x="3102006" y="1512651"/>
            <a:ext cx="1923129" cy="1040285"/>
          </a:xfrm>
          <a:prstGeom prst="rect">
            <a:avLst/>
          </a:prstGeom>
          <a:solidFill>
            <a:schemeClr val="bg1"/>
          </a:solidFill>
          <a:ln>
            <a:solidFill>
              <a:schemeClr val="accent1"/>
            </a:solidFill>
          </a:ln>
        </p:spPr>
        <p:txBody>
          <a:bodyPr wrap="square">
            <a:spAutoFit/>
          </a:bodyPr>
          <a:lstStyle/>
          <a:p>
            <a:pPr marL="342900" indent="-342900">
              <a:spcBef>
                <a:spcPct val="20000"/>
              </a:spcBef>
              <a:buClr>
                <a:schemeClr val="tx1"/>
              </a:buClr>
              <a:buSzPct val="75000"/>
              <a:buNone/>
            </a:pPr>
            <a:r>
              <a:rPr lang="en-US" altLang="zh-CN" sz="2800" dirty="0"/>
              <a:t>T </a:t>
            </a:r>
            <a:r>
              <a:rPr lang="en-US" altLang="zh-CN" sz="2800" dirty="0">
                <a:sym typeface="Symbol" pitchFamily="18" charset="2"/>
              </a:rPr>
              <a:t></a:t>
            </a:r>
            <a:r>
              <a:rPr lang="en-US" altLang="zh-CN" sz="2800" dirty="0"/>
              <a:t> F</a:t>
            </a:r>
            <a:r>
              <a:rPr lang="en-US" altLang="zh-CN" sz="2800" dirty="0">
                <a:solidFill>
                  <a:srgbClr val="FF0000"/>
                </a:solidFill>
              </a:rPr>
              <a:t>T’ </a:t>
            </a:r>
          </a:p>
          <a:p>
            <a:pPr marL="342900" lvl="0" indent="-342900">
              <a:spcBef>
                <a:spcPct val="20000"/>
              </a:spcBef>
              <a:buClr>
                <a:schemeClr val="tx1"/>
              </a:buClr>
              <a:buSzPct val="75000"/>
              <a:buNone/>
            </a:pPr>
            <a:r>
              <a:rPr lang="en-US" altLang="zh-CN" sz="2800" dirty="0"/>
              <a:t>T’</a:t>
            </a:r>
            <a:r>
              <a:rPr lang="en-US" altLang="zh-CN" sz="2800" dirty="0">
                <a:sym typeface="Symbol" pitchFamily="18" charset="2"/>
              </a:rPr>
              <a:t>   </a:t>
            </a:r>
            <a:r>
              <a:rPr lang="en-US" altLang="zh-CN" sz="2800" dirty="0"/>
              <a:t>F</a:t>
            </a:r>
            <a:r>
              <a:rPr lang="en-US" altLang="zh-CN" sz="2800" dirty="0">
                <a:solidFill>
                  <a:srgbClr val="FF0000"/>
                </a:solidFill>
              </a:rPr>
              <a:t>T’</a:t>
            </a:r>
          </a:p>
        </p:txBody>
      </p:sp>
      <p:sp>
        <p:nvSpPr>
          <p:cNvPr id="50" name="矩形 49"/>
          <p:cNvSpPr/>
          <p:nvPr/>
        </p:nvSpPr>
        <p:spPr>
          <a:xfrm>
            <a:off x="3152927" y="1636028"/>
            <a:ext cx="1923129" cy="1040285"/>
          </a:xfrm>
          <a:prstGeom prst="rect">
            <a:avLst/>
          </a:prstGeom>
          <a:solidFill>
            <a:schemeClr val="bg1"/>
          </a:solidFill>
          <a:ln>
            <a:solidFill>
              <a:schemeClr val="accent1"/>
            </a:solidFill>
          </a:ln>
        </p:spPr>
        <p:txBody>
          <a:bodyPr wrap="square">
            <a:spAutoFit/>
          </a:bodyPr>
          <a:lstStyle/>
          <a:p>
            <a:pPr marL="342900" indent="-342900">
              <a:spcBef>
                <a:spcPct val="20000"/>
              </a:spcBef>
              <a:buClr>
                <a:schemeClr val="tx1"/>
              </a:buClr>
              <a:buSzPct val="75000"/>
              <a:buNone/>
            </a:pPr>
            <a:r>
              <a:rPr lang="en-US" altLang="zh-CN" sz="2800" dirty="0"/>
              <a:t>T </a:t>
            </a:r>
            <a:r>
              <a:rPr lang="en-US" altLang="zh-CN" sz="2800" dirty="0">
                <a:sym typeface="Symbol" pitchFamily="18" charset="2"/>
              </a:rPr>
              <a:t></a:t>
            </a:r>
            <a:r>
              <a:rPr lang="en-US" altLang="zh-CN" sz="2800" dirty="0"/>
              <a:t> </a:t>
            </a:r>
            <a:r>
              <a:rPr lang="en-US" altLang="zh-CN" sz="2800" dirty="0">
                <a:solidFill>
                  <a:srgbClr val="FF0000"/>
                </a:solidFill>
              </a:rPr>
              <a:t>F</a:t>
            </a:r>
            <a:r>
              <a:rPr lang="en-US" altLang="zh-CN" sz="2800" dirty="0"/>
              <a:t>T’ </a:t>
            </a:r>
          </a:p>
          <a:p>
            <a:pPr marL="342900" lvl="0" indent="-342900">
              <a:spcBef>
                <a:spcPct val="20000"/>
              </a:spcBef>
              <a:buClr>
                <a:schemeClr val="tx1"/>
              </a:buClr>
              <a:buSzPct val="75000"/>
              <a:buNone/>
            </a:pPr>
            <a:r>
              <a:rPr lang="en-US" altLang="zh-CN" sz="2800" dirty="0"/>
              <a:t>T’</a:t>
            </a:r>
            <a:r>
              <a:rPr lang="en-US" altLang="zh-CN" sz="2800" dirty="0">
                <a:sym typeface="Symbol" pitchFamily="18" charset="2"/>
              </a:rPr>
              <a:t>   </a:t>
            </a:r>
            <a:r>
              <a:rPr lang="en-US" altLang="zh-CN" sz="2800" dirty="0">
                <a:solidFill>
                  <a:srgbClr val="FF0000"/>
                </a:solidFill>
              </a:rPr>
              <a:t>F</a:t>
            </a:r>
            <a:r>
              <a:rPr lang="en-US" altLang="zh-CN" sz="2800" dirty="0"/>
              <a:t>T’</a:t>
            </a:r>
          </a:p>
        </p:txBody>
      </p:sp>
      <p:sp>
        <p:nvSpPr>
          <p:cNvPr id="35" name="矩形 34"/>
          <p:cNvSpPr/>
          <p:nvPr/>
        </p:nvSpPr>
        <p:spPr>
          <a:xfrm>
            <a:off x="-116700" y="3789040"/>
            <a:ext cx="3392556" cy="2308324"/>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 (E)</a:t>
            </a:r>
            <a:r>
              <a:rPr lang="en-US" altLang="zh-CN" sz="2800" i="1" dirty="0">
                <a:sym typeface="Symbol" panose="05050102010706020507" pitchFamily="18" charset="2"/>
              </a:rPr>
              <a:t>=</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FOLLOW(E’)=</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 =</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a:t>
            </a:r>
            <a:r>
              <a:rPr lang="en-US" altLang="zh-CN" sz="2800" i="1" dirty="0">
                <a:sym typeface="Symbol"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FOLLOW(F) =</a:t>
            </a:r>
          </a:p>
        </p:txBody>
      </p:sp>
      <p:sp>
        <p:nvSpPr>
          <p:cNvPr id="39" name="矩形 38"/>
          <p:cNvSpPr/>
          <p:nvPr/>
        </p:nvSpPr>
        <p:spPr>
          <a:xfrm>
            <a:off x="2921056" y="3789040"/>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40" name="矩形 39"/>
          <p:cNvSpPr/>
          <p:nvPr/>
        </p:nvSpPr>
        <p:spPr>
          <a:xfrm>
            <a:off x="2864940" y="4240252"/>
            <a:ext cx="1750284"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Follow(E) </a:t>
            </a:r>
            <a:endParaRPr lang="zh-CN" altLang="en-US" sz="2800" i="1" dirty="0">
              <a:solidFill>
                <a:schemeClr val="tx1"/>
              </a:solidFill>
              <a:ea typeface="华文行楷" pitchFamily="2" charset="-122"/>
              <a:sym typeface="Symbol" panose="05050102010706020507" pitchFamily="18" charset="2"/>
            </a:endParaRPr>
          </a:p>
        </p:txBody>
      </p:sp>
      <p:sp>
        <p:nvSpPr>
          <p:cNvPr id="41" name="矩形 40"/>
          <p:cNvSpPr/>
          <p:nvPr/>
        </p:nvSpPr>
        <p:spPr>
          <a:xfrm>
            <a:off x="2864940" y="4672300"/>
            <a:ext cx="235352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(First(E’)-{</a:t>
            </a:r>
            <a:r>
              <a:rPr lang="el-GR" altLang="zh-CN" sz="2800" i="1" dirty="0">
                <a:solidFill>
                  <a:schemeClr val="tx1"/>
                </a:solidFill>
                <a:latin typeface="Arial"/>
                <a:ea typeface="华文行楷" pitchFamily="2" charset="-122"/>
                <a:cs typeface="Arial"/>
                <a:sym typeface="Symbol" pitchFamily="18" charset="2"/>
              </a:rPr>
              <a:t>ε</a:t>
            </a:r>
            <a:r>
              <a:rPr lang="en-US" altLang="zh-CN" sz="2800" i="1" dirty="0">
                <a:solidFill>
                  <a:schemeClr val="tx1"/>
                </a:solidFill>
                <a:ea typeface="华文行楷" pitchFamily="2" charset="-122"/>
                <a:sym typeface="Symbol" pitchFamily="18" charset="2"/>
              </a:rPr>
              <a:t>})</a:t>
            </a:r>
            <a:endParaRPr lang="zh-CN" altLang="en-US" sz="2800" i="1" dirty="0">
              <a:solidFill>
                <a:schemeClr val="tx1"/>
              </a:solidFill>
              <a:ea typeface="华文行楷" pitchFamily="2" charset="-122"/>
              <a:sym typeface="Symbol" pitchFamily="18" charset="2"/>
            </a:endParaRPr>
          </a:p>
        </p:txBody>
      </p:sp>
      <p:sp>
        <p:nvSpPr>
          <p:cNvPr id="47" name="矩形 46"/>
          <p:cNvSpPr/>
          <p:nvPr/>
        </p:nvSpPr>
        <p:spPr>
          <a:xfrm>
            <a:off x="4572000" y="4240252"/>
            <a:ext cx="2175596"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Follow(E’)</a:t>
            </a:r>
            <a:endParaRPr lang="zh-CN" altLang="en-US" sz="2800" dirty="0"/>
          </a:p>
        </p:txBody>
      </p:sp>
      <p:sp>
        <p:nvSpPr>
          <p:cNvPr id="52" name="矩形 51"/>
          <p:cNvSpPr/>
          <p:nvPr/>
        </p:nvSpPr>
        <p:spPr>
          <a:xfrm>
            <a:off x="3368996" y="3789040"/>
            <a:ext cx="958917"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 {)}</a:t>
            </a:r>
            <a:endParaRPr lang="zh-CN" altLang="en-US" sz="2800" i="1" dirty="0">
              <a:solidFill>
                <a:schemeClr val="tx1"/>
              </a:solidFill>
              <a:ea typeface="华文行楷" pitchFamily="2" charset="-122"/>
              <a:sym typeface="Symbol" pitchFamily="18" charset="2"/>
            </a:endParaRPr>
          </a:p>
        </p:txBody>
      </p:sp>
      <p:sp>
        <p:nvSpPr>
          <p:cNvPr id="53" name="矩形 52"/>
          <p:cNvSpPr/>
          <p:nvPr/>
        </p:nvSpPr>
        <p:spPr>
          <a:xfrm>
            <a:off x="5076056" y="4681592"/>
            <a:ext cx="2076209"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Follow(E)</a:t>
            </a:r>
            <a:endParaRPr lang="zh-CN" altLang="en-US" sz="2800" dirty="0"/>
          </a:p>
        </p:txBody>
      </p:sp>
      <p:sp>
        <p:nvSpPr>
          <p:cNvPr id="54" name="矩形 53"/>
          <p:cNvSpPr/>
          <p:nvPr/>
        </p:nvSpPr>
        <p:spPr>
          <a:xfrm>
            <a:off x="7020272" y="4681592"/>
            <a:ext cx="2161169"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Follow(E’)</a:t>
            </a:r>
            <a:endParaRPr lang="zh-CN" altLang="en-US" sz="2800" dirty="0"/>
          </a:p>
        </p:txBody>
      </p:sp>
      <p:sp>
        <p:nvSpPr>
          <p:cNvPr id="55" name="矩形 54"/>
          <p:cNvSpPr/>
          <p:nvPr/>
        </p:nvSpPr>
        <p:spPr>
          <a:xfrm>
            <a:off x="2800476" y="5085184"/>
            <a:ext cx="1750284"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Follow(T) </a:t>
            </a:r>
            <a:endParaRPr lang="zh-CN" altLang="en-US" sz="2800" i="1" dirty="0">
              <a:solidFill>
                <a:schemeClr val="tx1"/>
              </a:solidFill>
              <a:ea typeface="华文行楷" pitchFamily="2" charset="-122"/>
              <a:sym typeface="Symbol" panose="05050102010706020507" pitchFamily="18" charset="2"/>
            </a:endParaRPr>
          </a:p>
        </p:txBody>
      </p:sp>
      <p:sp>
        <p:nvSpPr>
          <p:cNvPr id="56" name="矩形 55"/>
          <p:cNvSpPr/>
          <p:nvPr/>
        </p:nvSpPr>
        <p:spPr>
          <a:xfrm>
            <a:off x="4507536" y="5085184"/>
            <a:ext cx="2156360"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Follow(T’)</a:t>
            </a:r>
            <a:endParaRPr lang="zh-CN" altLang="en-US" sz="2800" dirty="0"/>
          </a:p>
        </p:txBody>
      </p:sp>
      <p:sp>
        <p:nvSpPr>
          <p:cNvPr id="57" name="矩形 56"/>
          <p:cNvSpPr/>
          <p:nvPr/>
        </p:nvSpPr>
        <p:spPr>
          <a:xfrm>
            <a:off x="2771800" y="5488776"/>
            <a:ext cx="23342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(First(T’)-{</a:t>
            </a:r>
            <a:r>
              <a:rPr lang="el-GR" altLang="zh-CN" sz="2800" i="1" dirty="0">
                <a:solidFill>
                  <a:schemeClr val="tx1"/>
                </a:solidFill>
                <a:latin typeface="Arial"/>
                <a:ea typeface="华文行楷" pitchFamily="2" charset="-122"/>
                <a:cs typeface="Arial"/>
                <a:sym typeface="Symbol" pitchFamily="18" charset="2"/>
              </a:rPr>
              <a:t>ε</a:t>
            </a:r>
            <a:r>
              <a:rPr lang="en-US" altLang="zh-CN" sz="2800" i="1" dirty="0">
                <a:solidFill>
                  <a:schemeClr val="tx1"/>
                </a:solidFill>
                <a:ea typeface="华文行楷" pitchFamily="2" charset="-122"/>
                <a:sym typeface="Symbol" pitchFamily="18" charset="2"/>
              </a:rPr>
              <a:t>})</a:t>
            </a:r>
            <a:endParaRPr lang="zh-CN" altLang="en-US" sz="2800" i="1" dirty="0">
              <a:solidFill>
                <a:schemeClr val="tx1"/>
              </a:solidFill>
              <a:ea typeface="华文行楷" pitchFamily="2" charset="-122"/>
              <a:sym typeface="Symbol" pitchFamily="18" charset="2"/>
            </a:endParaRPr>
          </a:p>
        </p:txBody>
      </p:sp>
      <p:sp>
        <p:nvSpPr>
          <p:cNvPr id="58" name="矩形 57"/>
          <p:cNvSpPr/>
          <p:nvPr/>
        </p:nvSpPr>
        <p:spPr>
          <a:xfrm>
            <a:off x="4982916" y="5498068"/>
            <a:ext cx="2056973"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Follow(T)</a:t>
            </a:r>
            <a:endParaRPr lang="zh-CN" altLang="en-US" sz="2800" dirty="0"/>
          </a:p>
        </p:txBody>
      </p:sp>
      <p:sp>
        <p:nvSpPr>
          <p:cNvPr id="59" name="矩形 58"/>
          <p:cNvSpPr/>
          <p:nvPr/>
        </p:nvSpPr>
        <p:spPr>
          <a:xfrm>
            <a:off x="6927132" y="5498068"/>
            <a:ext cx="2156360"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Follow(T’)</a:t>
            </a:r>
            <a:endParaRPr lang="zh-CN" altLang="en-US" sz="2800" dirty="0"/>
          </a:p>
        </p:txBody>
      </p:sp>
    </p:spTree>
    <p:extLst>
      <p:ext uri="{BB962C8B-B14F-4D97-AF65-F5344CB8AC3E}">
        <p14:creationId xmlns:p14="http://schemas.microsoft.com/office/powerpoint/2010/main" val="194616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3" grpId="0" animBg="1"/>
      <p:bldP spid="42" grpId="0" animBg="1"/>
      <p:bldP spid="45" grpId="0" animBg="1"/>
      <p:bldP spid="48" grpId="0" animBg="1"/>
      <p:bldP spid="50" grpId="0" animBg="1"/>
      <p:bldP spid="39" grpId="0"/>
      <p:bldP spid="40" grpId="0"/>
      <p:bldP spid="41" grpId="0"/>
      <p:bldP spid="47" grpId="0"/>
      <p:bldP spid="52" grpId="0"/>
      <p:bldP spid="53" grpId="0"/>
      <p:bldP spid="54" grpId="0"/>
      <p:bldP spid="55" grpId="0"/>
      <p:bldP spid="56" grpId="0"/>
      <p:bldP spid="57" grpId="0"/>
      <p:bldP spid="58" grpId="0"/>
      <p:bldP spid="59"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6552" y="0"/>
            <a:ext cx="3392556" cy="2308324"/>
          </a:xfrm>
          <a:prstGeom prst="rect">
            <a:avLst/>
          </a:prstGeom>
          <a:solidFill>
            <a:schemeClr val="bg1"/>
          </a:solidFill>
        </p:spPr>
        <p:txBody>
          <a:bodyPr wrap="square">
            <a:spAutoFit/>
          </a:bodyPr>
          <a:lstStyle/>
          <a:p>
            <a:pPr lvl="1">
              <a:buClr>
                <a:srgbClr val="800080"/>
              </a:buClr>
              <a:buNone/>
            </a:pPr>
            <a:r>
              <a:rPr lang="en-US" altLang="zh-CN" sz="2800" i="1" dirty="0">
                <a:ea typeface="华文行楷" pitchFamily="2" charset="-122"/>
                <a:sym typeface="Symbol" panose="05050102010706020507" pitchFamily="18" charset="2"/>
              </a:rPr>
              <a:t>FOLLOW (E)</a:t>
            </a:r>
            <a:r>
              <a:rPr lang="en-US" altLang="zh-CN" sz="2800" i="1" dirty="0">
                <a:sym typeface="Symbol" panose="05050102010706020507" pitchFamily="18" charset="2"/>
              </a:rPr>
              <a:t>=</a:t>
            </a:r>
            <a:r>
              <a:rPr lang="en-US" altLang="zh-CN" sz="2800" dirty="0">
                <a:sym typeface="Symbol" pitchFamily="18" charset="2"/>
              </a:rPr>
              <a:t> </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FOLLOW(E’)=</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 =</a:t>
            </a:r>
            <a:endParaRPr lang="en-US"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FOLLOW(T’)</a:t>
            </a:r>
            <a:r>
              <a:rPr lang="en-US" altLang="zh-CN" sz="2800" i="1" dirty="0">
                <a:sym typeface="Symbol" pitchFamily="18" charset="2"/>
              </a:rPr>
              <a:t>=</a:t>
            </a:r>
            <a:endParaRPr lang="en-US" altLang="zh-CN" sz="2800" i="1" dirty="0">
              <a:ea typeface="华文行楷" pitchFamily="2" charset="-122"/>
              <a:sym typeface="Symbol" panose="05050102010706020507" pitchFamily="18" charset="2"/>
            </a:endParaRPr>
          </a:p>
          <a:p>
            <a:pPr lvl="1">
              <a:buClr>
                <a:srgbClr val="800080"/>
              </a:buClr>
              <a:buNone/>
            </a:pPr>
            <a:r>
              <a:rPr lang="en-US" altLang="zh-CN" sz="2800" i="1" dirty="0">
                <a:ea typeface="华文行楷" pitchFamily="2" charset="-122"/>
                <a:sym typeface="Symbol" panose="05050102010706020507" pitchFamily="18" charset="2"/>
              </a:rPr>
              <a:t>FOLLOW(F) =</a:t>
            </a:r>
          </a:p>
        </p:txBody>
      </p:sp>
      <p:sp>
        <p:nvSpPr>
          <p:cNvPr id="3" name="矩形 2"/>
          <p:cNvSpPr/>
          <p:nvPr/>
        </p:nvSpPr>
        <p:spPr>
          <a:xfrm>
            <a:off x="2641204" y="0"/>
            <a:ext cx="663964" cy="523220"/>
          </a:xfrm>
          <a:prstGeom prst="rect">
            <a:avLst/>
          </a:prstGeom>
        </p:spPr>
        <p:txBody>
          <a:bodyPr wrap="none">
            <a:spAutoFit/>
          </a:bodyPr>
          <a:lstStyle/>
          <a:p>
            <a:pPr>
              <a:buNone/>
            </a:pPr>
            <a:r>
              <a:rPr lang="en-US" altLang="zh-CN" sz="2800" i="1" dirty="0">
                <a:solidFill>
                  <a:schemeClr val="tx1"/>
                </a:solidFill>
                <a:ea typeface="华文行楷" pitchFamily="2" charset="-122"/>
                <a:sym typeface="Symbol" panose="05050102010706020507" pitchFamily="18" charset="2"/>
              </a:rPr>
              <a:t>{#}</a:t>
            </a:r>
            <a:endParaRPr lang="zh-CN" altLang="en-US" sz="2800" i="1" dirty="0">
              <a:solidFill>
                <a:schemeClr val="tx1"/>
              </a:solidFill>
              <a:ea typeface="华文行楷" pitchFamily="2" charset="-122"/>
              <a:sym typeface="Symbol" panose="05050102010706020507" pitchFamily="18" charset="2"/>
            </a:endParaRPr>
          </a:p>
        </p:txBody>
      </p:sp>
      <p:sp>
        <p:nvSpPr>
          <p:cNvPr id="4" name="矩形 3"/>
          <p:cNvSpPr/>
          <p:nvPr/>
        </p:nvSpPr>
        <p:spPr>
          <a:xfrm>
            <a:off x="2585088" y="451212"/>
            <a:ext cx="1750284"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Follow(E) </a:t>
            </a:r>
            <a:endParaRPr lang="zh-CN" altLang="en-US" sz="2800" i="1" dirty="0">
              <a:solidFill>
                <a:schemeClr val="tx1"/>
              </a:solidFill>
              <a:ea typeface="华文行楷" pitchFamily="2" charset="-122"/>
              <a:sym typeface="Symbol" panose="05050102010706020507" pitchFamily="18" charset="2"/>
            </a:endParaRPr>
          </a:p>
        </p:txBody>
      </p:sp>
      <p:sp>
        <p:nvSpPr>
          <p:cNvPr id="5" name="矩形 4"/>
          <p:cNvSpPr/>
          <p:nvPr/>
        </p:nvSpPr>
        <p:spPr>
          <a:xfrm>
            <a:off x="2585088" y="883260"/>
            <a:ext cx="2353529"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(First(E’)-{</a:t>
            </a:r>
            <a:r>
              <a:rPr lang="el-GR" altLang="zh-CN" sz="2800" i="1" dirty="0">
                <a:solidFill>
                  <a:schemeClr val="tx1"/>
                </a:solidFill>
                <a:latin typeface="Arial"/>
                <a:ea typeface="华文行楷" pitchFamily="2" charset="-122"/>
                <a:cs typeface="Arial"/>
                <a:sym typeface="Symbol" pitchFamily="18" charset="2"/>
              </a:rPr>
              <a:t>ε</a:t>
            </a:r>
            <a:r>
              <a:rPr lang="en-US" altLang="zh-CN" sz="2800" i="1" dirty="0">
                <a:solidFill>
                  <a:schemeClr val="tx1"/>
                </a:solidFill>
                <a:ea typeface="华文行楷" pitchFamily="2" charset="-122"/>
                <a:sym typeface="Symbol" pitchFamily="18" charset="2"/>
              </a:rPr>
              <a:t>})</a:t>
            </a:r>
            <a:endParaRPr lang="zh-CN" altLang="en-US" sz="2800" i="1" dirty="0">
              <a:solidFill>
                <a:schemeClr val="tx1"/>
              </a:solidFill>
              <a:ea typeface="华文行楷" pitchFamily="2" charset="-122"/>
              <a:sym typeface="Symbol" pitchFamily="18" charset="2"/>
            </a:endParaRPr>
          </a:p>
        </p:txBody>
      </p:sp>
      <p:sp>
        <p:nvSpPr>
          <p:cNvPr id="7" name="矩形 6"/>
          <p:cNvSpPr/>
          <p:nvPr/>
        </p:nvSpPr>
        <p:spPr>
          <a:xfrm>
            <a:off x="3089144" y="0"/>
            <a:ext cx="958917"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anose="05050102010706020507" pitchFamily="18" charset="2"/>
              </a:rPr>
              <a:t> {)}</a:t>
            </a:r>
            <a:endParaRPr lang="zh-CN" altLang="en-US" sz="2800" i="1" dirty="0">
              <a:solidFill>
                <a:schemeClr val="tx1"/>
              </a:solidFill>
              <a:ea typeface="华文行楷" pitchFamily="2" charset="-122"/>
              <a:sym typeface="Symbol" pitchFamily="18" charset="2"/>
            </a:endParaRPr>
          </a:p>
        </p:txBody>
      </p:sp>
      <p:sp>
        <p:nvSpPr>
          <p:cNvPr id="8" name="矩形 7"/>
          <p:cNvSpPr/>
          <p:nvPr/>
        </p:nvSpPr>
        <p:spPr>
          <a:xfrm>
            <a:off x="4796204" y="892552"/>
            <a:ext cx="2076209"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Follow(E)</a:t>
            </a:r>
            <a:endParaRPr lang="zh-CN" altLang="en-US" sz="2800" dirty="0"/>
          </a:p>
        </p:txBody>
      </p:sp>
      <p:sp>
        <p:nvSpPr>
          <p:cNvPr id="9" name="矩形 8"/>
          <p:cNvSpPr/>
          <p:nvPr/>
        </p:nvSpPr>
        <p:spPr>
          <a:xfrm>
            <a:off x="6740420" y="892552"/>
            <a:ext cx="2161169"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Follow(E’)</a:t>
            </a:r>
            <a:endParaRPr lang="zh-CN" altLang="en-US" sz="2800" dirty="0"/>
          </a:p>
        </p:txBody>
      </p:sp>
      <p:sp>
        <p:nvSpPr>
          <p:cNvPr id="10" name="矩形 9"/>
          <p:cNvSpPr/>
          <p:nvPr/>
        </p:nvSpPr>
        <p:spPr>
          <a:xfrm>
            <a:off x="2520624" y="1296144"/>
            <a:ext cx="1750284" cy="523220"/>
          </a:xfrm>
          <a:prstGeom prst="rect">
            <a:avLst/>
          </a:prstGeom>
        </p:spPr>
        <p:txBody>
          <a:bodyPr wrap="squar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Follow(T) </a:t>
            </a:r>
            <a:endParaRPr lang="zh-CN" altLang="en-US" sz="2800" i="1" dirty="0">
              <a:solidFill>
                <a:schemeClr val="tx1"/>
              </a:solidFill>
              <a:ea typeface="华文行楷" pitchFamily="2" charset="-122"/>
              <a:sym typeface="Symbol" panose="05050102010706020507" pitchFamily="18" charset="2"/>
            </a:endParaRPr>
          </a:p>
        </p:txBody>
      </p:sp>
      <p:sp>
        <p:nvSpPr>
          <p:cNvPr id="12" name="矩形 11"/>
          <p:cNvSpPr/>
          <p:nvPr/>
        </p:nvSpPr>
        <p:spPr>
          <a:xfrm>
            <a:off x="2491948" y="1699736"/>
            <a:ext cx="2334293" cy="523220"/>
          </a:xfrm>
          <a:prstGeom prst="rect">
            <a:avLst/>
          </a:prstGeom>
        </p:spPr>
        <p:txBody>
          <a:bodyPr wrap="none">
            <a:spAutoFit/>
          </a:bodyPr>
          <a:lstStyle/>
          <a:p>
            <a:pPr fontAlgn="auto">
              <a:spcBef>
                <a:spcPts val="0"/>
              </a:spcBef>
              <a:spcAft>
                <a:spcPts val="0"/>
              </a:spcAft>
              <a:buNone/>
              <a:defRPr/>
            </a:pPr>
            <a:r>
              <a:rPr lang="en-US" altLang="zh-CN" sz="2800" i="1" dirty="0">
                <a:solidFill>
                  <a:schemeClr val="tx1"/>
                </a:solidFill>
                <a:ea typeface="华文行楷" pitchFamily="2" charset="-122"/>
                <a:sym typeface="Symbol" pitchFamily="18" charset="2"/>
              </a:rPr>
              <a:t>(First(T’)-{</a:t>
            </a:r>
            <a:r>
              <a:rPr lang="el-GR" altLang="zh-CN" sz="2800" i="1" dirty="0">
                <a:solidFill>
                  <a:schemeClr val="tx1"/>
                </a:solidFill>
                <a:latin typeface="Arial"/>
                <a:ea typeface="华文行楷" pitchFamily="2" charset="-122"/>
                <a:cs typeface="Arial"/>
                <a:sym typeface="Symbol" pitchFamily="18" charset="2"/>
              </a:rPr>
              <a:t>ε</a:t>
            </a:r>
            <a:r>
              <a:rPr lang="en-US" altLang="zh-CN" sz="2800" i="1" dirty="0">
                <a:solidFill>
                  <a:schemeClr val="tx1"/>
                </a:solidFill>
                <a:ea typeface="华文行楷" pitchFamily="2" charset="-122"/>
                <a:sym typeface="Symbol" pitchFamily="18" charset="2"/>
              </a:rPr>
              <a:t>})</a:t>
            </a:r>
            <a:endParaRPr lang="zh-CN" altLang="en-US" sz="2800" i="1" dirty="0">
              <a:solidFill>
                <a:schemeClr val="tx1"/>
              </a:solidFill>
              <a:ea typeface="华文行楷" pitchFamily="2" charset="-122"/>
              <a:sym typeface="Symbol" pitchFamily="18" charset="2"/>
            </a:endParaRPr>
          </a:p>
        </p:txBody>
      </p:sp>
      <p:sp>
        <p:nvSpPr>
          <p:cNvPr id="13" name="矩形 12"/>
          <p:cNvSpPr/>
          <p:nvPr/>
        </p:nvSpPr>
        <p:spPr>
          <a:xfrm>
            <a:off x="4703064" y="1709028"/>
            <a:ext cx="2056973"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Follow(T)</a:t>
            </a:r>
            <a:endParaRPr lang="zh-CN" altLang="en-US" sz="2800" dirty="0"/>
          </a:p>
        </p:txBody>
      </p:sp>
      <p:sp>
        <p:nvSpPr>
          <p:cNvPr id="14" name="矩形 13"/>
          <p:cNvSpPr/>
          <p:nvPr/>
        </p:nvSpPr>
        <p:spPr>
          <a:xfrm>
            <a:off x="6647280" y="1709028"/>
            <a:ext cx="2156360" cy="523220"/>
          </a:xfrm>
          <a:prstGeom prst="rect">
            <a:avLst/>
          </a:prstGeom>
        </p:spPr>
        <p:txBody>
          <a:bodyPr wrap="none">
            <a:spAutoFit/>
          </a:bodyPr>
          <a:lstStyle/>
          <a:p>
            <a:pPr>
              <a:buNone/>
            </a:pPr>
            <a:r>
              <a:rPr lang="en-US" altLang="zh-CN" sz="2800" dirty="0">
                <a:solidFill>
                  <a:schemeClr val="tx1"/>
                </a:solidFill>
                <a:ea typeface="华文行楷" pitchFamily="2" charset="-122"/>
                <a:sym typeface="Symbol" pitchFamily="18" charset="2"/>
              </a:rPr>
              <a:t></a:t>
            </a:r>
            <a:r>
              <a:rPr lang="en-US" altLang="zh-CN" sz="2800" i="1" dirty="0">
                <a:solidFill>
                  <a:schemeClr val="tx1"/>
                </a:solidFill>
                <a:ea typeface="华文行楷" pitchFamily="2" charset="-122"/>
                <a:sym typeface="Symbol" pitchFamily="18" charset="2"/>
              </a:rPr>
              <a:t>Follow(T’)</a:t>
            </a:r>
            <a:endParaRPr lang="zh-CN" altLang="en-US" sz="2800" dirty="0"/>
          </a:p>
        </p:txBody>
      </p:sp>
      <p:sp>
        <p:nvSpPr>
          <p:cNvPr id="15" name="矩形 14"/>
          <p:cNvSpPr/>
          <p:nvPr/>
        </p:nvSpPr>
        <p:spPr bwMode="auto">
          <a:xfrm>
            <a:off x="3105492" y="3562225"/>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6" name="矩形 15"/>
          <p:cNvSpPr/>
          <p:nvPr/>
        </p:nvSpPr>
        <p:spPr bwMode="auto">
          <a:xfrm>
            <a:off x="3373325" y="4843682"/>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17" name="椭圆 16"/>
          <p:cNvSpPr/>
          <p:nvPr/>
        </p:nvSpPr>
        <p:spPr bwMode="auto">
          <a:xfrm>
            <a:off x="395536" y="3454081"/>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 #</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18" name="直接箭头连接符 17"/>
          <p:cNvCxnSpPr>
            <a:endCxn id="17" idx="4"/>
          </p:cNvCxnSpPr>
          <p:nvPr/>
        </p:nvCxnSpPr>
        <p:spPr bwMode="auto">
          <a:xfrm rot="16200000" flipV="1">
            <a:off x="638543" y="4426100"/>
            <a:ext cx="311013" cy="11585"/>
          </a:xfrm>
          <a:prstGeom prst="straightConnector1">
            <a:avLst/>
          </a:prstGeom>
          <a:noFill/>
          <a:ln w="28575" cap="flat" cmpd="sng" algn="ctr">
            <a:solidFill>
              <a:schemeClr val="tx1"/>
            </a:solidFill>
            <a:prstDash val="solid"/>
            <a:round/>
            <a:headEnd type="none" w="med" len="med"/>
            <a:tailEnd type="arrow"/>
          </a:ln>
        </p:spPr>
      </p:cxnSp>
      <p:sp>
        <p:nvSpPr>
          <p:cNvPr id="19" name="矩形 18"/>
          <p:cNvSpPr/>
          <p:nvPr/>
        </p:nvSpPr>
        <p:spPr bwMode="auto">
          <a:xfrm>
            <a:off x="19412" y="4587399"/>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0" name="矩形 19"/>
          <p:cNvSpPr/>
          <p:nvPr/>
        </p:nvSpPr>
        <p:spPr bwMode="auto">
          <a:xfrm>
            <a:off x="-24853" y="5874832"/>
            <a:ext cx="2552567"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FOLLOW(E’)</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1" name="直接箭头连接符 20"/>
          <p:cNvCxnSpPr>
            <a:stCxn id="20" idx="0"/>
            <a:endCxn id="19" idx="2"/>
          </p:cNvCxnSpPr>
          <p:nvPr/>
        </p:nvCxnSpPr>
        <p:spPr bwMode="auto">
          <a:xfrm flipH="1" flipV="1">
            <a:off x="1243548" y="5172174"/>
            <a:ext cx="7883" cy="702658"/>
          </a:xfrm>
          <a:prstGeom prst="straightConnector1">
            <a:avLst/>
          </a:prstGeom>
          <a:noFill/>
          <a:ln w="28575" cap="flat" cmpd="sng" algn="ctr">
            <a:solidFill>
              <a:schemeClr val="tx1"/>
            </a:solidFill>
            <a:prstDash val="solid"/>
            <a:round/>
            <a:headEnd type="none" w="med" len="med"/>
            <a:tailEnd type="arrow"/>
          </a:ln>
        </p:spPr>
      </p:cxnSp>
      <p:cxnSp>
        <p:nvCxnSpPr>
          <p:cNvPr id="22" name="直接箭头连接符 21"/>
          <p:cNvCxnSpPr>
            <a:stCxn id="15" idx="1"/>
            <a:endCxn id="19" idx="3"/>
          </p:cNvCxnSpPr>
          <p:nvPr/>
        </p:nvCxnSpPr>
        <p:spPr bwMode="auto">
          <a:xfrm flipH="1">
            <a:off x="2467684" y="3854613"/>
            <a:ext cx="637808" cy="1025174"/>
          </a:xfrm>
          <a:prstGeom prst="straightConnector1">
            <a:avLst/>
          </a:prstGeom>
          <a:noFill/>
          <a:ln w="28575" cap="flat" cmpd="sng" algn="ctr">
            <a:solidFill>
              <a:schemeClr val="tx1"/>
            </a:solidFill>
            <a:prstDash val="solid"/>
            <a:round/>
            <a:headEnd type="none" w="med" len="med"/>
            <a:tailEnd type="arrow"/>
          </a:ln>
        </p:spPr>
      </p:cxnSp>
      <p:cxnSp>
        <p:nvCxnSpPr>
          <p:cNvPr id="23" name="直接箭头连接符 22"/>
          <p:cNvCxnSpPr>
            <a:stCxn id="15" idx="2"/>
            <a:endCxn id="16" idx="0"/>
          </p:cNvCxnSpPr>
          <p:nvPr/>
        </p:nvCxnSpPr>
        <p:spPr bwMode="auto">
          <a:xfrm>
            <a:off x="4329628" y="4147000"/>
            <a:ext cx="15805" cy="696682"/>
          </a:xfrm>
          <a:prstGeom prst="straightConnector1">
            <a:avLst/>
          </a:prstGeom>
          <a:noFill/>
          <a:ln w="28575" cap="flat" cmpd="sng" algn="ctr">
            <a:solidFill>
              <a:schemeClr val="tx1"/>
            </a:solidFill>
            <a:prstDash val="solid"/>
            <a:round/>
            <a:headEnd type="none" w="med" len="med"/>
            <a:tailEnd type="arrow"/>
          </a:ln>
        </p:spPr>
      </p:cxnSp>
      <p:cxnSp>
        <p:nvCxnSpPr>
          <p:cNvPr id="24" name="直接箭头连接符 23"/>
          <p:cNvCxnSpPr>
            <a:endCxn id="20" idx="3"/>
          </p:cNvCxnSpPr>
          <p:nvPr/>
        </p:nvCxnSpPr>
        <p:spPr bwMode="auto">
          <a:xfrm flipH="1">
            <a:off x="2527714" y="4159236"/>
            <a:ext cx="845611" cy="2007984"/>
          </a:xfrm>
          <a:prstGeom prst="straightConnector1">
            <a:avLst/>
          </a:prstGeom>
          <a:noFill/>
          <a:ln w="28575" cap="flat" cmpd="sng" algn="ctr">
            <a:solidFill>
              <a:schemeClr val="tx1"/>
            </a:solidFill>
            <a:prstDash val="solid"/>
            <a:round/>
            <a:headEnd type="none" w="med" len="med"/>
            <a:tailEnd type="arrow"/>
          </a:ln>
        </p:spPr>
      </p:cxnSp>
      <p:sp>
        <p:nvSpPr>
          <p:cNvPr id="25" name="矩形 24"/>
          <p:cNvSpPr/>
          <p:nvPr/>
        </p:nvSpPr>
        <p:spPr bwMode="auto">
          <a:xfrm>
            <a:off x="6201836" y="2255284"/>
            <a:ext cx="2592288"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6" name="矩形 25"/>
          <p:cNvSpPr/>
          <p:nvPr/>
        </p:nvSpPr>
        <p:spPr bwMode="auto">
          <a:xfrm>
            <a:off x="6453864" y="4849658"/>
            <a:ext cx="1944216"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FIRST(T’)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27" name="矩形 26"/>
          <p:cNvSpPr/>
          <p:nvPr/>
        </p:nvSpPr>
        <p:spPr bwMode="auto">
          <a:xfrm>
            <a:off x="6201836" y="3572324"/>
            <a:ext cx="2448272" cy="58477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0"/>
              </a:spcBef>
              <a:spcAft>
                <a:spcPct val="0"/>
              </a:spcAft>
              <a:buClrTx/>
              <a:buSzTx/>
              <a:buNone/>
            </a:pPr>
            <a:r>
              <a:rPr kumimoji="1" lang="en-US" altLang="zh-CN" dirty="0"/>
              <a:t>FOLLOW(F)</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cxnSp>
        <p:nvCxnSpPr>
          <p:cNvPr id="28" name="直接箭头连接符 27"/>
          <p:cNvCxnSpPr/>
          <p:nvPr/>
        </p:nvCxnSpPr>
        <p:spPr bwMode="auto">
          <a:xfrm>
            <a:off x="7586863" y="5434433"/>
            <a:ext cx="15805" cy="442839"/>
          </a:xfrm>
          <a:prstGeom prst="straightConnector1">
            <a:avLst/>
          </a:prstGeom>
          <a:noFill/>
          <a:ln w="28575" cap="flat" cmpd="sng" algn="ctr">
            <a:solidFill>
              <a:schemeClr val="tx1"/>
            </a:solidFill>
            <a:prstDash val="solid"/>
            <a:round/>
            <a:headEnd type="none" w="med" len="med"/>
            <a:tailEnd type="arrow"/>
          </a:ln>
        </p:spPr>
      </p:cxnSp>
      <p:cxnSp>
        <p:nvCxnSpPr>
          <p:cNvPr id="29" name="直接箭头连接符 28"/>
          <p:cNvCxnSpPr/>
          <p:nvPr/>
        </p:nvCxnSpPr>
        <p:spPr bwMode="auto">
          <a:xfrm flipH="1">
            <a:off x="4689668" y="2428907"/>
            <a:ext cx="1496363" cy="1133318"/>
          </a:xfrm>
          <a:prstGeom prst="straightConnector1">
            <a:avLst/>
          </a:prstGeom>
          <a:noFill/>
          <a:ln w="28575" cap="flat" cmpd="sng" algn="ctr">
            <a:solidFill>
              <a:schemeClr val="tx1"/>
            </a:solidFill>
            <a:prstDash val="solid"/>
            <a:round/>
            <a:headEnd type="none" w="med" len="med"/>
            <a:tailEnd type="arrow"/>
          </a:ln>
        </p:spPr>
      </p:cxnSp>
      <p:cxnSp>
        <p:nvCxnSpPr>
          <p:cNvPr id="30" name="直接箭头连接符 29"/>
          <p:cNvCxnSpPr>
            <a:stCxn id="27" idx="1"/>
            <a:endCxn id="15" idx="3"/>
          </p:cNvCxnSpPr>
          <p:nvPr/>
        </p:nvCxnSpPr>
        <p:spPr bwMode="auto">
          <a:xfrm flipH="1" flipV="1">
            <a:off x="5553764" y="3854613"/>
            <a:ext cx="648072" cy="10099"/>
          </a:xfrm>
          <a:prstGeom prst="straightConnector1">
            <a:avLst/>
          </a:prstGeom>
          <a:noFill/>
          <a:ln w="28575" cap="flat" cmpd="sng" algn="ctr">
            <a:solidFill>
              <a:schemeClr val="tx1"/>
            </a:solidFill>
            <a:prstDash val="solid"/>
            <a:round/>
            <a:headEnd type="none" w="med" len="med"/>
            <a:tailEnd type="arrow"/>
          </a:ln>
        </p:spPr>
      </p:cxnSp>
      <p:cxnSp>
        <p:nvCxnSpPr>
          <p:cNvPr id="31" name="直接箭头连接符 30"/>
          <p:cNvCxnSpPr>
            <a:stCxn id="27" idx="0"/>
          </p:cNvCxnSpPr>
          <p:nvPr/>
        </p:nvCxnSpPr>
        <p:spPr bwMode="auto">
          <a:xfrm flipV="1">
            <a:off x="7425972" y="2840060"/>
            <a:ext cx="11817" cy="732264"/>
          </a:xfrm>
          <a:prstGeom prst="straightConnector1">
            <a:avLst/>
          </a:prstGeom>
          <a:noFill/>
          <a:ln w="28575" cap="flat" cmpd="sng" algn="ctr">
            <a:solidFill>
              <a:schemeClr val="tx1"/>
            </a:solidFill>
            <a:prstDash val="solid"/>
            <a:round/>
            <a:headEnd type="none" w="med" len="med"/>
            <a:tailEnd type="arrow"/>
          </a:ln>
        </p:spPr>
      </p:cxnSp>
      <p:cxnSp>
        <p:nvCxnSpPr>
          <p:cNvPr id="32" name="直接箭头连接符 31"/>
          <p:cNvCxnSpPr>
            <a:endCxn id="33" idx="4"/>
          </p:cNvCxnSpPr>
          <p:nvPr/>
        </p:nvCxnSpPr>
        <p:spPr bwMode="auto">
          <a:xfrm flipH="1" flipV="1">
            <a:off x="1703265" y="4251305"/>
            <a:ext cx="1" cy="318275"/>
          </a:xfrm>
          <a:prstGeom prst="straightConnector1">
            <a:avLst/>
          </a:prstGeom>
          <a:noFill/>
          <a:ln w="28575" cap="flat" cmpd="sng" algn="ctr">
            <a:solidFill>
              <a:schemeClr val="tx1"/>
            </a:solidFill>
            <a:prstDash val="solid"/>
            <a:round/>
            <a:headEnd type="none" w="med" len="med"/>
            <a:tailEnd type="arrow"/>
          </a:ln>
        </p:spPr>
      </p:cxnSp>
      <p:sp>
        <p:nvSpPr>
          <p:cNvPr id="33" name="椭圆 32"/>
          <p:cNvSpPr/>
          <p:nvPr/>
        </p:nvSpPr>
        <p:spPr bwMode="auto">
          <a:xfrm>
            <a:off x="1310545" y="3429000"/>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kumimoji="1" lang="en-US" altLang="zh-CN" dirty="0"/>
              <a:t> </a:t>
            </a:r>
            <a:r>
              <a:rPr lang="en-US" altLang="zh-CN" dirty="0"/>
              <a: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34" name="椭圆 33"/>
          <p:cNvSpPr/>
          <p:nvPr/>
        </p:nvSpPr>
        <p:spPr bwMode="auto">
          <a:xfrm>
            <a:off x="3952713" y="5877272"/>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kumimoji="1" lang="en-US" altLang="zh-CN" dirty="0"/>
              <a:t> </a:t>
            </a:r>
            <a:r>
              <a:rPr lang="en-US" altLang="zh-CN" dirty="0"/>
              <a:t>+</a:t>
            </a:r>
            <a:endParaRPr kumimoji="1" lang="zh-CN" altLang="en-US" sz="3200" b="1" i="0" u="none" strike="noStrike" cap="none" normalizeH="0" baseline="0" dirty="0">
              <a:ln>
                <a:noFill/>
              </a:ln>
              <a:solidFill>
                <a:srgbClr val="333399"/>
              </a:solidFill>
              <a:effectLst/>
              <a:latin typeface="Arial" panose="020B0604020202020204" pitchFamily="34" charset="0"/>
              <a:ea typeface="楷体_GB2312" pitchFamily="49" charset="-122"/>
            </a:endParaRPr>
          </a:p>
        </p:txBody>
      </p:sp>
      <p:sp>
        <p:nvSpPr>
          <p:cNvPr id="35" name="椭圆 34"/>
          <p:cNvSpPr/>
          <p:nvPr/>
        </p:nvSpPr>
        <p:spPr bwMode="auto">
          <a:xfrm>
            <a:off x="7209948" y="5877272"/>
            <a:ext cx="785440" cy="822305"/>
          </a:xfrm>
          <a:prstGeom prst="ellipse">
            <a:avLst/>
          </a:prstGeom>
          <a:solidFill>
            <a:schemeClr val="bg1"/>
          </a:solidFill>
          <a:ln w="2857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spAutoFit/>
          </a:bodyPr>
          <a:lstStyle/>
          <a:p>
            <a:pPr>
              <a:buNone/>
            </a:pPr>
            <a:r>
              <a:rPr lang="en-US" altLang="zh-CN" dirty="0">
                <a:solidFill>
                  <a:srgbClr val="800080"/>
                </a:solidFill>
                <a:sym typeface="Symbol" pitchFamily="18" charset="2"/>
              </a:rPr>
              <a:t> </a:t>
            </a:r>
            <a:r>
              <a:rPr lang="en-US" altLang="zh-CN" dirty="0">
                <a:sym typeface="Symbol" pitchFamily="18" charset="2"/>
              </a:rPr>
              <a:t></a:t>
            </a:r>
            <a:endParaRPr kumimoji="1" lang="zh-CN" altLang="en-US" sz="3200" b="1" i="0" u="none" strike="noStrike" cap="none" normalizeH="0" baseline="0" dirty="0">
              <a:ln>
                <a:noFill/>
              </a:ln>
              <a:effectLst/>
            </a:endParaRPr>
          </a:p>
        </p:txBody>
      </p:sp>
      <p:cxnSp>
        <p:nvCxnSpPr>
          <p:cNvPr id="36" name="直接箭头连接符 35"/>
          <p:cNvCxnSpPr/>
          <p:nvPr/>
        </p:nvCxnSpPr>
        <p:spPr bwMode="auto">
          <a:xfrm>
            <a:off x="7498072" y="4159236"/>
            <a:ext cx="15805" cy="696682"/>
          </a:xfrm>
          <a:prstGeom prst="straightConnector1">
            <a:avLst/>
          </a:prstGeom>
          <a:noFill/>
          <a:ln w="28575" cap="flat" cmpd="sng" algn="ctr">
            <a:solidFill>
              <a:schemeClr val="tx1"/>
            </a:solidFill>
            <a:prstDash val="solid"/>
            <a:round/>
            <a:headEnd type="none" w="med" len="med"/>
            <a:tailEnd type="arrow"/>
          </a:ln>
        </p:spPr>
      </p:cxnSp>
      <p:cxnSp>
        <p:nvCxnSpPr>
          <p:cNvPr id="37" name="直接箭头连接符 36"/>
          <p:cNvCxnSpPr>
            <a:stCxn id="16" idx="2"/>
          </p:cNvCxnSpPr>
          <p:nvPr/>
        </p:nvCxnSpPr>
        <p:spPr bwMode="auto">
          <a:xfrm>
            <a:off x="4345433" y="5428457"/>
            <a:ext cx="7902" cy="446375"/>
          </a:xfrm>
          <a:prstGeom prst="straightConnector1">
            <a:avLst/>
          </a:prstGeom>
          <a:noFill/>
          <a:ln w="28575" cap="flat" cmpd="sng" algn="ctr">
            <a:solidFill>
              <a:schemeClr val="tx1"/>
            </a:solidFill>
            <a:prstDash val="solid"/>
            <a:round/>
            <a:headEnd type="none" w="med" len="med"/>
            <a:tailEnd type="arrow"/>
          </a:ln>
        </p:spPr>
      </p:cxnSp>
    </p:spTree>
    <p:extLst>
      <p:ext uri="{BB962C8B-B14F-4D97-AF65-F5344CB8AC3E}">
        <p14:creationId xmlns:p14="http://schemas.microsoft.com/office/powerpoint/2010/main" val="304818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5" grpId="0" animBg="1"/>
      <p:bldP spid="26" grpId="0" animBg="1"/>
      <p:bldP spid="27" grpId="0" animBg="1"/>
      <p:bldP spid="33" grpId="0" animBg="1"/>
      <p:bldP spid="34" grpId="0" animBg="1"/>
      <p:bldP spid="35" grpId="0" animBg="1"/>
    </p:bld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defRPr kumimoji="1" lang="zh-CN" altLang="en-US" sz="3200" b="1"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 typeface="Wingdings" panose="05000000000000000000" pitchFamily="2" charset="2"/>
          <a:buChar char="²"/>
          <a:defRPr kumimoji="1" lang="zh-CN" altLang="en-US" sz="3200" b="1" i="0" u="none" strike="noStrike" cap="none" normalizeH="0" baseline="0" smtClean="0">
            <a:ln>
              <a:noFill/>
            </a:ln>
            <a:solidFill>
              <a:srgbClr val="333399"/>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5896</TotalTime>
  <Words>17895</Words>
  <Application>Microsoft Office PowerPoint</Application>
  <PresentationFormat>全屏显示(4:3)</PresentationFormat>
  <Paragraphs>3116</Paragraphs>
  <Slides>155</Slides>
  <Notes>20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155</vt:i4>
      </vt:variant>
    </vt:vector>
  </HeadingPairs>
  <TitlesOfParts>
    <vt:vector size="168" baseType="lpstr">
      <vt:lpstr>Kingsoft Phonetic Plain</vt:lpstr>
      <vt:lpstr>华文行楷</vt:lpstr>
      <vt:lpstr>楷体_GB2312</vt:lpstr>
      <vt:lpstr>宋体</vt:lpstr>
      <vt:lpstr>Arial</vt:lpstr>
      <vt:lpstr>Calibri</vt:lpstr>
      <vt:lpstr>Symbol</vt:lpstr>
      <vt:lpstr>Times New Roman</vt:lpstr>
      <vt:lpstr>Wingdings</vt:lpstr>
      <vt:lpstr>Wingdings 3</vt:lpstr>
      <vt:lpstr>Capsules</vt: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dc:creator>
  <cp:lastModifiedBy>昊 吴</cp:lastModifiedBy>
  <cp:revision>2160</cp:revision>
  <dcterms:created xsi:type="dcterms:W3CDTF">2002-02-03T03:17:00Z</dcterms:created>
  <dcterms:modified xsi:type="dcterms:W3CDTF">2024-11-05T11:31:49Z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