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8"/>
  </p:notesMasterIdLst>
  <p:handoutMasterIdLst>
    <p:handoutMasterId r:id="rId99"/>
  </p:handoutMasterIdLst>
  <p:sldIdLst>
    <p:sldId id="849" r:id="rId3"/>
    <p:sldId id="2061" r:id="rId4"/>
    <p:sldId id="1781" r:id="rId5"/>
    <p:sldId id="876" r:id="rId6"/>
    <p:sldId id="969" r:id="rId7"/>
    <p:sldId id="1782" r:id="rId8"/>
    <p:sldId id="1783" r:id="rId9"/>
    <p:sldId id="1819" r:id="rId10"/>
    <p:sldId id="1821" r:id="rId11"/>
    <p:sldId id="1820" r:id="rId12"/>
    <p:sldId id="993" r:id="rId13"/>
    <p:sldId id="1578" r:id="rId14"/>
    <p:sldId id="987" r:id="rId15"/>
    <p:sldId id="1790" r:id="rId16"/>
    <p:sldId id="1877" r:id="rId17"/>
    <p:sldId id="1787" r:id="rId18"/>
    <p:sldId id="2034" r:id="rId19"/>
    <p:sldId id="2053" r:id="rId20"/>
    <p:sldId id="2054" r:id="rId21"/>
    <p:sldId id="1544" r:id="rId22"/>
    <p:sldId id="1822" r:id="rId23"/>
    <p:sldId id="1823" r:id="rId24"/>
    <p:sldId id="1824" r:id="rId25"/>
    <p:sldId id="1825" r:id="rId26"/>
    <p:sldId id="1826" r:id="rId27"/>
    <p:sldId id="1827" r:id="rId28"/>
    <p:sldId id="1828" r:id="rId29"/>
    <p:sldId id="1829" r:id="rId30"/>
    <p:sldId id="1830" r:id="rId31"/>
    <p:sldId id="1831" r:id="rId32"/>
    <p:sldId id="1832" r:id="rId33"/>
    <p:sldId id="1833" r:id="rId34"/>
    <p:sldId id="1834" r:id="rId35"/>
    <p:sldId id="1835" r:id="rId36"/>
    <p:sldId id="1836" r:id="rId37"/>
    <p:sldId id="1837" r:id="rId38"/>
    <p:sldId id="1838" r:id="rId39"/>
    <p:sldId id="1839" r:id="rId40"/>
    <p:sldId id="1840" r:id="rId41"/>
    <p:sldId id="1841" r:id="rId42"/>
    <p:sldId id="1843" r:id="rId43"/>
    <p:sldId id="1845" r:id="rId44"/>
    <p:sldId id="1844" r:id="rId45"/>
    <p:sldId id="2056" r:id="rId46"/>
    <p:sldId id="1521" r:id="rId47"/>
    <p:sldId id="1522" r:id="rId48"/>
    <p:sldId id="1523" r:id="rId49"/>
    <p:sldId id="1524" r:id="rId50"/>
    <p:sldId id="1525" r:id="rId51"/>
    <p:sldId id="1526" r:id="rId52"/>
    <p:sldId id="1527" r:id="rId53"/>
    <p:sldId id="1528" r:id="rId54"/>
    <p:sldId id="1529" r:id="rId55"/>
    <p:sldId id="1530" r:id="rId56"/>
    <p:sldId id="1531" r:id="rId57"/>
    <p:sldId id="1532" r:id="rId58"/>
    <p:sldId id="2060" r:id="rId59"/>
    <p:sldId id="2058" r:id="rId60"/>
    <p:sldId id="1533" r:id="rId61"/>
    <p:sldId id="1534" r:id="rId62"/>
    <p:sldId id="1535" r:id="rId63"/>
    <p:sldId id="1536" r:id="rId64"/>
    <p:sldId id="1537" r:id="rId65"/>
    <p:sldId id="1538" r:id="rId66"/>
    <p:sldId id="2059" r:id="rId67"/>
    <p:sldId id="1539" r:id="rId68"/>
    <p:sldId id="1540" r:id="rId69"/>
    <p:sldId id="1541" r:id="rId70"/>
    <p:sldId id="1542" r:id="rId71"/>
    <p:sldId id="1543" r:id="rId72"/>
    <p:sldId id="2057" r:id="rId73"/>
    <p:sldId id="2055" r:id="rId74"/>
    <p:sldId id="1930" r:id="rId75"/>
    <p:sldId id="1922" r:id="rId76"/>
    <p:sldId id="1984" r:id="rId77"/>
    <p:sldId id="1923" r:id="rId78"/>
    <p:sldId id="1924" r:id="rId79"/>
    <p:sldId id="1931" r:id="rId80"/>
    <p:sldId id="1925" r:id="rId81"/>
    <p:sldId id="1926" r:id="rId82"/>
    <p:sldId id="1929" r:id="rId83"/>
    <p:sldId id="1932" r:id="rId84"/>
    <p:sldId id="1008" r:id="rId85"/>
    <p:sldId id="1009" r:id="rId86"/>
    <p:sldId id="1018" r:id="rId87"/>
    <p:sldId id="1011" r:id="rId88"/>
    <p:sldId id="1599" r:id="rId89"/>
    <p:sldId id="1511" r:id="rId90"/>
    <p:sldId id="1512" r:id="rId91"/>
    <p:sldId id="1513" r:id="rId92"/>
    <p:sldId id="1019" r:id="rId93"/>
    <p:sldId id="1021" r:id="rId94"/>
    <p:sldId id="1022" r:id="rId95"/>
    <p:sldId id="1023" r:id="rId96"/>
    <p:sldId id="1802" r:id="rId97"/>
  </p:sldIdLst>
  <p:sldSz cx="9144000" cy="6858000" type="screen4x3"/>
  <p:notesSz cx="6797675" cy="992822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B7DB736-5E99-4C0A-A13A-667F2C55FD6A}">
          <p14:sldIdLst>
            <p14:sldId id="849"/>
            <p14:sldId id="2061"/>
            <p14:sldId id="1781"/>
            <p14:sldId id="876"/>
            <p14:sldId id="969"/>
            <p14:sldId id="1782"/>
            <p14:sldId id="1783"/>
            <p14:sldId id="1819"/>
            <p14:sldId id="1821"/>
            <p14:sldId id="1820"/>
            <p14:sldId id="993"/>
            <p14:sldId id="1578"/>
            <p14:sldId id="987"/>
            <p14:sldId id="1790"/>
            <p14:sldId id="1877"/>
            <p14:sldId id="1787"/>
            <p14:sldId id="2034"/>
            <p14:sldId id="2053"/>
            <p14:sldId id="2054"/>
            <p14:sldId id="1544"/>
            <p14:sldId id="1822"/>
            <p14:sldId id="1823"/>
            <p14:sldId id="1824"/>
            <p14:sldId id="1825"/>
            <p14:sldId id="1826"/>
            <p14:sldId id="1827"/>
            <p14:sldId id="1828"/>
            <p14:sldId id="1829"/>
            <p14:sldId id="1830"/>
            <p14:sldId id="1831"/>
            <p14:sldId id="1832"/>
            <p14:sldId id="1833"/>
            <p14:sldId id="1834"/>
            <p14:sldId id="1835"/>
            <p14:sldId id="1836"/>
            <p14:sldId id="1837"/>
            <p14:sldId id="1838"/>
            <p14:sldId id="1839"/>
            <p14:sldId id="1840"/>
            <p14:sldId id="1841"/>
            <p14:sldId id="1843"/>
            <p14:sldId id="1845"/>
            <p14:sldId id="1844"/>
            <p14:sldId id="2056"/>
            <p14:sldId id="1521"/>
            <p14:sldId id="1522"/>
            <p14:sldId id="1523"/>
            <p14:sldId id="1524"/>
            <p14:sldId id="1525"/>
            <p14:sldId id="1526"/>
            <p14:sldId id="1527"/>
            <p14:sldId id="1528"/>
            <p14:sldId id="1529"/>
            <p14:sldId id="1530"/>
            <p14:sldId id="1531"/>
            <p14:sldId id="1532"/>
            <p14:sldId id="2060"/>
            <p14:sldId id="2058"/>
            <p14:sldId id="1533"/>
            <p14:sldId id="1534"/>
            <p14:sldId id="1535"/>
            <p14:sldId id="1536"/>
            <p14:sldId id="1537"/>
            <p14:sldId id="1538"/>
            <p14:sldId id="2059"/>
            <p14:sldId id="1539"/>
            <p14:sldId id="1540"/>
            <p14:sldId id="1541"/>
            <p14:sldId id="1542"/>
            <p14:sldId id="1543"/>
            <p14:sldId id="2057"/>
            <p14:sldId id="2055"/>
            <p14:sldId id="1930"/>
            <p14:sldId id="1922"/>
            <p14:sldId id="1984"/>
            <p14:sldId id="1923"/>
            <p14:sldId id="1924"/>
            <p14:sldId id="1931"/>
            <p14:sldId id="1925"/>
            <p14:sldId id="1926"/>
            <p14:sldId id="1929"/>
            <p14:sldId id="1932"/>
            <p14:sldId id="1008"/>
            <p14:sldId id="1009"/>
            <p14:sldId id="1018"/>
            <p14:sldId id="1011"/>
            <p14:sldId id="1599"/>
            <p14:sldId id="1511"/>
            <p14:sldId id="1512"/>
            <p14:sldId id="1513"/>
            <p14:sldId id="1019"/>
            <p14:sldId id="1021"/>
            <p14:sldId id="1022"/>
            <p14:sldId id="1023"/>
            <p14:sldId id="180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653">
          <p15:clr>
            <a:srgbClr val="A4A3A4"/>
          </p15:clr>
        </p15:guide>
        <p15:guide id="2" pos="28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990099"/>
    <a:srgbClr val="000000"/>
    <a:srgbClr val="FF9999"/>
    <a:srgbClr val="FF7C80"/>
    <a:srgbClr val="FFCCCC"/>
    <a:srgbClr val="FF99FF"/>
    <a:srgbClr val="00FF00"/>
    <a:srgbClr val="FF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3991" autoAdjust="0"/>
  </p:normalViewPr>
  <p:slideViewPr>
    <p:cSldViewPr showGuides="1">
      <p:cViewPr varScale="1">
        <p:scale>
          <a:sx n="80" d="100"/>
          <a:sy n="80" d="100"/>
        </p:scale>
        <p:origin x="-1128" y="-96"/>
      </p:cViewPr>
      <p:guideLst>
        <p:guide orient="horz" pos="2653"/>
        <p:guide pos="2812"/>
      </p:guideLst>
    </p:cSldViewPr>
  </p:slideViewPr>
  <p:outlineViewPr>
    <p:cViewPr>
      <p:scale>
        <a:sx n="33" d="100"/>
        <a:sy n="33" d="100"/>
      </p:scale>
      <p:origin x="236" y="1184"/>
    </p:cViewPr>
  </p:outlineViewPr>
  <p:notesTextViewPr>
    <p:cViewPr>
      <p:scale>
        <a:sx n="75" d="100"/>
        <a:sy n="75" d="100"/>
      </p:scale>
      <p:origin x="0" y="0"/>
    </p:cViewPr>
  </p:notesTextViewPr>
  <p:sorterViewPr showFormatting="0">
    <p:cViewPr>
      <p:scale>
        <a:sx n="66" d="100"/>
        <a:sy n="66" d="100"/>
      </p:scale>
      <p:origin x="0" y="83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984" cy="49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77" tIns="46538" rIns="93077" bIns="46538" numCol="1" anchor="t" anchorCtr="0" compatLnSpc="1"/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defTabSz="930768">
              <a:defRPr/>
            </a:pPr>
            <a:endParaRPr kumimoji="1"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692" y="0"/>
            <a:ext cx="2945984" cy="49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77" tIns="46538" rIns="93077" bIns="46538" numCol="1" anchor="t" anchorCtr="0" compatLnSpc="1"/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defTabSz="930768">
              <a:defRPr/>
            </a:pPr>
            <a:endParaRPr kumimoji="1"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975"/>
            <a:ext cx="2945984" cy="49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77" tIns="46538" rIns="93077" bIns="46538" numCol="1" anchor="b" anchorCtr="0" compatLnSpc="1"/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defTabSz="930768">
              <a:defRPr/>
            </a:pPr>
            <a:endParaRPr kumimoji="1"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692" y="9431975"/>
            <a:ext cx="2945984" cy="49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77" tIns="46538" rIns="93077" bIns="46538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b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lvl="0" algn="r" eaLnBrk="1" fontAlgn="base" hangingPunct="1">
                <a:buNone/>
              </a:pPr>
              <a:t>‹#›</a:t>
            </a:fld>
            <a:endParaRPr lang="en-US" altLang="zh-CN" sz="1200" b="0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76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1-15T05:37:17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3702 3217 107 0,'-3'-3'173'16,"-4"1"-158"-16,5-1 20 16,0-2 16-16,-1 5-22 15,2 0-3-15,1 0-4 16,-2 0 1-16,2 0-5 16,2 0-7-16,-2 0 2 15,0-2-2-15,3 2 3 0,-2 0-1 16,1 0-5-16,-1 0-1 15,0 2 1-15,6 0-3 16,-2 1-1-16,3-2 3 16,0 2 0-16,4-2 0 15,1 2 0-15,5-3 0 16,3 2-4-16,4-2 2 16,2 0-4-16,0 0-1 15,4 1 2-15,-1-1 0 16,3 1-1-16,-2-1 1 15,2 2 0-15,0-4 0 16,1 1 3-16,2-2-2 0,5-2-1 16,0-3 2-16,4 0-1 15,1-2 0-15,-4 1-3 16,1 1 3-16,-4 2-2 16,-2 0 2-16,-2 0-2 15,-1 1-1-15,-1 1 1 16,0 3 0-16,-5 1 1 15,2 3-2-15,-5 2 2 16,0 1 0-16,2 2-2 16,-3-5 0-16,5 2 2 15,-1-1-1-15,-1-2-1 16,4 3 0-16,-4-2 1 16,0 0-1-16,1-1 0 0,2 0 0 15,0-2 0-15,3-2 3 16,1 0-2-16,0-1-1 15,1-2 0-15,-1-2-1 16,-1-1 0-16,0 0 1 16,1-1 1-16,-3-2-1 15,3 1 0-15,-2 2 2 16,-4-1-1-16,2 1 1 16,-4 2-2-16,-3 4 1 15,1-2-1-15,-2 3 0 16,0 1 0-16,-3 0 0 15,0 1 0-15,1 0 0 0,-1 4 0 16,-1-3 1-16,1 1 0 16,2 2 1-16,-3-1-2 15,3 0 1-15,3 1-1 16,-3-3 0-16,6 3 0 16,-2-3 0-16,3 1 0 15,-1 1 2-15,0 0-2 16,1 1 0-16,2-4 0 15,1 2-1-15,1 0 0 16,1-2 2-16,1-2 1 16,-1 1-1-16,0 0-1 15,-2-2 1-15,5 2-1 16,0 0 1-16,2 0 1 16,1 3-2-16,-1-2 0 15,4 1 0-15,-1 0 0 0,1-2 0 16,-1-2 1-16,0 0-1 15,1 0 3-15,2-3-3 16,1 1 1-16,3 0-1 16,-2 1 2-16,2 1-1 15,-3 1 0-15,-2 0-1 16,0 2 5-16,-1-1-2 16,1-1-1-16,-4 1 0 15,3-2 1-15,-1 0 3 16,-2-2-2-16,2 1 0 15,-3-1-1-15,-8-1 3 16,-1 1-3-16,-7 1 4 0,-6 0-1 16,-4 0 2-16,-4 1-4 15,-1 0-1-15,-4 2 2 16,0-4-4-16,-3 4-1 16,0 0 0-16,-3 0-4 15,0-1-1-15,-3 0-31 16,-1-5-36-16,-10-2-52 15,-8 0-253-15</inkml:trace>
  <inkml:trace contextRef="#ctx0" brushRef="#br0" timeOffset="1684.885">3933 3261 218 0,'-6'-10'9'16,"-1"0"-4"-16,1 1 17 16,-3 3-2-16,-2 1-13 15,-2 1 8-15,4 3 0 16,0-1 10-16,-3 2 1 15,3 0 6-15,0-1-6 16,1 1-14-16,1 0-1 0,1 0-7 16,0 0-1-16,-1 0 0 15,1 1-2-15,3 1-1 16,0-1 0-16,0 1 0 16,3 0 1-16,0 4 0 15,0 2 0-15,3 3 6 16,0 4 11-16,0 8 0 15,6 3 6-15,-5 8-11 16,1 6-1-16,-4 6 0 16,-2 5 1-16,-4 4-2 15,-3 5-3-15,-3 4-2 16,2 3-2-16,-3 4 6 16,0 1-6-16,0 0 4 0,0-4-3 15,0-3 1-15,3-6 5 16,-1-8-2-16,3-7-6 15,3-9 6-15,3-4-5 16,1-3-1-16,1-3-3 16,3-3 3-16,3-1 0 15,2-1-1-15,-3-2 2 16,1 0-1-16,-1-5-1 16,-1-1-1-16,-2-4-1 15,-2-2-2-15,2-4 2 16,0-2 2-16,-3 0 1 15,0 0 0-15,3 0 0 0,-3 3-2 16,0-2-1 0,3 4 1-16,0-1 2 0,-1 1-2 15,2-2-1-15,1 1-2 16,1-3 1-16,0 0 1 16,4 1 0-16,2-2 0 15,3 0 1-15,3-3 1 16,10 2-2-16,4-3 0 15,6-2-1-15,7 0 1 16,4-3 0-16,9-1 2 16,6-5-2-16,5 0 1 15,1 1-1-15,3-3 2 16,-3 3-1-16,-4-1 1 0,-6 3-2 16,-5 2 0-1,-9 4 0-15,-3 3 1 0,-7 3-1 16,-3 2 2-16,-2 0-2 15,-2 3 1-15,-1-3-1 16,0 1 1-16,2 0-1 16,3-1 2-16,6 0-2 15,3 2 0-15,7-4 0 16,9 2-1-16,3-1 1 16,2-2 1-16,1-1-1 15,2 4 0-15,-2-2-1 16,-1 1 1-16,1 0 0 15,-3 5 0-15,3 1 2 16,-1-1-2-16,0-2 1 0,1 2-1 16,1-2 3-16,-1-2-3 15,0 2 5-15,-1 2-2 16,1-2-2-16,0 3 3 16,1-1-4-16,2 6 0 15,-3-4 0-15,-1 2-1 16,-4-2 2-16,1 0-2 15,-3-1 2-15,2 2 3 16,0-2-3-16,2 3 1 16,-2-1 0-16,1 2-1 15,-2-5 7-15,-4 2-2 16,0 0 1-16,-2-4 0 16,-6-3 1-16,-1 3-1 0,-5-4 1 15,-4-2-5 1,-3 0 1-16,-5 1-2 0,-3 0 3 15,-5-1-1-15,-7 1 1 16,-7 1-3-16,-3 0-2 16,-3 0 0-16,-3 1-5 15,-3 1-6-15,-4-1-48 16,-8 0-33-16,-1 1-99 16</inkml:trace>
  <inkml:trace contextRef="#ctx0" brushRef="#br0" timeOffset="7073.7035">7791 3320 231 0,'-3'-3'32'16,"2"2"-30"-16,-1-2 3 15,0 3 13-15,4 0 0 16,-2 0 2-16,0 1 7 15,0-2-1-15,0 1-5 16,-2-1-4-16,2-1 1 16,0 1-5-16,-1 1 2 15,1-2-3-15,1 2-2 16,1-1-3-16,-2 1 1 0,2 0-3 16,-1 0 2-16,1 0-4 15,2 0 6-15,2 1-3 16,5 1 0-16,4-1 2 15,5 2-1-15,9-2 6 16,10-1-7-16,7-1-2 16,6-2-2-16,6-1 2 15,2-1-2-15,0-1 2 16,-1 0-2-16,-1 1 1 16,-1 0-2-16,-4 2 0 15,-3 0 1-15,-2 1-2 16,-2 2 3-16,0-2-1 0,-1 2-1 15,3-5 2-15,0 0-2 16,4 0-1-16,0-3 4 16,-3 1-4-16,2 0 0 15,-8-1 1-15,-4 1 1 16,-2 0 0-16,-2 1-2 16,-6 4 0-16,0-2 0 15,-1 4 0-15,-1-2 0 16,-1 1 1-16,3 0 0 15,0 1 0-15,-1-2-1 16,-1 0 0-16,0 1 1 16,1 1-3-16,-1 0 2 15,1 0 0-15,2 3 0 0,-1-1 1 16,4-1-1 0,2 0 0-16,-1-1 1 0,4 0-1 15,2-1 0-15,2-2 0 16,-2 0 2-16,-1 2-2 15,1-2 0-15,-4 0-1 16,-2 1 2-16,5 1 2 16,-1-1-2-16,7 0-1 15,0-2 1-15,6 2-1 16,-1-4 1-16,3 0 0 16,1 0 1-16,1 0 1 15,0 0-1-15,-1 2 2 0,1-2-1 16,0 0 1-16,-1 2 1 15,-3-4-3-15,2 3-1 16,1-1 4-16,-2 0-2 16,4 2 1-16,-4 2 0 15,-2 0 0-15,-3 0-1 16,-3 2 3-16,-5 2-2 16,-5 0-1-16,-4 0 0 15,-3 2 2-15,-3-2-2 16,-4 2-1-16,-3-3 1 15,-3 0-1-15,-1-1-2 16,-7 0 2-16,-1 0-1 16,-4-1-1-16,-2 1 1 15,-4-3-1-15,-7 1-19 16,-6 0-44-16,-9-3-63 0,-10 0-166 16</inkml:trace>
  <inkml:trace contextRef="#ctx0" brushRef="#br0" timeOffset="8908.8672">7733 3216 282 0,'-9'-7'105'16,"0"-4"-98"-16,2 7 3 16,2-1 26-16,4 5 0 15,1-1-18-15,1 1-8 16,1-2-3-16,1 4-2 15,-2-2-3-15,5 6 2 16,0 4 6-16,0 9-5 16,2 4-1-16,3 10-1 15,-2 2 2-15,2 3-1 16,1 4 3-16,-2 0 0 0,-1 3 0 16,0 3-2-16,-1 5-3 15,-5 4 4-15,-2 4-5 16,1-1 5-16,-2 3-5 15,0-2 3-15,1-6 2 16,-1-2 3-16,-1-3-3 16,1-3-3-16,-2-2 2 15,1-3 1-15,1-3-5 16,-2-4 3-16,2-1 0 16,-1-3-4-16,-1-4 6 15,1 2-5-15,-1-6 2 16,-1-2-3-16,1-2 2 0,2-5 1 15,0-2-3-15,2-4 1 16,-2-2-2-16,0-2 3 16,3-4-1-16,-1 0 0 15,-2 4 0-15,0-2-1 16,0 0 0-16,1 3 1 16,1 1-1-16,-1-2 0 15,1 1 0-15,1-1 1 16,0-1-2-16,3-1 2 15,2 0 3-15,4 1 0 16,3-2-4-16,9-1 4 16,4 2-1-16,9-2-2 15,6-2 3-15,5-2-1 0,7 1 3 16,3-2-1 0,6-1 0-16,0-3-2 0,3-1 2 15,3 0-1-15,0-1-3 16,-2 1 3-16,-3 4-2 15,-2-2 0-15,-2 5 1 16,0 2-2-16,0 1 1 16,-2 1-2-16,-3 4 2 15,-4-3-1-15,-2 3 0 16,-3 1 0-16,1-3 0 16,3 0 1-16,4-3 0 15,0-1-2-15,-1-1 0 0,3-3 1 16,-2 0 1-1,-3 0-1-15,-4 1-1 0,-2 1 0 16,-5 2 1-16,6-2-1 16,-2 0 0-16,-2-2 1 15,6 1 2-15,-1-1-3 16,2 0 1-16,2 0-1 16,-3 2 2-16,0 1-1 15,-5 2 0-15,-1 2-1 16,-6-2 0-16,2 2 2 15,1-2-2-15,-1-2 2 16,1 2 0-16,2-2-2 16,0 1 2-16,-3 1-2 15,-4 0 5-15,0 0-2 16,-5 0 2-16,-2 0-3 0,-1 1 1 16,1-1 1-16,-1 0-3 15,1 0 2-15,-1 0-1 16,1 0-2-16,-4 0 3 15,3 2-1-15,-1 0-2 16,0-2 2-16,0 1 1 16,0 0-1-16,1 1-2 15,54 2 2-15,-73-4-1 16,0 0 1-16,0 0 1 16,1 3 0-16,7-2-2 15,1 1 0-15,0 2 1 16,-1 2 2-16,-2-2-2 0,1 0 0 15,0 0 3-15,-1-1-3 16,-1 0 1-16,-4 0 4 16,-1 1 0-16,-4-2-1 15,0 1-1-15,-2-1 0 16,0-1 1-16,0-1-2 16,0 0 1-16,-2 1-2 15,0-2 2-15,0 1-1 16,0 0-1-16,-2 0-1 15,2 0 0-15,0 0-2 16,-2 0-1-16,0 1-9 16,-5 1-45-16,-1 2-38 15,-4 3-79-15</inkml:trace>
  <inkml:trace contextRef="#ctx0" brushRef="#br0" timeOffset="13708.8485">12537 4411 294 0,'-3'-2'17'0,"0"0"-1"15,2 2 18-15,1 0 0 16,0 2-5-16,0-2-2 15,0 0 4-15,1 0-6 16,1 0-9-16,-1 0-6 16,2 0 2-16,3 2-1 15,3 1-3-15,2 0 2 0,2 1-4 16,5 2 2-16,3-2 1 16,0-1-5-16,4-1-3 15,2 0 2-15,-2 1 1 16,2-1-4-16,-3 2 2 15,-2-3-2-15,-1 4 0 16,0-1 1-16,-3-1 1 16,3 0-2-16,1 0 1 15,2-3-1-15,6-2 1 16,6-1 1-16,1 1 1 16,3 0 0-16,2-2 0 15,1 2 0-15,-1-1-1 16,0 2 0-16,-2-1 2 0,1 2-3 15,-6-2 2-15,1 2-2 16,-3-1 1-16,-6 2-2 16,-2-2 4-16,2 1 0 15,0 0 1-15,1-1 1 16,3-1 0-16,2 1-5 16,2-1 0-16,-2 1 2 15,1-2-1-15,0 2-1 16,2-2 0-16,0 2 2 15,-1-3-2-15,1 4 1 16,0-2-2-16,-3 4 0 16,0-2 1-16,0 2-1 0,1-2 1 15,0 2 0-15,2-2 0 16,1 0 0-16,2-2 3 16,3 0-4-16,1 0 2 15,3 0 1-15,1 0-1 16,5 2 0-16,-1-2 2 15,2 4 0-15,-1-2-3 16,-5 4 3-16,0 0-1 16,-6 0 1-16,-4 1 1 15,-4-1 0-15,-3 0 0 16,-3-1 3-16,-2 0-2 16,-3 0-1-16,-1-1-2 15,-3 2 1-15,1-1 0 0,0 0-2 16,-3 0 0-1,-3 1 0-15,1-1-1 0,-5 2 1 16,-3-3-2-16,-3 2 2 16,1-2-2-16,0-2 0 15,-1 2 1-15,-1-2-1 16,-2 2-5-16,0-4-24 16,1 2-27-16,1-2-20 15,-1 0-91-15</inkml:trace>
  <inkml:trace contextRef="#ctx0" brushRef="#br0" timeOffset="14013.9412">15105 4317 295 0,'-6'2'23'0,"3"-2"-14"16,3 2 49-16,3 2 11 15,6-1-24-15,3 1-6 16,7 3-3-16,4-1 0 16,3 1-12-16,3 1-4 15,0 2 1-15,1-1-6 16,2 1-2-16,-2 0-2 0,-4 2 0 16,-3-2-1-1,-7 3-4-15,-6 1 3 0,-8 2-4 16,-15 6 1-16,-17 9-3 15,-20 6-3-15,-21 9-28 16,-17 9-116-16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8T03:11:51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12263 8685 96,'54'-28'16,"12"0"-4,10-2-12,3-2 8,4-4-8,-2 0-30,-6-3-57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8T03:12:44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5842 6456 59,'0'0'0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7.78598" units="1/cm"/>
          <inkml:channelProperty channel="Y" name="resolution" value="37.83251" units="1/cm"/>
        </inkml:channelProperties>
      </inkml:inkSource>
      <inkml:timestamp xml:id="ts0" timeString="2021-11-18T03:14:50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1488 8657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7.78598" units="1/cm"/>
          <inkml:channelProperty channel="Y" name="resolution" value="37.83251" units="1/cm"/>
        </inkml:channelProperties>
      </inkml:inkSource>
      <inkml:timestamp xml:id="ts0" timeString="2021-11-18T03:14:53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4862 7218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7.78598" units="1/cm"/>
          <inkml:channelProperty channel="Y" name="resolution" value="37.83251" units="1/cm"/>
        </inkml:channelProperties>
      </inkml:inkSource>
      <inkml:timestamp xml:id="ts0" timeString="2021-11-18T03:15:58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8334 6176</inkml:trace>
  <inkml:trace contextRef="#ctx0" brushRef="#br0">8334 6176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7.78598" units="1/cm"/>
          <inkml:channelProperty channel="Y" name="resolution" value="37.83251" units="1/cm"/>
        </inkml:channelProperties>
      </inkml:inkSource>
      <inkml:timestamp xml:id="ts0" timeString="2021-11-18T03:15:58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8334 6176</inkml:trace>
  <inkml:trace contextRef="#ctx0" brushRef="#br0">8334 6176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7.78598" units="1/cm"/>
          <inkml:channelProperty channel="Y" name="resolution" value="37.83251" units="1/cm"/>
        </inkml:channelProperties>
      </inkml:inkSource>
      <inkml:timestamp xml:id="ts0" timeString="2021-11-18T03:17:33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16520 5358,'0'0,"-50"0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11-15T06:23:23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5046 12706 171 0,'-6'-4'65'16,"0"-2"-42"-16,4-1 35 16,2 4-26-16,0 0-16 15,2 0 12-15,-4 0-4 16,2 0-4-16,0 1 3 16,0 0-1-16,-2 2-13 15,2 0 3-15,0 0 0 16,2 0-4-16,-4 0 4 15,4 0 2-15,-2 0 5 16,2 0 0-16,-6 0-2 0,4 0 1 16,0-1-2-1,-2 1-4-15,1-3-1 0,2 3 2 16,-2 0-5-16,1 0 3 16,-2 0-4-16,2-2 2 15,-4 2 0-15,2 0-4 16,-4-2 0-16,2 0 4 15,-5 1-4-15,0 0-3 16,0-1-2-16,0-1 2 16,-3 2-1-16,0-2 0 15,-3 1-1-15,2 0 0 16,-3 0 2-16,-1-1-2 0,-2 2 1 16,2-1 1-16,4 0 0 15,-1 0 2-15,-1-2-1 16,5-2 3-16,-2 1-5 15,-1-2 2-15,-1-1-1 16,2 2-1-16,-3-2 4 16,-1 0-2-16,1 3 0 15,-3-1-3-15,0 0 1 16,3 3-1-16,-3 0 1 16,-1-2-1-16,-1 2 2 15,1-1-2-15,0-1 0 16,-2 1 2-16,1 0 1 0,0-1 0 15,0 2-1-15,2-1 3 16,2-2 1-16,1 0 0 16,0 2-3-16,2-4 0 15,-2 2-1-15,1 0-2 16,-3 2 1-16,-2 1 0 16,-1 0-1-16,-4 3 0 15,0 0 1-15,-2 2-1 16,1-1 2-16,1 2-2 15,-1 0 1-15,1 0-1 16,-3-1 1-16,2-1 0 16,-2-1 0-16,6 1 1 15,0-1 0-15,3 0-1 16,3 3 0-16,2-3-1 16,4 1 1-16,2-1-1 0,5 2-1 15,0-2 1-15,2 0 0 16,0 0 1-16,0 0-1 15,-4 0 0-15,1 0 2 16,-3 0-2-16,-1 0 0 16,-4 0-1-16,2 3 1 15,0-2 1-15,-1 0-1 16,-2 0 0-16,4 3 0 16,-1-3 0-16,-1 2-1 15,3 0 1-15,-4-1 0 16,1 3 0-16,5-1-1 15,1-1 0-15,1 1 1 0,1 0 0 16,1 1-1-16,2 2 1 16,1 3 2-16,2-2-2 15,0 3 0-15,4 3 1 16,-2 2 0-16,2 2-1 16,-4 3 2-16,-1 5-1 15,-1 2 2-15,-5 1-3 16,-2 3 0-16,-1-2 1 15,0-2 1-15,-1 0-1 16,1 0-1-16,1-5 1 16,1 1-1-16,1 1 2 15,0 0-1-15,1-3-1 16,-1 3 0-16,2-1 0 0,-3-1 1 16,-1 1 0-16,2 0 0 15,0-1-1-15,0-1 1 16,3 0 0-16,-2-1 1 15,1-2-1-15,1-1 0 16,-2-2 0-16,1 0 1 16,-1 2 0-16,0-4 1 15,0 4-2-15,0-3 1 16,-2 2-1-16,0-1 0 16,1-1-1-16,-2 2 1 15,-1 0 0-15,3 0-1 16,0 1 1-16,-4 1 1 15,2 2-2-15,1-2 2 16,1 2-2-16,-6 42 1 16,7-54 0-16,-1 1-1 0,-1-1 1 15,3 0 0-15,-4 8 0 16,2-1-1-16,-1-2 1 16,3 0-1-16,1 1 0 15,-1-2 1-15,-1 1 2 16,1-3-3-16,-1 0 0 15,2-1 0-15,-1-3-1 16,1-3 1-16,-2 0 1 16,2 2-1-16,-1-6 2 15,1 2-2-15,0 2-1 16,0-3 1-16,0 0 0 16,0 1 0-16,1-2 0 0,-2 0 2 15,1 0-2-15,0 0 0 16,0 1-1-16,1-1 1 15,-1 2 0-15,2-1 1 16,-1 2-2-16,1-1 2 16,2 0-1-16,1 0 2 15,3 0-2-15,3 0 1 16,3 1 0-16,2 0-1 16,1-1 0-16,0 0 1 15,3-1 2-15,1 0-3 16,1 1 1-16,0 0 0 15,-2-1 1-15,1 0-1 0,-2 2 0 16,-2 0-1-16,1 0 2 16,-2 1-1-16,-1 1 1 15,0 1-2-15,1 2 1 16,-1 0 0-16,3 1-1 16,-3-1 0-16,6 2 1 15,-5-2-1-15,5 1 0 16,0 0 0-16,1 0 1 15,-2-1-2-15,4 0 1 16,-2-2 0-16,-1 1 3 16,3-1-3-16,0 0 0 15,-1 1 1-15,2-1-1 16,3 1 1-16,0-2 0 0,2 2 2 16,-2-1 2-16,1 2-2 15,-3-1 2-15,-4 0 0 16,-3 2 1-16,-1-1-1 15,-6 2 0-15,-2-3-3 16,-3 0-1-16,-2-1-1 16,-2 0 0-16,-3-3-4 15,-3 0-41-15,0-2-49 16,-5 0-40-16,-2 3-138 16</inkml:trace>
  <inkml:trace contextRef="#ctx0" brushRef="#br0" timeOffset="2622.9823">3787 13927 251 0,'0'-4'99'0,"3"2"-93"16,-3-1 25 0,3 1 37-16,0 4-40 0,0-1 23 15,4 1-11-15,2-2-4 16,0 1-2-16,3-1-12 15,2-1-1-15,0-1-10 16,0-1-8-16,-2-1-1 16,0-2-2-16,-5-1-4 15,1 3-3-15,-4-2 4 16,-1 2 2-16,0 0 1 16,0 2 0-16,-3 1 1 15,6 1-1-15,0 0 2 16,5 3 0-16,5 0 3 15,8 2-2-15,1 2 5 0,6 2 2 16,4 0 3-16,2-1-1 16,2-2 3-16,7 3-2 15,-4-3 1-15,7-2 0 16,-1 1-4-16,3-4 0 16,-8 0-1-16,3 0-1 15,-4-1-2-15,-5 3-1 16,-2 1 0-16,-4-1 2 15,-1 2-5-15,-2-1 5 16,2-1-4-16,-3 1 0 16,-2 0 1-16,-1 1 0 15,-6-1 0-15,-2-1-4 16,-4 1 3-16,0-2-2 0,-3 0 1 16,2 1 0-16,-1 0 0 15,-1 1-1-15,0 2 0 16,5-3 0-16,-3 3 0 15,1 0 1-15,-3-1 1 16,0-2-2-16,-3 0 0 16,-1-1-1-16,-2-1 2 15,-3-1-2-15,4 0 2 16,-3 2-2-16,1-1 1 16,1 0-1-16,-2 1 2 15,1 0-1-15,-1-1 0 16,1-1-1-16,-2 0 0 0,0 0 0 15,0 0 1-15,-2 0 0 16,2-1 0 0,0 1-1-16,0 0 2 0,-1-2-2 15,1 0 0-15,0 2 0 16,-2-1 0-16,4 1 0 16,-4-1 0-16,2-1-1 15,0-1 0-15,0 0 1 16,0-1-2-16,0 0 1 15,2 0-1-15,-1-1 0 16,1-1 0-16,1 0 1 16,0-1-1-16,1 0-1 15,1-3 2-15,2-1-1 16,-1-3 0-16,2 0 1 16,1-2 0-16,-2-4-1 0,3-1 1 15,-2-5-1-15,2 0 1 16,-2-3 0-16,1-5-1 15,0 2 1-15,0 0-1 16,-2-1 1-16,-1 0-2 16,-1-1 3-16,-1 2 0 15,2 1-1-15,0 3 2 16,-1 1-1-16,-2 4 0 16,1 0 0-16,-1 0 1 15,0 1-1-15,-3 1 0 16,0-1 0-16,-3-1-1 15,-1 4 1-15,-1-1 1 16,2 3 0-16,-3 0-2 0,3 2 1 16,3 1 0-16,-3 0 1 15,3 0-1-15,0 0 0 16,0 1 1-16,0 0-2 16,0 1 0-16,3 0 1 15,-3 1 0-15,0-3 1 16,0 2-1-16,3-2 0 15,-3-1 0-15,0-2 0 16,-3 0 0-16,0 0 0 16,-4-1 0-16,4 0 0 15,-3 2 0-15,1-1 0 16,2 0 0-16,-1 0 0 0,1 0 0 16,-1 0 0-16,2 1 0 15,-4-2 1-15,3 0-1 16,0-1-2-16,-3 0 2 15,-4-1 0-15,2-2 0 16,-4-3-1-16,-1 3 1 16,-1-2 0-16,-2 0 0 15,-1 1 0-15,1 1 0 16,-2 1-1-16,-1 4 1 16,-2 0 0-16,0 4 0 15,-3 1-1-15,-1 3 1 16,-1-1 0-16,2 0 1 15,-1 0-1-15,-2 2 0 16,0-2 0-16,1 0 0 0,0 0 0 16,0 0 0-16,1 0 0 15,2 2 0-15,-1 0-1 16,0 2 1-16,1 2 1 16,-2 0-1-16,4-1 0 15,-4 1 0-15,7 0 0 16,-4-1 0-16,2 0 0 15,0 3 0-15,0 0 0 16,1-2 1-16,-4 4-1 16,1-2 0-16,-2 0 1 15,0 2-1-15,0 0 1 16,3 0-1-16,2 0 0 16,0 2 0-16,4 0 1 0,-2-2-1 15,4 0 0-15,2 0 0 16,4 0 0-16,0 0 2 15,2-2-2-15,-1 2 0 16,6 0 0-16,-3-2 0 16,1 2 0-16,2 0-3 15,0 0 0-15,0 0-26 16,2-1-48-16,-1 1-22 16,1 1-52-16</inkml:trace>
  <inkml:trace contextRef="#ctx0" brushRef="#br0" timeOffset="3687.8001">5188 13752 106 0,'-9'-1'482'0,"3"-1"-473"16,6 2 29-16,13 0 44 15,14 6-39-15,21 1-16 16,19 0 0-16,21 2-8 16,12-4-6-16,10 2-2 15,1 0-7-15,-5-2 2 16,-12-4-5-16,-16 1 2 0,-20-2-3 16,-21 0-5-16,-15 0-15 15,-16 3-25-15,-15 5-23 16,-13 2-19-16,-9 4-39 15,-11 5-114-15</inkml:trace>
  <inkml:trace contextRef="#ctx0" brushRef="#br0" timeOffset="3823.5084">5540 13872 291 0,'-39'-8'195'16,"17"2"-153"-16,20 3 49 15,26 5-25-15,21 0-29 16,19 4-6-16,15 1-9 0,9 0-13 15,-4-1-9-15,-4-2-1 16,-8-2-44-16,-15 2-156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202987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15B2-D56B-4411-A3CF-4A7F06B04550}" type="datetimeFigureOut">
              <a:rPr lang="zh-CN" altLang="en-US" smtClean="0"/>
              <a:pPr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5674-7A45-4C89-929F-D16E21F304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15B2-D56B-4411-A3CF-4A7F06B04550}" type="datetimeFigureOut">
              <a:rPr lang="zh-CN" altLang="en-US" smtClean="0"/>
              <a:pPr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5674-7A45-4C89-929F-D16E21F304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15B2-D56B-4411-A3CF-4A7F06B04550}" type="datetimeFigureOut">
              <a:rPr lang="zh-CN" altLang="en-US" smtClean="0"/>
              <a:pPr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5674-7A45-4C89-929F-D16E21F304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15B2-D56B-4411-A3CF-4A7F06B04550}" type="datetimeFigureOut">
              <a:rPr lang="zh-CN" altLang="en-US" smtClean="0"/>
              <a:pPr/>
              <a:t>2024/11/15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5674-7A45-4C89-929F-D16E21F304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15B2-D56B-4411-A3CF-4A7F06B04550}" type="datetimeFigureOut">
              <a:rPr lang="zh-CN" altLang="en-US" smtClean="0"/>
              <a:pPr/>
              <a:t>2024/11/15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5674-7A45-4C89-929F-D16E21F304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15B2-D56B-4411-A3CF-4A7F06B04550}" type="datetimeFigureOut">
              <a:rPr lang="zh-CN" altLang="en-US" smtClean="0"/>
              <a:pPr/>
              <a:t>2024/11/15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5674-7A45-4C89-929F-D16E21F304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15B2-D56B-4411-A3CF-4A7F06B04550}" type="datetimeFigureOut">
              <a:rPr lang="zh-CN" altLang="en-US" smtClean="0"/>
              <a:pPr/>
              <a:t>2024/11/15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5674-7A45-4C89-929F-D16E21F304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15B2-D56B-4411-A3CF-4A7F06B04550}" type="datetimeFigureOut">
              <a:rPr lang="zh-CN" altLang="en-US" smtClean="0"/>
              <a:pPr/>
              <a:t>2024/11/15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5674-7A45-4C89-929F-D16E21F304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15B2-D56B-4411-A3CF-4A7F06B04550}" type="datetimeFigureOut">
              <a:rPr lang="zh-CN" altLang="en-US" smtClean="0"/>
              <a:pPr/>
              <a:t>2024/11/15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5674-7A45-4C89-929F-D16E21F304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15B2-D56B-4411-A3CF-4A7F06B04550}" type="datetimeFigureOut">
              <a:rPr lang="zh-CN" altLang="en-US" smtClean="0"/>
              <a:pPr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5674-7A45-4C89-929F-D16E21F304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15B2-D56B-4411-A3CF-4A7F06B04550}" type="datetimeFigureOut">
              <a:rPr lang="zh-CN" altLang="en-US" smtClean="0"/>
              <a:pPr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5674-7A45-4C89-929F-D16E21F304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Line 1038"/>
          <p:cNvSpPr>
            <a:spLocks noChangeShapeType="1"/>
          </p:cNvSpPr>
          <p:nvPr/>
        </p:nvSpPr>
        <p:spPr bwMode="auto">
          <a:xfrm flipV="1">
            <a:off x="596265" y="965200"/>
            <a:ext cx="8395335" cy="1587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137" name="AutoShape 1041"/>
          <p:cNvSpPr>
            <a:spLocks noChangeArrowheads="1"/>
          </p:cNvSpPr>
          <p:nvPr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15B2-D56B-4411-A3CF-4A7F06B04550}" type="datetimeFigureOut">
              <a:rPr lang="zh-CN" altLang="en-US" smtClean="0"/>
              <a:pPr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65674-7A45-4C89-929F-D16E21F304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Text Box 21"/>
          <p:cNvSpPr txBox="1">
            <a:spLocks noChangeArrowheads="1"/>
          </p:cNvSpPr>
          <p:nvPr/>
        </p:nvSpPr>
        <p:spPr bwMode="auto">
          <a:xfrm>
            <a:off x="2966538" y="1513625"/>
            <a:ext cx="2926080" cy="8388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5400" dirty="0">
                <a:solidFill>
                  <a:srgbClr val="333399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10249" name="Text Box 22"/>
          <p:cNvSpPr txBox="1">
            <a:spLocks noChangeArrowheads="1"/>
          </p:cNvSpPr>
          <p:nvPr/>
        </p:nvSpPr>
        <p:spPr bwMode="auto">
          <a:xfrm>
            <a:off x="2882265" y="2773680"/>
            <a:ext cx="5374640" cy="302514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信息工程学院</a:t>
            </a:r>
            <a:endParaRPr lang="zh-CN" altLang="en-US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计算机科学系</a:t>
            </a:r>
            <a:endParaRPr lang="zh-CN" altLang="en-US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主讲：吴  昊</a:t>
            </a:r>
            <a:endParaRPr lang="zh-CN" altLang="en-US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@</a:t>
            </a: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信工</a:t>
            </a:r>
            <a:r>
              <a:rPr lang="en-US" altLang="zh-CN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213</a:t>
            </a:r>
            <a:endParaRPr lang="en-US" altLang="zh-CN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haowu@shmtu.edu.cn</a:t>
            </a:r>
            <a:endParaRPr lang="en-US" altLang="zh-CN" sz="36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0" i="1" dirty="0">
                <a:solidFill>
                  <a:srgbClr val="333399"/>
                </a:solidFill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71977" y="741905"/>
            <a:ext cx="4500023" cy="22467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移进动作</a:t>
            </a:r>
            <a:r>
              <a:rPr lang="en-US" altLang="zh-CN" sz="2800" dirty="0">
                <a:solidFill>
                  <a:srgbClr val="80008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S</a:t>
            </a:r>
            <a:r>
              <a:rPr lang="en-US" altLang="zh-CN" sz="2800" i="1" dirty="0"/>
              <a:t>hift)</a:t>
            </a:r>
            <a:r>
              <a:rPr lang="zh-CN" altLang="en-US" sz="2800" i="1" dirty="0"/>
              <a:t>：</a:t>
            </a:r>
            <a:endParaRPr lang="en-US" altLang="zh-CN" sz="2800" b="1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sz="2800" dirty="0"/>
              <a:t>ACTION 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i,</a:t>
            </a:r>
            <a:r>
              <a:rPr lang="en-US" altLang="zh-CN" sz="2800" dirty="0" err="1"/>
              <a:t>a</a:t>
            </a:r>
            <a:r>
              <a:rPr lang="en-US" altLang="zh-CN" sz="2800" dirty="0"/>
              <a:t>]=</a:t>
            </a:r>
            <a:r>
              <a:rPr lang="en-US" altLang="zh-CN" sz="2800" dirty="0" err="1">
                <a:solidFill>
                  <a:srgbClr val="FF0000"/>
                </a:solidFill>
              </a:rPr>
              <a:t>S</a:t>
            </a:r>
            <a:r>
              <a:rPr lang="en-US" altLang="zh-CN" sz="2800" i="1" dirty="0" err="1"/>
              <a:t>j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有两个操作：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1.</a:t>
            </a:r>
            <a:r>
              <a:rPr lang="zh-CN" altLang="en-US" sz="2800" dirty="0">
                <a:solidFill>
                  <a:srgbClr val="800080"/>
                </a:solidFill>
              </a:rPr>
              <a:t>将输入符号</a:t>
            </a:r>
            <a:r>
              <a:rPr lang="en-US" altLang="zh-CN" sz="2800" dirty="0">
                <a:solidFill>
                  <a:srgbClr val="800080"/>
                </a:solidFill>
              </a:rPr>
              <a:t>a </a:t>
            </a:r>
            <a:r>
              <a:rPr lang="zh-CN" altLang="en-US" sz="2800" dirty="0">
                <a:solidFill>
                  <a:srgbClr val="800080"/>
                </a:solidFill>
              </a:rPr>
              <a:t>压入符号栈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2.</a:t>
            </a:r>
            <a:r>
              <a:rPr lang="zh-CN" altLang="en-US" sz="2800" dirty="0">
                <a:solidFill>
                  <a:srgbClr val="800080"/>
                </a:solidFill>
              </a:rPr>
              <a:t>将状态</a:t>
            </a:r>
            <a:r>
              <a:rPr lang="en-US" altLang="zh-CN" sz="2800" i="1" dirty="0">
                <a:solidFill>
                  <a:srgbClr val="800080"/>
                </a:solidFill>
              </a:rPr>
              <a:t>j</a:t>
            </a:r>
            <a:r>
              <a:rPr lang="zh-CN" altLang="en-US" sz="2800" dirty="0">
                <a:solidFill>
                  <a:srgbClr val="800080"/>
                </a:solidFill>
              </a:rPr>
              <a:t>压入状态栈</a:t>
            </a:r>
          </a:p>
        </p:txBody>
      </p:sp>
      <p:grpSp>
        <p:nvGrpSpPr>
          <p:cNvPr id="7" name="Group 19"/>
          <p:cNvGrpSpPr/>
          <p:nvPr/>
        </p:nvGrpSpPr>
        <p:grpSpPr bwMode="auto">
          <a:xfrm rot="16200000" flipV="1">
            <a:off x="1032946" y="3332619"/>
            <a:ext cx="504190" cy="1371436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19"/>
          <p:cNvGrpSpPr/>
          <p:nvPr/>
        </p:nvGrpSpPr>
        <p:grpSpPr bwMode="auto">
          <a:xfrm rot="16200000">
            <a:off x="3348075" y="3299017"/>
            <a:ext cx="568357" cy="1450860"/>
            <a:chOff x="4558" y="1162"/>
            <a:chExt cx="589" cy="1316"/>
          </a:xfrm>
        </p:grpSpPr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2906824" y="3694233"/>
            <a:ext cx="14508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……#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5495" y="3756726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#.........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17" name="Group 19"/>
          <p:cNvGrpSpPr/>
          <p:nvPr/>
        </p:nvGrpSpPr>
        <p:grpSpPr bwMode="auto">
          <a:xfrm rot="16200000" flipV="1">
            <a:off x="1032450" y="2765627"/>
            <a:ext cx="504190" cy="1370443"/>
            <a:chOff x="4558" y="1162"/>
            <a:chExt cx="589" cy="1316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386543" y="3190177"/>
            <a:ext cx="158421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0……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None/>
            </a:pP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22" name="Group 19"/>
          <p:cNvGrpSpPr/>
          <p:nvPr/>
        </p:nvGrpSpPr>
        <p:grpSpPr bwMode="auto">
          <a:xfrm rot="16200000" flipV="1">
            <a:off x="1104954" y="5310514"/>
            <a:ext cx="504190" cy="1371436"/>
            <a:chOff x="4558" y="1162"/>
            <a:chExt cx="589" cy="1316"/>
          </a:xfrm>
        </p:grpSpPr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19"/>
          <p:cNvGrpSpPr/>
          <p:nvPr/>
        </p:nvGrpSpPr>
        <p:grpSpPr bwMode="auto">
          <a:xfrm rot="16200000">
            <a:off x="3384080" y="5312915"/>
            <a:ext cx="568357" cy="1378853"/>
            <a:chOff x="4558" y="1162"/>
            <a:chExt cx="589" cy="1316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3116510" y="5672128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……#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1519" y="5734621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#.........a</a:t>
            </a:r>
            <a:endParaRPr lang="zh-CN" altLang="en-US" sz="2800" dirty="0">
              <a:solidFill>
                <a:srgbClr val="800080"/>
              </a:solidFill>
            </a:endParaRPr>
          </a:p>
        </p:txBody>
      </p:sp>
      <p:grpSp>
        <p:nvGrpSpPr>
          <p:cNvPr id="32" name="Group 19"/>
          <p:cNvGrpSpPr/>
          <p:nvPr/>
        </p:nvGrpSpPr>
        <p:grpSpPr bwMode="auto">
          <a:xfrm rot="16200000" flipV="1">
            <a:off x="1104458" y="4743522"/>
            <a:ext cx="504190" cy="1370443"/>
            <a:chOff x="4558" y="1162"/>
            <a:chExt cx="589" cy="1316"/>
          </a:xfrm>
        </p:grpSpPr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599284" y="5168072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0……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</a:rPr>
              <a:t> j</a:t>
            </a:r>
          </a:p>
        </p:txBody>
      </p:sp>
      <p:sp>
        <p:nvSpPr>
          <p:cNvPr id="2" name="下箭头 1"/>
          <p:cNvSpPr/>
          <p:nvPr/>
        </p:nvSpPr>
        <p:spPr bwMode="auto">
          <a:xfrm>
            <a:off x="2399524" y="4558329"/>
            <a:ext cx="360040" cy="43204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406" y="129581"/>
            <a:ext cx="3616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None/>
            </a:pPr>
            <a:r>
              <a:rPr lang="zh-CN" altLang="en-US" dirty="0">
                <a:solidFill>
                  <a:srgbClr val="800080"/>
                </a:solidFill>
              </a:rPr>
              <a:t>分析过程中的操作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4644008" y="116632"/>
            <a:ext cx="0" cy="662473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644838" y="767606"/>
            <a:ext cx="39052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Times New Roman" panose="02020603050405020304" pitchFamily="18" charset="0"/>
              </a:rPr>
              <a:t>举例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分析符号串</a:t>
            </a:r>
            <a:r>
              <a:rPr lang="en-US" altLang="zh-CN" dirty="0" err="1">
                <a:cs typeface="Times New Roman" panose="02020603050405020304" pitchFamily="18" charset="0"/>
              </a:rPr>
              <a:t>abbcde</a:t>
            </a:r>
            <a:r>
              <a:rPr lang="en-US" altLang="zh-CN" dirty="0">
                <a:cs typeface="Times New Roman" panose="02020603050405020304" pitchFamily="18" charset="0"/>
              </a:rPr>
              <a:t>#</a:t>
            </a:r>
          </a:p>
        </p:txBody>
      </p:sp>
      <p:grpSp>
        <p:nvGrpSpPr>
          <p:cNvPr id="40" name="Group 19"/>
          <p:cNvGrpSpPr/>
          <p:nvPr/>
        </p:nvGrpSpPr>
        <p:grpSpPr bwMode="auto">
          <a:xfrm rot="16200000" flipV="1">
            <a:off x="5343178" y="3355418"/>
            <a:ext cx="504190" cy="1371436"/>
            <a:chOff x="4558" y="1162"/>
            <a:chExt cx="589" cy="1316"/>
          </a:xfrm>
        </p:grpSpPr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4" name="Group 19"/>
          <p:cNvGrpSpPr/>
          <p:nvPr/>
        </p:nvGrpSpPr>
        <p:grpSpPr bwMode="auto">
          <a:xfrm rot="16200000">
            <a:off x="7676468" y="3115413"/>
            <a:ext cx="568357" cy="1863666"/>
            <a:chOff x="4558" y="1162"/>
            <a:chExt cx="589" cy="1316"/>
          </a:xfrm>
        </p:grpSpPr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" name="矩形 47"/>
          <p:cNvSpPr/>
          <p:nvPr/>
        </p:nvSpPr>
        <p:spPr>
          <a:xfrm>
            <a:off x="6740780" y="3717032"/>
            <a:ext cx="2151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abbcde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81704" y="3791890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50" name="Group 19"/>
          <p:cNvGrpSpPr/>
          <p:nvPr/>
        </p:nvGrpSpPr>
        <p:grpSpPr bwMode="auto">
          <a:xfrm rot="16200000" flipV="1">
            <a:off x="5342682" y="2788426"/>
            <a:ext cx="504190" cy="1370443"/>
            <a:chOff x="4558" y="1162"/>
            <a:chExt cx="589" cy="1316"/>
          </a:xfrm>
        </p:grpSpPr>
        <p:sp>
          <p:nvSpPr>
            <p:cNvPr id="51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" name="矩形 53"/>
          <p:cNvSpPr/>
          <p:nvPr/>
        </p:nvSpPr>
        <p:spPr>
          <a:xfrm>
            <a:off x="4881704" y="3212976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6" name="下箭头 55"/>
          <p:cNvSpPr/>
          <p:nvPr/>
        </p:nvSpPr>
        <p:spPr bwMode="auto">
          <a:xfrm>
            <a:off x="6650261" y="4581128"/>
            <a:ext cx="360040" cy="43204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2308" y="2204864"/>
            <a:ext cx="3421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</a:t>
            </a:r>
            <a:r>
              <a:rPr lang="en-US" altLang="zh-CN" i="1" dirty="0">
                <a:latin typeface="Times New Roman" panose="02020603050405020304" pitchFamily="18" charset="0"/>
              </a:rPr>
              <a:t>0,</a:t>
            </a:r>
            <a:r>
              <a:rPr lang="en-US" altLang="zh-CN" dirty="0"/>
              <a:t>a]=</a:t>
            </a:r>
            <a:r>
              <a:rPr lang="en-US" altLang="zh-CN" i="1" dirty="0"/>
              <a:t>S2</a:t>
            </a:r>
          </a:p>
        </p:txBody>
      </p:sp>
      <p:grpSp>
        <p:nvGrpSpPr>
          <p:cNvPr id="57" name="Group 19"/>
          <p:cNvGrpSpPr/>
          <p:nvPr/>
        </p:nvGrpSpPr>
        <p:grpSpPr bwMode="auto">
          <a:xfrm rot="16200000" flipV="1">
            <a:off x="5321506" y="5261305"/>
            <a:ext cx="504190" cy="1371436"/>
            <a:chOff x="4558" y="1162"/>
            <a:chExt cx="589" cy="1316"/>
          </a:xfrm>
        </p:grpSpPr>
        <p:sp>
          <p:nvSpPr>
            <p:cNvPr id="5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" name="Group 19"/>
          <p:cNvGrpSpPr/>
          <p:nvPr/>
        </p:nvGrpSpPr>
        <p:grpSpPr bwMode="auto">
          <a:xfrm rot="16200000">
            <a:off x="7769374" y="5135878"/>
            <a:ext cx="568357" cy="1634510"/>
            <a:chOff x="4558" y="1162"/>
            <a:chExt cx="589" cy="1316"/>
          </a:xfrm>
        </p:grpSpPr>
        <p:sp>
          <p:nvSpPr>
            <p:cNvPr id="6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" name="矩形 64"/>
          <p:cNvSpPr/>
          <p:nvPr/>
        </p:nvSpPr>
        <p:spPr>
          <a:xfrm>
            <a:off x="6719108" y="5622919"/>
            <a:ext cx="2151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bbcde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60032" y="5697777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#a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67" name="Group 19"/>
          <p:cNvGrpSpPr/>
          <p:nvPr/>
        </p:nvGrpSpPr>
        <p:grpSpPr bwMode="auto">
          <a:xfrm rot="16200000" flipV="1">
            <a:off x="5321010" y="4694313"/>
            <a:ext cx="504190" cy="1370443"/>
            <a:chOff x="4558" y="1162"/>
            <a:chExt cx="589" cy="1316"/>
          </a:xfrm>
        </p:grpSpPr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4860032" y="5118863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10353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9"/>
          <p:cNvGrpSpPr/>
          <p:nvPr/>
        </p:nvGrpSpPr>
        <p:grpSpPr bwMode="auto">
          <a:xfrm rot="16200000" flipV="1">
            <a:off x="890583" y="3754472"/>
            <a:ext cx="504190" cy="1977449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107504" y="4481586"/>
            <a:ext cx="2403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#......</a:t>
            </a:r>
            <a:r>
              <a:rPr lang="en-US" altLang="zh-CN" sz="2800" i="1" dirty="0">
                <a:sym typeface="Symbol" panose="05050102010706020507" pitchFamily="18" charset="2"/>
              </a:rPr>
              <a:t>  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17" name="Group 19"/>
          <p:cNvGrpSpPr/>
          <p:nvPr/>
        </p:nvGrpSpPr>
        <p:grpSpPr bwMode="auto">
          <a:xfrm rot="16200000" flipV="1">
            <a:off x="909096" y="3134482"/>
            <a:ext cx="504190" cy="2082453"/>
            <a:chOff x="4558" y="1162"/>
            <a:chExt cx="589" cy="1316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53953" y="3857628"/>
            <a:ext cx="2667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0…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</a:rPr>
              <a:t>’ 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</a:t>
            </a:r>
            <a:r>
              <a:rPr lang="en-US" altLang="zh-CN" sz="2800" baseline="-25000" dirty="0">
                <a:solidFill>
                  <a:srgbClr val="800080"/>
                </a:solidFill>
              </a:rPr>
              <a:t>1</a:t>
            </a:r>
            <a:r>
              <a:rPr lang="en-US" altLang="zh-CN" sz="2800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 </a:t>
            </a:r>
            <a:r>
              <a:rPr lang="en-US" altLang="zh-CN" sz="2800" baseline="-25000" dirty="0">
                <a:solidFill>
                  <a:srgbClr val="800080"/>
                </a:solidFill>
                <a:sym typeface="Symbol"/>
              </a:rPr>
              <a:t>q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67337" y="6049720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……#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25655" y="3887713"/>
            <a:ext cx="1428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</a:t>
            </a:r>
            <a:r>
              <a:rPr lang="en-US" altLang="zh-CN" sz="2800" baseline="-25000" dirty="0">
                <a:solidFill>
                  <a:srgbClr val="800080"/>
                </a:solidFill>
                <a:sym typeface="Symbol"/>
              </a:rPr>
              <a:t>q</a:t>
            </a:r>
            <a:r>
              <a:rPr lang="en-US" altLang="zh-CN" sz="2800" baseline="-25000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/>
              <a:t>=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endParaRPr lang="zh-CN" altLang="en-US" sz="2800" i="1" dirty="0"/>
          </a:p>
        </p:txBody>
      </p:sp>
      <p:grpSp>
        <p:nvGrpSpPr>
          <p:cNvPr id="39" name="Group 19"/>
          <p:cNvGrpSpPr/>
          <p:nvPr/>
        </p:nvGrpSpPr>
        <p:grpSpPr bwMode="auto">
          <a:xfrm rot="16200000">
            <a:off x="3578679" y="5616040"/>
            <a:ext cx="568357" cy="1378853"/>
            <a:chOff x="4558" y="1162"/>
            <a:chExt cx="589" cy="1316"/>
          </a:xfrm>
        </p:grpSpPr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3146369" y="448729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……#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4" name="Group 19"/>
          <p:cNvGrpSpPr/>
          <p:nvPr/>
        </p:nvGrpSpPr>
        <p:grpSpPr bwMode="auto">
          <a:xfrm rot="16200000">
            <a:off x="3613487" y="4092092"/>
            <a:ext cx="568357" cy="1378853"/>
            <a:chOff x="4558" y="1162"/>
            <a:chExt cx="589" cy="1316"/>
          </a:xfrm>
        </p:grpSpPr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" name="矩形 47"/>
          <p:cNvSpPr/>
          <p:nvPr/>
        </p:nvSpPr>
        <p:spPr>
          <a:xfrm>
            <a:off x="-396552" y="608489"/>
            <a:ext cx="50405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归约动作</a:t>
            </a:r>
            <a:r>
              <a:rPr lang="en-US" altLang="zh-CN" sz="2800" dirty="0">
                <a:solidFill>
                  <a:srgbClr val="80008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en-US" altLang="zh-CN" sz="2800" i="1" dirty="0"/>
              <a:t>educe)</a:t>
            </a:r>
            <a:r>
              <a:rPr lang="zh-CN" altLang="en-US" sz="2800" dirty="0"/>
              <a:t>：</a:t>
            </a:r>
            <a:endParaRPr lang="zh-CN" altLang="en-US" sz="2800" dirty="0">
              <a:solidFill>
                <a:srgbClr val="800080"/>
              </a:solidFill>
            </a:endParaRPr>
          </a:p>
          <a:p>
            <a:pPr lvl="1">
              <a:buNone/>
            </a:pPr>
            <a:r>
              <a:rPr lang="en-US" altLang="zh-CN" sz="2800" dirty="0"/>
              <a:t>ACTION 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 err="1"/>
              <a:t>,a</a:t>
            </a:r>
            <a:r>
              <a:rPr lang="en-US" altLang="zh-CN" sz="2800" dirty="0"/>
              <a:t>]=</a:t>
            </a:r>
            <a:r>
              <a:rPr lang="en-US" altLang="zh-CN" sz="2800" i="1" dirty="0"/>
              <a:t> </a:t>
            </a:r>
            <a:r>
              <a:rPr lang="en-US" altLang="zh-CN" sz="2800" i="1" dirty="0" err="1">
                <a:solidFill>
                  <a:srgbClr val="FF0000"/>
                </a:solidFill>
              </a:rPr>
              <a:t>r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k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有三步操作：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 lvl="1"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1.</a:t>
            </a:r>
            <a:r>
              <a:rPr lang="zh-CN" altLang="en-US" sz="2800" dirty="0">
                <a:solidFill>
                  <a:srgbClr val="800080"/>
                </a:solidFill>
              </a:rPr>
              <a:t>根据</a:t>
            </a:r>
            <a:r>
              <a:rPr lang="en-US" altLang="zh-CN" sz="2800" i="1" dirty="0"/>
              <a:t>k</a:t>
            </a:r>
            <a:r>
              <a:rPr lang="zh-CN" altLang="en-US" sz="2800" dirty="0">
                <a:solidFill>
                  <a:srgbClr val="800080"/>
                </a:solidFill>
              </a:rPr>
              <a:t>号产生式</a:t>
            </a:r>
            <a:r>
              <a:rPr lang="en-US" altLang="zh-CN" sz="2800" i="1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ym typeface="Symbol" panose="05050102010706020507" pitchFamily="18" charset="2"/>
              </a:rPr>
              <a:t></a:t>
            </a:r>
            <a:r>
              <a:rPr lang="zh-CN" altLang="en-US" sz="2800" dirty="0">
                <a:solidFill>
                  <a:srgbClr val="800080"/>
                </a:solidFill>
              </a:rPr>
              <a:t>将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 lvl="1"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栈顶的符号串</a:t>
            </a:r>
            <a:r>
              <a:rPr lang="en-US" altLang="zh-CN" sz="2800" i="1" dirty="0">
                <a:sym typeface="Symbol" panose="05050102010706020507" pitchFamily="18" charset="2"/>
              </a:rPr>
              <a:t></a:t>
            </a:r>
            <a:r>
              <a:rPr lang="zh-CN" altLang="en-US" sz="2800" i="1" dirty="0">
                <a:sym typeface="Symbol" panose="05050102010706020507" pitchFamily="18" charset="2"/>
              </a:rPr>
              <a:t>，归约为</a:t>
            </a:r>
            <a:r>
              <a:rPr lang="en-US" altLang="zh-CN" sz="2800" i="1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 lvl="1"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2.</a:t>
            </a:r>
            <a:r>
              <a:rPr lang="zh-CN" altLang="en-US" sz="2800" dirty="0">
                <a:solidFill>
                  <a:srgbClr val="800080"/>
                </a:solidFill>
              </a:rPr>
              <a:t>从状态栈弹出</a:t>
            </a:r>
            <a:r>
              <a:rPr lang="en-US" altLang="zh-CN" sz="2800" dirty="0">
                <a:solidFill>
                  <a:srgbClr val="800080"/>
                </a:solidFill>
              </a:rPr>
              <a:t>|</a:t>
            </a:r>
            <a:r>
              <a:rPr lang="en-US" altLang="zh-CN" sz="2800" i="1" dirty="0">
                <a:sym typeface="Symbol" panose="05050102010706020507" pitchFamily="18" charset="2"/>
              </a:rPr>
              <a:t> </a:t>
            </a:r>
            <a:r>
              <a:rPr lang="en-US" altLang="zh-CN" sz="2800" dirty="0">
                <a:solidFill>
                  <a:srgbClr val="800080"/>
                </a:solidFill>
              </a:rPr>
              <a:t>|=q</a:t>
            </a:r>
            <a:r>
              <a:rPr lang="zh-CN" altLang="en-US" sz="2800" dirty="0">
                <a:solidFill>
                  <a:srgbClr val="800080"/>
                </a:solidFill>
              </a:rPr>
              <a:t>个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 lvl="1"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状态</a:t>
            </a:r>
            <a:r>
              <a:rPr lang="en-US" altLang="zh-CN" sz="2800" dirty="0">
                <a:solidFill>
                  <a:srgbClr val="800080"/>
                </a:solidFill>
              </a:rPr>
              <a:t>,</a:t>
            </a:r>
            <a:r>
              <a:rPr lang="zh-CN" altLang="en-US" sz="2800" dirty="0">
                <a:solidFill>
                  <a:srgbClr val="800080"/>
                </a:solidFill>
              </a:rPr>
              <a:t>设此时状态栈栈顶为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</a:rPr>
              <a:t>’</a:t>
            </a:r>
          </a:p>
        </p:txBody>
      </p:sp>
      <p:sp>
        <p:nvSpPr>
          <p:cNvPr id="49" name="矩形 48"/>
          <p:cNvSpPr/>
          <p:nvPr/>
        </p:nvSpPr>
        <p:spPr>
          <a:xfrm>
            <a:off x="71406" y="44624"/>
            <a:ext cx="3616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None/>
            </a:pPr>
            <a:r>
              <a:rPr lang="zh-CN" altLang="en-US" dirty="0">
                <a:solidFill>
                  <a:srgbClr val="800080"/>
                </a:solidFill>
              </a:rPr>
              <a:t>分析过程中的操作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4644008" y="116632"/>
            <a:ext cx="0" cy="662473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4644838" y="767606"/>
            <a:ext cx="39052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Times New Roman" panose="02020603050405020304" pitchFamily="18" charset="0"/>
              </a:rPr>
              <a:t>举例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分析符号串</a:t>
            </a:r>
            <a:r>
              <a:rPr lang="en-US" altLang="zh-CN" dirty="0" err="1">
                <a:cs typeface="Times New Roman" panose="02020603050405020304" pitchFamily="18" charset="0"/>
              </a:rPr>
              <a:t>abbcde</a:t>
            </a:r>
            <a:r>
              <a:rPr lang="en-US" altLang="zh-CN" dirty="0">
                <a:cs typeface="Times New Roman" panose="02020603050405020304" pitchFamily="18" charset="0"/>
              </a:rPr>
              <a:t>#</a:t>
            </a:r>
          </a:p>
          <a:p>
            <a:pPr>
              <a:buNone/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22308" y="1916832"/>
            <a:ext cx="3421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</a:t>
            </a:r>
            <a:r>
              <a:rPr lang="en-US" altLang="zh-CN" i="1" dirty="0">
                <a:latin typeface="Times New Roman" panose="02020603050405020304" pitchFamily="18" charset="0"/>
              </a:rPr>
              <a:t>4,</a:t>
            </a:r>
            <a:r>
              <a:rPr lang="en-US" altLang="zh-CN" dirty="0"/>
              <a:t>b]=</a:t>
            </a:r>
            <a:r>
              <a:rPr lang="en-US" altLang="zh-CN" i="1" dirty="0"/>
              <a:t>r2</a:t>
            </a:r>
          </a:p>
        </p:txBody>
      </p:sp>
      <p:grpSp>
        <p:nvGrpSpPr>
          <p:cNvPr id="53" name="Group 19"/>
          <p:cNvGrpSpPr/>
          <p:nvPr/>
        </p:nvGrpSpPr>
        <p:grpSpPr bwMode="auto">
          <a:xfrm rot="16200000" flipV="1">
            <a:off x="5343178" y="4109177"/>
            <a:ext cx="504190" cy="1371436"/>
            <a:chOff x="4558" y="1162"/>
            <a:chExt cx="589" cy="1316"/>
          </a:xfrm>
        </p:grpSpPr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7" name="Group 19"/>
          <p:cNvGrpSpPr/>
          <p:nvPr/>
        </p:nvGrpSpPr>
        <p:grpSpPr bwMode="auto">
          <a:xfrm rot="16200000">
            <a:off x="7924226" y="4116930"/>
            <a:ext cx="568357" cy="1368150"/>
            <a:chOff x="4558" y="1162"/>
            <a:chExt cx="589" cy="1316"/>
          </a:xfrm>
        </p:grpSpPr>
        <p:sp>
          <p:nvSpPr>
            <p:cNvPr id="5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6740780" y="4470791"/>
            <a:ext cx="2151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bcde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881704" y="4545649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#ab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63" name="Group 19"/>
          <p:cNvGrpSpPr/>
          <p:nvPr/>
        </p:nvGrpSpPr>
        <p:grpSpPr bwMode="auto">
          <a:xfrm rot="16200000" flipV="1">
            <a:off x="5342682" y="3542185"/>
            <a:ext cx="504190" cy="1370443"/>
            <a:chOff x="4558" y="1162"/>
            <a:chExt cx="589" cy="1316"/>
          </a:xfrm>
        </p:grpSpPr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>
            <a:off x="4881704" y="3966735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024</a:t>
            </a:r>
          </a:p>
        </p:txBody>
      </p:sp>
      <p:sp>
        <p:nvSpPr>
          <p:cNvPr id="68" name="下箭头 67"/>
          <p:cNvSpPr/>
          <p:nvPr/>
        </p:nvSpPr>
        <p:spPr bwMode="auto">
          <a:xfrm>
            <a:off x="6650261" y="5157192"/>
            <a:ext cx="360040" cy="43204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69" name="Group 19"/>
          <p:cNvGrpSpPr/>
          <p:nvPr/>
        </p:nvGrpSpPr>
        <p:grpSpPr bwMode="auto">
          <a:xfrm rot="16200000" flipV="1">
            <a:off x="5321506" y="5587666"/>
            <a:ext cx="504190" cy="1371436"/>
            <a:chOff x="4558" y="1162"/>
            <a:chExt cx="589" cy="1316"/>
          </a:xfrm>
        </p:grpSpPr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3" name="Group 19"/>
          <p:cNvGrpSpPr/>
          <p:nvPr/>
        </p:nvGrpSpPr>
        <p:grpSpPr bwMode="auto">
          <a:xfrm rot="16200000">
            <a:off x="7913391" y="5606256"/>
            <a:ext cx="568357" cy="1346476"/>
            <a:chOff x="4558" y="1162"/>
            <a:chExt cx="589" cy="1316"/>
          </a:xfrm>
        </p:grpSpPr>
        <p:sp>
          <p:nvSpPr>
            <p:cNvPr id="7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7524330" y="5949280"/>
            <a:ext cx="1346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bcde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860032" y="6024138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</a:t>
            </a:r>
            <a:r>
              <a:rPr lang="en-US" altLang="zh-CN" sz="2800" dirty="0" err="1">
                <a:solidFill>
                  <a:srgbClr val="800080"/>
                </a:solidFill>
              </a:rPr>
              <a:t>aA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79" name="Group 19"/>
          <p:cNvGrpSpPr/>
          <p:nvPr/>
        </p:nvGrpSpPr>
        <p:grpSpPr bwMode="auto">
          <a:xfrm rot="16200000" flipV="1">
            <a:off x="5321010" y="5020674"/>
            <a:ext cx="504190" cy="1370443"/>
            <a:chOff x="4558" y="1162"/>
            <a:chExt cx="589" cy="1316"/>
          </a:xfrm>
        </p:grpSpPr>
        <p:sp>
          <p:nvSpPr>
            <p:cNvPr id="8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8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4860032" y="5445224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02</a:t>
            </a:r>
          </a:p>
        </p:txBody>
      </p:sp>
      <p:sp>
        <p:nvSpPr>
          <p:cNvPr id="3" name="矩形 2"/>
          <p:cNvSpPr/>
          <p:nvPr/>
        </p:nvSpPr>
        <p:spPr>
          <a:xfrm>
            <a:off x="5188236" y="2551838"/>
            <a:ext cx="1952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cs typeface="Times New Roman" panose="02020603050405020304" pitchFamily="18" charset="0"/>
              </a:rPr>
              <a:t>(2) A → b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1043608" y="3857628"/>
            <a:ext cx="0" cy="122755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2106180" y="3838141"/>
            <a:ext cx="0" cy="122755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19"/>
          <p:cNvGrpSpPr/>
          <p:nvPr/>
        </p:nvGrpSpPr>
        <p:grpSpPr bwMode="auto">
          <a:xfrm rot="16200000" flipV="1">
            <a:off x="960734" y="5322854"/>
            <a:ext cx="504190" cy="1977449"/>
            <a:chOff x="4558" y="1162"/>
            <a:chExt cx="589" cy="1316"/>
          </a:xfrm>
        </p:grpSpPr>
        <p:sp>
          <p:nvSpPr>
            <p:cNvPr id="9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1" name="矩形 100"/>
          <p:cNvSpPr/>
          <p:nvPr/>
        </p:nvSpPr>
        <p:spPr>
          <a:xfrm>
            <a:off x="177655" y="6049968"/>
            <a:ext cx="2403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#......</a:t>
            </a:r>
            <a:r>
              <a:rPr lang="en-US" altLang="zh-CN" sz="2800" i="1" dirty="0">
                <a:sym typeface="Symbol" panose="05050102010706020507" pitchFamily="18" charset="2"/>
              </a:rPr>
              <a:t>  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190115" y="5492755"/>
            <a:ext cx="2667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0…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</a:rPr>
              <a:t>’ 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</a:t>
            </a:r>
            <a:r>
              <a:rPr lang="en-US" altLang="zh-CN" sz="2800" baseline="-25000" dirty="0">
                <a:solidFill>
                  <a:srgbClr val="800080"/>
                </a:solidFill>
              </a:rPr>
              <a:t>1</a:t>
            </a:r>
            <a:r>
              <a:rPr lang="en-US" altLang="zh-CN" sz="2800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 </a:t>
            </a:r>
            <a:r>
              <a:rPr lang="en-US" altLang="zh-CN" sz="2800" baseline="-25000" dirty="0">
                <a:solidFill>
                  <a:srgbClr val="800080"/>
                </a:solidFill>
                <a:sym typeface="Symbol"/>
              </a:rPr>
              <a:t>q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1106518" y="6093162"/>
            <a:ext cx="380947" cy="4321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i="1" dirty="0">
                <a:sym typeface="Symbol" panose="05050102010706020507" pitchFamily="18" charset="2"/>
              </a:rPr>
              <a:t>A</a:t>
            </a:r>
            <a:endParaRPr lang="zh-CN" altLang="en-US" baseline="-25000" dirty="0">
              <a:solidFill>
                <a:srgbClr val="990099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146369" y="5489804"/>
            <a:ext cx="1003721" cy="4321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>
              <a:spcBef>
                <a:spcPct val="20000"/>
              </a:spcBef>
              <a:buNone/>
            </a:pPr>
            <a:endParaRPr lang="zh-CN" altLang="en-US" baseline="-25000" dirty="0">
              <a:solidFill>
                <a:srgbClr val="990099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662244" y="5525808"/>
            <a:ext cx="1003721" cy="4321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>
              <a:spcBef>
                <a:spcPct val="20000"/>
              </a:spcBef>
              <a:buNone/>
            </a:pPr>
            <a:endParaRPr lang="zh-CN" altLang="en-US" baseline="-25000" dirty="0">
              <a:solidFill>
                <a:srgbClr val="990099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099094" y="5564004"/>
            <a:ext cx="1003721" cy="4321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>
              <a:spcBef>
                <a:spcPct val="20000"/>
              </a:spcBef>
              <a:buNone/>
            </a:pPr>
            <a:endParaRPr lang="zh-CN" altLang="en-US" baseline="-25000" dirty="0">
              <a:solidFill>
                <a:srgbClr val="990099"/>
              </a:solidFill>
            </a:endParaRPr>
          </a:p>
        </p:txBody>
      </p:sp>
      <p:grpSp>
        <p:nvGrpSpPr>
          <p:cNvPr id="102" name="Group 19"/>
          <p:cNvGrpSpPr/>
          <p:nvPr/>
        </p:nvGrpSpPr>
        <p:grpSpPr bwMode="auto">
          <a:xfrm rot="16200000" flipV="1">
            <a:off x="979247" y="4702864"/>
            <a:ext cx="504190" cy="2082453"/>
            <a:chOff x="4558" y="1162"/>
            <a:chExt cx="589" cy="1316"/>
          </a:xfrm>
        </p:grpSpPr>
        <p:sp>
          <p:nvSpPr>
            <p:cNvPr id="10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114" name="直接连接符 113"/>
          <p:cNvCxnSpPr/>
          <p:nvPr/>
        </p:nvCxnSpPr>
        <p:spPr>
          <a:xfrm>
            <a:off x="1100259" y="5445706"/>
            <a:ext cx="0" cy="122755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下箭头 36"/>
          <p:cNvSpPr/>
          <p:nvPr/>
        </p:nvSpPr>
        <p:spPr bwMode="auto">
          <a:xfrm>
            <a:off x="2612803" y="5125313"/>
            <a:ext cx="360040" cy="43204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30" grpId="0"/>
      <p:bldP spid="38" grpId="0"/>
      <p:bldP spid="43" grpId="0"/>
      <p:bldP spid="51" grpId="0"/>
      <p:bldP spid="52" grpId="0"/>
      <p:bldP spid="61" grpId="0"/>
      <p:bldP spid="62" grpId="0"/>
      <p:bldP spid="67" grpId="0"/>
      <p:bldP spid="68" grpId="0" animBg="1"/>
      <p:bldP spid="77" grpId="0"/>
      <p:bldP spid="78" grpId="0"/>
      <p:bldP spid="83" grpId="0"/>
      <p:bldP spid="3" grpId="0"/>
      <p:bldP spid="101" grpId="0"/>
      <p:bldP spid="108" grpId="0"/>
      <p:bldP spid="109" grpId="0" animBg="1"/>
      <p:bldP spid="113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-252536" y="476672"/>
            <a:ext cx="5143536" cy="22467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归约动作</a:t>
            </a:r>
            <a:r>
              <a:rPr lang="en-US" altLang="zh-CN" sz="2800" dirty="0">
                <a:solidFill>
                  <a:srgbClr val="80008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en-US" altLang="zh-CN" sz="2800" i="1" dirty="0"/>
              <a:t>educe)</a:t>
            </a:r>
            <a:r>
              <a:rPr lang="zh-CN" altLang="en-US" sz="2800" dirty="0"/>
              <a:t>：</a:t>
            </a:r>
            <a:endParaRPr lang="zh-CN" altLang="en-US" sz="2800" dirty="0">
              <a:solidFill>
                <a:srgbClr val="800080"/>
              </a:solidFill>
            </a:endParaRPr>
          </a:p>
          <a:p>
            <a:pPr lvl="1">
              <a:buNone/>
            </a:pPr>
            <a:r>
              <a:rPr lang="en-US" altLang="zh-CN" sz="2800" dirty="0"/>
              <a:t>ACTION [</a:t>
            </a:r>
            <a:r>
              <a:rPr lang="en-US" altLang="zh-CN" sz="2800" i="1" dirty="0" err="1"/>
              <a:t>i</a:t>
            </a:r>
            <a:r>
              <a:rPr lang="en-US" altLang="zh-CN" sz="2800" dirty="0" err="1"/>
              <a:t>,a</a:t>
            </a:r>
            <a:r>
              <a:rPr lang="en-US" altLang="zh-CN" sz="2800" dirty="0"/>
              <a:t>]=</a:t>
            </a:r>
            <a:r>
              <a:rPr lang="en-US" altLang="zh-CN" sz="2800" i="1" dirty="0"/>
              <a:t> </a:t>
            </a:r>
            <a:r>
              <a:rPr lang="en-US" altLang="zh-CN" sz="2800" i="1" dirty="0" err="1">
                <a:solidFill>
                  <a:srgbClr val="FF0000"/>
                </a:solidFill>
              </a:rPr>
              <a:t>r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k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3.</a:t>
            </a:r>
            <a:r>
              <a:rPr lang="zh-CN" altLang="en-US" sz="2800" dirty="0">
                <a:solidFill>
                  <a:srgbClr val="800080"/>
                </a:solidFill>
              </a:rPr>
              <a:t>根据</a:t>
            </a:r>
            <a:r>
              <a:rPr lang="en-US" altLang="zh-CN" sz="2800" dirty="0">
                <a:solidFill>
                  <a:srgbClr val="800080"/>
                </a:solidFill>
              </a:rPr>
              <a:t>GOTO </a:t>
            </a:r>
            <a:r>
              <a:rPr lang="zh-CN" altLang="en-US" sz="2800" dirty="0">
                <a:solidFill>
                  <a:srgbClr val="800080"/>
                </a:solidFill>
              </a:rPr>
              <a:t>表中的表项 </a:t>
            </a:r>
            <a:r>
              <a:rPr lang="en-US" altLang="zh-CN" sz="2800" dirty="0">
                <a:sym typeface="Symbol" panose="05050102010706020507" pitchFamily="18" charset="2"/>
              </a:rPr>
              <a:t>GOTO[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i’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]=</a:t>
            </a:r>
            <a:r>
              <a:rPr lang="en-US" altLang="zh-CN" sz="2800" i="1" dirty="0">
                <a:sym typeface="Symbol" panose="05050102010706020507" pitchFamily="18" charset="2"/>
              </a:rPr>
              <a:t>j</a:t>
            </a:r>
            <a:r>
              <a:rPr lang="en-US" altLang="zh-CN" sz="2800" dirty="0">
                <a:sym typeface="Symbol" panose="05050102010706020507" pitchFamily="18" charset="2"/>
              </a:rPr>
              <a:t> ,</a:t>
            </a:r>
            <a:r>
              <a:rPr lang="zh-CN" altLang="en-US" sz="2800" dirty="0">
                <a:sym typeface="Symbol" panose="05050102010706020507" pitchFamily="18" charset="2"/>
              </a:rPr>
              <a:t>将状态</a:t>
            </a:r>
            <a:r>
              <a:rPr lang="en-US" altLang="zh-CN" sz="2800" i="1" dirty="0">
                <a:sym typeface="Symbol" panose="05050102010706020507" pitchFamily="18" charset="2"/>
              </a:rPr>
              <a:t>j</a:t>
            </a:r>
            <a:r>
              <a:rPr lang="zh-CN" altLang="en-US" sz="2800" dirty="0">
                <a:sym typeface="Symbol" panose="05050102010706020507" pitchFamily="18" charset="2"/>
              </a:rPr>
              <a:t>压入状态栈</a:t>
            </a:r>
            <a:endParaRPr lang="zh-CN" altLang="en-US" sz="2800" dirty="0">
              <a:solidFill>
                <a:srgbClr val="800080"/>
              </a:solidFill>
            </a:endParaRPr>
          </a:p>
        </p:txBody>
      </p:sp>
      <p:grpSp>
        <p:nvGrpSpPr>
          <p:cNvPr id="22" name="Group 19"/>
          <p:cNvGrpSpPr/>
          <p:nvPr/>
        </p:nvGrpSpPr>
        <p:grpSpPr bwMode="auto">
          <a:xfrm rot="16200000" flipV="1">
            <a:off x="1347268" y="4083756"/>
            <a:ext cx="504190" cy="1624794"/>
            <a:chOff x="4558" y="1162"/>
            <a:chExt cx="589" cy="1316"/>
          </a:xfrm>
        </p:grpSpPr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2973122" y="464442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……#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5786" y="4639497"/>
            <a:ext cx="1754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#.........</a:t>
            </a: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A</a:t>
            </a:r>
            <a:endParaRPr lang="zh-CN" altLang="en-US" sz="2800" baseline="-25000" dirty="0">
              <a:solidFill>
                <a:srgbClr val="990099"/>
              </a:solidFill>
            </a:endParaRPr>
          </a:p>
        </p:txBody>
      </p:sp>
      <p:grpSp>
        <p:nvGrpSpPr>
          <p:cNvPr id="32" name="Group 19"/>
          <p:cNvGrpSpPr/>
          <p:nvPr/>
        </p:nvGrpSpPr>
        <p:grpSpPr bwMode="auto">
          <a:xfrm rot="16200000" flipV="1">
            <a:off x="1347268" y="3516268"/>
            <a:ext cx="504190" cy="1624793"/>
            <a:chOff x="4558" y="1162"/>
            <a:chExt cx="589" cy="1316"/>
          </a:xfrm>
        </p:grpSpPr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714919" y="4067993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0……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</a:rPr>
              <a:t>’</a:t>
            </a:r>
          </a:p>
        </p:txBody>
      </p:sp>
      <p:grpSp>
        <p:nvGrpSpPr>
          <p:cNvPr id="39" name="Group 19"/>
          <p:cNvGrpSpPr/>
          <p:nvPr/>
        </p:nvGrpSpPr>
        <p:grpSpPr bwMode="auto">
          <a:xfrm rot="16200000">
            <a:off x="3428277" y="4205498"/>
            <a:ext cx="568357" cy="1378853"/>
            <a:chOff x="4558" y="1162"/>
            <a:chExt cx="589" cy="1316"/>
          </a:xfrm>
        </p:grpSpPr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8" name="下箭头 47"/>
          <p:cNvSpPr/>
          <p:nvPr/>
        </p:nvSpPr>
        <p:spPr bwMode="auto">
          <a:xfrm>
            <a:off x="2540553" y="5301208"/>
            <a:ext cx="360040" cy="43204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49" name="Group 19"/>
          <p:cNvGrpSpPr/>
          <p:nvPr/>
        </p:nvGrpSpPr>
        <p:grpSpPr bwMode="auto">
          <a:xfrm rot="16200000" flipV="1">
            <a:off x="1301004" y="5579259"/>
            <a:ext cx="504190" cy="1532266"/>
            <a:chOff x="4558" y="1162"/>
            <a:chExt cx="589" cy="1316"/>
          </a:xfrm>
        </p:grpSpPr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2928926" y="607546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……#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27543" y="6070537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#.........</a:t>
            </a:r>
            <a:r>
              <a:rPr lang="en-US" altLang="zh-CN" sz="2800" i="1" dirty="0">
                <a:sym typeface="Symbol" panose="05050102010706020507" pitchFamily="18" charset="2"/>
              </a:rPr>
              <a:t>A</a:t>
            </a:r>
            <a:endParaRPr lang="zh-CN" altLang="en-US" sz="2800" baseline="-25000" dirty="0">
              <a:solidFill>
                <a:srgbClr val="990099"/>
              </a:solidFill>
            </a:endParaRPr>
          </a:p>
        </p:txBody>
      </p:sp>
      <p:grpSp>
        <p:nvGrpSpPr>
          <p:cNvPr id="55" name="Group 19"/>
          <p:cNvGrpSpPr/>
          <p:nvPr/>
        </p:nvGrpSpPr>
        <p:grpSpPr bwMode="auto">
          <a:xfrm rot="16200000" flipV="1">
            <a:off x="1290955" y="5021820"/>
            <a:ext cx="504190" cy="1512168"/>
            <a:chOff x="4558" y="1162"/>
            <a:chExt cx="589" cy="1316"/>
          </a:xfrm>
        </p:grpSpPr>
        <p:sp>
          <p:nvSpPr>
            <p:cNvPr id="5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714919" y="5517232"/>
            <a:ext cx="1796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0……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</a:rPr>
              <a:t>’ j</a:t>
            </a:r>
          </a:p>
        </p:txBody>
      </p:sp>
      <p:grpSp>
        <p:nvGrpSpPr>
          <p:cNvPr id="60" name="Group 19"/>
          <p:cNvGrpSpPr/>
          <p:nvPr/>
        </p:nvGrpSpPr>
        <p:grpSpPr bwMode="auto">
          <a:xfrm rot="16200000">
            <a:off x="3384081" y="5636538"/>
            <a:ext cx="568357" cy="1378853"/>
            <a:chOff x="4558" y="1162"/>
            <a:chExt cx="589" cy="1316"/>
          </a:xfrm>
        </p:grpSpPr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35496" y="-27384"/>
            <a:ext cx="3616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None/>
            </a:pPr>
            <a:r>
              <a:rPr lang="zh-CN" altLang="en-US" dirty="0">
                <a:solidFill>
                  <a:srgbClr val="800080"/>
                </a:solidFill>
              </a:rPr>
              <a:t>分析过程中的操作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4644008" y="116632"/>
            <a:ext cx="0" cy="662473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644838" y="-27384"/>
            <a:ext cx="390523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Times New Roman" panose="02020603050405020304" pitchFamily="18" charset="0"/>
              </a:rPr>
              <a:t>举例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分析符号串</a:t>
            </a:r>
            <a:r>
              <a:rPr lang="en-US" altLang="zh-CN" dirty="0" err="1">
                <a:cs typeface="Times New Roman" panose="02020603050405020304" pitchFamily="18" charset="0"/>
              </a:rPr>
              <a:t>abbcde</a:t>
            </a:r>
            <a:r>
              <a:rPr lang="en-US" altLang="zh-CN" dirty="0">
                <a:cs typeface="Times New Roman" panose="02020603050405020304" pitchFamily="18" charset="0"/>
              </a:rPr>
              <a:t>#</a:t>
            </a:r>
          </a:p>
          <a:p>
            <a:pPr>
              <a:buNone/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222308" y="980728"/>
            <a:ext cx="3421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</a:t>
            </a:r>
            <a:r>
              <a:rPr lang="en-US" altLang="zh-CN" i="1" dirty="0">
                <a:latin typeface="Times New Roman" panose="02020603050405020304" pitchFamily="18" charset="0"/>
              </a:rPr>
              <a:t>4,</a:t>
            </a:r>
            <a:r>
              <a:rPr lang="en-US" altLang="zh-CN" dirty="0"/>
              <a:t>b]=</a:t>
            </a:r>
            <a:r>
              <a:rPr lang="en-US" altLang="zh-CN" i="1" dirty="0"/>
              <a:t>r2</a:t>
            </a:r>
          </a:p>
        </p:txBody>
      </p:sp>
      <p:grpSp>
        <p:nvGrpSpPr>
          <p:cNvPr id="46" name="Group 19"/>
          <p:cNvGrpSpPr/>
          <p:nvPr/>
        </p:nvGrpSpPr>
        <p:grpSpPr bwMode="auto">
          <a:xfrm rot="16200000" flipV="1">
            <a:off x="5343178" y="2885041"/>
            <a:ext cx="504190" cy="1371436"/>
            <a:chOff x="4558" y="1162"/>
            <a:chExt cx="589" cy="1316"/>
          </a:xfrm>
        </p:grpSpPr>
        <p:sp>
          <p:nvSpPr>
            <p:cNvPr id="4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6" name="Group 19"/>
          <p:cNvGrpSpPr/>
          <p:nvPr/>
        </p:nvGrpSpPr>
        <p:grpSpPr bwMode="auto">
          <a:xfrm rot="16200000">
            <a:off x="7924226" y="2892794"/>
            <a:ext cx="568357" cy="1368150"/>
            <a:chOff x="4558" y="1162"/>
            <a:chExt cx="589" cy="1316"/>
          </a:xfrm>
        </p:grpSpPr>
        <p:sp>
          <p:nvSpPr>
            <p:cNvPr id="6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0" name="矩形 69"/>
          <p:cNvSpPr/>
          <p:nvPr/>
        </p:nvSpPr>
        <p:spPr>
          <a:xfrm>
            <a:off x="6740780" y="3246655"/>
            <a:ext cx="2151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bcde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881704" y="3321513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#ab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72" name="Group 19"/>
          <p:cNvGrpSpPr/>
          <p:nvPr/>
        </p:nvGrpSpPr>
        <p:grpSpPr bwMode="auto">
          <a:xfrm rot="16200000" flipV="1">
            <a:off x="5342682" y="2318049"/>
            <a:ext cx="504190" cy="1370443"/>
            <a:chOff x="4558" y="1162"/>
            <a:chExt cx="589" cy="1316"/>
          </a:xfrm>
        </p:grpSpPr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4881704" y="2742599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024</a:t>
            </a:r>
          </a:p>
        </p:txBody>
      </p:sp>
      <p:sp>
        <p:nvSpPr>
          <p:cNvPr id="77" name="下箭头 76"/>
          <p:cNvSpPr/>
          <p:nvPr/>
        </p:nvSpPr>
        <p:spPr bwMode="auto">
          <a:xfrm>
            <a:off x="6650261" y="3894727"/>
            <a:ext cx="360040" cy="43204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78" name="Group 19"/>
          <p:cNvGrpSpPr/>
          <p:nvPr/>
        </p:nvGrpSpPr>
        <p:grpSpPr bwMode="auto">
          <a:xfrm rot="16200000" flipV="1">
            <a:off x="5321506" y="4253193"/>
            <a:ext cx="504190" cy="1371436"/>
            <a:chOff x="4558" y="1162"/>
            <a:chExt cx="589" cy="1316"/>
          </a:xfrm>
        </p:grpSpPr>
        <p:sp>
          <p:nvSpPr>
            <p:cNvPr id="79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2" name="Group 19"/>
          <p:cNvGrpSpPr/>
          <p:nvPr/>
        </p:nvGrpSpPr>
        <p:grpSpPr bwMode="auto">
          <a:xfrm rot="16200000">
            <a:off x="7913391" y="4271783"/>
            <a:ext cx="568357" cy="1346476"/>
            <a:chOff x="4558" y="1162"/>
            <a:chExt cx="589" cy="1316"/>
          </a:xfrm>
        </p:grpSpPr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7524330" y="4614807"/>
            <a:ext cx="1346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bcde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860032" y="4689665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</a:t>
            </a:r>
            <a:r>
              <a:rPr lang="en-US" altLang="zh-CN" sz="2800" dirty="0" err="1">
                <a:solidFill>
                  <a:srgbClr val="800080"/>
                </a:solidFill>
              </a:rPr>
              <a:t>aA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88" name="Group 19"/>
          <p:cNvGrpSpPr/>
          <p:nvPr/>
        </p:nvGrpSpPr>
        <p:grpSpPr bwMode="auto">
          <a:xfrm rot="16200000" flipV="1">
            <a:off x="5321010" y="3686201"/>
            <a:ext cx="504190" cy="1370443"/>
            <a:chOff x="4558" y="1162"/>
            <a:chExt cx="589" cy="1316"/>
          </a:xfrm>
        </p:grpSpPr>
        <p:sp>
          <p:nvSpPr>
            <p:cNvPr id="89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90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4860032" y="4110751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02</a:t>
            </a:r>
          </a:p>
        </p:txBody>
      </p:sp>
      <p:sp>
        <p:nvSpPr>
          <p:cNvPr id="93" name="矩形 92"/>
          <p:cNvSpPr/>
          <p:nvPr/>
        </p:nvSpPr>
        <p:spPr>
          <a:xfrm>
            <a:off x="5188236" y="1484784"/>
            <a:ext cx="1952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cs typeface="Times New Roman" panose="02020603050405020304" pitchFamily="18" charset="0"/>
              </a:rPr>
              <a:t>(2) A → b</a:t>
            </a:r>
            <a:endParaRPr lang="zh-CN" altLang="en-US" dirty="0"/>
          </a:p>
        </p:txBody>
      </p:sp>
      <p:sp>
        <p:nvSpPr>
          <p:cNvPr id="94" name="下箭头 93"/>
          <p:cNvSpPr/>
          <p:nvPr/>
        </p:nvSpPr>
        <p:spPr bwMode="auto">
          <a:xfrm>
            <a:off x="6660232" y="5157192"/>
            <a:ext cx="360040" cy="43204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95" name="Group 19"/>
          <p:cNvGrpSpPr/>
          <p:nvPr/>
        </p:nvGrpSpPr>
        <p:grpSpPr bwMode="auto">
          <a:xfrm rot="16200000" flipV="1">
            <a:off x="5343178" y="5693353"/>
            <a:ext cx="504190" cy="1371436"/>
            <a:chOff x="4558" y="1162"/>
            <a:chExt cx="589" cy="1316"/>
          </a:xfrm>
        </p:grpSpPr>
        <p:sp>
          <p:nvSpPr>
            <p:cNvPr id="9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9" name="Group 19"/>
          <p:cNvGrpSpPr/>
          <p:nvPr/>
        </p:nvGrpSpPr>
        <p:grpSpPr bwMode="auto">
          <a:xfrm rot="16200000">
            <a:off x="7935063" y="5711943"/>
            <a:ext cx="568357" cy="1346476"/>
            <a:chOff x="4558" y="1162"/>
            <a:chExt cx="589" cy="1316"/>
          </a:xfrm>
        </p:grpSpPr>
        <p:sp>
          <p:nvSpPr>
            <p:cNvPr id="10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" name="矩形 102"/>
          <p:cNvSpPr/>
          <p:nvPr/>
        </p:nvSpPr>
        <p:spPr>
          <a:xfrm>
            <a:off x="7546002" y="6054967"/>
            <a:ext cx="1346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bcde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881704" y="6129825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</a:t>
            </a:r>
            <a:r>
              <a:rPr lang="en-US" altLang="zh-CN" sz="2800" dirty="0" err="1">
                <a:solidFill>
                  <a:srgbClr val="800080"/>
                </a:solidFill>
              </a:rPr>
              <a:t>aA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105" name="Group 19"/>
          <p:cNvGrpSpPr/>
          <p:nvPr/>
        </p:nvGrpSpPr>
        <p:grpSpPr bwMode="auto">
          <a:xfrm rot="16200000" flipV="1">
            <a:off x="5342682" y="5126361"/>
            <a:ext cx="504190" cy="1370443"/>
            <a:chOff x="4558" y="1162"/>
            <a:chExt cx="589" cy="1316"/>
          </a:xfrm>
        </p:grpSpPr>
        <p:sp>
          <p:nvSpPr>
            <p:cNvPr id="10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9" name="矩形 108"/>
          <p:cNvSpPr/>
          <p:nvPr/>
        </p:nvSpPr>
        <p:spPr>
          <a:xfrm>
            <a:off x="4881704" y="5550911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023</a:t>
            </a:r>
          </a:p>
        </p:txBody>
      </p:sp>
      <p:sp>
        <p:nvSpPr>
          <p:cNvPr id="110" name="矩形 109"/>
          <p:cNvSpPr/>
          <p:nvPr/>
        </p:nvSpPr>
        <p:spPr>
          <a:xfrm>
            <a:off x="5222308" y="1988706"/>
            <a:ext cx="2843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GOTO [</a:t>
            </a:r>
            <a:r>
              <a:rPr lang="en-US" altLang="zh-CN" i="1" dirty="0">
                <a:latin typeface="Times New Roman" panose="02020603050405020304" pitchFamily="18" charset="0"/>
              </a:rPr>
              <a:t>2,</a:t>
            </a:r>
            <a:r>
              <a:rPr lang="en-US" altLang="zh-CN" dirty="0"/>
              <a:t>A]=</a:t>
            </a:r>
            <a:r>
              <a:rPr lang="en-US" altLang="zh-CN" i="1" dirty="0"/>
              <a:t>3</a:t>
            </a:r>
          </a:p>
        </p:txBody>
      </p:sp>
      <p:grpSp>
        <p:nvGrpSpPr>
          <p:cNvPr id="111" name="Group 19"/>
          <p:cNvGrpSpPr/>
          <p:nvPr/>
        </p:nvGrpSpPr>
        <p:grpSpPr bwMode="auto">
          <a:xfrm rot="16200000" flipV="1">
            <a:off x="890583" y="2543446"/>
            <a:ext cx="504190" cy="1977449"/>
            <a:chOff x="4558" y="1162"/>
            <a:chExt cx="589" cy="1316"/>
          </a:xfrm>
        </p:grpSpPr>
        <p:sp>
          <p:nvSpPr>
            <p:cNvPr id="11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5" name="矩形 114"/>
          <p:cNvSpPr/>
          <p:nvPr/>
        </p:nvSpPr>
        <p:spPr>
          <a:xfrm>
            <a:off x="107504" y="3270560"/>
            <a:ext cx="2403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#......</a:t>
            </a:r>
            <a:r>
              <a:rPr lang="en-US" altLang="zh-CN" sz="2800" i="1" dirty="0">
                <a:sym typeface="Symbol" panose="05050102010706020507" pitchFamily="18" charset="2"/>
              </a:rPr>
              <a:t>  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116" name="Group 19"/>
          <p:cNvGrpSpPr/>
          <p:nvPr/>
        </p:nvGrpSpPr>
        <p:grpSpPr bwMode="auto">
          <a:xfrm rot="16200000" flipV="1">
            <a:off x="909096" y="1923456"/>
            <a:ext cx="504190" cy="2082453"/>
            <a:chOff x="4558" y="1162"/>
            <a:chExt cx="589" cy="1316"/>
          </a:xfrm>
        </p:grpSpPr>
        <p:sp>
          <p:nvSpPr>
            <p:cNvPr id="11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9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0" name="矩形 119"/>
          <p:cNvSpPr/>
          <p:nvPr/>
        </p:nvSpPr>
        <p:spPr>
          <a:xfrm>
            <a:off x="153953" y="2646602"/>
            <a:ext cx="2667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0…i’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</a:t>
            </a:r>
            <a:r>
              <a:rPr lang="en-US" altLang="zh-CN" sz="2800" baseline="-25000" dirty="0">
                <a:solidFill>
                  <a:srgbClr val="800080"/>
                </a:solidFill>
              </a:rPr>
              <a:t>1</a:t>
            </a:r>
            <a:r>
              <a:rPr lang="en-US" altLang="zh-CN" sz="2800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 </a:t>
            </a:r>
            <a:r>
              <a:rPr lang="en-US" altLang="zh-CN" sz="2800" baseline="-25000" dirty="0">
                <a:solidFill>
                  <a:srgbClr val="800080"/>
                </a:solidFill>
                <a:sym typeface="Symbol"/>
              </a:rPr>
              <a:t>q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2225655" y="2676687"/>
            <a:ext cx="1428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  <a:sym typeface="Symbol"/>
              </a:rPr>
              <a:t></a:t>
            </a:r>
            <a:r>
              <a:rPr lang="en-US" altLang="zh-CN" sz="2800" baseline="-25000" dirty="0">
                <a:solidFill>
                  <a:srgbClr val="800080"/>
                </a:solidFill>
                <a:sym typeface="Symbol"/>
              </a:rPr>
              <a:t>q</a:t>
            </a:r>
            <a:r>
              <a:rPr lang="en-US" altLang="zh-CN" sz="2800" baseline="-25000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/>
              <a:t>=</a:t>
            </a:r>
            <a:r>
              <a:rPr lang="en-US" altLang="zh-CN" sz="2800" i="1" dirty="0" err="1"/>
              <a:t>i</a:t>
            </a:r>
            <a:endParaRPr lang="zh-CN" altLang="en-US" sz="2800" i="1" dirty="0"/>
          </a:p>
        </p:txBody>
      </p:sp>
      <p:sp>
        <p:nvSpPr>
          <p:cNvPr id="122" name="矩形 121"/>
          <p:cNvSpPr/>
          <p:nvPr/>
        </p:nvSpPr>
        <p:spPr>
          <a:xfrm>
            <a:off x="2987261" y="3276273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……#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3" name="Group 19"/>
          <p:cNvGrpSpPr/>
          <p:nvPr/>
        </p:nvGrpSpPr>
        <p:grpSpPr bwMode="auto">
          <a:xfrm rot="16200000">
            <a:off x="3454379" y="2881066"/>
            <a:ext cx="568357" cy="1378853"/>
            <a:chOff x="4558" y="1162"/>
            <a:chExt cx="589" cy="1316"/>
          </a:xfrm>
        </p:grpSpPr>
        <p:sp>
          <p:nvSpPr>
            <p:cNvPr id="12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2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7" name="下箭头 126"/>
          <p:cNvSpPr/>
          <p:nvPr/>
        </p:nvSpPr>
        <p:spPr bwMode="auto">
          <a:xfrm>
            <a:off x="2540553" y="3833687"/>
            <a:ext cx="360040" cy="43204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315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/>
      <p:bldP spid="54" grpId="0"/>
      <p:bldP spid="59" grpId="0"/>
      <p:bldP spid="44" grpId="0"/>
      <p:bldP spid="45" grpId="0"/>
      <p:bldP spid="70" grpId="0"/>
      <p:bldP spid="71" grpId="0"/>
      <p:bldP spid="76" grpId="0"/>
      <p:bldP spid="77" grpId="0" animBg="1"/>
      <p:bldP spid="86" grpId="0"/>
      <p:bldP spid="87" grpId="0"/>
      <p:bldP spid="92" grpId="0"/>
      <p:bldP spid="93" grpId="0"/>
      <p:bldP spid="94" grpId="0" animBg="1"/>
      <p:bldP spid="103" grpId="0"/>
      <p:bldP spid="104" grpId="0"/>
      <p:bldP spid="109" grpId="0"/>
      <p:bldP spid="1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200" y="44624"/>
            <a:ext cx="3616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None/>
            </a:pPr>
            <a:r>
              <a:rPr lang="zh-CN" altLang="en-US" dirty="0">
                <a:solidFill>
                  <a:srgbClr val="800080"/>
                </a:solidFill>
              </a:rPr>
              <a:t>分析过程中的操作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</a:p>
        </p:txBody>
      </p:sp>
      <p:sp>
        <p:nvSpPr>
          <p:cNvPr id="8" name="矩形 7"/>
          <p:cNvSpPr/>
          <p:nvPr/>
        </p:nvSpPr>
        <p:spPr>
          <a:xfrm>
            <a:off x="-325187" y="4653136"/>
            <a:ext cx="59293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发现错误 </a:t>
            </a:r>
            <a:r>
              <a:rPr lang="en-US" altLang="zh-CN" sz="2800" dirty="0">
                <a:solidFill>
                  <a:srgbClr val="80008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Err</a:t>
            </a:r>
            <a:r>
              <a:rPr lang="en-US" altLang="zh-CN" sz="2800" i="1" dirty="0"/>
              <a:t>or) </a:t>
            </a:r>
            <a:r>
              <a:rPr lang="zh-CN" altLang="en-US" sz="2800" i="1" dirty="0"/>
              <a:t>：</a:t>
            </a:r>
            <a:endParaRPr lang="en-US" altLang="zh-CN" sz="2800" i="1" dirty="0"/>
          </a:p>
          <a:p>
            <a:pPr lvl="1">
              <a:buNone/>
            </a:pPr>
            <a:r>
              <a:rPr lang="en-US" altLang="zh-CN" sz="2800" dirty="0"/>
              <a:t>ACTION 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 err="1"/>
              <a:t>,a</a:t>
            </a:r>
            <a:r>
              <a:rPr lang="en-US" altLang="zh-CN" sz="2800" dirty="0"/>
              <a:t>]=</a:t>
            </a:r>
            <a:r>
              <a:rPr lang="en-US" altLang="zh-CN" sz="2800" i="1" dirty="0">
                <a:solidFill>
                  <a:srgbClr val="FF0000"/>
                </a:solidFill>
              </a:rPr>
              <a:t>err</a:t>
            </a:r>
            <a:r>
              <a:rPr lang="en-US" altLang="zh-CN" sz="2800" dirty="0"/>
              <a:t>(</a:t>
            </a:r>
            <a:r>
              <a:rPr lang="zh-CN" altLang="en-US" sz="2800" dirty="0"/>
              <a:t>常标为空白</a:t>
            </a:r>
            <a:r>
              <a:rPr lang="en-US" altLang="zh-CN" sz="2800" dirty="0"/>
              <a:t>)</a:t>
            </a:r>
          </a:p>
          <a:p>
            <a:pPr lvl="1">
              <a:buNone/>
            </a:pPr>
            <a:r>
              <a:rPr lang="en-US" altLang="zh-CN" sz="2800" dirty="0"/>
              <a:t>GOTO 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</a:rPr>
              <a:t>'</a:t>
            </a:r>
            <a:r>
              <a:rPr lang="en-US" altLang="zh-CN" sz="2800" dirty="0"/>
              <a:t>,A]=</a:t>
            </a:r>
            <a:r>
              <a:rPr lang="en-US" altLang="zh-CN" sz="2800" i="1" dirty="0">
                <a:solidFill>
                  <a:srgbClr val="FF0000"/>
                </a:solidFill>
              </a:rPr>
              <a:t>err</a:t>
            </a:r>
            <a:r>
              <a:rPr lang="en-US" altLang="zh-CN" sz="2800" dirty="0"/>
              <a:t>(</a:t>
            </a:r>
            <a:r>
              <a:rPr lang="zh-CN" altLang="en-US" sz="2800" dirty="0"/>
              <a:t>常标为空白</a:t>
            </a:r>
            <a:r>
              <a:rPr lang="en-US" altLang="zh-CN" sz="2800" dirty="0"/>
              <a:t>)</a:t>
            </a:r>
          </a:p>
        </p:txBody>
      </p:sp>
      <p:sp>
        <p:nvSpPr>
          <p:cNvPr id="24" name="矩形 23"/>
          <p:cNvSpPr/>
          <p:nvPr/>
        </p:nvSpPr>
        <p:spPr>
          <a:xfrm>
            <a:off x="107504" y="620688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接受动作</a:t>
            </a:r>
            <a:r>
              <a:rPr lang="en-US" altLang="zh-CN" sz="2800" dirty="0">
                <a:solidFill>
                  <a:srgbClr val="80008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Acc</a:t>
            </a:r>
            <a:r>
              <a:rPr lang="en-US" altLang="zh-CN" sz="2800" i="1" dirty="0"/>
              <a:t>ept</a:t>
            </a:r>
            <a:r>
              <a:rPr lang="en-US" altLang="zh-CN" sz="2800" dirty="0">
                <a:solidFill>
                  <a:srgbClr val="80008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</a:p>
          <a:p>
            <a:pPr>
              <a:buNone/>
            </a:pPr>
            <a:r>
              <a:rPr lang="en-US" altLang="zh-CN" sz="2800" dirty="0"/>
              <a:t>ACTION 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 err="1"/>
              <a:t>,a</a:t>
            </a:r>
            <a:r>
              <a:rPr lang="en-US" altLang="zh-CN" sz="2800" dirty="0"/>
              <a:t>]=</a:t>
            </a:r>
            <a:r>
              <a:rPr lang="en-US" altLang="zh-CN" sz="2800" dirty="0">
                <a:solidFill>
                  <a:srgbClr val="FF0000"/>
                </a:solidFill>
              </a:rPr>
              <a:t>acc</a:t>
            </a:r>
            <a:r>
              <a:rPr lang="zh-CN" altLang="en-US" sz="2800" dirty="0"/>
              <a:t>，</a:t>
            </a:r>
          </a:p>
          <a:p>
            <a:pPr>
              <a:buNone/>
            </a:pPr>
            <a:r>
              <a:rPr lang="zh-CN" altLang="en-US" sz="2800" dirty="0"/>
              <a:t>分析完成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644008" y="116632"/>
            <a:ext cx="35496" cy="396965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07504" y="4086289"/>
            <a:ext cx="9036496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644838" y="-27384"/>
            <a:ext cx="39052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Times New Roman" panose="02020603050405020304" pitchFamily="18" charset="0"/>
              </a:rPr>
              <a:t>举例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分析符号串</a:t>
            </a:r>
            <a:r>
              <a:rPr lang="en-US" altLang="zh-CN" dirty="0" err="1">
                <a:cs typeface="Times New Roman" panose="02020603050405020304" pitchFamily="18" charset="0"/>
              </a:rPr>
              <a:t>abbcde</a:t>
            </a:r>
            <a:r>
              <a:rPr lang="en-US" altLang="zh-CN" dirty="0">
                <a:cs typeface="Times New Roman" panose="02020603050405020304" pitchFamily="18" charset="0"/>
              </a:rPr>
              <a:t>#</a:t>
            </a:r>
          </a:p>
        </p:txBody>
      </p:sp>
      <p:grpSp>
        <p:nvGrpSpPr>
          <p:cNvPr id="31" name="Group 19"/>
          <p:cNvGrpSpPr/>
          <p:nvPr/>
        </p:nvGrpSpPr>
        <p:grpSpPr bwMode="auto">
          <a:xfrm rot="16200000" flipV="1">
            <a:off x="5378244" y="2347306"/>
            <a:ext cx="504190" cy="1371436"/>
            <a:chOff x="4558" y="1162"/>
            <a:chExt cx="589" cy="1316"/>
          </a:xfrm>
        </p:grpSpPr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5" name="Group 19"/>
          <p:cNvGrpSpPr/>
          <p:nvPr/>
        </p:nvGrpSpPr>
        <p:grpSpPr bwMode="auto">
          <a:xfrm rot="16200000">
            <a:off x="7693373" y="2313704"/>
            <a:ext cx="568357" cy="1450860"/>
            <a:chOff x="4558" y="1162"/>
            <a:chExt cx="589" cy="1316"/>
          </a:xfrm>
        </p:grpSpPr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7252122" y="2708920"/>
            <a:ext cx="14508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944621" y="2771413"/>
            <a:ext cx="1357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#S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41" name="Group 19"/>
          <p:cNvGrpSpPr/>
          <p:nvPr/>
        </p:nvGrpSpPr>
        <p:grpSpPr bwMode="auto">
          <a:xfrm rot="16200000" flipV="1">
            <a:off x="5377748" y="1780314"/>
            <a:ext cx="504190" cy="1370443"/>
            <a:chOff x="4558" y="1162"/>
            <a:chExt cx="589" cy="1316"/>
          </a:xfrm>
        </p:grpSpPr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4932040" y="2204864"/>
            <a:ext cx="13699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01</a:t>
            </a:r>
          </a:p>
        </p:txBody>
      </p:sp>
      <p:sp>
        <p:nvSpPr>
          <p:cNvPr id="46" name="矩形 45"/>
          <p:cNvSpPr/>
          <p:nvPr/>
        </p:nvSpPr>
        <p:spPr>
          <a:xfrm>
            <a:off x="5148064" y="1196752"/>
            <a:ext cx="3602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</a:t>
            </a:r>
            <a:r>
              <a:rPr lang="en-US" altLang="zh-CN" i="1" dirty="0">
                <a:latin typeface="Times New Roman" panose="02020603050405020304" pitchFamily="18" charset="0"/>
              </a:rPr>
              <a:t>1,</a:t>
            </a:r>
            <a:r>
              <a:rPr lang="en-US" altLang="zh-CN" dirty="0"/>
              <a:t>#]=</a:t>
            </a:r>
            <a:r>
              <a:rPr lang="en-US" altLang="zh-CN" dirty="0" err="1"/>
              <a:t>acc</a:t>
            </a:r>
            <a:endParaRPr lang="en-US" altLang="zh-CN" i="1" dirty="0"/>
          </a:p>
        </p:txBody>
      </p:sp>
      <p:sp>
        <p:nvSpPr>
          <p:cNvPr id="47" name="矩形 46"/>
          <p:cNvSpPr/>
          <p:nvPr/>
        </p:nvSpPr>
        <p:spPr>
          <a:xfrm>
            <a:off x="5084532" y="3501514"/>
            <a:ext cx="3677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接受符号串</a:t>
            </a:r>
            <a:r>
              <a:rPr lang="en-US" altLang="zh-CN" dirty="0" err="1"/>
              <a:t>abbcde</a:t>
            </a:r>
            <a:endParaRPr lang="en-US" altLang="zh-CN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/>
      <p:bldP spid="39" grpId="0"/>
      <p:bldP spid="40" grpId="0"/>
      <p:bldP spid="45" grpId="0"/>
      <p:bldP spid="46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581180"/>
              </p:ext>
            </p:extLst>
          </p:nvPr>
        </p:nvGraphicFramePr>
        <p:xfrm>
          <a:off x="253832" y="678904"/>
          <a:ext cx="8675886" cy="5607612"/>
        </p:xfrm>
        <a:graphic>
          <a:graphicData uri="http://schemas.openxmlformats.org/drawingml/2006/table">
            <a:tbl>
              <a:tblPr/>
              <a:tblGrid>
                <a:gridCol w="10535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4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44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51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53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144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67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步骤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状态栈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符号栈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余留串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ACTION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GOTO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</a:t>
                      </a: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bbcde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7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7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7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7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7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7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187624" y="30832"/>
            <a:ext cx="684076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en-US" altLang="zh-CN" sz="2800" dirty="0">
                <a:solidFill>
                  <a:srgbClr val="800080"/>
                </a:solidFill>
              </a:rPr>
              <a:t>#</a:t>
            </a:r>
            <a:r>
              <a:rPr lang="zh-CN" altLang="en-US" sz="2800" dirty="0">
                <a:solidFill>
                  <a:srgbClr val="800080"/>
                </a:solidFill>
              </a:rPr>
              <a:t>的完整分析过程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552" name="矩形 551"/>
          <p:cNvSpPr/>
          <p:nvPr/>
        </p:nvSpPr>
        <p:spPr>
          <a:xfrm>
            <a:off x="6429388" y="1610013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S4</a:t>
            </a:r>
          </a:p>
        </p:txBody>
      </p:sp>
      <p:sp>
        <p:nvSpPr>
          <p:cNvPr id="554" name="矩形 553"/>
          <p:cNvSpPr/>
          <p:nvPr/>
        </p:nvSpPr>
        <p:spPr>
          <a:xfrm>
            <a:off x="6419378" y="1142984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555" name="矩形 554"/>
          <p:cNvSpPr/>
          <p:nvPr/>
        </p:nvSpPr>
        <p:spPr>
          <a:xfrm>
            <a:off x="5975594" y="2071678"/>
            <a:ext cx="14837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r2(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→ b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56" name="矩形 555"/>
          <p:cNvSpPr/>
          <p:nvPr/>
        </p:nvSpPr>
        <p:spPr>
          <a:xfrm>
            <a:off x="8143900" y="210323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  <a:endParaRPr kumimoji="1"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7" name="矩形 556"/>
          <p:cNvSpPr/>
          <p:nvPr/>
        </p:nvSpPr>
        <p:spPr>
          <a:xfrm>
            <a:off x="6429388" y="2571744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S6</a:t>
            </a:r>
          </a:p>
        </p:txBody>
      </p:sp>
      <p:sp>
        <p:nvSpPr>
          <p:cNvPr id="558" name="矩形 557"/>
          <p:cNvSpPr/>
          <p:nvPr/>
        </p:nvSpPr>
        <p:spPr>
          <a:xfrm>
            <a:off x="5891749" y="3000372"/>
            <a:ext cx="1686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r3(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dirty="0">
                <a:solidFill>
                  <a:prstClr val="black"/>
                </a:solidFill>
                <a:latin typeface="Calibri"/>
                <a:ea typeface="宋体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59" name="矩形 558"/>
          <p:cNvSpPr/>
          <p:nvPr/>
        </p:nvSpPr>
        <p:spPr>
          <a:xfrm>
            <a:off x="8143900" y="303877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  <a:endParaRPr kumimoji="1"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0" name="矩形 559"/>
          <p:cNvSpPr/>
          <p:nvPr/>
        </p:nvSpPr>
        <p:spPr>
          <a:xfrm>
            <a:off x="6419378" y="3467401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S5</a:t>
            </a:r>
          </a:p>
        </p:txBody>
      </p:sp>
      <p:sp>
        <p:nvSpPr>
          <p:cNvPr id="561" name="矩形 560"/>
          <p:cNvSpPr/>
          <p:nvPr/>
        </p:nvSpPr>
        <p:spPr>
          <a:xfrm>
            <a:off x="6419378" y="3967467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S8</a:t>
            </a:r>
          </a:p>
        </p:txBody>
      </p:sp>
      <p:sp>
        <p:nvSpPr>
          <p:cNvPr id="562" name="矩形 561"/>
          <p:cNvSpPr/>
          <p:nvPr/>
        </p:nvSpPr>
        <p:spPr>
          <a:xfrm>
            <a:off x="5965495" y="4429132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r4(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0" i="1" dirty="0">
                <a:solidFill>
                  <a:prstClr val="black"/>
                </a:solidFill>
                <a:latin typeface="Calibri"/>
                <a:ea typeface="宋体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 d</a:t>
            </a:r>
            <a:r>
              <a:rPr lang="en-US" altLang="zh-CN" sz="2400" b="0" i="1" dirty="0">
                <a:solidFill>
                  <a:prstClr val="black"/>
                </a:solidFill>
                <a:latin typeface="Calibri"/>
                <a:ea typeface="宋体"/>
                <a:cs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" name="矩形 562"/>
          <p:cNvSpPr/>
          <p:nvPr/>
        </p:nvSpPr>
        <p:spPr>
          <a:xfrm>
            <a:off x="8091098" y="442913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  <a:defRPr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7</a:t>
            </a:r>
            <a:endParaRPr kumimoji="1"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4" name="矩形 563"/>
          <p:cNvSpPr/>
          <p:nvPr/>
        </p:nvSpPr>
        <p:spPr>
          <a:xfrm>
            <a:off x="6429388" y="4896161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S9</a:t>
            </a:r>
          </a:p>
        </p:txBody>
      </p:sp>
      <p:sp>
        <p:nvSpPr>
          <p:cNvPr id="566" name="矩形 565"/>
          <p:cNvSpPr/>
          <p:nvPr/>
        </p:nvSpPr>
        <p:spPr>
          <a:xfrm>
            <a:off x="5727135" y="5357826"/>
            <a:ext cx="1996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r1(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S→aAcBe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67" name="矩形 566"/>
          <p:cNvSpPr/>
          <p:nvPr/>
        </p:nvSpPr>
        <p:spPr>
          <a:xfrm>
            <a:off x="8091098" y="532478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endParaRPr kumimoji="1"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8" name="矩形 567"/>
          <p:cNvSpPr/>
          <p:nvPr/>
        </p:nvSpPr>
        <p:spPr>
          <a:xfrm>
            <a:off x="6357950" y="5824855"/>
            <a:ext cx="611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acc</a:t>
            </a:r>
          </a:p>
        </p:txBody>
      </p:sp>
      <p:sp>
        <p:nvSpPr>
          <p:cNvPr id="19" name="矩形 18"/>
          <p:cNvSpPr/>
          <p:nvPr/>
        </p:nvSpPr>
        <p:spPr>
          <a:xfrm>
            <a:off x="625313" y="164829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矩形 19"/>
          <p:cNvSpPr/>
          <p:nvPr/>
        </p:nvSpPr>
        <p:spPr>
          <a:xfrm>
            <a:off x="1331640" y="1648297"/>
            <a:ext cx="49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" name="矩形 20"/>
          <p:cNvSpPr/>
          <p:nvPr/>
        </p:nvSpPr>
        <p:spPr>
          <a:xfrm>
            <a:off x="2783412" y="1610013"/>
            <a:ext cx="49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#a</a:t>
            </a:r>
          </a:p>
        </p:txBody>
      </p:sp>
      <p:sp>
        <p:nvSpPr>
          <p:cNvPr id="4" name="矩形 3"/>
          <p:cNvSpPr/>
          <p:nvPr/>
        </p:nvSpPr>
        <p:spPr>
          <a:xfrm>
            <a:off x="4509864" y="1604649"/>
            <a:ext cx="1125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  <a:buNone/>
            </a:pP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bcde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</a:p>
        </p:txBody>
      </p:sp>
      <p:sp>
        <p:nvSpPr>
          <p:cNvPr id="23" name="矩形 22"/>
          <p:cNvSpPr/>
          <p:nvPr/>
        </p:nvSpPr>
        <p:spPr>
          <a:xfrm>
            <a:off x="625313" y="21100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" name="矩形 23"/>
          <p:cNvSpPr/>
          <p:nvPr/>
        </p:nvSpPr>
        <p:spPr>
          <a:xfrm>
            <a:off x="1333381" y="2103239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02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" name="矩形 24"/>
          <p:cNvSpPr/>
          <p:nvPr/>
        </p:nvSpPr>
        <p:spPr>
          <a:xfrm>
            <a:off x="2755908" y="2066314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#ab</a:t>
            </a:r>
          </a:p>
        </p:txBody>
      </p:sp>
      <p:sp>
        <p:nvSpPr>
          <p:cNvPr id="26" name="矩形 25"/>
          <p:cNvSpPr/>
          <p:nvPr/>
        </p:nvSpPr>
        <p:spPr>
          <a:xfrm>
            <a:off x="4669242" y="2083491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  <a:buNone/>
            </a:pP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cde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</a:p>
        </p:txBody>
      </p:sp>
      <p:sp>
        <p:nvSpPr>
          <p:cNvPr id="27" name="矩形 26"/>
          <p:cNvSpPr/>
          <p:nvPr/>
        </p:nvSpPr>
        <p:spPr>
          <a:xfrm>
            <a:off x="625313" y="260478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" name="矩形 27"/>
          <p:cNvSpPr/>
          <p:nvPr/>
        </p:nvSpPr>
        <p:spPr>
          <a:xfrm>
            <a:off x="2776620" y="2535287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31640" y="254461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0" name="矩形 29"/>
          <p:cNvSpPr/>
          <p:nvPr/>
        </p:nvSpPr>
        <p:spPr>
          <a:xfrm>
            <a:off x="4669242" y="2492896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  <a:buNone/>
            </a:pP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cde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</a:p>
        </p:txBody>
      </p:sp>
      <p:sp>
        <p:nvSpPr>
          <p:cNvPr id="31" name="矩形 30"/>
          <p:cNvSpPr/>
          <p:nvPr/>
        </p:nvSpPr>
        <p:spPr>
          <a:xfrm>
            <a:off x="1641158" y="254461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5313" y="300832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3" name="矩形 32"/>
          <p:cNvSpPr/>
          <p:nvPr/>
        </p:nvSpPr>
        <p:spPr>
          <a:xfrm>
            <a:off x="1331640" y="303340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023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4" name="矩形 33"/>
          <p:cNvSpPr/>
          <p:nvPr/>
        </p:nvSpPr>
        <p:spPr>
          <a:xfrm>
            <a:off x="2710642" y="3010000"/>
            <a:ext cx="963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#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aAb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52906" y="2996952"/>
            <a:ext cx="782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  <a:buNone/>
            </a:pP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</a:p>
        </p:txBody>
      </p:sp>
      <p:sp>
        <p:nvSpPr>
          <p:cNvPr id="36" name="矩形 35"/>
          <p:cNvSpPr/>
          <p:nvPr/>
        </p:nvSpPr>
        <p:spPr>
          <a:xfrm>
            <a:off x="621072" y="354339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7" name="矩形 36"/>
          <p:cNvSpPr/>
          <p:nvPr/>
        </p:nvSpPr>
        <p:spPr>
          <a:xfrm>
            <a:off x="1331640" y="35433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" name="矩形 37"/>
          <p:cNvSpPr/>
          <p:nvPr/>
        </p:nvSpPr>
        <p:spPr>
          <a:xfrm>
            <a:off x="2771800" y="3505801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41158" y="354339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852906" y="3482002"/>
            <a:ext cx="782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  <a:buNone/>
            </a:pP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</a:p>
        </p:txBody>
      </p:sp>
      <p:sp>
        <p:nvSpPr>
          <p:cNvPr id="41" name="矩形 40"/>
          <p:cNvSpPr/>
          <p:nvPr/>
        </p:nvSpPr>
        <p:spPr>
          <a:xfrm>
            <a:off x="621072" y="396917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2" name="矩形 41"/>
          <p:cNvSpPr/>
          <p:nvPr/>
        </p:nvSpPr>
        <p:spPr>
          <a:xfrm>
            <a:off x="1331640" y="394366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023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3" name="矩形 42"/>
          <p:cNvSpPr/>
          <p:nvPr/>
        </p:nvSpPr>
        <p:spPr>
          <a:xfrm>
            <a:off x="2784381" y="3969178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aAc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76688" y="3917678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e#</a:t>
            </a:r>
          </a:p>
        </p:txBody>
      </p:sp>
      <p:sp>
        <p:nvSpPr>
          <p:cNvPr id="45" name="矩形 44"/>
          <p:cNvSpPr/>
          <p:nvPr/>
        </p:nvSpPr>
        <p:spPr>
          <a:xfrm>
            <a:off x="626472" y="443449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6" name="矩形 45"/>
          <p:cNvSpPr/>
          <p:nvPr/>
        </p:nvSpPr>
        <p:spPr>
          <a:xfrm>
            <a:off x="1331640" y="4405332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0235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7" name="矩形 46"/>
          <p:cNvSpPr/>
          <p:nvPr/>
        </p:nvSpPr>
        <p:spPr>
          <a:xfrm>
            <a:off x="2756875" y="4379343"/>
            <a:ext cx="1023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aAcd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48210" y="4410979"/>
            <a:ext cx="474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</a:p>
        </p:txBody>
      </p:sp>
      <p:sp>
        <p:nvSpPr>
          <p:cNvPr id="49" name="矩形 48"/>
          <p:cNvSpPr/>
          <p:nvPr/>
        </p:nvSpPr>
        <p:spPr>
          <a:xfrm>
            <a:off x="2799365" y="4896161"/>
            <a:ext cx="10567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aAc</a:t>
            </a:r>
            <a:r>
              <a:rPr kumimoji="1"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21072" y="488976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1" name="矩形 50"/>
          <p:cNvSpPr/>
          <p:nvPr/>
        </p:nvSpPr>
        <p:spPr>
          <a:xfrm>
            <a:off x="1331640" y="486916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023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2" name="矩形 51"/>
          <p:cNvSpPr/>
          <p:nvPr/>
        </p:nvSpPr>
        <p:spPr>
          <a:xfrm>
            <a:off x="1947193" y="486916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  <a:defRPr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148210" y="4869160"/>
            <a:ext cx="474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</a:p>
        </p:txBody>
      </p:sp>
      <p:sp>
        <p:nvSpPr>
          <p:cNvPr id="54" name="矩形 53"/>
          <p:cNvSpPr/>
          <p:nvPr/>
        </p:nvSpPr>
        <p:spPr>
          <a:xfrm>
            <a:off x="549527" y="5370395"/>
            <a:ext cx="49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5" name="矩形 54"/>
          <p:cNvSpPr/>
          <p:nvPr/>
        </p:nvSpPr>
        <p:spPr>
          <a:xfrm>
            <a:off x="1303763" y="5330825"/>
            <a:ext cx="1107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02357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6" name="矩形 55"/>
          <p:cNvSpPr/>
          <p:nvPr/>
        </p:nvSpPr>
        <p:spPr>
          <a:xfrm>
            <a:off x="2771800" y="5336597"/>
            <a:ext cx="1192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aAcBe</a:t>
            </a:r>
            <a:endParaRPr kumimoji="1"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282550" y="536319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#</a:t>
            </a:r>
          </a:p>
        </p:txBody>
      </p:sp>
      <p:sp>
        <p:nvSpPr>
          <p:cNvPr id="58" name="矩形 57"/>
          <p:cNvSpPr/>
          <p:nvPr/>
        </p:nvSpPr>
        <p:spPr>
          <a:xfrm>
            <a:off x="549527" y="5819491"/>
            <a:ext cx="49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59" name="矩形 58"/>
          <p:cNvSpPr/>
          <p:nvPr/>
        </p:nvSpPr>
        <p:spPr>
          <a:xfrm>
            <a:off x="2771800" y="5784072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60" name="矩形 59"/>
          <p:cNvSpPr/>
          <p:nvPr/>
        </p:nvSpPr>
        <p:spPr>
          <a:xfrm>
            <a:off x="1331640" y="579826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497142" y="579826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313566" y="578407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#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1325520" y="1103760"/>
              <a:ext cx="4224240" cy="57240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9760" y="1100160"/>
                <a:ext cx="4237560" cy="58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342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0"/>
      <p:bldP spid="554" grpId="0"/>
      <p:bldP spid="555" grpId="0"/>
      <p:bldP spid="556" grpId="0"/>
      <p:bldP spid="557" grpId="0"/>
      <p:bldP spid="558" grpId="0"/>
      <p:bldP spid="559" grpId="0"/>
      <p:bldP spid="560" grpId="0"/>
      <p:bldP spid="561" grpId="0"/>
      <p:bldP spid="562" grpId="0"/>
      <p:bldP spid="563" grpId="0"/>
      <p:bldP spid="564" grpId="0"/>
      <p:bldP spid="566" grpId="0"/>
      <p:bldP spid="567" grpId="0"/>
      <p:bldP spid="568" grpId="0"/>
      <p:bldP spid="19" grpId="0"/>
      <p:bldP spid="20" grpId="0"/>
      <p:bldP spid="21" grpId="0"/>
      <p:bldP spid="4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633947"/>
              </p:ext>
            </p:extLst>
          </p:nvPr>
        </p:nvGraphicFramePr>
        <p:xfrm>
          <a:off x="253832" y="678904"/>
          <a:ext cx="8604448" cy="5607612"/>
        </p:xfrm>
        <a:graphic>
          <a:graphicData uri="http://schemas.openxmlformats.org/drawingml/2006/table">
            <a:tbl>
              <a:tblPr/>
              <a:tblGrid>
                <a:gridCol w="10535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49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44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51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53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29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67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步骤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状态栈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符号栈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余留串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ACTION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GOTO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abbcde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7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bbcde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7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#ab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bcde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r2(</a:t>
                      </a:r>
                      <a:r>
                        <a:rPr lang="en-US" altLang="zh-CN" sz="2400" i="1" dirty="0">
                          <a:cs typeface="Times New Roman" panose="02020603050405020304" pitchFamily="18" charset="0"/>
                        </a:rPr>
                        <a:t>A → b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3</a:t>
                      </a: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7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aA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bcde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7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aAb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cde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r3(</a:t>
                      </a: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i="1" dirty="0"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400" i="1" kern="120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en-US" altLang="zh-CN" sz="2400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Ab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3</a:t>
                      </a: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7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aA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cde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67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aAc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de#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02358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#aAcd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e#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r4(</a:t>
                      </a:r>
                      <a:r>
                        <a:rPr lang="en-US" altLang="zh-CN" sz="2400" i="1" dirty="0">
                          <a:cs typeface="Times New Roman" panose="02020603050405020304" pitchFamily="18" charset="0"/>
                        </a:rPr>
                        <a:t>B → d)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7</a:t>
                      </a: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02357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aAcB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e#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023579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aAcBe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  <a:endParaRPr kumimoji="1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r1(</a:t>
                      </a:r>
                      <a:r>
                        <a:rPr lang="en-US" altLang="zh-CN" sz="2400" i="1">
                          <a:cs typeface="Times New Roman" panose="02020603050405020304" pitchFamily="18" charset="0"/>
                        </a:rPr>
                        <a:t>S→aAcBe</a:t>
                      </a:r>
                      <a:r>
                        <a:rPr kumimoji="1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)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1</a:t>
                      </a: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  <a:endParaRPr kumimoji="1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acc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187624" y="30832"/>
            <a:ext cx="684076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en-US" altLang="zh-CN" sz="2800" dirty="0">
                <a:solidFill>
                  <a:srgbClr val="800080"/>
                </a:solidFill>
              </a:rPr>
              <a:t>#</a:t>
            </a:r>
            <a:r>
              <a:rPr lang="zh-CN" altLang="en-US" sz="2800" dirty="0">
                <a:solidFill>
                  <a:srgbClr val="800080"/>
                </a:solidFill>
              </a:rPr>
              <a:t>的完整分析过程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342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9" name="Text Box 9"/>
          <p:cNvSpPr txBox="1">
            <a:spLocks noChangeArrowheads="1"/>
          </p:cNvSpPr>
          <p:nvPr/>
        </p:nvSpPr>
        <p:spPr bwMode="auto">
          <a:xfrm>
            <a:off x="323528" y="299604"/>
            <a:ext cx="8712968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2800" dirty="0"/>
              <a:t>课堂练习</a:t>
            </a:r>
            <a:r>
              <a:rPr lang="en-US" altLang="zh-CN" sz="2800" dirty="0"/>
              <a:t>:</a:t>
            </a:r>
            <a:r>
              <a:rPr lang="zh-CN" altLang="en-US" sz="2800" dirty="0"/>
              <a:t>例</a:t>
            </a:r>
            <a:r>
              <a:rPr lang="en-US" altLang="zh-CN" sz="2800" dirty="0"/>
              <a:t>6.2</a:t>
            </a:r>
            <a:r>
              <a:rPr lang="zh-CN" altLang="en-US" sz="2800" dirty="0"/>
              <a:t>文法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G’ [S]</a:t>
            </a:r>
            <a:r>
              <a:rPr lang="zh-CN" altLang="en-US" sz="2800" dirty="0"/>
              <a:t>的</a:t>
            </a:r>
            <a:r>
              <a:rPr lang="en-US" altLang="zh-CN" sz="2800" dirty="0"/>
              <a:t>SLR(1)</a:t>
            </a:r>
            <a:r>
              <a:rPr lang="zh-CN" altLang="en-US" sz="2800" dirty="0"/>
              <a:t>分析表</a:t>
            </a:r>
            <a:r>
              <a:rPr lang="en-US" altLang="zh-CN" sz="2800" dirty="0"/>
              <a:t>(P139 </a:t>
            </a:r>
            <a:r>
              <a:rPr lang="zh-CN" altLang="en-US" sz="2800" dirty="0"/>
              <a:t>表</a:t>
            </a:r>
            <a:r>
              <a:rPr lang="en-US" altLang="zh-CN" sz="2800" dirty="0"/>
              <a:t>6.7)</a:t>
            </a:r>
            <a:r>
              <a:rPr lang="zh-CN" altLang="en-US" sz="2800" dirty="0"/>
              <a:t>如下</a:t>
            </a:r>
            <a:r>
              <a:rPr lang="en-US" altLang="zh-CN" sz="2800" dirty="0"/>
              <a:t>,</a:t>
            </a:r>
            <a:r>
              <a:rPr lang="zh-CN" altLang="en-US" sz="2800" dirty="0"/>
              <a:t>给出输入串</a:t>
            </a:r>
            <a:r>
              <a:rPr lang="en-US" altLang="zh-CN" sz="2800" i="1" dirty="0" err="1">
                <a:solidFill>
                  <a:srgbClr val="990099"/>
                </a:solidFill>
              </a:rPr>
              <a:t>ri,i</a:t>
            </a:r>
            <a:r>
              <a:rPr lang="en-US" altLang="zh-CN" sz="2800" i="1" dirty="0">
                <a:solidFill>
                  <a:srgbClr val="990099"/>
                </a:solidFill>
              </a:rPr>
              <a:t>#</a:t>
            </a:r>
            <a:r>
              <a:rPr lang="zh-CN" altLang="en-US" sz="2800" dirty="0"/>
              <a:t>的分析过程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6953"/>
              </p:ext>
            </p:extLst>
          </p:nvPr>
        </p:nvGraphicFramePr>
        <p:xfrm>
          <a:off x="3073929" y="1484784"/>
          <a:ext cx="6048672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10159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</a:rPr>
                        <a:t>栈顶状态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ACTION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GOTO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015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,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 err="1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#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015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S2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015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 err="1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015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S4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015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S5</a:t>
                      </a:r>
                      <a:endParaRPr kumimoji="0" lang="zh-CN" altLang="en-US" sz="2800" b="1" kern="1200" dirty="0">
                        <a:solidFill>
                          <a:srgbClr val="990099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990099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990099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r1</a:t>
                      </a:r>
                      <a:endParaRPr kumimoji="0" lang="zh-CN" altLang="en-US" sz="2800" b="1" kern="1200" dirty="0">
                        <a:solidFill>
                          <a:srgbClr val="990099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990099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015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r3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r3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r3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r3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015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S6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015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r2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r2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r2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r2</a:t>
                      </a:r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8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2204864"/>
            <a:ext cx="31683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P137:</a:t>
            </a:r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G’ [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S’ </a:t>
            </a:r>
            <a:r>
              <a:rPr lang="en-US" altLang="zh-CN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</a:p>
          <a:p>
            <a:pPr>
              <a:buNone/>
            </a:pPr>
            <a:endParaRPr lang="en-US" altLang="zh-CN" sz="8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S’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S</a:t>
            </a:r>
            <a:endParaRPr lang="en-US" altLang="zh-CN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rD</a:t>
            </a:r>
            <a:endParaRPr lang="en-US" altLang="zh-CN" i="1" dirty="0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D,i</a:t>
            </a:r>
            <a:endParaRPr lang="en-US" altLang="zh-CN" i="1" dirty="0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altLang="zh-CN" i="1" dirty="0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03053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837975"/>
              </p:ext>
            </p:extLst>
          </p:nvPr>
        </p:nvGraphicFramePr>
        <p:xfrm>
          <a:off x="395536" y="0"/>
          <a:ext cx="8323663" cy="4114800"/>
        </p:xfrm>
        <a:graphic>
          <a:graphicData uri="http://schemas.openxmlformats.org/drawingml/2006/table">
            <a:tbl>
              <a:tblPr/>
              <a:tblGrid>
                <a:gridCol w="972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55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867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57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14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85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83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步骤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状态栈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符号栈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余留串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ACTION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GOTO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3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ri,i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3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3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83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83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83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83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8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56810" y="448008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8" name="矩形 7"/>
          <p:cNvSpPr/>
          <p:nvPr/>
        </p:nvSpPr>
        <p:spPr>
          <a:xfrm>
            <a:off x="6366820" y="948074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S4</a:t>
            </a:r>
          </a:p>
        </p:txBody>
      </p:sp>
      <p:sp>
        <p:nvSpPr>
          <p:cNvPr id="9" name="矩形 8"/>
          <p:cNvSpPr/>
          <p:nvPr/>
        </p:nvSpPr>
        <p:spPr>
          <a:xfrm>
            <a:off x="6356810" y="1805330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S5</a:t>
            </a:r>
          </a:p>
        </p:txBody>
      </p:sp>
      <p:sp>
        <p:nvSpPr>
          <p:cNvPr id="10" name="矩形 9"/>
          <p:cNvSpPr/>
          <p:nvPr/>
        </p:nvSpPr>
        <p:spPr>
          <a:xfrm>
            <a:off x="5895216" y="1376702"/>
            <a:ext cx="1356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r3(</a:t>
            </a:r>
            <a:r>
              <a:rPr lang="en-US" altLang="zh-CN" sz="2400" b="0" i="1" dirty="0">
                <a:solidFill>
                  <a:prstClr val="black"/>
                </a:solidFill>
                <a:latin typeface="Calibri"/>
                <a:ea typeface="宋体"/>
                <a:cs typeface="Times New Roman" panose="02020603050405020304" pitchFamily="18" charset="0"/>
              </a:rPr>
              <a:t>D → </a:t>
            </a:r>
            <a:r>
              <a:rPr lang="en-US" altLang="zh-CN" sz="2400" b="0" i="1" dirty="0" err="1">
                <a:solidFill>
                  <a:prstClr val="black"/>
                </a:solidFill>
                <a:latin typeface="Calibri"/>
                <a:ea typeface="宋体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7999884" y="136815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  <a:endParaRPr kumimoji="1"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56810" y="2305396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S6</a:t>
            </a:r>
          </a:p>
        </p:txBody>
      </p:sp>
      <p:sp>
        <p:nvSpPr>
          <p:cNvPr id="14" name="矩形 13"/>
          <p:cNvSpPr/>
          <p:nvPr/>
        </p:nvSpPr>
        <p:spPr>
          <a:xfrm>
            <a:off x="5831937" y="2734024"/>
            <a:ext cx="154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r2</a:t>
            </a:r>
            <a:r>
              <a:rPr lang="en-US" altLang="zh-CN" sz="2400" b="0" i="1" dirty="0">
                <a:solidFill>
                  <a:prstClr val="black"/>
                </a:solidFill>
                <a:latin typeface="Calibri"/>
                <a:ea typeface="宋体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>
                <a:solidFill>
                  <a:prstClr val="black"/>
                </a:solidFill>
                <a:latin typeface="Calibri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D </a:t>
            </a:r>
            <a:r>
              <a:rPr lang="en-US" altLang="zh-CN" sz="2400" b="0" i="1" dirty="0" err="1">
                <a:solidFill>
                  <a:prstClr val="black"/>
                </a:solidFill>
                <a:latin typeface="Calibri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D,i</a:t>
            </a:r>
            <a:r>
              <a:rPr lang="en-US" altLang="zh-CN" sz="2400" b="0" i="1" dirty="0">
                <a:solidFill>
                  <a:prstClr val="black"/>
                </a:solidFill>
                <a:latin typeface="Calibri"/>
                <a:ea typeface="宋体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矩形 14"/>
          <p:cNvSpPr/>
          <p:nvPr/>
        </p:nvSpPr>
        <p:spPr>
          <a:xfrm>
            <a:off x="7999884" y="273402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  <a:endParaRPr kumimoji="1"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97683" y="3162652"/>
            <a:ext cx="1467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r1</a:t>
            </a:r>
            <a:r>
              <a:rPr lang="en-US" altLang="zh-CN" sz="2400" b="0" i="1" dirty="0">
                <a:solidFill>
                  <a:prstClr val="black"/>
                </a:solidFill>
                <a:latin typeface="Calibri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(S </a:t>
            </a:r>
            <a:r>
              <a:rPr lang="en-US" altLang="zh-CN" sz="2400" b="0" i="1" dirty="0" err="1">
                <a:solidFill>
                  <a:prstClr val="black"/>
                </a:solidFill>
                <a:latin typeface="Calibri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rD</a:t>
            </a:r>
            <a:r>
              <a:rPr lang="en-US" altLang="zh-CN" sz="2400" b="0" i="1" dirty="0">
                <a:solidFill>
                  <a:prstClr val="black"/>
                </a:solidFill>
                <a:latin typeface="Calibri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7" name="矩形 16"/>
          <p:cNvSpPr/>
          <p:nvPr/>
        </p:nvSpPr>
        <p:spPr>
          <a:xfrm>
            <a:off x="7999884" y="323409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endParaRPr kumimoji="1"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13934" y="3662718"/>
            <a:ext cx="611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acc</a:t>
            </a:r>
          </a:p>
        </p:txBody>
      </p:sp>
      <p:sp>
        <p:nvSpPr>
          <p:cNvPr id="19" name="矩形 18"/>
          <p:cNvSpPr/>
          <p:nvPr/>
        </p:nvSpPr>
        <p:spPr>
          <a:xfrm>
            <a:off x="697321" y="94717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" name="矩形 19"/>
          <p:cNvSpPr/>
          <p:nvPr/>
        </p:nvSpPr>
        <p:spPr>
          <a:xfrm>
            <a:off x="1343252" y="915037"/>
            <a:ext cx="49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02</a:t>
            </a:r>
          </a:p>
        </p:txBody>
      </p:sp>
      <p:sp>
        <p:nvSpPr>
          <p:cNvPr id="21" name="矩形 20"/>
          <p:cNvSpPr/>
          <p:nvPr/>
        </p:nvSpPr>
        <p:spPr>
          <a:xfrm>
            <a:off x="2729038" y="909673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#r</a:t>
            </a:r>
          </a:p>
        </p:txBody>
      </p:sp>
      <p:sp>
        <p:nvSpPr>
          <p:cNvPr id="22" name="矩形 21"/>
          <p:cNvSpPr/>
          <p:nvPr/>
        </p:nvSpPr>
        <p:spPr>
          <a:xfrm>
            <a:off x="4778671" y="909672"/>
            <a:ext cx="585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i,i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#</a:t>
            </a:r>
          </a:p>
        </p:txBody>
      </p:sp>
      <p:sp>
        <p:nvSpPr>
          <p:cNvPr id="23" name="矩形 22"/>
          <p:cNvSpPr/>
          <p:nvPr/>
        </p:nvSpPr>
        <p:spPr>
          <a:xfrm>
            <a:off x="720441" y="1368152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" name="矩形 23"/>
          <p:cNvSpPr/>
          <p:nvPr/>
        </p:nvSpPr>
        <p:spPr>
          <a:xfrm>
            <a:off x="1333381" y="1410543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024</a:t>
            </a:r>
          </a:p>
        </p:txBody>
      </p:sp>
      <p:sp>
        <p:nvSpPr>
          <p:cNvPr id="25" name="矩形 24"/>
          <p:cNvSpPr/>
          <p:nvPr/>
        </p:nvSpPr>
        <p:spPr>
          <a:xfrm>
            <a:off x="2716086" y="1338535"/>
            <a:ext cx="559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#</a:t>
            </a:r>
            <a:r>
              <a:rPr kumimoji="1"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ri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63630" y="1338535"/>
            <a:ext cx="500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#</a:t>
            </a:r>
          </a:p>
        </p:txBody>
      </p:sp>
      <p:sp>
        <p:nvSpPr>
          <p:cNvPr id="27" name="矩形 26"/>
          <p:cNvSpPr/>
          <p:nvPr/>
        </p:nvSpPr>
        <p:spPr>
          <a:xfrm>
            <a:off x="710510" y="1854019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" name="矩形 27"/>
          <p:cNvSpPr/>
          <p:nvPr/>
        </p:nvSpPr>
        <p:spPr>
          <a:xfrm>
            <a:off x="2713931" y="1810007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#</a:t>
            </a:r>
            <a:r>
              <a:rPr kumimoji="1"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rD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43253" y="184259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02</a:t>
            </a:r>
          </a:p>
        </p:txBody>
      </p:sp>
      <p:sp>
        <p:nvSpPr>
          <p:cNvPr id="30" name="矩形 29"/>
          <p:cNvSpPr/>
          <p:nvPr/>
        </p:nvSpPr>
        <p:spPr>
          <a:xfrm>
            <a:off x="1636221" y="1842591"/>
            <a:ext cx="415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3 </a:t>
            </a:r>
            <a:endParaRPr kumimoji="1"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63630" y="1800200"/>
            <a:ext cx="500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#</a:t>
            </a:r>
          </a:p>
        </p:txBody>
      </p:sp>
      <p:sp>
        <p:nvSpPr>
          <p:cNvPr id="32" name="矩形 31"/>
          <p:cNvSpPr/>
          <p:nvPr/>
        </p:nvSpPr>
        <p:spPr>
          <a:xfrm>
            <a:off x="722614" y="2315684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3" name="矩形 32"/>
          <p:cNvSpPr/>
          <p:nvPr/>
        </p:nvSpPr>
        <p:spPr>
          <a:xfrm>
            <a:off x="1323509" y="229370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0235</a:t>
            </a:r>
          </a:p>
        </p:txBody>
      </p:sp>
      <p:sp>
        <p:nvSpPr>
          <p:cNvPr id="34" name="矩形 33"/>
          <p:cNvSpPr/>
          <p:nvPr/>
        </p:nvSpPr>
        <p:spPr>
          <a:xfrm>
            <a:off x="2717309" y="2304256"/>
            <a:ext cx="7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#</a:t>
            </a:r>
            <a:r>
              <a:rPr kumimoji="1"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rD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5" name="矩形 34"/>
          <p:cNvSpPr/>
          <p:nvPr/>
        </p:nvSpPr>
        <p:spPr>
          <a:xfrm>
            <a:off x="4902102" y="2261865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#</a:t>
            </a:r>
          </a:p>
        </p:txBody>
      </p:sp>
      <p:sp>
        <p:nvSpPr>
          <p:cNvPr id="36" name="矩形 35"/>
          <p:cNvSpPr/>
          <p:nvPr/>
        </p:nvSpPr>
        <p:spPr>
          <a:xfrm>
            <a:off x="724787" y="2723530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7" name="矩形 36"/>
          <p:cNvSpPr/>
          <p:nvPr/>
        </p:nvSpPr>
        <p:spPr>
          <a:xfrm>
            <a:off x="1313637" y="2777349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02356</a:t>
            </a:r>
          </a:p>
        </p:txBody>
      </p:sp>
      <p:sp>
        <p:nvSpPr>
          <p:cNvPr id="38" name="矩形 37"/>
          <p:cNvSpPr/>
          <p:nvPr/>
        </p:nvSpPr>
        <p:spPr>
          <a:xfrm>
            <a:off x="2699792" y="2713094"/>
            <a:ext cx="859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#</a:t>
            </a:r>
            <a:r>
              <a:rPr kumimoji="1"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rD,i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944582" y="270098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#</a:t>
            </a:r>
          </a:p>
        </p:txBody>
      </p:sp>
      <p:sp>
        <p:nvSpPr>
          <p:cNvPr id="40" name="矩形 39"/>
          <p:cNvSpPr/>
          <p:nvPr/>
        </p:nvSpPr>
        <p:spPr>
          <a:xfrm>
            <a:off x="697320" y="3234089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41" name="矩形 40"/>
          <p:cNvSpPr/>
          <p:nvPr/>
        </p:nvSpPr>
        <p:spPr>
          <a:xfrm>
            <a:off x="2699792" y="3239014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#</a:t>
            </a:r>
            <a:r>
              <a:rPr kumimoji="1"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rD</a:t>
            </a:r>
            <a:endParaRPr kumimoji="1" lang="en-US" altLang="zh-CN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331640" y="321074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02</a:t>
            </a:r>
          </a:p>
        </p:txBody>
      </p:sp>
      <p:sp>
        <p:nvSpPr>
          <p:cNvPr id="43" name="矩形 42"/>
          <p:cNvSpPr/>
          <p:nvPr/>
        </p:nvSpPr>
        <p:spPr>
          <a:xfrm>
            <a:off x="1636221" y="3210743"/>
            <a:ext cx="415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3 </a:t>
            </a:r>
            <a:endParaRPr kumimoji="1"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19972" y="319568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#</a:t>
            </a:r>
          </a:p>
        </p:txBody>
      </p:sp>
      <p:sp>
        <p:nvSpPr>
          <p:cNvPr id="45" name="矩形 44"/>
          <p:cNvSpPr/>
          <p:nvPr/>
        </p:nvSpPr>
        <p:spPr>
          <a:xfrm>
            <a:off x="697320" y="3651447"/>
            <a:ext cx="338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46" name="矩形 45"/>
          <p:cNvSpPr/>
          <p:nvPr/>
        </p:nvSpPr>
        <p:spPr>
          <a:xfrm>
            <a:off x="2699792" y="3672408"/>
            <a:ext cx="5100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#S</a:t>
            </a:r>
          </a:p>
        </p:txBody>
      </p:sp>
      <p:sp>
        <p:nvSpPr>
          <p:cNvPr id="47" name="矩形 46"/>
          <p:cNvSpPr/>
          <p:nvPr/>
        </p:nvSpPr>
        <p:spPr>
          <a:xfrm>
            <a:off x="1331640" y="367240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8" name="矩形 47"/>
          <p:cNvSpPr/>
          <p:nvPr/>
        </p:nvSpPr>
        <p:spPr>
          <a:xfrm>
            <a:off x="1475656" y="367240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endParaRPr kumimoji="1"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95362" y="37006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#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948" y="4059723"/>
            <a:ext cx="3571136" cy="2882724"/>
          </a:xfrm>
          <a:prstGeom prst="rect">
            <a:avLst/>
          </a:prstGeom>
        </p:spPr>
      </p:pic>
      <p:sp>
        <p:nvSpPr>
          <p:cNvPr id="52" name="矩形 51"/>
          <p:cNvSpPr/>
          <p:nvPr/>
        </p:nvSpPr>
        <p:spPr>
          <a:xfrm>
            <a:off x="1015345" y="4078908"/>
            <a:ext cx="31683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’ [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S’ </a:t>
            </a:r>
            <a:r>
              <a:rPr lang="en-US" altLang="zh-CN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]:</a:t>
            </a:r>
          </a:p>
          <a:p>
            <a:pPr>
              <a:buNone/>
            </a:pPr>
            <a:endParaRPr lang="en-US" altLang="zh-CN" sz="8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(0)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S’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S</a:t>
            </a:r>
            <a:endParaRPr lang="en-US" altLang="zh-CN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(1)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rD</a:t>
            </a:r>
            <a:endParaRPr lang="en-US" altLang="zh-CN" i="1" dirty="0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(2)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D,i</a:t>
            </a:r>
            <a:endParaRPr lang="en-US" altLang="zh-CN" i="1" dirty="0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(3)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ea typeface="华文行楷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altLang="zh-CN" i="1" dirty="0">
              <a:ea typeface="华文行楷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9514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88640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我们已经知道如何根据一张</a:t>
            </a:r>
            <a:r>
              <a:rPr lang="en-US" altLang="zh-CN" dirty="0"/>
              <a:t>LR</a:t>
            </a:r>
            <a:r>
              <a:rPr lang="zh-CN" altLang="en-US" dirty="0"/>
              <a:t>分析表对给定的输入串进行分析</a:t>
            </a:r>
            <a:r>
              <a:rPr lang="en-US" altLang="zh-CN" dirty="0"/>
              <a:t>,</a:t>
            </a:r>
            <a:r>
              <a:rPr lang="zh-CN" altLang="en-US" dirty="0"/>
              <a:t>下面要进一步研究以下问题</a:t>
            </a:r>
            <a:r>
              <a:rPr lang="en-US" altLang="zh-CN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314" y="1484784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1)</a:t>
            </a:r>
            <a:r>
              <a:rPr lang="zh-CN" altLang="en-US" dirty="0"/>
              <a:t>移进</a:t>
            </a:r>
            <a:r>
              <a:rPr lang="en-US" altLang="zh-CN" dirty="0"/>
              <a:t>-</a:t>
            </a:r>
            <a:r>
              <a:rPr lang="zh-CN" altLang="en-US" dirty="0"/>
              <a:t>归约分析是如何</a:t>
            </a:r>
            <a:r>
              <a:rPr lang="zh-CN" altLang="en-US" dirty="0">
                <a:solidFill>
                  <a:srgbClr val="FF0000"/>
                </a:solidFill>
              </a:rPr>
              <a:t>自底向上</a:t>
            </a:r>
            <a:r>
              <a:rPr lang="zh-CN" altLang="en-US" dirty="0"/>
              <a:t>建立语法树的</a:t>
            </a:r>
            <a:r>
              <a:rPr lang="en-US" altLang="zh-CN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514" y="2420888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2) LR</a:t>
            </a:r>
            <a:r>
              <a:rPr lang="zh-CN" altLang="en-US" dirty="0"/>
              <a:t>分析和</a:t>
            </a:r>
            <a:r>
              <a:rPr lang="zh-CN" altLang="en-US" dirty="0">
                <a:solidFill>
                  <a:srgbClr val="FF0000"/>
                </a:solidFill>
              </a:rPr>
              <a:t>最右推导</a:t>
            </a:r>
            <a:r>
              <a:rPr lang="zh-CN" altLang="en-US" dirty="0"/>
              <a:t>之间是什么样的关系</a:t>
            </a:r>
            <a:r>
              <a:rPr lang="en-US" altLang="zh-CN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624" y="3338600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3) </a:t>
            </a:r>
            <a:r>
              <a:rPr lang="en-US" altLang="zh-CN" dirty="0">
                <a:solidFill>
                  <a:srgbClr val="FF0000"/>
                </a:solidFill>
              </a:rPr>
              <a:t>LR</a:t>
            </a:r>
            <a:r>
              <a:rPr lang="zh-CN" altLang="en-US" dirty="0">
                <a:solidFill>
                  <a:srgbClr val="FF0000"/>
                </a:solidFill>
              </a:rPr>
              <a:t>分析表</a:t>
            </a:r>
            <a:r>
              <a:rPr lang="zh-CN" altLang="en-US" dirty="0"/>
              <a:t>是怎样得到的</a:t>
            </a:r>
            <a:r>
              <a:rPr lang="en-US" altLang="zh-CN" dirty="0"/>
              <a:t>? LR</a:t>
            </a:r>
            <a:r>
              <a:rPr lang="zh-CN" altLang="en-US" dirty="0"/>
              <a:t>分析的</a:t>
            </a:r>
            <a:r>
              <a:rPr lang="zh-CN" altLang="en-US" dirty="0">
                <a:solidFill>
                  <a:srgbClr val="FF0000"/>
                </a:solidFill>
              </a:rPr>
              <a:t>原理</a:t>
            </a:r>
            <a:r>
              <a:rPr lang="zh-CN" altLang="en-US" dirty="0"/>
              <a:t>是什么</a:t>
            </a:r>
            <a:r>
              <a:rPr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9096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1)</a:t>
            </a:r>
            <a:r>
              <a:rPr lang="zh-CN" altLang="en-US" dirty="0"/>
              <a:t>移进</a:t>
            </a:r>
            <a:r>
              <a:rPr lang="en-US" altLang="zh-CN" dirty="0"/>
              <a:t>-</a:t>
            </a:r>
            <a:r>
              <a:rPr lang="zh-CN" altLang="en-US" dirty="0"/>
              <a:t>归约分析是如何</a:t>
            </a:r>
            <a:r>
              <a:rPr lang="zh-CN" altLang="en-US" dirty="0">
                <a:solidFill>
                  <a:srgbClr val="FF0000"/>
                </a:solidFill>
              </a:rPr>
              <a:t>自底向上</a:t>
            </a:r>
            <a:r>
              <a:rPr lang="zh-CN" altLang="en-US" dirty="0"/>
              <a:t>建立语法树的</a:t>
            </a:r>
            <a:r>
              <a:rPr lang="en-US" altLang="zh-CN" dirty="0"/>
              <a:t>?</a:t>
            </a:r>
          </a:p>
        </p:txBody>
      </p:sp>
      <p:graphicFrame>
        <p:nvGraphicFramePr>
          <p:cNvPr id="4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678923"/>
              </p:ext>
            </p:extLst>
          </p:nvPr>
        </p:nvGraphicFramePr>
        <p:xfrm>
          <a:off x="539552" y="1052736"/>
          <a:ext cx="7934933" cy="5486400"/>
        </p:xfrm>
        <a:graphic>
          <a:graphicData uri="http://schemas.openxmlformats.org/drawingml/2006/table">
            <a:tbl>
              <a:tblPr/>
              <a:tblGrid>
                <a:gridCol w="971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01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30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49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44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931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68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步骤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状态栈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符号栈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余留串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ACTION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GOTO</a:t>
                      </a:r>
                      <a:endParaRPr kumimoji="1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abbcde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bbcde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#ab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bcde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r2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3</a:t>
                      </a: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8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aA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bcde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8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0236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aAb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cde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r3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3</a:t>
                      </a: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8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aA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cde</a:t>
                      </a: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8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aAc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de#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8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02358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#aAcd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e#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r4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7</a:t>
                      </a: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8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02357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aAcB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e#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8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023579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aAcBe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  <a:endParaRPr kumimoji="1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r1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1</a:t>
                      </a: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8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#</a:t>
                      </a:r>
                      <a:endParaRPr kumimoji="1" lang="zh-CN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acc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6654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312077" y="5944925"/>
            <a:ext cx="267173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两类方法</a:t>
            </a:r>
          </a:p>
        </p:txBody>
      </p:sp>
      <p:sp>
        <p:nvSpPr>
          <p:cNvPr id="11" name="Rectangle 11"/>
          <p:cNvSpPr/>
          <p:nvPr/>
        </p:nvSpPr>
        <p:spPr>
          <a:xfrm>
            <a:off x="66832" y="63069"/>
            <a:ext cx="7527800" cy="6617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引子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2139118" y="1196752"/>
            <a:ext cx="1928826" cy="584775"/>
          </a:xfrm>
          <a:prstGeom prst="rect">
            <a:avLst/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/>
              <a:t>词法分析</a:t>
            </a: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196752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源程序</a:t>
            </a:r>
          </a:p>
        </p:txBody>
      </p:sp>
      <p:sp>
        <p:nvSpPr>
          <p:cNvPr id="14" name="右箭头 13"/>
          <p:cNvSpPr/>
          <p:nvPr/>
        </p:nvSpPr>
        <p:spPr bwMode="auto">
          <a:xfrm>
            <a:off x="1500166" y="1421487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472" y="562098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字符的序列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4947430" y="1196752"/>
            <a:ext cx="1928826" cy="584775"/>
          </a:xfrm>
          <a:prstGeom prst="rect">
            <a:avLst/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dirty="0"/>
              <a:t>语法分析</a:t>
            </a:r>
            <a:endParaRPr kumimoji="1" lang="zh-CN" altLang="en-US" sz="3200" b="1" i="0" u="none" strike="noStrike" cap="none" normalizeH="0" baseline="0" dirty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7072330" y="1421487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5" name="右箭头 24"/>
          <p:cNvSpPr/>
          <p:nvPr/>
        </p:nvSpPr>
        <p:spPr bwMode="auto">
          <a:xfrm>
            <a:off x="4214810" y="1421487"/>
            <a:ext cx="500066" cy="214314"/>
          </a:xfrm>
          <a:prstGeom prst="rightArrow">
            <a:avLst/>
          </a:prstGeom>
          <a:solidFill>
            <a:srgbClr val="8000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3202" y="548680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单词的序列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2240" y="620688"/>
            <a:ext cx="2263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语法分析树</a:t>
            </a:r>
          </a:p>
        </p:txBody>
      </p:sp>
      <p:sp>
        <p:nvSpPr>
          <p:cNvPr id="2" name="矩形 1"/>
          <p:cNvSpPr/>
          <p:nvPr/>
        </p:nvSpPr>
        <p:spPr>
          <a:xfrm>
            <a:off x="74100" y="1935590"/>
            <a:ext cx="880703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核心问题：</a:t>
            </a:r>
            <a:r>
              <a:rPr lang="zh-CN" altLang="en-US" dirty="0"/>
              <a:t>对任意</a:t>
            </a:r>
            <a:r>
              <a:rPr lang="zh-CN" altLang="en-US" dirty="0">
                <a:solidFill>
                  <a:srgbClr val="800080"/>
                </a:solidFill>
              </a:rPr>
              <a:t>上下文无关文法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Tx/>
              <a:buNone/>
            </a:pPr>
            <a:r>
              <a:rPr lang="en-US" altLang="zh-CN" i="1" dirty="0"/>
              <a:t>G</a:t>
            </a:r>
            <a:r>
              <a:rPr lang="en-US" altLang="zh-CN" dirty="0"/>
              <a:t> = (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N</a:t>
            </a:r>
            <a:r>
              <a:rPr lang="en-US" altLang="zh-CN" i="1" baseline="-30000" dirty="0">
                <a:solidFill>
                  <a:srgbClr val="000000"/>
                </a:solidFill>
              </a:rPr>
              <a:t> 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i="1" baseline="-25000" dirty="0"/>
              <a:t>T</a:t>
            </a:r>
            <a:r>
              <a:rPr lang="en-US" altLang="zh-CN" i="1" baseline="-25000" dirty="0">
                <a:solidFill>
                  <a:srgbClr val="000000"/>
                </a:solidFill>
              </a:rPr>
              <a:t> </a:t>
            </a:r>
            <a:r>
              <a:rPr lang="zh-CN" altLang="en-US" dirty="0"/>
              <a:t>，</a:t>
            </a:r>
            <a:r>
              <a:rPr lang="en-US" altLang="zh-CN" i="1" dirty="0"/>
              <a:t>P</a:t>
            </a:r>
            <a:r>
              <a:rPr lang="zh-CN" altLang="en-US" dirty="0"/>
              <a:t>，</a:t>
            </a:r>
            <a:r>
              <a:rPr lang="en-US" altLang="zh-CN" i="1" dirty="0"/>
              <a:t>S </a:t>
            </a:r>
            <a:r>
              <a:rPr lang="en-US" altLang="zh-CN" dirty="0"/>
              <a:t>) </a:t>
            </a:r>
            <a:r>
              <a:rPr lang="zh-CN" altLang="en-US" dirty="0"/>
              <a:t>和任意</a:t>
            </a:r>
            <a:r>
              <a:rPr lang="en-US" altLang="zh-CN" i="1" dirty="0"/>
              <a:t>w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V</a:t>
            </a:r>
            <a:r>
              <a:rPr lang="en-US" altLang="zh-CN" i="1" baseline="-25000" dirty="0"/>
              <a:t>T</a:t>
            </a:r>
            <a:r>
              <a:rPr lang="en-US" altLang="zh-CN" dirty="0"/>
              <a:t>*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buClrTx/>
              <a:buNone/>
            </a:pPr>
            <a:r>
              <a:rPr lang="zh-CN" altLang="en-US" dirty="0"/>
              <a:t>判断是否</a:t>
            </a:r>
            <a:r>
              <a:rPr lang="en-US" altLang="zh-CN" i="1" dirty="0"/>
              <a:t>w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L(G)</a:t>
            </a:r>
            <a:r>
              <a:rPr lang="zh-CN" altLang="en-US" dirty="0"/>
              <a:t>？ </a:t>
            </a:r>
            <a:endParaRPr lang="en-US" altLang="zh-CN" dirty="0"/>
          </a:p>
          <a:p>
            <a:pPr>
              <a:buClrTx/>
              <a:buNone/>
            </a:pPr>
            <a:r>
              <a:rPr lang="zh-CN" altLang="en-US" dirty="0"/>
              <a:t>即判断是否接受</a:t>
            </a:r>
            <a:r>
              <a:rPr lang="en-US" altLang="zh-CN" dirty="0"/>
              <a:t>w</a:t>
            </a:r>
            <a:r>
              <a:rPr lang="zh-CN" altLang="en-US" dirty="0"/>
              <a:t>为</a:t>
            </a:r>
            <a:r>
              <a:rPr lang="en-US" altLang="zh-CN" dirty="0"/>
              <a:t>G</a:t>
            </a:r>
            <a:r>
              <a:rPr lang="zh-CN" altLang="en-US" dirty="0"/>
              <a:t>的一个句子？ </a:t>
            </a:r>
            <a:endParaRPr lang="en-US" altLang="zh-CN" dirty="0"/>
          </a:p>
        </p:txBody>
      </p:sp>
      <p:sp>
        <p:nvSpPr>
          <p:cNvPr id="28" name="TextBox 27"/>
          <p:cNvSpPr txBox="1"/>
          <p:nvPr/>
        </p:nvSpPr>
        <p:spPr>
          <a:xfrm>
            <a:off x="6820070" y="1699241"/>
            <a:ext cx="2263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或报错</a:t>
            </a:r>
          </a:p>
        </p:txBody>
      </p:sp>
      <p:sp>
        <p:nvSpPr>
          <p:cNvPr id="3" name="矩形 2"/>
          <p:cNvSpPr/>
          <p:nvPr/>
        </p:nvSpPr>
        <p:spPr>
          <a:xfrm>
            <a:off x="3666664" y="6237312"/>
            <a:ext cx="4091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dirty="0"/>
              <a:t>自底向上分析  第六章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3294112" y="5741967"/>
            <a:ext cx="346930" cy="1008112"/>
          </a:xfrm>
          <a:prstGeom prst="leftBrace">
            <a:avLst/>
          </a:prstGeom>
          <a:ln w="50800">
            <a:solidFill>
              <a:srgbClr val="99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832" y="3933056"/>
            <a:ext cx="906501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dirty="0"/>
              <a:t>若是，则给出分析树</a:t>
            </a:r>
            <a:r>
              <a:rPr lang="en-US" altLang="zh-CN" dirty="0"/>
              <a:t>(</a:t>
            </a:r>
            <a:r>
              <a:rPr lang="zh-CN" altLang="en-US" dirty="0"/>
              <a:t>或推导步骤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ClrTx/>
              <a:buNone/>
            </a:pPr>
            <a:r>
              <a:rPr lang="zh-CN" altLang="en-US" dirty="0"/>
              <a:t>否则，进行报错处理。</a:t>
            </a:r>
            <a:endParaRPr lang="en-US" altLang="zh-CN" dirty="0"/>
          </a:p>
          <a:p>
            <a:pPr>
              <a:buClrTx/>
              <a:buNone/>
            </a:pPr>
            <a:r>
              <a:rPr lang="zh-CN" altLang="en-US" dirty="0"/>
              <a:t>思路：尝试构造</a:t>
            </a:r>
            <a:r>
              <a:rPr lang="en-US" altLang="zh-CN" i="1" dirty="0"/>
              <a:t>w</a:t>
            </a:r>
            <a:r>
              <a:rPr lang="zh-CN" altLang="en-US" dirty="0"/>
              <a:t>的分析树，如果可以构造出，则接受，否则报错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654152" y="5589240"/>
            <a:ext cx="6174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dirty="0"/>
              <a:t>自顶向下分析  第四章 </a:t>
            </a:r>
          </a:p>
        </p:txBody>
      </p:sp>
    </p:spTree>
    <p:extLst>
      <p:ext uri="{BB962C8B-B14F-4D97-AF65-F5344CB8AC3E}">
        <p14:creationId xmlns:p14="http://schemas.microsoft.com/office/powerpoint/2010/main" val="2967504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1837174" y="2513924"/>
            <a:ext cx="504190" cy="552450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4103931" y="898042"/>
            <a:ext cx="504190" cy="3832473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3" name="Group 19"/>
          <p:cNvGrpSpPr/>
          <p:nvPr/>
        </p:nvGrpSpPr>
        <p:grpSpPr bwMode="auto">
          <a:xfrm rot="16200000" flipV="1">
            <a:off x="2361858" y="1375009"/>
            <a:ext cx="504190" cy="1656224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18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初始化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1837174" y="2513924"/>
            <a:ext cx="504190" cy="552450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4103931" y="898042"/>
            <a:ext cx="504190" cy="3832473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2361858" y="1375009"/>
            <a:ext cx="504190" cy="1656224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454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[0,a]=S2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2118890" y="2232208"/>
            <a:ext cx="504190" cy="1115882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4384220" y="1178330"/>
            <a:ext cx="504190" cy="3271897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2361858" y="1375009"/>
            <a:ext cx="504190" cy="1656224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477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[2,b]=S4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2368923" y="1982175"/>
            <a:ext cx="504190" cy="1615948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4634253" y="1428363"/>
            <a:ext cx="504190" cy="2771832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2361858" y="1375009"/>
            <a:ext cx="504190" cy="1656224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363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[4,b]=r2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476918" y="3714752"/>
            <a:ext cx="2667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G[S]:</a:t>
            </a:r>
          </a:p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(1) S → aAcBe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(2) A → b</a:t>
            </a:r>
            <a:r>
              <a:rPr lang="en-US" altLang="zh-CN" sz="2800" i="1" dirty="0">
                <a:cs typeface="Times New Roman" panose="02020603050405020304" pitchFamily="18" charset="0"/>
              </a:rPr>
              <a:t/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(3) A → Ab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(4) B → d</a:t>
            </a:r>
          </a:p>
        </p:txBody>
      </p: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2118890" y="2232208"/>
            <a:ext cx="504190" cy="1115882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4634253" y="1428363"/>
            <a:ext cx="504190" cy="2771832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2105289" y="1631578"/>
            <a:ext cx="504190" cy="1143085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363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[4,b]=r2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476918" y="3714752"/>
            <a:ext cx="2667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G[S]:</a:t>
            </a:r>
          </a:p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(1) S → aAcBe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(2) A → b</a:t>
            </a:r>
            <a:r>
              <a:rPr lang="en-US" altLang="zh-CN" sz="2800" i="1" dirty="0">
                <a:cs typeface="Times New Roman" panose="02020603050405020304" pitchFamily="18" charset="0"/>
              </a:rPr>
              <a:t/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(3) A → Ab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(4) B → d</a:t>
            </a:r>
          </a:p>
        </p:txBody>
      </p:sp>
      <p:grpSp>
        <p:nvGrpSpPr>
          <p:cNvPr id="25" name="Group 19"/>
          <p:cNvGrpSpPr/>
          <p:nvPr/>
        </p:nvGrpSpPr>
        <p:grpSpPr bwMode="auto">
          <a:xfrm rot="16200000" flipV="1">
            <a:off x="2928925" y="2538054"/>
            <a:ext cx="500067" cy="500066"/>
            <a:chOff x="4558" y="1162"/>
            <a:chExt cx="589" cy="1316"/>
          </a:xfrm>
        </p:grpSpPr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5500694" y="1214422"/>
            <a:ext cx="2876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GOTO [2,A]=3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984334" y="3272853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3214678" y="3069907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2368923" y="1982175"/>
            <a:ext cx="504190" cy="1615948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4634253" y="1428363"/>
            <a:ext cx="504190" cy="2771832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2391040" y="1345827"/>
            <a:ext cx="504190" cy="1714588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363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[4,b]=r2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500694" y="1214422"/>
            <a:ext cx="2876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GOTO [2,A]=3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984334" y="3272853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3214678" y="3069907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2368923" y="1982175"/>
            <a:ext cx="504190" cy="1615948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4634253" y="1428363"/>
            <a:ext cx="504190" cy="2771832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2391040" y="1345827"/>
            <a:ext cx="504190" cy="1714588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477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[3,b]=S6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984334" y="3272853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3214678" y="3069907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2618956" y="1732142"/>
            <a:ext cx="504190" cy="2116014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4884285" y="1678395"/>
            <a:ext cx="504190" cy="2271768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2605354" y="1131512"/>
            <a:ext cx="504190" cy="2143217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[6,c]=r3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2984334" y="3272853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sp>
        <p:nvSpPr>
          <p:cNvPr id="28" name="矩形 27"/>
          <p:cNvSpPr/>
          <p:nvPr/>
        </p:nvSpPr>
        <p:spPr>
          <a:xfrm>
            <a:off x="6476918" y="3714752"/>
            <a:ext cx="2667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G[S]:</a:t>
            </a:r>
          </a:p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(1) S → aAcBe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(2) A → 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(3) A → Ab</a:t>
            </a:r>
            <a:r>
              <a:rPr lang="en-US" altLang="zh-CN" sz="2800" i="1" dirty="0">
                <a:cs typeface="Times New Roman" panose="02020603050405020304" pitchFamily="18" charset="0"/>
              </a:rPr>
              <a:t/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(4) B → d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3203848" y="3068960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2226047" y="2125051"/>
            <a:ext cx="504190" cy="1330196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4884285" y="1678395"/>
            <a:ext cx="504190" cy="2271768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2212445" y="1524421"/>
            <a:ext cx="504190" cy="1357399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[6,c]=r3</a:t>
            </a:r>
            <a:endParaRPr lang="zh-CN" altLang="en-US" dirty="0"/>
          </a:p>
        </p:txBody>
      </p:sp>
      <p:grpSp>
        <p:nvGrpSpPr>
          <p:cNvPr id="13" name="Group 19"/>
          <p:cNvGrpSpPr/>
          <p:nvPr/>
        </p:nvGrpSpPr>
        <p:grpSpPr bwMode="auto">
          <a:xfrm rot="16200000" flipV="1">
            <a:off x="3286115" y="2395178"/>
            <a:ext cx="500067" cy="785818"/>
            <a:chOff x="4558" y="1162"/>
            <a:chExt cx="589" cy="1316"/>
          </a:xfrm>
        </p:grpSpPr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6476918" y="3714752"/>
            <a:ext cx="2667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G[S]:</a:t>
            </a:r>
          </a:p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(1) S → aAcBe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(2) A → 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(3) A → Ab</a:t>
            </a:r>
            <a:r>
              <a:rPr lang="en-US" altLang="zh-CN" sz="2800" i="1" dirty="0">
                <a:cs typeface="Times New Roman" panose="02020603050405020304" pitchFamily="18" charset="0"/>
              </a:rPr>
              <a:t/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(4) B → d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96866" y="3357562"/>
          <a:ext cx="110363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896866" y="4143380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127210" y="3940434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 rot="5400000">
            <a:off x="3071802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rot="16200000" flipH="1">
            <a:off x="3357554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2226047" y="2125051"/>
            <a:ext cx="504190" cy="1330196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4884285" y="1678395"/>
            <a:ext cx="504190" cy="2271768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2212445" y="1524421"/>
            <a:ext cx="504190" cy="1357399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[6,c]=r3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476918" y="3714752"/>
            <a:ext cx="2667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G[S]:</a:t>
            </a:r>
          </a:p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(1) S → aAcBe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(2) A → 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(3) A → Ab</a:t>
            </a:r>
            <a:r>
              <a:rPr lang="en-US" altLang="zh-CN" sz="2800" i="1" dirty="0">
                <a:cs typeface="Times New Roman" panose="02020603050405020304" pitchFamily="18" charset="0"/>
              </a:rPr>
              <a:t/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(4) B → d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96866" y="3357562"/>
          <a:ext cx="110363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896866" y="4143380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127210" y="3940434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 rot="5400000">
            <a:off x="3071802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rot="16200000" flipH="1">
            <a:off x="3357554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矩形 31"/>
          <p:cNvSpPr/>
          <p:nvPr/>
        </p:nvSpPr>
        <p:spPr>
          <a:xfrm>
            <a:off x="5500694" y="1214422"/>
            <a:ext cx="2876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GOTO [2,A]=3</a:t>
            </a:r>
            <a:endParaRPr lang="zh-CN" altLang="en-US" dirty="0"/>
          </a:p>
        </p:txBody>
      </p:sp>
      <p:grpSp>
        <p:nvGrpSpPr>
          <p:cNvPr id="38" name="Group 19"/>
          <p:cNvGrpSpPr/>
          <p:nvPr/>
        </p:nvGrpSpPr>
        <p:grpSpPr bwMode="auto">
          <a:xfrm rot="16200000" flipV="1">
            <a:off x="3286115" y="2395178"/>
            <a:ext cx="500067" cy="785818"/>
            <a:chOff x="4558" y="1162"/>
            <a:chExt cx="589" cy="1316"/>
          </a:xfrm>
        </p:grpSpPr>
        <p:sp>
          <p:nvSpPr>
            <p:cNvPr id="39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85" name="Text Box 13"/>
          <p:cNvSpPr txBox="1">
            <a:spLocks noChangeArrowheads="1"/>
          </p:cNvSpPr>
          <p:nvPr/>
        </p:nvSpPr>
        <p:spPr bwMode="auto">
          <a:xfrm>
            <a:off x="357158" y="1431274"/>
            <a:ext cx="8020844" cy="53553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主要学习四种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楷体_GB2312" pitchFamily="49" charset="-122"/>
              </a:rPr>
              <a:t>分析技术</a:t>
            </a:r>
            <a:endParaRPr lang="zh-CN" altLang="en-US" sz="1000" b="1" dirty="0">
              <a:solidFill>
                <a:srgbClr val="800080"/>
              </a:solidFill>
              <a:latin typeface="楷体_GB2312" pitchFamily="49" charset="-122"/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LR(0)</a:t>
            </a:r>
            <a:r>
              <a:rPr lang="zh-CN" altLang="en-US" sz="2800" b="1" dirty="0">
                <a:solidFill>
                  <a:srgbClr val="800080"/>
                </a:solidFill>
              </a:rPr>
              <a:t>分析</a:t>
            </a:r>
          </a:p>
          <a:p>
            <a:pPr lvl="1">
              <a:buClrTx/>
              <a:buFont typeface="Symbol" panose="05050102010706020507" pitchFamily="18" charset="2"/>
              <a:buChar char="-"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>
                <a:solidFill>
                  <a:srgbClr val="800080"/>
                </a:solidFill>
              </a:rPr>
              <a:t>   </a:t>
            </a:r>
            <a:r>
              <a:rPr lang="zh-CN" altLang="en-US" b="1" dirty="0"/>
              <a:t>适用于 </a:t>
            </a:r>
            <a:r>
              <a:rPr lang="en-US" altLang="zh-CN" dirty="0">
                <a:solidFill>
                  <a:srgbClr val="800080"/>
                </a:solidFill>
              </a:rPr>
              <a:t>LR(0)</a:t>
            </a:r>
            <a:r>
              <a:rPr lang="zh-CN" altLang="en-US" b="1" dirty="0">
                <a:solidFill>
                  <a:srgbClr val="800080"/>
                </a:solidFill>
              </a:rPr>
              <a:t>文法</a:t>
            </a:r>
          </a:p>
          <a:p>
            <a:pPr lvl="1">
              <a:buClrTx/>
              <a:buFont typeface="Symbol" panose="05050102010706020507" pitchFamily="18" charset="2"/>
              <a:buChar char="-"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SLR</a:t>
            </a:r>
            <a:r>
              <a:rPr lang="zh-CN" altLang="en-US" sz="2800" dirty="0">
                <a:solidFill>
                  <a:srgbClr val="800080"/>
                </a:solidFill>
              </a:rPr>
              <a:t>(1)</a:t>
            </a:r>
            <a:r>
              <a:rPr lang="zh-CN" altLang="en-US" sz="2800" b="1" dirty="0">
                <a:solidFill>
                  <a:srgbClr val="800080"/>
                </a:solidFill>
              </a:rPr>
              <a:t>分析</a:t>
            </a: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适用于 </a:t>
            </a:r>
            <a:r>
              <a:rPr lang="en-US" altLang="zh-CN" dirty="0">
                <a:solidFill>
                  <a:srgbClr val="800080"/>
                </a:solidFill>
              </a:rPr>
              <a:t>SLR</a:t>
            </a:r>
            <a:r>
              <a:rPr lang="zh-CN" altLang="en-US" dirty="0">
                <a:solidFill>
                  <a:srgbClr val="800080"/>
                </a:solidFill>
              </a:rPr>
              <a:t>(1)</a:t>
            </a:r>
            <a:r>
              <a:rPr lang="zh-CN" altLang="en-US" b="1" dirty="0">
                <a:solidFill>
                  <a:srgbClr val="800080"/>
                </a:solidFill>
              </a:rPr>
              <a:t>文法</a:t>
            </a: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LR</a:t>
            </a:r>
            <a:r>
              <a:rPr lang="zh-CN" altLang="en-US" sz="2800" dirty="0">
                <a:solidFill>
                  <a:srgbClr val="800080"/>
                </a:solidFill>
              </a:rPr>
              <a:t>(1)</a:t>
            </a:r>
            <a:r>
              <a:rPr lang="zh-CN" altLang="en-US" sz="2800" b="1" dirty="0">
                <a:solidFill>
                  <a:srgbClr val="800080"/>
                </a:solidFill>
              </a:rPr>
              <a:t>分析</a:t>
            </a: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适用于 </a:t>
            </a:r>
            <a:r>
              <a:rPr lang="en-US" altLang="zh-CN" dirty="0">
                <a:solidFill>
                  <a:srgbClr val="800080"/>
                </a:solidFill>
              </a:rPr>
              <a:t>LR</a:t>
            </a:r>
            <a:r>
              <a:rPr lang="zh-CN" altLang="en-US" dirty="0">
                <a:solidFill>
                  <a:srgbClr val="800080"/>
                </a:solidFill>
              </a:rPr>
              <a:t>(1)</a:t>
            </a:r>
            <a:r>
              <a:rPr lang="zh-CN" altLang="en-US" b="1" dirty="0">
                <a:solidFill>
                  <a:srgbClr val="800080"/>
                </a:solidFill>
              </a:rPr>
              <a:t>文法</a:t>
            </a: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LALR</a:t>
            </a:r>
            <a:r>
              <a:rPr lang="zh-CN" altLang="en-US" sz="2800" dirty="0">
                <a:solidFill>
                  <a:srgbClr val="800080"/>
                </a:solidFill>
              </a:rPr>
              <a:t>(1)</a:t>
            </a:r>
            <a:r>
              <a:rPr lang="zh-CN" altLang="en-US" sz="2800" b="1" dirty="0">
                <a:solidFill>
                  <a:srgbClr val="800080"/>
                </a:solidFill>
              </a:rPr>
              <a:t>分析</a:t>
            </a:r>
          </a:p>
          <a:p>
            <a:pPr lvl="1">
              <a:buClrTx/>
              <a:buFont typeface="Symbol" panose="05050102010706020507" pitchFamily="18" charset="2"/>
              <a:buNone/>
            </a:pPr>
            <a:endParaRPr lang="zh-CN" altLang="en-US" sz="1000" b="1" dirty="0">
              <a:solidFill>
                <a:srgbClr val="800080"/>
              </a:solidFill>
            </a:endParaRPr>
          </a:p>
          <a:p>
            <a:pPr lvl="1">
              <a:buClrTx/>
              <a:buFont typeface="Symbol" panose="05050102010706020507" pitchFamily="18" charset="2"/>
              <a:buNone/>
            </a:pPr>
            <a:r>
              <a:rPr lang="zh-CN" altLang="en-US" b="1" dirty="0"/>
              <a:t>   适用于 </a:t>
            </a:r>
            <a:r>
              <a:rPr lang="en-US" altLang="zh-CN" dirty="0">
                <a:solidFill>
                  <a:srgbClr val="800080"/>
                </a:solidFill>
              </a:rPr>
              <a:t>LALR</a:t>
            </a:r>
            <a:r>
              <a:rPr lang="zh-CN" altLang="en-US" dirty="0">
                <a:solidFill>
                  <a:srgbClr val="800080"/>
                </a:solidFill>
              </a:rPr>
              <a:t>(1)</a:t>
            </a:r>
            <a:r>
              <a:rPr lang="zh-CN" altLang="en-US" b="1" dirty="0">
                <a:solidFill>
                  <a:srgbClr val="800080"/>
                </a:solidFill>
              </a:rPr>
              <a:t>文法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2110320" y="68025"/>
            <a:ext cx="4104754" cy="64633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第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六章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分析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15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82592" y="785794"/>
            <a:ext cx="48323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</a:rPr>
              <a:t> </a:t>
            </a:r>
            <a:r>
              <a:rPr lang="en-US" altLang="zh-CN" sz="3200" dirty="0">
                <a:solidFill>
                  <a:srgbClr val="800080"/>
                </a:solidFill>
              </a:rPr>
              <a:t>LR</a:t>
            </a:r>
            <a:r>
              <a:rPr lang="zh-CN" altLang="en-US" sz="3200" b="1" dirty="0">
                <a:solidFill>
                  <a:srgbClr val="800080"/>
                </a:solidFill>
              </a:rPr>
              <a:t>分析概述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2618956" y="1732142"/>
            <a:ext cx="504190" cy="2116014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4884285" y="1678395"/>
            <a:ext cx="504190" cy="2271768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2605354" y="1131512"/>
            <a:ext cx="504190" cy="2143217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[6,c]=r3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476918" y="3714752"/>
            <a:ext cx="2667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G[S]:</a:t>
            </a:r>
          </a:p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(1) S → aAcBe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(2) A → 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(3) A → Ab</a:t>
            </a:r>
            <a:r>
              <a:rPr lang="en-US" altLang="zh-CN" sz="2800" i="1" dirty="0">
                <a:cs typeface="Times New Roman" panose="02020603050405020304" pitchFamily="18" charset="0"/>
              </a:rPr>
              <a:t/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(4) B → d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96866" y="3357562"/>
          <a:ext cx="110363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896866" y="4143380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127210" y="3940434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 rot="5400000">
            <a:off x="3071802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rot="16200000" flipH="1">
            <a:off x="3357554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矩形 31"/>
          <p:cNvSpPr/>
          <p:nvPr/>
        </p:nvSpPr>
        <p:spPr>
          <a:xfrm>
            <a:off x="5500694" y="1214422"/>
            <a:ext cx="2876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GOTO [2,A]=3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2618956" y="1732142"/>
            <a:ext cx="504190" cy="2116014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4884285" y="1678395"/>
            <a:ext cx="504190" cy="2271768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2605354" y="1131512"/>
            <a:ext cx="504190" cy="2143217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(6)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454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[3,c]=S5</a:t>
            </a:r>
            <a:endParaRPr lang="zh-CN" altLang="en-US" dirty="0"/>
          </a:p>
        </p:txBody>
      </p:sp>
      <p:grpSp>
        <p:nvGrpSpPr>
          <p:cNvPr id="13" name="Group 19"/>
          <p:cNvGrpSpPr/>
          <p:nvPr/>
        </p:nvGrpSpPr>
        <p:grpSpPr bwMode="auto">
          <a:xfrm rot="16200000" flipV="1">
            <a:off x="3286115" y="2395178"/>
            <a:ext cx="500067" cy="785818"/>
            <a:chOff x="4558" y="1162"/>
            <a:chExt cx="589" cy="1316"/>
          </a:xfrm>
        </p:grpSpPr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96866" y="3357562"/>
          <a:ext cx="110363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896866" y="4143380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127210" y="3940434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 rot="5400000">
            <a:off x="3071802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rot="16200000" flipH="1">
            <a:off x="3357554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2940427" y="1410671"/>
            <a:ext cx="504190" cy="2758956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5170037" y="1964147"/>
            <a:ext cx="504190" cy="1700264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2891106" y="845760"/>
            <a:ext cx="504190" cy="2714721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(6)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454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[3,c]=S5</a:t>
            </a:r>
            <a:endParaRPr lang="zh-CN" altLang="en-US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96866" y="3357562"/>
          <a:ext cx="110363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896866" y="4143380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127210" y="3940434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 rot="5400000">
            <a:off x="3071802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rot="16200000" flipH="1">
            <a:off x="3357554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墨迹 12"/>
              <p14:cNvContentPartPr/>
              <p14:nvPr/>
            </p14:nvContentPartPr>
            <p14:xfrm>
              <a:off x="4414680" y="3044160"/>
              <a:ext cx="185400" cy="82800"/>
            </p14:xfrm>
          </p:contentPart>
        </mc:Choice>
        <mc:Fallback xmlns="">
          <p:pic>
            <p:nvPicPr>
              <p:cNvPr id="13" name="墨迹 12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11800" y="3041640"/>
                <a:ext cx="190800" cy="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2940427" y="1410671"/>
            <a:ext cx="504190" cy="2758956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5170037" y="1964147"/>
            <a:ext cx="504190" cy="1700264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2891106" y="845760"/>
            <a:ext cx="504190" cy="2714721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477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[5,d]=S8</a:t>
            </a:r>
            <a:endParaRPr lang="zh-CN" altLang="en-US" dirty="0"/>
          </a:p>
        </p:txBody>
      </p:sp>
      <p:grpSp>
        <p:nvGrpSpPr>
          <p:cNvPr id="13" name="Group 19"/>
          <p:cNvGrpSpPr/>
          <p:nvPr/>
        </p:nvGrpSpPr>
        <p:grpSpPr bwMode="auto">
          <a:xfrm rot="16200000" flipV="1">
            <a:off x="3286115" y="2395178"/>
            <a:ext cx="500067" cy="785818"/>
            <a:chOff x="4558" y="1162"/>
            <a:chExt cx="589" cy="1316"/>
          </a:xfrm>
        </p:grpSpPr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96866" y="3357562"/>
          <a:ext cx="110363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896866" y="4143380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127210" y="3940434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 rot="5400000">
            <a:off x="3071802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rot="16200000" flipH="1">
            <a:off x="3357554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3190460" y="1160638"/>
            <a:ext cx="504190" cy="3259022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5455789" y="2249899"/>
            <a:ext cx="504190" cy="1128760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3176858" y="560008"/>
            <a:ext cx="504190" cy="3286225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477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[5,d]=S8</a:t>
            </a:r>
            <a:endParaRPr lang="zh-CN" altLang="en-US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96866" y="3357562"/>
          <a:ext cx="110363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896866" y="4143380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127210" y="3940434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 rot="5400000">
            <a:off x="3071802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rot="16200000" flipH="1">
            <a:off x="3357554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3190460" y="1160638"/>
            <a:ext cx="504190" cy="3259022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5455789" y="2249899"/>
            <a:ext cx="504190" cy="1128760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3176858" y="560008"/>
            <a:ext cx="504190" cy="3286225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(8)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[8,e]=r4</a:t>
            </a:r>
            <a:endParaRPr lang="zh-CN" altLang="en-US" dirty="0"/>
          </a:p>
        </p:txBody>
      </p:sp>
      <p:grpSp>
        <p:nvGrpSpPr>
          <p:cNvPr id="13" name="Group 19"/>
          <p:cNvGrpSpPr/>
          <p:nvPr/>
        </p:nvGrpSpPr>
        <p:grpSpPr bwMode="auto">
          <a:xfrm rot="16200000" flipV="1">
            <a:off x="3286115" y="2395178"/>
            <a:ext cx="500067" cy="785818"/>
            <a:chOff x="4558" y="1162"/>
            <a:chExt cx="589" cy="1316"/>
          </a:xfrm>
        </p:grpSpPr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96866" y="3357562"/>
          <a:ext cx="110363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896866" y="4143380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127210" y="3940434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 rot="5400000">
            <a:off x="3071802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rot="16200000" flipH="1">
            <a:off x="3357554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矩形 33"/>
          <p:cNvSpPr/>
          <p:nvPr/>
        </p:nvSpPr>
        <p:spPr>
          <a:xfrm>
            <a:off x="6476918" y="3714752"/>
            <a:ext cx="2667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G[S]:</a:t>
            </a:r>
          </a:p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(1) S → aAcBe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(2) A → 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(3) A → Ab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(4) B → d</a:t>
            </a:r>
          </a:p>
        </p:txBody>
      </p: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B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2940427" y="1410671"/>
            <a:ext cx="504190" cy="2758956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5455789" y="2249899"/>
            <a:ext cx="504190" cy="1128760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2962544" y="774322"/>
            <a:ext cx="504190" cy="2857597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(8)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[8,e]=r4</a:t>
            </a:r>
            <a:endParaRPr lang="zh-CN" altLang="en-US" dirty="0"/>
          </a:p>
        </p:txBody>
      </p:sp>
      <p:grpSp>
        <p:nvGrpSpPr>
          <p:cNvPr id="13" name="Group 19"/>
          <p:cNvGrpSpPr/>
          <p:nvPr/>
        </p:nvGrpSpPr>
        <p:grpSpPr bwMode="auto">
          <a:xfrm rot="16200000" flipV="1">
            <a:off x="4536281" y="2502335"/>
            <a:ext cx="500067" cy="571504"/>
            <a:chOff x="4558" y="1162"/>
            <a:chExt cx="589" cy="1316"/>
          </a:xfrm>
        </p:grpSpPr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96866" y="3357562"/>
          <a:ext cx="110363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896866" y="4143380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127210" y="3940434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 rot="5400000">
            <a:off x="3071802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rot="16200000" flipH="1">
            <a:off x="3357554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矩形 31"/>
          <p:cNvSpPr/>
          <p:nvPr/>
        </p:nvSpPr>
        <p:spPr>
          <a:xfrm>
            <a:off x="6476918" y="3714752"/>
            <a:ext cx="2667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G[S]:</a:t>
            </a:r>
          </a:p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(1) S → aAcBe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(2) A → 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(3) A → Ab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(4) B → d</a:t>
            </a:r>
          </a:p>
        </p:txBody>
      </p:sp>
      <p:sp>
        <p:nvSpPr>
          <p:cNvPr id="34" name="矩形 33"/>
          <p:cNvSpPr/>
          <p:nvPr/>
        </p:nvSpPr>
        <p:spPr>
          <a:xfrm>
            <a:off x="4605271" y="3354173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990099"/>
                </a:solidFill>
                <a:sym typeface="+mn-ea"/>
              </a:rPr>
              <a:t>d</a:t>
            </a:r>
            <a:endParaRPr lang="en-US" altLang="zh-CN" sz="3600" dirty="0">
              <a:solidFill>
                <a:srgbClr val="990099"/>
              </a:solidFill>
              <a:ea typeface="华文行楷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857752" y="3143248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矩形 44"/>
          <p:cNvSpPr/>
          <p:nvPr/>
        </p:nvSpPr>
        <p:spPr>
          <a:xfrm>
            <a:off x="5500694" y="1214422"/>
            <a:ext cx="2876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GOTO [5,B]=7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B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3190460" y="1160638"/>
            <a:ext cx="504190" cy="3259022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5455789" y="2249899"/>
            <a:ext cx="504190" cy="1128760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3176858" y="560008"/>
            <a:ext cx="504190" cy="3286225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(8)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[8,e]=r4</a:t>
            </a:r>
            <a:endParaRPr lang="zh-CN" altLang="en-US" dirty="0"/>
          </a:p>
        </p:txBody>
      </p:sp>
      <p:grpSp>
        <p:nvGrpSpPr>
          <p:cNvPr id="13" name="Group 19"/>
          <p:cNvGrpSpPr/>
          <p:nvPr/>
        </p:nvGrpSpPr>
        <p:grpSpPr bwMode="auto">
          <a:xfrm rot="16200000" flipV="1">
            <a:off x="4429124" y="2395178"/>
            <a:ext cx="500067" cy="785818"/>
            <a:chOff x="4558" y="1162"/>
            <a:chExt cx="589" cy="1316"/>
          </a:xfrm>
        </p:grpSpPr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96866" y="3357562"/>
          <a:ext cx="110363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896866" y="4143380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127210" y="3940434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 rot="5400000">
            <a:off x="3071802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rot="16200000" flipH="1">
            <a:off x="3357554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矩形 31"/>
          <p:cNvSpPr/>
          <p:nvPr/>
        </p:nvSpPr>
        <p:spPr>
          <a:xfrm>
            <a:off x="6476918" y="3714752"/>
            <a:ext cx="2667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G[S]:</a:t>
            </a:r>
          </a:p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(1) S → aAcBe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(2) A → 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(3) A → Ab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(4) B → d</a:t>
            </a:r>
          </a:p>
        </p:txBody>
      </p:sp>
      <p:sp>
        <p:nvSpPr>
          <p:cNvPr id="34" name="矩形 33"/>
          <p:cNvSpPr/>
          <p:nvPr/>
        </p:nvSpPr>
        <p:spPr>
          <a:xfrm>
            <a:off x="4605271" y="3354173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990099"/>
                </a:solidFill>
                <a:sym typeface="+mn-ea"/>
              </a:rPr>
              <a:t>d</a:t>
            </a:r>
            <a:endParaRPr lang="en-US" altLang="zh-CN" sz="3600" dirty="0">
              <a:solidFill>
                <a:srgbClr val="990099"/>
              </a:solidFill>
              <a:ea typeface="华文行楷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857752" y="3143248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B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3190460" y="1160638"/>
            <a:ext cx="504190" cy="3259022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5455789" y="2249899"/>
            <a:ext cx="504190" cy="1128760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3176858" y="560008"/>
            <a:ext cx="504190" cy="3286225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(9)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454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[7,e]=S9</a:t>
            </a:r>
            <a:endParaRPr lang="zh-CN" altLang="en-US" dirty="0"/>
          </a:p>
        </p:txBody>
      </p:sp>
      <p:grpSp>
        <p:nvGrpSpPr>
          <p:cNvPr id="13" name="Group 19"/>
          <p:cNvGrpSpPr/>
          <p:nvPr/>
        </p:nvGrpSpPr>
        <p:grpSpPr bwMode="auto">
          <a:xfrm rot="16200000" flipV="1">
            <a:off x="4429124" y="2395178"/>
            <a:ext cx="500067" cy="785818"/>
            <a:chOff x="4558" y="1162"/>
            <a:chExt cx="589" cy="1316"/>
          </a:xfrm>
        </p:grpSpPr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96866" y="3357562"/>
          <a:ext cx="110363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896866" y="4143380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127210" y="3940434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 rot="5400000">
            <a:off x="3071802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rot="16200000" flipH="1">
            <a:off x="3357554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矩形 33"/>
          <p:cNvSpPr/>
          <p:nvPr/>
        </p:nvSpPr>
        <p:spPr>
          <a:xfrm>
            <a:off x="4605271" y="3354173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990099"/>
                </a:solidFill>
                <a:sym typeface="+mn-ea"/>
              </a:rPr>
              <a:t>d</a:t>
            </a:r>
            <a:endParaRPr lang="en-US" altLang="zh-CN" sz="3600" dirty="0">
              <a:solidFill>
                <a:srgbClr val="990099"/>
              </a:solidFill>
              <a:ea typeface="华文行楷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857752" y="3143248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B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3440493" y="910605"/>
            <a:ext cx="504190" cy="3759088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5705822" y="2499932"/>
            <a:ext cx="504190" cy="628694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3462611" y="274255"/>
            <a:ext cx="504190" cy="3857731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(9)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454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[7,e]=S9</a:t>
            </a:r>
            <a:endParaRPr lang="zh-CN" altLang="en-US" dirty="0"/>
          </a:p>
        </p:txBody>
      </p:sp>
      <p:grpSp>
        <p:nvGrpSpPr>
          <p:cNvPr id="13" name="Group 19"/>
          <p:cNvGrpSpPr/>
          <p:nvPr/>
        </p:nvGrpSpPr>
        <p:grpSpPr bwMode="auto">
          <a:xfrm rot="16200000" flipV="1">
            <a:off x="4429124" y="2395178"/>
            <a:ext cx="500067" cy="785818"/>
            <a:chOff x="4558" y="1162"/>
            <a:chExt cx="589" cy="1316"/>
          </a:xfrm>
        </p:grpSpPr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96866" y="3357562"/>
          <a:ext cx="110363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896866" y="4143380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127210" y="3940434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 rot="5400000">
            <a:off x="3071802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rot="16200000" flipH="1">
            <a:off x="3357554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矩形 33"/>
          <p:cNvSpPr/>
          <p:nvPr/>
        </p:nvSpPr>
        <p:spPr>
          <a:xfrm>
            <a:off x="4605271" y="3354173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990099"/>
                </a:solidFill>
                <a:sym typeface="+mn-ea"/>
              </a:rPr>
              <a:t>d</a:t>
            </a:r>
            <a:endParaRPr lang="en-US" altLang="zh-CN" sz="3600" dirty="0">
              <a:solidFill>
                <a:srgbClr val="990099"/>
              </a:solidFill>
              <a:ea typeface="华文行楷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857752" y="3143248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9"/>
          <p:cNvGrpSpPr/>
          <p:nvPr/>
        </p:nvGrpSpPr>
        <p:grpSpPr bwMode="auto">
          <a:xfrm rot="16200000" flipV="1">
            <a:off x="2847004" y="3572494"/>
            <a:ext cx="504190" cy="1656224"/>
            <a:chOff x="4558" y="1162"/>
            <a:chExt cx="589" cy="1316"/>
          </a:xfrm>
        </p:grpSpPr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19"/>
          <p:cNvGrpSpPr/>
          <p:nvPr/>
        </p:nvGrpSpPr>
        <p:grpSpPr bwMode="auto">
          <a:xfrm rot="16200000">
            <a:off x="5765857" y="3219957"/>
            <a:ext cx="568357" cy="2373519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614877" y="414851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符号栈</a:t>
            </a:r>
          </a:p>
        </p:txBody>
      </p:sp>
      <p:sp>
        <p:nvSpPr>
          <p:cNvPr id="18" name="矩形 17"/>
          <p:cNvSpPr/>
          <p:nvPr/>
        </p:nvSpPr>
        <p:spPr>
          <a:xfrm>
            <a:off x="4760684" y="3420289"/>
            <a:ext cx="27222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剩余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输入串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67744" y="4148511"/>
            <a:ext cx="1659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  X</a:t>
            </a:r>
            <a:r>
              <a:rPr lang="en-US" altLang="zh-CN" sz="2800" baseline="-25000" dirty="0">
                <a:solidFill>
                  <a:srgbClr val="800080"/>
                </a:solidFill>
              </a:rPr>
              <a:t>1</a:t>
            </a:r>
            <a:r>
              <a:rPr lang="en-US" altLang="zh-CN" sz="2800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en-US" altLang="zh-CN" sz="2800" dirty="0" err="1">
                <a:solidFill>
                  <a:srgbClr val="800080"/>
                </a:solidFill>
              </a:rPr>
              <a:t>X</a:t>
            </a:r>
            <a:r>
              <a:rPr lang="en-US" altLang="zh-CN" sz="2800" baseline="-25000" dirty="0" err="1">
                <a:solidFill>
                  <a:srgbClr val="800080"/>
                </a:solidFill>
              </a:rPr>
              <a:t>n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4877" y="350043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状态栈</a:t>
            </a:r>
          </a:p>
        </p:txBody>
      </p:sp>
      <p:grpSp>
        <p:nvGrpSpPr>
          <p:cNvPr id="21" name="Group 19"/>
          <p:cNvGrpSpPr/>
          <p:nvPr/>
        </p:nvGrpSpPr>
        <p:grpSpPr bwMode="auto">
          <a:xfrm rot="16200000" flipV="1">
            <a:off x="2846012" y="3005006"/>
            <a:ext cx="504190" cy="1656224"/>
            <a:chOff x="4558" y="1162"/>
            <a:chExt cx="589" cy="1316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2342995" y="3572446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990099"/>
                </a:solidFill>
              </a:rPr>
              <a:t>0 </a:t>
            </a:r>
            <a:r>
              <a:rPr lang="en-US" altLang="zh-CN" sz="2800" i="1" dirty="0">
                <a:solidFill>
                  <a:srgbClr val="990099"/>
                </a:solidFill>
                <a:latin typeface="Times New Roman" panose="02020603050405020304" pitchFamily="18" charset="0"/>
              </a:rPr>
              <a:t> i</a:t>
            </a:r>
            <a:r>
              <a:rPr lang="en-US" altLang="zh-CN" sz="2800" baseline="-25000" dirty="0">
                <a:solidFill>
                  <a:srgbClr val="990099"/>
                </a:solidFill>
              </a:rPr>
              <a:t>1</a:t>
            </a:r>
            <a:r>
              <a:rPr lang="en-US" altLang="zh-CN" sz="2800" baseline="-25000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en-US" altLang="zh-CN" sz="2800" i="1" dirty="0">
                <a:solidFill>
                  <a:srgbClr val="990099"/>
                </a:solidFill>
                <a:latin typeface="Times New Roman" panose="02020603050405020304" pitchFamily="18" charset="0"/>
              </a:rPr>
              <a:t>  i</a:t>
            </a:r>
            <a:r>
              <a:rPr lang="en-US" altLang="zh-CN" sz="2800" baseline="-25000" dirty="0">
                <a:solidFill>
                  <a:srgbClr val="990099"/>
                </a:solidFill>
              </a:rPr>
              <a:t>n</a:t>
            </a:r>
            <a:endParaRPr lang="zh-CN" altLang="en-US" sz="2800" baseline="-25000" dirty="0">
              <a:solidFill>
                <a:srgbClr val="990099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30613" y="2604859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SP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8244" y="2609051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栈顶指针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3622721" y="3121818"/>
            <a:ext cx="0" cy="432048"/>
          </a:xfrm>
          <a:prstGeom prst="straightConnector1">
            <a:avLst/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33" name="矩形 32"/>
          <p:cNvSpPr/>
          <p:nvPr/>
        </p:nvSpPr>
        <p:spPr>
          <a:xfrm>
            <a:off x="3145334" y="5156622"/>
            <a:ext cx="2218754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总控程序</a:t>
            </a:r>
          </a:p>
        </p:txBody>
      </p:sp>
      <p:cxnSp>
        <p:nvCxnSpPr>
          <p:cNvPr id="34" name="直接箭头连接符 33"/>
          <p:cNvCxnSpPr/>
          <p:nvPr/>
        </p:nvCxnSpPr>
        <p:spPr bwMode="auto">
          <a:xfrm flipV="1">
            <a:off x="3491880" y="4652566"/>
            <a:ext cx="0" cy="5454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36" name="直接箭头连接符 35"/>
          <p:cNvCxnSpPr/>
          <p:nvPr/>
        </p:nvCxnSpPr>
        <p:spPr bwMode="auto">
          <a:xfrm flipV="1">
            <a:off x="4977887" y="4690896"/>
            <a:ext cx="0" cy="545445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37" name="矩形 36"/>
          <p:cNvSpPr/>
          <p:nvPr/>
        </p:nvSpPr>
        <p:spPr>
          <a:xfrm>
            <a:off x="1835696" y="6075805"/>
            <a:ext cx="2218754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ACTION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表</a:t>
            </a:r>
          </a:p>
        </p:txBody>
      </p:sp>
      <p:sp>
        <p:nvSpPr>
          <p:cNvPr id="38" name="矩形 37"/>
          <p:cNvSpPr/>
          <p:nvPr/>
        </p:nvSpPr>
        <p:spPr>
          <a:xfrm>
            <a:off x="4727283" y="6075805"/>
            <a:ext cx="2218754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GOTO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表</a:t>
            </a:r>
          </a:p>
        </p:txBody>
      </p:sp>
      <p:cxnSp>
        <p:nvCxnSpPr>
          <p:cNvPr id="39" name="直接箭头连接符 38"/>
          <p:cNvCxnSpPr>
            <a:stCxn id="33" idx="2"/>
          </p:cNvCxnSpPr>
          <p:nvPr/>
        </p:nvCxnSpPr>
        <p:spPr bwMode="auto">
          <a:xfrm flipH="1">
            <a:off x="3622721" y="5741397"/>
            <a:ext cx="631990" cy="33440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41" name="直接箭头连接符 40"/>
          <p:cNvCxnSpPr/>
          <p:nvPr/>
        </p:nvCxnSpPr>
        <p:spPr bwMode="auto">
          <a:xfrm>
            <a:off x="4286978" y="5781787"/>
            <a:ext cx="690909" cy="29401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43" name="直接箭头连接符 42"/>
          <p:cNvCxnSpPr>
            <a:stCxn id="33" idx="3"/>
          </p:cNvCxnSpPr>
          <p:nvPr/>
        </p:nvCxnSpPr>
        <p:spPr bwMode="auto">
          <a:xfrm flipV="1">
            <a:off x="5364088" y="5449008"/>
            <a:ext cx="757706" cy="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47" name="矩形 46"/>
          <p:cNvSpPr/>
          <p:nvPr/>
        </p:nvSpPr>
        <p:spPr>
          <a:xfrm>
            <a:off x="6228184" y="5126913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输出</a:t>
            </a: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0" y="142852"/>
            <a:ext cx="4104754" cy="646331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b="1" dirty="0">
                <a:solidFill>
                  <a:srgbClr val="800080"/>
                </a:solidFill>
                <a:ea typeface="华文行楷" pitchFamily="2" charset="-122"/>
              </a:rPr>
              <a:t>6.1 </a:t>
            </a:r>
            <a:r>
              <a:rPr lang="en-US" altLang="zh-CN" sz="4000" dirty="0">
                <a:solidFill>
                  <a:srgbClr val="800080"/>
                </a:solidFill>
                <a:ea typeface="华文行楷" pitchFamily="2" charset="-122"/>
              </a:rPr>
              <a:t>LR</a:t>
            </a:r>
            <a:r>
              <a:rPr lang="zh-CN" altLang="en-US" sz="4000" dirty="0">
                <a:solidFill>
                  <a:srgbClr val="800080"/>
                </a:solidFill>
                <a:ea typeface="华文行楷" pitchFamily="2" charset="-122"/>
              </a:rPr>
              <a:t>分析概述</a:t>
            </a:r>
            <a:endParaRPr lang="zh-CN" altLang="en-US" sz="4000" b="1" dirty="0">
              <a:solidFill>
                <a:srgbClr val="800080"/>
              </a:solidFill>
              <a:ea typeface="华文行楷" pitchFamily="2" charset="-122"/>
            </a:endParaRP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142844" y="785794"/>
            <a:ext cx="9110247" cy="1098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“</a:t>
            </a:r>
            <a:r>
              <a:rPr lang="en-US" altLang="zh-CN" sz="2800" dirty="0">
                <a:solidFill>
                  <a:srgbClr val="800080"/>
                </a:solidFill>
              </a:rPr>
              <a:t>L</a:t>
            </a:r>
            <a:r>
              <a:rPr lang="en-US" altLang="zh-CN" sz="2800" b="1" dirty="0">
                <a:solidFill>
                  <a:srgbClr val="800080"/>
                </a:solidFill>
              </a:rPr>
              <a:t>”,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代表从</a:t>
            </a:r>
            <a:r>
              <a:rPr lang="zh-CN" altLang="en-US" sz="2800" b="1" dirty="0">
                <a:solidFill>
                  <a:srgbClr val="800080"/>
                </a:solidFill>
              </a:rPr>
              <a:t>左</a:t>
            </a:r>
            <a:r>
              <a:rPr lang="en-US" altLang="zh-CN" sz="2800" b="1" dirty="0"/>
              <a:t>(</a:t>
            </a:r>
            <a:r>
              <a:rPr lang="en-US" altLang="zh-CN" sz="2800" i="1" dirty="0"/>
              <a:t>Left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向右扫描输入单词序列</a:t>
            </a:r>
          </a:p>
          <a:p>
            <a:pPr>
              <a:buClrTx/>
              <a:buFont typeface="Wingdings" panose="05000000000000000000" pitchFamily="2" charset="2"/>
              <a:buNone/>
            </a:pPr>
            <a:endParaRPr lang="zh-CN" altLang="en-US" sz="1000" b="1" dirty="0"/>
          </a:p>
          <a:p>
            <a:pPr>
              <a:buFont typeface="Symbol" panose="05050102010706020507" pitchFamily="18" charset="2"/>
              <a:buChar char="-"/>
            </a:pPr>
            <a:r>
              <a:rPr lang="zh-CN" altLang="en-US" sz="2800" b="1" dirty="0"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“R</a:t>
            </a:r>
            <a:r>
              <a:rPr lang="en-US" altLang="zh-CN" sz="2800" b="1" dirty="0">
                <a:solidFill>
                  <a:srgbClr val="800080"/>
                </a:solidFill>
                <a:latin typeface="Arial" panose="020B0604020202020204"/>
              </a:rPr>
              <a:t>”</a:t>
            </a:r>
            <a:r>
              <a:rPr lang="en-US" altLang="zh-CN" sz="2800" b="1" dirty="0">
                <a:latin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</a:rPr>
              <a:t>代表产生的是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最右</a:t>
            </a:r>
            <a:r>
              <a:rPr lang="en-US" altLang="zh-CN" sz="2800" b="1" dirty="0">
                <a:latin typeface="楷体_GB2312" pitchFamily="49" charset="-122"/>
              </a:rPr>
              <a:t>(</a:t>
            </a:r>
            <a:r>
              <a:rPr lang="en-US" altLang="zh-CN" sz="2800" i="1" dirty="0"/>
              <a:t>Rightmost</a:t>
            </a:r>
            <a:r>
              <a:rPr lang="en-US" altLang="zh-CN" sz="2800" b="1" dirty="0">
                <a:latin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</a:rPr>
              <a:t>推导</a:t>
            </a:r>
            <a:endParaRPr lang="zh-CN" altLang="en-US" sz="1000" b="1" dirty="0">
              <a:latin typeface="楷体_GB2312" pitchFamily="49" charset="-122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142844" y="2071678"/>
            <a:ext cx="90011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anose="05050102010706020507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</a:rPr>
              <a:t>  LR</a:t>
            </a:r>
            <a:r>
              <a:rPr lang="zh-CN" altLang="en-US" sz="2800" b="1" dirty="0">
                <a:solidFill>
                  <a:srgbClr val="800080"/>
                </a:solidFill>
              </a:rPr>
              <a:t>分析也基于分析栈，使用表驱动的移进</a:t>
            </a:r>
            <a:r>
              <a:rPr lang="en-US" altLang="zh-CN" sz="2800" b="1" dirty="0">
                <a:solidFill>
                  <a:srgbClr val="800080"/>
                </a:solidFill>
              </a:rPr>
              <a:t>-</a:t>
            </a:r>
            <a:r>
              <a:rPr lang="zh-CN" altLang="en-US" sz="2800" b="1" dirty="0">
                <a:solidFill>
                  <a:srgbClr val="800080"/>
                </a:solidFill>
              </a:rPr>
              <a:t>归约分析</a:t>
            </a:r>
            <a:endParaRPr lang="zh-CN" altLang="en-US" sz="1000" b="1" dirty="0">
              <a:latin typeface="楷体_GB2312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76706" y="4077072"/>
            <a:ext cx="2370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aseline="-25000" dirty="0">
                <a:solidFill>
                  <a:srgbClr val="990099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 a</a:t>
            </a:r>
            <a:r>
              <a:rPr kumimoji="1" lang="en-US" altLang="zh-CN" baseline="-25000" dirty="0">
                <a:solidFill>
                  <a:srgbClr val="990099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….a</a:t>
            </a:r>
            <a:r>
              <a:rPr kumimoji="1" lang="en-US" altLang="zh-CN" baseline="-25000" dirty="0">
                <a:solidFill>
                  <a:srgbClr val="990099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#</a:t>
            </a:r>
            <a:endParaRPr kumimoji="1" lang="zh-CN" altLang="en-US" dirty="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5" grpId="0"/>
      <p:bldP spid="26" grpId="0"/>
      <p:bldP spid="27" grpId="0"/>
      <p:bldP spid="33" grpId="0" animBg="1"/>
      <p:bldP spid="37" grpId="0" animBg="1"/>
      <p:bldP spid="38" grpId="0" animBg="1"/>
      <p:bldP spid="47" grpId="0"/>
      <p:bldP spid="42" grpId="0"/>
      <p:bldP spid="44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B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3440493" y="910605"/>
            <a:ext cx="504190" cy="3759088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5705822" y="2499932"/>
            <a:ext cx="504190" cy="628694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3462611" y="274255"/>
            <a:ext cx="504190" cy="3857731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(10)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[9,#]=r1</a:t>
            </a:r>
            <a:endParaRPr lang="zh-CN" altLang="en-US" dirty="0"/>
          </a:p>
        </p:txBody>
      </p:sp>
      <p:grpSp>
        <p:nvGrpSpPr>
          <p:cNvPr id="13" name="Group 19"/>
          <p:cNvGrpSpPr/>
          <p:nvPr/>
        </p:nvGrpSpPr>
        <p:grpSpPr bwMode="auto">
          <a:xfrm rot="16200000" flipV="1">
            <a:off x="4429124" y="2395178"/>
            <a:ext cx="500067" cy="785818"/>
            <a:chOff x="4558" y="1162"/>
            <a:chExt cx="589" cy="1316"/>
          </a:xfrm>
        </p:grpSpPr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96866" y="3357562"/>
          <a:ext cx="110363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896866" y="4143380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3127210" y="3940434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 rot="5400000">
            <a:off x="3071802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rot="16200000" flipH="1">
            <a:off x="3357554" y="3071810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矩形 33"/>
          <p:cNvSpPr/>
          <p:nvPr/>
        </p:nvSpPr>
        <p:spPr>
          <a:xfrm>
            <a:off x="4605271" y="3354173"/>
            <a:ext cx="466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990099"/>
                </a:solidFill>
                <a:sym typeface="+mn-ea"/>
              </a:rPr>
              <a:t>d</a:t>
            </a:r>
            <a:endParaRPr lang="en-US" altLang="zh-CN" sz="3600" dirty="0">
              <a:solidFill>
                <a:srgbClr val="990099"/>
              </a:solidFill>
              <a:ea typeface="华文行楷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4857752" y="3143248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矩形 31"/>
          <p:cNvSpPr/>
          <p:nvPr/>
        </p:nvSpPr>
        <p:spPr>
          <a:xfrm>
            <a:off x="6476918" y="3714752"/>
            <a:ext cx="2667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G[S]:</a:t>
            </a:r>
          </a:p>
          <a:p>
            <a:pPr>
              <a:buNone/>
            </a:pP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(1) S → aAcBe</a:t>
            </a:r>
            <a:b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(2) A → 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(3) A → Ab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(4) B → d</a:t>
            </a:r>
          </a:p>
        </p:txBody>
      </p: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08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i="0" kern="120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i="0" kern="120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altLang="en-US" sz="3600" b="1" i="0" kern="1200" dirty="0">
                        <a:solidFill>
                          <a:srgbClr val="990099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1868857" y="2482241"/>
            <a:ext cx="504190" cy="615816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5705822" y="2499932"/>
            <a:ext cx="504190" cy="628694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3462611" y="274255"/>
            <a:ext cx="504190" cy="3857731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(10)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[9,#]=r1</a:t>
            </a:r>
            <a:endParaRPr lang="zh-CN" altLang="en-US" dirty="0"/>
          </a:p>
        </p:txBody>
      </p:sp>
      <p:grpSp>
        <p:nvGrpSpPr>
          <p:cNvPr id="13" name="Group 19"/>
          <p:cNvGrpSpPr/>
          <p:nvPr/>
        </p:nvGrpSpPr>
        <p:grpSpPr bwMode="auto">
          <a:xfrm rot="16200000" flipV="1">
            <a:off x="3714744" y="1180732"/>
            <a:ext cx="500067" cy="3214711"/>
            <a:chOff x="4558" y="1162"/>
            <a:chExt cx="589" cy="1316"/>
          </a:xfrm>
        </p:grpSpPr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96866" y="4425743"/>
          <a:ext cx="110363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896866" y="5211561"/>
            <a:ext cx="466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1" name="直接连接符 30"/>
          <p:cNvCxnSpPr/>
          <p:nvPr/>
        </p:nvCxnSpPr>
        <p:spPr>
          <a:xfrm rot="5400000">
            <a:off x="2983383" y="5152442"/>
            <a:ext cx="287655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 rot="5400000">
            <a:off x="3071802" y="4139991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rot="16200000" flipH="1">
            <a:off x="3357554" y="4139991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矩形 33"/>
          <p:cNvSpPr/>
          <p:nvPr/>
        </p:nvSpPr>
        <p:spPr>
          <a:xfrm>
            <a:off x="4605271" y="4422354"/>
            <a:ext cx="466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990099"/>
                </a:solidFill>
                <a:sym typeface="+mn-ea"/>
              </a:rPr>
              <a:t>d</a:t>
            </a:r>
            <a:endParaRPr lang="en-US" altLang="zh-CN" sz="3600" dirty="0">
              <a:solidFill>
                <a:srgbClr val="990099"/>
              </a:solidFill>
              <a:ea typeface="华文行楷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4713925" y="4355256"/>
            <a:ext cx="287655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矩形 31"/>
          <p:cNvSpPr/>
          <p:nvPr/>
        </p:nvSpPr>
        <p:spPr>
          <a:xfrm>
            <a:off x="6476918" y="3714752"/>
            <a:ext cx="2667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G[S]:</a:t>
            </a:r>
          </a:p>
          <a:p>
            <a:pPr>
              <a:buNone/>
            </a:pP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(1) S → aAcBe</a:t>
            </a:r>
            <a:b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(2) A → 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(3) A → Ab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(4) B → d</a:t>
            </a: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404118" y="3357035"/>
          <a:ext cx="33108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B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36" name="直接连接符 35"/>
          <p:cNvCxnSpPr/>
          <p:nvPr/>
        </p:nvCxnSpPr>
        <p:spPr>
          <a:xfrm rot="10800000" flipV="1">
            <a:off x="2786050" y="3000371"/>
            <a:ext cx="1071570" cy="49953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直接连接符 44"/>
          <p:cNvCxnSpPr/>
          <p:nvPr/>
        </p:nvCxnSpPr>
        <p:spPr>
          <a:xfrm rot="10800000" flipV="1">
            <a:off x="3500430" y="3071809"/>
            <a:ext cx="428628" cy="356663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直接连接符 46"/>
          <p:cNvCxnSpPr/>
          <p:nvPr/>
        </p:nvCxnSpPr>
        <p:spPr>
          <a:xfrm rot="16200000" flipH="1">
            <a:off x="4000760" y="3142984"/>
            <a:ext cx="356663" cy="214314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直接连接符 48"/>
          <p:cNvCxnSpPr/>
          <p:nvPr/>
        </p:nvCxnSpPr>
        <p:spPr>
          <a:xfrm>
            <a:off x="4143374" y="3000374"/>
            <a:ext cx="642940" cy="42809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直接连接符 50"/>
          <p:cNvCxnSpPr/>
          <p:nvPr/>
        </p:nvCxnSpPr>
        <p:spPr>
          <a:xfrm>
            <a:off x="4286248" y="3000372"/>
            <a:ext cx="1071568" cy="499537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矩形 38"/>
          <p:cNvSpPr/>
          <p:nvPr/>
        </p:nvSpPr>
        <p:spPr>
          <a:xfrm>
            <a:off x="5500694" y="1214422"/>
            <a:ext cx="2854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GOTO [0,S]=1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墨迹 17"/>
              <p14:cNvContentPartPr/>
              <p14:nvPr/>
            </p14:nvContentPartPr>
            <p14:xfrm>
              <a:off x="2103120" y="2324160"/>
              <a:ext cx="360" cy="360"/>
            </p14:xfrm>
          </p:contentPart>
        </mc:Choice>
        <mc:Fallback xmlns="">
          <p:pic>
            <p:nvPicPr>
              <p:cNvPr id="18" name="墨迹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0240" y="2321280"/>
                <a:ext cx="6120" cy="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08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i="0" kern="120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i="0" kern="120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altLang="en-US" sz="3600" b="1" i="0" kern="1200" dirty="0">
                        <a:solidFill>
                          <a:srgbClr val="990099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3440493" y="910605"/>
            <a:ext cx="504190" cy="3759088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5705822" y="2499932"/>
            <a:ext cx="504190" cy="628694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3462611" y="274255"/>
            <a:ext cx="504190" cy="3857731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(10)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3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[9,#]=r1</a:t>
            </a:r>
            <a:endParaRPr lang="zh-CN" altLang="en-US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96866" y="4425743"/>
          <a:ext cx="110363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896866" y="5211561"/>
            <a:ext cx="466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1" name="直接连接符 30"/>
          <p:cNvCxnSpPr/>
          <p:nvPr/>
        </p:nvCxnSpPr>
        <p:spPr>
          <a:xfrm rot="5400000">
            <a:off x="2983383" y="5152442"/>
            <a:ext cx="287655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 rot="5400000">
            <a:off x="3071802" y="4139991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rot="16200000" flipH="1">
            <a:off x="3357554" y="4139991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矩形 33"/>
          <p:cNvSpPr/>
          <p:nvPr/>
        </p:nvSpPr>
        <p:spPr>
          <a:xfrm>
            <a:off x="4605271" y="4422354"/>
            <a:ext cx="466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990099"/>
                </a:solidFill>
                <a:sym typeface="+mn-ea"/>
              </a:rPr>
              <a:t>d</a:t>
            </a:r>
            <a:endParaRPr lang="en-US" altLang="zh-CN" sz="3600" dirty="0">
              <a:solidFill>
                <a:srgbClr val="990099"/>
              </a:solidFill>
              <a:ea typeface="华文行楷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4713925" y="4355256"/>
            <a:ext cx="287655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矩形 31"/>
          <p:cNvSpPr/>
          <p:nvPr/>
        </p:nvSpPr>
        <p:spPr>
          <a:xfrm>
            <a:off x="6476918" y="3714752"/>
            <a:ext cx="2667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G[S]:</a:t>
            </a:r>
          </a:p>
          <a:p>
            <a:pPr>
              <a:buNone/>
            </a:pPr>
            <a: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  <a:t>(1) S → aAcBe</a:t>
            </a:r>
            <a:br>
              <a:rPr lang="en-US" altLang="zh-CN" sz="2800" i="1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(2) A → 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(3) A → Ab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(4) B → d</a:t>
            </a: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404118" y="3357035"/>
          <a:ext cx="33108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B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36" name="直接连接符 35"/>
          <p:cNvCxnSpPr/>
          <p:nvPr/>
        </p:nvCxnSpPr>
        <p:spPr>
          <a:xfrm rot="10800000" flipV="1">
            <a:off x="2786050" y="3000371"/>
            <a:ext cx="1071570" cy="49953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直接连接符 44"/>
          <p:cNvCxnSpPr/>
          <p:nvPr/>
        </p:nvCxnSpPr>
        <p:spPr>
          <a:xfrm rot="10800000" flipV="1">
            <a:off x="3500430" y="3071809"/>
            <a:ext cx="428628" cy="356663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直接连接符 46"/>
          <p:cNvCxnSpPr/>
          <p:nvPr/>
        </p:nvCxnSpPr>
        <p:spPr>
          <a:xfrm rot="16200000" flipH="1">
            <a:off x="4000760" y="3142984"/>
            <a:ext cx="356663" cy="214314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直接连接符 48"/>
          <p:cNvCxnSpPr/>
          <p:nvPr/>
        </p:nvCxnSpPr>
        <p:spPr>
          <a:xfrm>
            <a:off x="4143374" y="3000374"/>
            <a:ext cx="642940" cy="42809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直接连接符 50"/>
          <p:cNvCxnSpPr/>
          <p:nvPr/>
        </p:nvCxnSpPr>
        <p:spPr>
          <a:xfrm>
            <a:off x="4286248" y="3000372"/>
            <a:ext cx="1071568" cy="499537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矩形 38"/>
          <p:cNvSpPr/>
          <p:nvPr/>
        </p:nvSpPr>
        <p:spPr>
          <a:xfrm>
            <a:off x="5500694" y="1214422"/>
            <a:ext cx="2854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GOTO [0,S]=1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814314" y="1863088"/>
          <a:ext cx="441452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108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990099"/>
                          </a:solidFill>
                          <a:uFillTx/>
                        </a:rPr>
                        <a:t>0</a:t>
                      </a:r>
                      <a:endParaRPr lang="en-US" altLang="zh-CN" sz="36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i="0" kern="120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i="0" kern="120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altLang="en-US" sz="3600" b="1" i="0" kern="1200" dirty="0">
                        <a:solidFill>
                          <a:srgbClr val="990099"/>
                        </a:solidFill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#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" name="Group 19"/>
          <p:cNvGrpSpPr/>
          <p:nvPr/>
        </p:nvGrpSpPr>
        <p:grpSpPr bwMode="auto">
          <a:xfrm rot="16200000">
            <a:off x="5705822" y="2499932"/>
            <a:ext cx="504190" cy="628694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3462611" y="274255"/>
            <a:ext cx="504190" cy="3857731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596" y="1142984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(11)</a:t>
            </a:r>
            <a:endParaRPr lang="zh-CN" alt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266029" y="188640"/>
            <a:ext cx="770485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输入串</a:t>
            </a:r>
            <a:r>
              <a:rPr lang="en-US" altLang="zh-CN" sz="2800" dirty="0" err="1">
                <a:solidFill>
                  <a:srgbClr val="800080"/>
                </a:solidFill>
              </a:rPr>
              <a:t>abbcde</a:t>
            </a:r>
            <a:r>
              <a:rPr lang="zh-CN" altLang="en-US" sz="2800" dirty="0">
                <a:solidFill>
                  <a:srgbClr val="800080"/>
                </a:solidFill>
              </a:rPr>
              <a:t>的分析过程与分析树的建立</a:t>
            </a:r>
            <a:endParaRPr lang="zh-CN" altLang="en-US" sz="2800" b="1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3898" y="2462680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符号栈</a:t>
            </a:r>
          </a:p>
        </p:txBody>
      </p:sp>
      <p:sp>
        <p:nvSpPr>
          <p:cNvPr id="22" name="矩形 21"/>
          <p:cNvSpPr/>
          <p:nvPr/>
        </p:nvSpPr>
        <p:spPr>
          <a:xfrm>
            <a:off x="285720" y="1878201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状态栈</a:t>
            </a:r>
          </a:p>
        </p:txBody>
      </p:sp>
      <p:sp>
        <p:nvSpPr>
          <p:cNvPr id="23" name="矩形 22"/>
          <p:cNvSpPr/>
          <p:nvPr/>
        </p:nvSpPr>
        <p:spPr>
          <a:xfrm>
            <a:off x="6508748" y="2534118"/>
            <a:ext cx="2635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kumimoji="1" lang="zh-CN" altLang="en-US" dirty="0">
                <a:solidFill>
                  <a:srgbClr val="000000"/>
                </a:solidFill>
              </a:rPr>
              <a:t>剩余输入符号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2000232" y="1201151"/>
            <a:ext cx="36359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[1,#]=acc</a:t>
            </a:r>
            <a:endParaRPr lang="zh-CN" altLang="en-US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896866" y="4425743"/>
          <a:ext cx="110363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b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>
          <a:xfrm>
            <a:off x="2896866" y="5211561"/>
            <a:ext cx="466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800080"/>
                </a:solidFill>
                <a:ea typeface="华文行楷" pitchFamily="2" charset="-122"/>
              </a:rPr>
              <a:t>b</a:t>
            </a:r>
          </a:p>
        </p:txBody>
      </p:sp>
      <p:cxnSp>
        <p:nvCxnSpPr>
          <p:cNvPr id="31" name="直接连接符 30"/>
          <p:cNvCxnSpPr/>
          <p:nvPr/>
        </p:nvCxnSpPr>
        <p:spPr>
          <a:xfrm rot="5400000">
            <a:off x="2983383" y="5152442"/>
            <a:ext cx="287655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 rot="5400000">
            <a:off x="3071802" y="4139991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直接连接符 36"/>
          <p:cNvCxnSpPr/>
          <p:nvPr/>
        </p:nvCxnSpPr>
        <p:spPr>
          <a:xfrm rot="16200000" flipH="1">
            <a:off x="3357554" y="4139991"/>
            <a:ext cx="428628" cy="285752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矩形 33"/>
          <p:cNvSpPr/>
          <p:nvPr/>
        </p:nvSpPr>
        <p:spPr>
          <a:xfrm>
            <a:off x="4605271" y="4422354"/>
            <a:ext cx="466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zh-CN" sz="3600" dirty="0">
                <a:solidFill>
                  <a:srgbClr val="990099"/>
                </a:solidFill>
                <a:sym typeface="+mn-ea"/>
              </a:rPr>
              <a:t>d</a:t>
            </a:r>
            <a:endParaRPr lang="en-US" altLang="zh-CN" sz="3600" dirty="0">
              <a:solidFill>
                <a:srgbClr val="990099"/>
              </a:solidFill>
              <a:ea typeface="华文行楷" pitchFamily="2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4713925" y="4355256"/>
            <a:ext cx="287655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2404118" y="3357035"/>
          <a:ext cx="331089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0" dirty="0">
                          <a:solidFill>
                            <a:srgbClr val="990099"/>
                          </a:solidFill>
                          <a:uFillTx/>
                          <a:latin typeface="+mn-lt"/>
                          <a:ea typeface="+mn-ea"/>
                        </a:rPr>
                        <a:t>A</a:t>
                      </a: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kern="1200" dirty="0">
                          <a:solidFill>
                            <a:srgbClr val="990099"/>
                          </a:solidFill>
                          <a:uFillTx/>
                        </a:rPr>
                        <a:t>c</a:t>
                      </a:r>
                      <a:endParaRPr lang="en-US" altLang="zh-CN" sz="3600" b="1" i="1" kern="1200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  <a:sym typeface="+mn-ea"/>
                        </a:rPr>
                        <a:t>B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990099"/>
                          </a:solidFill>
                          <a:uFillTx/>
                        </a:rPr>
                        <a:t>e</a:t>
                      </a:r>
                      <a:endParaRPr lang="en-US" altLang="zh-CN" sz="3600" b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36" name="直接连接符 35"/>
          <p:cNvCxnSpPr/>
          <p:nvPr/>
        </p:nvCxnSpPr>
        <p:spPr>
          <a:xfrm rot="10800000" flipV="1">
            <a:off x="2786050" y="3000371"/>
            <a:ext cx="1071570" cy="49953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直接连接符 44"/>
          <p:cNvCxnSpPr/>
          <p:nvPr/>
        </p:nvCxnSpPr>
        <p:spPr>
          <a:xfrm rot="10800000" flipV="1">
            <a:off x="3500430" y="3071809"/>
            <a:ext cx="428628" cy="356663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直接连接符 46"/>
          <p:cNvCxnSpPr/>
          <p:nvPr/>
        </p:nvCxnSpPr>
        <p:spPr>
          <a:xfrm rot="16200000" flipH="1">
            <a:off x="4000760" y="3142984"/>
            <a:ext cx="356663" cy="214314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直接连接符 48"/>
          <p:cNvCxnSpPr/>
          <p:nvPr/>
        </p:nvCxnSpPr>
        <p:spPr>
          <a:xfrm>
            <a:off x="4143374" y="3000374"/>
            <a:ext cx="642940" cy="42809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直接连接符 50"/>
          <p:cNvCxnSpPr/>
          <p:nvPr/>
        </p:nvCxnSpPr>
        <p:spPr>
          <a:xfrm>
            <a:off x="4286248" y="3000372"/>
            <a:ext cx="1071568" cy="499537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" name="Group 19"/>
          <p:cNvGrpSpPr/>
          <p:nvPr/>
        </p:nvGrpSpPr>
        <p:grpSpPr bwMode="auto">
          <a:xfrm rot="16200000" flipV="1">
            <a:off x="3440493" y="910605"/>
            <a:ext cx="504190" cy="3759088"/>
            <a:chOff x="4558" y="1162"/>
            <a:chExt cx="589" cy="1316"/>
          </a:xfrm>
        </p:grpSpPr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465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216830774"/>
              </p:ext>
            </p:extLst>
          </p:nvPr>
        </p:nvGraphicFramePr>
        <p:xfrm>
          <a:off x="3779912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6819487" y="1781929"/>
            <a:ext cx="504190" cy="1184005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107504" y="188640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2)LR</a:t>
            </a:r>
            <a:r>
              <a:rPr lang="zh-CN" altLang="en-US" dirty="0"/>
              <a:t>分析和</a:t>
            </a:r>
            <a:r>
              <a:rPr lang="zh-CN" altLang="en-US" dirty="0">
                <a:solidFill>
                  <a:srgbClr val="FF0000"/>
                </a:solidFill>
              </a:rPr>
              <a:t>最右推导</a:t>
            </a:r>
            <a:r>
              <a:rPr lang="zh-CN" altLang="en-US" dirty="0"/>
              <a:t>的关系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895" y="1268760"/>
            <a:ext cx="3491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我们先来看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的最右推导的过程</a:t>
            </a:r>
            <a:endParaRPr lang="en-US" altLang="zh-CN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42513" y="2013891"/>
            <a:ext cx="2952328" cy="704000"/>
            <a:chOff x="3275856" y="1484784"/>
            <a:chExt cx="2952328" cy="704000"/>
          </a:xfrm>
        </p:grpSpPr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3875236" y="1484784"/>
              <a:ext cx="251814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800" b="1">
                  <a:ea typeface="华文行楷" pitchFamily="2" charset="-122"/>
                  <a:sym typeface="Symbol" panose="05050102010706020507" pitchFamily="18" charset="2"/>
                </a:rPr>
                <a:t>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3834163" y="1852234"/>
              <a:ext cx="365666" cy="336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b="1" i="1" dirty="0" err="1">
                  <a:latin typeface="Book Antiqua" pitchFamily="18" charset="0"/>
                  <a:ea typeface="PMingLiU" pitchFamily="18" charset="-120"/>
                  <a:sym typeface="Symbol" panose="05050102010706020507" pitchFamily="18" charset="2"/>
                </a:rPr>
                <a:t>r</a:t>
              </a:r>
              <a:r>
                <a:rPr lang="en-US" altLang="zh-CN" sz="1600" b="1" i="1" dirty="0" err="1">
                  <a:latin typeface="Book Antiqua" pitchFamily="18" charset="0"/>
                  <a:ea typeface="华文行楷" pitchFamily="2" charset="-122"/>
                  <a:sym typeface="Symbol" panose="05050102010706020507" pitchFamily="18" charset="2"/>
                </a:rPr>
                <a:t>m</a:t>
              </a:r>
              <a:endParaRPr lang="en-US" altLang="zh-CN" sz="1600" b="1" i="1" dirty="0">
                <a:latin typeface="Book Antiqua" pitchFamily="18" charset="0"/>
                <a:ea typeface="华文行楷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75856" y="1532001"/>
              <a:ext cx="295232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i="1" dirty="0"/>
                <a:t>S</a:t>
              </a:r>
              <a:r>
                <a:rPr lang="zh-CN" altLang="en-US" i="1" dirty="0"/>
                <a:t>  </a:t>
              </a:r>
              <a:r>
                <a:rPr lang="en-US" altLang="zh-CN" dirty="0">
                  <a:sym typeface="Symbol" panose="05050102010706020507" pitchFamily="18" charset="2"/>
                </a:rPr>
                <a:t></a:t>
              </a:r>
              <a:r>
                <a:rPr lang="en-US" altLang="zh-CN" dirty="0">
                  <a:solidFill>
                    <a:srgbClr val="800080"/>
                  </a:solidFill>
                </a:rPr>
                <a:t> </a:t>
              </a:r>
              <a:r>
                <a:rPr lang="en-US" altLang="zh-CN" dirty="0" err="1">
                  <a:solidFill>
                    <a:srgbClr val="800080"/>
                  </a:solidFill>
                </a:rPr>
                <a:t>abbcde</a:t>
              </a:r>
              <a:r>
                <a:rPr lang="en-US" altLang="zh-CN" i="1" dirty="0">
                  <a:sym typeface="Symbol" panose="05050102010706020507" pitchFamily="18" charset="2"/>
                </a:rPr>
                <a:t> 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124895" y="3545323"/>
            <a:ext cx="266711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G[S]:</a:t>
            </a:r>
          </a:p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(1) S → aAcBe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(2) A → 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(3) A → Ab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(4) B → d</a:t>
            </a:r>
          </a:p>
        </p:txBody>
      </p:sp>
    </p:spTree>
    <p:extLst>
      <p:ext uri="{BB962C8B-B14F-4D97-AF65-F5344CB8AC3E}">
        <p14:creationId xmlns:p14="http://schemas.microsoft.com/office/powerpoint/2010/main" val="3829004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032107590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6821704" y="1781929"/>
            <a:ext cx="504190" cy="1184005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7375981" y="2636912"/>
            <a:ext cx="0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6912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 flipH="1">
            <a:off x="6295862" y="2636912"/>
            <a:ext cx="936103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/>
          <p:nvPr/>
        </p:nvCxnSpPr>
        <p:spPr>
          <a:xfrm flipH="1">
            <a:off x="5731630" y="2636912"/>
            <a:ext cx="1500335" cy="79208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/>
          <p:nvPr/>
        </p:nvCxnSpPr>
        <p:spPr>
          <a:xfrm flipH="1">
            <a:off x="5143734" y="2636912"/>
            <a:ext cx="2088231" cy="79208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矩形 15"/>
          <p:cNvSpPr/>
          <p:nvPr/>
        </p:nvSpPr>
        <p:spPr>
          <a:xfrm>
            <a:off x="32005" y="1486363"/>
            <a:ext cx="29289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endParaRPr lang="en-US" altLang="zh-CN" i="1" dirty="0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25594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472190026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5649668" y="1944022"/>
            <a:ext cx="642941" cy="3327145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7375981" y="2636912"/>
            <a:ext cx="0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 flipH="1">
            <a:off x="6295862" y="2636912"/>
            <a:ext cx="936103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/>
          <p:nvPr/>
        </p:nvCxnSpPr>
        <p:spPr>
          <a:xfrm flipH="1">
            <a:off x="5731630" y="2636912"/>
            <a:ext cx="1500335" cy="79208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/>
          <p:nvPr/>
        </p:nvCxnSpPr>
        <p:spPr>
          <a:xfrm flipH="1">
            <a:off x="5143734" y="2636912"/>
            <a:ext cx="2088231" cy="79208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/>
              <p14:cNvContentPartPr/>
              <p14:nvPr/>
            </p14:nvContentPartPr>
            <p14:xfrm>
              <a:off x="3771709" y="3116520"/>
              <a:ext cx="360" cy="36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762349" y="310716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矩形 13"/>
          <p:cNvSpPr/>
          <p:nvPr/>
        </p:nvSpPr>
        <p:spPr>
          <a:xfrm>
            <a:off x="32005" y="1486363"/>
            <a:ext cx="29289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29509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805322513"/>
              </p:ext>
            </p:extLst>
          </p:nvPr>
        </p:nvGraphicFramePr>
        <p:xfrm>
          <a:off x="3779912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5376919" y="2214552"/>
            <a:ext cx="642941" cy="2786083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7373764" y="2636912"/>
            <a:ext cx="0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5750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 flipH="1">
            <a:off x="6293645" y="2636912"/>
            <a:ext cx="936103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/>
          <p:nvPr/>
        </p:nvCxnSpPr>
        <p:spPr>
          <a:xfrm flipH="1">
            <a:off x="5729413" y="2636912"/>
            <a:ext cx="1500335" cy="79208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/>
          <p:nvPr/>
        </p:nvCxnSpPr>
        <p:spPr>
          <a:xfrm flipH="1">
            <a:off x="5141517" y="2636912"/>
            <a:ext cx="2088231" cy="79208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/>
              <p14:cNvContentPartPr/>
              <p14:nvPr/>
            </p14:nvContentPartPr>
            <p14:xfrm>
              <a:off x="4984132" y="2598480"/>
              <a:ext cx="360" cy="36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74772" y="258912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矩形 13"/>
          <p:cNvSpPr/>
          <p:nvPr/>
        </p:nvSpPr>
        <p:spPr>
          <a:xfrm>
            <a:off x="32005" y="1486363"/>
            <a:ext cx="29289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1435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303617340"/>
              </p:ext>
            </p:extLst>
          </p:nvPr>
        </p:nvGraphicFramePr>
        <p:xfrm>
          <a:off x="3779912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5376919" y="2214552"/>
            <a:ext cx="642941" cy="2786083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7373764" y="2636912"/>
            <a:ext cx="0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5750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 flipH="1">
            <a:off x="6293645" y="2636912"/>
            <a:ext cx="936103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/>
          <p:nvPr/>
        </p:nvCxnSpPr>
        <p:spPr>
          <a:xfrm flipH="1">
            <a:off x="5729413" y="2636912"/>
            <a:ext cx="1500335" cy="79208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/>
          <p:nvPr/>
        </p:nvCxnSpPr>
        <p:spPr>
          <a:xfrm flipH="1">
            <a:off x="5141517" y="2636912"/>
            <a:ext cx="2088231" cy="79208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>
            <a:off x="6797700" y="3884047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矩形 13"/>
          <p:cNvSpPr/>
          <p:nvPr/>
        </p:nvSpPr>
        <p:spPr>
          <a:xfrm>
            <a:off x="32005" y="1486363"/>
            <a:ext cx="29289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0240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41279994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5379136" y="2786058"/>
            <a:ext cx="642941" cy="2786083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695895" y="3316998"/>
            <a:ext cx="1363592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>
            <a:off x="6799917" y="3884047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10800000" flipV="1">
            <a:off x="5164823" y="2428868"/>
            <a:ext cx="2071702" cy="1643074"/>
          </a:xfrm>
          <a:prstGeom prst="curvedConnector3">
            <a:avLst>
              <a:gd name="adj1" fmla="val 99248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直接连接符 37"/>
          <p:cNvCxnSpPr/>
          <p:nvPr/>
        </p:nvCxnSpPr>
        <p:spPr>
          <a:xfrm rot="10800000" flipV="1">
            <a:off x="5664889" y="2500306"/>
            <a:ext cx="1455568" cy="142876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/>
          <p:nvPr/>
        </p:nvCxnSpPr>
        <p:spPr>
          <a:xfrm rot="5400000">
            <a:off x="6035483" y="2772654"/>
            <a:ext cx="1428760" cy="102694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矩形 14"/>
          <p:cNvSpPr/>
          <p:nvPr/>
        </p:nvSpPr>
        <p:spPr>
          <a:xfrm>
            <a:off x="32005" y="1486363"/>
            <a:ext cx="29289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45442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107618" y="332656"/>
            <a:ext cx="9001156" cy="62478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3200" b="1" dirty="0">
                <a:solidFill>
                  <a:srgbClr val="800080"/>
                </a:solidFill>
                <a:latin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LR </a:t>
            </a:r>
            <a:r>
              <a:rPr lang="zh-CN" altLang="en-US" sz="2800" b="1" dirty="0">
                <a:solidFill>
                  <a:srgbClr val="800080"/>
                </a:solidFill>
                <a:latin typeface="楷体_GB2312" pitchFamily="49" charset="-122"/>
              </a:rPr>
              <a:t>分析表包括</a:t>
            </a:r>
            <a:r>
              <a:rPr lang="zh-CN" altLang="en-US" sz="2800" b="1" dirty="0"/>
              <a:t>两张子表</a:t>
            </a:r>
            <a:r>
              <a:rPr lang="en-US" altLang="zh-CN" sz="2800" dirty="0">
                <a:solidFill>
                  <a:srgbClr val="800080"/>
                </a:solidFill>
              </a:rPr>
              <a:t>ACTION </a:t>
            </a:r>
            <a:r>
              <a:rPr lang="zh-CN" altLang="en-US" sz="2800" dirty="0">
                <a:solidFill>
                  <a:srgbClr val="800080"/>
                </a:solidFill>
              </a:rPr>
              <a:t>表和</a:t>
            </a:r>
            <a:r>
              <a:rPr lang="en-US" altLang="zh-CN" sz="2800" dirty="0">
                <a:solidFill>
                  <a:srgbClr val="800080"/>
                </a:solidFill>
              </a:rPr>
              <a:t>GOTO </a:t>
            </a:r>
            <a:r>
              <a:rPr lang="zh-CN" altLang="en-US" sz="2800" dirty="0">
                <a:solidFill>
                  <a:srgbClr val="800080"/>
                </a:solidFill>
              </a:rPr>
              <a:t>表 </a:t>
            </a:r>
            <a:endParaRPr lang="zh-CN" altLang="en-US" sz="2800" b="1" dirty="0">
              <a:solidFill>
                <a:srgbClr val="800080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800" dirty="0"/>
              <a:t>   </a:t>
            </a:r>
            <a:r>
              <a:rPr lang="en-US" altLang="zh-CN" sz="2800" dirty="0">
                <a:solidFill>
                  <a:srgbClr val="800080"/>
                </a:solidFill>
              </a:rPr>
              <a:t>ACTION </a:t>
            </a:r>
            <a:r>
              <a:rPr lang="zh-CN" altLang="en-US" sz="2800" b="1" dirty="0">
                <a:solidFill>
                  <a:srgbClr val="800080"/>
                </a:solidFill>
              </a:rPr>
              <a:t>表  </a:t>
            </a:r>
            <a:r>
              <a:rPr kumimoji="0" lang="zh-CN" altLang="en-US" sz="2800" b="1" dirty="0"/>
              <a:t>告诉分析引擎：</a:t>
            </a:r>
            <a:endParaRPr kumimoji="0" lang="en-US" altLang="zh-CN" sz="2800" b="1" dirty="0"/>
          </a:p>
          <a:p>
            <a:pPr lvl="1">
              <a:buNone/>
            </a:pPr>
            <a:r>
              <a:rPr lang="zh-CN" altLang="en-US" sz="2800" dirty="0"/>
              <a:t>当状态栈</a:t>
            </a:r>
            <a:r>
              <a:rPr kumimoji="0" lang="zh-CN" altLang="en-US" sz="2800" b="1" dirty="0"/>
              <a:t>顶状态为</a:t>
            </a:r>
            <a:r>
              <a:rPr lang="en-US" altLang="zh-CN" sz="2800" i="1" dirty="0" err="1">
                <a:solidFill>
                  <a:srgbClr val="990099"/>
                </a:solidFill>
                <a:latin typeface="Times New Roman" panose="02020603050405020304" pitchFamily="18" charset="0"/>
              </a:rPr>
              <a:t>i</a:t>
            </a:r>
            <a:r>
              <a:rPr kumimoji="0" lang="en-US" altLang="en-US" sz="2800" b="1" dirty="0"/>
              <a:t>, </a:t>
            </a:r>
            <a:r>
              <a:rPr kumimoji="0" lang="zh-CN" altLang="en-US" sz="2800" b="1" dirty="0"/>
              <a:t>当前输入符号是 </a:t>
            </a:r>
            <a:r>
              <a:rPr kumimoji="0" lang="en-US" altLang="zh-CN" sz="2800" b="1" dirty="0"/>
              <a:t>a </a:t>
            </a:r>
            <a:r>
              <a:rPr kumimoji="0" lang="zh-CN" altLang="zh-CN" sz="2800" b="1" dirty="0"/>
              <a:t>时</a:t>
            </a:r>
            <a:r>
              <a:rPr kumimoji="0" lang="zh-CN" altLang="en-US" sz="2800" b="1" dirty="0"/>
              <a:t>该</a:t>
            </a:r>
            <a:r>
              <a:rPr kumimoji="0" lang="zh-CN" altLang="zh-CN" sz="2800" b="1" dirty="0"/>
              <a:t>做什么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lvl="1">
              <a:buNone/>
            </a:pPr>
            <a:endParaRPr lang="en-US" altLang="zh-CN" sz="2800" dirty="0"/>
          </a:p>
          <a:p>
            <a:pPr lvl="1">
              <a:buNone/>
            </a:pPr>
            <a:endParaRPr lang="en-US" altLang="zh-CN" sz="2800" dirty="0"/>
          </a:p>
          <a:p>
            <a:pPr lvl="1">
              <a:buNone/>
            </a:pPr>
            <a:endParaRPr lang="en-US" altLang="zh-CN" sz="2800" dirty="0"/>
          </a:p>
          <a:p>
            <a:pPr lvl="1">
              <a:buNone/>
            </a:pPr>
            <a:endParaRPr lang="en-US" altLang="zh-CN" sz="2800" dirty="0"/>
          </a:p>
          <a:p>
            <a:pPr lvl="1">
              <a:buNone/>
            </a:pPr>
            <a:endParaRPr lang="en-US" altLang="zh-CN" sz="2800" dirty="0"/>
          </a:p>
          <a:p>
            <a:pPr lvl="1">
              <a:buNone/>
            </a:pPr>
            <a:r>
              <a:rPr lang="zh-CN" altLang="en-US" sz="2800" dirty="0"/>
              <a:t>有如下四种动作：</a:t>
            </a:r>
            <a:endParaRPr kumimoji="0" lang="zh-CN" altLang="en-US" sz="2800" b="1" dirty="0"/>
          </a:p>
          <a:p>
            <a:pPr lvl="3">
              <a:buFontTx/>
              <a:buNone/>
            </a:pPr>
            <a:r>
              <a:rPr lang="en-US" altLang="zh-CN" sz="2800" i="1" dirty="0"/>
              <a:t>Shift</a:t>
            </a:r>
            <a:r>
              <a:rPr lang="zh-CN" altLang="en-US" sz="2800" i="1" dirty="0"/>
              <a:t>：</a:t>
            </a:r>
            <a:r>
              <a:rPr lang="zh-CN" altLang="en-US" sz="2800" b="1" dirty="0">
                <a:solidFill>
                  <a:srgbClr val="800080"/>
                </a:solidFill>
              </a:rPr>
              <a:t>移进</a:t>
            </a:r>
          </a:p>
          <a:p>
            <a:pPr lvl="3">
              <a:buFontTx/>
              <a:buNone/>
            </a:pPr>
            <a:r>
              <a:rPr lang="en-US" altLang="zh-CN" sz="2800" i="1" dirty="0"/>
              <a:t>Reduce</a:t>
            </a:r>
            <a:r>
              <a:rPr lang="zh-CN" altLang="en-US" sz="2800" dirty="0"/>
              <a:t>：</a:t>
            </a:r>
            <a:r>
              <a:rPr lang="zh-CN" altLang="en-US" sz="2800" b="1" dirty="0">
                <a:solidFill>
                  <a:srgbClr val="800080"/>
                </a:solidFill>
              </a:rPr>
              <a:t>归约</a:t>
            </a:r>
          </a:p>
          <a:p>
            <a:pPr lvl="3">
              <a:buFontTx/>
              <a:buNone/>
            </a:pPr>
            <a:r>
              <a:rPr kumimoji="0" lang="en-US" altLang="zh-CN" sz="2800" i="1" dirty="0"/>
              <a:t>Accept</a:t>
            </a:r>
            <a:r>
              <a:rPr lang="en-US" altLang="zh-CN" sz="2800" dirty="0"/>
              <a:t> </a:t>
            </a:r>
            <a:r>
              <a:rPr lang="zh-CN" altLang="en-US" sz="2800" i="1" dirty="0"/>
              <a:t>：</a:t>
            </a:r>
            <a:r>
              <a:rPr lang="zh-CN" altLang="en-US" sz="2800" b="1" dirty="0">
                <a:solidFill>
                  <a:srgbClr val="800080"/>
                </a:solidFill>
              </a:rPr>
              <a:t>分析完成</a:t>
            </a:r>
          </a:p>
          <a:p>
            <a:pPr lvl="3">
              <a:buFontTx/>
              <a:buNone/>
            </a:pPr>
            <a:r>
              <a:rPr lang="en-US" altLang="zh-CN" sz="2800" i="1" dirty="0"/>
              <a:t>Error</a:t>
            </a:r>
            <a:r>
              <a:rPr lang="en-US" altLang="zh-CN" sz="2800" dirty="0"/>
              <a:t> </a:t>
            </a:r>
            <a:r>
              <a:rPr lang="zh-CN" altLang="en-US" sz="2800" dirty="0"/>
              <a:t>：</a:t>
            </a:r>
            <a:r>
              <a:rPr lang="zh-CN" altLang="en-US" sz="2800" b="1" dirty="0">
                <a:solidFill>
                  <a:srgbClr val="800080"/>
                </a:solidFill>
              </a:rPr>
              <a:t>发现错误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常标为空白</a:t>
            </a:r>
            <a:r>
              <a:rPr lang="en-US" altLang="zh-CN" sz="2800" b="1" dirty="0"/>
              <a:t>)</a:t>
            </a:r>
            <a:endParaRPr lang="zh-CN" altLang="en-US" sz="2800" b="1" dirty="0"/>
          </a:p>
          <a:p>
            <a:pPr lvl="1">
              <a:buFontTx/>
              <a:buChar char="•"/>
            </a:pP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GOTO </a:t>
            </a:r>
            <a:r>
              <a:rPr lang="zh-CN" altLang="en-US" sz="2800" dirty="0">
                <a:solidFill>
                  <a:srgbClr val="800080"/>
                </a:solidFill>
              </a:rPr>
              <a:t>表 是用于完成归约动作后的辅助动作</a:t>
            </a:r>
            <a:endParaRPr kumimoji="0" lang="zh-CN" altLang="en-US" sz="2800" b="1" dirty="0"/>
          </a:p>
        </p:txBody>
      </p:sp>
      <p:sp>
        <p:nvSpPr>
          <p:cNvPr id="466961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962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963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964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19"/>
          <p:cNvGrpSpPr/>
          <p:nvPr/>
        </p:nvGrpSpPr>
        <p:grpSpPr bwMode="auto">
          <a:xfrm rot="16200000" flipV="1">
            <a:off x="2960434" y="2276920"/>
            <a:ext cx="504190" cy="1656224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19"/>
          <p:cNvGrpSpPr/>
          <p:nvPr/>
        </p:nvGrpSpPr>
        <p:grpSpPr bwMode="auto">
          <a:xfrm rot="16200000">
            <a:off x="5877710" y="1925960"/>
            <a:ext cx="568357" cy="2370365"/>
            <a:chOff x="4558" y="1162"/>
            <a:chExt cx="589" cy="1316"/>
          </a:xfrm>
        </p:grpSpPr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728307" y="2852937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符号栈</a:t>
            </a:r>
          </a:p>
        </p:txBody>
      </p:sp>
      <p:sp>
        <p:nvSpPr>
          <p:cNvPr id="16" name="矩形 15"/>
          <p:cNvSpPr/>
          <p:nvPr/>
        </p:nvSpPr>
        <p:spPr>
          <a:xfrm>
            <a:off x="4871428" y="2113502"/>
            <a:ext cx="27222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剩余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输入串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11760" y="2852937"/>
            <a:ext cx="16594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  X</a:t>
            </a:r>
            <a:r>
              <a:rPr lang="en-US" altLang="zh-CN" sz="2800" baseline="-25000" dirty="0">
                <a:solidFill>
                  <a:srgbClr val="800080"/>
                </a:solidFill>
              </a:rPr>
              <a:t>1</a:t>
            </a:r>
            <a:r>
              <a:rPr lang="en-US" altLang="zh-CN" sz="2800" baseline="-25000" dirty="0">
                <a:solidFill>
                  <a:srgbClr val="80008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en-US" altLang="zh-CN" sz="2800" dirty="0" err="1">
                <a:solidFill>
                  <a:srgbClr val="800080"/>
                </a:solidFill>
              </a:rPr>
              <a:t>X</a:t>
            </a:r>
            <a:r>
              <a:rPr lang="en-US" altLang="zh-CN" sz="2800" baseline="-25000" dirty="0" err="1">
                <a:solidFill>
                  <a:srgbClr val="800080"/>
                </a:solidFill>
              </a:rPr>
              <a:t>n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28307" y="2204864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状态栈</a:t>
            </a:r>
          </a:p>
        </p:txBody>
      </p:sp>
      <p:grpSp>
        <p:nvGrpSpPr>
          <p:cNvPr id="19" name="Group 19"/>
          <p:cNvGrpSpPr/>
          <p:nvPr/>
        </p:nvGrpSpPr>
        <p:grpSpPr bwMode="auto">
          <a:xfrm rot="16200000" flipV="1">
            <a:off x="2959442" y="1709432"/>
            <a:ext cx="504190" cy="1656224"/>
            <a:chOff x="4558" y="1162"/>
            <a:chExt cx="589" cy="1316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2456425" y="2276872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i="1" dirty="0">
                <a:solidFill>
                  <a:srgbClr val="9900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990099"/>
                </a:solidFill>
              </a:rPr>
              <a:t>0 </a:t>
            </a:r>
            <a:r>
              <a:rPr lang="en-US" altLang="zh-CN" sz="2800" i="1" dirty="0">
                <a:solidFill>
                  <a:srgbClr val="990099"/>
                </a:solidFill>
                <a:latin typeface="Times New Roman" panose="02020603050405020304" pitchFamily="18" charset="0"/>
              </a:rPr>
              <a:t> i</a:t>
            </a:r>
            <a:r>
              <a:rPr lang="en-US" altLang="zh-CN" sz="2800" baseline="-25000" dirty="0">
                <a:solidFill>
                  <a:srgbClr val="990099"/>
                </a:solidFill>
              </a:rPr>
              <a:t>1</a:t>
            </a:r>
            <a:r>
              <a:rPr lang="en-US" altLang="zh-CN" sz="2800" baseline="-25000" dirty="0">
                <a:solidFill>
                  <a:srgbClr val="99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en-US" altLang="zh-CN" sz="2800" i="1" dirty="0">
                <a:solidFill>
                  <a:srgbClr val="990099"/>
                </a:solidFill>
                <a:latin typeface="Times New Roman" panose="02020603050405020304" pitchFamily="18" charset="0"/>
              </a:rPr>
              <a:t>  i</a:t>
            </a:r>
            <a:r>
              <a:rPr lang="en-US" altLang="zh-CN" sz="2800" baseline="-25000" dirty="0">
                <a:solidFill>
                  <a:srgbClr val="990099"/>
                </a:solidFill>
              </a:rPr>
              <a:t>n</a:t>
            </a:r>
            <a:endParaRPr lang="zh-CN" altLang="en-US" sz="2800" baseline="-25000" dirty="0">
              <a:solidFill>
                <a:srgbClr val="990099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76706" y="2810546"/>
            <a:ext cx="23703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aseline="-25000" dirty="0">
                <a:solidFill>
                  <a:srgbClr val="990099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 a</a:t>
            </a:r>
            <a:r>
              <a:rPr kumimoji="1" lang="en-US" altLang="zh-CN" baseline="-25000" dirty="0">
                <a:solidFill>
                  <a:srgbClr val="990099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….a</a:t>
            </a:r>
            <a:r>
              <a:rPr kumimoji="1" lang="en-US" altLang="zh-CN" baseline="-25000" dirty="0">
                <a:solidFill>
                  <a:srgbClr val="990099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#</a:t>
            </a:r>
            <a:endParaRPr kumimoji="1" lang="zh-CN" altLang="en-US" dirty="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563888" y="2368234"/>
            <a:ext cx="432048" cy="412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148064" y="2982627"/>
            <a:ext cx="432048" cy="4126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3" grpId="0"/>
      <p:bldP spid="24" grpId="0"/>
      <p:bldP spid="2" grpId="0" animBg="1"/>
      <p:bldP spid="2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420053660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4843351" y="3321842"/>
            <a:ext cx="642941" cy="1714514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695895" y="3316998"/>
            <a:ext cx="1363592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>
            <a:off x="6799917" y="3884047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10800000" flipV="1">
            <a:off x="5164823" y="2428868"/>
            <a:ext cx="2071702" cy="1643074"/>
          </a:xfrm>
          <a:prstGeom prst="curvedConnector3">
            <a:avLst>
              <a:gd name="adj1" fmla="val 99248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直接连接符 37"/>
          <p:cNvCxnSpPr/>
          <p:nvPr/>
        </p:nvCxnSpPr>
        <p:spPr>
          <a:xfrm rot="10800000" flipV="1">
            <a:off x="5664889" y="2500306"/>
            <a:ext cx="1455568" cy="142876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/>
          <p:nvPr/>
        </p:nvCxnSpPr>
        <p:spPr>
          <a:xfrm rot="5400000">
            <a:off x="6035483" y="2772654"/>
            <a:ext cx="1428760" cy="102694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矩形 14"/>
          <p:cNvSpPr/>
          <p:nvPr/>
        </p:nvSpPr>
        <p:spPr>
          <a:xfrm>
            <a:off x="32005" y="1486363"/>
            <a:ext cx="29289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23839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850899449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4843351" y="3321842"/>
            <a:ext cx="642941" cy="1714514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695895" y="3316998"/>
            <a:ext cx="1363592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>
            <a:off x="6799917" y="3884047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10800000" flipV="1">
            <a:off x="5164823" y="2428868"/>
            <a:ext cx="2071702" cy="1643074"/>
          </a:xfrm>
          <a:prstGeom prst="curvedConnector3">
            <a:avLst>
              <a:gd name="adj1" fmla="val 99248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直接连接符 37"/>
          <p:cNvCxnSpPr/>
          <p:nvPr/>
        </p:nvCxnSpPr>
        <p:spPr>
          <a:xfrm rot="10800000" flipV="1">
            <a:off x="5664889" y="2500306"/>
            <a:ext cx="1455568" cy="142876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/>
          <p:nvPr/>
        </p:nvCxnSpPr>
        <p:spPr>
          <a:xfrm rot="5400000">
            <a:off x="6035483" y="2772654"/>
            <a:ext cx="1428760" cy="102694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 rot="5400000">
            <a:off x="5629170" y="4607727"/>
            <a:ext cx="214314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rot="10800000" flipV="1">
            <a:off x="5164823" y="4500570"/>
            <a:ext cx="500066" cy="214314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矩形 17"/>
          <p:cNvSpPr/>
          <p:nvPr/>
        </p:nvSpPr>
        <p:spPr>
          <a:xfrm>
            <a:off x="32005" y="1486363"/>
            <a:ext cx="29289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00882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779790362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4593319" y="3786189"/>
            <a:ext cx="642941" cy="2214578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374424" y="3638469"/>
            <a:ext cx="2006534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 rot="16200000" flipH="1">
            <a:off x="6424208" y="4259756"/>
            <a:ext cx="759399" cy="798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10800000" flipV="1">
            <a:off x="4593319" y="2428868"/>
            <a:ext cx="2643206" cy="2214578"/>
          </a:xfrm>
          <a:prstGeom prst="curvedConnector3">
            <a:avLst>
              <a:gd name="adj1" fmla="val 106079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 rot="5400000">
            <a:off x="5629170" y="4607727"/>
            <a:ext cx="214314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rot="10800000" flipV="1">
            <a:off x="5164823" y="4500570"/>
            <a:ext cx="500066" cy="214314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曲线连接符 25"/>
          <p:cNvCxnSpPr/>
          <p:nvPr/>
        </p:nvCxnSpPr>
        <p:spPr bwMode="auto">
          <a:xfrm rot="5400000">
            <a:off x="5629170" y="3178967"/>
            <a:ext cx="2214578" cy="857256"/>
          </a:xfrm>
          <a:prstGeom prst="curvedConnector3">
            <a:avLst>
              <a:gd name="adj1" fmla="val 12622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曲线连接符 32"/>
          <p:cNvCxnSpPr/>
          <p:nvPr/>
        </p:nvCxnSpPr>
        <p:spPr bwMode="auto">
          <a:xfrm rot="5400000">
            <a:off x="5629170" y="2607463"/>
            <a:ext cx="1643074" cy="1428760"/>
          </a:xfrm>
          <a:prstGeom prst="curvedConnector3">
            <a:avLst>
              <a:gd name="adj1" fmla="val 6064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矩形 17"/>
          <p:cNvSpPr/>
          <p:nvPr/>
        </p:nvSpPr>
        <p:spPr>
          <a:xfrm>
            <a:off x="32005" y="1486363"/>
            <a:ext cx="29289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9215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885915943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4307567" y="4071941"/>
            <a:ext cx="642941" cy="1643074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374424" y="3638469"/>
            <a:ext cx="2006534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 rot="16200000" flipH="1">
            <a:off x="6424208" y="4259756"/>
            <a:ext cx="759399" cy="798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10800000" flipV="1">
            <a:off x="4593319" y="2428868"/>
            <a:ext cx="2643206" cy="2214578"/>
          </a:xfrm>
          <a:prstGeom prst="curvedConnector3">
            <a:avLst>
              <a:gd name="adj1" fmla="val 106079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 rot="5400000">
            <a:off x="5629170" y="4607727"/>
            <a:ext cx="214314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rot="10800000" flipV="1">
            <a:off x="5164823" y="4500570"/>
            <a:ext cx="500066" cy="214314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曲线连接符 25"/>
          <p:cNvCxnSpPr/>
          <p:nvPr/>
        </p:nvCxnSpPr>
        <p:spPr bwMode="auto">
          <a:xfrm rot="5400000">
            <a:off x="5629170" y="3178967"/>
            <a:ext cx="2214578" cy="857256"/>
          </a:xfrm>
          <a:prstGeom prst="curvedConnector3">
            <a:avLst>
              <a:gd name="adj1" fmla="val 12622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曲线连接符 32"/>
          <p:cNvCxnSpPr/>
          <p:nvPr/>
        </p:nvCxnSpPr>
        <p:spPr bwMode="auto">
          <a:xfrm rot="5400000">
            <a:off x="5629170" y="2607463"/>
            <a:ext cx="1643074" cy="1428760"/>
          </a:xfrm>
          <a:prstGeom prst="curvedConnector3">
            <a:avLst>
              <a:gd name="adj1" fmla="val 6064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矩形 17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endParaRPr lang="en-US" altLang="zh-CN" i="1" dirty="0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8895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326603156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4307567" y="4071941"/>
            <a:ext cx="642941" cy="1643074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374424" y="3638469"/>
            <a:ext cx="2006534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 rot="16200000" flipH="1">
            <a:off x="6424208" y="4259756"/>
            <a:ext cx="759399" cy="798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10800000" flipV="1">
            <a:off x="4593319" y="2428868"/>
            <a:ext cx="2643206" cy="2214578"/>
          </a:xfrm>
          <a:prstGeom prst="curvedConnector3">
            <a:avLst>
              <a:gd name="adj1" fmla="val 106079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 rot="5400000">
            <a:off x="5629170" y="4607727"/>
            <a:ext cx="214314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rot="10800000" flipV="1">
            <a:off x="5164823" y="4500570"/>
            <a:ext cx="500066" cy="214314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曲线连接符 25"/>
          <p:cNvCxnSpPr/>
          <p:nvPr/>
        </p:nvCxnSpPr>
        <p:spPr bwMode="auto">
          <a:xfrm rot="5400000">
            <a:off x="5629170" y="3178967"/>
            <a:ext cx="2214578" cy="857256"/>
          </a:xfrm>
          <a:prstGeom prst="curvedConnector3">
            <a:avLst>
              <a:gd name="adj1" fmla="val 12622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曲线连接符 32"/>
          <p:cNvCxnSpPr/>
          <p:nvPr/>
        </p:nvCxnSpPr>
        <p:spPr bwMode="auto">
          <a:xfrm rot="5400000">
            <a:off x="5629170" y="2607463"/>
            <a:ext cx="1643074" cy="1428760"/>
          </a:xfrm>
          <a:prstGeom prst="curvedConnector3">
            <a:avLst>
              <a:gd name="adj1" fmla="val 6064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>
          <a:xfrm rot="5400000">
            <a:off x="5129104" y="5250669"/>
            <a:ext cx="214314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矩形 18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endParaRPr lang="en-US" altLang="zh-CN" i="1" dirty="0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09948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997086940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4312378" y="4712019"/>
            <a:ext cx="642941" cy="1633450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017234" y="3995659"/>
            <a:ext cx="2720914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 rot="16200000" flipH="1">
            <a:off x="6031298" y="4652665"/>
            <a:ext cx="1545220" cy="79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5400000">
            <a:off x="4450443" y="2571744"/>
            <a:ext cx="2928958" cy="2643206"/>
          </a:xfrm>
          <a:prstGeom prst="curvedConnector3">
            <a:avLst>
              <a:gd name="adj1" fmla="val -9481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 rot="5400000">
            <a:off x="5343418" y="4893479"/>
            <a:ext cx="785818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rot="10800000" flipV="1">
            <a:off x="5164823" y="4500570"/>
            <a:ext cx="500066" cy="214314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曲线连接符 25"/>
          <p:cNvCxnSpPr/>
          <p:nvPr/>
        </p:nvCxnSpPr>
        <p:spPr bwMode="auto">
          <a:xfrm rot="5400000">
            <a:off x="5307699" y="3500438"/>
            <a:ext cx="2857520" cy="857256"/>
          </a:xfrm>
          <a:prstGeom prst="curvedConnector3">
            <a:avLst>
              <a:gd name="adj1" fmla="val 2505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曲线连接符 32"/>
          <p:cNvCxnSpPr/>
          <p:nvPr/>
        </p:nvCxnSpPr>
        <p:spPr bwMode="auto">
          <a:xfrm rot="5400000">
            <a:off x="5629170" y="2607463"/>
            <a:ext cx="1643074" cy="1428760"/>
          </a:xfrm>
          <a:prstGeom prst="curvedConnector3">
            <a:avLst>
              <a:gd name="adj1" fmla="val -7410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>
          <a:xfrm rot="5400000">
            <a:off x="5129104" y="5250669"/>
            <a:ext cx="214314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矩形 18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542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899622011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3776594" y="5247805"/>
            <a:ext cx="642941" cy="561879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017234" y="3995659"/>
            <a:ext cx="2720914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 rot="16200000" flipH="1">
            <a:off x="6031298" y="4652665"/>
            <a:ext cx="1545220" cy="79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5400000">
            <a:off x="4450443" y="2571744"/>
            <a:ext cx="2928958" cy="2643206"/>
          </a:xfrm>
          <a:prstGeom prst="curvedConnector3">
            <a:avLst>
              <a:gd name="adj1" fmla="val -9481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 rot="5400000">
            <a:off x="5343418" y="4893479"/>
            <a:ext cx="785818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rot="10800000" flipV="1">
            <a:off x="5164823" y="4500570"/>
            <a:ext cx="500066" cy="214314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曲线连接符 25"/>
          <p:cNvCxnSpPr/>
          <p:nvPr/>
        </p:nvCxnSpPr>
        <p:spPr bwMode="auto">
          <a:xfrm rot="5400000">
            <a:off x="5307699" y="3500438"/>
            <a:ext cx="2857520" cy="857256"/>
          </a:xfrm>
          <a:prstGeom prst="curvedConnector3">
            <a:avLst>
              <a:gd name="adj1" fmla="val 2505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曲线连接符 32"/>
          <p:cNvCxnSpPr/>
          <p:nvPr/>
        </p:nvCxnSpPr>
        <p:spPr bwMode="auto">
          <a:xfrm rot="5400000">
            <a:off x="5629170" y="2607463"/>
            <a:ext cx="1643074" cy="1428760"/>
          </a:xfrm>
          <a:prstGeom prst="curvedConnector3">
            <a:avLst>
              <a:gd name="adj1" fmla="val -7410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>
          <a:xfrm rot="5400000">
            <a:off x="5129104" y="5250669"/>
            <a:ext cx="214314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89235" y="5980494"/>
            <a:ext cx="2034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推导结束</a:t>
            </a:r>
            <a:endParaRPr lang="en-US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2123728" y="6039428"/>
            <a:ext cx="702027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观察其逆过程</a:t>
            </a:r>
            <a:r>
              <a:rPr lang="en-US" altLang="zh-CN" dirty="0"/>
              <a:t>,</a:t>
            </a:r>
            <a:r>
              <a:rPr lang="zh-CN" altLang="en-US" dirty="0"/>
              <a:t>并和表</a:t>
            </a:r>
            <a:r>
              <a:rPr lang="en-US" altLang="zh-CN" dirty="0"/>
              <a:t>6.2</a:t>
            </a:r>
            <a:r>
              <a:rPr lang="zh-CN" altLang="en-US" dirty="0"/>
              <a:t>中的内容对比</a:t>
            </a:r>
            <a:endParaRPr lang="en-US" altLang="zh-C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/>
              <p14:cNvContentPartPr/>
              <p14:nvPr/>
            </p14:nvContentPartPr>
            <p14:xfrm>
              <a:off x="6236269" y="2223360"/>
              <a:ext cx="360" cy="36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26909" y="221400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矩形 24"/>
          <p:cNvSpPr/>
          <p:nvPr/>
        </p:nvSpPr>
        <p:spPr>
          <a:xfrm>
            <a:off x="2563039" y="4952212"/>
            <a:ext cx="1144865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</a:p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24" name="Group 19"/>
          <p:cNvGrpSpPr/>
          <p:nvPr/>
        </p:nvGrpSpPr>
        <p:grpSpPr bwMode="auto">
          <a:xfrm rot="16200000">
            <a:off x="5965738" y="3642469"/>
            <a:ext cx="619931" cy="3793393"/>
            <a:chOff x="4558" y="1162"/>
            <a:chExt cx="589" cy="1316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42" name="矩形 41"/>
          <p:cNvSpPr/>
          <p:nvPr/>
        </p:nvSpPr>
        <p:spPr>
          <a:xfrm>
            <a:off x="107504" y="5335300"/>
            <a:ext cx="41229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#</a:t>
            </a:r>
          </a:p>
        </p:txBody>
      </p:sp>
      <p:grpSp>
        <p:nvGrpSpPr>
          <p:cNvPr id="43" name="Group 19"/>
          <p:cNvGrpSpPr/>
          <p:nvPr/>
        </p:nvGrpSpPr>
        <p:grpSpPr bwMode="auto">
          <a:xfrm rot="16200000" flipV="1">
            <a:off x="109301" y="5411664"/>
            <a:ext cx="463908" cy="432048"/>
            <a:chOff x="4558" y="1162"/>
            <a:chExt cx="589" cy="1316"/>
          </a:xfrm>
        </p:grpSpPr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1999468" y="5335300"/>
            <a:ext cx="41229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#</a:t>
            </a:r>
          </a:p>
        </p:txBody>
      </p:sp>
      <p:grpSp>
        <p:nvGrpSpPr>
          <p:cNvPr id="51" name="Group 19"/>
          <p:cNvGrpSpPr/>
          <p:nvPr/>
        </p:nvGrpSpPr>
        <p:grpSpPr bwMode="auto">
          <a:xfrm rot="16200000">
            <a:off x="1300279" y="4748762"/>
            <a:ext cx="453397" cy="1769568"/>
            <a:chOff x="4558" y="1162"/>
            <a:chExt cx="589" cy="1316"/>
          </a:xfrm>
        </p:grpSpPr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80591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5" grpId="0" animBg="1"/>
      <p:bldP spid="42" grpId="0" animBg="1"/>
      <p:bldP spid="5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452029603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3776594" y="5247805"/>
            <a:ext cx="642941" cy="561879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017234" y="3995659"/>
            <a:ext cx="2720914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 rot="16200000" flipH="1">
            <a:off x="6031298" y="4652665"/>
            <a:ext cx="1545220" cy="79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5400000">
            <a:off x="4450443" y="2571744"/>
            <a:ext cx="2928958" cy="2643206"/>
          </a:xfrm>
          <a:prstGeom prst="curvedConnector3">
            <a:avLst>
              <a:gd name="adj1" fmla="val -9481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 rot="5400000">
            <a:off x="5343418" y="4893479"/>
            <a:ext cx="785818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rot="10800000" flipV="1">
            <a:off x="5164823" y="4500570"/>
            <a:ext cx="500066" cy="214314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曲线连接符 25"/>
          <p:cNvCxnSpPr/>
          <p:nvPr/>
        </p:nvCxnSpPr>
        <p:spPr bwMode="auto">
          <a:xfrm rot="5400000">
            <a:off x="5307699" y="3500438"/>
            <a:ext cx="2857520" cy="857256"/>
          </a:xfrm>
          <a:prstGeom prst="curvedConnector3">
            <a:avLst>
              <a:gd name="adj1" fmla="val 2505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曲线连接符 32"/>
          <p:cNvCxnSpPr/>
          <p:nvPr/>
        </p:nvCxnSpPr>
        <p:spPr bwMode="auto">
          <a:xfrm rot="5400000">
            <a:off x="5629170" y="2607463"/>
            <a:ext cx="1643074" cy="1428760"/>
          </a:xfrm>
          <a:prstGeom prst="curvedConnector3">
            <a:avLst>
              <a:gd name="adj1" fmla="val -7410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>
          <a:xfrm rot="5400000">
            <a:off x="5129104" y="5250669"/>
            <a:ext cx="214314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/>
              <p14:cNvContentPartPr/>
              <p14:nvPr/>
            </p14:nvContentPartPr>
            <p14:xfrm>
              <a:off x="6236269" y="2223360"/>
              <a:ext cx="360" cy="36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226909" y="221400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矩形 24"/>
          <p:cNvSpPr/>
          <p:nvPr/>
        </p:nvSpPr>
        <p:spPr>
          <a:xfrm>
            <a:off x="2563039" y="4952212"/>
            <a:ext cx="1144865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</a:p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24" name="Group 19"/>
          <p:cNvGrpSpPr/>
          <p:nvPr/>
        </p:nvGrpSpPr>
        <p:grpSpPr bwMode="auto">
          <a:xfrm rot="16200000">
            <a:off x="5965738" y="3642469"/>
            <a:ext cx="619931" cy="3793393"/>
            <a:chOff x="4558" y="1162"/>
            <a:chExt cx="589" cy="1316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2299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4091426139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4017107" y="5007290"/>
            <a:ext cx="642941" cy="1042908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017234" y="3995659"/>
            <a:ext cx="2720914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 rot="16200000" flipH="1">
            <a:off x="6031298" y="4652665"/>
            <a:ext cx="1545220" cy="79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5400000">
            <a:off x="4450443" y="2571744"/>
            <a:ext cx="2928958" cy="2643206"/>
          </a:xfrm>
          <a:prstGeom prst="curvedConnector3">
            <a:avLst>
              <a:gd name="adj1" fmla="val -9481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 rot="5400000">
            <a:off x="5343418" y="4893479"/>
            <a:ext cx="785818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rot="10800000" flipV="1">
            <a:off x="5164823" y="4500570"/>
            <a:ext cx="500066" cy="214314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曲线连接符 25"/>
          <p:cNvCxnSpPr/>
          <p:nvPr/>
        </p:nvCxnSpPr>
        <p:spPr bwMode="auto">
          <a:xfrm rot="5400000">
            <a:off x="5307699" y="3500438"/>
            <a:ext cx="2857520" cy="857256"/>
          </a:xfrm>
          <a:prstGeom prst="curvedConnector3">
            <a:avLst>
              <a:gd name="adj1" fmla="val 2505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曲线连接符 32"/>
          <p:cNvCxnSpPr/>
          <p:nvPr/>
        </p:nvCxnSpPr>
        <p:spPr bwMode="auto">
          <a:xfrm rot="5400000">
            <a:off x="5629170" y="2607463"/>
            <a:ext cx="1643074" cy="1428760"/>
          </a:xfrm>
          <a:prstGeom prst="curvedConnector3">
            <a:avLst>
              <a:gd name="adj1" fmla="val -7410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>
          <a:xfrm rot="5400000">
            <a:off x="5129104" y="5250669"/>
            <a:ext cx="214314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矩形 18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1" name="矩形 20"/>
          <p:cNvSpPr/>
          <p:nvPr/>
        </p:nvSpPr>
        <p:spPr>
          <a:xfrm>
            <a:off x="2563039" y="4952212"/>
            <a:ext cx="1144865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</a:p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2</a:t>
            </a:r>
            <a:endParaRPr lang="zh-CN" altLang="en-US" sz="2800" dirty="0"/>
          </a:p>
        </p:txBody>
      </p:sp>
      <p:grpSp>
        <p:nvGrpSpPr>
          <p:cNvPr id="24" name="Group 19"/>
          <p:cNvGrpSpPr/>
          <p:nvPr/>
        </p:nvGrpSpPr>
        <p:grpSpPr bwMode="auto">
          <a:xfrm rot="16200000">
            <a:off x="6206250" y="3882980"/>
            <a:ext cx="619931" cy="3312367"/>
            <a:chOff x="4558" y="1162"/>
            <a:chExt cx="589" cy="1316"/>
          </a:xfrm>
        </p:grpSpPr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3402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996870708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4312378" y="4712019"/>
            <a:ext cx="642941" cy="1633450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017234" y="3995659"/>
            <a:ext cx="2720914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 rot="16200000" flipH="1">
            <a:off x="6031298" y="4652665"/>
            <a:ext cx="1545220" cy="79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5400000">
            <a:off x="4450443" y="2571744"/>
            <a:ext cx="2928958" cy="2643206"/>
          </a:xfrm>
          <a:prstGeom prst="curvedConnector3">
            <a:avLst>
              <a:gd name="adj1" fmla="val -9481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 rot="5400000">
            <a:off x="5343418" y="4893479"/>
            <a:ext cx="785818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rot="10800000" flipV="1">
            <a:off x="5164823" y="4500570"/>
            <a:ext cx="500066" cy="214314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曲线连接符 25"/>
          <p:cNvCxnSpPr/>
          <p:nvPr/>
        </p:nvCxnSpPr>
        <p:spPr bwMode="auto">
          <a:xfrm rot="5400000">
            <a:off x="5307699" y="3500438"/>
            <a:ext cx="2857520" cy="857256"/>
          </a:xfrm>
          <a:prstGeom prst="curvedConnector3">
            <a:avLst>
              <a:gd name="adj1" fmla="val 2505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曲线连接符 32"/>
          <p:cNvCxnSpPr/>
          <p:nvPr/>
        </p:nvCxnSpPr>
        <p:spPr bwMode="auto">
          <a:xfrm rot="5400000">
            <a:off x="5629170" y="2607463"/>
            <a:ext cx="1643074" cy="1428760"/>
          </a:xfrm>
          <a:prstGeom prst="curvedConnector3">
            <a:avLst>
              <a:gd name="adj1" fmla="val -7410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>
          <a:xfrm rot="5400000">
            <a:off x="5129104" y="5250669"/>
            <a:ext cx="214314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矩形 18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21" name="Group 19"/>
          <p:cNvGrpSpPr/>
          <p:nvPr/>
        </p:nvGrpSpPr>
        <p:grpSpPr bwMode="auto">
          <a:xfrm rot="16200000">
            <a:off x="6483662" y="4160388"/>
            <a:ext cx="619931" cy="2757544"/>
            <a:chOff x="4558" y="1162"/>
            <a:chExt cx="589" cy="1316"/>
          </a:xfrm>
        </p:grpSpPr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2563039" y="4952212"/>
            <a:ext cx="1144865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</a:p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107504" y="5335300"/>
            <a:ext cx="41229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#</a:t>
            </a:r>
          </a:p>
        </p:txBody>
      </p:sp>
      <p:grpSp>
        <p:nvGrpSpPr>
          <p:cNvPr id="31" name="Group 19"/>
          <p:cNvGrpSpPr/>
          <p:nvPr/>
        </p:nvGrpSpPr>
        <p:grpSpPr bwMode="auto">
          <a:xfrm rot="16200000" flipV="1">
            <a:off x="352465" y="5168499"/>
            <a:ext cx="463908" cy="918377"/>
            <a:chOff x="4558" y="1162"/>
            <a:chExt cx="589" cy="1316"/>
          </a:xfrm>
        </p:grpSpPr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1999468" y="5335300"/>
            <a:ext cx="41229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#</a:t>
            </a:r>
          </a:p>
        </p:txBody>
      </p:sp>
      <p:grpSp>
        <p:nvGrpSpPr>
          <p:cNvPr id="37" name="Group 19"/>
          <p:cNvGrpSpPr/>
          <p:nvPr/>
        </p:nvGrpSpPr>
        <p:grpSpPr bwMode="auto">
          <a:xfrm rot="16200000">
            <a:off x="1536991" y="4985474"/>
            <a:ext cx="453397" cy="1296144"/>
            <a:chOff x="4558" y="1162"/>
            <a:chExt cx="589" cy="1316"/>
          </a:xfrm>
        </p:grpSpPr>
        <p:sp>
          <p:nvSpPr>
            <p:cNvPr id="3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88580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395233" y="857232"/>
          <a:ext cx="6677361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3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20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77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7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677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677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677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677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6773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6773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88808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</a:rPr>
                        <a:t>栈顶状态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ACTION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GOTO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80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#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880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S2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880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 err="1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880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S4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880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S5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S6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880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r2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r2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r2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r2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r2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r2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880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S8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880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r3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r3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r3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r3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r3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r3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880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S9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880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r4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r4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r4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r4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r4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r4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88808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r1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r1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r1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r1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r1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kern="1200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r1</a:t>
                      </a:r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0" lang="zh-CN" altLang="en-US" sz="2400" b="1" kern="1200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0" y="1500174"/>
            <a:ext cx="25002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以下面的文法为例</a:t>
            </a:r>
            <a:r>
              <a:rPr lang="en-US" altLang="zh-CN" sz="2800" dirty="0">
                <a:solidFill>
                  <a:srgbClr val="800080"/>
                </a:solidFill>
              </a:rPr>
              <a:t>(</a:t>
            </a:r>
            <a:r>
              <a:rPr lang="zh-CN" altLang="en-US" sz="2800" dirty="0">
                <a:solidFill>
                  <a:srgbClr val="800080"/>
                </a:solidFill>
              </a:rPr>
              <a:t>例</a:t>
            </a:r>
            <a:r>
              <a:rPr lang="en-US" altLang="zh-CN" sz="2800" dirty="0">
                <a:solidFill>
                  <a:srgbClr val="800080"/>
                </a:solidFill>
              </a:rPr>
              <a:t>5.1</a:t>
            </a: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r>
              <a:rPr lang="en-US" altLang="zh-CN" sz="2800" dirty="0">
                <a:solidFill>
                  <a:srgbClr val="800080"/>
                </a:solidFill>
              </a:rPr>
              <a:t>P124</a:t>
            </a:r>
            <a:r>
              <a:rPr lang="zh-CN" altLang="en-US" sz="2800" dirty="0">
                <a:solidFill>
                  <a:srgbClr val="800080"/>
                </a:solidFill>
              </a:rPr>
              <a:t>页</a:t>
            </a:r>
            <a:r>
              <a:rPr lang="en-US" altLang="zh-CN" sz="2800" dirty="0">
                <a:solidFill>
                  <a:srgbClr val="800080"/>
                </a:solidFill>
              </a:rPr>
              <a:t>)</a:t>
            </a:r>
            <a:r>
              <a:rPr lang="zh-CN" altLang="en-US" sz="2800" dirty="0">
                <a:solidFill>
                  <a:srgbClr val="800080"/>
                </a:solidFill>
              </a:rPr>
              <a:t>：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G[S]</a:t>
            </a:r>
            <a:r>
              <a:rPr lang="zh-CN" altLang="en-US" sz="2800" dirty="0">
                <a:cs typeface="Times New Roman" panose="02020603050405020304" pitchFamily="18" charset="0"/>
              </a:rPr>
              <a:t>：</a:t>
            </a:r>
            <a:r>
              <a:rPr lang="zh-CN" altLang="en-US" sz="2800" i="1" dirty="0">
                <a:cs typeface="Times New Roman" panose="02020603050405020304" pitchFamily="18" charset="0"/>
              </a:rPr>
              <a:t/>
            </a:r>
            <a:br>
              <a:rPr lang="zh-CN" altLang="en-US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(1) 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S→aAcBe</a:t>
            </a:r>
            <a:r>
              <a:rPr lang="en-US" altLang="zh-CN" sz="2800" i="1" dirty="0">
                <a:cs typeface="Times New Roman" panose="02020603050405020304" pitchFamily="18" charset="0"/>
              </a:rPr>
              <a:t/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(2) A → 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(3) A → 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Ab</a:t>
            </a:r>
            <a:r>
              <a:rPr lang="en-US" altLang="zh-CN" sz="2800" i="1" dirty="0">
                <a:cs typeface="Times New Roman" panose="02020603050405020304" pitchFamily="18" charset="0"/>
              </a:rPr>
              <a:t/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(4) B → d</a:t>
            </a:r>
          </a:p>
          <a:p>
            <a:pPr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其</a:t>
            </a:r>
            <a:r>
              <a:rPr lang="en-US" altLang="zh-CN" sz="2800" dirty="0">
                <a:cs typeface="Times New Roman" panose="02020603050405020304" pitchFamily="18" charset="0"/>
              </a:rPr>
              <a:t>LR(0)</a:t>
            </a:r>
            <a:r>
              <a:rPr lang="zh-CN" altLang="en-US" sz="2800" dirty="0">
                <a:cs typeface="Times New Roman" panose="02020603050405020304" pitchFamily="18" charset="0"/>
              </a:rPr>
              <a:t>分析表如右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504" y="116632"/>
            <a:ext cx="2610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Times New Roman" panose="02020603050405020304" pitchFamily="18" charset="0"/>
              </a:rPr>
              <a:t>分析表举例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72000" y="229584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P125 </a:t>
            </a:r>
            <a:r>
              <a:rPr lang="zh-CN" altLang="en-US" dirty="0">
                <a:cs typeface="Times New Roman" panose="02020603050405020304" pitchFamily="18" charset="0"/>
              </a:rPr>
              <a:t>表</a:t>
            </a:r>
            <a:r>
              <a:rPr lang="en-US" altLang="zh-CN" dirty="0">
                <a:cs typeface="Times New Roman" panose="02020603050405020304" pitchFamily="18" charset="0"/>
              </a:rPr>
              <a:t>6.1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083927662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4307567" y="4071941"/>
            <a:ext cx="642941" cy="1643074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374424" y="3638469"/>
            <a:ext cx="2006534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 rot="16200000" flipH="1">
            <a:off x="6424208" y="4259756"/>
            <a:ext cx="759399" cy="798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10800000" flipV="1">
            <a:off x="4593319" y="2428868"/>
            <a:ext cx="2643206" cy="2214578"/>
          </a:xfrm>
          <a:prstGeom prst="curvedConnector3">
            <a:avLst>
              <a:gd name="adj1" fmla="val 106079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 rot="5400000">
            <a:off x="5629170" y="4607727"/>
            <a:ext cx="214314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rot="10800000" flipV="1">
            <a:off x="5164823" y="4500570"/>
            <a:ext cx="500066" cy="214314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曲线连接符 25"/>
          <p:cNvCxnSpPr/>
          <p:nvPr/>
        </p:nvCxnSpPr>
        <p:spPr bwMode="auto">
          <a:xfrm rot="5400000">
            <a:off x="5629170" y="3178967"/>
            <a:ext cx="2214578" cy="857256"/>
          </a:xfrm>
          <a:prstGeom prst="curvedConnector3">
            <a:avLst>
              <a:gd name="adj1" fmla="val 12622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曲线连接符 32"/>
          <p:cNvCxnSpPr/>
          <p:nvPr/>
        </p:nvCxnSpPr>
        <p:spPr bwMode="auto">
          <a:xfrm rot="5400000">
            <a:off x="5629170" y="2607463"/>
            <a:ext cx="1643074" cy="1428760"/>
          </a:xfrm>
          <a:prstGeom prst="curvedConnector3">
            <a:avLst>
              <a:gd name="adj1" fmla="val 6064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直接连接符 17"/>
          <p:cNvCxnSpPr/>
          <p:nvPr/>
        </p:nvCxnSpPr>
        <p:spPr>
          <a:xfrm rot="5400000">
            <a:off x="5129104" y="5250669"/>
            <a:ext cx="214314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矩形 18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1" name="矩形 20"/>
          <p:cNvSpPr/>
          <p:nvPr/>
        </p:nvSpPr>
        <p:spPr>
          <a:xfrm>
            <a:off x="2563039" y="4296562"/>
            <a:ext cx="1144865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</a:p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2563039" y="5354052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cxnSp>
        <p:nvCxnSpPr>
          <p:cNvPr id="9" name="直接连接符 8"/>
          <p:cNvCxnSpPr>
            <a:endCxn id="24" idx="1"/>
          </p:cNvCxnSpPr>
          <p:nvPr/>
        </p:nvCxnSpPr>
        <p:spPr bwMode="auto">
          <a:xfrm>
            <a:off x="2051720" y="5615662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950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403889904"/>
              </p:ext>
            </p:extLst>
          </p:nvPr>
        </p:nvGraphicFramePr>
        <p:xfrm>
          <a:off x="3779912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4305350" y="4071941"/>
            <a:ext cx="642941" cy="1643074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372207" y="3638469"/>
            <a:ext cx="2006534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5750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 rot="16200000" flipH="1">
            <a:off x="6421991" y="4259756"/>
            <a:ext cx="759399" cy="798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1168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10800000" flipV="1">
            <a:off x="4591102" y="2428868"/>
            <a:ext cx="2643206" cy="2214578"/>
          </a:xfrm>
          <a:prstGeom prst="curvedConnector3">
            <a:avLst>
              <a:gd name="adj1" fmla="val 106079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 rot="5400000">
            <a:off x="5626953" y="4607727"/>
            <a:ext cx="214314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rot="10800000" flipV="1">
            <a:off x="5162606" y="4500570"/>
            <a:ext cx="500066" cy="214314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曲线连接符 25"/>
          <p:cNvCxnSpPr/>
          <p:nvPr/>
        </p:nvCxnSpPr>
        <p:spPr bwMode="auto">
          <a:xfrm rot="5400000">
            <a:off x="5626953" y="3178967"/>
            <a:ext cx="2214578" cy="857256"/>
          </a:xfrm>
          <a:prstGeom prst="curvedConnector3">
            <a:avLst>
              <a:gd name="adj1" fmla="val 12622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曲线连接符 32"/>
          <p:cNvCxnSpPr/>
          <p:nvPr/>
        </p:nvCxnSpPr>
        <p:spPr bwMode="auto">
          <a:xfrm rot="5400000">
            <a:off x="5626953" y="2607463"/>
            <a:ext cx="1643074" cy="1428760"/>
          </a:xfrm>
          <a:prstGeom prst="curvedConnector3">
            <a:avLst>
              <a:gd name="adj1" fmla="val 6064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roup 19"/>
          <p:cNvGrpSpPr/>
          <p:nvPr/>
        </p:nvGrpSpPr>
        <p:grpSpPr bwMode="auto">
          <a:xfrm rot="16200000">
            <a:off x="6483662" y="3512322"/>
            <a:ext cx="619931" cy="2757544"/>
            <a:chOff x="4558" y="1162"/>
            <a:chExt cx="589" cy="1316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7" name="矩形 26"/>
          <p:cNvSpPr/>
          <p:nvPr/>
        </p:nvSpPr>
        <p:spPr>
          <a:xfrm>
            <a:off x="2563039" y="4296562"/>
            <a:ext cx="1144865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</a:p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2563039" y="5354052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cxnSp>
        <p:nvCxnSpPr>
          <p:cNvPr id="30" name="直接连接符 29"/>
          <p:cNvCxnSpPr>
            <a:endCxn id="28" idx="1"/>
          </p:cNvCxnSpPr>
          <p:nvPr/>
        </p:nvCxnSpPr>
        <p:spPr bwMode="auto">
          <a:xfrm>
            <a:off x="2051720" y="5615662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3023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587735534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4593319" y="3786189"/>
            <a:ext cx="642941" cy="2214578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374424" y="3638469"/>
            <a:ext cx="2006534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 rot="16200000" flipH="1">
            <a:off x="6424208" y="4259756"/>
            <a:ext cx="759399" cy="798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10800000" flipV="1">
            <a:off x="4593319" y="2428868"/>
            <a:ext cx="2643206" cy="2214578"/>
          </a:xfrm>
          <a:prstGeom prst="curvedConnector3">
            <a:avLst>
              <a:gd name="adj1" fmla="val 106079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 rot="5400000">
            <a:off x="5629170" y="4607727"/>
            <a:ext cx="214314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rot="10800000" flipV="1">
            <a:off x="5164823" y="4500570"/>
            <a:ext cx="500066" cy="214314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曲线连接符 25"/>
          <p:cNvCxnSpPr/>
          <p:nvPr/>
        </p:nvCxnSpPr>
        <p:spPr bwMode="auto">
          <a:xfrm rot="5400000">
            <a:off x="5629170" y="3178967"/>
            <a:ext cx="2214578" cy="857256"/>
          </a:xfrm>
          <a:prstGeom prst="curvedConnector3">
            <a:avLst>
              <a:gd name="adj1" fmla="val 12622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曲线连接符 32"/>
          <p:cNvCxnSpPr/>
          <p:nvPr/>
        </p:nvCxnSpPr>
        <p:spPr bwMode="auto">
          <a:xfrm rot="5400000">
            <a:off x="5629170" y="2607463"/>
            <a:ext cx="1643074" cy="1428760"/>
          </a:xfrm>
          <a:prstGeom prst="curvedConnector3">
            <a:avLst>
              <a:gd name="adj1" fmla="val 6064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矩形 17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9" name="矩形 18"/>
          <p:cNvSpPr/>
          <p:nvPr/>
        </p:nvSpPr>
        <p:spPr>
          <a:xfrm>
            <a:off x="2563039" y="4296562"/>
            <a:ext cx="1144865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</a:p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5</a:t>
            </a:r>
            <a:endParaRPr lang="zh-CN" altLang="en-US" sz="2800" dirty="0"/>
          </a:p>
        </p:txBody>
      </p:sp>
      <p:grpSp>
        <p:nvGrpSpPr>
          <p:cNvPr id="21" name="Group 19"/>
          <p:cNvGrpSpPr/>
          <p:nvPr/>
        </p:nvGrpSpPr>
        <p:grpSpPr bwMode="auto">
          <a:xfrm rot="16200000">
            <a:off x="6787274" y="3815934"/>
            <a:ext cx="619931" cy="2150319"/>
            <a:chOff x="4558" y="1162"/>
            <a:chExt cx="589" cy="1316"/>
          </a:xfrm>
        </p:grpSpPr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107504" y="4572417"/>
            <a:ext cx="41229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#</a:t>
            </a:r>
          </a:p>
        </p:txBody>
      </p:sp>
      <p:grpSp>
        <p:nvGrpSpPr>
          <p:cNvPr id="30" name="Group 19"/>
          <p:cNvGrpSpPr/>
          <p:nvPr/>
        </p:nvGrpSpPr>
        <p:grpSpPr bwMode="auto">
          <a:xfrm rot="16200000" flipV="1">
            <a:off x="532486" y="4225596"/>
            <a:ext cx="463908" cy="1278418"/>
            <a:chOff x="4558" y="1162"/>
            <a:chExt cx="589" cy="1316"/>
          </a:xfrm>
        </p:grpSpPr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" name="矩形 34"/>
          <p:cNvSpPr/>
          <p:nvPr/>
        </p:nvSpPr>
        <p:spPr>
          <a:xfrm>
            <a:off x="2051720" y="4581128"/>
            <a:ext cx="28803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#</a:t>
            </a:r>
          </a:p>
        </p:txBody>
      </p:sp>
      <p:grpSp>
        <p:nvGrpSpPr>
          <p:cNvPr id="36" name="Group 19"/>
          <p:cNvGrpSpPr/>
          <p:nvPr/>
        </p:nvGrpSpPr>
        <p:grpSpPr bwMode="auto">
          <a:xfrm rot="16200000">
            <a:off x="1681006" y="4366607"/>
            <a:ext cx="453397" cy="1008111"/>
            <a:chOff x="4558" y="1162"/>
            <a:chExt cx="589" cy="1316"/>
          </a:xfrm>
        </p:grpSpPr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40" name="矩形 39"/>
          <p:cNvSpPr/>
          <p:nvPr/>
        </p:nvSpPr>
        <p:spPr>
          <a:xfrm>
            <a:off x="2563039" y="5354052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cxnSp>
        <p:nvCxnSpPr>
          <p:cNvPr id="41" name="直接连接符 40"/>
          <p:cNvCxnSpPr>
            <a:endCxn id="40" idx="1"/>
          </p:cNvCxnSpPr>
          <p:nvPr/>
        </p:nvCxnSpPr>
        <p:spPr bwMode="auto">
          <a:xfrm>
            <a:off x="2051720" y="5615662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8166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929522172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4843351" y="3402400"/>
            <a:ext cx="642941" cy="1714514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695895" y="3316998"/>
            <a:ext cx="1363592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>
            <a:off x="6799917" y="3884047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10800000" flipV="1">
            <a:off x="5164823" y="2428868"/>
            <a:ext cx="2071702" cy="1643074"/>
          </a:xfrm>
          <a:prstGeom prst="curvedConnector3">
            <a:avLst>
              <a:gd name="adj1" fmla="val 99248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直接连接符 37"/>
          <p:cNvCxnSpPr/>
          <p:nvPr/>
        </p:nvCxnSpPr>
        <p:spPr>
          <a:xfrm rot="10800000" flipV="1">
            <a:off x="5664889" y="2500306"/>
            <a:ext cx="1455568" cy="142876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/>
          <p:nvPr/>
        </p:nvCxnSpPr>
        <p:spPr>
          <a:xfrm rot="5400000">
            <a:off x="6035483" y="2772654"/>
            <a:ext cx="1428760" cy="102694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直接连接符 15"/>
          <p:cNvCxnSpPr/>
          <p:nvPr/>
        </p:nvCxnSpPr>
        <p:spPr>
          <a:xfrm rot="5400000">
            <a:off x="5629170" y="4607727"/>
            <a:ext cx="214314" cy="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直接连接符 16"/>
          <p:cNvCxnSpPr/>
          <p:nvPr/>
        </p:nvCxnSpPr>
        <p:spPr>
          <a:xfrm rot="10800000" flipV="1">
            <a:off x="5164823" y="4500570"/>
            <a:ext cx="500066" cy="214314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矩形 17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9" name="矩形 18"/>
          <p:cNvSpPr/>
          <p:nvPr/>
        </p:nvSpPr>
        <p:spPr>
          <a:xfrm>
            <a:off x="2563039" y="3651315"/>
            <a:ext cx="1106393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</a:p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6</a:t>
            </a:r>
            <a:endParaRPr lang="zh-CN" altLang="en-US" sz="2800" dirty="0"/>
          </a:p>
        </p:txBody>
      </p:sp>
      <p:grpSp>
        <p:nvGrpSpPr>
          <p:cNvPr id="21" name="Group 19"/>
          <p:cNvGrpSpPr/>
          <p:nvPr/>
        </p:nvGrpSpPr>
        <p:grpSpPr bwMode="auto">
          <a:xfrm rot="16200000">
            <a:off x="6787274" y="3167862"/>
            <a:ext cx="619931" cy="2150319"/>
            <a:chOff x="4558" y="1162"/>
            <a:chExt cx="589" cy="1316"/>
          </a:xfrm>
        </p:grpSpPr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2563039" y="5354052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cxnSp>
        <p:nvCxnSpPr>
          <p:cNvPr id="28" name="直接连接符 27"/>
          <p:cNvCxnSpPr>
            <a:endCxn id="27" idx="1"/>
          </p:cNvCxnSpPr>
          <p:nvPr/>
        </p:nvCxnSpPr>
        <p:spPr bwMode="auto">
          <a:xfrm>
            <a:off x="2051720" y="5615662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30" name="矩形 29"/>
          <p:cNvSpPr/>
          <p:nvPr/>
        </p:nvSpPr>
        <p:spPr>
          <a:xfrm>
            <a:off x="2563038" y="4653136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5</a:t>
            </a:r>
            <a:endParaRPr lang="zh-CN" altLang="en-US" sz="2800" dirty="0"/>
          </a:p>
        </p:txBody>
      </p:sp>
      <p:cxnSp>
        <p:nvCxnSpPr>
          <p:cNvPr id="31" name="直接连接符 30"/>
          <p:cNvCxnSpPr>
            <a:endCxn id="30" idx="1"/>
          </p:cNvCxnSpPr>
          <p:nvPr/>
        </p:nvCxnSpPr>
        <p:spPr bwMode="auto">
          <a:xfrm>
            <a:off x="2051719" y="4914746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00069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3556434759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4843351" y="3402400"/>
            <a:ext cx="642941" cy="1714514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695895" y="3316998"/>
            <a:ext cx="1363592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>
            <a:off x="6799917" y="3884047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10800000" flipV="1">
            <a:off x="5164823" y="2428868"/>
            <a:ext cx="2071702" cy="1643074"/>
          </a:xfrm>
          <a:prstGeom prst="curvedConnector3">
            <a:avLst>
              <a:gd name="adj1" fmla="val 99248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直接连接符 37"/>
          <p:cNvCxnSpPr/>
          <p:nvPr/>
        </p:nvCxnSpPr>
        <p:spPr>
          <a:xfrm rot="10800000" flipV="1">
            <a:off x="5664889" y="2500306"/>
            <a:ext cx="1455568" cy="142876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/>
          <p:nvPr/>
        </p:nvCxnSpPr>
        <p:spPr>
          <a:xfrm rot="5400000">
            <a:off x="6035483" y="2772654"/>
            <a:ext cx="1428760" cy="102694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矩形 13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2563039" y="3651314"/>
            <a:ext cx="1144865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</a:p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6</a:t>
            </a:r>
            <a:endParaRPr lang="zh-CN" altLang="en-US" sz="2800" dirty="0"/>
          </a:p>
        </p:txBody>
      </p:sp>
      <p:grpSp>
        <p:nvGrpSpPr>
          <p:cNvPr id="16" name="Group 19"/>
          <p:cNvGrpSpPr/>
          <p:nvPr/>
        </p:nvGrpSpPr>
        <p:grpSpPr bwMode="auto">
          <a:xfrm rot="16200000">
            <a:off x="6787274" y="3167862"/>
            <a:ext cx="619931" cy="2150319"/>
            <a:chOff x="4558" y="1162"/>
            <a:chExt cx="589" cy="1316"/>
          </a:xfrm>
        </p:grpSpPr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2563039" y="5373216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cxnSp>
        <p:nvCxnSpPr>
          <p:cNvPr id="24" name="直接连接符 23"/>
          <p:cNvCxnSpPr>
            <a:endCxn id="21" idx="1"/>
          </p:cNvCxnSpPr>
          <p:nvPr/>
        </p:nvCxnSpPr>
        <p:spPr bwMode="auto">
          <a:xfrm>
            <a:off x="2051720" y="5634826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5" name="矩形 24"/>
          <p:cNvSpPr/>
          <p:nvPr/>
        </p:nvSpPr>
        <p:spPr>
          <a:xfrm>
            <a:off x="2563038" y="4653136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5</a:t>
            </a:r>
            <a:endParaRPr lang="zh-CN" altLang="en-US" sz="2800" dirty="0"/>
          </a:p>
        </p:txBody>
      </p:sp>
      <p:cxnSp>
        <p:nvCxnSpPr>
          <p:cNvPr id="26" name="直接连接符 25"/>
          <p:cNvCxnSpPr>
            <a:endCxn id="25" idx="1"/>
          </p:cNvCxnSpPr>
          <p:nvPr/>
        </p:nvCxnSpPr>
        <p:spPr bwMode="auto">
          <a:xfrm>
            <a:off x="2051719" y="4914746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69401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959398999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5090419" y="3155332"/>
            <a:ext cx="642941" cy="2208651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695895" y="3316998"/>
            <a:ext cx="1363592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>
            <a:off x="6799917" y="3884047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10800000" flipV="1">
            <a:off x="5164823" y="2428868"/>
            <a:ext cx="2071702" cy="1643074"/>
          </a:xfrm>
          <a:prstGeom prst="curvedConnector3">
            <a:avLst>
              <a:gd name="adj1" fmla="val 99248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直接连接符 37"/>
          <p:cNvCxnSpPr/>
          <p:nvPr/>
        </p:nvCxnSpPr>
        <p:spPr>
          <a:xfrm rot="10800000" flipV="1">
            <a:off x="5664889" y="2500306"/>
            <a:ext cx="1455568" cy="142876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/>
          <p:nvPr/>
        </p:nvCxnSpPr>
        <p:spPr>
          <a:xfrm rot="5400000">
            <a:off x="6035483" y="2772654"/>
            <a:ext cx="1428760" cy="102694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矩形 13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2563039" y="3651314"/>
            <a:ext cx="1144865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</a:p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7</a:t>
            </a:r>
            <a:endParaRPr lang="zh-CN" altLang="en-US" sz="2800" dirty="0"/>
          </a:p>
        </p:txBody>
      </p:sp>
      <p:grpSp>
        <p:nvGrpSpPr>
          <p:cNvPr id="17" name="Group 19"/>
          <p:cNvGrpSpPr/>
          <p:nvPr/>
        </p:nvGrpSpPr>
        <p:grpSpPr bwMode="auto">
          <a:xfrm rot="16200000">
            <a:off x="7034342" y="3414929"/>
            <a:ext cx="619931" cy="1656183"/>
            <a:chOff x="4558" y="1162"/>
            <a:chExt cx="589" cy="1316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2563039" y="5354052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cxnSp>
        <p:nvCxnSpPr>
          <p:cNvPr id="25" name="直接连接符 24"/>
          <p:cNvCxnSpPr>
            <a:endCxn id="24" idx="1"/>
          </p:cNvCxnSpPr>
          <p:nvPr/>
        </p:nvCxnSpPr>
        <p:spPr bwMode="auto">
          <a:xfrm>
            <a:off x="2051720" y="5615662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6" name="矩形 25"/>
          <p:cNvSpPr/>
          <p:nvPr/>
        </p:nvSpPr>
        <p:spPr>
          <a:xfrm>
            <a:off x="2563038" y="4653136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5</a:t>
            </a:r>
            <a:endParaRPr lang="zh-CN" altLang="en-US" sz="2800" dirty="0"/>
          </a:p>
        </p:txBody>
      </p:sp>
      <p:cxnSp>
        <p:nvCxnSpPr>
          <p:cNvPr id="27" name="直接连接符 26"/>
          <p:cNvCxnSpPr>
            <a:endCxn id="26" idx="1"/>
          </p:cNvCxnSpPr>
          <p:nvPr/>
        </p:nvCxnSpPr>
        <p:spPr bwMode="auto">
          <a:xfrm>
            <a:off x="2051719" y="4914746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41489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338643718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5379136" y="2866616"/>
            <a:ext cx="642941" cy="2786083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 rot="16200000" flipH="1">
            <a:off x="6695895" y="3316998"/>
            <a:ext cx="1363592" cy="342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>
            <a:off x="6799917" y="3884047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曲线连接符 19"/>
          <p:cNvCxnSpPr/>
          <p:nvPr/>
        </p:nvCxnSpPr>
        <p:spPr bwMode="auto">
          <a:xfrm rot="10800000" flipV="1">
            <a:off x="5093385" y="2428868"/>
            <a:ext cx="2000264" cy="164307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曲线连接符 28"/>
          <p:cNvCxnSpPr/>
          <p:nvPr/>
        </p:nvCxnSpPr>
        <p:spPr bwMode="auto">
          <a:xfrm rot="10800000" flipV="1">
            <a:off x="5164823" y="2428868"/>
            <a:ext cx="2071702" cy="1643074"/>
          </a:xfrm>
          <a:prstGeom prst="curvedConnector3">
            <a:avLst>
              <a:gd name="adj1" fmla="val 99248"/>
            </a:avLst>
          </a:prstGeom>
          <a:noFill/>
          <a:ln w="3810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直接连接符 37"/>
          <p:cNvCxnSpPr/>
          <p:nvPr/>
        </p:nvCxnSpPr>
        <p:spPr>
          <a:xfrm rot="10800000" flipV="1">
            <a:off x="5664889" y="2500306"/>
            <a:ext cx="1455568" cy="142876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直接连接符 40"/>
          <p:cNvCxnSpPr/>
          <p:nvPr/>
        </p:nvCxnSpPr>
        <p:spPr>
          <a:xfrm rot="5400000">
            <a:off x="6035483" y="2772654"/>
            <a:ext cx="1428760" cy="1026940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矩形 13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15" name="Group 19"/>
          <p:cNvGrpSpPr/>
          <p:nvPr/>
        </p:nvGrpSpPr>
        <p:grpSpPr bwMode="auto">
          <a:xfrm rot="16200000">
            <a:off x="7336462" y="3717049"/>
            <a:ext cx="619931" cy="1051942"/>
            <a:chOff x="4558" y="1162"/>
            <a:chExt cx="589" cy="1316"/>
          </a:xfrm>
        </p:grpSpPr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2563039" y="3651314"/>
            <a:ext cx="1144865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</a:p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8</a:t>
            </a:r>
            <a:endParaRPr lang="zh-CN" altLang="en-US" sz="2800" dirty="0"/>
          </a:p>
        </p:txBody>
      </p:sp>
      <p:sp>
        <p:nvSpPr>
          <p:cNvPr id="21" name="矩形 20"/>
          <p:cNvSpPr/>
          <p:nvPr/>
        </p:nvSpPr>
        <p:spPr>
          <a:xfrm>
            <a:off x="107504" y="3861048"/>
            <a:ext cx="41229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#</a:t>
            </a:r>
          </a:p>
        </p:txBody>
      </p:sp>
      <p:grpSp>
        <p:nvGrpSpPr>
          <p:cNvPr id="24" name="Group 19"/>
          <p:cNvGrpSpPr/>
          <p:nvPr/>
        </p:nvGrpSpPr>
        <p:grpSpPr bwMode="auto">
          <a:xfrm rot="16200000" flipV="1">
            <a:off x="640498" y="3406215"/>
            <a:ext cx="463908" cy="1494442"/>
            <a:chOff x="4558" y="1162"/>
            <a:chExt cx="589" cy="1316"/>
          </a:xfrm>
        </p:grpSpPr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835695" y="3869759"/>
            <a:ext cx="28803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#</a:t>
            </a:r>
          </a:p>
        </p:txBody>
      </p:sp>
      <p:grpSp>
        <p:nvGrpSpPr>
          <p:cNvPr id="30" name="Group 19"/>
          <p:cNvGrpSpPr/>
          <p:nvPr/>
        </p:nvGrpSpPr>
        <p:grpSpPr bwMode="auto">
          <a:xfrm rot="16200000">
            <a:off x="1681005" y="3871263"/>
            <a:ext cx="453397" cy="576061"/>
            <a:chOff x="4558" y="1162"/>
            <a:chExt cx="589" cy="1316"/>
          </a:xfrm>
        </p:grpSpPr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2563039" y="5354052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cxnSp>
        <p:nvCxnSpPr>
          <p:cNvPr id="35" name="直接连接符 34"/>
          <p:cNvCxnSpPr>
            <a:endCxn id="34" idx="1"/>
          </p:cNvCxnSpPr>
          <p:nvPr/>
        </p:nvCxnSpPr>
        <p:spPr bwMode="auto">
          <a:xfrm>
            <a:off x="2051720" y="5615662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36" name="矩形 35"/>
          <p:cNvSpPr/>
          <p:nvPr/>
        </p:nvSpPr>
        <p:spPr>
          <a:xfrm>
            <a:off x="2563038" y="4653136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5</a:t>
            </a:r>
            <a:endParaRPr lang="zh-CN" altLang="en-US" sz="2800" dirty="0"/>
          </a:p>
        </p:txBody>
      </p:sp>
      <p:cxnSp>
        <p:nvCxnSpPr>
          <p:cNvPr id="37" name="直接连接符 36"/>
          <p:cNvCxnSpPr>
            <a:endCxn id="36" idx="1"/>
          </p:cNvCxnSpPr>
          <p:nvPr/>
        </p:nvCxnSpPr>
        <p:spPr bwMode="auto">
          <a:xfrm>
            <a:off x="2051719" y="4914746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66982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747677004"/>
              </p:ext>
            </p:extLst>
          </p:nvPr>
        </p:nvGraphicFramePr>
        <p:xfrm>
          <a:off x="3779052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5376059" y="2214552"/>
            <a:ext cx="642941" cy="2786083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7372904" y="2636912"/>
            <a:ext cx="0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4890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 flipH="1">
            <a:off x="6292785" y="2636912"/>
            <a:ext cx="936103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/>
          <p:nvPr/>
        </p:nvCxnSpPr>
        <p:spPr>
          <a:xfrm flipH="1">
            <a:off x="5728553" y="2636912"/>
            <a:ext cx="1500335" cy="79208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/>
          <p:nvPr/>
        </p:nvCxnSpPr>
        <p:spPr>
          <a:xfrm flipH="1">
            <a:off x="5140657" y="2636912"/>
            <a:ext cx="2088231" cy="79208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/>
          <p:nvPr/>
        </p:nvCxnSpPr>
        <p:spPr>
          <a:xfrm>
            <a:off x="6796840" y="3884047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/>
              <p14:cNvContentPartPr/>
              <p14:nvPr/>
            </p14:nvContentPartPr>
            <p14:xfrm>
              <a:off x="9162152" y="1928880"/>
              <a:ext cx="18360" cy="360"/>
            </p14:xfrm>
          </p:contentPart>
        </mc:Choice>
        <mc:Fallback xmlns="">
          <p:pic>
            <p:nvPicPr>
              <p:cNvPr id="7" name="墨迹 6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152792" y="1919520"/>
                <a:ext cx="37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矩形 13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15" name="Group 19"/>
          <p:cNvGrpSpPr/>
          <p:nvPr/>
        </p:nvGrpSpPr>
        <p:grpSpPr bwMode="auto">
          <a:xfrm rot="16200000">
            <a:off x="7336462" y="3068979"/>
            <a:ext cx="619931" cy="1051942"/>
            <a:chOff x="4558" y="1162"/>
            <a:chExt cx="589" cy="1316"/>
          </a:xfrm>
        </p:grpSpPr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2563039" y="2996952"/>
            <a:ext cx="1144865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</a:p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20" name="矩形 19"/>
          <p:cNvSpPr/>
          <p:nvPr/>
        </p:nvSpPr>
        <p:spPr>
          <a:xfrm>
            <a:off x="2563039" y="5354052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cxnSp>
        <p:nvCxnSpPr>
          <p:cNvPr id="21" name="直接连接符 20"/>
          <p:cNvCxnSpPr>
            <a:endCxn id="20" idx="1"/>
          </p:cNvCxnSpPr>
          <p:nvPr/>
        </p:nvCxnSpPr>
        <p:spPr bwMode="auto">
          <a:xfrm>
            <a:off x="2051720" y="5615662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7" name="矩形 26"/>
          <p:cNvSpPr/>
          <p:nvPr/>
        </p:nvSpPr>
        <p:spPr>
          <a:xfrm>
            <a:off x="2563038" y="4653136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5</a:t>
            </a:r>
            <a:endParaRPr lang="zh-CN" altLang="en-US" sz="2800" dirty="0"/>
          </a:p>
        </p:txBody>
      </p:sp>
      <p:cxnSp>
        <p:nvCxnSpPr>
          <p:cNvPr id="28" name="直接连接符 27"/>
          <p:cNvCxnSpPr>
            <a:endCxn id="27" idx="1"/>
          </p:cNvCxnSpPr>
          <p:nvPr/>
        </p:nvCxnSpPr>
        <p:spPr bwMode="auto">
          <a:xfrm>
            <a:off x="2051719" y="4914746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9" name="矩形 28"/>
          <p:cNvSpPr/>
          <p:nvPr/>
        </p:nvSpPr>
        <p:spPr>
          <a:xfrm>
            <a:off x="2563038" y="4002132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8</a:t>
            </a:r>
            <a:endParaRPr lang="zh-CN" altLang="en-US" sz="2800" dirty="0"/>
          </a:p>
        </p:txBody>
      </p:sp>
      <p:cxnSp>
        <p:nvCxnSpPr>
          <p:cNvPr id="30" name="直接连接符 29"/>
          <p:cNvCxnSpPr>
            <a:endCxn id="29" idx="1"/>
          </p:cNvCxnSpPr>
          <p:nvPr/>
        </p:nvCxnSpPr>
        <p:spPr bwMode="auto">
          <a:xfrm>
            <a:off x="1835696" y="4263742"/>
            <a:ext cx="72734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71858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1785727473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5649668" y="1944022"/>
            <a:ext cx="642941" cy="3327145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7375981" y="2636912"/>
            <a:ext cx="0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7481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 flipH="1">
            <a:off x="6295862" y="2636912"/>
            <a:ext cx="936103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/>
          <p:nvPr/>
        </p:nvCxnSpPr>
        <p:spPr>
          <a:xfrm flipH="1">
            <a:off x="5731630" y="2636912"/>
            <a:ext cx="1500335" cy="79208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/>
          <p:nvPr/>
        </p:nvCxnSpPr>
        <p:spPr>
          <a:xfrm flipH="1">
            <a:off x="5143734" y="2636912"/>
            <a:ext cx="2088231" cy="79208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矩形 11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2483768" y="2996952"/>
            <a:ext cx="1306768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</a:p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10</a:t>
            </a:r>
            <a:endParaRPr lang="zh-CN" altLang="en-US" sz="2800" dirty="0"/>
          </a:p>
        </p:txBody>
      </p:sp>
      <p:grpSp>
        <p:nvGrpSpPr>
          <p:cNvPr id="14" name="Group 19"/>
          <p:cNvGrpSpPr/>
          <p:nvPr/>
        </p:nvGrpSpPr>
        <p:grpSpPr bwMode="auto">
          <a:xfrm rot="16200000">
            <a:off x="7599448" y="3331965"/>
            <a:ext cx="619931" cy="525969"/>
            <a:chOff x="4558" y="1162"/>
            <a:chExt cx="589" cy="1316"/>
          </a:xfrm>
        </p:grpSpPr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107504" y="3140968"/>
            <a:ext cx="41229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#</a:t>
            </a:r>
          </a:p>
        </p:txBody>
      </p:sp>
      <p:grpSp>
        <p:nvGrpSpPr>
          <p:cNvPr id="19" name="Group 19"/>
          <p:cNvGrpSpPr/>
          <p:nvPr/>
        </p:nvGrpSpPr>
        <p:grpSpPr bwMode="auto">
          <a:xfrm rot="16200000" flipV="1">
            <a:off x="748509" y="2578124"/>
            <a:ext cx="463908" cy="1710464"/>
            <a:chOff x="4558" y="1162"/>
            <a:chExt cx="589" cy="1316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1835695" y="3149679"/>
            <a:ext cx="28803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#</a:t>
            </a:r>
          </a:p>
        </p:txBody>
      </p:sp>
      <p:grpSp>
        <p:nvGrpSpPr>
          <p:cNvPr id="29" name="Group 19"/>
          <p:cNvGrpSpPr/>
          <p:nvPr/>
        </p:nvGrpSpPr>
        <p:grpSpPr bwMode="auto">
          <a:xfrm rot="16200000">
            <a:off x="1825020" y="3295198"/>
            <a:ext cx="453397" cy="288030"/>
            <a:chOff x="4558" y="1162"/>
            <a:chExt cx="589" cy="1316"/>
          </a:xfrm>
        </p:grpSpPr>
        <p:sp>
          <p:nvSpPr>
            <p:cNvPr id="3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2563039" y="5354052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cxnSp>
        <p:nvCxnSpPr>
          <p:cNvPr id="34" name="直接连接符 33"/>
          <p:cNvCxnSpPr>
            <a:endCxn id="33" idx="1"/>
          </p:cNvCxnSpPr>
          <p:nvPr/>
        </p:nvCxnSpPr>
        <p:spPr bwMode="auto">
          <a:xfrm>
            <a:off x="2051720" y="5615662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35" name="矩形 34"/>
          <p:cNvSpPr/>
          <p:nvPr/>
        </p:nvSpPr>
        <p:spPr>
          <a:xfrm>
            <a:off x="2563038" y="4653136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5</a:t>
            </a:r>
            <a:endParaRPr lang="zh-CN" altLang="en-US" sz="2800" dirty="0"/>
          </a:p>
        </p:txBody>
      </p:sp>
      <p:cxnSp>
        <p:nvCxnSpPr>
          <p:cNvPr id="36" name="直接连接符 35"/>
          <p:cNvCxnSpPr>
            <a:endCxn id="35" idx="1"/>
          </p:cNvCxnSpPr>
          <p:nvPr/>
        </p:nvCxnSpPr>
        <p:spPr bwMode="auto">
          <a:xfrm>
            <a:off x="2051719" y="4914746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37" name="矩形 36"/>
          <p:cNvSpPr/>
          <p:nvPr/>
        </p:nvSpPr>
        <p:spPr>
          <a:xfrm>
            <a:off x="2563038" y="4002132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8</a:t>
            </a:r>
            <a:endParaRPr lang="zh-CN" altLang="en-US" sz="2800" dirty="0"/>
          </a:p>
        </p:txBody>
      </p:sp>
      <p:cxnSp>
        <p:nvCxnSpPr>
          <p:cNvPr id="38" name="直接连接符 37"/>
          <p:cNvCxnSpPr>
            <a:endCxn id="37" idx="1"/>
          </p:cNvCxnSpPr>
          <p:nvPr/>
        </p:nvCxnSpPr>
        <p:spPr bwMode="auto">
          <a:xfrm>
            <a:off x="1835696" y="4263742"/>
            <a:ext cx="72734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9789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837424766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7375981" y="2636912"/>
            <a:ext cx="0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 flipH="1">
            <a:off x="6847967" y="2636912"/>
            <a:ext cx="383998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 flipH="1">
            <a:off x="6295862" y="2636912"/>
            <a:ext cx="936103" cy="720081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直接连接符 24"/>
          <p:cNvCxnSpPr/>
          <p:nvPr/>
        </p:nvCxnSpPr>
        <p:spPr>
          <a:xfrm flipH="1">
            <a:off x="5731630" y="2636912"/>
            <a:ext cx="1500335" cy="79208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直接连接符 25"/>
          <p:cNvCxnSpPr/>
          <p:nvPr/>
        </p:nvCxnSpPr>
        <p:spPr>
          <a:xfrm flipH="1">
            <a:off x="5143734" y="2636912"/>
            <a:ext cx="2088231" cy="792089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矩形 12"/>
          <p:cNvSpPr/>
          <p:nvPr/>
        </p:nvSpPr>
        <p:spPr>
          <a:xfrm>
            <a:off x="2483768" y="1710926"/>
            <a:ext cx="1286955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</a:p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11</a:t>
            </a:r>
            <a:endParaRPr lang="zh-CN" altLang="en-US" sz="2800" dirty="0"/>
          </a:p>
        </p:txBody>
      </p:sp>
      <p:grpSp>
        <p:nvGrpSpPr>
          <p:cNvPr id="14" name="Group 19"/>
          <p:cNvGrpSpPr/>
          <p:nvPr/>
        </p:nvGrpSpPr>
        <p:grpSpPr bwMode="auto">
          <a:xfrm rot="16200000">
            <a:off x="7599448" y="2107830"/>
            <a:ext cx="619931" cy="525969"/>
            <a:chOff x="4558" y="1162"/>
            <a:chExt cx="589" cy="1316"/>
          </a:xfrm>
        </p:grpSpPr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8" name="Group 19"/>
          <p:cNvGrpSpPr/>
          <p:nvPr/>
        </p:nvGrpSpPr>
        <p:grpSpPr bwMode="auto">
          <a:xfrm rot="16200000" flipV="1">
            <a:off x="6755205" y="1798324"/>
            <a:ext cx="637187" cy="1184005"/>
            <a:chOff x="4558" y="1162"/>
            <a:chExt cx="589" cy="1316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7" name="矩形 26"/>
          <p:cNvSpPr/>
          <p:nvPr/>
        </p:nvSpPr>
        <p:spPr>
          <a:xfrm>
            <a:off x="2563039" y="5354052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cxnSp>
        <p:nvCxnSpPr>
          <p:cNvPr id="28" name="直接连接符 27"/>
          <p:cNvCxnSpPr>
            <a:endCxn id="27" idx="1"/>
          </p:cNvCxnSpPr>
          <p:nvPr/>
        </p:nvCxnSpPr>
        <p:spPr bwMode="auto">
          <a:xfrm>
            <a:off x="2051720" y="5615662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9" name="矩形 28"/>
          <p:cNvSpPr/>
          <p:nvPr/>
        </p:nvSpPr>
        <p:spPr>
          <a:xfrm>
            <a:off x="2563038" y="4653136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5</a:t>
            </a:r>
            <a:endParaRPr lang="zh-CN" altLang="en-US" sz="2800" dirty="0"/>
          </a:p>
        </p:txBody>
      </p:sp>
      <p:cxnSp>
        <p:nvCxnSpPr>
          <p:cNvPr id="30" name="直接连接符 29"/>
          <p:cNvCxnSpPr>
            <a:endCxn id="29" idx="1"/>
          </p:cNvCxnSpPr>
          <p:nvPr/>
        </p:nvCxnSpPr>
        <p:spPr bwMode="auto">
          <a:xfrm>
            <a:off x="2051719" y="4914746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31" name="矩形 30"/>
          <p:cNvSpPr/>
          <p:nvPr/>
        </p:nvSpPr>
        <p:spPr>
          <a:xfrm>
            <a:off x="2563038" y="4002132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8</a:t>
            </a:r>
            <a:endParaRPr lang="zh-CN" altLang="en-US" sz="2800" dirty="0"/>
          </a:p>
        </p:txBody>
      </p:sp>
      <p:cxnSp>
        <p:nvCxnSpPr>
          <p:cNvPr id="32" name="直接连接符 31"/>
          <p:cNvCxnSpPr>
            <a:endCxn id="31" idx="1"/>
          </p:cNvCxnSpPr>
          <p:nvPr/>
        </p:nvCxnSpPr>
        <p:spPr bwMode="auto">
          <a:xfrm>
            <a:off x="1835696" y="4263742"/>
            <a:ext cx="72734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33" name="矩形 32"/>
          <p:cNvSpPr/>
          <p:nvPr/>
        </p:nvSpPr>
        <p:spPr>
          <a:xfrm>
            <a:off x="2483768" y="3167391"/>
            <a:ext cx="1306768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10</a:t>
            </a:r>
            <a:endParaRPr lang="zh-CN" altLang="en-US" sz="2800" dirty="0"/>
          </a:p>
        </p:txBody>
      </p:sp>
      <p:cxnSp>
        <p:nvCxnSpPr>
          <p:cNvPr id="34" name="直接连接符 33"/>
          <p:cNvCxnSpPr>
            <a:endCxn id="33" idx="1"/>
          </p:cNvCxnSpPr>
          <p:nvPr/>
        </p:nvCxnSpPr>
        <p:spPr bwMode="auto">
          <a:xfrm>
            <a:off x="1907704" y="3429001"/>
            <a:ext cx="576064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7383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-31" y="44624"/>
            <a:ext cx="4356008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</a:pPr>
            <a:r>
              <a:rPr lang="zh-CN" altLang="en-US" sz="2800" dirty="0">
                <a:solidFill>
                  <a:srgbClr val="800080"/>
                </a:solidFill>
              </a:rPr>
              <a:t>移进</a:t>
            </a:r>
            <a:r>
              <a:rPr lang="en-US" altLang="zh-CN" sz="2800" dirty="0">
                <a:solidFill>
                  <a:srgbClr val="800080"/>
                </a:solidFill>
              </a:rPr>
              <a:t>-</a:t>
            </a:r>
            <a:r>
              <a:rPr lang="zh-CN" altLang="en-US" sz="2800" dirty="0">
                <a:solidFill>
                  <a:srgbClr val="800080"/>
                </a:solidFill>
              </a:rPr>
              <a:t>归约分析的过程</a:t>
            </a:r>
            <a:endParaRPr lang="en-US" altLang="zh-CN" sz="2800" dirty="0">
              <a:solidFill>
                <a:srgbClr val="800080"/>
              </a:solidFill>
            </a:endParaRPr>
          </a:p>
        </p:txBody>
      </p:sp>
      <p:grpSp>
        <p:nvGrpSpPr>
          <p:cNvPr id="3" name="Group 19"/>
          <p:cNvGrpSpPr/>
          <p:nvPr/>
        </p:nvGrpSpPr>
        <p:grpSpPr bwMode="auto">
          <a:xfrm rot="16200000" flipV="1">
            <a:off x="712994" y="3317089"/>
            <a:ext cx="504190" cy="1371436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/>
          <p:nvPr/>
        </p:nvGrpSpPr>
        <p:grpSpPr bwMode="auto">
          <a:xfrm rot="16200000">
            <a:off x="3028123" y="3283487"/>
            <a:ext cx="568357" cy="1450860"/>
            <a:chOff x="4558" y="1162"/>
            <a:chExt cx="589" cy="1316"/>
          </a:xfrm>
        </p:grpSpPr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2586872" y="3678703"/>
            <a:ext cx="14508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……#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520" y="3753561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5" name="Group 19"/>
          <p:cNvGrpSpPr/>
          <p:nvPr/>
        </p:nvGrpSpPr>
        <p:grpSpPr bwMode="auto">
          <a:xfrm rot="16200000" flipV="1">
            <a:off x="712498" y="2750097"/>
            <a:ext cx="504190" cy="1370443"/>
            <a:chOff x="4558" y="1162"/>
            <a:chExt cx="589" cy="1316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251520" y="3174647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644008" y="116632"/>
            <a:ext cx="0" cy="662473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0" y="577107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初始化</a:t>
            </a:r>
            <a:r>
              <a:rPr lang="en-US" altLang="zh-CN" sz="2800" dirty="0">
                <a:solidFill>
                  <a:srgbClr val="800080"/>
                </a:solidFill>
              </a:rPr>
              <a:t>:</a:t>
            </a:r>
          </a:p>
          <a:p>
            <a:pPr>
              <a:buClrTx/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1.</a:t>
            </a:r>
            <a:r>
              <a:rPr lang="zh-CN" altLang="en-US" sz="2800" dirty="0">
                <a:solidFill>
                  <a:srgbClr val="800080"/>
                </a:solidFill>
              </a:rPr>
              <a:t>状态栈中压入初始状态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ClrTx/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2.</a:t>
            </a:r>
            <a:r>
              <a:rPr lang="zh-CN" altLang="en-US" sz="2800" dirty="0">
                <a:solidFill>
                  <a:srgbClr val="800080"/>
                </a:solidFill>
              </a:rPr>
              <a:t>符号栈中压入</a:t>
            </a:r>
            <a:r>
              <a:rPr lang="en-US" altLang="zh-CN" sz="2800" dirty="0">
                <a:solidFill>
                  <a:srgbClr val="800080"/>
                </a:solidFill>
              </a:rPr>
              <a:t>#</a:t>
            </a:r>
            <a:r>
              <a:rPr lang="zh-CN" altLang="en-US" sz="2800" dirty="0">
                <a:solidFill>
                  <a:srgbClr val="800080"/>
                </a:solidFill>
              </a:rPr>
              <a:t>号 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ClrTx/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3.</a:t>
            </a:r>
            <a:r>
              <a:rPr lang="zh-CN" altLang="en-US" sz="2800" dirty="0">
                <a:solidFill>
                  <a:srgbClr val="800080"/>
                </a:solidFill>
              </a:rPr>
              <a:t>剩余输入串为待分析的符号串加上</a:t>
            </a:r>
            <a:r>
              <a:rPr lang="en-US" altLang="zh-CN" sz="2800" dirty="0">
                <a:solidFill>
                  <a:srgbClr val="800080"/>
                </a:solidFill>
              </a:rPr>
              <a:t>#</a:t>
            </a:r>
            <a:r>
              <a:rPr lang="zh-CN" altLang="en-US" sz="2800" dirty="0">
                <a:solidFill>
                  <a:srgbClr val="800080"/>
                </a:solidFill>
              </a:rPr>
              <a:t>号</a:t>
            </a:r>
          </a:p>
        </p:txBody>
      </p:sp>
      <p:sp>
        <p:nvSpPr>
          <p:cNvPr id="22" name="矩形 21"/>
          <p:cNvSpPr/>
          <p:nvPr/>
        </p:nvSpPr>
        <p:spPr>
          <a:xfrm>
            <a:off x="4644838" y="767606"/>
            <a:ext cx="36776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Times New Roman" panose="02020603050405020304" pitchFamily="18" charset="0"/>
              </a:rPr>
              <a:t>举例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分析符号串</a:t>
            </a:r>
            <a:r>
              <a:rPr lang="en-US" altLang="zh-CN" dirty="0" err="1">
                <a:cs typeface="Times New Roman" panose="02020603050405020304" pitchFamily="18" charset="0"/>
              </a:rPr>
              <a:t>abbcde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dirty="0">
              <a:cs typeface="Times New Roman" panose="02020603050405020304" pitchFamily="18" charset="0"/>
            </a:endParaRPr>
          </a:p>
        </p:txBody>
      </p:sp>
      <p:grpSp>
        <p:nvGrpSpPr>
          <p:cNvPr id="28" name="Group 19"/>
          <p:cNvGrpSpPr/>
          <p:nvPr/>
        </p:nvGrpSpPr>
        <p:grpSpPr bwMode="auto">
          <a:xfrm rot="16200000" flipV="1">
            <a:off x="5343178" y="3355418"/>
            <a:ext cx="504190" cy="1371436"/>
            <a:chOff x="4558" y="1162"/>
            <a:chExt cx="589" cy="1316"/>
          </a:xfrm>
        </p:grpSpPr>
        <p:sp>
          <p:nvSpPr>
            <p:cNvPr id="29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Group 19"/>
          <p:cNvGrpSpPr/>
          <p:nvPr/>
        </p:nvGrpSpPr>
        <p:grpSpPr bwMode="auto">
          <a:xfrm rot="16200000">
            <a:off x="7676468" y="3115413"/>
            <a:ext cx="568357" cy="1863666"/>
            <a:chOff x="4558" y="1162"/>
            <a:chExt cx="589" cy="1316"/>
          </a:xfrm>
        </p:grpSpPr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6740780" y="3717032"/>
            <a:ext cx="2151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abbcde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81704" y="3791890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38" name="Group 19"/>
          <p:cNvGrpSpPr/>
          <p:nvPr/>
        </p:nvGrpSpPr>
        <p:grpSpPr bwMode="auto">
          <a:xfrm rot="16200000" flipV="1">
            <a:off x="5342682" y="2788426"/>
            <a:ext cx="504190" cy="1370443"/>
            <a:chOff x="4558" y="1162"/>
            <a:chExt cx="589" cy="1316"/>
          </a:xfrm>
        </p:grpSpPr>
        <p:sp>
          <p:nvSpPr>
            <p:cNvPr id="39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4881704" y="3212976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3" name="矩形 42"/>
          <p:cNvSpPr/>
          <p:nvPr/>
        </p:nvSpPr>
        <p:spPr>
          <a:xfrm>
            <a:off x="4748944" y="2182264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初始的配置如下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  <p:bldP spid="22" grpId="0"/>
      <p:bldP spid="36" grpId="0"/>
      <p:bldP spid="37" grpId="0"/>
      <p:bldP spid="42" grpId="0"/>
      <p:bldP spid="4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2947553799"/>
              </p:ext>
            </p:extLst>
          </p:nvPr>
        </p:nvGraphicFramePr>
        <p:xfrm>
          <a:off x="3782129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zh-CN" altLang="en-US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990099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kern="12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b="1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6755205" y="1798324"/>
            <a:ext cx="637187" cy="1184005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" name="Group 19"/>
          <p:cNvGrpSpPr/>
          <p:nvPr/>
        </p:nvGrpSpPr>
        <p:grpSpPr bwMode="auto">
          <a:xfrm rot="16200000">
            <a:off x="7599448" y="2135970"/>
            <a:ext cx="619931" cy="525969"/>
            <a:chOff x="4558" y="1162"/>
            <a:chExt cx="589" cy="1316"/>
          </a:xfrm>
        </p:grpSpPr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2483768" y="1710926"/>
            <a:ext cx="1286955" cy="9541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</a:p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11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   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107504" y="2420888"/>
            <a:ext cx="412292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#</a:t>
            </a:r>
          </a:p>
        </p:txBody>
      </p:sp>
      <p:grpSp>
        <p:nvGrpSpPr>
          <p:cNvPr id="16" name="Group 19"/>
          <p:cNvGrpSpPr/>
          <p:nvPr/>
        </p:nvGrpSpPr>
        <p:grpSpPr bwMode="auto">
          <a:xfrm rot="16200000" flipV="1">
            <a:off x="280458" y="2326096"/>
            <a:ext cx="463908" cy="774360"/>
            <a:chOff x="4558" y="1162"/>
            <a:chExt cx="589" cy="1316"/>
          </a:xfrm>
        </p:grpSpPr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971600" y="2429599"/>
            <a:ext cx="288032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rgbClr val="800080"/>
                </a:solidFill>
                <a:ea typeface="华文行楷" pitchFamily="2" charset="-122"/>
              </a:rPr>
              <a:t>#</a:t>
            </a:r>
          </a:p>
        </p:txBody>
      </p:sp>
      <p:grpSp>
        <p:nvGrpSpPr>
          <p:cNvPr id="21" name="Group 19"/>
          <p:cNvGrpSpPr/>
          <p:nvPr/>
        </p:nvGrpSpPr>
        <p:grpSpPr bwMode="auto">
          <a:xfrm rot="16200000">
            <a:off x="960925" y="2575118"/>
            <a:ext cx="453397" cy="288030"/>
            <a:chOff x="4558" y="1162"/>
            <a:chExt cx="589" cy="1316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2563039" y="5354052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cxnSp>
        <p:nvCxnSpPr>
          <p:cNvPr id="26" name="直接连接符 25"/>
          <p:cNvCxnSpPr>
            <a:endCxn id="25" idx="1"/>
          </p:cNvCxnSpPr>
          <p:nvPr/>
        </p:nvCxnSpPr>
        <p:spPr bwMode="auto">
          <a:xfrm>
            <a:off x="2051720" y="5615662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7" name="矩形 26"/>
          <p:cNvSpPr/>
          <p:nvPr/>
        </p:nvSpPr>
        <p:spPr>
          <a:xfrm>
            <a:off x="2563038" y="4653136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5</a:t>
            </a:r>
            <a:endParaRPr lang="zh-CN" altLang="en-US" sz="2800" dirty="0"/>
          </a:p>
        </p:txBody>
      </p:sp>
      <p:cxnSp>
        <p:nvCxnSpPr>
          <p:cNvPr id="28" name="直接连接符 27"/>
          <p:cNvCxnSpPr>
            <a:endCxn id="27" idx="1"/>
          </p:cNvCxnSpPr>
          <p:nvPr/>
        </p:nvCxnSpPr>
        <p:spPr bwMode="auto">
          <a:xfrm>
            <a:off x="2051719" y="4914746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9" name="矩形 28"/>
          <p:cNvSpPr/>
          <p:nvPr/>
        </p:nvSpPr>
        <p:spPr>
          <a:xfrm>
            <a:off x="2563038" y="4002132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8</a:t>
            </a:r>
            <a:endParaRPr lang="zh-CN" altLang="en-US" sz="2800" dirty="0"/>
          </a:p>
        </p:txBody>
      </p:sp>
      <p:cxnSp>
        <p:nvCxnSpPr>
          <p:cNvPr id="30" name="直接连接符 29"/>
          <p:cNvCxnSpPr>
            <a:endCxn id="29" idx="1"/>
          </p:cNvCxnSpPr>
          <p:nvPr/>
        </p:nvCxnSpPr>
        <p:spPr bwMode="auto">
          <a:xfrm>
            <a:off x="1835696" y="4263742"/>
            <a:ext cx="72734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31" name="矩形 30"/>
          <p:cNvSpPr/>
          <p:nvPr/>
        </p:nvSpPr>
        <p:spPr>
          <a:xfrm>
            <a:off x="2483768" y="3167391"/>
            <a:ext cx="1306768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10</a:t>
            </a:r>
            <a:endParaRPr lang="zh-CN" altLang="en-US" sz="2800" dirty="0"/>
          </a:p>
        </p:txBody>
      </p:sp>
      <p:cxnSp>
        <p:nvCxnSpPr>
          <p:cNvPr id="32" name="直接连接符 31"/>
          <p:cNvCxnSpPr>
            <a:endCxn id="31" idx="1"/>
          </p:cNvCxnSpPr>
          <p:nvPr/>
        </p:nvCxnSpPr>
        <p:spPr bwMode="auto">
          <a:xfrm>
            <a:off x="1907704" y="3429001"/>
            <a:ext cx="576064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30031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07504" y="188640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2)LR</a:t>
            </a:r>
            <a:r>
              <a:rPr lang="zh-CN" altLang="en-US" dirty="0"/>
              <a:t>分析和</a:t>
            </a:r>
            <a:r>
              <a:rPr lang="zh-CN" altLang="en-US" dirty="0">
                <a:solidFill>
                  <a:srgbClr val="FF0000"/>
                </a:solidFill>
              </a:rPr>
              <a:t>最右推导</a:t>
            </a:r>
            <a:r>
              <a:rPr lang="zh-CN" altLang="en-US" dirty="0"/>
              <a:t>的关系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28185" y="2523942"/>
            <a:ext cx="252028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LR</a:t>
            </a:r>
            <a:r>
              <a:rPr lang="zh-CN" altLang="en-US" dirty="0"/>
              <a:t>分析使用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最左归约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</a:p>
          <a:p>
            <a:pPr>
              <a:buNone/>
            </a:pP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最右推导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/>
              <a:t>的逆过程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14" name="矩形 13"/>
          <p:cNvSpPr/>
          <p:nvPr/>
        </p:nvSpPr>
        <p:spPr>
          <a:xfrm>
            <a:off x="2483768" y="1710926"/>
            <a:ext cx="1279517" cy="58477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表</a:t>
            </a:r>
            <a:r>
              <a:rPr lang="en-US" altLang="zh-CN" dirty="0"/>
              <a:t>6.2</a:t>
            </a:r>
            <a:r>
              <a:rPr lang="zh-CN" altLang="en-US" dirty="0"/>
              <a:t> </a:t>
            </a:r>
          </a:p>
        </p:txBody>
      </p:sp>
      <p:sp>
        <p:nvSpPr>
          <p:cNvPr id="16" name="矩形 15"/>
          <p:cNvSpPr/>
          <p:nvPr/>
        </p:nvSpPr>
        <p:spPr>
          <a:xfrm>
            <a:off x="32005" y="1486363"/>
            <a:ext cx="2928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   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7" name="矩形 26"/>
          <p:cNvSpPr/>
          <p:nvPr/>
        </p:nvSpPr>
        <p:spPr>
          <a:xfrm>
            <a:off x="2563039" y="5354052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3</a:t>
            </a:r>
            <a:endParaRPr lang="zh-CN" altLang="en-US" sz="2800" dirty="0"/>
          </a:p>
        </p:txBody>
      </p:sp>
      <p:cxnSp>
        <p:nvCxnSpPr>
          <p:cNvPr id="28" name="直接连接符 27"/>
          <p:cNvCxnSpPr>
            <a:endCxn id="27" idx="1"/>
          </p:cNvCxnSpPr>
          <p:nvPr/>
        </p:nvCxnSpPr>
        <p:spPr bwMode="auto">
          <a:xfrm>
            <a:off x="2051720" y="5615662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29" name="矩形 28"/>
          <p:cNvSpPr/>
          <p:nvPr/>
        </p:nvSpPr>
        <p:spPr>
          <a:xfrm>
            <a:off x="2563038" y="4653136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5</a:t>
            </a:r>
            <a:endParaRPr lang="zh-CN" altLang="en-US" sz="2800" dirty="0"/>
          </a:p>
        </p:txBody>
      </p:sp>
      <p:cxnSp>
        <p:nvCxnSpPr>
          <p:cNvPr id="30" name="直接连接符 29"/>
          <p:cNvCxnSpPr>
            <a:endCxn id="29" idx="1"/>
          </p:cNvCxnSpPr>
          <p:nvPr/>
        </p:nvCxnSpPr>
        <p:spPr bwMode="auto">
          <a:xfrm>
            <a:off x="2051719" y="4914746"/>
            <a:ext cx="511319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31" name="矩形 30"/>
          <p:cNvSpPr/>
          <p:nvPr/>
        </p:nvSpPr>
        <p:spPr>
          <a:xfrm>
            <a:off x="2563038" y="3933056"/>
            <a:ext cx="1106393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8</a:t>
            </a:r>
            <a:endParaRPr lang="zh-CN" altLang="en-US" sz="2800" dirty="0"/>
          </a:p>
        </p:txBody>
      </p:sp>
      <p:cxnSp>
        <p:nvCxnSpPr>
          <p:cNvPr id="32" name="直接连接符 31"/>
          <p:cNvCxnSpPr>
            <a:endCxn id="31" idx="1"/>
          </p:cNvCxnSpPr>
          <p:nvPr/>
        </p:nvCxnSpPr>
        <p:spPr bwMode="auto">
          <a:xfrm>
            <a:off x="1835696" y="4194666"/>
            <a:ext cx="727342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33" name="矩形 32"/>
          <p:cNvSpPr/>
          <p:nvPr/>
        </p:nvSpPr>
        <p:spPr>
          <a:xfrm>
            <a:off x="2483768" y="3167391"/>
            <a:ext cx="1306768" cy="52322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10</a:t>
            </a:r>
            <a:endParaRPr lang="zh-CN" altLang="en-US" sz="2800" dirty="0"/>
          </a:p>
        </p:txBody>
      </p:sp>
      <p:cxnSp>
        <p:nvCxnSpPr>
          <p:cNvPr id="34" name="直接连接符 33"/>
          <p:cNvCxnSpPr>
            <a:endCxn id="33" idx="1"/>
          </p:cNvCxnSpPr>
          <p:nvPr/>
        </p:nvCxnSpPr>
        <p:spPr bwMode="auto">
          <a:xfrm>
            <a:off x="1907704" y="3429001"/>
            <a:ext cx="576064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35" name="矩形 34"/>
          <p:cNvSpPr/>
          <p:nvPr/>
        </p:nvSpPr>
        <p:spPr>
          <a:xfrm>
            <a:off x="3779912" y="1702814"/>
            <a:ext cx="265649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中归约发生时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的配置 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grpSp>
        <p:nvGrpSpPr>
          <p:cNvPr id="36" name="Group 19"/>
          <p:cNvGrpSpPr/>
          <p:nvPr/>
        </p:nvGrpSpPr>
        <p:grpSpPr bwMode="auto">
          <a:xfrm rot="16200000">
            <a:off x="5135742" y="4999848"/>
            <a:ext cx="504190" cy="1214446"/>
            <a:chOff x="4558" y="1162"/>
            <a:chExt cx="589" cy="1316"/>
          </a:xfrm>
        </p:grpSpPr>
        <p:sp>
          <p:nvSpPr>
            <p:cNvPr id="3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0" name="Group 19"/>
          <p:cNvGrpSpPr/>
          <p:nvPr/>
        </p:nvGrpSpPr>
        <p:grpSpPr bwMode="auto">
          <a:xfrm rot="16200000" flipV="1">
            <a:off x="4064172" y="5214162"/>
            <a:ext cx="504190" cy="785818"/>
            <a:chOff x="4558" y="1162"/>
            <a:chExt cx="589" cy="1316"/>
          </a:xfrm>
        </p:grpSpPr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4" name="矩形 43"/>
          <p:cNvSpPr/>
          <p:nvPr/>
        </p:nvSpPr>
        <p:spPr>
          <a:xfrm>
            <a:off x="3868256" y="535497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45" name="矩形 44"/>
          <p:cNvSpPr/>
          <p:nvPr/>
        </p:nvSpPr>
        <p:spPr>
          <a:xfrm>
            <a:off x="5582768" y="534170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46" name="矩形 45"/>
          <p:cNvSpPr/>
          <p:nvPr/>
        </p:nvSpPr>
        <p:spPr>
          <a:xfrm>
            <a:off x="4137672" y="5341705"/>
            <a:ext cx="16177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endParaRPr lang="zh-CN" altLang="en-US" dirty="0"/>
          </a:p>
        </p:txBody>
      </p:sp>
      <p:grpSp>
        <p:nvGrpSpPr>
          <p:cNvPr id="47" name="Group 19"/>
          <p:cNvGrpSpPr/>
          <p:nvPr/>
        </p:nvGrpSpPr>
        <p:grpSpPr bwMode="auto">
          <a:xfrm rot="16200000">
            <a:off x="5314337" y="4459939"/>
            <a:ext cx="504190" cy="1000132"/>
            <a:chOff x="4558" y="1162"/>
            <a:chExt cx="589" cy="1316"/>
          </a:xfrm>
        </p:grpSpPr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51" name="Group 19"/>
          <p:cNvGrpSpPr/>
          <p:nvPr/>
        </p:nvGrpSpPr>
        <p:grpSpPr bwMode="auto">
          <a:xfrm rot="16200000" flipV="1">
            <a:off x="4198880" y="4362009"/>
            <a:ext cx="504190" cy="1087906"/>
            <a:chOff x="4558" y="1162"/>
            <a:chExt cx="589" cy="1316"/>
          </a:xfrm>
        </p:grpSpPr>
        <p:sp>
          <p:nvSpPr>
            <p:cNvPr id="5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3851920" y="4653867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56" name="矩形 55"/>
          <p:cNvSpPr/>
          <p:nvPr/>
        </p:nvSpPr>
        <p:spPr>
          <a:xfrm>
            <a:off x="5637870" y="464059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57" name="矩形 56"/>
          <p:cNvSpPr/>
          <p:nvPr/>
        </p:nvSpPr>
        <p:spPr>
          <a:xfrm>
            <a:off x="4137672" y="4640596"/>
            <a:ext cx="1802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endParaRPr lang="zh-CN" altLang="en-US" dirty="0"/>
          </a:p>
        </p:txBody>
      </p:sp>
      <p:grpSp>
        <p:nvGrpSpPr>
          <p:cNvPr id="58" name="Group 19"/>
          <p:cNvGrpSpPr/>
          <p:nvPr/>
        </p:nvGrpSpPr>
        <p:grpSpPr bwMode="auto">
          <a:xfrm rot="16200000">
            <a:off x="5314337" y="3894705"/>
            <a:ext cx="504190" cy="571504"/>
            <a:chOff x="4558" y="1162"/>
            <a:chExt cx="589" cy="1316"/>
          </a:xfrm>
        </p:grpSpPr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62" name="Group 19"/>
          <p:cNvGrpSpPr/>
          <p:nvPr/>
        </p:nvGrpSpPr>
        <p:grpSpPr bwMode="auto">
          <a:xfrm rot="16200000" flipV="1">
            <a:off x="4306037" y="3525330"/>
            <a:ext cx="504190" cy="1302220"/>
            <a:chOff x="4558" y="1162"/>
            <a:chExt cx="589" cy="1316"/>
          </a:xfrm>
        </p:grpSpPr>
        <p:sp>
          <p:nvSpPr>
            <p:cNvPr id="6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>
            <a:off x="3851920" y="392434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67" name="矩形 66"/>
          <p:cNvSpPr/>
          <p:nvPr/>
        </p:nvSpPr>
        <p:spPr>
          <a:xfrm>
            <a:off x="5423556" y="392434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68" name="矩形 67"/>
          <p:cNvSpPr/>
          <p:nvPr/>
        </p:nvSpPr>
        <p:spPr>
          <a:xfrm>
            <a:off x="4137672" y="3911074"/>
            <a:ext cx="1802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zh-CN" altLang="en-US" dirty="0"/>
          </a:p>
        </p:txBody>
      </p:sp>
      <p:grpSp>
        <p:nvGrpSpPr>
          <p:cNvPr id="69" name="Group 19"/>
          <p:cNvGrpSpPr/>
          <p:nvPr/>
        </p:nvGrpSpPr>
        <p:grpSpPr bwMode="auto">
          <a:xfrm rot="16200000">
            <a:off x="5473549" y="3245493"/>
            <a:ext cx="504190" cy="285752"/>
            <a:chOff x="4558" y="1162"/>
            <a:chExt cx="589" cy="1316"/>
          </a:xfrm>
        </p:grpSpPr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73" name="Group 19"/>
          <p:cNvGrpSpPr/>
          <p:nvPr/>
        </p:nvGrpSpPr>
        <p:grpSpPr bwMode="auto">
          <a:xfrm rot="16200000" flipV="1">
            <a:off x="4448913" y="2585236"/>
            <a:ext cx="504190" cy="1587972"/>
            <a:chOff x="4558" y="1162"/>
            <a:chExt cx="589" cy="1316"/>
          </a:xfrm>
        </p:grpSpPr>
        <p:sp>
          <p:nvSpPr>
            <p:cNvPr id="7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3851920" y="3127127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78" name="矩形 77"/>
          <p:cNvSpPr/>
          <p:nvPr/>
        </p:nvSpPr>
        <p:spPr>
          <a:xfrm>
            <a:off x="5511330" y="3113856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79" name="矩形 78"/>
          <p:cNvSpPr/>
          <p:nvPr/>
        </p:nvSpPr>
        <p:spPr>
          <a:xfrm>
            <a:off x="4137672" y="3068960"/>
            <a:ext cx="1802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245260" y="4707910"/>
            <a:ext cx="2898739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每个</a:t>
            </a:r>
            <a:r>
              <a:rPr lang="zh-CN" altLang="en-US" dirty="0">
                <a:solidFill>
                  <a:srgbClr val="FF0000"/>
                </a:solidFill>
              </a:rPr>
              <a:t>最左归约</a:t>
            </a:r>
            <a:r>
              <a:rPr lang="zh-CN" altLang="en-US" dirty="0"/>
              <a:t>动作恰好对应相应的</a:t>
            </a:r>
            <a:r>
              <a:rPr lang="zh-CN" altLang="en-US" dirty="0">
                <a:solidFill>
                  <a:srgbClr val="FF0000"/>
                </a:solidFill>
              </a:rPr>
              <a:t>最右推导</a:t>
            </a:r>
            <a:r>
              <a:rPr lang="zh-CN" altLang="en-US" dirty="0"/>
              <a:t>动作。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90399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/>
      <p:bldP spid="44" grpId="0"/>
      <p:bldP spid="45" grpId="0"/>
      <p:bldP spid="46" grpId="0"/>
      <p:bldP spid="55" grpId="0"/>
      <p:bldP spid="56" grpId="0"/>
      <p:bldP spid="57" grpId="0"/>
      <p:bldP spid="66" grpId="0"/>
      <p:bldP spid="67" grpId="0"/>
      <p:bldP spid="68" grpId="0"/>
      <p:bldP spid="77" grpId="0"/>
      <p:bldP spid="78" grpId="0"/>
      <p:bldP spid="79" grpId="0"/>
      <p:bldP spid="8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3) LR</a:t>
            </a:r>
            <a:r>
              <a:rPr lang="zh-CN" altLang="en-US" dirty="0"/>
              <a:t>分析的</a:t>
            </a:r>
            <a:r>
              <a:rPr lang="zh-CN" altLang="en-US" dirty="0">
                <a:solidFill>
                  <a:srgbClr val="FF0000"/>
                </a:solidFill>
              </a:rPr>
              <a:t>原理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578" y="1760342"/>
            <a:ext cx="903649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其中每次</a:t>
            </a:r>
            <a:r>
              <a:rPr lang="zh-CN" altLang="en-US" dirty="0">
                <a:solidFill>
                  <a:srgbClr val="FF0000"/>
                </a:solidFill>
              </a:rPr>
              <a:t>最左归约中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归约</a:t>
            </a:r>
            <a:r>
              <a:rPr lang="zh-CN" altLang="en-US" dirty="0"/>
              <a:t>动作</a:t>
            </a:r>
            <a:r>
              <a:rPr lang="en-US" altLang="zh-CN" dirty="0"/>
              <a:t>,</a:t>
            </a:r>
          </a:p>
          <a:p>
            <a:pPr>
              <a:buNone/>
            </a:pPr>
            <a:r>
              <a:rPr lang="zh-CN" altLang="en-US" dirty="0"/>
              <a:t>正好对应</a:t>
            </a:r>
            <a:r>
              <a:rPr lang="zh-CN" altLang="en-US" dirty="0">
                <a:solidFill>
                  <a:srgbClr val="FF0000"/>
                </a:solidFill>
              </a:rPr>
              <a:t>最右推导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FF0000"/>
                </a:solidFill>
              </a:rPr>
              <a:t>推导</a:t>
            </a:r>
            <a:r>
              <a:rPr lang="zh-CN" altLang="en-US" dirty="0"/>
              <a:t>动作。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683124"/>
            <a:ext cx="90364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LR</a:t>
            </a:r>
            <a:r>
              <a:rPr lang="zh-CN" altLang="en-US" dirty="0"/>
              <a:t>分析使用  </a:t>
            </a:r>
            <a:r>
              <a:rPr lang="zh-CN" altLang="en-US" dirty="0">
                <a:solidFill>
                  <a:srgbClr val="FF0000"/>
                </a:solidFill>
              </a:rPr>
              <a:t>移进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归约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最左归约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分析来识别符号串，是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最右推导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/>
              <a:t>的逆过程。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0" y="2983458"/>
            <a:ext cx="90459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我们的切入点是如何将</a:t>
            </a:r>
            <a:r>
              <a:rPr lang="zh-CN" altLang="en-US" dirty="0">
                <a:solidFill>
                  <a:srgbClr val="FF0000"/>
                </a:solidFill>
              </a:rPr>
              <a:t>最右推导</a:t>
            </a:r>
            <a:r>
              <a:rPr lang="zh-CN" altLang="en-US" dirty="0"/>
              <a:t>的过程反过来</a:t>
            </a:r>
            <a:r>
              <a:rPr lang="en-US" altLang="zh-CN" dirty="0"/>
              <a:t>,</a:t>
            </a:r>
            <a:r>
              <a:rPr lang="zh-CN" altLang="en-US" dirty="0"/>
              <a:t> 把它变成</a:t>
            </a:r>
            <a:r>
              <a:rPr lang="zh-CN" altLang="en-US" dirty="0">
                <a:solidFill>
                  <a:srgbClr val="FF0000"/>
                </a:solidFill>
              </a:rPr>
              <a:t>最左归约</a:t>
            </a:r>
            <a:r>
              <a:rPr lang="zh-CN" altLang="en-US" dirty="0"/>
              <a:t>的过程</a:t>
            </a:r>
            <a:r>
              <a:rPr lang="en-US" altLang="zh-C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08283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83184" y="1776339"/>
            <a:ext cx="288131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以下面的文法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为例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G[S]:</a:t>
            </a:r>
          </a:p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(1) S → aAcBe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(2) A → 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(3) A → Ab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(4) B → d</a:t>
            </a:r>
          </a:p>
        </p:txBody>
      </p:sp>
      <p:sp>
        <p:nvSpPr>
          <p:cNvPr id="2" name="矩形 1"/>
          <p:cNvSpPr/>
          <p:nvPr/>
        </p:nvSpPr>
        <p:spPr>
          <a:xfrm>
            <a:off x="-1" y="21615"/>
            <a:ext cx="90252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</a:pPr>
            <a:r>
              <a:rPr lang="zh-CN" altLang="en-US" sz="2800" dirty="0">
                <a:solidFill>
                  <a:srgbClr val="800080"/>
                </a:solidFill>
              </a:rPr>
              <a:t>再进一步讨论之前</a:t>
            </a:r>
            <a:r>
              <a:rPr lang="en-US" altLang="zh-CN" sz="2800" dirty="0">
                <a:solidFill>
                  <a:srgbClr val="800080"/>
                </a:solidFill>
              </a:rPr>
              <a:t>,</a:t>
            </a:r>
            <a:r>
              <a:rPr lang="zh-CN" altLang="en-US" sz="2800" dirty="0">
                <a:solidFill>
                  <a:srgbClr val="800080"/>
                </a:solidFill>
              </a:rPr>
              <a:t>为了方便分析</a:t>
            </a:r>
            <a:r>
              <a:rPr lang="en-US" altLang="zh-CN" sz="2800" dirty="0">
                <a:solidFill>
                  <a:srgbClr val="800080"/>
                </a:solidFill>
              </a:rPr>
              <a:t>,</a:t>
            </a:r>
            <a:r>
              <a:rPr lang="zh-CN" altLang="en-US" sz="2800" dirty="0">
                <a:solidFill>
                  <a:srgbClr val="800080"/>
                </a:solidFill>
              </a:rPr>
              <a:t>引入概念</a:t>
            </a:r>
            <a:r>
              <a:rPr lang="en-US" altLang="zh-CN" sz="2800" dirty="0">
                <a:solidFill>
                  <a:srgbClr val="800080"/>
                </a:solidFill>
              </a:rPr>
              <a:t>:</a:t>
            </a:r>
            <a:r>
              <a:rPr lang="zh-CN" altLang="en-US" sz="2800" dirty="0">
                <a:solidFill>
                  <a:srgbClr val="80008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拓广文法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ClrTx/>
              <a:buNone/>
            </a:pPr>
            <a:r>
              <a:rPr lang="zh-CN" altLang="en-US" sz="2800" dirty="0"/>
              <a:t>对于文法 </a:t>
            </a:r>
            <a:r>
              <a:rPr lang="en-US" altLang="zh-CN" sz="2800" i="1" dirty="0"/>
              <a:t>G</a:t>
            </a:r>
            <a:r>
              <a:rPr lang="en-US" altLang="zh-CN" sz="2800" dirty="0"/>
              <a:t> = (</a:t>
            </a:r>
            <a:r>
              <a:rPr lang="en-US" altLang="zh-CN" sz="2800" i="1" dirty="0"/>
              <a:t>V</a:t>
            </a:r>
            <a:r>
              <a:rPr lang="en-US" altLang="zh-CN" sz="2800" i="1" baseline="-25000" dirty="0"/>
              <a:t>N</a:t>
            </a:r>
            <a:r>
              <a:rPr lang="en-US" altLang="zh-CN" sz="2800" i="1" dirty="0"/>
              <a:t>,</a:t>
            </a:r>
            <a:r>
              <a:rPr lang="en-US" altLang="zh-CN" sz="2800" dirty="0"/>
              <a:t>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2800" i="1" dirty="0"/>
              <a:t>, </a:t>
            </a:r>
            <a:r>
              <a:rPr lang="en-US" altLang="zh-CN" sz="2800" i="1" dirty="0">
                <a:sym typeface="Symbol" panose="05050102010706020507" pitchFamily="18" charset="2"/>
              </a:rPr>
              <a:t>P</a:t>
            </a:r>
            <a:r>
              <a:rPr lang="en-US" altLang="zh-CN" sz="2800" i="1" dirty="0"/>
              <a:t> ,S </a:t>
            </a:r>
            <a:r>
              <a:rPr lang="en-US" altLang="zh-CN" sz="2800" dirty="0"/>
              <a:t>) , </a:t>
            </a:r>
          </a:p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增加产生式</a:t>
            </a:r>
            <a:r>
              <a:rPr lang="en-US" altLang="zh-CN" sz="2800" i="1" dirty="0">
                <a:solidFill>
                  <a:srgbClr val="800080"/>
                </a:solidFill>
              </a:rPr>
              <a:t>S’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</a:rPr>
              <a:t>S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57999" y="4884882"/>
            <a:ext cx="90244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效果：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1.</a:t>
            </a:r>
            <a:r>
              <a:rPr lang="zh-CN" altLang="en-US" sz="2800"/>
              <a:t>拓广文法</a:t>
            </a:r>
            <a:r>
              <a:rPr lang="zh-CN" altLang="en-US" sz="2800" dirty="0"/>
              <a:t>等价于原文法；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拓广文法的开始符号</a:t>
            </a:r>
            <a:r>
              <a:rPr lang="en-US" altLang="zh-CN" sz="2800" i="1" dirty="0">
                <a:solidFill>
                  <a:srgbClr val="800080"/>
                </a:solidFill>
              </a:rPr>
              <a:t>S’</a:t>
            </a:r>
            <a:r>
              <a:rPr lang="zh-CN" altLang="en-US" sz="2800" dirty="0"/>
              <a:t>不会出现在任何产生式的右部</a:t>
            </a:r>
            <a:r>
              <a:rPr lang="en-US" altLang="zh-CN" sz="2800" dirty="0"/>
              <a:t>,</a:t>
            </a:r>
          </a:p>
          <a:p>
            <a:pPr>
              <a:buNone/>
            </a:pPr>
            <a:r>
              <a:rPr lang="zh-CN" altLang="en-US" sz="2800" dirty="0"/>
              <a:t>当</a:t>
            </a:r>
            <a:r>
              <a:rPr lang="en-US" altLang="zh-CN" sz="2800" dirty="0"/>
              <a:t>S</a:t>
            </a:r>
            <a:r>
              <a:rPr lang="zh-CN" altLang="en-US" sz="2800" dirty="0"/>
              <a:t>归约为</a:t>
            </a:r>
            <a:r>
              <a:rPr lang="en-US" altLang="zh-CN" sz="2800" dirty="0"/>
              <a:t>S’</a:t>
            </a:r>
            <a:r>
              <a:rPr lang="zh-CN" altLang="en-US" sz="2800" dirty="0"/>
              <a:t>后</a:t>
            </a:r>
            <a:r>
              <a:rPr lang="en-US" altLang="zh-CN" sz="2800" dirty="0"/>
              <a:t>,</a:t>
            </a:r>
            <a:r>
              <a:rPr lang="zh-CN" altLang="en-US" sz="2800" dirty="0"/>
              <a:t>就不该移进新的符号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178300" y="1771069"/>
            <a:ext cx="316835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拓广文法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G[S’]:</a:t>
            </a:r>
          </a:p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(0)</a:t>
            </a:r>
            <a:r>
              <a:rPr lang="zh-CN" altLang="en-US" sz="2800" i="1" dirty="0"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cs typeface="Times New Roman" panose="02020603050405020304" pitchFamily="18" charset="0"/>
              </a:rPr>
              <a:t>S’ → S</a:t>
            </a:r>
          </a:p>
          <a:p>
            <a:pPr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(1) S → 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aAcBe</a:t>
            </a:r>
            <a:r>
              <a:rPr lang="en-US" altLang="zh-CN" sz="2800" i="1" dirty="0">
                <a:cs typeface="Times New Roman" panose="02020603050405020304" pitchFamily="18" charset="0"/>
              </a:rPr>
              <a:t/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(2) A → 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(3) A → Ab</a:t>
            </a:r>
            <a:br>
              <a:rPr lang="en-US" altLang="zh-CN" sz="2800" i="1" dirty="0">
                <a:cs typeface="Times New Roman" panose="02020603050405020304" pitchFamily="18" charset="0"/>
              </a:rPr>
            </a:br>
            <a:r>
              <a:rPr lang="en-US" altLang="zh-CN" sz="2800" i="1" dirty="0">
                <a:cs typeface="Times New Roman" panose="02020603050405020304" pitchFamily="18" charset="0"/>
              </a:rPr>
              <a:t>(4) B → d</a:t>
            </a:r>
          </a:p>
        </p:txBody>
      </p:sp>
      <p:sp>
        <p:nvSpPr>
          <p:cNvPr id="3" name="矩形 2"/>
          <p:cNvSpPr/>
          <p:nvPr/>
        </p:nvSpPr>
        <p:spPr>
          <a:xfrm>
            <a:off x="4704060" y="472369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800" dirty="0"/>
              <a:t>其中，</a:t>
            </a:r>
            <a:r>
              <a:rPr lang="en-US" altLang="zh-CN" sz="2800" i="1" dirty="0"/>
              <a:t>S’ </a:t>
            </a:r>
            <a:r>
              <a:rPr lang="en-US" altLang="zh-CN" sz="2800" dirty="0">
                <a:sym typeface="Symbol" panose="05050102010706020507" pitchFamily="18" charset="2"/>
              </a:rPr>
              <a:t></a:t>
            </a:r>
            <a:r>
              <a:rPr lang="en-US" altLang="zh-CN" sz="2800" dirty="0"/>
              <a:t>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2800" dirty="0"/>
              <a:t> </a:t>
            </a:r>
            <a:r>
              <a:rPr lang="zh-CN" altLang="en-US" sz="2800" dirty="0"/>
              <a:t>，得到 </a:t>
            </a:r>
            <a:r>
              <a:rPr lang="en-US" altLang="zh-CN" sz="2800" i="1" dirty="0"/>
              <a:t>G </a:t>
            </a:r>
            <a:r>
              <a:rPr lang="zh-CN" altLang="en-US" sz="2800" dirty="0"/>
              <a:t>的拓广文法</a:t>
            </a:r>
          </a:p>
          <a:p>
            <a:pPr>
              <a:buNone/>
            </a:pPr>
            <a:r>
              <a:rPr lang="en-US" altLang="zh-CN" sz="2800" i="1" dirty="0"/>
              <a:t>	G’</a:t>
            </a:r>
            <a:r>
              <a:rPr lang="en-US" altLang="zh-CN" sz="2800" dirty="0"/>
              <a:t> = (</a:t>
            </a:r>
            <a:r>
              <a:rPr lang="en-US" altLang="zh-CN" sz="2800" i="1" dirty="0"/>
              <a:t>V</a:t>
            </a:r>
            <a:r>
              <a:rPr lang="en-US" altLang="zh-CN" sz="2800" i="1" baseline="-25000" dirty="0"/>
              <a:t>N</a:t>
            </a:r>
            <a:r>
              <a:rPr lang="en-US" altLang="zh-CN" sz="2800" i="1" dirty="0"/>
              <a:t>,</a:t>
            </a:r>
            <a:r>
              <a:rPr lang="en-US" altLang="zh-CN" sz="2800" dirty="0"/>
              <a:t>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2800" i="1" dirty="0"/>
              <a:t>, </a:t>
            </a:r>
            <a:r>
              <a:rPr lang="en-US" altLang="zh-CN" sz="2800" i="1" dirty="0">
                <a:sym typeface="Symbol" panose="05050102010706020507" pitchFamily="18" charset="2"/>
              </a:rPr>
              <a:t>P</a:t>
            </a:r>
            <a:r>
              <a:rPr lang="en-US" altLang="zh-CN" sz="2800" i="1" dirty="0"/>
              <a:t> , S’ 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31778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2968" y="102571"/>
            <a:ext cx="74786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LR</a:t>
            </a:r>
            <a:r>
              <a:rPr lang="zh-CN" altLang="en-US" dirty="0"/>
              <a:t>分析使用  </a:t>
            </a:r>
            <a:r>
              <a:rPr lang="zh-CN" altLang="en-US" dirty="0">
                <a:solidFill>
                  <a:srgbClr val="FF0000"/>
                </a:solidFill>
              </a:rPr>
              <a:t>移进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归约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最左归约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分析来识别符号串，是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最右推导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/>
              <a:t>的逆过程。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142844" y="1261033"/>
            <a:ext cx="882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符号串</a:t>
            </a:r>
            <a:r>
              <a:rPr lang="en-US" altLang="zh-CN" dirty="0" err="1">
                <a:solidFill>
                  <a:srgbClr val="990099"/>
                </a:solidFill>
                <a:sym typeface="Symbol" panose="05050102010706020507" pitchFamily="18" charset="2"/>
              </a:rPr>
              <a:t>abbcde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282" y="2261141"/>
            <a:ext cx="2928958" cy="4433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S’   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15" name="Group 19"/>
          <p:cNvGrpSpPr/>
          <p:nvPr/>
        </p:nvGrpSpPr>
        <p:grpSpPr bwMode="auto">
          <a:xfrm rot="16200000">
            <a:off x="5712914" y="5763665"/>
            <a:ext cx="504190" cy="1214446"/>
            <a:chOff x="4558" y="1162"/>
            <a:chExt cx="589" cy="1316"/>
          </a:xfrm>
        </p:grpSpPr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9" name="Group 19"/>
          <p:cNvGrpSpPr/>
          <p:nvPr/>
        </p:nvGrpSpPr>
        <p:grpSpPr bwMode="auto">
          <a:xfrm rot="16200000" flipV="1">
            <a:off x="4641344" y="5977979"/>
            <a:ext cx="504190" cy="785818"/>
            <a:chOff x="4558" y="1162"/>
            <a:chExt cx="589" cy="1316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4445428" y="6118793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24" name="矩形 23"/>
          <p:cNvSpPr/>
          <p:nvPr/>
        </p:nvSpPr>
        <p:spPr>
          <a:xfrm>
            <a:off x="6159940" y="6105522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25" name="矩形 24"/>
          <p:cNvSpPr/>
          <p:nvPr/>
        </p:nvSpPr>
        <p:spPr>
          <a:xfrm>
            <a:off x="4714844" y="6105522"/>
            <a:ext cx="16177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endParaRPr lang="zh-CN" altLang="en-US" dirty="0"/>
          </a:p>
        </p:txBody>
      </p:sp>
      <p:grpSp>
        <p:nvGrpSpPr>
          <p:cNvPr id="26" name="Group 19"/>
          <p:cNvGrpSpPr/>
          <p:nvPr/>
        </p:nvGrpSpPr>
        <p:grpSpPr bwMode="auto">
          <a:xfrm rot="16200000">
            <a:off x="5891509" y="5223756"/>
            <a:ext cx="504190" cy="1000132"/>
            <a:chOff x="4558" y="1162"/>
            <a:chExt cx="589" cy="1316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30" name="Group 19"/>
          <p:cNvGrpSpPr/>
          <p:nvPr/>
        </p:nvGrpSpPr>
        <p:grpSpPr bwMode="auto">
          <a:xfrm rot="16200000" flipV="1">
            <a:off x="4776052" y="5125826"/>
            <a:ext cx="504190" cy="1087906"/>
            <a:chOff x="4558" y="1162"/>
            <a:chExt cx="589" cy="1316"/>
          </a:xfrm>
        </p:grpSpPr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4429092" y="5417684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35" name="矩形 34"/>
          <p:cNvSpPr/>
          <p:nvPr/>
        </p:nvSpPr>
        <p:spPr>
          <a:xfrm>
            <a:off x="6215042" y="5404413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36" name="矩形 35"/>
          <p:cNvSpPr/>
          <p:nvPr/>
        </p:nvSpPr>
        <p:spPr>
          <a:xfrm>
            <a:off x="4714844" y="5404413"/>
            <a:ext cx="1802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endParaRPr lang="zh-CN" altLang="en-US" dirty="0"/>
          </a:p>
        </p:txBody>
      </p:sp>
      <p:grpSp>
        <p:nvGrpSpPr>
          <p:cNvPr id="37" name="Group 19"/>
          <p:cNvGrpSpPr/>
          <p:nvPr/>
        </p:nvGrpSpPr>
        <p:grpSpPr bwMode="auto">
          <a:xfrm rot="16200000">
            <a:off x="5891509" y="4625710"/>
            <a:ext cx="504190" cy="571504"/>
            <a:chOff x="4558" y="1162"/>
            <a:chExt cx="589" cy="1316"/>
          </a:xfrm>
        </p:grpSpPr>
        <p:sp>
          <p:nvSpPr>
            <p:cNvPr id="3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Group 19"/>
          <p:cNvGrpSpPr/>
          <p:nvPr/>
        </p:nvGrpSpPr>
        <p:grpSpPr bwMode="auto">
          <a:xfrm rot="16200000" flipV="1">
            <a:off x="4883209" y="4206309"/>
            <a:ext cx="504190" cy="1302220"/>
            <a:chOff x="4558" y="1162"/>
            <a:chExt cx="589" cy="1316"/>
          </a:xfrm>
        </p:grpSpPr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4429092" y="4605324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46" name="矩形 45"/>
          <p:cNvSpPr/>
          <p:nvPr/>
        </p:nvSpPr>
        <p:spPr>
          <a:xfrm>
            <a:off x="6000728" y="4592053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47" name="矩形 46"/>
          <p:cNvSpPr/>
          <p:nvPr/>
        </p:nvSpPr>
        <p:spPr>
          <a:xfrm>
            <a:off x="4714844" y="4592053"/>
            <a:ext cx="1802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zh-CN" altLang="en-US" dirty="0"/>
          </a:p>
        </p:txBody>
      </p:sp>
      <p:grpSp>
        <p:nvGrpSpPr>
          <p:cNvPr id="48" name="Group 19"/>
          <p:cNvGrpSpPr/>
          <p:nvPr/>
        </p:nvGrpSpPr>
        <p:grpSpPr bwMode="auto">
          <a:xfrm rot="16200000">
            <a:off x="6050721" y="4009310"/>
            <a:ext cx="504190" cy="285752"/>
            <a:chOff x="4558" y="1162"/>
            <a:chExt cx="589" cy="1316"/>
          </a:xfrm>
        </p:grpSpPr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52" name="Group 19"/>
          <p:cNvGrpSpPr/>
          <p:nvPr/>
        </p:nvGrpSpPr>
        <p:grpSpPr bwMode="auto">
          <a:xfrm rot="16200000" flipV="1">
            <a:off x="5026085" y="3349053"/>
            <a:ext cx="504190" cy="1587972"/>
            <a:chOff x="4558" y="1162"/>
            <a:chExt cx="589" cy="1316"/>
          </a:xfrm>
        </p:grpSpPr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4429092" y="3890944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57" name="矩形 56"/>
          <p:cNvSpPr/>
          <p:nvPr/>
        </p:nvSpPr>
        <p:spPr>
          <a:xfrm>
            <a:off x="6088502" y="3877673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58" name="矩形 57"/>
          <p:cNvSpPr/>
          <p:nvPr/>
        </p:nvSpPr>
        <p:spPr>
          <a:xfrm>
            <a:off x="4714844" y="3832777"/>
            <a:ext cx="1802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zh-CN" altLang="en-US" dirty="0"/>
          </a:p>
        </p:txBody>
      </p:sp>
      <p:grpSp>
        <p:nvGrpSpPr>
          <p:cNvPr id="59" name="Group 19"/>
          <p:cNvGrpSpPr/>
          <p:nvPr/>
        </p:nvGrpSpPr>
        <p:grpSpPr bwMode="auto">
          <a:xfrm rot="16200000">
            <a:off x="5105691" y="3366368"/>
            <a:ext cx="504190" cy="285752"/>
            <a:chOff x="4558" y="1162"/>
            <a:chExt cx="589" cy="1316"/>
          </a:xfrm>
        </p:grpSpPr>
        <p:sp>
          <p:nvSpPr>
            <p:cNvPr id="6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63" name="Group 19"/>
          <p:cNvGrpSpPr/>
          <p:nvPr/>
        </p:nvGrpSpPr>
        <p:grpSpPr bwMode="auto">
          <a:xfrm rot="16200000" flipV="1">
            <a:off x="4553570" y="3162290"/>
            <a:ext cx="504190" cy="675614"/>
            <a:chOff x="4558" y="1162"/>
            <a:chExt cx="589" cy="1316"/>
          </a:xfrm>
        </p:grpSpPr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>
            <a:off x="4412756" y="3248002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68" name="矩形 67"/>
          <p:cNvSpPr/>
          <p:nvPr/>
        </p:nvSpPr>
        <p:spPr>
          <a:xfrm>
            <a:off x="5143472" y="3234731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69" name="矩形 68"/>
          <p:cNvSpPr/>
          <p:nvPr/>
        </p:nvSpPr>
        <p:spPr>
          <a:xfrm>
            <a:off x="4698508" y="3189835"/>
            <a:ext cx="516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85720" y="1903951"/>
            <a:ext cx="1946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最右推导 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510229" y="2546893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6.2</a:t>
            </a:r>
            <a:r>
              <a:rPr lang="zh-CN" altLang="en-US" dirty="0"/>
              <a:t> </a:t>
            </a:r>
          </a:p>
        </p:txBody>
      </p:sp>
      <p:sp>
        <p:nvSpPr>
          <p:cNvPr id="73" name="矩形 72"/>
          <p:cNvSpPr/>
          <p:nvPr/>
        </p:nvSpPr>
        <p:spPr>
          <a:xfrm>
            <a:off x="2714612" y="6118793"/>
            <a:ext cx="1236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714612" y="5475851"/>
            <a:ext cx="1236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786050" y="4690033"/>
            <a:ext cx="1236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714612" y="3904215"/>
            <a:ext cx="1463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2714003" y="3267382"/>
            <a:ext cx="1441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2549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  <p:bldP spid="24" grpId="0"/>
      <p:bldP spid="25" grpId="0"/>
      <p:bldP spid="34" grpId="0"/>
      <p:bldP spid="35" grpId="0"/>
      <p:bldP spid="36" grpId="0"/>
      <p:bldP spid="45" grpId="0"/>
      <p:bldP spid="46" grpId="0"/>
      <p:bldP spid="47" grpId="0"/>
      <p:bldP spid="56" grpId="0"/>
      <p:bldP spid="57" grpId="0"/>
      <p:bldP spid="58" grpId="0"/>
      <p:bldP spid="67" grpId="0"/>
      <p:bldP spid="68" grpId="0"/>
      <p:bldP spid="69" grpId="0"/>
      <p:bldP spid="70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704" y="-27384"/>
            <a:ext cx="903649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其中每次</a:t>
            </a:r>
            <a:r>
              <a:rPr lang="zh-CN" altLang="en-US" dirty="0">
                <a:solidFill>
                  <a:srgbClr val="FF0000"/>
                </a:solidFill>
              </a:rPr>
              <a:t>最左归约中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归约</a:t>
            </a:r>
            <a:r>
              <a:rPr lang="zh-CN" altLang="en-US" dirty="0"/>
              <a:t>动作</a:t>
            </a:r>
            <a:r>
              <a:rPr lang="en-US" altLang="zh-CN" dirty="0"/>
              <a:t>,</a:t>
            </a:r>
          </a:p>
          <a:p>
            <a:pPr>
              <a:buNone/>
            </a:pPr>
            <a:r>
              <a:rPr lang="zh-CN" altLang="en-US" dirty="0"/>
              <a:t>正好对应</a:t>
            </a:r>
            <a:r>
              <a:rPr lang="zh-CN" altLang="en-US" dirty="0">
                <a:solidFill>
                  <a:srgbClr val="FF0000"/>
                </a:solidFill>
              </a:rPr>
              <a:t>最右推导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FF0000"/>
                </a:solidFill>
              </a:rPr>
              <a:t>推导</a:t>
            </a:r>
            <a:r>
              <a:rPr lang="zh-CN" altLang="en-US" dirty="0"/>
              <a:t>动作</a:t>
            </a:r>
            <a:r>
              <a:rPr lang="en-US" altLang="zh-CN" dirty="0"/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47204" y="1052736"/>
            <a:ext cx="90459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关键是符号栈中出现什么内容时</a:t>
            </a:r>
            <a:r>
              <a:rPr lang="en-US" altLang="zh-CN" dirty="0"/>
              <a:t>,</a:t>
            </a:r>
            <a:r>
              <a:rPr lang="zh-CN" altLang="en-US" dirty="0"/>
              <a:t>就应该考虑进行归约动作</a:t>
            </a:r>
            <a:r>
              <a:rPr lang="en-US" altLang="zh-CN" dirty="0"/>
              <a:t>.</a:t>
            </a:r>
          </a:p>
          <a:p>
            <a:pPr>
              <a:buNone/>
            </a:pPr>
            <a:r>
              <a:rPr lang="zh-CN" altLang="en-US" dirty="0"/>
              <a:t>下面我们从</a:t>
            </a:r>
            <a:r>
              <a:rPr lang="zh-CN" altLang="en-US" dirty="0">
                <a:solidFill>
                  <a:srgbClr val="FF0000"/>
                </a:solidFill>
              </a:rPr>
              <a:t>最右推导</a:t>
            </a:r>
            <a:r>
              <a:rPr lang="zh-CN" altLang="en-US" dirty="0"/>
              <a:t>的角度来研究这个问题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186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704" y="-27384"/>
            <a:ext cx="903649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其中每次</a:t>
            </a:r>
            <a:r>
              <a:rPr lang="zh-CN" altLang="en-US" dirty="0">
                <a:solidFill>
                  <a:srgbClr val="FF0000"/>
                </a:solidFill>
              </a:rPr>
              <a:t>最左归约中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归约</a:t>
            </a:r>
            <a:r>
              <a:rPr lang="zh-CN" altLang="en-US" dirty="0"/>
              <a:t>动作</a:t>
            </a:r>
            <a:r>
              <a:rPr lang="en-US" altLang="zh-CN" dirty="0"/>
              <a:t>,</a:t>
            </a:r>
          </a:p>
          <a:p>
            <a:pPr>
              <a:buNone/>
            </a:pPr>
            <a:r>
              <a:rPr lang="zh-CN" altLang="en-US" dirty="0"/>
              <a:t>正好对应</a:t>
            </a:r>
            <a:r>
              <a:rPr lang="zh-CN" altLang="en-US" dirty="0">
                <a:solidFill>
                  <a:srgbClr val="FF0000"/>
                </a:solidFill>
              </a:rPr>
              <a:t>最右推导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FF0000"/>
                </a:solidFill>
              </a:rPr>
              <a:t>推导</a:t>
            </a:r>
            <a:r>
              <a:rPr lang="zh-CN" altLang="en-US" dirty="0"/>
              <a:t>动作</a:t>
            </a:r>
            <a:r>
              <a:rPr lang="en-US" altLang="zh-CN" dirty="0"/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47204" y="1052736"/>
            <a:ext cx="90459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在最右推导中</a:t>
            </a:r>
            <a:r>
              <a:rPr lang="en-US" altLang="zh-CN" dirty="0"/>
              <a:t>,</a:t>
            </a:r>
            <a:r>
              <a:rPr lang="zh-CN" altLang="en-US" dirty="0"/>
              <a:t>每次</a:t>
            </a:r>
            <a:r>
              <a:rPr lang="zh-CN" altLang="en-US" dirty="0">
                <a:solidFill>
                  <a:srgbClr val="FF0000"/>
                </a:solidFill>
              </a:rPr>
              <a:t>推导</a:t>
            </a:r>
            <a:r>
              <a:rPr lang="zh-CN" altLang="en-US" dirty="0"/>
              <a:t>动作是展开句型中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</a:t>
            </a:r>
            <a:r>
              <a:rPr lang="zh-CN" altLang="en-US" dirty="0">
                <a:solidFill>
                  <a:srgbClr val="FF0000"/>
                </a:solidFill>
              </a:rPr>
              <a:t>最右边</a:t>
            </a:r>
            <a:r>
              <a:rPr lang="zh-CN" altLang="en-US" dirty="0"/>
              <a:t>的非终结符</a:t>
            </a:r>
            <a:r>
              <a:rPr lang="en-US" altLang="zh-CN" dirty="0"/>
              <a:t>.</a:t>
            </a:r>
          </a:p>
        </p:txBody>
      </p:sp>
      <p:sp>
        <p:nvSpPr>
          <p:cNvPr id="24" name="矩形 23"/>
          <p:cNvSpPr/>
          <p:nvPr/>
        </p:nvSpPr>
        <p:spPr>
          <a:xfrm>
            <a:off x="3709144" y="2205323"/>
            <a:ext cx="48604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None/>
            </a:pPr>
            <a:r>
              <a:rPr lang="zh-CN" altLang="en-US" dirty="0">
                <a:sym typeface="Symbol" panose="05050102010706020507" pitchFamily="18" charset="2"/>
              </a:rPr>
              <a:t>其中 </a:t>
            </a:r>
            <a:r>
              <a:rPr lang="zh-CN" altLang="en-US" i="1" dirty="0">
                <a:sym typeface="Symbol" panose="05050102010706020507" pitchFamily="18" charset="2"/>
              </a:rPr>
              <a:t> </a:t>
            </a:r>
            <a:r>
              <a:rPr lang="en-US" altLang="zh-CN" i="1" dirty="0">
                <a:sym typeface="Symbol" panose="05050102010706020507" pitchFamily="18" charset="2"/>
              </a:rPr>
              <a:t>,</a:t>
            </a:r>
            <a:r>
              <a:rPr lang="en-US" altLang="zh-CN" i="1" dirty="0"/>
              <a:t>β</a:t>
            </a:r>
            <a:r>
              <a:rPr lang="en-US" altLang="zh-CN" dirty="0">
                <a:sym typeface="Symbol" panose="05050102010706020507" pitchFamily="18" charset="2"/>
              </a:rPr>
              <a:t>(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en-US" altLang="zh-CN" i="1" baseline="-25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en-US" altLang="zh-CN" i="1" baseline="-25000" dirty="0">
                <a:sym typeface="Symbol" panose="05050102010706020507" pitchFamily="18" charset="2"/>
              </a:rPr>
              <a:t>T</a:t>
            </a:r>
            <a:r>
              <a:rPr lang="en-US" altLang="zh-CN" i="1" dirty="0">
                <a:sym typeface="Symbol" panose="05050102010706020507" pitchFamily="18" charset="2"/>
              </a:rPr>
              <a:t>)*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,</a:t>
            </a:r>
            <a:r>
              <a:rPr lang="en-US" altLang="zh-CN" dirty="0">
                <a:sym typeface="Symbol" panose="05050102010706020507" pitchFamily="18" charset="2"/>
              </a:rPr>
              <a:t> 	</a:t>
            </a:r>
            <a:r>
              <a:rPr lang="en-US" altLang="zh-CN" i="1" dirty="0" err="1">
                <a:sym typeface="Symbol" panose="05050102010706020507" pitchFamily="18" charset="2"/>
              </a:rPr>
              <a:t>w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ym typeface="Symbol" panose="05050102010706020507" pitchFamily="18" charset="2"/>
              </a:rPr>
              <a:t>V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T</a:t>
            </a:r>
            <a:r>
              <a:rPr lang="en-US" altLang="zh-CN" i="1" dirty="0">
                <a:sym typeface="Symbol" panose="05050102010706020507" pitchFamily="18" charset="2"/>
              </a:rPr>
              <a:t>*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0" y="3357562"/>
            <a:ext cx="9036495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那么反过来在</a:t>
            </a:r>
            <a:r>
              <a:rPr lang="zh-CN" altLang="en-US" dirty="0">
                <a:solidFill>
                  <a:srgbClr val="FF0000"/>
                </a:solidFill>
              </a:rPr>
              <a:t>最左归约中</a:t>
            </a:r>
            <a:r>
              <a:rPr lang="zh-CN" altLang="en-US" dirty="0"/>
              <a:t>的对应</a:t>
            </a:r>
            <a:r>
              <a:rPr lang="zh-CN" altLang="en-US" dirty="0">
                <a:solidFill>
                  <a:srgbClr val="FF0000"/>
                </a:solidFill>
              </a:rPr>
              <a:t>归约</a:t>
            </a:r>
            <a:r>
              <a:rPr lang="zh-CN" altLang="en-US" dirty="0"/>
              <a:t>动作中</a:t>
            </a:r>
            <a:r>
              <a:rPr lang="en-US" altLang="zh-CN" dirty="0"/>
              <a:t>,</a:t>
            </a:r>
          </a:p>
          <a:p>
            <a:pPr>
              <a:buNone/>
            </a:pPr>
            <a:r>
              <a:rPr lang="zh-CN" altLang="en-US" dirty="0"/>
              <a:t>就应该把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1283570" y="4500570"/>
            <a:ext cx="10738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α</a:t>
            </a:r>
            <a:r>
              <a:rPr lang="en-US" altLang="zh-CN" i="1" dirty="0">
                <a:solidFill>
                  <a:srgbClr val="FF0000"/>
                </a:solidFill>
              </a:rPr>
              <a:t>β</a:t>
            </a:r>
            <a:r>
              <a:rPr lang="en-US" altLang="zh-CN" i="1" dirty="0">
                <a:sym typeface="Symbol" panose="05050102010706020507" pitchFamily="18" charset="2"/>
              </a:rPr>
              <a:t>w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373894" y="4513841"/>
            <a:ext cx="39840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中的</a:t>
            </a:r>
            <a:r>
              <a:rPr lang="en-US" altLang="zh-CN" i="1" dirty="0">
                <a:solidFill>
                  <a:srgbClr val="FF0000"/>
                </a:solidFill>
              </a:rPr>
              <a:t>β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归约为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得到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43636" y="4513841"/>
            <a:ext cx="10550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</a:rPr>
              <a:t>α</a:t>
            </a:r>
            <a:r>
              <a:rPr lang="en-US" altLang="zh-CN" i="1" dirty="0" err="1">
                <a:solidFill>
                  <a:srgbClr val="990099"/>
                </a:solidFill>
              </a:rPr>
              <a:t>A</a:t>
            </a:r>
            <a:r>
              <a:rPr lang="en-US" altLang="zh-CN" i="1" dirty="0" err="1">
                <a:sym typeface="Symbol" panose="05050102010706020507" pitchFamily="18" charset="2"/>
              </a:rPr>
              <a:t>w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4282" y="5143512"/>
            <a:ext cx="8229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en-US" altLang="zh-CN" dirty="0"/>
              <a:t>,</a:t>
            </a:r>
            <a:r>
              <a:rPr lang="zh-CN" altLang="en-US" dirty="0"/>
              <a:t>此时我们称</a:t>
            </a:r>
            <a:endParaRPr lang="en-US" altLang="zh-CN" dirty="0"/>
          </a:p>
          <a:p>
            <a:pPr>
              <a:buClrTx/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	β</a:t>
            </a:r>
            <a:r>
              <a:rPr lang="en-US" altLang="zh-CN" i="1" dirty="0"/>
              <a:t> </a:t>
            </a:r>
            <a:r>
              <a:rPr lang="zh-CN" altLang="en-US" dirty="0"/>
              <a:t>为句柄</a:t>
            </a:r>
            <a:r>
              <a:rPr lang="en-US" altLang="zh-CN" i="1" dirty="0">
                <a:sym typeface="Symbol" panose="05050102010706020507" pitchFamily="18" charset="2"/>
              </a:rPr>
              <a:t>,</a:t>
            </a:r>
            <a:r>
              <a:rPr lang="zh-CN" altLang="en-US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800080"/>
                </a:solidFill>
              </a:rPr>
              <a:t>α</a:t>
            </a:r>
            <a:r>
              <a:rPr lang="en-US" altLang="zh-CN" i="1" dirty="0" err="1">
                <a:solidFill>
                  <a:srgbClr val="FF0000"/>
                </a:solidFill>
              </a:rPr>
              <a:t>β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/>
              <a:t>称为文法</a:t>
            </a:r>
            <a:r>
              <a:rPr lang="en-US" altLang="zh-CN" dirty="0"/>
              <a:t>G</a:t>
            </a:r>
            <a:r>
              <a:rPr lang="zh-CN" altLang="en-US" dirty="0"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可归</a:t>
            </a:r>
            <a:r>
              <a:rPr lang="zh-CN" altLang="en-US" dirty="0">
                <a:solidFill>
                  <a:srgbClr val="800080"/>
                </a:solidFill>
              </a:rPr>
              <a:t>前缀 。</a:t>
            </a:r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051720" y="2060848"/>
            <a:ext cx="2466527" cy="1124435"/>
            <a:chOff x="3275856" y="1484784"/>
            <a:chExt cx="2466527" cy="1124435"/>
          </a:xfrm>
        </p:grpSpPr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875236" y="1484784"/>
              <a:ext cx="251814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800" b="1">
                  <a:ea typeface="华文行楷" pitchFamily="2" charset="-122"/>
                  <a:sym typeface="Symbol" panose="05050102010706020507" pitchFamily="18" charset="2"/>
                </a:rPr>
                <a:t>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834163" y="1852234"/>
              <a:ext cx="365666" cy="336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b="1" i="1" dirty="0" err="1">
                  <a:latin typeface="Book Antiqua" pitchFamily="18" charset="0"/>
                  <a:ea typeface="PMingLiU" pitchFamily="18" charset="-120"/>
                  <a:sym typeface="Symbol" panose="05050102010706020507" pitchFamily="18" charset="2"/>
                </a:rPr>
                <a:t>r</a:t>
              </a:r>
              <a:r>
                <a:rPr lang="en-US" altLang="zh-CN" sz="1600" b="1" i="1" dirty="0" err="1">
                  <a:latin typeface="Book Antiqua" pitchFamily="18" charset="0"/>
                  <a:ea typeface="华文行楷" pitchFamily="2" charset="-122"/>
                  <a:sym typeface="Symbol" panose="05050102010706020507" pitchFamily="18" charset="2"/>
                </a:rPr>
                <a:t>m</a:t>
              </a:r>
              <a:endParaRPr lang="en-US" altLang="zh-CN" sz="1600" b="1" i="1" dirty="0">
                <a:latin typeface="Book Antiqua" pitchFamily="18" charset="0"/>
                <a:ea typeface="华文行楷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75856" y="1532001"/>
              <a:ext cx="246652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i="1" dirty="0"/>
                <a:t>S’</a:t>
              </a:r>
              <a:r>
                <a:rPr lang="en-US" altLang="zh-CN" dirty="0"/>
                <a:t> </a:t>
              </a:r>
              <a:r>
                <a:rPr lang="en-US" altLang="zh-CN" dirty="0">
                  <a:sym typeface="Symbol" panose="05050102010706020507" pitchFamily="18" charset="2"/>
                </a:rPr>
                <a:t> </a:t>
              </a:r>
              <a:r>
                <a:rPr lang="en-US" altLang="zh-CN" i="1" dirty="0">
                  <a:solidFill>
                    <a:srgbClr val="800080"/>
                  </a:solidFill>
                </a:rPr>
                <a:t>α</a:t>
              </a:r>
              <a:r>
                <a:rPr lang="en-US" altLang="zh-CN" i="1" dirty="0">
                  <a:solidFill>
                    <a:srgbClr val="990099"/>
                  </a:solidFill>
                </a:rPr>
                <a:t>A</a:t>
              </a:r>
              <a:r>
                <a:rPr lang="en-US" altLang="zh-CN" i="1" dirty="0">
                  <a:sym typeface="Symbol" panose="05050102010706020507" pitchFamily="18" charset="2"/>
                </a:rPr>
                <a:t>w</a:t>
              </a:r>
              <a:endParaRPr lang="zh-CN" altLang="en-US" dirty="0"/>
            </a:p>
            <a:p>
              <a:pPr>
                <a:buNone/>
              </a:pPr>
              <a:r>
                <a:rPr lang="en-US" altLang="zh-CN" i="1" dirty="0">
                  <a:sym typeface="Symbol" panose="05050102010706020507" pitchFamily="18" charset="2"/>
                </a:rPr>
                <a:t> 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2562170" y="2844225"/>
            <a:ext cx="16466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solidFill>
                  <a:srgbClr val="800080"/>
                </a:solidFill>
              </a:rPr>
              <a:t>α</a:t>
            </a:r>
            <a:r>
              <a:rPr lang="en-US" altLang="zh-CN" i="1" dirty="0">
                <a:solidFill>
                  <a:srgbClr val="FF0000"/>
                </a:solidFill>
              </a:rPr>
              <a:t>β</a:t>
            </a:r>
            <a:r>
              <a:rPr lang="en-US" altLang="zh-CN" i="1" dirty="0">
                <a:sym typeface="Symbol" panose="05050102010706020507" pitchFamily="18" charset="2"/>
              </a:rPr>
              <a:t>w </a:t>
            </a:r>
            <a:endParaRPr lang="zh-CN" altLang="en-US" dirty="0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627784" y="3140968"/>
            <a:ext cx="365666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600" b="1" i="1" dirty="0" err="1">
                <a:latin typeface="Book Antiqua" pitchFamily="18" charset="0"/>
                <a:ea typeface="PMingLiU" pitchFamily="18" charset="-120"/>
                <a:sym typeface="Symbol" panose="05050102010706020507" pitchFamily="18" charset="2"/>
              </a:rPr>
              <a:t>r</a:t>
            </a:r>
            <a:r>
              <a:rPr lang="en-US" altLang="zh-CN" sz="1600" b="1" i="1" dirty="0" err="1">
                <a:latin typeface="Book Antiqua" pitchFamily="18" charset="0"/>
                <a:ea typeface="华文行楷" pitchFamily="2" charset="-122"/>
                <a:sym typeface="Symbol" panose="05050102010706020507" pitchFamily="18" charset="2"/>
              </a:rPr>
              <a:t>m</a:t>
            </a:r>
            <a:endParaRPr lang="en-US" altLang="zh-CN" sz="1600" b="1" i="1" dirty="0">
              <a:latin typeface="Book Antiqua" pitchFamily="18" charset="0"/>
              <a:ea typeface="华文行楷" pitchFamily="2" charset="-122"/>
              <a:sym typeface="Symbol" panose="05050102010706020507" pitchFamily="18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1693" y="2687741"/>
            <a:ext cx="930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solidFill>
                  <a:srgbClr val="990099"/>
                </a:solidFill>
              </a:rPr>
              <a:t>A</a:t>
            </a:r>
            <a:r>
              <a:rPr lang="en-US" altLang="zh-CN" sz="2400" i="1" dirty="0">
                <a:cs typeface="Times New Roman" panose="02020603050405020304" pitchFamily="18" charset="0"/>
              </a:rPr>
              <a:t>→</a:t>
            </a:r>
            <a:r>
              <a:rPr lang="en-US" altLang="zh-CN" sz="2400" i="1" dirty="0">
                <a:solidFill>
                  <a:srgbClr val="FF0000"/>
                </a:solidFill>
              </a:rPr>
              <a:t>β 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1325160" y="4456080"/>
              <a:ext cx="884880" cy="62100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6520" y="4447800"/>
                <a:ext cx="901440" cy="63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8229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7" grpId="0" animBg="1"/>
      <p:bldP spid="11" grpId="0"/>
      <p:bldP spid="12" grpId="0"/>
      <p:bldP spid="4" grpId="0"/>
      <p:bldP spid="14" grpId="0"/>
      <p:bldP spid="19" grpId="0"/>
      <p:bldP spid="20" grpId="0"/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42844" y="1261033"/>
            <a:ext cx="8820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符号串</a:t>
            </a:r>
            <a:r>
              <a:rPr lang="en-US" altLang="zh-CN" dirty="0" err="1">
                <a:solidFill>
                  <a:srgbClr val="990099"/>
                </a:solidFill>
                <a:sym typeface="Symbol" panose="05050102010706020507" pitchFamily="18" charset="2"/>
              </a:rPr>
              <a:t>abbcde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282" y="2261141"/>
            <a:ext cx="2928958" cy="4433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S’   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 marL="457200" indent="-457200">
              <a:lnSpc>
                <a:spcPct val="150000"/>
              </a:lnSpc>
              <a:buClr>
                <a:srgbClr val="800080"/>
              </a:buClr>
              <a:buFont typeface="Symbol" panose="05050102010706020507" pitchFamily="18" charset="2"/>
              <a:buChar char="Þ"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grpSp>
        <p:nvGrpSpPr>
          <p:cNvPr id="15" name="Group 19"/>
          <p:cNvGrpSpPr/>
          <p:nvPr/>
        </p:nvGrpSpPr>
        <p:grpSpPr bwMode="auto">
          <a:xfrm rot="16200000">
            <a:off x="5712914" y="5763665"/>
            <a:ext cx="504190" cy="1214446"/>
            <a:chOff x="4558" y="1162"/>
            <a:chExt cx="589" cy="1316"/>
          </a:xfrm>
        </p:grpSpPr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19" name="Group 19"/>
          <p:cNvGrpSpPr/>
          <p:nvPr/>
        </p:nvGrpSpPr>
        <p:grpSpPr bwMode="auto">
          <a:xfrm rot="16200000" flipV="1">
            <a:off x="4641344" y="5977979"/>
            <a:ext cx="504190" cy="785818"/>
            <a:chOff x="4558" y="1162"/>
            <a:chExt cx="589" cy="1316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4445428" y="6118793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24" name="矩形 23"/>
          <p:cNvSpPr/>
          <p:nvPr/>
        </p:nvSpPr>
        <p:spPr>
          <a:xfrm>
            <a:off x="6159940" y="6105522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25" name="矩形 24"/>
          <p:cNvSpPr/>
          <p:nvPr/>
        </p:nvSpPr>
        <p:spPr>
          <a:xfrm>
            <a:off x="4714844" y="6105522"/>
            <a:ext cx="16177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 err="1">
                <a:sym typeface="Symbol" panose="05050102010706020507" pitchFamily="18" charset="2"/>
              </a:rPr>
              <a:t>bcde</a:t>
            </a:r>
            <a:endParaRPr lang="zh-CN" altLang="en-US" dirty="0"/>
          </a:p>
        </p:txBody>
      </p:sp>
      <p:grpSp>
        <p:nvGrpSpPr>
          <p:cNvPr id="26" name="Group 19"/>
          <p:cNvGrpSpPr/>
          <p:nvPr/>
        </p:nvGrpSpPr>
        <p:grpSpPr bwMode="auto">
          <a:xfrm rot="16200000">
            <a:off x="5891509" y="5223756"/>
            <a:ext cx="504190" cy="1000132"/>
            <a:chOff x="4558" y="1162"/>
            <a:chExt cx="589" cy="1316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30" name="Group 19"/>
          <p:cNvGrpSpPr/>
          <p:nvPr/>
        </p:nvGrpSpPr>
        <p:grpSpPr bwMode="auto">
          <a:xfrm rot="16200000" flipV="1">
            <a:off x="4776052" y="5125826"/>
            <a:ext cx="504190" cy="1087906"/>
            <a:chOff x="4558" y="1162"/>
            <a:chExt cx="589" cy="1316"/>
          </a:xfrm>
        </p:grpSpPr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4429092" y="5417684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35" name="矩形 34"/>
          <p:cNvSpPr/>
          <p:nvPr/>
        </p:nvSpPr>
        <p:spPr>
          <a:xfrm>
            <a:off x="6215042" y="5404413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36" name="矩形 35"/>
          <p:cNvSpPr/>
          <p:nvPr/>
        </p:nvSpPr>
        <p:spPr>
          <a:xfrm>
            <a:off x="4714844" y="5404413"/>
            <a:ext cx="1802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 err="1">
                <a:sym typeface="Symbol" panose="05050102010706020507" pitchFamily="18" charset="2"/>
              </a:rPr>
              <a:t>cde</a:t>
            </a:r>
            <a:endParaRPr lang="zh-CN" altLang="en-US" dirty="0"/>
          </a:p>
        </p:txBody>
      </p:sp>
      <p:grpSp>
        <p:nvGrpSpPr>
          <p:cNvPr id="37" name="Group 19"/>
          <p:cNvGrpSpPr/>
          <p:nvPr/>
        </p:nvGrpSpPr>
        <p:grpSpPr bwMode="auto">
          <a:xfrm rot="16200000">
            <a:off x="5891509" y="4625710"/>
            <a:ext cx="504190" cy="571504"/>
            <a:chOff x="4558" y="1162"/>
            <a:chExt cx="589" cy="1316"/>
          </a:xfrm>
        </p:grpSpPr>
        <p:sp>
          <p:nvSpPr>
            <p:cNvPr id="3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41" name="Group 19"/>
          <p:cNvGrpSpPr/>
          <p:nvPr/>
        </p:nvGrpSpPr>
        <p:grpSpPr bwMode="auto">
          <a:xfrm rot="16200000" flipV="1">
            <a:off x="4883209" y="4206309"/>
            <a:ext cx="504190" cy="1302220"/>
            <a:chOff x="4558" y="1162"/>
            <a:chExt cx="589" cy="1316"/>
          </a:xfrm>
        </p:grpSpPr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4429092" y="4605324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46" name="矩形 45"/>
          <p:cNvSpPr/>
          <p:nvPr/>
        </p:nvSpPr>
        <p:spPr>
          <a:xfrm>
            <a:off x="6000728" y="4592053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47" name="矩形 46"/>
          <p:cNvSpPr/>
          <p:nvPr/>
        </p:nvSpPr>
        <p:spPr>
          <a:xfrm>
            <a:off x="4714844" y="4592053"/>
            <a:ext cx="1802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 err="1">
                <a:sym typeface="Symbol" panose="05050102010706020507" pitchFamily="18" charset="2"/>
              </a:rPr>
              <a:t>e</a:t>
            </a:r>
            <a:endParaRPr lang="zh-CN" altLang="en-US" dirty="0"/>
          </a:p>
        </p:txBody>
      </p:sp>
      <p:grpSp>
        <p:nvGrpSpPr>
          <p:cNvPr id="48" name="Group 19"/>
          <p:cNvGrpSpPr/>
          <p:nvPr/>
        </p:nvGrpSpPr>
        <p:grpSpPr bwMode="auto">
          <a:xfrm rot="16200000">
            <a:off x="6050721" y="4009310"/>
            <a:ext cx="504190" cy="285752"/>
            <a:chOff x="4558" y="1162"/>
            <a:chExt cx="589" cy="1316"/>
          </a:xfrm>
        </p:grpSpPr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52" name="Group 19"/>
          <p:cNvGrpSpPr/>
          <p:nvPr/>
        </p:nvGrpSpPr>
        <p:grpSpPr bwMode="auto">
          <a:xfrm rot="16200000" flipV="1">
            <a:off x="5026085" y="3349053"/>
            <a:ext cx="504190" cy="1587972"/>
            <a:chOff x="4558" y="1162"/>
            <a:chExt cx="589" cy="1316"/>
          </a:xfrm>
        </p:grpSpPr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4429092" y="3890944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57" name="矩形 56"/>
          <p:cNvSpPr/>
          <p:nvPr/>
        </p:nvSpPr>
        <p:spPr>
          <a:xfrm>
            <a:off x="6088502" y="3877673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58" name="矩形 57"/>
          <p:cNvSpPr/>
          <p:nvPr/>
        </p:nvSpPr>
        <p:spPr>
          <a:xfrm>
            <a:off x="4714844" y="3832777"/>
            <a:ext cx="18022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zh-CN" altLang="en-US" dirty="0"/>
          </a:p>
        </p:txBody>
      </p:sp>
      <p:grpSp>
        <p:nvGrpSpPr>
          <p:cNvPr id="59" name="Group 19"/>
          <p:cNvGrpSpPr/>
          <p:nvPr/>
        </p:nvGrpSpPr>
        <p:grpSpPr bwMode="auto">
          <a:xfrm rot="16200000">
            <a:off x="5105691" y="3366368"/>
            <a:ext cx="504190" cy="285752"/>
            <a:chOff x="4558" y="1162"/>
            <a:chExt cx="589" cy="1316"/>
          </a:xfrm>
        </p:grpSpPr>
        <p:sp>
          <p:nvSpPr>
            <p:cNvPr id="6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63" name="Group 19"/>
          <p:cNvGrpSpPr/>
          <p:nvPr/>
        </p:nvGrpSpPr>
        <p:grpSpPr bwMode="auto">
          <a:xfrm rot="16200000" flipV="1">
            <a:off x="4553570" y="3162290"/>
            <a:ext cx="504190" cy="675614"/>
            <a:chOff x="4558" y="1162"/>
            <a:chExt cx="589" cy="1316"/>
          </a:xfrm>
        </p:grpSpPr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>
            <a:off x="4412756" y="3248002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68" name="矩形 67"/>
          <p:cNvSpPr/>
          <p:nvPr/>
        </p:nvSpPr>
        <p:spPr>
          <a:xfrm>
            <a:off x="5143472" y="3234731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69" name="矩形 68"/>
          <p:cNvSpPr/>
          <p:nvPr/>
        </p:nvSpPr>
        <p:spPr>
          <a:xfrm>
            <a:off x="4698508" y="3189835"/>
            <a:ext cx="5164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85720" y="1903951"/>
            <a:ext cx="1946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最右推导 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510229" y="2546893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6.2</a:t>
            </a:r>
            <a:r>
              <a:rPr lang="zh-CN" altLang="en-US" dirty="0"/>
              <a:t> </a:t>
            </a:r>
          </a:p>
        </p:txBody>
      </p:sp>
      <p:sp>
        <p:nvSpPr>
          <p:cNvPr id="73" name="矩形 72"/>
          <p:cNvSpPr/>
          <p:nvPr/>
        </p:nvSpPr>
        <p:spPr>
          <a:xfrm>
            <a:off x="2714612" y="6118793"/>
            <a:ext cx="1236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2714612" y="5475851"/>
            <a:ext cx="1236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786050" y="4690033"/>
            <a:ext cx="1236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714612" y="3904215"/>
            <a:ext cx="14638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2714003" y="3267382"/>
            <a:ext cx="1441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步骤</a:t>
            </a: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7286644" y="3046959"/>
            <a:ext cx="1588198" cy="369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79" name="矩形 78"/>
          <p:cNvSpPr/>
          <p:nvPr/>
        </p:nvSpPr>
        <p:spPr>
          <a:xfrm>
            <a:off x="4283968" y="1845808"/>
            <a:ext cx="496161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符号栈中出现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可归前缀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</a:p>
          <a:p>
            <a:pPr>
              <a:buNone/>
            </a:pPr>
            <a:r>
              <a:rPr lang="zh-CN" altLang="en-US" dirty="0"/>
              <a:t>就应该考虑进行归约动作</a:t>
            </a:r>
            <a:r>
              <a:rPr lang="en-US" altLang="zh-CN" dirty="0"/>
              <a:t>.</a:t>
            </a:r>
          </a:p>
        </p:txBody>
      </p:sp>
      <p:sp>
        <p:nvSpPr>
          <p:cNvPr id="80" name="矩形 79"/>
          <p:cNvSpPr/>
          <p:nvPr/>
        </p:nvSpPr>
        <p:spPr>
          <a:xfrm>
            <a:off x="282968" y="102571"/>
            <a:ext cx="74786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LR</a:t>
            </a:r>
            <a:r>
              <a:rPr lang="zh-CN" altLang="en-US" dirty="0"/>
              <a:t>分析使用  </a:t>
            </a:r>
            <a:r>
              <a:rPr lang="zh-CN" altLang="en-US" dirty="0">
                <a:solidFill>
                  <a:srgbClr val="FF0000"/>
                </a:solidFill>
              </a:rPr>
              <a:t>移进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归约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最左归约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分析来识别符号串，是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最右推导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/>
              <a:t>的逆过程。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0358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97758" y="4955684"/>
            <a:ext cx="40593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                         </a:t>
            </a:r>
            <a:r>
              <a:rPr lang="en-US" altLang="zh-CN" dirty="0"/>
              <a:t>{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13" name="矩形 12"/>
          <p:cNvSpPr/>
          <p:nvPr/>
        </p:nvSpPr>
        <p:spPr>
          <a:xfrm>
            <a:off x="5586544" y="2329131"/>
            <a:ext cx="20882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endParaRPr lang="en-US" altLang="zh-CN" i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endParaRPr lang="en-US" altLang="zh-CN" i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endParaRPr lang="en-US" altLang="zh-CN" i="1" dirty="0">
              <a:solidFill>
                <a:srgbClr val="800080"/>
              </a:solidFill>
              <a:sym typeface="Symbol" panose="05050102010706020507" pitchFamily="18" charset="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10210" y="1211268"/>
            <a:ext cx="51871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/>
              <a:t>核心概念：活前缀</a:t>
            </a:r>
            <a:endParaRPr lang="zh-CN" altLang="en-US" sz="1000" dirty="0"/>
          </a:p>
        </p:txBody>
      </p:sp>
      <p:sp>
        <p:nvSpPr>
          <p:cNvPr id="3" name="矩形 2"/>
          <p:cNvSpPr/>
          <p:nvPr/>
        </p:nvSpPr>
        <p:spPr>
          <a:xfrm>
            <a:off x="271041" y="1793103"/>
            <a:ext cx="9269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可归前缀</a:t>
            </a:r>
            <a:r>
              <a:rPr lang="en-US" altLang="zh-CN" i="1" dirty="0">
                <a:solidFill>
                  <a:srgbClr val="800080"/>
                </a:solidFill>
              </a:rPr>
              <a:t>α</a:t>
            </a:r>
            <a:r>
              <a:rPr lang="en-US" altLang="zh-CN" i="1" dirty="0">
                <a:solidFill>
                  <a:srgbClr val="FF0000"/>
                </a:solidFill>
              </a:rPr>
              <a:t>β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的任何前缀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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zh-CN" altLang="en-US" dirty="0"/>
              <a:t>都是文法 </a:t>
            </a:r>
            <a:r>
              <a:rPr lang="en-US" altLang="zh-CN" i="1" dirty="0"/>
              <a:t>G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990099"/>
                </a:solidFill>
              </a:rPr>
              <a:t>活前缀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57798" y="4276087"/>
            <a:ext cx="17281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altLang="zh-CN" dirty="0"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cs typeface="Times New Roman" panose="02020603050405020304" pitchFamily="18" charset="0"/>
              </a:rPr>
              <a:t>a,ab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93205" y="3772031"/>
            <a:ext cx="24128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altLang="zh-CN" dirty="0"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cs typeface="Times New Roman" panose="02020603050405020304" pitchFamily="18" charset="0"/>
              </a:rPr>
              <a:t>a,aA,aAb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81168" y="3267975"/>
            <a:ext cx="3721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altLang="zh-CN" dirty="0"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cs typeface="Times New Roman" panose="02020603050405020304" pitchFamily="18" charset="0"/>
              </a:rPr>
              <a:t>a,aA,aAc,aAcd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2899" y="2827216"/>
            <a:ext cx="4819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altLang="zh-CN" dirty="0"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cs typeface="Times New Roman" panose="02020603050405020304" pitchFamily="18" charset="0"/>
              </a:rPr>
              <a:t>a,aA,aAc,aAcB,aAcBe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5614" y="4955683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活前缀</a:t>
            </a:r>
          </a:p>
        </p:txBody>
      </p:sp>
      <p:sp>
        <p:nvSpPr>
          <p:cNvPr id="36" name="矩形标注 35"/>
          <p:cNvSpPr/>
          <p:nvPr/>
        </p:nvSpPr>
        <p:spPr bwMode="auto">
          <a:xfrm>
            <a:off x="281734" y="2449672"/>
            <a:ext cx="5256584" cy="2402479"/>
          </a:xfrm>
          <a:prstGeom prst="wedgeRectCallout">
            <a:avLst>
              <a:gd name="adj1" fmla="val -38474"/>
              <a:gd name="adj2" fmla="val 6364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2899" y="2413138"/>
            <a:ext cx="1313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altLang="zh-CN" dirty="0"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cs typeface="Times New Roman" panose="02020603050405020304" pitchFamily="18" charset="0"/>
              </a:rPr>
              <a:t>,S</a:t>
            </a:r>
          </a:p>
        </p:txBody>
      </p:sp>
      <p:sp>
        <p:nvSpPr>
          <p:cNvPr id="14" name="矩形 13"/>
          <p:cNvSpPr/>
          <p:nvPr/>
        </p:nvSpPr>
        <p:spPr>
          <a:xfrm>
            <a:off x="1505870" y="4955684"/>
            <a:ext cx="40593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的集合为</a:t>
            </a:r>
            <a:r>
              <a:rPr lang="en-US" altLang="zh-CN" dirty="0"/>
              <a:t>:</a:t>
            </a:r>
          </a:p>
        </p:txBody>
      </p:sp>
      <p:sp>
        <p:nvSpPr>
          <p:cNvPr id="16" name="矩形 15"/>
          <p:cNvSpPr/>
          <p:nvPr/>
        </p:nvSpPr>
        <p:spPr>
          <a:xfrm>
            <a:off x="333246" y="5503468"/>
            <a:ext cx="4481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altLang="zh-CN" dirty="0">
                <a:solidFill>
                  <a:srgbClr val="990099"/>
                </a:solidFill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17" name="矩形 16"/>
          <p:cNvSpPr/>
          <p:nvPr/>
        </p:nvSpPr>
        <p:spPr>
          <a:xfrm>
            <a:off x="781391" y="5517306"/>
            <a:ext cx="594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0137" y="5503467"/>
            <a:ext cx="52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dirty="0"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27017" y="5523037"/>
            <a:ext cx="7761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dirty="0"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5" name="矩形 4"/>
          <p:cNvSpPr/>
          <p:nvPr/>
        </p:nvSpPr>
        <p:spPr>
          <a:xfrm>
            <a:off x="2502608" y="5494684"/>
            <a:ext cx="822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990099"/>
                </a:solidFill>
                <a:cs typeface="Times New Roman" panose="02020603050405020304" pitchFamily="18" charset="0"/>
              </a:rPr>
              <a:t>aA</a:t>
            </a:r>
            <a:r>
              <a:rPr lang="en-US" altLang="zh-CN" dirty="0"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57655" y="5508595"/>
            <a:ext cx="1072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9900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cs typeface="Times New Roman" panose="02020603050405020304" pitchFamily="18" charset="0"/>
              </a:rPr>
              <a:t>Ab</a:t>
            </a:r>
            <a:r>
              <a:rPr lang="en-US" altLang="zh-CN" dirty="0"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1" name="矩形 20"/>
          <p:cNvSpPr/>
          <p:nvPr/>
        </p:nvSpPr>
        <p:spPr>
          <a:xfrm>
            <a:off x="4142954" y="5490781"/>
            <a:ext cx="1072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990099"/>
                </a:solidFill>
                <a:cs typeface="Times New Roman" panose="02020603050405020304" pitchFamily="18" charset="0"/>
              </a:rPr>
              <a:t>aAc</a:t>
            </a:r>
            <a:r>
              <a:rPr lang="en-US" altLang="zh-CN" dirty="0"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3" name="矩形 22"/>
          <p:cNvSpPr/>
          <p:nvPr/>
        </p:nvSpPr>
        <p:spPr>
          <a:xfrm>
            <a:off x="5110751" y="5490780"/>
            <a:ext cx="1300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cs typeface="Times New Roman" panose="02020603050405020304" pitchFamily="18" charset="0"/>
              </a:rPr>
              <a:t>aAc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dirty="0"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4" name="矩形 23"/>
          <p:cNvSpPr/>
          <p:nvPr/>
        </p:nvSpPr>
        <p:spPr>
          <a:xfrm>
            <a:off x="6411107" y="5486949"/>
            <a:ext cx="13468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990099"/>
                </a:solidFill>
                <a:cs typeface="Times New Roman" panose="02020603050405020304" pitchFamily="18" charset="0"/>
              </a:rPr>
              <a:t>aAcB</a:t>
            </a:r>
            <a:r>
              <a:rPr lang="en-US" altLang="zh-CN" dirty="0"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25" name="矩形 24"/>
          <p:cNvSpPr/>
          <p:nvPr/>
        </p:nvSpPr>
        <p:spPr>
          <a:xfrm>
            <a:off x="7750070" y="5486948"/>
            <a:ext cx="1460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FF0000"/>
                </a:solidFill>
                <a:cs typeface="Times New Roman" panose="02020603050405020304" pitchFamily="18" charset="0"/>
              </a:rPr>
              <a:t>aAcBe</a:t>
            </a: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0162"/>
            <a:ext cx="89554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下面我们要考虑下面的问题</a:t>
            </a:r>
            <a:r>
              <a:rPr lang="en-US" altLang="zh-CN" dirty="0"/>
              <a:t>:</a:t>
            </a:r>
          </a:p>
          <a:p>
            <a:pPr>
              <a:buNone/>
            </a:pPr>
            <a:r>
              <a:rPr lang="zh-CN" altLang="en-US" dirty="0"/>
              <a:t>可归前缀是如何出现在符号栈中的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4591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3" grpId="0"/>
      <p:bldP spid="20" grpId="0"/>
      <p:bldP spid="3" grpId="0"/>
      <p:bldP spid="18" grpId="0"/>
      <p:bldP spid="22" grpId="0"/>
      <p:bldP spid="33" grpId="0"/>
      <p:bldP spid="34" grpId="0"/>
      <p:bldP spid="35" grpId="0"/>
      <p:bldP spid="36" grpId="0" animBg="1"/>
      <p:bldP spid="38" grpId="0"/>
      <p:bldP spid="14" grpId="0"/>
      <p:bldP spid="16" grpId="0"/>
      <p:bldP spid="17" grpId="0"/>
      <p:bldP spid="2" grpId="0"/>
      <p:bldP spid="4" grpId="0"/>
      <p:bldP spid="5" grpId="0"/>
      <p:bldP spid="6" grpId="0"/>
      <p:bldP spid="21" grpId="0"/>
      <p:bldP spid="23" grpId="0"/>
      <p:bldP spid="24" grpId="0"/>
      <p:bldP spid="2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9"/>
          <p:cNvGrpSpPr/>
          <p:nvPr/>
        </p:nvGrpSpPr>
        <p:grpSpPr bwMode="auto">
          <a:xfrm rot="16200000">
            <a:off x="2999475" y="1438377"/>
            <a:ext cx="504190" cy="1461099"/>
            <a:chOff x="4558" y="1162"/>
            <a:chExt cx="589" cy="1316"/>
          </a:xfrm>
        </p:grpSpPr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</p:grpSp>
      <p:grpSp>
        <p:nvGrpSpPr>
          <p:cNvPr id="19" name="Group 19"/>
          <p:cNvGrpSpPr/>
          <p:nvPr/>
        </p:nvGrpSpPr>
        <p:grpSpPr bwMode="auto">
          <a:xfrm rot="16200000" flipV="1">
            <a:off x="1983153" y="1906538"/>
            <a:ext cx="504190" cy="524778"/>
            <a:chOff x="4558" y="1162"/>
            <a:chExt cx="589" cy="1316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</p:grpSp>
      <p:sp>
        <p:nvSpPr>
          <p:cNvPr id="23" name="矩形 22"/>
          <p:cNvSpPr/>
          <p:nvPr/>
        </p:nvSpPr>
        <p:spPr>
          <a:xfrm>
            <a:off x="1931382" y="1916832"/>
            <a:ext cx="3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24" name="矩形 23"/>
          <p:cNvSpPr/>
          <p:nvPr/>
        </p:nvSpPr>
        <p:spPr>
          <a:xfrm>
            <a:off x="3563888" y="1903561"/>
            <a:ext cx="3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25" name="矩形 24"/>
          <p:cNvSpPr/>
          <p:nvPr/>
        </p:nvSpPr>
        <p:spPr>
          <a:xfrm>
            <a:off x="2187173" y="1903561"/>
            <a:ext cx="16177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i="1" dirty="0" err="1">
                <a:sym typeface="Symbol" panose="05050102010706020507" pitchFamily="18" charset="2"/>
              </a:rPr>
              <a:t>bbcde</a:t>
            </a:r>
            <a:endParaRPr lang="zh-CN" altLang="en-US" sz="2800" dirty="0"/>
          </a:p>
        </p:txBody>
      </p:sp>
      <p:grpSp>
        <p:nvGrpSpPr>
          <p:cNvPr id="26" name="Group 19"/>
          <p:cNvGrpSpPr/>
          <p:nvPr/>
        </p:nvGrpSpPr>
        <p:grpSpPr bwMode="auto">
          <a:xfrm rot="16200000">
            <a:off x="3074868" y="2233853"/>
            <a:ext cx="504190" cy="1310309"/>
            <a:chOff x="4558" y="1162"/>
            <a:chExt cx="589" cy="1316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</p:grpSp>
      <p:grpSp>
        <p:nvGrpSpPr>
          <p:cNvPr id="30" name="Group 19"/>
          <p:cNvGrpSpPr/>
          <p:nvPr/>
        </p:nvGrpSpPr>
        <p:grpSpPr bwMode="auto">
          <a:xfrm rot="16200000" flipV="1">
            <a:off x="2042752" y="2543342"/>
            <a:ext cx="504190" cy="691332"/>
            <a:chOff x="4558" y="1162"/>
            <a:chExt cx="589" cy="1316"/>
          </a:xfrm>
        </p:grpSpPr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</p:grpSp>
      <p:sp>
        <p:nvSpPr>
          <p:cNvPr id="34" name="矩形 33"/>
          <p:cNvSpPr/>
          <p:nvPr/>
        </p:nvSpPr>
        <p:spPr>
          <a:xfrm>
            <a:off x="1907704" y="2636912"/>
            <a:ext cx="3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35" name="矩形 34"/>
          <p:cNvSpPr/>
          <p:nvPr/>
        </p:nvSpPr>
        <p:spPr>
          <a:xfrm>
            <a:off x="3563888" y="2636912"/>
            <a:ext cx="3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36" name="矩形 35"/>
          <p:cNvSpPr/>
          <p:nvPr/>
        </p:nvSpPr>
        <p:spPr>
          <a:xfrm>
            <a:off x="2179831" y="2636912"/>
            <a:ext cx="1802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aA</a:t>
            </a:r>
            <a:r>
              <a:rPr lang="en-US" altLang="zh-CN" sz="2800" i="1" dirty="0" err="1">
                <a:sym typeface="Symbol" panose="05050102010706020507" pitchFamily="18" charset="2"/>
              </a:rPr>
              <a:t>bcde</a:t>
            </a:r>
            <a:endParaRPr lang="zh-CN" altLang="en-US" sz="2800" dirty="0"/>
          </a:p>
        </p:txBody>
      </p:sp>
      <p:grpSp>
        <p:nvGrpSpPr>
          <p:cNvPr id="48" name="Group 19"/>
          <p:cNvGrpSpPr/>
          <p:nvPr/>
        </p:nvGrpSpPr>
        <p:grpSpPr bwMode="auto">
          <a:xfrm rot="16200000">
            <a:off x="3490673" y="4782321"/>
            <a:ext cx="504190" cy="501777"/>
            <a:chOff x="4558" y="1162"/>
            <a:chExt cx="589" cy="1316"/>
          </a:xfrm>
        </p:grpSpPr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</p:grpSp>
      <p:grpSp>
        <p:nvGrpSpPr>
          <p:cNvPr id="52" name="Group 19"/>
          <p:cNvGrpSpPr/>
          <p:nvPr/>
        </p:nvGrpSpPr>
        <p:grpSpPr bwMode="auto">
          <a:xfrm rot="16200000" flipV="1">
            <a:off x="2373274" y="4339835"/>
            <a:ext cx="504190" cy="1347980"/>
            <a:chOff x="4558" y="1162"/>
            <a:chExt cx="589" cy="1316"/>
          </a:xfrm>
        </p:grpSpPr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</p:grpSp>
      <p:sp>
        <p:nvSpPr>
          <p:cNvPr id="56" name="矩形 55"/>
          <p:cNvSpPr/>
          <p:nvPr/>
        </p:nvSpPr>
        <p:spPr>
          <a:xfrm>
            <a:off x="1909902" y="4761729"/>
            <a:ext cx="3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57" name="矩形 56"/>
          <p:cNvSpPr/>
          <p:nvPr/>
        </p:nvSpPr>
        <p:spPr>
          <a:xfrm>
            <a:off x="3569312" y="4761729"/>
            <a:ext cx="3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58" name="矩形 57"/>
          <p:cNvSpPr/>
          <p:nvPr/>
        </p:nvSpPr>
        <p:spPr>
          <a:xfrm>
            <a:off x="2182029" y="4761729"/>
            <a:ext cx="18022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aAcB</a:t>
            </a:r>
            <a:r>
              <a:rPr lang="en-US" altLang="zh-CN" sz="2800" i="1" dirty="0">
                <a:solidFill>
                  <a:srgbClr val="FF0000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800" i="1" dirty="0">
                <a:sym typeface="Symbol" panose="05050102010706020507" pitchFamily="18" charset="2"/>
              </a:rPr>
              <a:t>e</a:t>
            </a:r>
            <a:endParaRPr lang="zh-CN" altLang="en-US" sz="2800" i="1" dirty="0"/>
          </a:p>
        </p:txBody>
      </p:sp>
      <p:grpSp>
        <p:nvGrpSpPr>
          <p:cNvPr id="59" name="Group 19"/>
          <p:cNvGrpSpPr/>
          <p:nvPr/>
        </p:nvGrpSpPr>
        <p:grpSpPr bwMode="auto">
          <a:xfrm rot="16200000">
            <a:off x="2388418" y="1379375"/>
            <a:ext cx="504190" cy="285752"/>
            <a:chOff x="4558" y="1162"/>
            <a:chExt cx="589" cy="1316"/>
          </a:xfrm>
        </p:grpSpPr>
        <p:sp>
          <p:nvSpPr>
            <p:cNvPr id="60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61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62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</p:grpSp>
      <p:grpSp>
        <p:nvGrpSpPr>
          <p:cNvPr id="63" name="Group 19"/>
          <p:cNvGrpSpPr/>
          <p:nvPr/>
        </p:nvGrpSpPr>
        <p:grpSpPr bwMode="auto">
          <a:xfrm rot="16200000" flipV="1">
            <a:off x="1909877" y="1309460"/>
            <a:ext cx="504190" cy="425581"/>
            <a:chOff x="4558" y="1162"/>
            <a:chExt cx="589" cy="1316"/>
          </a:xfrm>
        </p:grpSpPr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</p:grpSp>
      <p:sp>
        <p:nvSpPr>
          <p:cNvPr id="67" name="矩形 66"/>
          <p:cNvSpPr/>
          <p:nvPr/>
        </p:nvSpPr>
        <p:spPr>
          <a:xfrm>
            <a:off x="1907704" y="1270155"/>
            <a:ext cx="3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68" name="矩形 67"/>
          <p:cNvSpPr/>
          <p:nvPr/>
        </p:nvSpPr>
        <p:spPr>
          <a:xfrm>
            <a:off x="2439824" y="1270155"/>
            <a:ext cx="3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72" name="矩形 71"/>
          <p:cNvSpPr/>
          <p:nvPr/>
        </p:nvSpPr>
        <p:spPr>
          <a:xfrm>
            <a:off x="179512" y="713887"/>
            <a:ext cx="1465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表</a:t>
            </a:r>
            <a:r>
              <a:rPr lang="en-US" altLang="zh-CN" sz="2800" dirty="0"/>
              <a:t>6.2</a:t>
            </a:r>
            <a:r>
              <a:rPr lang="zh-CN" altLang="en-US" sz="2800" dirty="0"/>
              <a:t> </a:t>
            </a:r>
          </a:p>
        </p:txBody>
      </p:sp>
      <p:sp>
        <p:nvSpPr>
          <p:cNvPr id="73" name="矩形 72"/>
          <p:cNvSpPr/>
          <p:nvPr/>
        </p:nvSpPr>
        <p:spPr>
          <a:xfrm>
            <a:off x="383438" y="4121566"/>
            <a:ext cx="1106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7</a:t>
            </a:r>
            <a:endParaRPr lang="zh-CN" altLang="en-US" sz="2800" dirty="0"/>
          </a:p>
        </p:txBody>
      </p:sp>
      <p:sp>
        <p:nvSpPr>
          <p:cNvPr id="74" name="矩形 73"/>
          <p:cNvSpPr/>
          <p:nvPr/>
        </p:nvSpPr>
        <p:spPr>
          <a:xfrm>
            <a:off x="383590" y="3356992"/>
            <a:ext cx="1106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6</a:t>
            </a:r>
            <a:endParaRPr lang="zh-CN" altLang="en-US" sz="2800" dirty="0"/>
          </a:p>
        </p:txBody>
      </p:sp>
      <p:sp>
        <p:nvSpPr>
          <p:cNvPr id="75" name="矩形 74"/>
          <p:cNvSpPr/>
          <p:nvPr/>
        </p:nvSpPr>
        <p:spPr>
          <a:xfrm>
            <a:off x="383742" y="2636912"/>
            <a:ext cx="1106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76" name="矩形 75"/>
          <p:cNvSpPr/>
          <p:nvPr/>
        </p:nvSpPr>
        <p:spPr>
          <a:xfrm>
            <a:off x="383895" y="1916832"/>
            <a:ext cx="1106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77" name="矩形 76"/>
          <p:cNvSpPr/>
          <p:nvPr/>
        </p:nvSpPr>
        <p:spPr>
          <a:xfrm>
            <a:off x="383286" y="1270155"/>
            <a:ext cx="1106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78" name="矩形 77"/>
          <p:cNvSpPr/>
          <p:nvPr/>
        </p:nvSpPr>
        <p:spPr>
          <a:xfrm>
            <a:off x="4278158" y="908720"/>
            <a:ext cx="15881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l-GR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ε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aAc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buClr>
                <a:srgbClr val="800080"/>
              </a:buClr>
              <a:buNone/>
            </a:pP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aAcB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804924" y="670514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对应活前缀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153" y="116632"/>
            <a:ext cx="5540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None/>
            </a:pPr>
            <a:r>
              <a:rPr lang="zh-CN" altLang="en-US" dirty="0">
                <a:solidFill>
                  <a:srgbClr val="FF0000"/>
                </a:solidFill>
              </a:rPr>
              <a:t>可归</a:t>
            </a:r>
            <a:r>
              <a:rPr lang="zh-CN" altLang="en-US" dirty="0">
                <a:solidFill>
                  <a:srgbClr val="800080"/>
                </a:solidFill>
              </a:rPr>
              <a:t>前缀</a:t>
            </a:r>
            <a:r>
              <a:rPr lang="zh-CN" altLang="en-US" dirty="0"/>
              <a:t>的前缀称为</a:t>
            </a:r>
            <a:r>
              <a:rPr lang="zh-CN" altLang="en-US" dirty="0">
                <a:solidFill>
                  <a:srgbClr val="800080"/>
                </a:solidFill>
              </a:rPr>
              <a:t>活前缀。</a:t>
            </a:r>
            <a:endParaRPr lang="en-US" altLang="zh-CN" dirty="0"/>
          </a:p>
        </p:txBody>
      </p:sp>
      <p:sp>
        <p:nvSpPr>
          <p:cNvPr id="80" name="矩形 79"/>
          <p:cNvSpPr/>
          <p:nvPr/>
        </p:nvSpPr>
        <p:spPr>
          <a:xfrm>
            <a:off x="397475" y="4797152"/>
            <a:ext cx="1106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800" dirty="0"/>
              <a:t>步骤</a:t>
            </a:r>
            <a:r>
              <a:rPr lang="en-US" altLang="zh-CN" sz="2800" dirty="0"/>
              <a:t>9</a:t>
            </a:r>
            <a:endParaRPr lang="zh-CN" altLang="en-US" sz="2800" dirty="0"/>
          </a:p>
        </p:txBody>
      </p:sp>
      <p:grpSp>
        <p:nvGrpSpPr>
          <p:cNvPr id="82" name="Group 19"/>
          <p:cNvGrpSpPr/>
          <p:nvPr/>
        </p:nvGrpSpPr>
        <p:grpSpPr bwMode="auto">
          <a:xfrm rot="16200000">
            <a:off x="3017806" y="3141607"/>
            <a:ext cx="504190" cy="973020"/>
            <a:chOff x="4558" y="1162"/>
            <a:chExt cx="589" cy="1316"/>
          </a:xfrm>
        </p:grpSpPr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</p:grpSp>
      <p:grpSp>
        <p:nvGrpSpPr>
          <p:cNvPr id="86" name="Group 19"/>
          <p:cNvGrpSpPr/>
          <p:nvPr/>
        </p:nvGrpSpPr>
        <p:grpSpPr bwMode="auto">
          <a:xfrm rot="16200000" flipV="1">
            <a:off x="2056570" y="3282451"/>
            <a:ext cx="504190" cy="691332"/>
            <a:chOff x="4558" y="1162"/>
            <a:chExt cx="589" cy="1316"/>
          </a:xfrm>
        </p:grpSpPr>
        <p:sp>
          <p:nvSpPr>
            <p:cNvPr id="8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8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89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</p:grpSp>
      <p:sp>
        <p:nvSpPr>
          <p:cNvPr id="90" name="矩形 89"/>
          <p:cNvSpPr/>
          <p:nvPr/>
        </p:nvSpPr>
        <p:spPr>
          <a:xfrm>
            <a:off x="1921522" y="3376021"/>
            <a:ext cx="3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91" name="矩形 90"/>
          <p:cNvSpPr/>
          <p:nvPr/>
        </p:nvSpPr>
        <p:spPr>
          <a:xfrm>
            <a:off x="3322863" y="3376021"/>
            <a:ext cx="3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92" name="矩形 91"/>
          <p:cNvSpPr/>
          <p:nvPr/>
        </p:nvSpPr>
        <p:spPr>
          <a:xfrm>
            <a:off x="2123728" y="3376021"/>
            <a:ext cx="1514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aA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ym typeface="Symbol" panose="05050102010706020507" pitchFamily="18" charset="2"/>
              </a:rPr>
              <a:t>cde</a:t>
            </a:r>
            <a:endParaRPr lang="zh-CN" altLang="en-US" sz="2800" dirty="0"/>
          </a:p>
        </p:txBody>
      </p:sp>
      <p:grpSp>
        <p:nvGrpSpPr>
          <p:cNvPr id="93" name="Group 19"/>
          <p:cNvGrpSpPr/>
          <p:nvPr/>
        </p:nvGrpSpPr>
        <p:grpSpPr bwMode="auto">
          <a:xfrm rot="16200000">
            <a:off x="3112382" y="4005232"/>
            <a:ext cx="504190" cy="736859"/>
            <a:chOff x="4558" y="1162"/>
            <a:chExt cx="589" cy="1316"/>
          </a:xfrm>
        </p:grpSpPr>
        <p:sp>
          <p:nvSpPr>
            <p:cNvPr id="9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9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9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</p:grpSp>
      <p:grpSp>
        <p:nvGrpSpPr>
          <p:cNvPr id="97" name="Group 19"/>
          <p:cNvGrpSpPr/>
          <p:nvPr/>
        </p:nvGrpSpPr>
        <p:grpSpPr bwMode="auto">
          <a:xfrm rot="16200000" flipV="1">
            <a:off x="2158080" y="3902982"/>
            <a:ext cx="504190" cy="941360"/>
            <a:chOff x="4558" y="1162"/>
            <a:chExt cx="589" cy="1316"/>
          </a:xfrm>
        </p:grpSpPr>
        <p:sp>
          <p:nvSpPr>
            <p:cNvPr id="9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9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 dirty="0"/>
            </a:p>
          </p:txBody>
        </p:sp>
        <p:sp>
          <p:nvSpPr>
            <p:cNvPr id="10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sz="2800"/>
            </a:p>
          </p:txBody>
        </p:sp>
      </p:grpSp>
      <p:sp>
        <p:nvSpPr>
          <p:cNvPr id="101" name="矩形 100"/>
          <p:cNvSpPr/>
          <p:nvPr/>
        </p:nvSpPr>
        <p:spPr>
          <a:xfrm>
            <a:off x="1898018" y="4121566"/>
            <a:ext cx="3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102" name="矩形 101"/>
          <p:cNvSpPr/>
          <p:nvPr/>
        </p:nvSpPr>
        <p:spPr>
          <a:xfrm>
            <a:off x="3299359" y="4121566"/>
            <a:ext cx="3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800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103" name="矩形 102"/>
          <p:cNvSpPr/>
          <p:nvPr/>
        </p:nvSpPr>
        <p:spPr>
          <a:xfrm>
            <a:off x="2100224" y="4121566"/>
            <a:ext cx="1514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sz="2800" i="1" dirty="0">
                <a:sym typeface="Symbol" panose="05050102010706020507" pitchFamily="18" charset="2"/>
              </a:rPr>
              <a:t> de</a:t>
            </a:r>
            <a:endParaRPr lang="zh-CN" altLang="en-US" sz="2800" dirty="0"/>
          </a:p>
        </p:txBody>
      </p:sp>
      <p:sp>
        <p:nvSpPr>
          <p:cNvPr id="115" name="矩形 114"/>
          <p:cNvSpPr/>
          <p:nvPr/>
        </p:nvSpPr>
        <p:spPr>
          <a:xfrm>
            <a:off x="5572908" y="1238190"/>
            <a:ext cx="3571092" cy="5847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活前缀概念的意义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5559328" y="1919919"/>
            <a:ext cx="3571092" cy="10772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可归</a:t>
            </a:r>
            <a:r>
              <a:rPr lang="zh-CN" altLang="en-US" dirty="0">
                <a:solidFill>
                  <a:srgbClr val="800080"/>
                </a:solidFill>
              </a:rPr>
              <a:t>前缀</a:t>
            </a:r>
            <a:r>
              <a:rPr lang="zh-CN" altLang="en-US" dirty="0"/>
              <a:t>可以看成特殊的</a:t>
            </a:r>
            <a:r>
              <a:rPr lang="zh-CN" altLang="en-US" dirty="0">
                <a:solidFill>
                  <a:srgbClr val="990099"/>
                </a:solidFill>
              </a:rPr>
              <a:t>活前缀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72908" y="3141102"/>
            <a:ext cx="3571092" cy="35394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对于合法的句子</a:t>
            </a:r>
            <a:r>
              <a:rPr lang="en-US" altLang="zh-CN" dirty="0"/>
              <a:t>,</a:t>
            </a:r>
          </a:p>
          <a:p>
            <a:pPr>
              <a:buNone/>
            </a:pPr>
            <a:r>
              <a:rPr lang="zh-CN" altLang="en-US" dirty="0"/>
              <a:t>在其分析的每一步</a:t>
            </a:r>
            <a:r>
              <a:rPr lang="en-US" altLang="zh-CN" dirty="0"/>
              <a:t>,</a:t>
            </a:r>
          </a:p>
          <a:p>
            <a:pPr>
              <a:buNone/>
            </a:pPr>
            <a:r>
              <a:rPr lang="zh-CN" altLang="en-US" dirty="0"/>
              <a:t>符号栈中内容必然是某个</a:t>
            </a:r>
            <a:r>
              <a:rPr lang="zh-CN" altLang="en-US" dirty="0">
                <a:solidFill>
                  <a:srgbClr val="FF0000"/>
                </a:solidFill>
              </a:rPr>
              <a:t>活前缀</a:t>
            </a:r>
            <a:r>
              <a:rPr lang="en-US" altLang="zh-CN" dirty="0"/>
              <a:t>.</a:t>
            </a:r>
          </a:p>
          <a:p>
            <a:pPr>
              <a:buNone/>
            </a:pPr>
            <a:r>
              <a:rPr lang="zh-CN" altLang="en-US" dirty="0"/>
              <a:t>符号栈的活前缀是</a:t>
            </a:r>
            <a:r>
              <a:rPr lang="zh-CN" altLang="en-US" dirty="0">
                <a:solidFill>
                  <a:srgbClr val="FF0000"/>
                </a:solidFill>
              </a:rPr>
              <a:t>可归前缀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就应该考虑归约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4996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34" grpId="0"/>
      <p:bldP spid="35" grpId="0"/>
      <p:bldP spid="36" grpId="0"/>
      <p:bldP spid="56" grpId="0"/>
      <p:bldP spid="57" grpId="0"/>
      <p:bldP spid="58" grpId="0"/>
      <p:bldP spid="67" grpId="0"/>
      <p:bldP spid="68" grpId="0"/>
      <p:bldP spid="73" grpId="0"/>
      <p:bldP spid="74" grpId="0"/>
      <p:bldP spid="75" grpId="0"/>
      <p:bldP spid="76" grpId="0"/>
      <p:bldP spid="77" grpId="0"/>
      <p:bldP spid="79" grpId="0"/>
      <p:bldP spid="80" grpId="0"/>
      <p:bldP spid="90" grpId="0"/>
      <p:bldP spid="91" grpId="0"/>
      <p:bldP spid="92" grpId="0"/>
      <p:bldP spid="101" grpId="0"/>
      <p:bldP spid="102" grpId="0"/>
      <p:bldP spid="103" grpId="0"/>
      <p:bldP spid="115" grpId="0" animBg="1"/>
      <p:bldP spid="116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71977" y="741905"/>
            <a:ext cx="4500023" cy="22467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移进动作</a:t>
            </a:r>
            <a:r>
              <a:rPr lang="en-US" altLang="zh-CN" sz="2800" dirty="0">
                <a:solidFill>
                  <a:srgbClr val="80008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S</a:t>
            </a:r>
            <a:r>
              <a:rPr lang="en-US" altLang="zh-CN" sz="2800" i="1" dirty="0"/>
              <a:t>hift)</a:t>
            </a:r>
            <a:r>
              <a:rPr lang="zh-CN" altLang="en-US" sz="2800" i="1" dirty="0"/>
              <a:t>：</a:t>
            </a:r>
            <a:endParaRPr lang="en-US" altLang="zh-CN" sz="2800" b="1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sz="2800" dirty="0"/>
              <a:t>ACTION 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i,</a:t>
            </a:r>
            <a:r>
              <a:rPr lang="en-US" altLang="zh-CN" sz="2800" dirty="0" err="1"/>
              <a:t>a</a:t>
            </a:r>
            <a:r>
              <a:rPr lang="en-US" altLang="zh-CN" sz="2800" dirty="0"/>
              <a:t>]=</a:t>
            </a:r>
            <a:r>
              <a:rPr lang="en-US" altLang="zh-CN" sz="2800" dirty="0" err="1">
                <a:solidFill>
                  <a:srgbClr val="FF0000"/>
                </a:solidFill>
              </a:rPr>
              <a:t>S</a:t>
            </a:r>
            <a:r>
              <a:rPr lang="en-US" altLang="zh-CN" sz="2800" i="1" dirty="0" err="1"/>
              <a:t>j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有两个操作：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1.</a:t>
            </a:r>
            <a:r>
              <a:rPr lang="zh-CN" altLang="en-US" sz="2800" dirty="0">
                <a:solidFill>
                  <a:srgbClr val="800080"/>
                </a:solidFill>
              </a:rPr>
              <a:t>将输入符号</a:t>
            </a:r>
            <a:r>
              <a:rPr lang="en-US" altLang="zh-CN" sz="2800" dirty="0">
                <a:solidFill>
                  <a:srgbClr val="800080"/>
                </a:solidFill>
              </a:rPr>
              <a:t>a </a:t>
            </a:r>
            <a:r>
              <a:rPr lang="zh-CN" altLang="en-US" sz="2800" dirty="0">
                <a:solidFill>
                  <a:srgbClr val="800080"/>
                </a:solidFill>
              </a:rPr>
              <a:t>压入符号栈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2.</a:t>
            </a:r>
            <a:r>
              <a:rPr lang="zh-CN" altLang="en-US" sz="2800" dirty="0">
                <a:solidFill>
                  <a:srgbClr val="800080"/>
                </a:solidFill>
              </a:rPr>
              <a:t>将状态</a:t>
            </a:r>
            <a:r>
              <a:rPr lang="en-US" altLang="zh-CN" sz="2800" i="1" dirty="0">
                <a:solidFill>
                  <a:srgbClr val="800080"/>
                </a:solidFill>
              </a:rPr>
              <a:t>j</a:t>
            </a:r>
            <a:r>
              <a:rPr lang="zh-CN" altLang="en-US" sz="2800" dirty="0">
                <a:solidFill>
                  <a:srgbClr val="800080"/>
                </a:solidFill>
              </a:rPr>
              <a:t>压入状态栈</a:t>
            </a:r>
          </a:p>
        </p:txBody>
      </p:sp>
      <p:grpSp>
        <p:nvGrpSpPr>
          <p:cNvPr id="7" name="Group 19"/>
          <p:cNvGrpSpPr/>
          <p:nvPr/>
        </p:nvGrpSpPr>
        <p:grpSpPr bwMode="auto">
          <a:xfrm rot="16200000" flipV="1">
            <a:off x="1032946" y="3332619"/>
            <a:ext cx="504190" cy="1371436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19"/>
          <p:cNvGrpSpPr/>
          <p:nvPr/>
        </p:nvGrpSpPr>
        <p:grpSpPr bwMode="auto">
          <a:xfrm rot="16200000">
            <a:off x="3348075" y="3299017"/>
            <a:ext cx="568357" cy="1450860"/>
            <a:chOff x="4558" y="1162"/>
            <a:chExt cx="589" cy="1316"/>
          </a:xfrm>
        </p:grpSpPr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2906824" y="3694233"/>
            <a:ext cx="14508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……#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5495" y="3756726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#.........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17" name="Group 19"/>
          <p:cNvGrpSpPr/>
          <p:nvPr/>
        </p:nvGrpSpPr>
        <p:grpSpPr bwMode="auto">
          <a:xfrm rot="16200000" flipV="1">
            <a:off x="1032450" y="2765627"/>
            <a:ext cx="504190" cy="1370443"/>
            <a:chOff x="4558" y="1162"/>
            <a:chExt cx="589" cy="1316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386543" y="3190177"/>
            <a:ext cx="158421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0……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None/>
            </a:pP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22" name="Group 19"/>
          <p:cNvGrpSpPr/>
          <p:nvPr/>
        </p:nvGrpSpPr>
        <p:grpSpPr bwMode="auto">
          <a:xfrm rot="16200000" flipV="1">
            <a:off x="1104954" y="5310514"/>
            <a:ext cx="504190" cy="1371436"/>
            <a:chOff x="4558" y="1162"/>
            <a:chExt cx="589" cy="1316"/>
          </a:xfrm>
        </p:grpSpPr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19"/>
          <p:cNvGrpSpPr/>
          <p:nvPr/>
        </p:nvGrpSpPr>
        <p:grpSpPr bwMode="auto">
          <a:xfrm rot="16200000">
            <a:off x="3384080" y="5312915"/>
            <a:ext cx="568357" cy="1378853"/>
            <a:chOff x="4558" y="1162"/>
            <a:chExt cx="589" cy="1316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3116510" y="5672128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……#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1519" y="5734621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#.........a</a:t>
            </a:r>
            <a:endParaRPr lang="zh-CN" altLang="en-US" sz="2800" dirty="0">
              <a:solidFill>
                <a:srgbClr val="800080"/>
              </a:solidFill>
            </a:endParaRPr>
          </a:p>
        </p:txBody>
      </p:sp>
      <p:grpSp>
        <p:nvGrpSpPr>
          <p:cNvPr id="32" name="Group 19"/>
          <p:cNvGrpSpPr/>
          <p:nvPr/>
        </p:nvGrpSpPr>
        <p:grpSpPr bwMode="auto">
          <a:xfrm rot="16200000" flipV="1">
            <a:off x="1104458" y="4743522"/>
            <a:ext cx="504190" cy="1370443"/>
            <a:chOff x="4558" y="1162"/>
            <a:chExt cx="589" cy="1316"/>
          </a:xfrm>
        </p:grpSpPr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599284" y="5168072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0……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</a:rPr>
              <a:t> j</a:t>
            </a:r>
          </a:p>
        </p:txBody>
      </p:sp>
      <p:sp>
        <p:nvSpPr>
          <p:cNvPr id="2" name="下箭头 1"/>
          <p:cNvSpPr/>
          <p:nvPr/>
        </p:nvSpPr>
        <p:spPr bwMode="auto">
          <a:xfrm>
            <a:off x="2399524" y="4558329"/>
            <a:ext cx="360040" cy="43204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406" y="129581"/>
            <a:ext cx="3616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None/>
            </a:pPr>
            <a:r>
              <a:rPr lang="zh-CN" altLang="en-US" dirty="0">
                <a:solidFill>
                  <a:srgbClr val="800080"/>
                </a:solidFill>
              </a:rPr>
              <a:t>分析过程中的操作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4644008" y="116632"/>
            <a:ext cx="0" cy="662473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644838" y="767606"/>
            <a:ext cx="39052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Times New Roman" panose="02020603050405020304" pitchFamily="18" charset="0"/>
              </a:rPr>
              <a:t>举例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分析符号串</a:t>
            </a:r>
            <a:r>
              <a:rPr lang="en-US" altLang="zh-CN" dirty="0" err="1">
                <a:cs typeface="Times New Roman" panose="02020603050405020304" pitchFamily="18" charset="0"/>
              </a:rPr>
              <a:t>abbcde</a:t>
            </a:r>
            <a:r>
              <a:rPr lang="en-US" altLang="zh-CN" dirty="0">
                <a:cs typeface="Times New Roman" panose="02020603050405020304" pitchFamily="18" charset="0"/>
              </a:rPr>
              <a:t>#</a:t>
            </a:r>
          </a:p>
        </p:txBody>
      </p:sp>
      <p:grpSp>
        <p:nvGrpSpPr>
          <p:cNvPr id="72" name="Group 19"/>
          <p:cNvGrpSpPr/>
          <p:nvPr/>
        </p:nvGrpSpPr>
        <p:grpSpPr bwMode="auto">
          <a:xfrm rot="16200000" flipV="1">
            <a:off x="5343178" y="3355418"/>
            <a:ext cx="504190" cy="1371436"/>
            <a:chOff x="4558" y="1162"/>
            <a:chExt cx="589" cy="1316"/>
          </a:xfrm>
        </p:grpSpPr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6" name="Group 19"/>
          <p:cNvGrpSpPr/>
          <p:nvPr/>
        </p:nvGrpSpPr>
        <p:grpSpPr bwMode="auto">
          <a:xfrm rot="16200000">
            <a:off x="7676468" y="3115413"/>
            <a:ext cx="568357" cy="1863666"/>
            <a:chOff x="4558" y="1162"/>
            <a:chExt cx="589" cy="1316"/>
          </a:xfrm>
        </p:grpSpPr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0" name="矩形 79"/>
          <p:cNvSpPr/>
          <p:nvPr/>
        </p:nvSpPr>
        <p:spPr>
          <a:xfrm>
            <a:off x="6740780" y="3717032"/>
            <a:ext cx="2151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abbcde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81704" y="3791890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82" name="Group 19"/>
          <p:cNvGrpSpPr/>
          <p:nvPr/>
        </p:nvGrpSpPr>
        <p:grpSpPr bwMode="auto">
          <a:xfrm rot="16200000" flipV="1">
            <a:off x="5342682" y="2788426"/>
            <a:ext cx="504190" cy="1370443"/>
            <a:chOff x="4558" y="1162"/>
            <a:chExt cx="589" cy="1316"/>
          </a:xfrm>
        </p:grpSpPr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4881704" y="3212976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7" name="矩形 86"/>
          <p:cNvSpPr/>
          <p:nvPr/>
        </p:nvSpPr>
        <p:spPr>
          <a:xfrm>
            <a:off x="5222308" y="2204864"/>
            <a:ext cx="3421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</a:t>
            </a:r>
            <a:r>
              <a:rPr lang="en-US" altLang="zh-CN" i="1" dirty="0">
                <a:latin typeface="Times New Roman" panose="02020603050405020304" pitchFamily="18" charset="0"/>
              </a:rPr>
              <a:t>0,</a:t>
            </a:r>
            <a:r>
              <a:rPr lang="en-US" altLang="zh-CN" dirty="0"/>
              <a:t>a]=</a:t>
            </a:r>
            <a:r>
              <a:rPr lang="en-US" altLang="zh-CN" i="1" dirty="0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334653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1" grpId="0"/>
      <p:bldP spid="30" grpId="0"/>
      <p:bldP spid="31" grpId="0"/>
      <p:bldP spid="36" grpId="0"/>
      <p:bldP spid="2" grpId="0" animBg="1"/>
      <p:bldP spid="39" grpId="0"/>
      <p:bldP spid="80" grpId="0"/>
      <p:bldP spid="81" grpId="0"/>
      <p:bldP spid="86" grpId="0"/>
      <p:bldP spid="8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27384"/>
            <a:ext cx="90459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LR</a:t>
            </a:r>
            <a:r>
              <a:rPr lang="zh-CN" altLang="en-US" dirty="0"/>
              <a:t>分析的核心思想</a:t>
            </a:r>
            <a:r>
              <a:rPr lang="en-US" altLang="zh-CN" dirty="0"/>
              <a:t>:</a:t>
            </a:r>
          </a:p>
          <a:p>
            <a:pPr>
              <a:buNone/>
            </a:pPr>
            <a:r>
              <a:rPr lang="zh-CN" altLang="en-US" dirty="0"/>
              <a:t>当符号栈中出现了可归前缀</a:t>
            </a:r>
            <a:r>
              <a:rPr lang="en-US" altLang="zh-CN" i="1" dirty="0" err="1">
                <a:solidFill>
                  <a:srgbClr val="800080"/>
                </a:solidFill>
              </a:rPr>
              <a:t>α</a:t>
            </a:r>
            <a:r>
              <a:rPr lang="en-US" altLang="zh-CN" i="1" dirty="0" err="1">
                <a:solidFill>
                  <a:srgbClr val="FF0000"/>
                </a:solidFill>
              </a:rPr>
              <a:t>β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就意味着符号栈顶</a:t>
            </a:r>
            <a:r>
              <a:rPr lang="zh-CN" altLang="en-US" dirty="0">
                <a:solidFill>
                  <a:srgbClr val="FF0000"/>
                </a:solidFill>
              </a:rPr>
              <a:t>可能</a:t>
            </a:r>
            <a:r>
              <a:rPr lang="zh-CN" altLang="en-US" dirty="0"/>
              <a:t>出现了句柄</a:t>
            </a:r>
            <a:r>
              <a:rPr lang="en-US" altLang="zh-CN" i="1" dirty="0">
                <a:solidFill>
                  <a:srgbClr val="FF0000"/>
                </a:solidFill>
              </a:rPr>
              <a:t>β</a:t>
            </a:r>
            <a:r>
              <a:rPr lang="en-US" altLang="zh-CN" dirty="0"/>
              <a:t>.</a:t>
            </a:r>
          </a:p>
        </p:txBody>
      </p:sp>
      <p:grpSp>
        <p:nvGrpSpPr>
          <p:cNvPr id="13" name="Group 19"/>
          <p:cNvGrpSpPr/>
          <p:nvPr/>
        </p:nvGrpSpPr>
        <p:grpSpPr bwMode="auto">
          <a:xfrm rot="16200000" flipV="1">
            <a:off x="807476" y="2215528"/>
            <a:ext cx="504190" cy="785818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611560" y="2356342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19" name="矩形 18"/>
          <p:cNvSpPr/>
          <p:nvPr/>
        </p:nvSpPr>
        <p:spPr>
          <a:xfrm>
            <a:off x="880976" y="2343071"/>
            <a:ext cx="16177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α</a:t>
            </a:r>
            <a:r>
              <a:rPr lang="en-US" altLang="zh-CN" i="1" dirty="0">
                <a:solidFill>
                  <a:srgbClr val="FF0000"/>
                </a:solidFill>
              </a:rPr>
              <a:t>β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73343" y="2996952"/>
            <a:ext cx="33185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为什么只是可能</a:t>
            </a:r>
            <a:r>
              <a:rPr lang="en-US" altLang="zh-CN" dirty="0"/>
              <a:t>?</a:t>
            </a:r>
          </a:p>
        </p:txBody>
      </p:sp>
      <p:sp>
        <p:nvSpPr>
          <p:cNvPr id="21" name="矩形 20"/>
          <p:cNvSpPr/>
          <p:nvPr/>
        </p:nvSpPr>
        <p:spPr>
          <a:xfrm>
            <a:off x="87512" y="3573016"/>
            <a:ext cx="88049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zh-CN" altLang="en-US" dirty="0"/>
              <a:t>因为还要看余留串</a:t>
            </a:r>
            <a:r>
              <a:rPr lang="en-US" altLang="zh-CN" dirty="0"/>
              <a:t>w</a:t>
            </a:r>
            <a:r>
              <a:rPr lang="zh-CN" altLang="en-US" dirty="0"/>
              <a:t>是否和</a:t>
            </a:r>
            <a:r>
              <a:rPr lang="en-US" altLang="zh-CN" i="1" dirty="0">
                <a:solidFill>
                  <a:srgbClr val="800080"/>
                </a:solidFill>
              </a:rPr>
              <a:t>α</a:t>
            </a:r>
            <a:r>
              <a:rPr lang="en-US" altLang="zh-CN" i="1" dirty="0">
                <a:solidFill>
                  <a:srgbClr val="FF0000"/>
                </a:solidFill>
              </a:rPr>
              <a:t>β</a:t>
            </a:r>
            <a:r>
              <a:rPr lang="zh-CN" altLang="en-US" dirty="0"/>
              <a:t>组成了一个合法的右句型 </a:t>
            </a:r>
            <a:r>
              <a:rPr lang="en-US" altLang="zh-CN" i="1" dirty="0">
                <a:solidFill>
                  <a:srgbClr val="800080"/>
                </a:solidFill>
              </a:rPr>
              <a:t>α</a:t>
            </a:r>
            <a:r>
              <a:rPr lang="en-US" altLang="zh-CN" i="1" dirty="0">
                <a:solidFill>
                  <a:srgbClr val="FF0000"/>
                </a:solidFill>
              </a:rPr>
              <a:t>β</a:t>
            </a:r>
            <a:r>
              <a:rPr lang="en-US" altLang="zh-CN" dirty="0"/>
              <a:t>w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4471148" y="1668140"/>
            <a:ext cx="48604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None/>
            </a:pPr>
            <a:r>
              <a:rPr lang="zh-CN" altLang="en-US" dirty="0">
                <a:sym typeface="Symbol" panose="05050102010706020507" pitchFamily="18" charset="2"/>
              </a:rPr>
              <a:t>其中 </a:t>
            </a:r>
            <a:r>
              <a:rPr lang="zh-CN" altLang="en-US" i="1" dirty="0">
                <a:sym typeface="Symbol" panose="05050102010706020507" pitchFamily="18" charset="2"/>
              </a:rPr>
              <a:t> </a:t>
            </a:r>
            <a:r>
              <a:rPr lang="en-US" altLang="zh-CN" i="1" dirty="0">
                <a:sym typeface="Symbol" panose="05050102010706020507" pitchFamily="18" charset="2"/>
              </a:rPr>
              <a:t>,</a:t>
            </a:r>
            <a:r>
              <a:rPr lang="en-US" altLang="zh-CN" i="1" dirty="0"/>
              <a:t>β</a:t>
            </a:r>
            <a:r>
              <a:rPr lang="en-US" altLang="zh-CN" dirty="0">
                <a:sym typeface="Symbol" panose="05050102010706020507" pitchFamily="18" charset="2"/>
              </a:rPr>
              <a:t>(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en-US" altLang="zh-CN" i="1" baseline="-25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en-US" altLang="zh-CN" i="1" baseline="-25000" dirty="0">
                <a:sym typeface="Symbol" panose="05050102010706020507" pitchFamily="18" charset="2"/>
              </a:rPr>
              <a:t>T</a:t>
            </a:r>
            <a:r>
              <a:rPr lang="en-US" altLang="zh-CN" i="1" dirty="0">
                <a:sym typeface="Symbol" panose="05050102010706020507" pitchFamily="18" charset="2"/>
              </a:rPr>
              <a:t>)*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,</a:t>
            </a:r>
            <a:r>
              <a:rPr lang="en-US" altLang="zh-CN" dirty="0">
                <a:sym typeface="Symbol" panose="05050102010706020507" pitchFamily="18" charset="2"/>
              </a:rPr>
              <a:t> 	</a:t>
            </a:r>
            <a:r>
              <a:rPr lang="en-US" altLang="zh-CN" i="1" dirty="0" err="1">
                <a:sym typeface="Symbol" panose="05050102010706020507" pitchFamily="18" charset="2"/>
              </a:rPr>
              <a:t>w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ym typeface="Symbol" panose="05050102010706020507" pitchFamily="18" charset="2"/>
              </a:rPr>
              <a:t>V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T</a:t>
            </a:r>
            <a:r>
              <a:rPr lang="en-US" altLang="zh-CN" i="1" dirty="0">
                <a:sym typeface="Symbol" panose="05050102010706020507" pitchFamily="18" charset="2"/>
              </a:rPr>
              <a:t>*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275856" y="1484784"/>
            <a:ext cx="1985189" cy="1124435"/>
            <a:chOff x="3275856" y="1484784"/>
            <a:chExt cx="1985189" cy="1124435"/>
          </a:xfrm>
        </p:grpSpPr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3875236" y="1484784"/>
              <a:ext cx="251814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800" b="1">
                  <a:ea typeface="华文行楷" pitchFamily="2" charset="-122"/>
                  <a:sym typeface="Symbol" panose="05050102010706020507" pitchFamily="18" charset="2"/>
                </a:rPr>
                <a:t></a:t>
              </a:r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3834163" y="1852234"/>
              <a:ext cx="365666" cy="336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altLang="zh-CN" sz="1600" b="1" i="1" dirty="0" err="1">
                  <a:latin typeface="Book Antiqua" pitchFamily="18" charset="0"/>
                  <a:ea typeface="PMingLiU" pitchFamily="18" charset="-120"/>
                  <a:sym typeface="Symbol" panose="05050102010706020507" pitchFamily="18" charset="2"/>
                </a:rPr>
                <a:t>r</a:t>
              </a:r>
              <a:r>
                <a:rPr lang="en-US" altLang="zh-CN" sz="1600" b="1" i="1" dirty="0" err="1">
                  <a:latin typeface="Book Antiqua" pitchFamily="18" charset="0"/>
                  <a:ea typeface="华文行楷" pitchFamily="2" charset="-122"/>
                  <a:sym typeface="Symbol" panose="05050102010706020507" pitchFamily="18" charset="2"/>
                </a:rPr>
                <a:t>m</a:t>
              </a:r>
              <a:endParaRPr lang="en-US" altLang="zh-CN" sz="1600" b="1" i="1" dirty="0">
                <a:latin typeface="Book Antiqua" pitchFamily="18" charset="0"/>
                <a:ea typeface="华文行楷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75856" y="1532001"/>
              <a:ext cx="198518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i="1" dirty="0"/>
                <a:t>S’</a:t>
              </a:r>
              <a:r>
                <a:rPr lang="en-US" altLang="zh-CN" dirty="0"/>
                <a:t> </a:t>
              </a:r>
              <a:r>
                <a:rPr lang="en-US" altLang="zh-CN" dirty="0">
                  <a:sym typeface="Symbol" panose="05050102010706020507" pitchFamily="18" charset="2"/>
                </a:rPr>
                <a:t></a:t>
              </a:r>
              <a:r>
                <a:rPr lang="en-US" altLang="zh-CN" i="1" dirty="0">
                  <a:solidFill>
                    <a:srgbClr val="800080"/>
                  </a:solidFill>
                </a:rPr>
                <a:t>α</a:t>
              </a:r>
              <a:r>
                <a:rPr lang="en-US" altLang="zh-CN" i="1" dirty="0">
                  <a:solidFill>
                    <a:srgbClr val="990099"/>
                  </a:solidFill>
                </a:rPr>
                <a:t>A</a:t>
              </a:r>
              <a:r>
                <a:rPr lang="en-US" altLang="zh-CN" i="1" dirty="0">
                  <a:sym typeface="Symbol" panose="05050102010706020507" pitchFamily="18" charset="2"/>
                </a:rPr>
                <a:t>w</a:t>
              </a:r>
              <a:endParaRPr lang="zh-CN" altLang="en-US" dirty="0"/>
            </a:p>
            <a:p>
              <a:pPr>
                <a:buNone/>
              </a:pPr>
              <a:r>
                <a:rPr lang="en-US" altLang="zh-CN" i="1" dirty="0">
                  <a:sym typeface="Symbol" panose="05050102010706020507" pitchFamily="18" charset="2"/>
                </a:rPr>
                <a:t> 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3786306" y="2268161"/>
            <a:ext cx="1532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dirty="0">
                <a:solidFill>
                  <a:srgbClr val="800080"/>
                </a:solidFill>
              </a:rPr>
              <a:t>α</a:t>
            </a:r>
            <a:r>
              <a:rPr lang="en-US" altLang="zh-CN" i="1" dirty="0">
                <a:solidFill>
                  <a:srgbClr val="FF0000"/>
                </a:solidFill>
              </a:rPr>
              <a:t>β</a:t>
            </a:r>
            <a:r>
              <a:rPr lang="en-US" altLang="zh-CN" i="1" dirty="0">
                <a:sym typeface="Symbol" panose="05050102010706020507" pitchFamily="18" charset="2"/>
              </a:rPr>
              <a:t>w </a:t>
            </a:r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1523918" y="2327312"/>
            <a:ext cx="743826" cy="600534"/>
            <a:chOff x="1523918" y="3773281"/>
            <a:chExt cx="743826" cy="600534"/>
          </a:xfrm>
        </p:grpSpPr>
        <p:grpSp>
          <p:nvGrpSpPr>
            <p:cNvPr id="9" name="Group 19"/>
            <p:cNvGrpSpPr/>
            <p:nvPr/>
          </p:nvGrpSpPr>
          <p:grpSpPr bwMode="auto">
            <a:xfrm rot="16200000">
              <a:off x="1643736" y="3682493"/>
              <a:ext cx="504190" cy="743826"/>
              <a:chOff x="4558" y="1162"/>
              <a:chExt cx="589" cy="1316"/>
            </a:xfrm>
          </p:grpSpPr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4558" y="1162"/>
                <a:ext cx="0" cy="1316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Line 21"/>
              <p:cNvSpPr>
                <a:spLocks noChangeShapeType="1"/>
              </p:cNvSpPr>
              <p:nvPr/>
            </p:nvSpPr>
            <p:spPr bwMode="auto">
              <a:xfrm>
                <a:off x="5147" y="1162"/>
                <a:ext cx="0" cy="1316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>
                <a:off x="4558" y="2478"/>
                <a:ext cx="589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855452" y="3789040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zh-CN" i="1" dirty="0">
                  <a:solidFill>
                    <a:schemeClr val="tx1"/>
                  </a:solidFill>
                  <a:ea typeface="华文行楷" pitchFamily="2" charset="-122"/>
                </a:rPr>
                <a:t>#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529855" y="3773281"/>
              <a:ext cx="50366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ym typeface="Symbol" panose="05050102010706020507" pitchFamily="18" charset="2"/>
                </a:rPr>
                <a:t>w</a:t>
              </a:r>
              <a:endParaRPr lang="zh-CN" altLang="en-US" dirty="0"/>
            </a:p>
          </p:txBody>
        </p:sp>
      </p:grpSp>
      <p:grpSp>
        <p:nvGrpSpPr>
          <p:cNvPr id="38" name="Group 19"/>
          <p:cNvGrpSpPr/>
          <p:nvPr/>
        </p:nvGrpSpPr>
        <p:grpSpPr bwMode="auto">
          <a:xfrm rot="16200000" flipV="1">
            <a:off x="744206" y="1449256"/>
            <a:ext cx="504190" cy="785818"/>
            <a:chOff x="4558" y="1162"/>
            <a:chExt cx="589" cy="1316"/>
          </a:xfrm>
        </p:grpSpPr>
        <p:sp>
          <p:nvSpPr>
            <p:cNvPr id="39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548290" y="159007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i="1" dirty="0">
                <a:solidFill>
                  <a:schemeClr val="tx1"/>
                </a:solidFill>
                <a:ea typeface="华文行楷" pitchFamily="2" charset="-122"/>
              </a:rPr>
              <a:t>#</a:t>
            </a:r>
          </a:p>
        </p:txBody>
      </p:sp>
      <p:sp>
        <p:nvSpPr>
          <p:cNvPr id="43" name="矩形 42"/>
          <p:cNvSpPr/>
          <p:nvPr/>
        </p:nvSpPr>
        <p:spPr>
          <a:xfrm>
            <a:off x="817706" y="1576799"/>
            <a:ext cx="16177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αA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1460648" y="1561040"/>
            <a:ext cx="743826" cy="600534"/>
            <a:chOff x="1523918" y="3773281"/>
            <a:chExt cx="743826" cy="600534"/>
          </a:xfrm>
        </p:grpSpPr>
        <p:grpSp>
          <p:nvGrpSpPr>
            <p:cNvPr id="45" name="Group 19"/>
            <p:cNvGrpSpPr/>
            <p:nvPr/>
          </p:nvGrpSpPr>
          <p:grpSpPr bwMode="auto">
            <a:xfrm rot="16200000">
              <a:off x="1643736" y="3682493"/>
              <a:ext cx="504190" cy="743826"/>
              <a:chOff x="4558" y="1162"/>
              <a:chExt cx="589" cy="1316"/>
            </a:xfrm>
          </p:grpSpPr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4558" y="1162"/>
                <a:ext cx="0" cy="1316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21"/>
              <p:cNvSpPr>
                <a:spLocks noChangeShapeType="1"/>
              </p:cNvSpPr>
              <p:nvPr/>
            </p:nvSpPr>
            <p:spPr bwMode="auto">
              <a:xfrm>
                <a:off x="5147" y="1162"/>
                <a:ext cx="0" cy="1316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50" name="Line 22"/>
              <p:cNvSpPr>
                <a:spLocks noChangeShapeType="1"/>
              </p:cNvSpPr>
              <p:nvPr/>
            </p:nvSpPr>
            <p:spPr bwMode="auto">
              <a:xfrm>
                <a:off x="4558" y="2478"/>
                <a:ext cx="589" cy="0"/>
              </a:xfrm>
              <a:prstGeom prst="line">
                <a:avLst/>
              </a:prstGeom>
              <a:noFill/>
              <a:ln w="38100">
                <a:solidFill>
                  <a:srgbClr val="00B0F0"/>
                </a:solidFill>
                <a:round/>
              </a:ln>
            </p:spPr>
            <p:txBody>
              <a:bodyPr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46" name="矩形 45"/>
            <p:cNvSpPr/>
            <p:nvPr/>
          </p:nvSpPr>
          <p:spPr>
            <a:xfrm>
              <a:off x="1855452" y="3789040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zh-CN" i="1" dirty="0">
                  <a:solidFill>
                    <a:schemeClr val="tx1"/>
                  </a:solidFill>
                  <a:ea typeface="华文行楷" pitchFamily="2" charset="-122"/>
                </a:rPr>
                <a:t>#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529855" y="3773281"/>
              <a:ext cx="50366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i="1" dirty="0">
                  <a:sym typeface="Symbol" panose="05050102010706020507" pitchFamily="18" charset="2"/>
                </a:rPr>
                <a:t>w</a:t>
              </a:r>
              <a:endParaRPr lang="zh-CN" altLang="en-US" dirty="0"/>
            </a:p>
          </p:txBody>
        </p:sp>
      </p:grpSp>
      <p:sp>
        <p:nvSpPr>
          <p:cNvPr id="51" name="矩形 50"/>
          <p:cNvSpPr/>
          <p:nvPr/>
        </p:nvSpPr>
        <p:spPr>
          <a:xfrm>
            <a:off x="51684" y="4653136"/>
            <a:ext cx="89943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zh-CN" altLang="en-US" dirty="0"/>
              <a:t>此时</a:t>
            </a:r>
            <a:r>
              <a:rPr lang="zh-CN" altLang="en-US" dirty="0">
                <a:solidFill>
                  <a:srgbClr val="FF0000"/>
                </a:solidFill>
              </a:rPr>
              <a:t>可能</a:t>
            </a:r>
            <a:r>
              <a:rPr lang="zh-CN" altLang="en-US" dirty="0"/>
              <a:t>要向前查看余留串</a:t>
            </a:r>
            <a:r>
              <a:rPr lang="en-US" altLang="zh-CN" dirty="0"/>
              <a:t>w,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才能</a:t>
            </a:r>
            <a:r>
              <a:rPr lang="zh-CN" altLang="en-US" dirty="0"/>
              <a:t>决定是否归约。</a:t>
            </a:r>
            <a:endParaRPr lang="en-US" altLang="zh-CN" dirty="0"/>
          </a:p>
          <a:p>
            <a:pPr lvl="0">
              <a:buNone/>
            </a:pPr>
            <a:r>
              <a:rPr lang="zh-CN" altLang="en-US" dirty="0"/>
              <a:t>若只根据符号栈中是否已是某个可归前缀</a:t>
            </a:r>
            <a:r>
              <a:rPr lang="en-US" altLang="zh-CN" i="1" dirty="0">
                <a:solidFill>
                  <a:srgbClr val="800080"/>
                </a:solidFill>
              </a:rPr>
              <a:t>α</a:t>
            </a:r>
            <a:r>
              <a:rPr lang="en-US" altLang="zh-CN" i="1" dirty="0">
                <a:solidFill>
                  <a:srgbClr val="FF0000"/>
                </a:solidFill>
              </a:rPr>
              <a:t>β</a:t>
            </a:r>
            <a:r>
              <a:rPr lang="zh-CN" altLang="en-US" dirty="0"/>
              <a:t>来决定是否归约</a:t>
            </a:r>
            <a:r>
              <a:rPr lang="en-US" altLang="zh-CN" dirty="0"/>
              <a:t>,</a:t>
            </a:r>
            <a:r>
              <a:rPr lang="zh-CN" altLang="en-US" dirty="0"/>
              <a:t>而</a:t>
            </a:r>
            <a:r>
              <a:rPr lang="zh-CN" altLang="en-US" dirty="0">
                <a:solidFill>
                  <a:srgbClr val="FF0000"/>
                </a:solidFill>
              </a:rPr>
              <a:t>不向前查看</a:t>
            </a:r>
            <a:r>
              <a:rPr lang="zh-CN" altLang="en-US" dirty="0"/>
              <a:t>任何余留串中的符号</a:t>
            </a:r>
            <a:r>
              <a:rPr lang="en-US" altLang="zh-CN" dirty="0"/>
              <a:t>,</a:t>
            </a:r>
            <a:r>
              <a:rPr lang="zh-CN" altLang="en-US" dirty="0"/>
              <a:t>这便是</a:t>
            </a:r>
            <a:r>
              <a:rPr lang="en-US" altLang="zh-CN" dirty="0"/>
              <a:t>LR(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)</a:t>
            </a:r>
            <a:r>
              <a:rPr lang="zh-CN" altLang="en-US" dirty="0"/>
              <a:t>分析</a:t>
            </a:r>
            <a:r>
              <a:rPr lang="en-US" altLang="zh-CN" dirty="0"/>
              <a:t>.</a:t>
            </a:r>
          </a:p>
        </p:txBody>
      </p:sp>
      <p:sp>
        <p:nvSpPr>
          <p:cNvPr id="23" name="矩形 22"/>
          <p:cNvSpPr/>
          <p:nvPr/>
        </p:nvSpPr>
        <p:spPr>
          <a:xfrm>
            <a:off x="53668" y="5171708"/>
            <a:ext cx="8872653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zh-CN" altLang="en-US" dirty="0"/>
              <a:t>若需</a:t>
            </a:r>
            <a:r>
              <a:rPr lang="zh-CN" altLang="en-US" dirty="0">
                <a:solidFill>
                  <a:srgbClr val="FF0000"/>
                </a:solidFill>
              </a:rPr>
              <a:t>向前查看</a:t>
            </a:r>
            <a:r>
              <a:rPr lang="zh-CN" altLang="en-US" dirty="0"/>
              <a:t>余留串中的</a:t>
            </a:r>
            <a:r>
              <a:rPr lang="zh-CN" altLang="en-US" dirty="0">
                <a:solidFill>
                  <a:srgbClr val="FF0000"/>
                </a:solidFill>
              </a:rPr>
              <a:t>第一个</a:t>
            </a:r>
            <a:r>
              <a:rPr lang="zh-CN" altLang="en-US" dirty="0"/>
              <a:t>符号</a:t>
            </a:r>
            <a:r>
              <a:rPr lang="en-US" altLang="zh-CN" dirty="0"/>
              <a:t>,</a:t>
            </a:r>
            <a:r>
              <a:rPr lang="zh-CN" altLang="en-US" dirty="0"/>
              <a:t> 再根据这个符号决定是否归约，这便是</a:t>
            </a:r>
            <a:endParaRPr lang="en-US" altLang="zh-CN" dirty="0"/>
          </a:p>
          <a:p>
            <a:pPr lvl="0">
              <a:buNone/>
            </a:pPr>
            <a:r>
              <a:rPr lang="en-US" altLang="zh-CN" dirty="0"/>
              <a:t>		SLR(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 </a:t>
            </a:r>
            <a:r>
              <a:rPr lang="zh-CN" altLang="en-US" dirty="0"/>
              <a:t>、</a:t>
            </a:r>
            <a:r>
              <a:rPr lang="en-US" altLang="zh-CN" dirty="0"/>
              <a:t>LR(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</a:t>
            </a:r>
            <a:r>
              <a:rPr lang="zh-CN" altLang="en-US" dirty="0"/>
              <a:t> 、</a:t>
            </a:r>
            <a:r>
              <a:rPr lang="en-US" altLang="zh-CN" dirty="0"/>
              <a:t>LALR(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3851920" y="2564904"/>
            <a:ext cx="365666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1600" b="1" i="1" dirty="0" err="1">
                <a:latin typeface="Book Antiqua" pitchFamily="18" charset="0"/>
                <a:ea typeface="PMingLiU" pitchFamily="18" charset="-120"/>
                <a:sym typeface="Symbol" panose="05050102010706020507" pitchFamily="18" charset="2"/>
              </a:rPr>
              <a:t>r</a:t>
            </a:r>
            <a:r>
              <a:rPr lang="en-US" altLang="zh-CN" sz="1600" b="1" i="1" dirty="0" err="1">
                <a:latin typeface="Book Antiqua" pitchFamily="18" charset="0"/>
                <a:ea typeface="华文行楷" pitchFamily="2" charset="-122"/>
                <a:sym typeface="Symbol" panose="05050102010706020507" pitchFamily="18" charset="2"/>
              </a:rPr>
              <a:t>m</a:t>
            </a:r>
            <a:endParaRPr lang="en-US" altLang="zh-CN" sz="1600" b="1" i="1" dirty="0">
              <a:latin typeface="Book Antiqua" pitchFamily="18" charset="0"/>
              <a:ea typeface="华文行楷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7577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19" grpId="0"/>
      <p:bldP spid="20" grpId="0"/>
      <p:bldP spid="21" grpId="0"/>
      <p:bldP spid="22" grpId="0"/>
      <p:bldP spid="35" grpId="0"/>
      <p:bldP spid="42" grpId="0"/>
      <p:bldP spid="43" grpId="0"/>
      <p:bldP spid="23" grpId="0" animBg="1"/>
      <p:bldP spid="5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412" y="0"/>
            <a:ext cx="914741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None/>
            </a:pPr>
            <a:r>
              <a:rPr lang="zh-CN" altLang="en-US" dirty="0"/>
              <a:t>总而言之，</a:t>
            </a:r>
            <a:endParaRPr lang="en-US" altLang="zh-CN" dirty="0"/>
          </a:p>
          <a:p>
            <a:pPr lvl="0"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符号栈</a:t>
            </a:r>
            <a:r>
              <a:rPr lang="zh-CN" altLang="en-US" dirty="0"/>
              <a:t>中出现可归前缀</a:t>
            </a:r>
            <a:r>
              <a:rPr lang="en-US" altLang="zh-CN" i="1" dirty="0">
                <a:solidFill>
                  <a:srgbClr val="800080"/>
                </a:solidFill>
              </a:rPr>
              <a:t>α</a:t>
            </a:r>
            <a:r>
              <a:rPr lang="en-US" altLang="zh-CN" i="1" dirty="0">
                <a:solidFill>
                  <a:srgbClr val="FF0000"/>
                </a:solidFill>
              </a:rPr>
              <a:t>β</a:t>
            </a:r>
            <a:r>
              <a:rPr lang="zh-CN" altLang="en-US" i="1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是归约动作的必要条件！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LR</a:t>
            </a:r>
            <a:r>
              <a:rPr lang="zh-CN" altLang="en-US" dirty="0"/>
              <a:t>分析的关键就在于判断</a:t>
            </a:r>
            <a:r>
              <a:rPr lang="zh-CN" altLang="en-US" dirty="0">
                <a:solidFill>
                  <a:srgbClr val="FF0000"/>
                </a:solidFill>
              </a:rPr>
              <a:t>符号栈</a:t>
            </a:r>
            <a:r>
              <a:rPr lang="zh-CN" altLang="en-US" dirty="0"/>
              <a:t>中是否已经出现可归前缀</a:t>
            </a:r>
            <a:r>
              <a:rPr lang="en-US" altLang="zh-CN" i="1" dirty="0">
                <a:solidFill>
                  <a:srgbClr val="800080"/>
                </a:solidFill>
              </a:rPr>
              <a:t>α</a:t>
            </a:r>
            <a:r>
              <a:rPr lang="en-US" altLang="zh-CN" i="1" dirty="0">
                <a:solidFill>
                  <a:srgbClr val="FF0000"/>
                </a:solidFill>
              </a:rPr>
              <a:t>β </a:t>
            </a:r>
            <a:r>
              <a:rPr lang="zh-CN" altLang="en-US" dirty="0"/>
              <a:t>，这是通过构造出</a:t>
            </a:r>
            <a:r>
              <a:rPr lang="zh-CN" altLang="en-US" dirty="0">
                <a:solidFill>
                  <a:srgbClr val="FF0000"/>
                </a:solidFill>
              </a:rPr>
              <a:t>识别可归前缀的自动机</a:t>
            </a:r>
            <a:r>
              <a:rPr lang="zh-CN" altLang="en-US" dirty="0"/>
              <a:t>来完成的。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符号栈</a:t>
            </a:r>
            <a:r>
              <a:rPr lang="zh-CN" altLang="en-US" dirty="0">
                <a:solidFill>
                  <a:srgbClr val="FF0000"/>
                </a:solidFill>
              </a:rPr>
              <a:t>压入</a:t>
            </a:r>
            <a:r>
              <a:rPr lang="zh-CN" altLang="en-US" dirty="0"/>
              <a:t>符号的动作，对应于这个自动机读取该符号，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‘向前’迁移到下一个状态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状态</a:t>
            </a:r>
            <a:r>
              <a:rPr lang="zh-CN" altLang="en-US" dirty="0"/>
              <a:t>栈的作用是记录自动机到达当前状态所经过的路径。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	</a:t>
            </a:r>
            <a:r>
              <a:rPr lang="zh-CN" altLang="en-US" dirty="0"/>
              <a:t>当识别到</a:t>
            </a:r>
            <a:r>
              <a:rPr lang="zh-CN" altLang="en-US" dirty="0">
                <a:solidFill>
                  <a:srgbClr val="FF0000"/>
                </a:solidFill>
              </a:rPr>
              <a:t>可归</a:t>
            </a:r>
            <a:r>
              <a:rPr lang="zh-CN" altLang="en-US" dirty="0">
                <a:solidFill>
                  <a:srgbClr val="800080"/>
                </a:solidFill>
              </a:rPr>
              <a:t>前缀</a:t>
            </a:r>
            <a:r>
              <a:rPr lang="zh-CN" altLang="en-US" dirty="0"/>
              <a:t>时，达到</a:t>
            </a:r>
            <a:r>
              <a:rPr lang="zh-CN" altLang="en-US" dirty="0">
                <a:solidFill>
                  <a:srgbClr val="FF0000"/>
                </a:solidFill>
              </a:rPr>
              <a:t>该自动机的某个终态</a:t>
            </a:r>
            <a:r>
              <a:rPr lang="zh-CN" altLang="en-US" dirty="0">
                <a:solidFill>
                  <a:srgbClr val="800080"/>
                </a:solidFill>
              </a:rPr>
              <a:t>。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当归约动作发生时</a:t>
            </a:r>
            <a:r>
              <a:rPr lang="en-US" altLang="zh-CN" dirty="0"/>
              <a:t>,</a:t>
            </a:r>
            <a:r>
              <a:rPr lang="zh-CN" altLang="en-US" dirty="0"/>
              <a:t>会有符号栈</a:t>
            </a:r>
            <a:r>
              <a:rPr lang="zh-CN" altLang="en-US" dirty="0">
                <a:solidFill>
                  <a:srgbClr val="FF0000"/>
                </a:solidFill>
              </a:rPr>
              <a:t>弹出</a:t>
            </a:r>
            <a:r>
              <a:rPr lang="zh-CN" altLang="en-US" dirty="0"/>
              <a:t>符号的动作，对于自动机的</a:t>
            </a:r>
            <a:r>
              <a:rPr lang="zh-CN" altLang="en-US" dirty="0">
                <a:solidFill>
                  <a:srgbClr val="FF0000"/>
                </a:solidFill>
              </a:rPr>
              <a:t>‘回退’</a:t>
            </a:r>
            <a:r>
              <a:rPr lang="zh-CN" altLang="en-US" dirty="0"/>
              <a:t>动作。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29805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031" y="908720"/>
            <a:ext cx="33478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dirty="0">
                <a:solidFill>
                  <a:srgbClr val="800080"/>
                </a:solidFill>
              </a:rPr>
              <a:t>以例</a:t>
            </a:r>
            <a:r>
              <a:rPr lang="en-US" altLang="zh-CN" dirty="0">
                <a:solidFill>
                  <a:srgbClr val="800080"/>
                </a:solidFill>
              </a:rPr>
              <a:t>5.1</a:t>
            </a:r>
            <a:r>
              <a:rPr lang="zh-CN" altLang="en-US" dirty="0">
                <a:solidFill>
                  <a:srgbClr val="800080"/>
                </a:solidFill>
              </a:rPr>
              <a:t>为例，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Tx/>
              <a:buNone/>
            </a:pPr>
            <a:r>
              <a:rPr lang="zh-CN" altLang="en-US" dirty="0">
                <a:solidFill>
                  <a:srgbClr val="800080"/>
                </a:solidFill>
              </a:rPr>
              <a:t>其拓广文法为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</a:p>
        </p:txBody>
      </p:sp>
      <p:sp>
        <p:nvSpPr>
          <p:cNvPr id="4" name="矩形 3"/>
          <p:cNvSpPr/>
          <p:nvPr/>
        </p:nvSpPr>
        <p:spPr>
          <a:xfrm>
            <a:off x="533916" y="2204864"/>
            <a:ext cx="3101979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cs typeface="Times New Roman" panose="02020603050405020304" pitchFamily="18" charset="0"/>
              </a:rPr>
              <a:t>G[S’]:</a:t>
            </a:r>
          </a:p>
          <a:p>
            <a:pPr>
              <a:buNone/>
            </a:pPr>
            <a:r>
              <a:rPr lang="en-US" altLang="zh-CN" i="1" dirty="0">
                <a:cs typeface="Times New Roman" panose="02020603050405020304" pitchFamily="18" charset="0"/>
              </a:rPr>
              <a:t>(0)</a:t>
            </a:r>
            <a:r>
              <a:rPr lang="zh-CN" altLang="en-US" i="1" dirty="0"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cs typeface="Times New Roman" panose="02020603050405020304" pitchFamily="18" charset="0"/>
              </a:rPr>
              <a:t>S’ → S</a:t>
            </a:r>
          </a:p>
          <a:p>
            <a:pPr>
              <a:buNone/>
            </a:pPr>
            <a:r>
              <a:rPr lang="en-US" altLang="zh-CN" i="1" dirty="0">
                <a:cs typeface="Times New Roman" panose="02020603050405020304" pitchFamily="18" charset="0"/>
              </a:rPr>
              <a:t>(1) S → </a:t>
            </a:r>
            <a:r>
              <a:rPr lang="en-US" altLang="zh-CN" i="1" dirty="0" err="1">
                <a:cs typeface="Times New Roman" panose="02020603050405020304" pitchFamily="18" charset="0"/>
              </a:rPr>
              <a:t>aAcBe</a:t>
            </a:r>
            <a:r>
              <a:rPr lang="en-US" altLang="zh-CN" i="1" dirty="0">
                <a:cs typeface="Times New Roman" panose="02020603050405020304" pitchFamily="18" charset="0"/>
              </a:rPr>
              <a:t/>
            </a:r>
            <a:br>
              <a:rPr lang="en-US" altLang="zh-CN" i="1" dirty="0">
                <a:cs typeface="Times New Roman" panose="02020603050405020304" pitchFamily="18" charset="0"/>
              </a:rPr>
            </a:br>
            <a:r>
              <a:rPr lang="en-US" altLang="zh-CN" i="1" dirty="0">
                <a:cs typeface="Times New Roman" panose="02020603050405020304" pitchFamily="18" charset="0"/>
              </a:rPr>
              <a:t>(2) A → b</a:t>
            </a:r>
            <a:br>
              <a:rPr lang="en-US" altLang="zh-CN" i="1" dirty="0">
                <a:cs typeface="Times New Roman" panose="02020603050405020304" pitchFamily="18" charset="0"/>
              </a:rPr>
            </a:br>
            <a:r>
              <a:rPr lang="en-US" altLang="zh-CN" i="1" dirty="0">
                <a:cs typeface="Times New Roman" panose="02020603050405020304" pitchFamily="18" charset="0"/>
              </a:rPr>
              <a:t>(3) A → Ab</a:t>
            </a:r>
            <a:br>
              <a:rPr lang="en-US" altLang="zh-CN" i="1" dirty="0">
                <a:cs typeface="Times New Roman" panose="02020603050405020304" pitchFamily="18" charset="0"/>
              </a:rPr>
            </a:br>
            <a:r>
              <a:rPr lang="en-US" altLang="zh-CN" i="1" dirty="0">
                <a:cs typeface="Times New Roman" panose="02020603050405020304" pitchFamily="18" charset="0"/>
              </a:rPr>
              <a:t>(4) B → d</a:t>
            </a:r>
          </a:p>
        </p:txBody>
      </p:sp>
      <p:sp>
        <p:nvSpPr>
          <p:cNvPr id="5" name="矩形 4"/>
          <p:cNvSpPr/>
          <p:nvPr/>
        </p:nvSpPr>
        <p:spPr>
          <a:xfrm>
            <a:off x="4246488" y="983630"/>
            <a:ext cx="47823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dirty="0">
                <a:solidFill>
                  <a:srgbClr val="800080"/>
                </a:solidFill>
              </a:rPr>
              <a:t>由于例</a:t>
            </a:r>
            <a:r>
              <a:rPr lang="en-US" altLang="zh-CN" dirty="0">
                <a:solidFill>
                  <a:srgbClr val="800080"/>
                </a:solidFill>
              </a:rPr>
              <a:t>5.1</a:t>
            </a:r>
            <a:r>
              <a:rPr lang="zh-CN" altLang="en-US" dirty="0">
                <a:solidFill>
                  <a:srgbClr val="800080"/>
                </a:solidFill>
              </a:rPr>
              <a:t>比较简单，</a:t>
            </a:r>
            <a:endParaRPr lang="en-US" altLang="zh-CN" dirty="0">
              <a:solidFill>
                <a:srgbClr val="800080"/>
              </a:solidFill>
            </a:endParaRPr>
          </a:p>
          <a:p>
            <a:pPr>
              <a:buClrTx/>
              <a:buNone/>
            </a:pPr>
            <a:r>
              <a:rPr lang="zh-CN" altLang="en-US" dirty="0">
                <a:solidFill>
                  <a:srgbClr val="800080"/>
                </a:solidFill>
              </a:rPr>
              <a:t>可以列出其可归前缀为：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9757" y="5088086"/>
            <a:ext cx="417646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dirty="0">
                <a:solidFill>
                  <a:srgbClr val="800080"/>
                </a:solidFill>
              </a:rPr>
              <a:t>注：实际构造不可能这么简单的直接列出</a:t>
            </a:r>
            <a:endParaRPr lang="en-US" altLang="zh-CN" dirty="0">
              <a:solidFill>
                <a:srgbClr val="80008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995936" y="188640"/>
            <a:ext cx="0" cy="662473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148064" y="2458631"/>
            <a:ext cx="20882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endParaRPr lang="en-US" altLang="zh-CN" i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endParaRPr lang="en-US" altLang="zh-CN" i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3937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883568" y="39330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5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3093368" y="2790056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④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312568" y="39330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⑧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883568" y="50760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9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950368" y="17232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①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883568" y="27900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2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883568" y="60666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14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950368" y="27900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3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883568" y="17232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0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950368" y="39330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6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3093368" y="39330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7</a:t>
            </a: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950368" y="50760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10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3093368" y="50760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11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312568" y="50760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12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3093368" y="60666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16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1950368" y="60666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15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312568" y="60666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17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5531768" y="60666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18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6598568" y="6066656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19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1340768" y="19518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1340768" y="3018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1340768" y="4161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340768" y="5304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1340768" y="62952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2407568" y="62952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626768" y="62952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845968" y="62952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5988968" y="62952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4845968" y="5304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3626768" y="5304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3626768" y="4161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2407568" y="4161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2483768" y="3018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2483768" y="530465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1416972" y="1430869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S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1464029" y="2497669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1446566" y="3640669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1423150" y="4783669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1446566" y="5774269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2521764" y="5774269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2521764" y="4783669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2497951" y="3640669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2544214" y="2497669"/>
            <a:ext cx="4347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3675416" y="5774269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c</a:t>
            </a: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3699229" y="4783669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c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3687214" y="3564469"/>
            <a:ext cx="4347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4958801" y="4783669"/>
            <a:ext cx="4347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d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6113816" y="5774269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e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4953230" y="5774269"/>
            <a:ext cx="3914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zh-CN" altLang="zh-CN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4" name="AutoShape 64"/>
          <p:cNvSpPr>
            <a:spLocks noChangeArrowheads="1"/>
          </p:cNvSpPr>
          <p:nvPr/>
        </p:nvSpPr>
        <p:spPr bwMode="auto">
          <a:xfrm>
            <a:off x="397339" y="1837556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19"/>
          <p:cNvSpPr>
            <a:spLocks noChangeArrowheads="1"/>
          </p:cNvSpPr>
          <p:nvPr/>
        </p:nvSpPr>
        <p:spPr bwMode="auto">
          <a:xfrm>
            <a:off x="5466928" y="5060032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13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0" name="Oval 19"/>
          <p:cNvSpPr>
            <a:spLocks noChangeArrowheads="1"/>
          </p:cNvSpPr>
          <p:nvPr/>
        </p:nvSpPr>
        <p:spPr bwMode="auto">
          <a:xfrm>
            <a:off x="5389240" y="4941168"/>
            <a:ext cx="606896" cy="62636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2" name="Oval 19"/>
          <p:cNvSpPr>
            <a:spLocks noChangeArrowheads="1"/>
          </p:cNvSpPr>
          <p:nvPr/>
        </p:nvSpPr>
        <p:spPr bwMode="auto">
          <a:xfrm>
            <a:off x="6541368" y="5970984"/>
            <a:ext cx="606896" cy="62636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3" name="AutoShape 64"/>
          <p:cNvSpPr>
            <a:spLocks noChangeArrowheads="1"/>
          </p:cNvSpPr>
          <p:nvPr/>
        </p:nvSpPr>
        <p:spPr bwMode="auto">
          <a:xfrm>
            <a:off x="420688" y="284036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AutoShape 64"/>
          <p:cNvSpPr>
            <a:spLocks noChangeArrowheads="1"/>
          </p:cNvSpPr>
          <p:nvPr/>
        </p:nvSpPr>
        <p:spPr bwMode="auto">
          <a:xfrm>
            <a:off x="395536" y="4077072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64"/>
          <p:cNvSpPr>
            <a:spLocks noChangeArrowheads="1"/>
          </p:cNvSpPr>
          <p:nvPr/>
        </p:nvSpPr>
        <p:spPr bwMode="auto">
          <a:xfrm>
            <a:off x="395536" y="5157192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AutoShape 64"/>
          <p:cNvSpPr>
            <a:spLocks noChangeArrowheads="1"/>
          </p:cNvSpPr>
          <p:nvPr/>
        </p:nvSpPr>
        <p:spPr bwMode="auto">
          <a:xfrm>
            <a:off x="395536" y="6165304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44487" y="260648"/>
            <a:ext cx="84604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dirty="0">
                <a:solidFill>
                  <a:srgbClr val="800080"/>
                </a:solidFill>
              </a:rPr>
              <a:t>每一个可归前缀对应的自动机为</a:t>
            </a:r>
            <a:endParaRPr lang="en-US" altLang="zh-CN" dirty="0">
              <a:solidFill>
                <a:srgbClr val="80008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195736" y="1476073"/>
            <a:ext cx="432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*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236296" y="1519039"/>
            <a:ext cx="17686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>
              <a:buClr>
                <a:srgbClr val="800080"/>
              </a:buClr>
              <a:buNone/>
            </a:pPr>
            <a:endParaRPr lang="en-US" altLang="zh-CN" sz="3600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sz="3600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</a:p>
          <a:p>
            <a:pPr>
              <a:buClr>
                <a:srgbClr val="800080"/>
              </a:buClr>
              <a:buNone/>
            </a:pPr>
            <a:endParaRPr lang="en-US" altLang="zh-CN" sz="3600" i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sz="3600" i="1" dirty="0" err="1">
                <a:solidFill>
                  <a:srgbClr val="FF0000"/>
                </a:solidFill>
                <a:sym typeface="Symbol" panose="05050102010706020507" pitchFamily="18" charset="2"/>
              </a:rPr>
              <a:t>Ab</a:t>
            </a:r>
            <a:endParaRPr lang="en-US" altLang="zh-CN" sz="3600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3600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 err="1">
                <a:solidFill>
                  <a:srgbClr val="800080"/>
                </a:solidFill>
                <a:sym typeface="Symbol" panose="05050102010706020507" pitchFamily="18" charset="2"/>
              </a:rPr>
              <a:t>aAc</a:t>
            </a:r>
            <a:r>
              <a:rPr lang="en-US" altLang="zh-CN" sz="3600" i="1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endParaRPr lang="en-US" altLang="zh-CN" sz="3600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3600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 err="1">
                <a:solidFill>
                  <a:srgbClr val="FF0000"/>
                </a:solidFill>
                <a:sym typeface="Symbol" panose="05050102010706020507" pitchFamily="18" charset="2"/>
              </a:rPr>
              <a:t>aAcBe</a:t>
            </a:r>
            <a:r>
              <a:rPr lang="en-US" altLang="zh-CN" sz="36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838200" y="38610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en-US" altLang="zh-CN" dirty="0"/>
              <a:t>x</a:t>
            </a: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2514600" y="38610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5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724400" y="2718048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④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5943600" y="38610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⑧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514600" y="50040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9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581400" y="16512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①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514600" y="27180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2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2514600" y="59946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14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3581400" y="27180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3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2514600" y="16512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0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3581400" y="38610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6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4724400" y="38610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7</a:t>
            </a:r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3581400" y="50040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10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4724400" y="50040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11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43600" y="50040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12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4724400" y="59946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16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581400" y="59946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15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5943600" y="59946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17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7162800" y="59946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18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8229600" y="599464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19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V="1">
            <a:off x="1219200" y="2032248"/>
            <a:ext cx="1295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1295400" y="3099048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1295400" y="408964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1295400" y="4242048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143000" y="4318248"/>
            <a:ext cx="1371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2971800" y="18798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2971800" y="29466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2971800" y="40896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2971800" y="52326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2971800" y="62232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4038600" y="62232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5257800" y="62232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6477000" y="62232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7620000" y="62232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6477000" y="52326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5257800" y="52326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5257800" y="40896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4038600" y="40896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4114800" y="29466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4114800" y="523264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3048004" y="1358861"/>
            <a:ext cx="4587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S</a:t>
            </a: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3095061" y="2425661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3077598" y="3568661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3054182" y="4711661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3077598" y="5702261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4152796" y="5702261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4152796" y="4711661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4128983" y="3568661"/>
            <a:ext cx="4812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4175246" y="2425661"/>
            <a:ext cx="4347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5306448" y="5702261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c</a:t>
            </a: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5330261" y="4711661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c</a:t>
            </a:r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5318246" y="3492461"/>
            <a:ext cx="4347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6589833" y="4711661"/>
            <a:ext cx="4347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d</a:t>
            </a: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7744848" y="5702261"/>
            <a:ext cx="4122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kumimoji="1" lang="en-US" altLang="zh-CN" dirty="0"/>
              <a:t>e</a:t>
            </a: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1760538" y="2489448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Font typeface="Symbol" panose="05050102010706020507" pitchFamily="18" charset="2"/>
              <a:buChar char="e"/>
            </a:pPr>
            <a:endParaRPr kumimoji="1" lang="zh-CN" altLang="zh-CN"/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6584262" y="5702261"/>
            <a:ext cx="3914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zh-CN" altLang="zh-CN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1593510" y="2501861"/>
            <a:ext cx="3658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zh-CN" altLang="zh-CN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4" name="AutoShape 64"/>
          <p:cNvSpPr>
            <a:spLocks noChangeArrowheads="1"/>
          </p:cNvSpPr>
          <p:nvPr/>
        </p:nvSpPr>
        <p:spPr bwMode="auto">
          <a:xfrm>
            <a:off x="381000" y="4013448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1619672" y="2988241"/>
            <a:ext cx="3658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zh-CN" altLang="zh-CN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1619672" y="3492297"/>
            <a:ext cx="3658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zh-CN" altLang="zh-CN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7" name="Text Box 59"/>
          <p:cNvSpPr txBox="1">
            <a:spLocks noChangeArrowheads="1"/>
          </p:cNvSpPr>
          <p:nvPr/>
        </p:nvSpPr>
        <p:spPr bwMode="auto">
          <a:xfrm>
            <a:off x="1619672" y="4068361"/>
            <a:ext cx="3658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zh-CN" altLang="zh-CN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" name="Text Box 59"/>
          <p:cNvSpPr txBox="1">
            <a:spLocks noChangeArrowheads="1"/>
          </p:cNvSpPr>
          <p:nvPr/>
        </p:nvSpPr>
        <p:spPr bwMode="auto">
          <a:xfrm>
            <a:off x="1613906" y="5004465"/>
            <a:ext cx="3658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zh-CN" altLang="zh-CN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9" name="Oval 19"/>
          <p:cNvSpPr>
            <a:spLocks noChangeArrowheads="1"/>
          </p:cNvSpPr>
          <p:nvPr/>
        </p:nvSpPr>
        <p:spPr bwMode="auto">
          <a:xfrm>
            <a:off x="7097960" y="4988024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13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0" name="Oval 19"/>
          <p:cNvSpPr>
            <a:spLocks noChangeArrowheads="1"/>
          </p:cNvSpPr>
          <p:nvPr/>
        </p:nvSpPr>
        <p:spPr bwMode="auto">
          <a:xfrm>
            <a:off x="7020272" y="4869160"/>
            <a:ext cx="606896" cy="62636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2" name="Oval 19"/>
          <p:cNvSpPr>
            <a:spLocks noChangeArrowheads="1"/>
          </p:cNvSpPr>
          <p:nvPr/>
        </p:nvSpPr>
        <p:spPr bwMode="auto">
          <a:xfrm>
            <a:off x="8172400" y="5898976"/>
            <a:ext cx="606896" cy="62636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067944" y="1484784"/>
            <a:ext cx="432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*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44487" y="260648"/>
            <a:ext cx="84604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dirty="0">
                <a:solidFill>
                  <a:srgbClr val="800080"/>
                </a:solidFill>
              </a:rPr>
              <a:t>组合为一个总的</a:t>
            </a:r>
            <a:r>
              <a:rPr lang="en-US" altLang="zh-CN" dirty="0">
                <a:solidFill>
                  <a:srgbClr val="800080"/>
                </a:solidFill>
              </a:rPr>
              <a:t>NFA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5721718" y="126322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en-US" altLang="zh-CN" dirty="0"/>
              <a:t>0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736232" y="2271332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2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5737720" y="3233647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3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737720" y="414354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5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699248" y="5190124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7</a:t>
            </a:r>
          </a:p>
        </p:txBody>
      </p:sp>
      <p:grpSp>
        <p:nvGrpSpPr>
          <p:cNvPr id="8" name="Group 8"/>
          <p:cNvGrpSpPr/>
          <p:nvPr/>
        </p:nvGrpSpPr>
        <p:grpSpPr bwMode="auto">
          <a:xfrm>
            <a:off x="4585592" y="5046108"/>
            <a:ext cx="609600" cy="609600"/>
            <a:chOff x="2304" y="3456"/>
            <a:chExt cx="384" cy="384"/>
          </a:xfrm>
        </p:grpSpPr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304" y="345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352" y="350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8</a:t>
              </a:r>
            </a:p>
          </p:txBody>
        </p:sp>
      </p:grpSp>
      <p:grpSp>
        <p:nvGrpSpPr>
          <p:cNvPr id="11" name="Group 11"/>
          <p:cNvGrpSpPr/>
          <p:nvPr/>
        </p:nvGrpSpPr>
        <p:grpSpPr bwMode="auto">
          <a:xfrm>
            <a:off x="4585592" y="6087756"/>
            <a:ext cx="609600" cy="609600"/>
            <a:chOff x="3552" y="2832"/>
            <a:chExt cx="384" cy="384"/>
          </a:xfrm>
        </p:grpSpPr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3552" y="283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3600" y="288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9</a:t>
              </a:r>
            </a:p>
          </p:txBody>
        </p:sp>
      </p:grpSp>
      <p:grpSp>
        <p:nvGrpSpPr>
          <p:cNvPr id="14" name="Group 14"/>
          <p:cNvGrpSpPr/>
          <p:nvPr/>
        </p:nvGrpSpPr>
        <p:grpSpPr bwMode="auto">
          <a:xfrm>
            <a:off x="4585784" y="4143540"/>
            <a:ext cx="609600" cy="609600"/>
            <a:chOff x="3168" y="1872"/>
            <a:chExt cx="384" cy="384"/>
          </a:xfrm>
        </p:grpSpPr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168" y="187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216" y="192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6</a:t>
              </a:r>
            </a:p>
          </p:txBody>
        </p:sp>
      </p:grpSp>
      <p:grpSp>
        <p:nvGrpSpPr>
          <p:cNvPr id="17" name="Group 17"/>
          <p:cNvGrpSpPr/>
          <p:nvPr/>
        </p:nvGrpSpPr>
        <p:grpSpPr bwMode="auto">
          <a:xfrm>
            <a:off x="4551312" y="3245908"/>
            <a:ext cx="609600" cy="609600"/>
            <a:chOff x="1440" y="2784"/>
            <a:chExt cx="384" cy="384"/>
          </a:xfrm>
        </p:grpSpPr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1440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1488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4</a:t>
              </a:r>
            </a:p>
          </p:txBody>
        </p:sp>
      </p:grpSp>
      <p:grpSp>
        <p:nvGrpSpPr>
          <p:cNvPr id="20" name="Group 20"/>
          <p:cNvGrpSpPr/>
          <p:nvPr/>
        </p:nvGrpSpPr>
        <p:grpSpPr bwMode="auto">
          <a:xfrm>
            <a:off x="4551312" y="2159566"/>
            <a:ext cx="609600" cy="609600"/>
            <a:chOff x="624" y="2784"/>
            <a:chExt cx="384" cy="384"/>
          </a:xfrm>
        </p:grpSpPr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624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672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1</a:t>
              </a:r>
            </a:p>
          </p:txBody>
        </p:sp>
      </p:grpSp>
      <p:cxnSp>
        <p:nvCxnSpPr>
          <p:cNvPr id="23" name="AutoShape 23"/>
          <p:cNvCxnSpPr>
            <a:cxnSpLocks noChangeShapeType="1"/>
            <a:stCxn id="3" idx="4"/>
            <a:endCxn id="4" idx="0"/>
          </p:cNvCxnSpPr>
          <p:nvPr/>
        </p:nvCxnSpPr>
        <p:spPr bwMode="auto">
          <a:xfrm>
            <a:off x="6026518" y="1872820"/>
            <a:ext cx="14514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4"/>
          <p:cNvCxnSpPr>
            <a:cxnSpLocks noChangeShapeType="1"/>
            <a:stCxn id="4" idx="4"/>
            <a:endCxn id="5" idx="0"/>
          </p:cNvCxnSpPr>
          <p:nvPr/>
        </p:nvCxnSpPr>
        <p:spPr bwMode="auto">
          <a:xfrm>
            <a:off x="6041032" y="2880932"/>
            <a:ext cx="1488" cy="3527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5"/>
          <p:cNvCxnSpPr>
            <a:cxnSpLocks noChangeShapeType="1"/>
          </p:cNvCxnSpPr>
          <p:nvPr/>
        </p:nvCxnSpPr>
        <p:spPr bwMode="auto">
          <a:xfrm flipH="1">
            <a:off x="5212918" y="3538447"/>
            <a:ext cx="542336" cy="9098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6"/>
          <p:cNvCxnSpPr>
            <a:cxnSpLocks noChangeShapeType="1"/>
          </p:cNvCxnSpPr>
          <p:nvPr/>
        </p:nvCxnSpPr>
        <p:spPr bwMode="auto">
          <a:xfrm flipH="1">
            <a:off x="5178446" y="1568020"/>
            <a:ext cx="560806" cy="8963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7"/>
          <p:cNvCxnSpPr>
            <a:cxnSpLocks noChangeShapeType="1"/>
          </p:cNvCxnSpPr>
          <p:nvPr/>
        </p:nvCxnSpPr>
        <p:spPr bwMode="auto">
          <a:xfrm flipH="1">
            <a:off x="5179190" y="2576132"/>
            <a:ext cx="574576" cy="859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8"/>
          <p:cNvCxnSpPr>
            <a:cxnSpLocks noChangeShapeType="1"/>
            <a:stCxn id="5" idx="4"/>
            <a:endCxn id="6" idx="0"/>
          </p:cNvCxnSpPr>
          <p:nvPr/>
        </p:nvCxnSpPr>
        <p:spPr bwMode="auto">
          <a:xfrm>
            <a:off x="6042520" y="3843247"/>
            <a:ext cx="0" cy="300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9"/>
          <p:cNvCxnSpPr>
            <a:cxnSpLocks noChangeShapeType="1"/>
          </p:cNvCxnSpPr>
          <p:nvPr/>
        </p:nvCxnSpPr>
        <p:spPr bwMode="auto">
          <a:xfrm flipH="1">
            <a:off x="5212726" y="4448340"/>
            <a:ext cx="542528" cy="9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30"/>
          <p:cNvCxnSpPr>
            <a:cxnSpLocks noChangeShapeType="1"/>
            <a:stCxn id="6" idx="4"/>
          </p:cNvCxnSpPr>
          <p:nvPr/>
        </p:nvCxnSpPr>
        <p:spPr bwMode="auto">
          <a:xfrm>
            <a:off x="6042520" y="4753140"/>
            <a:ext cx="0" cy="3691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31"/>
          <p:cNvCxnSpPr>
            <a:cxnSpLocks noChangeShapeType="1"/>
          </p:cNvCxnSpPr>
          <p:nvPr/>
        </p:nvCxnSpPr>
        <p:spPr bwMode="auto">
          <a:xfrm flipH="1">
            <a:off x="5212726" y="5494924"/>
            <a:ext cx="504056" cy="8976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004814" y="277221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140718" y="2622661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004814" y="1764105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5107182" y="1542541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S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5251198" y="3486920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6004814" y="3634965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c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6004814" y="4653136"/>
            <a:ext cx="45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251198" y="5487654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e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214974" y="4429132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d</a:t>
            </a:r>
          </a:p>
        </p:txBody>
      </p:sp>
      <p:sp>
        <p:nvSpPr>
          <p:cNvPr id="41" name="AutoShape 64"/>
          <p:cNvSpPr>
            <a:spLocks noChangeArrowheads="1"/>
          </p:cNvSpPr>
          <p:nvPr/>
        </p:nvSpPr>
        <p:spPr bwMode="auto">
          <a:xfrm rot="5400000">
            <a:off x="5800972" y="879004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71406" y="2285992"/>
            <a:ext cx="26783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句子接受态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411488" y="1943378"/>
            <a:ext cx="432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*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72792" y="0"/>
            <a:ext cx="49998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转换为确定的有穷自动机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42844" y="3143248"/>
            <a:ext cx="19852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终结终态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对应一个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可归前缀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15206" y="1214422"/>
            <a:ext cx="18825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每一个状态对应一个活前缀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62014" y="1275632"/>
            <a:ext cx="4481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altLang="zh-CN" dirty="0">
                <a:solidFill>
                  <a:srgbClr val="990099"/>
                </a:solidFill>
                <a:cs typeface="Times New Roman" panose="02020603050405020304" pitchFamily="18" charset="0"/>
              </a:rPr>
              <a:t>ε</a:t>
            </a:r>
            <a:endParaRPr lang="en-US" altLang="zh-CN" dirty="0">
              <a:solidFill>
                <a:srgbClr val="990099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039355" y="2235766"/>
            <a:ext cx="594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49" name="矩形 48"/>
          <p:cNvSpPr/>
          <p:nvPr/>
        </p:nvSpPr>
        <p:spPr>
          <a:xfrm>
            <a:off x="6518394" y="2234300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cs typeface="Times New Roman" panose="02020603050405020304" pitchFamily="18" charset="0"/>
              </a:rPr>
              <a:t>a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913142" y="3284984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1" name="矩形 50"/>
          <p:cNvSpPr/>
          <p:nvPr/>
        </p:nvSpPr>
        <p:spPr>
          <a:xfrm>
            <a:off x="6614414" y="3207436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990099"/>
                </a:solidFill>
                <a:cs typeface="Times New Roman" panose="02020603050405020304" pitchFamily="18" charset="0"/>
              </a:rPr>
              <a:t>aA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616586" y="4203157"/>
            <a:ext cx="9589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9900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cs typeface="Times New Roman" panose="02020603050405020304" pitchFamily="18" charset="0"/>
              </a:rPr>
              <a:t>Ab</a:t>
            </a: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25212" y="4155952"/>
            <a:ext cx="936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990099"/>
                </a:solidFill>
                <a:cs typeface="Times New Roman" panose="02020603050405020304" pitchFamily="18" charset="0"/>
              </a:rPr>
              <a:t>aAc</a:t>
            </a:r>
            <a:endParaRPr lang="en-US" altLang="zh-CN" dirty="0">
              <a:solidFill>
                <a:srgbClr val="990099"/>
              </a:solidFill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388960" y="5046108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cs typeface="Times New Roman" panose="02020603050405020304" pitchFamily="18" charset="0"/>
              </a:rPr>
              <a:t>aAc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7" name="矩形 56"/>
          <p:cNvSpPr/>
          <p:nvPr/>
        </p:nvSpPr>
        <p:spPr>
          <a:xfrm>
            <a:off x="6652886" y="5220489"/>
            <a:ext cx="1233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990099"/>
                </a:solidFill>
                <a:cs typeface="Times New Roman" panose="02020603050405020304" pitchFamily="18" charset="0"/>
              </a:rPr>
              <a:t>aAcB</a:t>
            </a:r>
            <a:endParaRPr lang="en-US" altLang="zh-CN" dirty="0">
              <a:solidFill>
                <a:srgbClr val="990099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182814" y="6100168"/>
            <a:ext cx="1460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FF0000"/>
                </a:solidFill>
                <a:cs typeface="Times New Roman" panose="02020603050405020304" pitchFamily="18" charset="0"/>
              </a:rPr>
              <a:t>aAcBe</a:t>
            </a: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357992" y="3220343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61" name="矩形 60"/>
          <p:cNvSpPr/>
          <p:nvPr/>
        </p:nvSpPr>
        <p:spPr>
          <a:xfrm>
            <a:off x="2357992" y="4143380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62" name="矩形 61"/>
          <p:cNvSpPr/>
          <p:nvPr/>
        </p:nvSpPr>
        <p:spPr>
          <a:xfrm>
            <a:off x="2344977" y="5076473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63" name="矩形 62"/>
          <p:cNvSpPr/>
          <p:nvPr/>
        </p:nvSpPr>
        <p:spPr>
          <a:xfrm>
            <a:off x="2344977" y="6084585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64" name="矩形 63"/>
          <p:cNvSpPr/>
          <p:nvPr/>
        </p:nvSpPr>
        <p:spPr>
          <a:xfrm>
            <a:off x="2285984" y="2285514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acc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145830" y="428604"/>
            <a:ext cx="21431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自动机在到达终结状态的动作：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53791" y="-22327"/>
            <a:ext cx="2475752" cy="2308324"/>
          </a:xfrm>
          <a:prstGeom prst="rect">
            <a:avLst/>
          </a:prstGeom>
          <a:noFill/>
          <a:ln w="0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G[S’]:</a:t>
            </a:r>
          </a:p>
          <a:p>
            <a:pPr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(0)</a:t>
            </a:r>
            <a:r>
              <a:rPr lang="zh-CN" altLang="en-US" sz="2400" i="1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cs typeface="Times New Roman" panose="02020603050405020304" pitchFamily="18" charset="0"/>
              </a:rPr>
              <a:t>S’ → S</a:t>
            </a:r>
          </a:p>
          <a:p>
            <a:pPr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(1) S →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aAcBe</a:t>
            </a:r>
            <a:r>
              <a:rPr lang="en-US" altLang="zh-CN" sz="2400" i="1" dirty="0">
                <a:cs typeface="Times New Roman" panose="02020603050405020304" pitchFamily="18" charset="0"/>
              </a:rPr>
              <a:t/>
            </a:r>
            <a:br>
              <a:rPr lang="en-US" altLang="zh-CN" sz="2400" i="1" dirty="0">
                <a:cs typeface="Times New Roman" panose="02020603050405020304" pitchFamily="18" charset="0"/>
              </a:rPr>
            </a:br>
            <a:r>
              <a:rPr lang="en-US" altLang="zh-CN" sz="2400" i="1" dirty="0">
                <a:cs typeface="Times New Roman" panose="02020603050405020304" pitchFamily="18" charset="0"/>
              </a:rPr>
              <a:t>(2) A → b</a:t>
            </a:r>
            <a:br>
              <a:rPr lang="en-US" altLang="zh-CN" sz="2400" i="1" dirty="0">
                <a:cs typeface="Times New Roman" panose="02020603050405020304" pitchFamily="18" charset="0"/>
              </a:rPr>
            </a:br>
            <a:r>
              <a:rPr lang="en-US" altLang="zh-CN" sz="2400" i="1" dirty="0">
                <a:cs typeface="Times New Roman" panose="02020603050405020304" pitchFamily="18" charset="0"/>
              </a:rPr>
              <a:t>(3) A →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Ab</a:t>
            </a:r>
            <a:r>
              <a:rPr lang="en-US" altLang="zh-CN" sz="2400" i="1" dirty="0">
                <a:cs typeface="Times New Roman" panose="02020603050405020304" pitchFamily="18" charset="0"/>
              </a:rPr>
              <a:t/>
            </a:r>
            <a:br>
              <a:rPr lang="en-US" altLang="zh-CN" sz="2400" i="1" dirty="0">
                <a:cs typeface="Times New Roman" panose="02020603050405020304" pitchFamily="18" charset="0"/>
              </a:rPr>
            </a:br>
            <a:r>
              <a:rPr lang="en-US" altLang="zh-CN" sz="2400" i="1" dirty="0">
                <a:cs typeface="Times New Roman" panose="02020603050405020304" pitchFamily="18" charset="0"/>
              </a:rPr>
              <a:t>(4) B → 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55" grpId="0"/>
      <p:bldP spid="59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6" grpId="0"/>
      <p:bldP spid="57" grpId="0"/>
      <p:bldP spid="58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546100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568960" y="5251450"/>
            <a:ext cx="504190" cy="552450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2835717" y="3635568"/>
            <a:ext cx="504190" cy="3832473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19"/>
          <p:cNvGrpSpPr/>
          <p:nvPr/>
        </p:nvGrpSpPr>
        <p:grpSpPr bwMode="auto">
          <a:xfrm rot="16200000" flipV="1">
            <a:off x="1093644" y="908633"/>
            <a:ext cx="504190" cy="1656224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113655" y="68715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en-US" altLang="zh-CN" dirty="0"/>
              <a:t>0</a:t>
            </a: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8128169" y="169526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2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8129657" y="2657583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3</a:t>
            </a: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8129657" y="35674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5</a:t>
            </a: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8091185" y="461406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7</a:t>
            </a:r>
          </a:p>
        </p:txBody>
      </p:sp>
      <p:grpSp>
        <p:nvGrpSpPr>
          <p:cNvPr id="23" name="Group 8"/>
          <p:cNvGrpSpPr/>
          <p:nvPr/>
        </p:nvGrpSpPr>
        <p:grpSpPr bwMode="auto">
          <a:xfrm>
            <a:off x="6977529" y="4470044"/>
            <a:ext cx="609600" cy="609600"/>
            <a:chOff x="2304" y="3456"/>
            <a:chExt cx="384" cy="384"/>
          </a:xfrm>
        </p:grpSpPr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304" y="345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2352" y="350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8</a:t>
              </a:r>
            </a:p>
          </p:txBody>
        </p:sp>
      </p:grpSp>
      <p:grpSp>
        <p:nvGrpSpPr>
          <p:cNvPr id="26" name="Group 11"/>
          <p:cNvGrpSpPr/>
          <p:nvPr/>
        </p:nvGrpSpPr>
        <p:grpSpPr bwMode="auto">
          <a:xfrm>
            <a:off x="6977529" y="5511692"/>
            <a:ext cx="609600" cy="609600"/>
            <a:chOff x="3552" y="2832"/>
            <a:chExt cx="384" cy="384"/>
          </a:xfrm>
        </p:grpSpPr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3552" y="283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3600" y="288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9</a:t>
              </a:r>
            </a:p>
          </p:txBody>
        </p:sp>
      </p:grpSp>
      <p:grpSp>
        <p:nvGrpSpPr>
          <p:cNvPr id="29" name="Group 14"/>
          <p:cNvGrpSpPr/>
          <p:nvPr/>
        </p:nvGrpSpPr>
        <p:grpSpPr bwMode="auto">
          <a:xfrm>
            <a:off x="6977721" y="3567476"/>
            <a:ext cx="609600" cy="609600"/>
            <a:chOff x="3168" y="1872"/>
            <a:chExt cx="384" cy="384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3168" y="187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3216" y="192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6</a:t>
              </a:r>
            </a:p>
          </p:txBody>
        </p:sp>
      </p:grpSp>
      <p:grpSp>
        <p:nvGrpSpPr>
          <p:cNvPr id="32" name="Group 17"/>
          <p:cNvGrpSpPr/>
          <p:nvPr/>
        </p:nvGrpSpPr>
        <p:grpSpPr bwMode="auto">
          <a:xfrm>
            <a:off x="6943249" y="2669844"/>
            <a:ext cx="609600" cy="609600"/>
            <a:chOff x="1440" y="2784"/>
            <a:chExt cx="384" cy="384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1440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1488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4</a:t>
              </a:r>
            </a:p>
          </p:txBody>
        </p:sp>
      </p:grpSp>
      <p:grpSp>
        <p:nvGrpSpPr>
          <p:cNvPr id="35" name="Group 20"/>
          <p:cNvGrpSpPr/>
          <p:nvPr/>
        </p:nvGrpSpPr>
        <p:grpSpPr bwMode="auto">
          <a:xfrm>
            <a:off x="6943249" y="1583502"/>
            <a:ext cx="609600" cy="609600"/>
            <a:chOff x="624" y="2784"/>
            <a:chExt cx="384" cy="384"/>
          </a:xfrm>
        </p:grpSpPr>
        <p:sp>
          <p:nvSpPr>
            <p:cNvPr id="36" name="Oval 21"/>
            <p:cNvSpPr>
              <a:spLocks noChangeArrowheads="1"/>
            </p:cNvSpPr>
            <p:nvPr/>
          </p:nvSpPr>
          <p:spPr bwMode="auto">
            <a:xfrm>
              <a:off x="624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22"/>
            <p:cNvSpPr>
              <a:spLocks noChangeArrowheads="1"/>
            </p:cNvSpPr>
            <p:nvPr/>
          </p:nvSpPr>
          <p:spPr bwMode="auto">
            <a:xfrm>
              <a:off x="672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1</a:t>
              </a:r>
            </a:p>
          </p:txBody>
        </p:sp>
      </p:grpSp>
      <p:cxnSp>
        <p:nvCxnSpPr>
          <p:cNvPr id="38" name="AutoShape 23"/>
          <p:cNvCxnSpPr>
            <a:cxnSpLocks noChangeShapeType="1"/>
            <a:stCxn id="17" idx="4"/>
            <a:endCxn id="18" idx="0"/>
          </p:cNvCxnSpPr>
          <p:nvPr/>
        </p:nvCxnSpPr>
        <p:spPr bwMode="auto">
          <a:xfrm>
            <a:off x="8418455" y="1296756"/>
            <a:ext cx="14514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24"/>
          <p:cNvCxnSpPr>
            <a:cxnSpLocks noChangeShapeType="1"/>
            <a:stCxn id="18" idx="4"/>
            <a:endCxn id="19" idx="0"/>
          </p:cNvCxnSpPr>
          <p:nvPr/>
        </p:nvCxnSpPr>
        <p:spPr bwMode="auto">
          <a:xfrm>
            <a:off x="8432969" y="2304868"/>
            <a:ext cx="1488" cy="3527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25"/>
          <p:cNvCxnSpPr>
            <a:cxnSpLocks noChangeShapeType="1"/>
            <a:stCxn id="19" idx="2"/>
            <a:endCxn id="30" idx="6"/>
          </p:cNvCxnSpPr>
          <p:nvPr/>
        </p:nvCxnSpPr>
        <p:spPr bwMode="auto">
          <a:xfrm flipH="1">
            <a:off x="7587321" y="2962383"/>
            <a:ext cx="542336" cy="9098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26"/>
          <p:cNvCxnSpPr>
            <a:cxnSpLocks noChangeShapeType="1"/>
            <a:stCxn id="17" idx="2"/>
            <a:endCxn id="36" idx="6"/>
          </p:cNvCxnSpPr>
          <p:nvPr/>
        </p:nvCxnSpPr>
        <p:spPr bwMode="auto">
          <a:xfrm flipH="1">
            <a:off x="7552849" y="991956"/>
            <a:ext cx="560806" cy="8963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7"/>
          <p:cNvCxnSpPr>
            <a:cxnSpLocks noChangeShapeType="1"/>
            <a:stCxn id="18" idx="2"/>
          </p:cNvCxnSpPr>
          <p:nvPr/>
        </p:nvCxnSpPr>
        <p:spPr bwMode="auto">
          <a:xfrm flipH="1">
            <a:off x="7553593" y="2000068"/>
            <a:ext cx="574576" cy="859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8"/>
          <p:cNvCxnSpPr>
            <a:cxnSpLocks noChangeShapeType="1"/>
            <a:stCxn id="19" idx="4"/>
            <a:endCxn id="20" idx="0"/>
          </p:cNvCxnSpPr>
          <p:nvPr/>
        </p:nvCxnSpPr>
        <p:spPr bwMode="auto">
          <a:xfrm>
            <a:off x="8434457" y="3267183"/>
            <a:ext cx="0" cy="300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29"/>
          <p:cNvCxnSpPr>
            <a:cxnSpLocks noChangeShapeType="1"/>
            <a:stCxn id="20" idx="2"/>
            <a:endCxn id="24" idx="6"/>
          </p:cNvCxnSpPr>
          <p:nvPr/>
        </p:nvCxnSpPr>
        <p:spPr bwMode="auto">
          <a:xfrm flipH="1">
            <a:off x="7587129" y="3872276"/>
            <a:ext cx="542528" cy="9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30"/>
          <p:cNvCxnSpPr>
            <a:cxnSpLocks noChangeShapeType="1"/>
            <a:stCxn id="20" idx="4"/>
          </p:cNvCxnSpPr>
          <p:nvPr/>
        </p:nvCxnSpPr>
        <p:spPr bwMode="auto">
          <a:xfrm>
            <a:off x="8434457" y="4177076"/>
            <a:ext cx="0" cy="3691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31"/>
          <p:cNvCxnSpPr>
            <a:cxnSpLocks noChangeShapeType="1"/>
            <a:stCxn id="22" idx="2"/>
            <a:endCxn id="27" idx="6"/>
          </p:cNvCxnSpPr>
          <p:nvPr/>
        </p:nvCxnSpPr>
        <p:spPr bwMode="auto">
          <a:xfrm flipH="1">
            <a:off x="7587129" y="4918860"/>
            <a:ext cx="504056" cy="8976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8667249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7443113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8723255" y="1004368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7371105" y="96647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S</a:t>
            </a:r>
          </a:p>
        </p:txBody>
      </p:sp>
      <p:sp>
        <p:nvSpPr>
          <p:cNvPr id="51" name="Text Box 36"/>
          <p:cNvSpPr txBox="1">
            <a:spLocks noChangeArrowheads="1"/>
          </p:cNvSpPr>
          <p:nvPr/>
        </p:nvSpPr>
        <p:spPr bwMode="auto">
          <a:xfrm>
            <a:off x="7553593" y="2910856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8650481" y="3058901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c</a:t>
            </a:r>
          </a:p>
        </p:txBody>
      </p: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8642097" y="4117069"/>
            <a:ext cx="45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553593" y="4911590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e</a:t>
            </a:r>
          </a:p>
        </p:txBody>
      </p:sp>
      <p:sp>
        <p:nvSpPr>
          <p:cNvPr id="55" name="Text Box 40"/>
          <p:cNvSpPr txBox="1">
            <a:spLocks noChangeArrowheads="1"/>
          </p:cNvSpPr>
          <p:nvPr/>
        </p:nvSpPr>
        <p:spPr bwMode="auto">
          <a:xfrm>
            <a:off x="7553593" y="38467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d</a:t>
            </a:r>
          </a:p>
        </p:txBody>
      </p:sp>
      <p:sp>
        <p:nvSpPr>
          <p:cNvPr id="56" name="AutoShape 64"/>
          <p:cNvSpPr>
            <a:spLocks noChangeArrowheads="1"/>
          </p:cNvSpPr>
          <p:nvPr/>
        </p:nvSpPr>
        <p:spPr bwMode="auto">
          <a:xfrm rot="5400000">
            <a:off x="8192909" y="3029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803425" y="1367314"/>
            <a:ext cx="432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*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809151" y="2631372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59" name="矩形 58"/>
          <p:cNvSpPr/>
          <p:nvPr/>
        </p:nvSpPr>
        <p:spPr>
          <a:xfrm>
            <a:off x="5809151" y="355440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60" name="矩形 59"/>
          <p:cNvSpPr/>
          <p:nvPr/>
        </p:nvSpPr>
        <p:spPr>
          <a:xfrm>
            <a:off x="5796136" y="449486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61" name="矩形 60"/>
          <p:cNvSpPr/>
          <p:nvPr/>
        </p:nvSpPr>
        <p:spPr>
          <a:xfrm>
            <a:off x="5796136" y="5502981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62" name="矩形 61"/>
          <p:cNvSpPr/>
          <p:nvPr/>
        </p:nvSpPr>
        <p:spPr>
          <a:xfrm>
            <a:off x="5809151" y="1623260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acc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8100392" y="698392"/>
            <a:ext cx="597949" cy="587128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7158" y="285728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dirty="0"/>
              <a:t>这样一个自动机是如何指导我们进行分析的？</a:t>
            </a:r>
          </a:p>
        </p:txBody>
      </p:sp>
      <p:sp>
        <p:nvSpPr>
          <p:cNvPr id="63" name="椭圆 62"/>
          <p:cNvSpPr/>
          <p:nvPr/>
        </p:nvSpPr>
        <p:spPr bwMode="auto">
          <a:xfrm>
            <a:off x="971600" y="5445224"/>
            <a:ext cx="226964" cy="288032"/>
          </a:xfrm>
          <a:prstGeom prst="ellipse">
            <a:avLst/>
          </a:prstGeom>
          <a:solidFill>
            <a:schemeClr val="tx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546100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568960" y="5251450"/>
            <a:ext cx="504190" cy="552450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2835717" y="3635568"/>
            <a:ext cx="504190" cy="3832473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1093644" y="908633"/>
            <a:ext cx="504190" cy="1656224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113655" y="68715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en-US" altLang="zh-CN" dirty="0"/>
              <a:t>0</a:t>
            </a: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8128169" y="169526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2</a:t>
            </a: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8129657" y="2657583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3</a:t>
            </a:r>
          </a:p>
        </p:txBody>
      </p:sp>
      <p:sp>
        <p:nvSpPr>
          <p:cNvPr id="20" name="Oval 6"/>
          <p:cNvSpPr>
            <a:spLocks noChangeArrowheads="1"/>
          </p:cNvSpPr>
          <p:nvPr/>
        </p:nvSpPr>
        <p:spPr bwMode="auto">
          <a:xfrm>
            <a:off x="8129657" y="35674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5</a:t>
            </a: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8091185" y="461406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7</a:t>
            </a:r>
          </a:p>
        </p:txBody>
      </p:sp>
      <p:grpSp>
        <p:nvGrpSpPr>
          <p:cNvPr id="13" name="Group 8"/>
          <p:cNvGrpSpPr/>
          <p:nvPr/>
        </p:nvGrpSpPr>
        <p:grpSpPr bwMode="auto">
          <a:xfrm>
            <a:off x="6977529" y="4470044"/>
            <a:ext cx="609600" cy="609600"/>
            <a:chOff x="2304" y="3456"/>
            <a:chExt cx="384" cy="384"/>
          </a:xfrm>
        </p:grpSpPr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304" y="345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2352" y="350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8</a:t>
              </a:r>
            </a:p>
          </p:txBody>
        </p:sp>
      </p:grpSp>
      <p:grpSp>
        <p:nvGrpSpPr>
          <p:cNvPr id="21" name="Group 11"/>
          <p:cNvGrpSpPr/>
          <p:nvPr/>
        </p:nvGrpSpPr>
        <p:grpSpPr bwMode="auto">
          <a:xfrm>
            <a:off x="6977529" y="5511692"/>
            <a:ext cx="609600" cy="609600"/>
            <a:chOff x="3552" y="2832"/>
            <a:chExt cx="384" cy="384"/>
          </a:xfrm>
        </p:grpSpPr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3552" y="283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3600" y="288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9</a:t>
              </a:r>
            </a:p>
          </p:txBody>
        </p:sp>
      </p:grpSp>
      <p:grpSp>
        <p:nvGrpSpPr>
          <p:cNvPr id="23" name="Group 14"/>
          <p:cNvGrpSpPr/>
          <p:nvPr/>
        </p:nvGrpSpPr>
        <p:grpSpPr bwMode="auto">
          <a:xfrm>
            <a:off x="6977721" y="3567476"/>
            <a:ext cx="609600" cy="609600"/>
            <a:chOff x="3168" y="1872"/>
            <a:chExt cx="384" cy="384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3168" y="187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3216" y="192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6</a:t>
              </a:r>
            </a:p>
          </p:txBody>
        </p:sp>
      </p:grpSp>
      <p:grpSp>
        <p:nvGrpSpPr>
          <p:cNvPr id="26" name="Group 17"/>
          <p:cNvGrpSpPr/>
          <p:nvPr/>
        </p:nvGrpSpPr>
        <p:grpSpPr bwMode="auto">
          <a:xfrm>
            <a:off x="6943249" y="2669844"/>
            <a:ext cx="609600" cy="609600"/>
            <a:chOff x="1440" y="2784"/>
            <a:chExt cx="384" cy="384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1440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1488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4</a:t>
              </a:r>
            </a:p>
          </p:txBody>
        </p:sp>
      </p:grpSp>
      <p:grpSp>
        <p:nvGrpSpPr>
          <p:cNvPr id="29" name="Group 20"/>
          <p:cNvGrpSpPr/>
          <p:nvPr/>
        </p:nvGrpSpPr>
        <p:grpSpPr bwMode="auto">
          <a:xfrm>
            <a:off x="6943249" y="1583502"/>
            <a:ext cx="609600" cy="609600"/>
            <a:chOff x="624" y="2784"/>
            <a:chExt cx="384" cy="384"/>
          </a:xfrm>
        </p:grpSpPr>
        <p:sp>
          <p:nvSpPr>
            <p:cNvPr id="36" name="Oval 21"/>
            <p:cNvSpPr>
              <a:spLocks noChangeArrowheads="1"/>
            </p:cNvSpPr>
            <p:nvPr/>
          </p:nvSpPr>
          <p:spPr bwMode="auto">
            <a:xfrm>
              <a:off x="624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22"/>
            <p:cNvSpPr>
              <a:spLocks noChangeArrowheads="1"/>
            </p:cNvSpPr>
            <p:nvPr/>
          </p:nvSpPr>
          <p:spPr bwMode="auto">
            <a:xfrm>
              <a:off x="672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1</a:t>
              </a:r>
            </a:p>
          </p:txBody>
        </p:sp>
      </p:grpSp>
      <p:cxnSp>
        <p:nvCxnSpPr>
          <p:cNvPr id="38" name="AutoShape 23"/>
          <p:cNvCxnSpPr>
            <a:cxnSpLocks noChangeShapeType="1"/>
            <a:stCxn id="17" idx="4"/>
            <a:endCxn id="18" idx="0"/>
          </p:cNvCxnSpPr>
          <p:nvPr/>
        </p:nvCxnSpPr>
        <p:spPr bwMode="auto">
          <a:xfrm>
            <a:off x="8418455" y="1296756"/>
            <a:ext cx="14514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24"/>
          <p:cNvCxnSpPr>
            <a:cxnSpLocks noChangeShapeType="1"/>
            <a:stCxn id="18" idx="4"/>
            <a:endCxn id="19" idx="0"/>
          </p:cNvCxnSpPr>
          <p:nvPr/>
        </p:nvCxnSpPr>
        <p:spPr bwMode="auto">
          <a:xfrm>
            <a:off x="8432969" y="2304868"/>
            <a:ext cx="1488" cy="3527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25"/>
          <p:cNvCxnSpPr>
            <a:cxnSpLocks noChangeShapeType="1"/>
            <a:stCxn id="19" idx="2"/>
            <a:endCxn id="30" idx="6"/>
          </p:cNvCxnSpPr>
          <p:nvPr/>
        </p:nvCxnSpPr>
        <p:spPr bwMode="auto">
          <a:xfrm flipH="1">
            <a:off x="7587321" y="2962383"/>
            <a:ext cx="542336" cy="9098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26"/>
          <p:cNvCxnSpPr>
            <a:cxnSpLocks noChangeShapeType="1"/>
            <a:stCxn id="17" idx="2"/>
            <a:endCxn id="36" idx="6"/>
          </p:cNvCxnSpPr>
          <p:nvPr/>
        </p:nvCxnSpPr>
        <p:spPr bwMode="auto">
          <a:xfrm flipH="1">
            <a:off x="7552849" y="991956"/>
            <a:ext cx="560806" cy="8963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7"/>
          <p:cNvCxnSpPr>
            <a:cxnSpLocks noChangeShapeType="1"/>
            <a:stCxn id="18" idx="2"/>
          </p:cNvCxnSpPr>
          <p:nvPr/>
        </p:nvCxnSpPr>
        <p:spPr bwMode="auto">
          <a:xfrm flipH="1">
            <a:off x="7553593" y="2000068"/>
            <a:ext cx="574576" cy="859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8"/>
          <p:cNvCxnSpPr>
            <a:cxnSpLocks noChangeShapeType="1"/>
            <a:stCxn id="19" idx="4"/>
            <a:endCxn id="20" idx="0"/>
          </p:cNvCxnSpPr>
          <p:nvPr/>
        </p:nvCxnSpPr>
        <p:spPr bwMode="auto">
          <a:xfrm>
            <a:off x="8434457" y="3267183"/>
            <a:ext cx="0" cy="300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29"/>
          <p:cNvCxnSpPr>
            <a:cxnSpLocks noChangeShapeType="1"/>
            <a:stCxn id="20" idx="2"/>
            <a:endCxn id="24" idx="6"/>
          </p:cNvCxnSpPr>
          <p:nvPr/>
        </p:nvCxnSpPr>
        <p:spPr bwMode="auto">
          <a:xfrm flipH="1">
            <a:off x="7587129" y="3872276"/>
            <a:ext cx="542528" cy="9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30"/>
          <p:cNvCxnSpPr>
            <a:cxnSpLocks noChangeShapeType="1"/>
            <a:stCxn id="20" idx="4"/>
          </p:cNvCxnSpPr>
          <p:nvPr/>
        </p:nvCxnSpPr>
        <p:spPr bwMode="auto">
          <a:xfrm>
            <a:off x="8434457" y="4177076"/>
            <a:ext cx="0" cy="3691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31"/>
          <p:cNvCxnSpPr>
            <a:cxnSpLocks noChangeShapeType="1"/>
            <a:stCxn id="22" idx="2"/>
            <a:endCxn id="27" idx="6"/>
          </p:cNvCxnSpPr>
          <p:nvPr/>
        </p:nvCxnSpPr>
        <p:spPr bwMode="auto">
          <a:xfrm flipH="1">
            <a:off x="7587129" y="4918860"/>
            <a:ext cx="504056" cy="8976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8667249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7443113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8723255" y="1004368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7371105" y="96647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S</a:t>
            </a:r>
          </a:p>
        </p:txBody>
      </p:sp>
      <p:sp>
        <p:nvSpPr>
          <p:cNvPr id="51" name="Text Box 36"/>
          <p:cNvSpPr txBox="1">
            <a:spLocks noChangeArrowheads="1"/>
          </p:cNvSpPr>
          <p:nvPr/>
        </p:nvSpPr>
        <p:spPr bwMode="auto">
          <a:xfrm>
            <a:off x="7553593" y="2910856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8650481" y="3058901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c</a:t>
            </a:r>
          </a:p>
        </p:txBody>
      </p: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8642097" y="4117069"/>
            <a:ext cx="45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553593" y="4911590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e</a:t>
            </a:r>
          </a:p>
        </p:txBody>
      </p:sp>
      <p:sp>
        <p:nvSpPr>
          <p:cNvPr id="55" name="Text Box 40"/>
          <p:cNvSpPr txBox="1">
            <a:spLocks noChangeArrowheads="1"/>
          </p:cNvSpPr>
          <p:nvPr/>
        </p:nvSpPr>
        <p:spPr bwMode="auto">
          <a:xfrm>
            <a:off x="7553593" y="38467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d</a:t>
            </a:r>
          </a:p>
        </p:txBody>
      </p:sp>
      <p:sp>
        <p:nvSpPr>
          <p:cNvPr id="56" name="AutoShape 64"/>
          <p:cNvSpPr>
            <a:spLocks noChangeArrowheads="1"/>
          </p:cNvSpPr>
          <p:nvPr/>
        </p:nvSpPr>
        <p:spPr bwMode="auto">
          <a:xfrm rot="5400000">
            <a:off x="8192909" y="3029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803425" y="1367314"/>
            <a:ext cx="432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*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809151" y="2631372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59" name="矩形 58"/>
          <p:cNvSpPr/>
          <p:nvPr/>
        </p:nvSpPr>
        <p:spPr>
          <a:xfrm>
            <a:off x="5809151" y="355440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60" name="矩形 59"/>
          <p:cNvSpPr/>
          <p:nvPr/>
        </p:nvSpPr>
        <p:spPr>
          <a:xfrm>
            <a:off x="5796136" y="449486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61" name="矩形 60"/>
          <p:cNvSpPr/>
          <p:nvPr/>
        </p:nvSpPr>
        <p:spPr>
          <a:xfrm>
            <a:off x="5796136" y="5502981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62" name="矩形 61"/>
          <p:cNvSpPr/>
          <p:nvPr/>
        </p:nvSpPr>
        <p:spPr>
          <a:xfrm>
            <a:off x="5809151" y="1623260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acc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8100392" y="698392"/>
            <a:ext cx="597949" cy="587128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517626" y="-8091"/>
          <a:ext cx="3096344" cy="1276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ACTION</a:t>
                      </a:r>
                      <a:endParaRPr lang="zh-CN" altLang="en-US" sz="2800" b="1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GOTO</a:t>
                      </a:r>
                      <a:endParaRPr lang="zh-CN" altLang="en-US" sz="2800" b="1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4" name="椭圆 63"/>
          <p:cNvSpPr/>
          <p:nvPr/>
        </p:nvSpPr>
        <p:spPr bwMode="auto">
          <a:xfrm>
            <a:off x="971600" y="5445224"/>
            <a:ext cx="226964" cy="288032"/>
          </a:xfrm>
          <a:prstGeom prst="ellipse">
            <a:avLst/>
          </a:prstGeom>
          <a:solidFill>
            <a:schemeClr val="tx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546100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866161" y="4954249"/>
            <a:ext cx="504190" cy="1146852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3095771" y="3895621"/>
            <a:ext cx="504190" cy="3312367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1093644" y="908633"/>
            <a:ext cx="504190" cy="1656224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17626" y="-8091"/>
          <a:ext cx="3096344" cy="1276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ACTION</a:t>
                      </a:r>
                      <a:endParaRPr lang="zh-CN" altLang="en-US" sz="2800" b="1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GOTO</a:t>
                      </a:r>
                      <a:endParaRPr lang="zh-CN" altLang="en-US" sz="2800" b="1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S4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Oval 3"/>
          <p:cNvSpPr>
            <a:spLocks noChangeArrowheads="1"/>
          </p:cNvSpPr>
          <p:nvPr/>
        </p:nvSpPr>
        <p:spPr bwMode="auto">
          <a:xfrm>
            <a:off x="8113655" y="68715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en-US" altLang="zh-CN" dirty="0"/>
              <a:t>0</a:t>
            </a: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8128169" y="169526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2</a:t>
            </a: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8129657" y="2657583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3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8129657" y="35674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5</a:t>
            </a: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8091185" y="461406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7</a:t>
            </a:r>
          </a:p>
        </p:txBody>
      </p:sp>
      <p:grpSp>
        <p:nvGrpSpPr>
          <p:cNvPr id="13" name="Group 8"/>
          <p:cNvGrpSpPr/>
          <p:nvPr/>
        </p:nvGrpSpPr>
        <p:grpSpPr bwMode="auto">
          <a:xfrm>
            <a:off x="6977529" y="4470044"/>
            <a:ext cx="609600" cy="609600"/>
            <a:chOff x="2304" y="3456"/>
            <a:chExt cx="384" cy="384"/>
          </a:xfrm>
        </p:grpSpPr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304" y="345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2352" y="350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8</a:t>
              </a:r>
            </a:p>
          </p:txBody>
        </p:sp>
      </p:grpSp>
      <p:grpSp>
        <p:nvGrpSpPr>
          <p:cNvPr id="23" name="Group 11"/>
          <p:cNvGrpSpPr/>
          <p:nvPr/>
        </p:nvGrpSpPr>
        <p:grpSpPr bwMode="auto">
          <a:xfrm>
            <a:off x="6977529" y="5511692"/>
            <a:ext cx="609600" cy="609600"/>
            <a:chOff x="3552" y="2832"/>
            <a:chExt cx="384" cy="384"/>
          </a:xfrm>
        </p:grpSpPr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3552" y="283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3600" y="288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9</a:t>
              </a:r>
            </a:p>
          </p:txBody>
        </p:sp>
      </p:grpSp>
      <p:grpSp>
        <p:nvGrpSpPr>
          <p:cNvPr id="26" name="Group 14"/>
          <p:cNvGrpSpPr/>
          <p:nvPr/>
        </p:nvGrpSpPr>
        <p:grpSpPr bwMode="auto">
          <a:xfrm>
            <a:off x="6977721" y="3567476"/>
            <a:ext cx="609600" cy="609600"/>
            <a:chOff x="3168" y="1872"/>
            <a:chExt cx="384" cy="384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3168" y="187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3216" y="192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6</a:t>
              </a:r>
            </a:p>
          </p:txBody>
        </p:sp>
      </p:grpSp>
      <p:grpSp>
        <p:nvGrpSpPr>
          <p:cNvPr id="29" name="Group 17"/>
          <p:cNvGrpSpPr/>
          <p:nvPr/>
        </p:nvGrpSpPr>
        <p:grpSpPr bwMode="auto">
          <a:xfrm>
            <a:off x="6943249" y="2669844"/>
            <a:ext cx="609600" cy="609600"/>
            <a:chOff x="1440" y="2784"/>
            <a:chExt cx="384" cy="384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1440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1488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4</a:t>
              </a:r>
            </a:p>
          </p:txBody>
        </p:sp>
      </p:grpSp>
      <p:grpSp>
        <p:nvGrpSpPr>
          <p:cNvPr id="32" name="Group 20"/>
          <p:cNvGrpSpPr/>
          <p:nvPr/>
        </p:nvGrpSpPr>
        <p:grpSpPr bwMode="auto">
          <a:xfrm>
            <a:off x="6943249" y="1583502"/>
            <a:ext cx="609600" cy="609600"/>
            <a:chOff x="624" y="2784"/>
            <a:chExt cx="384" cy="384"/>
          </a:xfrm>
        </p:grpSpPr>
        <p:sp>
          <p:nvSpPr>
            <p:cNvPr id="36" name="Oval 21"/>
            <p:cNvSpPr>
              <a:spLocks noChangeArrowheads="1"/>
            </p:cNvSpPr>
            <p:nvPr/>
          </p:nvSpPr>
          <p:spPr bwMode="auto">
            <a:xfrm>
              <a:off x="624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22"/>
            <p:cNvSpPr>
              <a:spLocks noChangeArrowheads="1"/>
            </p:cNvSpPr>
            <p:nvPr/>
          </p:nvSpPr>
          <p:spPr bwMode="auto">
            <a:xfrm>
              <a:off x="672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1</a:t>
              </a:r>
            </a:p>
          </p:txBody>
        </p:sp>
      </p:grpSp>
      <p:cxnSp>
        <p:nvCxnSpPr>
          <p:cNvPr id="38" name="AutoShape 23"/>
          <p:cNvCxnSpPr>
            <a:cxnSpLocks noChangeShapeType="1"/>
            <a:stCxn id="17" idx="4"/>
            <a:endCxn id="19" idx="0"/>
          </p:cNvCxnSpPr>
          <p:nvPr/>
        </p:nvCxnSpPr>
        <p:spPr bwMode="auto">
          <a:xfrm>
            <a:off x="8418455" y="1296756"/>
            <a:ext cx="14514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24"/>
          <p:cNvCxnSpPr>
            <a:cxnSpLocks noChangeShapeType="1"/>
            <a:stCxn id="19" idx="4"/>
            <a:endCxn id="20" idx="0"/>
          </p:cNvCxnSpPr>
          <p:nvPr/>
        </p:nvCxnSpPr>
        <p:spPr bwMode="auto">
          <a:xfrm>
            <a:off x="8432969" y="2304868"/>
            <a:ext cx="1488" cy="3527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25"/>
          <p:cNvCxnSpPr>
            <a:cxnSpLocks noChangeShapeType="1"/>
            <a:stCxn id="20" idx="2"/>
            <a:endCxn id="30" idx="6"/>
          </p:cNvCxnSpPr>
          <p:nvPr/>
        </p:nvCxnSpPr>
        <p:spPr bwMode="auto">
          <a:xfrm flipH="1">
            <a:off x="7587321" y="2962383"/>
            <a:ext cx="542336" cy="9098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26"/>
          <p:cNvCxnSpPr>
            <a:cxnSpLocks noChangeShapeType="1"/>
            <a:stCxn id="17" idx="2"/>
            <a:endCxn id="36" idx="6"/>
          </p:cNvCxnSpPr>
          <p:nvPr/>
        </p:nvCxnSpPr>
        <p:spPr bwMode="auto">
          <a:xfrm flipH="1">
            <a:off x="7552849" y="991956"/>
            <a:ext cx="560806" cy="8963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7"/>
          <p:cNvCxnSpPr>
            <a:cxnSpLocks noChangeShapeType="1"/>
            <a:stCxn id="19" idx="2"/>
          </p:cNvCxnSpPr>
          <p:nvPr/>
        </p:nvCxnSpPr>
        <p:spPr bwMode="auto">
          <a:xfrm flipH="1">
            <a:off x="7553593" y="2000068"/>
            <a:ext cx="574576" cy="859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8"/>
          <p:cNvCxnSpPr>
            <a:cxnSpLocks noChangeShapeType="1"/>
            <a:stCxn id="20" idx="4"/>
            <a:endCxn id="21" idx="0"/>
          </p:cNvCxnSpPr>
          <p:nvPr/>
        </p:nvCxnSpPr>
        <p:spPr bwMode="auto">
          <a:xfrm>
            <a:off x="8434457" y="3267183"/>
            <a:ext cx="0" cy="300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29"/>
          <p:cNvCxnSpPr>
            <a:cxnSpLocks noChangeShapeType="1"/>
            <a:stCxn id="21" idx="2"/>
            <a:endCxn id="24" idx="6"/>
          </p:cNvCxnSpPr>
          <p:nvPr/>
        </p:nvCxnSpPr>
        <p:spPr bwMode="auto">
          <a:xfrm flipH="1">
            <a:off x="7587129" y="3872276"/>
            <a:ext cx="542528" cy="9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30"/>
          <p:cNvCxnSpPr>
            <a:cxnSpLocks noChangeShapeType="1"/>
            <a:stCxn id="21" idx="4"/>
          </p:cNvCxnSpPr>
          <p:nvPr/>
        </p:nvCxnSpPr>
        <p:spPr bwMode="auto">
          <a:xfrm>
            <a:off x="8434457" y="4177076"/>
            <a:ext cx="0" cy="3691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31"/>
          <p:cNvCxnSpPr>
            <a:cxnSpLocks noChangeShapeType="1"/>
            <a:stCxn id="22" idx="2"/>
            <a:endCxn id="27" idx="6"/>
          </p:cNvCxnSpPr>
          <p:nvPr/>
        </p:nvCxnSpPr>
        <p:spPr bwMode="auto">
          <a:xfrm flipH="1">
            <a:off x="7587129" y="4918860"/>
            <a:ext cx="504056" cy="8976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8667249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7443113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8723255" y="1004368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7371105" y="96647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S</a:t>
            </a:r>
          </a:p>
        </p:txBody>
      </p:sp>
      <p:sp>
        <p:nvSpPr>
          <p:cNvPr id="51" name="Text Box 36"/>
          <p:cNvSpPr txBox="1">
            <a:spLocks noChangeArrowheads="1"/>
          </p:cNvSpPr>
          <p:nvPr/>
        </p:nvSpPr>
        <p:spPr bwMode="auto">
          <a:xfrm>
            <a:off x="7553593" y="2910856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8650481" y="3058901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c</a:t>
            </a:r>
          </a:p>
        </p:txBody>
      </p: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8642097" y="4117069"/>
            <a:ext cx="45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553593" y="4911590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e</a:t>
            </a:r>
          </a:p>
        </p:txBody>
      </p:sp>
      <p:sp>
        <p:nvSpPr>
          <p:cNvPr id="55" name="Text Box 40"/>
          <p:cNvSpPr txBox="1">
            <a:spLocks noChangeArrowheads="1"/>
          </p:cNvSpPr>
          <p:nvPr/>
        </p:nvSpPr>
        <p:spPr bwMode="auto">
          <a:xfrm>
            <a:off x="7553593" y="38467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d</a:t>
            </a:r>
          </a:p>
        </p:txBody>
      </p:sp>
      <p:sp>
        <p:nvSpPr>
          <p:cNvPr id="56" name="AutoShape 64"/>
          <p:cNvSpPr>
            <a:spLocks noChangeArrowheads="1"/>
          </p:cNvSpPr>
          <p:nvPr/>
        </p:nvSpPr>
        <p:spPr bwMode="auto">
          <a:xfrm rot="5400000">
            <a:off x="8192909" y="3029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803425" y="1367314"/>
            <a:ext cx="432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*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809151" y="2631372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59" name="矩形 58"/>
          <p:cNvSpPr/>
          <p:nvPr/>
        </p:nvSpPr>
        <p:spPr>
          <a:xfrm>
            <a:off x="5809151" y="355440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60" name="矩形 59"/>
          <p:cNvSpPr/>
          <p:nvPr/>
        </p:nvSpPr>
        <p:spPr>
          <a:xfrm>
            <a:off x="5796136" y="449486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61" name="矩形 60"/>
          <p:cNvSpPr/>
          <p:nvPr/>
        </p:nvSpPr>
        <p:spPr>
          <a:xfrm>
            <a:off x="5796136" y="5502981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62" name="矩形 61"/>
          <p:cNvSpPr/>
          <p:nvPr/>
        </p:nvSpPr>
        <p:spPr>
          <a:xfrm>
            <a:off x="5809151" y="1623260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acc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8100392" y="1689744"/>
            <a:ext cx="597949" cy="587128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1547664" y="5445224"/>
            <a:ext cx="226964" cy="288032"/>
          </a:xfrm>
          <a:prstGeom prst="ellipse">
            <a:avLst/>
          </a:prstGeom>
          <a:solidFill>
            <a:schemeClr val="tx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546100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1107245" y="4713164"/>
            <a:ext cx="504190" cy="1629021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3336857" y="4136706"/>
            <a:ext cx="504190" cy="2830197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1093644" y="908633"/>
            <a:ext cx="504190" cy="1656224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17626" y="-8091"/>
          <a:ext cx="3096344" cy="1276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ACTION</a:t>
                      </a:r>
                      <a:endParaRPr lang="zh-CN" altLang="en-US" sz="2800" b="1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GOTO</a:t>
                      </a:r>
                      <a:endParaRPr lang="zh-CN" altLang="en-US" sz="2800" b="1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Oval 3"/>
          <p:cNvSpPr>
            <a:spLocks noChangeArrowheads="1"/>
          </p:cNvSpPr>
          <p:nvPr/>
        </p:nvSpPr>
        <p:spPr bwMode="auto">
          <a:xfrm>
            <a:off x="8113655" y="68715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en-US" altLang="zh-CN" dirty="0"/>
              <a:t>0</a:t>
            </a: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8128169" y="169526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2</a:t>
            </a:r>
          </a:p>
        </p:txBody>
      </p:sp>
      <p:sp>
        <p:nvSpPr>
          <p:cNvPr id="20" name="Oval 5"/>
          <p:cNvSpPr>
            <a:spLocks noChangeArrowheads="1"/>
          </p:cNvSpPr>
          <p:nvPr/>
        </p:nvSpPr>
        <p:spPr bwMode="auto">
          <a:xfrm>
            <a:off x="8129657" y="2657583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3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8129657" y="35674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5</a:t>
            </a:r>
          </a:p>
        </p:txBody>
      </p:sp>
      <p:sp>
        <p:nvSpPr>
          <p:cNvPr id="22" name="Oval 7"/>
          <p:cNvSpPr>
            <a:spLocks noChangeArrowheads="1"/>
          </p:cNvSpPr>
          <p:nvPr/>
        </p:nvSpPr>
        <p:spPr bwMode="auto">
          <a:xfrm>
            <a:off x="8091185" y="461406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7</a:t>
            </a:r>
          </a:p>
        </p:txBody>
      </p:sp>
      <p:grpSp>
        <p:nvGrpSpPr>
          <p:cNvPr id="13" name="Group 8"/>
          <p:cNvGrpSpPr/>
          <p:nvPr/>
        </p:nvGrpSpPr>
        <p:grpSpPr bwMode="auto">
          <a:xfrm>
            <a:off x="6977529" y="4470044"/>
            <a:ext cx="609600" cy="609600"/>
            <a:chOff x="2304" y="3456"/>
            <a:chExt cx="384" cy="384"/>
          </a:xfrm>
        </p:grpSpPr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2304" y="345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2352" y="350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8</a:t>
              </a:r>
            </a:p>
          </p:txBody>
        </p:sp>
      </p:grpSp>
      <p:grpSp>
        <p:nvGrpSpPr>
          <p:cNvPr id="23" name="Group 11"/>
          <p:cNvGrpSpPr/>
          <p:nvPr/>
        </p:nvGrpSpPr>
        <p:grpSpPr bwMode="auto">
          <a:xfrm>
            <a:off x="6977529" y="5511692"/>
            <a:ext cx="609600" cy="609600"/>
            <a:chOff x="3552" y="2832"/>
            <a:chExt cx="384" cy="384"/>
          </a:xfrm>
        </p:grpSpPr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3552" y="283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3600" y="288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9</a:t>
              </a:r>
            </a:p>
          </p:txBody>
        </p:sp>
      </p:grpSp>
      <p:grpSp>
        <p:nvGrpSpPr>
          <p:cNvPr id="26" name="Group 14"/>
          <p:cNvGrpSpPr/>
          <p:nvPr/>
        </p:nvGrpSpPr>
        <p:grpSpPr bwMode="auto">
          <a:xfrm>
            <a:off x="6977721" y="3567476"/>
            <a:ext cx="609600" cy="609600"/>
            <a:chOff x="3168" y="1872"/>
            <a:chExt cx="384" cy="384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3168" y="187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3216" y="192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6</a:t>
              </a:r>
            </a:p>
          </p:txBody>
        </p:sp>
      </p:grpSp>
      <p:grpSp>
        <p:nvGrpSpPr>
          <p:cNvPr id="29" name="Group 17"/>
          <p:cNvGrpSpPr/>
          <p:nvPr/>
        </p:nvGrpSpPr>
        <p:grpSpPr bwMode="auto">
          <a:xfrm>
            <a:off x="6943249" y="2669844"/>
            <a:ext cx="609600" cy="609600"/>
            <a:chOff x="1440" y="2784"/>
            <a:chExt cx="384" cy="384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1440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1488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4</a:t>
              </a:r>
            </a:p>
          </p:txBody>
        </p:sp>
      </p:grpSp>
      <p:grpSp>
        <p:nvGrpSpPr>
          <p:cNvPr id="32" name="Group 20"/>
          <p:cNvGrpSpPr/>
          <p:nvPr/>
        </p:nvGrpSpPr>
        <p:grpSpPr bwMode="auto">
          <a:xfrm>
            <a:off x="6943249" y="1583502"/>
            <a:ext cx="609600" cy="609600"/>
            <a:chOff x="624" y="2784"/>
            <a:chExt cx="384" cy="384"/>
          </a:xfrm>
        </p:grpSpPr>
        <p:sp>
          <p:nvSpPr>
            <p:cNvPr id="36" name="Oval 21"/>
            <p:cNvSpPr>
              <a:spLocks noChangeArrowheads="1"/>
            </p:cNvSpPr>
            <p:nvPr/>
          </p:nvSpPr>
          <p:spPr bwMode="auto">
            <a:xfrm>
              <a:off x="624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22"/>
            <p:cNvSpPr>
              <a:spLocks noChangeArrowheads="1"/>
            </p:cNvSpPr>
            <p:nvPr/>
          </p:nvSpPr>
          <p:spPr bwMode="auto">
            <a:xfrm>
              <a:off x="672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1</a:t>
              </a:r>
            </a:p>
          </p:txBody>
        </p:sp>
      </p:grpSp>
      <p:cxnSp>
        <p:nvCxnSpPr>
          <p:cNvPr id="38" name="AutoShape 23"/>
          <p:cNvCxnSpPr>
            <a:cxnSpLocks noChangeShapeType="1"/>
            <a:stCxn id="18" idx="4"/>
            <a:endCxn id="19" idx="0"/>
          </p:cNvCxnSpPr>
          <p:nvPr/>
        </p:nvCxnSpPr>
        <p:spPr bwMode="auto">
          <a:xfrm>
            <a:off x="8418455" y="1296756"/>
            <a:ext cx="14514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24"/>
          <p:cNvCxnSpPr>
            <a:cxnSpLocks noChangeShapeType="1"/>
            <a:stCxn id="19" idx="4"/>
            <a:endCxn id="20" idx="0"/>
          </p:cNvCxnSpPr>
          <p:nvPr/>
        </p:nvCxnSpPr>
        <p:spPr bwMode="auto">
          <a:xfrm>
            <a:off x="8432969" y="2304868"/>
            <a:ext cx="1488" cy="3527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25"/>
          <p:cNvCxnSpPr>
            <a:cxnSpLocks noChangeShapeType="1"/>
            <a:stCxn id="20" idx="2"/>
            <a:endCxn id="30" idx="6"/>
          </p:cNvCxnSpPr>
          <p:nvPr/>
        </p:nvCxnSpPr>
        <p:spPr bwMode="auto">
          <a:xfrm flipH="1">
            <a:off x="7587321" y="2962383"/>
            <a:ext cx="542336" cy="9098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26"/>
          <p:cNvCxnSpPr>
            <a:cxnSpLocks noChangeShapeType="1"/>
            <a:stCxn id="18" idx="2"/>
            <a:endCxn id="36" idx="6"/>
          </p:cNvCxnSpPr>
          <p:nvPr/>
        </p:nvCxnSpPr>
        <p:spPr bwMode="auto">
          <a:xfrm flipH="1">
            <a:off x="7552849" y="991956"/>
            <a:ext cx="560806" cy="8963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7"/>
          <p:cNvCxnSpPr>
            <a:cxnSpLocks noChangeShapeType="1"/>
            <a:stCxn id="19" idx="2"/>
          </p:cNvCxnSpPr>
          <p:nvPr/>
        </p:nvCxnSpPr>
        <p:spPr bwMode="auto">
          <a:xfrm flipH="1">
            <a:off x="7553593" y="2000068"/>
            <a:ext cx="574576" cy="859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8"/>
          <p:cNvCxnSpPr>
            <a:cxnSpLocks noChangeShapeType="1"/>
            <a:stCxn id="20" idx="4"/>
            <a:endCxn id="21" idx="0"/>
          </p:cNvCxnSpPr>
          <p:nvPr/>
        </p:nvCxnSpPr>
        <p:spPr bwMode="auto">
          <a:xfrm>
            <a:off x="8434457" y="3267183"/>
            <a:ext cx="0" cy="300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29"/>
          <p:cNvCxnSpPr>
            <a:cxnSpLocks noChangeShapeType="1"/>
            <a:stCxn id="21" idx="2"/>
            <a:endCxn id="24" idx="6"/>
          </p:cNvCxnSpPr>
          <p:nvPr/>
        </p:nvCxnSpPr>
        <p:spPr bwMode="auto">
          <a:xfrm flipH="1">
            <a:off x="7587129" y="3872276"/>
            <a:ext cx="542528" cy="9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30"/>
          <p:cNvCxnSpPr>
            <a:cxnSpLocks noChangeShapeType="1"/>
            <a:stCxn id="21" idx="4"/>
          </p:cNvCxnSpPr>
          <p:nvPr/>
        </p:nvCxnSpPr>
        <p:spPr bwMode="auto">
          <a:xfrm>
            <a:off x="8434457" y="4177076"/>
            <a:ext cx="0" cy="3691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31"/>
          <p:cNvCxnSpPr>
            <a:cxnSpLocks noChangeShapeType="1"/>
            <a:stCxn id="22" idx="2"/>
            <a:endCxn id="27" idx="6"/>
          </p:cNvCxnSpPr>
          <p:nvPr/>
        </p:nvCxnSpPr>
        <p:spPr bwMode="auto">
          <a:xfrm flipH="1">
            <a:off x="7587129" y="4918860"/>
            <a:ext cx="504056" cy="8976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8667249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7443113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8723255" y="1004368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7371105" y="96647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S</a:t>
            </a:r>
          </a:p>
        </p:txBody>
      </p:sp>
      <p:sp>
        <p:nvSpPr>
          <p:cNvPr id="51" name="Text Box 36"/>
          <p:cNvSpPr txBox="1">
            <a:spLocks noChangeArrowheads="1"/>
          </p:cNvSpPr>
          <p:nvPr/>
        </p:nvSpPr>
        <p:spPr bwMode="auto">
          <a:xfrm>
            <a:off x="7553593" y="2910856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8650481" y="3058901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c</a:t>
            </a:r>
          </a:p>
        </p:txBody>
      </p: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8642097" y="4117069"/>
            <a:ext cx="45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7553593" y="4911590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e</a:t>
            </a:r>
          </a:p>
        </p:txBody>
      </p:sp>
      <p:sp>
        <p:nvSpPr>
          <p:cNvPr id="55" name="Text Box 40"/>
          <p:cNvSpPr txBox="1">
            <a:spLocks noChangeArrowheads="1"/>
          </p:cNvSpPr>
          <p:nvPr/>
        </p:nvSpPr>
        <p:spPr bwMode="auto">
          <a:xfrm>
            <a:off x="7553593" y="38467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d</a:t>
            </a:r>
          </a:p>
        </p:txBody>
      </p:sp>
      <p:sp>
        <p:nvSpPr>
          <p:cNvPr id="56" name="AutoShape 64"/>
          <p:cNvSpPr>
            <a:spLocks noChangeArrowheads="1"/>
          </p:cNvSpPr>
          <p:nvPr/>
        </p:nvSpPr>
        <p:spPr bwMode="auto">
          <a:xfrm rot="5400000">
            <a:off x="8192909" y="3029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803425" y="1367314"/>
            <a:ext cx="432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*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809151" y="2631372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59" name="矩形 58"/>
          <p:cNvSpPr/>
          <p:nvPr/>
        </p:nvSpPr>
        <p:spPr>
          <a:xfrm>
            <a:off x="5809151" y="355440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60" name="矩形 59"/>
          <p:cNvSpPr/>
          <p:nvPr/>
        </p:nvSpPr>
        <p:spPr>
          <a:xfrm>
            <a:off x="5796136" y="449486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61" name="矩形 60"/>
          <p:cNvSpPr/>
          <p:nvPr/>
        </p:nvSpPr>
        <p:spPr>
          <a:xfrm>
            <a:off x="5796136" y="5502981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62" name="矩形 61"/>
          <p:cNvSpPr/>
          <p:nvPr/>
        </p:nvSpPr>
        <p:spPr>
          <a:xfrm>
            <a:off x="5809151" y="1623260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acc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6948264" y="2697856"/>
            <a:ext cx="597949" cy="587128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2112788" y="5445224"/>
            <a:ext cx="226964" cy="288032"/>
          </a:xfrm>
          <a:prstGeom prst="ellipse">
            <a:avLst/>
          </a:prstGeom>
          <a:solidFill>
            <a:schemeClr val="tx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60" name="Text Box 16"/>
          <p:cNvSpPr txBox="1">
            <a:spLocks noChangeArrowheads="1"/>
          </p:cNvSpPr>
          <p:nvPr/>
        </p:nvSpPr>
        <p:spPr bwMode="auto">
          <a:xfrm>
            <a:off x="71977" y="741905"/>
            <a:ext cx="4500023" cy="22467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buClrTx/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移进动作</a:t>
            </a:r>
            <a:r>
              <a:rPr lang="en-US" altLang="zh-CN" sz="2800" dirty="0">
                <a:solidFill>
                  <a:srgbClr val="80008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S</a:t>
            </a:r>
            <a:r>
              <a:rPr lang="en-US" altLang="zh-CN" sz="2800" i="1" dirty="0"/>
              <a:t>hift)</a:t>
            </a:r>
            <a:r>
              <a:rPr lang="zh-CN" altLang="en-US" sz="2800" i="1" dirty="0"/>
              <a:t>：</a:t>
            </a:r>
            <a:endParaRPr lang="en-US" altLang="zh-CN" sz="2800" b="1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sz="2800" dirty="0"/>
              <a:t>ACTION 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i,</a:t>
            </a:r>
            <a:r>
              <a:rPr lang="en-US" altLang="zh-CN" sz="2800" dirty="0" err="1"/>
              <a:t>a</a:t>
            </a:r>
            <a:r>
              <a:rPr lang="en-US" altLang="zh-CN" sz="2800" dirty="0"/>
              <a:t>]=</a:t>
            </a:r>
            <a:r>
              <a:rPr lang="en-US" altLang="zh-CN" sz="2800" dirty="0" err="1">
                <a:solidFill>
                  <a:srgbClr val="FF0000"/>
                </a:solidFill>
              </a:rPr>
              <a:t>S</a:t>
            </a:r>
            <a:r>
              <a:rPr lang="en-US" altLang="zh-CN" sz="2800" i="1" dirty="0" err="1"/>
              <a:t>j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有两个操作：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1.</a:t>
            </a:r>
            <a:r>
              <a:rPr lang="zh-CN" altLang="en-US" sz="2800" dirty="0">
                <a:solidFill>
                  <a:srgbClr val="800080"/>
                </a:solidFill>
              </a:rPr>
              <a:t>将输入符号</a:t>
            </a:r>
            <a:r>
              <a:rPr lang="en-US" altLang="zh-CN" sz="2800" dirty="0">
                <a:solidFill>
                  <a:srgbClr val="800080"/>
                </a:solidFill>
              </a:rPr>
              <a:t>a </a:t>
            </a:r>
            <a:r>
              <a:rPr lang="zh-CN" altLang="en-US" sz="2800" dirty="0">
                <a:solidFill>
                  <a:srgbClr val="800080"/>
                </a:solidFill>
              </a:rPr>
              <a:t>压入符号栈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2.</a:t>
            </a:r>
            <a:r>
              <a:rPr lang="zh-CN" altLang="en-US" sz="2800" dirty="0">
                <a:solidFill>
                  <a:srgbClr val="800080"/>
                </a:solidFill>
              </a:rPr>
              <a:t>将状态</a:t>
            </a:r>
            <a:r>
              <a:rPr lang="en-US" altLang="zh-CN" sz="2800" i="1" dirty="0">
                <a:solidFill>
                  <a:srgbClr val="800080"/>
                </a:solidFill>
              </a:rPr>
              <a:t>j</a:t>
            </a:r>
            <a:r>
              <a:rPr lang="zh-CN" altLang="en-US" sz="2800" dirty="0">
                <a:solidFill>
                  <a:srgbClr val="800080"/>
                </a:solidFill>
              </a:rPr>
              <a:t>压入状态栈</a:t>
            </a:r>
          </a:p>
        </p:txBody>
      </p:sp>
      <p:grpSp>
        <p:nvGrpSpPr>
          <p:cNvPr id="7" name="Group 19"/>
          <p:cNvGrpSpPr/>
          <p:nvPr/>
        </p:nvGrpSpPr>
        <p:grpSpPr bwMode="auto">
          <a:xfrm rot="16200000" flipV="1">
            <a:off x="1032946" y="3332619"/>
            <a:ext cx="504190" cy="1371436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Group 19"/>
          <p:cNvGrpSpPr/>
          <p:nvPr/>
        </p:nvGrpSpPr>
        <p:grpSpPr bwMode="auto">
          <a:xfrm rot="16200000">
            <a:off x="3348075" y="3299017"/>
            <a:ext cx="568357" cy="1450860"/>
            <a:chOff x="4558" y="1162"/>
            <a:chExt cx="589" cy="1316"/>
          </a:xfrm>
        </p:grpSpPr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2906824" y="3694233"/>
            <a:ext cx="14508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rgbClr val="990099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……#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5495" y="3756726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#.........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17" name="Group 19"/>
          <p:cNvGrpSpPr/>
          <p:nvPr/>
        </p:nvGrpSpPr>
        <p:grpSpPr bwMode="auto">
          <a:xfrm rot="16200000" flipV="1">
            <a:off x="1032450" y="2765627"/>
            <a:ext cx="504190" cy="1370443"/>
            <a:chOff x="4558" y="1162"/>
            <a:chExt cx="589" cy="1316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386543" y="3190177"/>
            <a:ext cx="158421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0……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endParaRPr lang="en-US" altLang="zh-CN" sz="2800" i="1" dirty="0">
              <a:latin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None/>
            </a:pP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22" name="Group 19"/>
          <p:cNvGrpSpPr/>
          <p:nvPr/>
        </p:nvGrpSpPr>
        <p:grpSpPr bwMode="auto">
          <a:xfrm rot="16200000" flipV="1">
            <a:off x="1104954" y="5310514"/>
            <a:ext cx="504190" cy="1371436"/>
            <a:chOff x="4558" y="1162"/>
            <a:chExt cx="589" cy="1316"/>
          </a:xfrm>
        </p:grpSpPr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19"/>
          <p:cNvGrpSpPr/>
          <p:nvPr/>
        </p:nvGrpSpPr>
        <p:grpSpPr bwMode="auto">
          <a:xfrm rot="16200000">
            <a:off x="3384080" y="5312915"/>
            <a:ext cx="568357" cy="1378853"/>
            <a:chOff x="4558" y="1162"/>
            <a:chExt cx="589" cy="1316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3116510" y="5672128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……#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1519" y="5734621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#.........a</a:t>
            </a:r>
            <a:endParaRPr lang="zh-CN" altLang="en-US" sz="2800" dirty="0">
              <a:solidFill>
                <a:srgbClr val="800080"/>
              </a:solidFill>
            </a:endParaRPr>
          </a:p>
        </p:txBody>
      </p:sp>
      <p:grpSp>
        <p:nvGrpSpPr>
          <p:cNvPr id="32" name="Group 19"/>
          <p:cNvGrpSpPr/>
          <p:nvPr/>
        </p:nvGrpSpPr>
        <p:grpSpPr bwMode="auto">
          <a:xfrm rot="16200000" flipV="1">
            <a:off x="1104458" y="4743522"/>
            <a:ext cx="504190" cy="1370443"/>
            <a:chOff x="4558" y="1162"/>
            <a:chExt cx="589" cy="1316"/>
          </a:xfrm>
        </p:grpSpPr>
        <p:sp>
          <p:nvSpPr>
            <p:cNvPr id="3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6" name="矩形 35"/>
          <p:cNvSpPr/>
          <p:nvPr/>
        </p:nvSpPr>
        <p:spPr>
          <a:xfrm>
            <a:off x="599284" y="5168072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0…… 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</a:rPr>
              <a:t> j</a:t>
            </a:r>
          </a:p>
        </p:txBody>
      </p:sp>
      <p:sp>
        <p:nvSpPr>
          <p:cNvPr id="2" name="下箭头 1"/>
          <p:cNvSpPr/>
          <p:nvPr/>
        </p:nvSpPr>
        <p:spPr bwMode="auto">
          <a:xfrm>
            <a:off x="2399524" y="4558329"/>
            <a:ext cx="360040" cy="432048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406" y="129581"/>
            <a:ext cx="3616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  <a:buNone/>
            </a:pPr>
            <a:r>
              <a:rPr lang="zh-CN" altLang="en-US" dirty="0">
                <a:solidFill>
                  <a:srgbClr val="800080"/>
                </a:solidFill>
              </a:rPr>
              <a:t>分析过程中的操作</a:t>
            </a:r>
            <a:r>
              <a:rPr lang="en-US" altLang="zh-CN" dirty="0">
                <a:solidFill>
                  <a:srgbClr val="800080"/>
                </a:solidFill>
              </a:rPr>
              <a:t>: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4644008" y="116632"/>
            <a:ext cx="0" cy="662473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644838" y="767606"/>
            <a:ext cx="390523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cs typeface="Times New Roman" panose="02020603050405020304" pitchFamily="18" charset="0"/>
              </a:rPr>
              <a:t>举例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分析符号串</a:t>
            </a:r>
            <a:r>
              <a:rPr lang="en-US" altLang="zh-CN" dirty="0" err="1">
                <a:cs typeface="Times New Roman" panose="02020603050405020304" pitchFamily="18" charset="0"/>
              </a:rPr>
              <a:t>abbcde</a:t>
            </a:r>
            <a:r>
              <a:rPr lang="en-US" altLang="zh-CN" dirty="0">
                <a:cs typeface="Times New Roman" panose="02020603050405020304" pitchFamily="18" charset="0"/>
              </a:rPr>
              <a:t>#</a:t>
            </a:r>
          </a:p>
        </p:txBody>
      </p:sp>
      <p:grpSp>
        <p:nvGrpSpPr>
          <p:cNvPr id="72" name="Group 19"/>
          <p:cNvGrpSpPr/>
          <p:nvPr/>
        </p:nvGrpSpPr>
        <p:grpSpPr bwMode="auto">
          <a:xfrm rot="16200000" flipV="1">
            <a:off x="5343178" y="3355418"/>
            <a:ext cx="504190" cy="1371436"/>
            <a:chOff x="4558" y="1162"/>
            <a:chExt cx="589" cy="1316"/>
          </a:xfrm>
        </p:grpSpPr>
        <p:sp>
          <p:nvSpPr>
            <p:cNvPr id="7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6" name="Group 19"/>
          <p:cNvGrpSpPr/>
          <p:nvPr/>
        </p:nvGrpSpPr>
        <p:grpSpPr bwMode="auto">
          <a:xfrm rot="16200000">
            <a:off x="7676468" y="3115413"/>
            <a:ext cx="568357" cy="1863666"/>
            <a:chOff x="4558" y="1162"/>
            <a:chExt cx="589" cy="1316"/>
          </a:xfrm>
        </p:grpSpPr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0" name="矩形 79"/>
          <p:cNvSpPr/>
          <p:nvPr/>
        </p:nvSpPr>
        <p:spPr>
          <a:xfrm>
            <a:off x="6740780" y="3717032"/>
            <a:ext cx="21516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20000"/>
              </a:spcBef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bbcde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#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81704" y="3791890"/>
            <a:ext cx="1584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dirty="0">
                <a:solidFill>
                  <a:srgbClr val="800080"/>
                </a:solidFill>
              </a:rPr>
              <a:t>#</a:t>
            </a:r>
            <a:endParaRPr lang="zh-CN" altLang="en-US" sz="2800" baseline="-25000" dirty="0">
              <a:solidFill>
                <a:srgbClr val="800080"/>
              </a:solidFill>
            </a:endParaRPr>
          </a:p>
        </p:txBody>
      </p:sp>
      <p:grpSp>
        <p:nvGrpSpPr>
          <p:cNvPr id="82" name="Group 19"/>
          <p:cNvGrpSpPr/>
          <p:nvPr/>
        </p:nvGrpSpPr>
        <p:grpSpPr bwMode="auto">
          <a:xfrm rot="16200000" flipV="1">
            <a:off x="5342682" y="2788426"/>
            <a:ext cx="504190" cy="1370443"/>
            <a:chOff x="4558" y="1162"/>
            <a:chExt cx="589" cy="1316"/>
          </a:xfrm>
        </p:grpSpPr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6" name="矩形 85"/>
          <p:cNvSpPr/>
          <p:nvPr/>
        </p:nvSpPr>
        <p:spPr>
          <a:xfrm>
            <a:off x="4881704" y="3212976"/>
            <a:ext cx="1584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7" name="矩形 86"/>
          <p:cNvSpPr/>
          <p:nvPr/>
        </p:nvSpPr>
        <p:spPr>
          <a:xfrm>
            <a:off x="5222308" y="2204864"/>
            <a:ext cx="34211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ACTION [</a:t>
            </a:r>
            <a:r>
              <a:rPr lang="en-US" altLang="zh-CN" i="1" dirty="0">
                <a:latin typeface="Times New Roman" panose="02020603050405020304" pitchFamily="18" charset="0"/>
              </a:rPr>
              <a:t>0,</a:t>
            </a:r>
            <a:r>
              <a:rPr lang="en-US" altLang="zh-CN" dirty="0"/>
              <a:t>a]=</a:t>
            </a:r>
            <a:r>
              <a:rPr lang="en-US" altLang="zh-CN" i="1" dirty="0"/>
              <a:t>S2</a:t>
            </a:r>
          </a:p>
        </p:txBody>
      </p:sp>
      <p:sp>
        <p:nvSpPr>
          <p:cNvPr id="3" name="矩形 2"/>
          <p:cNvSpPr/>
          <p:nvPr/>
        </p:nvSpPr>
        <p:spPr>
          <a:xfrm>
            <a:off x="8192156" y="2204864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/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7092280" y="3708321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469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0.00994 L -0.33958 0.1456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6" y="677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0069 L -0.21927 0.0013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546100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1107245" y="4713164"/>
            <a:ext cx="504190" cy="1629021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3336857" y="4136706"/>
            <a:ext cx="504190" cy="2830197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19"/>
          <p:cNvGrpSpPr/>
          <p:nvPr/>
        </p:nvGrpSpPr>
        <p:grpSpPr bwMode="auto">
          <a:xfrm rot="16200000" flipV="1">
            <a:off x="1093644" y="908633"/>
            <a:ext cx="504190" cy="1656224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907704" y="5085080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17626" y="-8091"/>
          <a:ext cx="3096344" cy="1276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ACTION</a:t>
                      </a:r>
                      <a:endParaRPr lang="zh-CN" altLang="en-US" sz="2800" b="1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GOTO</a:t>
                      </a:r>
                      <a:endParaRPr lang="zh-CN" altLang="en-US" sz="2800" b="1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8113655" y="68715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en-US" altLang="zh-CN" dirty="0"/>
              <a:t>0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8128169" y="169526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2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8129657" y="2657583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3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8129657" y="35674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5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8091185" y="461406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7</a:t>
            </a:r>
          </a:p>
        </p:txBody>
      </p:sp>
      <p:grpSp>
        <p:nvGrpSpPr>
          <p:cNvPr id="13" name="Group 8"/>
          <p:cNvGrpSpPr/>
          <p:nvPr/>
        </p:nvGrpSpPr>
        <p:grpSpPr bwMode="auto">
          <a:xfrm>
            <a:off x="6977529" y="4470044"/>
            <a:ext cx="609600" cy="609600"/>
            <a:chOff x="2304" y="3456"/>
            <a:chExt cx="384" cy="384"/>
          </a:xfrm>
        </p:grpSpPr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2304" y="345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2352" y="350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8</a:t>
              </a:r>
            </a:p>
          </p:txBody>
        </p:sp>
      </p:grpSp>
      <p:grpSp>
        <p:nvGrpSpPr>
          <p:cNvPr id="19" name="Group 11"/>
          <p:cNvGrpSpPr/>
          <p:nvPr/>
        </p:nvGrpSpPr>
        <p:grpSpPr bwMode="auto">
          <a:xfrm>
            <a:off x="6977529" y="5511692"/>
            <a:ext cx="609600" cy="609600"/>
            <a:chOff x="3552" y="2832"/>
            <a:chExt cx="384" cy="384"/>
          </a:xfrm>
        </p:grpSpPr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3552" y="283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3600" y="288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9</a:t>
              </a:r>
            </a:p>
          </p:txBody>
        </p:sp>
      </p:grpSp>
      <p:grpSp>
        <p:nvGrpSpPr>
          <p:cNvPr id="25" name="Group 14"/>
          <p:cNvGrpSpPr/>
          <p:nvPr/>
        </p:nvGrpSpPr>
        <p:grpSpPr bwMode="auto">
          <a:xfrm>
            <a:off x="6977721" y="3567476"/>
            <a:ext cx="609600" cy="609600"/>
            <a:chOff x="3168" y="1872"/>
            <a:chExt cx="384" cy="384"/>
          </a:xfrm>
        </p:grpSpPr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3168" y="187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16"/>
            <p:cNvSpPr>
              <a:spLocks noChangeArrowheads="1"/>
            </p:cNvSpPr>
            <p:nvPr/>
          </p:nvSpPr>
          <p:spPr bwMode="auto">
            <a:xfrm>
              <a:off x="3216" y="192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6</a:t>
              </a:r>
            </a:p>
          </p:txBody>
        </p:sp>
      </p:grpSp>
      <p:grpSp>
        <p:nvGrpSpPr>
          <p:cNvPr id="28" name="Group 17"/>
          <p:cNvGrpSpPr/>
          <p:nvPr/>
        </p:nvGrpSpPr>
        <p:grpSpPr bwMode="auto">
          <a:xfrm>
            <a:off x="6943249" y="2669844"/>
            <a:ext cx="609600" cy="609600"/>
            <a:chOff x="1440" y="2784"/>
            <a:chExt cx="384" cy="384"/>
          </a:xfrm>
        </p:grpSpPr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1440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1488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4</a:t>
              </a:r>
            </a:p>
          </p:txBody>
        </p:sp>
      </p:grpSp>
      <p:grpSp>
        <p:nvGrpSpPr>
          <p:cNvPr id="31" name="Group 20"/>
          <p:cNvGrpSpPr/>
          <p:nvPr/>
        </p:nvGrpSpPr>
        <p:grpSpPr bwMode="auto">
          <a:xfrm>
            <a:off x="6943249" y="1583502"/>
            <a:ext cx="609600" cy="609600"/>
            <a:chOff x="624" y="2784"/>
            <a:chExt cx="384" cy="384"/>
          </a:xfrm>
        </p:grpSpPr>
        <p:sp>
          <p:nvSpPr>
            <p:cNvPr id="38" name="Oval 21"/>
            <p:cNvSpPr>
              <a:spLocks noChangeArrowheads="1"/>
            </p:cNvSpPr>
            <p:nvPr/>
          </p:nvSpPr>
          <p:spPr bwMode="auto">
            <a:xfrm>
              <a:off x="624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672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1</a:t>
              </a:r>
            </a:p>
          </p:txBody>
        </p:sp>
      </p:grpSp>
      <p:cxnSp>
        <p:nvCxnSpPr>
          <p:cNvPr id="40" name="AutoShape 23"/>
          <p:cNvCxnSpPr>
            <a:cxnSpLocks noChangeShapeType="1"/>
            <a:stCxn id="20" idx="4"/>
            <a:endCxn id="21" idx="0"/>
          </p:cNvCxnSpPr>
          <p:nvPr/>
        </p:nvCxnSpPr>
        <p:spPr bwMode="auto">
          <a:xfrm>
            <a:off x="8418455" y="1296756"/>
            <a:ext cx="14514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24"/>
          <p:cNvCxnSpPr>
            <a:cxnSpLocks noChangeShapeType="1"/>
            <a:stCxn id="21" idx="4"/>
            <a:endCxn id="22" idx="0"/>
          </p:cNvCxnSpPr>
          <p:nvPr/>
        </p:nvCxnSpPr>
        <p:spPr bwMode="auto">
          <a:xfrm>
            <a:off x="8432969" y="2304868"/>
            <a:ext cx="1488" cy="3527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5"/>
          <p:cNvCxnSpPr>
            <a:cxnSpLocks noChangeShapeType="1"/>
            <a:stCxn id="22" idx="2"/>
            <a:endCxn id="32" idx="6"/>
          </p:cNvCxnSpPr>
          <p:nvPr/>
        </p:nvCxnSpPr>
        <p:spPr bwMode="auto">
          <a:xfrm flipH="1">
            <a:off x="7587321" y="2962383"/>
            <a:ext cx="542336" cy="9098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6"/>
          <p:cNvCxnSpPr>
            <a:cxnSpLocks noChangeShapeType="1"/>
            <a:stCxn id="20" idx="2"/>
            <a:endCxn id="38" idx="6"/>
          </p:cNvCxnSpPr>
          <p:nvPr/>
        </p:nvCxnSpPr>
        <p:spPr bwMode="auto">
          <a:xfrm flipH="1">
            <a:off x="7552849" y="991956"/>
            <a:ext cx="560806" cy="8963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27"/>
          <p:cNvCxnSpPr>
            <a:cxnSpLocks noChangeShapeType="1"/>
            <a:stCxn id="21" idx="2"/>
          </p:cNvCxnSpPr>
          <p:nvPr/>
        </p:nvCxnSpPr>
        <p:spPr bwMode="auto">
          <a:xfrm flipH="1">
            <a:off x="7553593" y="2000068"/>
            <a:ext cx="574576" cy="859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28"/>
          <p:cNvCxnSpPr>
            <a:cxnSpLocks noChangeShapeType="1"/>
            <a:stCxn id="22" idx="4"/>
            <a:endCxn id="23" idx="0"/>
          </p:cNvCxnSpPr>
          <p:nvPr/>
        </p:nvCxnSpPr>
        <p:spPr bwMode="auto">
          <a:xfrm>
            <a:off x="8434457" y="3267183"/>
            <a:ext cx="0" cy="300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29"/>
          <p:cNvCxnSpPr>
            <a:cxnSpLocks noChangeShapeType="1"/>
            <a:stCxn id="23" idx="2"/>
            <a:endCxn id="26" idx="6"/>
          </p:cNvCxnSpPr>
          <p:nvPr/>
        </p:nvCxnSpPr>
        <p:spPr bwMode="auto">
          <a:xfrm flipH="1">
            <a:off x="7587129" y="3872276"/>
            <a:ext cx="542528" cy="9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30"/>
          <p:cNvCxnSpPr>
            <a:cxnSpLocks noChangeShapeType="1"/>
            <a:stCxn id="23" idx="4"/>
          </p:cNvCxnSpPr>
          <p:nvPr/>
        </p:nvCxnSpPr>
        <p:spPr bwMode="auto">
          <a:xfrm>
            <a:off x="8434457" y="4177076"/>
            <a:ext cx="0" cy="3691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31"/>
          <p:cNvCxnSpPr>
            <a:cxnSpLocks noChangeShapeType="1"/>
            <a:stCxn id="24" idx="2"/>
            <a:endCxn id="29" idx="6"/>
          </p:cNvCxnSpPr>
          <p:nvPr/>
        </p:nvCxnSpPr>
        <p:spPr bwMode="auto">
          <a:xfrm flipH="1">
            <a:off x="7587129" y="4918860"/>
            <a:ext cx="504056" cy="8976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8667249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7443113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8723255" y="1004368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7371105" y="96647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S</a:t>
            </a:r>
          </a:p>
        </p:txBody>
      </p: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7553593" y="2910856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4" name="Text Box 37"/>
          <p:cNvSpPr txBox="1">
            <a:spLocks noChangeArrowheads="1"/>
          </p:cNvSpPr>
          <p:nvPr/>
        </p:nvSpPr>
        <p:spPr bwMode="auto">
          <a:xfrm>
            <a:off x="8650481" y="3058901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c</a:t>
            </a: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auto">
          <a:xfrm>
            <a:off x="8642097" y="4117069"/>
            <a:ext cx="45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6" name="Text Box 39"/>
          <p:cNvSpPr txBox="1">
            <a:spLocks noChangeArrowheads="1"/>
          </p:cNvSpPr>
          <p:nvPr/>
        </p:nvSpPr>
        <p:spPr bwMode="auto">
          <a:xfrm>
            <a:off x="7553593" y="4911590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e</a:t>
            </a:r>
          </a:p>
        </p:txBody>
      </p:sp>
      <p:sp>
        <p:nvSpPr>
          <p:cNvPr id="57" name="Text Box 40"/>
          <p:cNvSpPr txBox="1">
            <a:spLocks noChangeArrowheads="1"/>
          </p:cNvSpPr>
          <p:nvPr/>
        </p:nvSpPr>
        <p:spPr bwMode="auto">
          <a:xfrm>
            <a:off x="7553593" y="38467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d</a:t>
            </a:r>
          </a:p>
        </p:txBody>
      </p:sp>
      <p:sp>
        <p:nvSpPr>
          <p:cNvPr id="58" name="AutoShape 64"/>
          <p:cNvSpPr>
            <a:spLocks noChangeArrowheads="1"/>
          </p:cNvSpPr>
          <p:nvPr/>
        </p:nvSpPr>
        <p:spPr bwMode="auto">
          <a:xfrm rot="5400000">
            <a:off x="8192909" y="3029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803425" y="1367314"/>
            <a:ext cx="432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*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809151" y="2631372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61" name="矩形 60"/>
          <p:cNvSpPr/>
          <p:nvPr/>
        </p:nvSpPr>
        <p:spPr>
          <a:xfrm>
            <a:off x="5809151" y="355440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62" name="矩形 61"/>
          <p:cNvSpPr/>
          <p:nvPr/>
        </p:nvSpPr>
        <p:spPr>
          <a:xfrm>
            <a:off x="5796136" y="449486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63" name="矩形 62"/>
          <p:cNvSpPr/>
          <p:nvPr/>
        </p:nvSpPr>
        <p:spPr>
          <a:xfrm>
            <a:off x="5796136" y="5502981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64" name="矩形 63"/>
          <p:cNvSpPr/>
          <p:nvPr/>
        </p:nvSpPr>
        <p:spPr>
          <a:xfrm>
            <a:off x="5809151" y="1623260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acc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948264" y="2697856"/>
            <a:ext cx="597949" cy="587128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2112788" y="5445224"/>
            <a:ext cx="226964" cy="288032"/>
          </a:xfrm>
          <a:prstGeom prst="ellipse">
            <a:avLst/>
          </a:prstGeom>
          <a:solidFill>
            <a:schemeClr val="tx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546100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836422" y="4387705"/>
            <a:ext cx="504190" cy="1062310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3336857" y="4136706"/>
            <a:ext cx="504190" cy="2830197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19"/>
          <p:cNvGrpSpPr/>
          <p:nvPr/>
        </p:nvGrpSpPr>
        <p:grpSpPr bwMode="auto">
          <a:xfrm rot="16200000" flipV="1">
            <a:off x="1093644" y="908633"/>
            <a:ext cx="504190" cy="1656224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907704" y="5085080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17626" y="-8091"/>
          <a:ext cx="3096344" cy="1276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ACTION</a:t>
                      </a:r>
                      <a:endParaRPr lang="zh-CN" altLang="en-US" sz="2800" b="1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GOTO</a:t>
                      </a:r>
                      <a:endParaRPr lang="zh-CN" altLang="en-US" sz="2800" b="1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8113655" y="68715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en-US" altLang="zh-CN" dirty="0"/>
              <a:t>0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8128169" y="169526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2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8129657" y="2657583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3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8129657" y="35674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5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8091185" y="461406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7</a:t>
            </a:r>
          </a:p>
        </p:txBody>
      </p:sp>
      <p:grpSp>
        <p:nvGrpSpPr>
          <p:cNvPr id="25" name="Group 8"/>
          <p:cNvGrpSpPr/>
          <p:nvPr/>
        </p:nvGrpSpPr>
        <p:grpSpPr bwMode="auto">
          <a:xfrm>
            <a:off x="6977529" y="4470044"/>
            <a:ext cx="609600" cy="609600"/>
            <a:chOff x="2304" y="3456"/>
            <a:chExt cx="384" cy="384"/>
          </a:xfrm>
        </p:grpSpPr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2304" y="345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2352" y="350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8</a:t>
              </a:r>
            </a:p>
          </p:txBody>
        </p:sp>
      </p:grpSp>
      <p:grpSp>
        <p:nvGrpSpPr>
          <p:cNvPr id="28" name="Group 11"/>
          <p:cNvGrpSpPr/>
          <p:nvPr/>
        </p:nvGrpSpPr>
        <p:grpSpPr bwMode="auto">
          <a:xfrm>
            <a:off x="6977529" y="5511692"/>
            <a:ext cx="609600" cy="609600"/>
            <a:chOff x="3552" y="2832"/>
            <a:chExt cx="384" cy="384"/>
          </a:xfrm>
        </p:grpSpPr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3552" y="283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3600" y="288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9</a:t>
              </a:r>
            </a:p>
          </p:txBody>
        </p:sp>
      </p:grpSp>
      <p:grpSp>
        <p:nvGrpSpPr>
          <p:cNvPr id="31" name="Group 14"/>
          <p:cNvGrpSpPr/>
          <p:nvPr/>
        </p:nvGrpSpPr>
        <p:grpSpPr bwMode="auto">
          <a:xfrm>
            <a:off x="6977721" y="3567476"/>
            <a:ext cx="609600" cy="609600"/>
            <a:chOff x="3168" y="1872"/>
            <a:chExt cx="384" cy="384"/>
          </a:xfrm>
        </p:grpSpPr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3168" y="187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16"/>
            <p:cNvSpPr>
              <a:spLocks noChangeArrowheads="1"/>
            </p:cNvSpPr>
            <p:nvPr/>
          </p:nvSpPr>
          <p:spPr bwMode="auto">
            <a:xfrm>
              <a:off x="3216" y="192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6</a:t>
              </a:r>
            </a:p>
          </p:txBody>
        </p:sp>
      </p:grpSp>
      <p:grpSp>
        <p:nvGrpSpPr>
          <p:cNvPr id="34" name="Group 17"/>
          <p:cNvGrpSpPr/>
          <p:nvPr/>
        </p:nvGrpSpPr>
        <p:grpSpPr bwMode="auto">
          <a:xfrm>
            <a:off x="6943249" y="2669844"/>
            <a:ext cx="609600" cy="609600"/>
            <a:chOff x="1440" y="2784"/>
            <a:chExt cx="384" cy="384"/>
          </a:xfrm>
        </p:grpSpPr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1440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1488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4</a:t>
              </a:r>
            </a:p>
          </p:txBody>
        </p:sp>
      </p:grpSp>
      <p:grpSp>
        <p:nvGrpSpPr>
          <p:cNvPr id="37" name="Group 20"/>
          <p:cNvGrpSpPr/>
          <p:nvPr/>
        </p:nvGrpSpPr>
        <p:grpSpPr bwMode="auto">
          <a:xfrm>
            <a:off x="6943249" y="1583502"/>
            <a:ext cx="609600" cy="609600"/>
            <a:chOff x="624" y="2784"/>
            <a:chExt cx="384" cy="384"/>
          </a:xfrm>
        </p:grpSpPr>
        <p:sp>
          <p:nvSpPr>
            <p:cNvPr id="38" name="Oval 21"/>
            <p:cNvSpPr>
              <a:spLocks noChangeArrowheads="1"/>
            </p:cNvSpPr>
            <p:nvPr/>
          </p:nvSpPr>
          <p:spPr bwMode="auto">
            <a:xfrm>
              <a:off x="624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672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1</a:t>
              </a:r>
            </a:p>
          </p:txBody>
        </p:sp>
      </p:grpSp>
      <p:cxnSp>
        <p:nvCxnSpPr>
          <p:cNvPr id="40" name="AutoShape 23"/>
          <p:cNvCxnSpPr>
            <a:cxnSpLocks noChangeShapeType="1"/>
            <a:stCxn id="20" idx="4"/>
            <a:endCxn id="21" idx="0"/>
          </p:cNvCxnSpPr>
          <p:nvPr/>
        </p:nvCxnSpPr>
        <p:spPr bwMode="auto">
          <a:xfrm>
            <a:off x="8418455" y="1296756"/>
            <a:ext cx="14514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24"/>
          <p:cNvCxnSpPr>
            <a:cxnSpLocks noChangeShapeType="1"/>
            <a:stCxn id="21" idx="4"/>
            <a:endCxn id="22" idx="0"/>
          </p:cNvCxnSpPr>
          <p:nvPr/>
        </p:nvCxnSpPr>
        <p:spPr bwMode="auto">
          <a:xfrm>
            <a:off x="8432969" y="2304868"/>
            <a:ext cx="1488" cy="3527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5"/>
          <p:cNvCxnSpPr>
            <a:cxnSpLocks noChangeShapeType="1"/>
            <a:stCxn id="22" idx="2"/>
            <a:endCxn id="32" idx="6"/>
          </p:cNvCxnSpPr>
          <p:nvPr/>
        </p:nvCxnSpPr>
        <p:spPr bwMode="auto">
          <a:xfrm flipH="1">
            <a:off x="7587321" y="2962383"/>
            <a:ext cx="542336" cy="9098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6"/>
          <p:cNvCxnSpPr>
            <a:cxnSpLocks noChangeShapeType="1"/>
            <a:stCxn id="20" idx="2"/>
            <a:endCxn id="38" idx="6"/>
          </p:cNvCxnSpPr>
          <p:nvPr/>
        </p:nvCxnSpPr>
        <p:spPr bwMode="auto">
          <a:xfrm flipH="1">
            <a:off x="7552849" y="991956"/>
            <a:ext cx="560806" cy="8963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27"/>
          <p:cNvCxnSpPr>
            <a:cxnSpLocks noChangeShapeType="1"/>
            <a:stCxn id="21" idx="2"/>
          </p:cNvCxnSpPr>
          <p:nvPr/>
        </p:nvCxnSpPr>
        <p:spPr bwMode="auto">
          <a:xfrm flipH="1">
            <a:off x="7553593" y="2000068"/>
            <a:ext cx="574576" cy="859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28"/>
          <p:cNvCxnSpPr>
            <a:cxnSpLocks noChangeShapeType="1"/>
            <a:stCxn id="22" idx="4"/>
            <a:endCxn id="23" idx="0"/>
          </p:cNvCxnSpPr>
          <p:nvPr/>
        </p:nvCxnSpPr>
        <p:spPr bwMode="auto">
          <a:xfrm>
            <a:off x="8434457" y="3267183"/>
            <a:ext cx="0" cy="300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29"/>
          <p:cNvCxnSpPr>
            <a:cxnSpLocks noChangeShapeType="1"/>
            <a:stCxn id="23" idx="2"/>
            <a:endCxn id="26" idx="6"/>
          </p:cNvCxnSpPr>
          <p:nvPr/>
        </p:nvCxnSpPr>
        <p:spPr bwMode="auto">
          <a:xfrm flipH="1">
            <a:off x="7587129" y="3872276"/>
            <a:ext cx="542528" cy="9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30"/>
          <p:cNvCxnSpPr>
            <a:cxnSpLocks noChangeShapeType="1"/>
            <a:stCxn id="23" idx="4"/>
          </p:cNvCxnSpPr>
          <p:nvPr/>
        </p:nvCxnSpPr>
        <p:spPr bwMode="auto">
          <a:xfrm>
            <a:off x="8434457" y="4177076"/>
            <a:ext cx="0" cy="3691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31"/>
          <p:cNvCxnSpPr>
            <a:cxnSpLocks noChangeShapeType="1"/>
            <a:stCxn id="24" idx="2"/>
            <a:endCxn id="29" idx="6"/>
          </p:cNvCxnSpPr>
          <p:nvPr/>
        </p:nvCxnSpPr>
        <p:spPr bwMode="auto">
          <a:xfrm flipH="1">
            <a:off x="7587129" y="4918860"/>
            <a:ext cx="504056" cy="8976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8667249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7443113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8723255" y="1004368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7371105" y="96647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S</a:t>
            </a:r>
          </a:p>
        </p:txBody>
      </p: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7553593" y="2910856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4" name="Text Box 37"/>
          <p:cNvSpPr txBox="1">
            <a:spLocks noChangeArrowheads="1"/>
          </p:cNvSpPr>
          <p:nvPr/>
        </p:nvSpPr>
        <p:spPr bwMode="auto">
          <a:xfrm>
            <a:off x="8650481" y="3058901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c</a:t>
            </a: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auto">
          <a:xfrm>
            <a:off x="8642097" y="4117069"/>
            <a:ext cx="45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6" name="Text Box 39"/>
          <p:cNvSpPr txBox="1">
            <a:spLocks noChangeArrowheads="1"/>
          </p:cNvSpPr>
          <p:nvPr/>
        </p:nvSpPr>
        <p:spPr bwMode="auto">
          <a:xfrm>
            <a:off x="7553593" y="4911590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e</a:t>
            </a:r>
          </a:p>
        </p:txBody>
      </p:sp>
      <p:sp>
        <p:nvSpPr>
          <p:cNvPr id="57" name="Text Box 40"/>
          <p:cNvSpPr txBox="1">
            <a:spLocks noChangeArrowheads="1"/>
          </p:cNvSpPr>
          <p:nvPr/>
        </p:nvSpPr>
        <p:spPr bwMode="auto">
          <a:xfrm>
            <a:off x="7553593" y="38467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d</a:t>
            </a:r>
          </a:p>
        </p:txBody>
      </p:sp>
      <p:sp>
        <p:nvSpPr>
          <p:cNvPr id="58" name="AutoShape 64"/>
          <p:cNvSpPr>
            <a:spLocks noChangeArrowheads="1"/>
          </p:cNvSpPr>
          <p:nvPr/>
        </p:nvSpPr>
        <p:spPr bwMode="auto">
          <a:xfrm rot="5400000">
            <a:off x="8192909" y="3029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803425" y="1367314"/>
            <a:ext cx="432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*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809151" y="2631372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61" name="矩形 60"/>
          <p:cNvSpPr/>
          <p:nvPr/>
        </p:nvSpPr>
        <p:spPr>
          <a:xfrm>
            <a:off x="5809151" y="355440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62" name="矩形 61"/>
          <p:cNvSpPr/>
          <p:nvPr/>
        </p:nvSpPr>
        <p:spPr>
          <a:xfrm>
            <a:off x="5796136" y="449486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63" name="矩形 62"/>
          <p:cNvSpPr/>
          <p:nvPr/>
        </p:nvSpPr>
        <p:spPr>
          <a:xfrm>
            <a:off x="5796136" y="5502981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64" name="矩形 63"/>
          <p:cNvSpPr/>
          <p:nvPr/>
        </p:nvSpPr>
        <p:spPr>
          <a:xfrm>
            <a:off x="5809151" y="1623260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acc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948264" y="2697856"/>
            <a:ext cx="597949" cy="587128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66" name="Group 19"/>
          <p:cNvGrpSpPr/>
          <p:nvPr/>
        </p:nvGrpSpPr>
        <p:grpSpPr bwMode="auto">
          <a:xfrm rot="16200000" flipV="1">
            <a:off x="1644668" y="4641769"/>
            <a:ext cx="504190" cy="554181"/>
            <a:chOff x="4558" y="1162"/>
            <a:chExt cx="589" cy="1316"/>
          </a:xfrm>
        </p:grpSpPr>
        <p:sp>
          <p:nvSpPr>
            <p:cNvPr id="6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Group 19"/>
          <p:cNvGrpSpPr/>
          <p:nvPr/>
        </p:nvGrpSpPr>
        <p:grpSpPr bwMode="auto">
          <a:xfrm rot="16200000" flipV="1">
            <a:off x="1107245" y="4713164"/>
            <a:ext cx="504190" cy="1629021"/>
            <a:chOff x="4558" y="1162"/>
            <a:chExt cx="589" cy="1316"/>
          </a:xfrm>
        </p:grpSpPr>
        <p:sp>
          <p:nvSpPr>
            <p:cNvPr id="71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 bwMode="auto">
          <a:xfrm>
            <a:off x="2112788" y="5445224"/>
            <a:ext cx="226964" cy="288032"/>
          </a:xfrm>
          <a:prstGeom prst="ellipse">
            <a:avLst/>
          </a:prstGeom>
          <a:solidFill>
            <a:schemeClr val="tx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546100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836422" y="4387705"/>
            <a:ext cx="504190" cy="1062310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3336857" y="4136706"/>
            <a:ext cx="504190" cy="2830197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19"/>
          <p:cNvGrpSpPr/>
          <p:nvPr/>
        </p:nvGrpSpPr>
        <p:grpSpPr bwMode="auto">
          <a:xfrm rot="16200000" flipV="1">
            <a:off x="1093644" y="908633"/>
            <a:ext cx="504190" cy="1656224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907704" y="5085080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17626" y="-8091"/>
          <a:ext cx="3096344" cy="1276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ACTION</a:t>
                      </a:r>
                      <a:endParaRPr lang="zh-CN" altLang="en-US" sz="2800" b="1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GOTO</a:t>
                      </a:r>
                      <a:endParaRPr lang="zh-CN" altLang="en-US" sz="2800" b="1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8113655" y="68715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en-US" altLang="zh-CN" dirty="0"/>
              <a:t>0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8128169" y="169526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2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8129657" y="2657583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3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8129657" y="35674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5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8091185" y="461406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7</a:t>
            </a:r>
          </a:p>
        </p:txBody>
      </p:sp>
      <p:grpSp>
        <p:nvGrpSpPr>
          <p:cNvPr id="25" name="Group 8"/>
          <p:cNvGrpSpPr/>
          <p:nvPr/>
        </p:nvGrpSpPr>
        <p:grpSpPr bwMode="auto">
          <a:xfrm>
            <a:off x="6977529" y="4470044"/>
            <a:ext cx="609600" cy="609600"/>
            <a:chOff x="2304" y="3456"/>
            <a:chExt cx="384" cy="384"/>
          </a:xfrm>
        </p:grpSpPr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2304" y="345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2352" y="350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8</a:t>
              </a:r>
            </a:p>
          </p:txBody>
        </p:sp>
      </p:grpSp>
      <p:grpSp>
        <p:nvGrpSpPr>
          <p:cNvPr id="28" name="Group 11"/>
          <p:cNvGrpSpPr/>
          <p:nvPr/>
        </p:nvGrpSpPr>
        <p:grpSpPr bwMode="auto">
          <a:xfrm>
            <a:off x="6977529" y="5511692"/>
            <a:ext cx="609600" cy="609600"/>
            <a:chOff x="3552" y="2832"/>
            <a:chExt cx="384" cy="384"/>
          </a:xfrm>
        </p:grpSpPr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3552" y="283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3600" y="288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9</a:t>
              </a:r>
            </a:p>
          </p:txBody>
        </p:sp>
      </p:grpSp>
      <p:grpSp>
        <p:nvGrpSpPr>
          <p:cNvPr id="31" name="Group 14"/>
          <p:cNvGrpSpPr/>
          <p:nvPr/>
        </p:nvGrpSpPr>
        <p:grpSpPr bwMode="auto">
          <a:xfrm>
            <a:off x="6977721" y="3567476"/>
            <a:ext cx="609600" cy="609600"/>
            <a:chOff x="3168" y="1872"/>
            <a:chExt cx="384" cy="384"/>
          </a:xfrm>
        </p:grpSpPr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3168" y="187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16"/>
            <p:cNvSpPr>
              <a:spLocks noChangeArrowheads="1"/>
            </p:cNvSpPr>
            <p:nvPr/>
          </p:nvSpPr>
          <p:spPr bwMode="auto">
            <a:xfrm>
              <a:off x="3216" y="192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6</a:t>
              </a:r>
            </a:p>
          </p:txBody>
        </p:sp>
      </p:grpSp>
      <p:grpSp>
        <p:nvGrpSpPr>
          <p:cNvPr id="34" name="Group 17"/>
          <p:cNvGrpSpPr/>
          <p:nvPr/>
        </p:nvGrpSpPr>
        <p:grpSpPr bwMode="auto">
          <a:xfrm>
            <a:off x="6943249" y="2669844"/>
            <a:ext cx="609600" cy="609600"/>
            <a:chOff x="1440" y="2784"/>
            <a:chExt cx="384" cy="384"/>
          </a:xfrm>
        </p:grpSpPr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1440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1488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4</a:t>
              </a:r>
            </a:p>
          </p:txBody>
        </p:sp>
      </p:grpSp>
      <p:grpSp>
        <p:nvGrpSpPr>
          <p:cNvPr id="37" name="Group 20"/>
          <p:cNvGrpSpPr/>
          <p:nvPr/>
        </p:nvGrpSpPr>
        <p:grpSpPr bwMode="auto">
          <a:xfrm>
            <a:off x="6943249" y="1583502"/>
            <a:ext cx="609600" cy="609600"/>
            <a:chOff x="624" y="2784"/>
            <a:chExt cx="384" cy="384"/>
          </a:xfrm>
        </p:grpSpPr>
        <p:sp>
          <p:nvSpPr>
            <p:cNvPr id="38" name="Oval 21"/>
            <p:cNvSpPr>
              <a:spLocks noChangeArrowheads="1"/>
            </p:cNvSpPr>
            <p:nvPr/>
          </p:nvSpPr>
          <p:spPr bwMode="auto">
            <a:xfrm>
              <a:off x="624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672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1</a:t>
              </a:r>
            </a:p>
          </p:txBody>
        </p:sp>
      </p:grpSp>
      <p:cxnSp>
        <p:nvCxnSpPr>
          <p:cNvPr id="40" name="AutoShape 23"/>
          <p:cNvCxnSpPr>
            <a:cxnSpLocks noChangeShapeType="1"/>
            <a:stCxn id="20" idx="4"/>
            <a:endCxn id="21" idx="0"/>
          </p:cNvCxnSpPr>
          <p:nvPr/>
        </p:nvCxnSpPr>
        <p:spPr bwMode="auto">
          <a:xfrm>
            <a:off x="8418455" y="1296756"/>
            <a:ext cx="14514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24"/>
          <p:cNvCxnSpPr>
            <a:cxnSpLocks noChangeShapeType="1"/>
            <a:stCxn id="21" idx="4"/>
            <a:endCxn id="22" idx="0"/>
          </p:cNvCxnSpPr>
          <p:nvPr/>
        </p:nvCxnSpPr>
        <p:spPr bwMode="auto">
          <a:xfrm>
            <a:off x="8432969" y="2304868"/>
            <a:ext cx="1488" cy="3527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5"/>
          <p:cNvCxnSpPr>
            <a:cxnSpLocks noChangeShapeType="1"/>
            <a:stCxn id="22" idx="2"/>
            <a:endCxn id="32" idx="6"/>
          </p:cNvCxnSpPr>
          <p:nvPr/>
        </p:nvCxnSpPr>
        <p:spPr bwMode="auto">
          <a:xfrm flipH="1">
            <a:off x="7587321" y="2962383"/>
            <a:ext cx="542336" cy="9098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6"/>
          <p:cNvCxnSpPr>
            <a:cxnSpLocks noChangeShapeType="1"/>
            <a:stCxn id="20" idx="2"/>
            <a:endCxn id="38" idx="6"/>
          </p:cNvCxnSpPr>
          <p:nvPr/>
        </p:nvCxnSpPr>
        <p:spPr bwMode="auto">
          <a:xfrm flipH="1">
            <a:off x="7552849" y="991956"/>
            <a:ext cx="560806" cy="8963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27"/>
          <p:cNvCxnSpPr>
            <a:cxnSpLocks noChangeShapeType="1"/>
            <a:stCxn id="21" idx="2"/>
          </p:cNvCxnSpPr>
          <p:nvPr/>
        </p:nvCxnSpPr>
        <p:spPr bwMode="auto">
          <a:xfrm flipH="1">
            <a:off x="7553593" y="2000068"/>
            <a:ext cx="574576" cy="859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28"/>
          <p:cNvCxnSpPr>
            <a:cxnSpLocks noChangeShapeType="1"/>
            <a:stCxn id="22" idx="4"/>
            <a:endCxn id="23" idx="0"/>
          </p:cNvCxnSpPr>
          <p:nvPr/>
        </p:nvCxnSpPr>
        <p:spPr bwMode="auto">
          <a:xfrm>
            <a:off x="8434457" y="3267183"/>
            <a:ext cx="0" cy="300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29"/>
          <p:cNvCxnSpPr>
            <a:cxnSpLocks noChangeShapeType="1"/>
            <a:stCxn id="23" idx="2"/>
            <a:endCxn id="26" idx="6"/>
          </p:cNvCxnSpPr>
          <p:nvPr/>
        </p:nvCxnSpPr>
        <p:spPr bwMode="auto">
          <a:xfrm flipH="1">
            <a:off x="7587129" y="3872276"/>
            <a:ext cx="542528" cy="9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30"/>
          <p:cNvCxnSpPr>
            <a:cxnSpLocks noChangeShapeType="1"/>
            <a:stCxn id="23" idx="4"/>
          </p:cNvCxnSpPr>
          <p:nvPr/>
        </p:nvCxnSpPr>
        <p:spPr bwMode="auto">
          <a:xfrm>
            <a:off x="8434457" y="4177076"/>
            <a:ext cx="0" cy="3691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31"/>
          <p:cNvCxnSpPr>
            <a:cxnSpLocks noChangeShapeType="1"/>
            <a:stCxn id="24" idx="2"/>
            <a:endCxn id="29" idx="6"/>
          </p:cNvCxnSpPr>
          <p:nvPr/>
        </p:nvCxnSpPr>
        <p:spPr bwMode="auto">
          <a:xfrm flipH="1">
            <a:off x="7587129" y="4918860"/>
            <a:ext cx="504056" cy="8976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8667249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7443113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8723255" y="1004368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7371105" y="96647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S</a:t>
            </a:r>
          </a:p>
        </p:txBody>
      </p: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7553593" y="2910856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4" name="Text Box 37"/>
          <p:cNvSpPr txBox="1">
            <a:spLocks noChangeArrowheads="1"/>
          </p:cNvSpPr>
          <p:nvPr/>
        </p:nvSpPr>
        <p:spPr bwMode="auto">
          <a:xfrm>
            <a:off x="8650481" y="3058901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c</a:t>
            </a: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auto">
          <a:xfrm>
            <a:off x="8642097" y="4117069"/>
            <a:ext cx="45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6" name="Text Box 39"/>
          <p:cNvSpPr txBox="1">
            <a:spLocks noChangeArrowheads="1"/>
          </p:cNvSpPr>
          <p:nvPr/>
        </p:nvSpPr>
        <p:spPr bwMode="auto">
          <a:xfrm>
            <a:off x="7553593" y="4911590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e</a:t>
            </a:r>
          </a:p>
        </p:txBody>
      </p:sp>
      <p:sp>
        <p:nvSpPr>
          <p:cNvPr id="57" name="Text Box 40"/>
          <p:cNvSpPr txBox="1">
            <a:spLocks noChangeArrowheads="1"/>
          </p:cNvSpPr>
          <p:nvPr/>
        </p:nvSpPr>
        <p:spPr bwMode="auto">
          <a:xfrm>
            <a:off x="7553593" y="38467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d</a:t>
            </a:r>
          </a:p>
        </p:txBody>
      </p:sp>
      <p:sp>
        <p:nvSpPr>
          <p:cNvPr id="58" name="AutoShape 64"/>
          <p:cNvSpPr>
            <a:spLocks noChangeArrowheads="1"/>
          </p:cNvSpPr>
          <p:nvPr/>
        </p:nvSpPr>
        <p:spPr bwMode="auto">
          <a:xfrm rot="5400000">
            <a:off x="8192909" y="3029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803425" y="1367314"/>
            <a:ext cx="432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*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809151" y="2631372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61" name="矩形 60"/>
          <p:cNvSpPr/>
          <p:nvPr/>
        </p:nvSpPr>
        <p:spPr>
          <a:xfrm>
            <a:off x="5809151" y="355440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62" name="矩形 61"/>
          <p:cNvSpPr/>
          <p:nvPr/>
        </p:nvSpPr>
        <p:spPr>
          <a:xfrm>
            <a:off x="5796136" y="449486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63" name="矩形 62"/>
          <p:cNvSpPr/>
          <p:nvPr/>
        </p:nvSpPr>
        <p:spPr>
          <a:xfrm>
            <a:off x="5796136" y="5502981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64" name="矩形 63"/>
          <p:cNvSpPr/>
          <p:nvPr/>
        </p:nvSpPr>
        <p:spPr>
          <a:xfrm>
            <a:off x="5809151" y="1623260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acc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8150515" y="1700808"/>
            <a:ext cx="597949" cy="587128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66" name="Group 19"/>
          <p:cNvGrpSpPr/>
          <p:nvPr/>
        </p:nvGrpSpPr>
        <p:grpSpPr bwMode="auto">
          <a:xfrm rot="16200000" flipV="1">
            <a:off x="1644668" y="4641769"/>
            <a:ext cx="504190" cy="554181"/>
            <a:chOff x="4558" y="1162"/>
            <a:chExt cx="589" cy="1316"/>
          </a:xfrm>
        </p:grpSpPr>
        <p:sp>
          <p:nvSpPr>
            <p:cNvPr id="6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" name="Group 19"/>
          <p:cNvGrpSpPr/>
          <p:nvPr/>
        </p:nvGrpSpPr>
        <p:grpSpPr bwMode="auto">
          <a:xfrm rot="16200000" flipV="1">
            <a:off x="1107245" y="4713164"/>
            <a:ext cx="504190" cy="1629021"/>
            <a:chOff x="4558" y="1162"/>
            <a:chExt cx="589" cy="1316"/>
          </a:xfrm>
        </p:grpSpPr>
        <p:sp>
          <p:nvSpPr>
            <p:cNvPr id="71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 bwMode="auto">
          <a:xfrm>
            <a:off x="1506190" y="4791612"/>
            <a:ext cx="226964" cy="288032"/>
          </a:xfrm>
          <a:prstGeom prst="ellipse">
            <a:avLst/>
          </a:prstGeom>
          <a:solidFill>
            <a:schemeClr val="tx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546100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836422" y="4387705"/>
            <a:ext cx="504190" cy="1062310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3336857" y="4136706"/>
            <a:ext cx="504190" cy="2830197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19"/>
          <p:cNvGrpSpPr/>
          <p:nvPr/>
        </p:nvGrpSpPr>
        <p:grpSpPr bwMode="auto">
          <a:xfrm rot="16200000" flipV="1">
            <a:off x="1093644" y="908633"/>
            <a:ext cx="504190" cy="1656224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907704" y="5085080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17626" y="-8091"/>
          <a:ext cx="3096344" cy="1276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ACTION</a:t>
                      </a:r>
                      <a:endParaRPr lang="zh-CN" altLang="en-US" sz="2800" b="1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GOTO</a:t>
                      </a:r>
                      <a:endParaRPr lang="zh-CN" altLang="en-US" sz="2800" b="1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8113655" y="68715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en-US" altLang="zh-CN" dirty="0"/>
              <a:t>0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8128169" y="169526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2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8129657" y="2657583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3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8129657" y="35674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5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8091185" y="461406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7</a:t>
            </a:r>
          </a:p>
        </p:txBody>
      </p:sp>
      <p:grpSp>
        <p:nvGrpSpPr>
          <p:cNvPr id="25" name="Group 8"/>
          <p:cNvGrpSpPr/>
          <p:nvPr/>
        </p:nvGrpSpPr>
        <p:grpSpPr bwMode="auto">
          <a:xfrm>
            <a:off x="6977529" y="4470044"/>
            <a:ext cx="609600" cy="609600"/>
            <a:chOff x="2304" y="3456"/>
            <a:chExt cx="384" cy="384"/>
          </a:xfrm>
        </p:grpSpPr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2304" y="345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2352" y="350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8</a:t>
              </a:r>
            </a:p>
          </p:txBody>
        </p:sp>
      </p:grpSp>
      <p:grpSp>
        <p:nvGrpSpPr>
          <p:cNvPr id="28" name="Group 11"/>
          <p:cNvGrpSpPr/>
          <p:nvPr/>
        </p:nvGrpSpPr>
        <p:grpSpPr bwMode="auto">
          <a:xfrm>
            <a:off x="6977529" y="5511692"/>
            <a:ext cx="609600" cy="609600"/>
            <a:chOff x="3552" y="2832"/>
            <a:chExt cx="384" cy="384"/>
          </a:xfrm>
        </p:grpSpPr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3552" y="283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3600" y="288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9</a:t>
              </a:r>
            </a:p>
          </p:txBody>
        </p:sp>
      </p:grpSp>
      <p:grpSp>
        <p:nvGrpSpPr>
          <p:cNvPr id="31" name="Group 14"/>
          <p:cNvGrpSpPr/>
          <p:nvPr/>
        </p:nvGrpSpPr>
        <p:grpSpPr bwMode="auto">
          <a:xfrm>
            <a:off x="6977721" y="3567476"/>
            <a:ext cx="609600" cy="609600"/>
            <a:chOff x="3168" y="1872"/>
            <a:chExt cx="384" cy="384"/>
          </a:xfrm>
        </p:grpSpPr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3168" y="187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16"/>
            <p:cNvSpPr>
              <a:spLocks noChangeArrowheads="1"/>
            </p:cNvSpPr>
            <p:nvPr/>
          </p:nvSpPr>
          <p:spPr bwMode="auto">
            <a:xfrm>
              <a:off x="3216" y="192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6</a:t>
              </a:r>
            </a:p>
          </p:txBody>
        </p:sp>
      </p:grpSp>
      <p:grpSp>
        <p:nvGrpSpPr>
          <p:cNvPr id="34" name="Group 17"/>
          <p:cNvGrpSpPr/>
          <p:nvPr/>
        </p:nvGrpSpPr>
        <p:grpSpPr bwMode="auto">
          <a:xfrm>
            <a:off x="6943249" y="2669844"/>
            <a:ext cx="609600" cy="609600"/>
            <a:chOff x="1440" y="2784"/>
            <a:chExt cx="384" cy="384"/>
          </a:xfrm>
        </p:grpSpPr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1440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1488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4</a:t>
              </a:r>
            </a:p>
          </p:txBody>
        </p:sp>
      </p:grpSp>
      <p:grpSp>
        <p:nvGrpSpPr>
          <p:cNvPr id="37" name="Group 20"/>
          <p:cNvGrpSpPr/>
          <p:nvPr/>
        </p:nvGrpSpPr>
        <p:grpSpPr bwMode="auto">
          <a:xfrm>
            <a:off x="6943249" y="1583502"/>
            <a:ext cx="609600" cy="609600"/>
            <a:chOff x="624" y="2784"/>
            <a:chExt cx="384" cy="384"/>
          </a:xfrm>
        </p:grpSpPr>
        <p:sp>
          <p:nvSpPr>
            <p:cNvPr id="38" name="Oval 21"/>
            <p:cNvSpPr>
              <a:spLocks noChangeArrowheads="1"/>
            </p:cNvSpPr>
            <p:nvPr/>
          </p:nvSpPr>
          <p:spPr bwMode="auto">
            <a:xfrm>
              <a:off x="624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672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1</a:t>
              </a:r>
            </a:p>
          </p:txBody>
        </p:sp>
      </p:grpSp>
      <p:cxnSp>
        <p:nvCxnSpPr>
          <p:cNvPr id="40" name="AutoShape 23"/>
          <p:cNvCxnSpPr>
            <a:cxnSpLocks noChangeShapeType="1"/>
            <a:stCxn id="20" idx="4"/>
            <a:endCxn id="21" idx="0"/>
          </p:cNvCxnSpPr>
          <p:nvPr/>
        </p:nvCxnSpPr>
        <p:spPr bwMode="auto">
          <a:xfrm>
            <a:off x="8418455" y="1296756"/>
            <a:ext cx="14514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24"/>
          <p:cNvCxnSpPr>
            <a:cxnSpLocks noChangeShapeType="1"/>
            <a:stCxn id="21" idx="4"/>
            <a:endCxn id="22" idx="0"/>
          </p:cNvCxnSpPr>
          <p:nvPr/>
        </p:nvCxnSpPr>
        <p:spPr bwMode="auto">
          <a:xfrm>
            <a:off x="8432969" y="2304868"/>
            <a:ext cx="1488" cy="3527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5"/>
          <p:cNvCxnSpPr>
            <a:cxnSpLocks noChangeShapeType="1"/>
            <a:stCxn id="22" idx="2"/>
            <a:endCxn id="32" idx="6"/>
          </p:cNvCxnSpPr>
          <p:nvPr/>
        </p:nvCxnSpPr>
        <p:spPr bwMode="auto">
          <a:xfrm flipH="1">
            <a:off x="7587321" y="2962383"/>
            <a:ext cx="542336" cy="9098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6"/>
          <p:cNvCxnSpPr>
            <a:cxnSpLocks noChangeShapeType="1"/>
            <a:stCxn id="20" idx="2"/>
            <a:endCxn id="38" idx="6"/>
          </p:cNvCxnSpPr>
          <p:nvPr/>
        </p:nvCxnSpPr>
        <p:spPr bwMode="auto">
          <a:xfrm flipH="1">
            <a:off x="7552849" y="991956"/>
            <a:ext cx="560806" cy="8963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27"/>
          <p:cNvCxnSpPr>
            <a:cxnSpLocks noChangeShapeType="1"/>
            <a:stCxn id="21" idx="2"/>
          </p:cNvCxnSpPr>
          <p:nvPr/>
        </p:nvCxnSpPr>
        <p:spPr bwMode="auto">
          <a:xfrm flipH="1">
            <a:off x="7553593" y="2000068"/>
            <a:ext cx="574576" cy="859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28"/>
          <p:cNvCxnSpPr>
            <a:cxnSpLocks noChangeShapeType="1"/>
            <a:stCxn id="22" idx="4"/>
            <a:endCxn id="23" idx="0"/>
          </p:cNvCxnSpPr>
          <p:nvPr/>
        </p:nvCxnSpPr>
        <p:spPr bwMode="auto">
          <a:xfrm>
            <a:off x="8434457" y="3267183"/>
            <a:ext cx="0" cy="300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29"/>
          <p:cNvCxnSpPr>
            <a:cxnSpLocks noChangeShapeType="1"/>
            <a:stCxn id="23" idx="2"/>
            <a:endCxn id="26" idx="6"/>
          </p:cNvCxnSpPr>
          <p:nvPr/>
        </p:nvCxnSpPr>
        <p:spPr bwMode="auto">
          <a:xfrm flipH="1">
            <a:off x="7587129" y="3872276"/>
            <a:ext cx="542528" cy="9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30"/>
          <p:cNvCxnSpPr>
            <a:cxnSpLocks noChangeShapeType="1"/>
            <a:stCxn id="23" idx="4"/>
          </p:cNvCxnSpPr>
          <p:nvPr/>
        </p:nvCxnSpPr>
        <p:spPr bwMode="auto">
          <a:xfrm>
            <a:off x="8434457" y="4177076"/>
            <a:ext cx="0" cy="3691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31"/>
          <p:cNvCxnSpPr>
            <a:cxnSpLocks noChangeShapeType="1"/>
            <a:stCxn id="24" idx="2"/>
            <a:endCxn id="29" idx="6"/>
          </p:cNvCxnSpPr>
          <p:nvPr/>
        </p:nvCxnSpPr>
        <p:spPr bwMode="auto">
          <a:xfrm flipH="1">
            <a:off x="7587129" y="4918860"/>
            <a:ext cx="504056" cy="8976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8667249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7443113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8723255" y="1004368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7371105" y="96647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S</a:t>
            </a:r>
          </a:p>
        </p:txBody>
      </p: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7553593" y="2910856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4" name="Text Box 37"/>
          <p:cNvSpPr txBox="1">
            <a:spLocks noChangeArrowheads="1"/>
          </p:cNvSpPr>
          <p:nvPr/>
        </p:nvSpPr>
        <p:spPr bwMode="auto">
          <a:xfrm>
            <a:off x="8650481" y="3058901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c</a:t>
            </a: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auto">
          <a:xfrm>
            <a:off x="8642097" y="4117069"/>
            <a:ext cx="45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6" name="Text Box 39"/>
          <p:cNvSpPr txBox="1">
            <a:spLocks noChangeArrowheads="1"/>
          </p:cNvSpPr>
          <p:nvPr/>
        </p:nvSpPr>
        <p:spPr bwMode="auto">
          <a:xfrm>
            <a:off x="7553593" y="4911590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e</a:t>
            </a:r>
          </a:p>
        </p:txBody>
      </p:sp>
      <p:sp>
        <p:nvSpPr>
          <p:cNvPr id="57" name="Text Box 40"/>
          <p:cNvSpPr txBox="1">
            <a:spLocks noChangeArrowheads="1"/>
          </p:cNvSpPr>
          <p:nvPr/>
        </p:nvSpPr>
        <p:spPr bwMode="auto">
          <a:xfrm>
            <a:off x="7553593" y="38467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d</a:t>
            </a:r>
          </a:p>
        </p:txBody>
      </p:sp>
      <p:sp>
        <p:nvSpPr>
          <p:cNvPr id="58" name="AutoShape 64"/>
          <p:cNvSpPr>
            <a:spLocks noChangeArrowheads="1"/>
          </p:cNvSpPr>
          <p:nvPr/>
        </p:nvSpPr>
        <p:spPr bwMode="auto">
          <a:xfrm rot="5400000">
            <a:off x="8192909" y="3029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803425" y="1367314"/>
            <a:ext cx="432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*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809151" y="2631372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61" name="矩形 60"/>
          <p:cNvSpPr/>
          <p:nvPr/>
        </p:nvSpPr>
        <p:spPr>
          <a:xfrm>
            <a:off x="5809151" y="355440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62" name="矩形 61"/>
          <p:cNvSpPr/>
          <p:nvPr/>
        </p:nvSpPr>
        <p:spPr>
          <a:xfrm>
            <a:off x="5796136" y="449486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63" name="矩形 62"/>
          <p:cNvSpPr/>
          <p:nvPr/>
        </p:nvSpPr>
        <p:spPr>
          <a:xfrm>
            <a:off x="5796136" y="5502981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64" name="矩形 63"/>
          <p:cNvSpPr/>
          <p:nvPr/>
        </p:nvSpPr>
        <p:spPr>
          <a:xfrm>
            <a:off x="5809151" y="1623260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acc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8150515" y="1700808"/>
            <a:ext cx="597949" cy="587128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66" name="Group 19"/>
          <p:cNvGrpSpPr/>
          <p:nvPr/>
        </p:nvGrpSpPr>
        <p:grpSpPr bwMode="auto">
          <a:xfrm rot="16200000" flipV="1">
            <a:off x="1644668" y="4641769"/>
            <a:ext cx="504190" cy="554181"/>
            <a:chOff x="4558" y="1162"/>
            <a:chExt cx="589" cy="1316"/>
          </a:xfrm>
        </p:grpSpPr>
        <p:sp>
          <p:nvSpPr>
            <p:cNvPr id="67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" name="椭圆 11"/>
          <p:cNvSpPr/>
          <p:nvPr/>
        </p:nvSpPr>
        <p:spPr bwMode="auto">
          <a:xfrm>
            <a:off x="1506190" y="4791612"/>
            <a:ext cx="226964" cy="288032"/>
          </a:xfrm>
          <a:prstGeom prst="ellipse">
            <a:avLst/>
          </a:prstGeom>
          <a:solidFill>
            <a:schemeClr val="tx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546100" y="1396712"/>
          <a:ext cx="4966335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i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  <a:sym typeface="Symbol" panose="050501020107060205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990099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kern="12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cs typeface="+mn-c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  <a:sym typeface="+mn-ea"/>
                        </a:rPr>
                        <a:t>d</a:t>
                      </a:r>
                      <a:endParaRPr lang="en-US" altLang="zh-CN" sz="3600" b="1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b="1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3600" dirty="0">
                        <a:solidFill>
                          <a:srgbClr val="800080"/>
                        </a:solidFill>
                        <a:uFillTx/>
                        <a:latin typeface="Arial" panose="020B0604020202020204" pitchFamily="34" charset="0"/>
                        <a:ea typeface="华文行楷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 bwMode="auto">
          <a:xfrm rot="16200000" flipV="1">
            <a:off x="1113511" y="4110615"/>
            <a:ext cx="504190" cy="1616489"/>
            <a:chOff x="4558" y="1162"/>
            <a:chExt cx="589" cy="1316"/>
          </a:xfrm>
        </p:grpSpPr>
        <p:sp>
          <p:nvSpPr>
            <p:cNvPr id="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/>
          <p:nvPr/>
        </p:nvGrpSpPr>
        <p:grpSpPr bwMode="auto">
          <a:xfrm rot="16200000">
            <a:off x="3336857" y="4136706"/>
            <a:ext cx="504190" cy="2830197"/>
            <a:chOff x="4558" y="1162"/>
            <a:chExt cx="589" cy="1316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" name="Group 19"/>
          <p:cNvGrpSpPr/>
          <p:nvPr/>
        </p:nvGrpSpPr>
        <p:grpSpPr bwMode="auto">
          <a:xfrm rot="16200000" flipV="1">
            <a:off x="1093644" y="908633"/>
            <a:ext cx="504190" cy="1656224"/>
            <a:chOff x="4558" y="1162"/>
            <a:chExt cx="589" cy="1316"/>
          </a:xfrm>
        </p:grpSpPr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4558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147" y="1162"/>
              <a:ext cx="0" cy="1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4558" y="2478"/>
              <a:ext cx="589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907704" y="5085080"/>
            <a:ext cx="0" cy="287655"/>
          </a:xfrm>
          <a:prstGeom prst="line">
            <a:avLst/>
          </a:prstGeom>
          <a:noFill/>
          <a:ln w="476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17626" y="-8091"/>
          <a:ext cx="3096344" cy="1276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367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ACTION</a:t>
                      </a:r>
                      <a:endParaRPr lang="zh-CN" altLang="en-US" sz="2800" b="1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1" dirty="0">
                          <a:solidFill>
                            <a:srgbClr val="80008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GOTO</a:t>
                      </a:r>
                      <a:endParaRPr lang="zh-CN" altLang="en-US" sz="2800" b="1" dirty="0">
                        <a:solidFill>
                          <a:srgbClr val="80008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600" i="1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3600" dirty="0">
                          <a:solidFill>
                            <a:srgbClr val="800080"/>
                          </a:solidFill>
                          <a:uFillTx/>
                          <a:latin typeface="Arial" panose="020B0604020202020204" pitchFamily="34" charset="0"/>
                          <a:ea typeface="华文行楷" pitchFamily="2" charset="-122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8113655" y="68715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en-US" altLang="zh-CN" dirty="0"/>
              <a:t>0</a:t>
            </a: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8128169" y="1695268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2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8129657" y="2657583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3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8129657" y="3567476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5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8091185" y="461406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kumimoji="1" lang="zh-CN" altLang="en-US" dirty="0"/>
              <a:t>7</a:t>
            </a:r>
          </a:p>
        </p:txBody>
      </p:sp>
      <p:grpSp>
        <p:nvGrpSpPr>
          <p:cNvPr id="25" name="Group 8"/>
          <p:cNvGrpSpPr/>
          <p:nvPr/>
        </p:nvGrpSpPr>
        <p:grpSpPr bwMode="auto">
          <a:xfrm>
            <a:off x="6977529" y="4470044"/>
            <a:ext cx="609600" cy="609600"/>
            <a:chOff x="2304" y="3456"/>
            <a:chExt cx="384" cy="384"/>
          </a:xfrm>
        </p:grpSpPr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2304" y="3456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2352" y="350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8</a:t>
              </a:r>
            </a:p>
          </p:txBody>
        </p:sp>
      </p:grpSp>
      <p:grpSp>
        <p:nvGrpSpPr>
          <p:cNvPr id="28" name="Group 11"/>
          <p:cNvGrpSpPr/>
          <p:nvPr/>
        </p:nvGrpSpPr>
        <p:grpSpPr bwMode="auto">
          <a:xfrm>
            <a:off x="6977529" y="5511692"/>
            <a:ext cx="609600" cy="609600"/>
            <a:chOff x="3552" y="2832"/>
            <a:chExt cx="384" cy="384"/>
          </a:xfrm>
        </p:grpSpPr>
        <p:sp>
          <p:nvSpPr>
            <p:cNvPr id="29" name="Oval 12"/>
            <p:cNvSpPr>
              <a:spLocks noChangeArrowheads="1"/>
            </p:cNvSpPr>
            <p:nvPr/>
          </p:nvSpPr>
          <p:spPr bwMode="auto">
            <a:xfrm>
              <a:off x="3552" y="283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13"/>
            <p:cNvSpPr>
              <a:spLocks noChangeArrowheads="1"/>
            </p:cNvSpPr>
            <p:nvPr/>
          </p:nvSpPr>
          <p:spPr bwMode="auto">
            <a:xfrm>
              <a:off x="3600" y="288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9</a:t>
              </a:r>
            </a:p>
          </p:txBody>
        </p:sp>
      </p:grpSp>
      <p:grpSp>
        <p:nvGrpSpPr>
          <p:cNvPr id="31" name="Group 14"/>
          <p:cNvGrpSpPr/>
          <p:nvPr/>
        </p:nvGrpSpPr>
        <p:grpSpPr bwMode="auto">
          <a:xfrm>
            <a:off x="6977721" y="3567476"/>
            <a:ext cx="609600" cy="609600"/>
            <a:chOff x="3168" y="1872"/>
            <a:chExt cx="384" cy="384"/>
          </a:xfrm>
        </p:grpSpPr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3168" y="1872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16"/>
            <p:cNvSpPr>
              <a:spLocks noChangeArrowheads="1"/>
            </p:cNvSpPr>
            <p:nvPr/>
          </p:nvSpPr>
          <p:spPr bwMode="auto">
            <a:xfrm>
              <a:off x="3216" y="192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6</a:t>
              </a:r>
            </a:p>
          </p:txBody>
        </p:sp>
      </p:grpSp>
      <p:grpSp>
        <p:nvGrpSpPr>
          <p:cNvPr id="34" name="Group 17"/>
          <p:cNvGrpSpPr/>
          <p:nvPr/>
        </p:nvGrpSpPr>
        <p:grpSpPr bwMode="auto">
          <a:xfrm>
            <a:off x="6943249" y="2669844"/>
            <a:ext cx="609600" cy="609600"/>
            <a:chOff x="1440" y="2784"/>
            <a:chExt cx="384" cy="384"/>
          </a:xfrm>
        </p:grpSpPr>
        <p:sp>
          <p:nvSpPr>
            <p:cNvPr id="35" name="Oval 18"/>
            <p:cNvSpPr>
              <a:spLocks noChangeArrowheads="1"/>
            </p:cNvSpPr>
            <p:nvPr/>
          </p:nvSpPr>
          <p:spPr bwMode="auto">
            <a:xfrm>
              <a:off x="1440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>
              <a:off x="1488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4</a:t>
              </a:r>
            </a:p>
          </p:txBody>
        </p:sp>
      </p:grpSp>
      <p:grpSp>
        <p:nvGrpSpPr>
          <p:cNvPr id="37" name="Group 20"/>
          <p:cNvGrpSpPr/>
          <p:nvPr/>
        </p:nvGrpSpPr>
        <p:grpSpPr bwMode="auto">
          <a:xfrm>
            <a:off x="6943249" y="1583502"/>
            <a:ext cx="609600" cy="609600"/>
            <a:chOff x="624" y="2784"/>
            <a:chExt cx="384" cy="384"/>
          </a:xfrm>
        </p:grpSpPr>
        <p:sp>
          <p:nvSpPr>
            <p:cNvPr id="38" name="Oval 21"/>
            <p:cNvSpPr>
              <a:spLocks noChangeArrowheads="1"/>
            </p:cNvSpPr>
            <p:nvPr/>
          </p:nvSpPr>
          <p:spPr bwMode="auto">
            <a:xfrm>
              <a:off x="624" y="2784"/>
              <a:ext cx="384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672" y="283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1</a:t>
              </a:r>
            </a:p>
          </p:txBody>
        </p:sp>
      </p:grpSp>
      <p:cxnSp>
        <p:nvCxnSpPr>
          <p:cNvPr id="40" name="AutoShape 23"/>
          <p:cNvCxnSpPr>
            <a:cxnSpLocks noChangeShapeType="1"/>
            <a:stCxn id="20" idx="4"/>
            <a:endCxn id="21" idx="0"/>
          </p:cNvCxnSpPr>
          <p:nvPr/>
        </p:nvCxnSpPr>
        <p:spPr bwMode="auto">
          <a:xfrm>
            <a:off x="8418455" y="1296756"/>
            <a:ext cx="14514" cy="3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24"/>
          <p:cNvCxnSpPr>
            <a:cxnSpLocks noChangeShapeType="1"/>
            <a:stCxn id="21" idx="4"/>
            <a:endCxn id="22" idx="0"/>
          </p:cNvCxnSpPr>
          <p:nvPr/>
        </p:nvCxnSpPr>
        <p:spPr bwMode="auto">
          <a:xfrm>
            <a:off x="8432969" y="2304868"/>
            <a:ext cx="1488" cy="3527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5"/>
          <p:cNvCxnSpPr>
            <a:cxnSpLocks noChangeShapeType="1"/>
            <a:stCxn id="22" idx="2"/>
            <a:endCxn id="32" idx="6"/>
          </p:cNvCxnSpPr>
          <p:nvPr/>
        </p:nvCxnSpPr>
        <p:spPr bwMode="auto">
          <a:xfrm flipH="1">
            <a:off x="7587321" y="2962383"/>
            <a:ext cx="542336" cy="9098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6"/>
          <p:cNvCxnSpPr>
            <a:cxnSpLocks noChangeShapeType="1"/>
            <a:stCxn id="20" idx="2"/>
            <a:endCxn id="38" idx="6"/>
          </p:cNvCxnSpPr>
          <p:nvPr/>
        </p:nvCxnSpPr>
        <p:spPr bwMode="auto">
          <a:xfrm flipH="1">
            <a:off x="7552849" y="991956"/>
            <a:ext cx="560806" cy="8963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27"/>
          <p:cNvCxnSpPr>
            <a:cxnSpLocks noChangeShapeType="1"/>
            <a:stCxn id="21" idx="2"/>
          </p:cNvCxnSpPr>
          <p:nvPr/>
        </p:nvCxnSpPr>
        <p:spPr bwMode="auto">
          <a:xfrm flipH="1">
            <a:off x="7553593" y="2000068"/>
            <a:ext cx="574576" cy="859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28"/>
          <p:cNvCxnSpPr>
            <a:cxnSpLocks noChangeShapeType="1"/>
            <a:stCxn id="22" idx="4"/>
            <a:endCxn id="23" idx="0"/>
          </p:cNvCxnSpPr>
          <p:nvPr/>
        </p:nvCxnSpPr>
        <p:spPr bwMode="auto">
          <a:xfrm>
            <a:off x="8434457" y="3267183"/>
            <a:ext cx="0" cy="300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29"/>
          <p:cNvCxnSpPr>
            <a:cxnSpLocks noChangeShapeType="1"/>
            <a:stCxn id="23" idx="2"/>
            <a:endCxn id="26" idx="6"/>
          </p:cNvCxnSpPr>
          <p:nvPr/>
        </p:nvCxnSpPr>
        <p:spPr bwMode="auto">
          <a:xfrm flipH="1">
            <a:off x="7587129" y="3872276"/>
            <a:ext cx="542528" cy="9025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30"/>
          <p:cNvCxnSpPr>
            <a:cxnSpLocks noChangeShapeType="1"/>
            <a:stCxn id="23" idx="4"/>
          </p:cNvCxnSpPr>
          <p:nvPr/>
        </p:nvCxnSpPr>
        <p:spPr bwMode="auto">
          <a:xfrm>
            <a:off x="8434457" y="4177076"/>
            <a:ext cx="0" cy="3691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31"/>
          <p:cNvCxnSpPr>
            <a:cxnSpLocks noChangeShapeType="1"/>
            <a:stCxn id="24" idx="2"/>
            <a:endCxn id="29" idx="6"/>
          </p:cNvCxnSpPr>
          <p:nvPr/>
        </p:nvCxnSpPr>
        <p:spPr bwMode="auto">
          <a:xfrm flipH="1">
            <a:off x="7587129" y="4918860"/>
            <a:ext cx="504056" cy="8976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8667249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0" name="Text Box 33"/>
          <p:cNvSpPr txBox="1">
            <a:spLocks noChangeArrowheads="1"/>
          </p:cNvSpPr>
          <p:nvPr/>
        </p:nvSpPr>
        <p:spPr bwMode="auto">
          <a:xfrm>
            <a:off x="7443113" y="20465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8723255" y="1004368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a</a:t>
            </a: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7371105" y="96647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S</a:t>
            </a:r>
          </a:p>
        </p:txBody>
      </p: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7553593" y="2910856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4" name="Text Box 37"/>
          <p:cNvSpPr txBox="1">
            <a:spLocks noChangeArrowheads="1"/>
          </p:cNvSpPr>
          <p:nvPr/>
        </p:nvSpPr>
        <p:spPr bwMode="auto">
          <a:xfrm>
            <a:off x="8650481" y="3058901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c</a:t>
            </a: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auto">
          <a:xfrm>
            <a:off x="8642097" y="4117069"/>
            <a:ext cx="45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B</a:t>
            </a:r>
          </a:p>
        </p:txBody>
      </p:sp>
      <p:sp>
        <p:nvSpPr>
          <p:cNvPr id="56" name="Text Box 39"/>
          <p:cNvSpPr txBox="1">
            <a:spLocks noChangeArrowheads="1"/>
          </p:cNvSpPr>
          <p:nvPr/>
        </p:nvSpPr>
        <p:spPr bwMode="auto">
          <a:xfrm>
            <a:off x="7553593" y="4911590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e</a:t>
            </a:r>
          </a:p>
        </p:txBody>
      </p:sp>
      <p:sp>
        <p:nvSpPr>
          <p:cNvPr id="57" name="Text Box 40"/>
          <p:cNvSpPr txBox="1">
            <a:spLocks noChangeArrowheads="1"/>
          </p:cNvSpPr>
          <p:nvPr/>
        </p:nvSpPr>
        <p:spPr bwMode="auto">
          <a:xfrm>
            <a:off x="7553593" y="3846797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kumimoji="1" lang="en-US" altLang="zh-CN" dirty="0"/>
              <a:t>d</a:t>
            </a:r>
          </a:p>
        </p:txBody>
      </p:sp>
      <p:sp>
        <p:nvSpPr>
          <p:cNvPr id="58" name="AutoShape 64"/>
          <p:cNvSpPr>
            <a:spLocks noChangeArrowheads="1"/>
          </p:cNvSpPr>
          <p:nvPr/>
        </p:nvSpPr>
        <p:spPr bwMode="auto">
          <a:xfrm rot="5400000">
            <a:off x="8192909" y="30294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803425" y="1367314"/>
            <a:ext cx="4320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*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809151" y="2631372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61" name="矩形 60"/>
          <p:cNvSpPr/>
          <p:nvPr/>
        </p:nvSpPr>
        <p:spPr>
          <a:xfrm>
            <a:off x="5809151" y="355440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r3</a:t>
            </a:r>
          </a:p>
        </p:txBody>
      </p:sp>
      <p:sp>
        <p:nvSpPr>
          <p:cNvPr id="62" name="矩形 61"/>
          <p:cNvSpPr/>
          <p:nvPr/>
        </p:nvSpPr>
        <p:spPr>
          <a:xfrm>
            <a:off x="5796136" y="4494869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r4</a:t>
            </a:r>
          </a:p>
        </p:txBody>
      </p:sp>
      <p:sp>
        <p:nvSpPr>
          <p:cNvPr id="63" name="矩形 62"/>
          <p:cNvSpPr/>
          <p:nvPr/>
        </p:nvSpPr>
        <p:spPr>
          <a:xfrm>
            <a:off x="5796136" y="5502981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64" name="矩形 63"/>
          <p:cNvSpPr/>
          <p:nvPr/>
        </p:nvSpPr>
        <p:spPr>
          <a:xfrm>
            <a:off x="5809151" y="1623260"/>
            <a:ext cx="859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cs typeface="Times New Roman" panose="02020603050405020304" pitchFamily="18" charset="0"/>
              </a:rPr>
              <a:t>acc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8150515" y="2636912"/>
            <a:ext cx="597949" cy="587128"/>
          </a:xfrm>
          <a:prstGeom prst="ellipse">
            <a:avLst/>
          </a:prstGeom>
          <a:solidFill>
            <a:srgbClr val="FF0000">
              <a:alpha val="25000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2060369" y="4791612"/>
            <a:ext cx="226964" cy="288032"/>
          </a:xfrm>
          <a:prstGeom prst="ellipse">
            <a:avLst/>
          </a:prstGeom>
          <a:solidFill>
            <a:schemeClr val="tx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96136" y="188640"/>
            <a:ext cx="3536719" cy="5932652"/>
            <a:chOff x="5796136" y="188640"/>
            <a:chExt cx="3536719" cy="5932652"/>
          </a:xfrm>
        </p:grpSpPr>
        <p:sp>
          <p:nvSpPr>
            <p:cNvPr id="20" name="Oval 3"/>
            <p:cNvSpPr>
              <a:spLocks noChangeArrowheads="1"/>
            </p:cNvSpPr>
            <p:nvPr/>
          </p:nvSpPr>
          <p:spPr bwMode="auto">
            <a:xfrm>
              <a:off x="8113655" y="687156"/>
              <a:ext cx="609600" cy="6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en-US" altLang="zh-CN" dirty="0"/>
                <a:t>0</a:t>
              </a: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8128169" y="1695268"/>
              <a:ext cx="609600" cy="6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2</a:t>
              </a:r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8129657" y="2657583"/>
              <a:ext cx="609600" cy="6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3</a:t>
              </a:r>
            </a:p>
          </p:txBody>
        </p:sp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8129657" y="3567476"/>
              <a:ext cx="609600" cy="6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5</a:t>
              </a: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8091185" y="4614060"/>
              <a:ext cx="609600" cy="609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None/>
              </a:pPr>
              <a:r>
                <a:rPr kumimoji="1" lang="zh-CN" altLang="en-US" dirty="0"/>
                <a:t>7</a:t>
              </a:r>
            </a:p>
          </p:txBody>
        </p:sp>
        <p:grpSp>
          <p:nvGrpSpPr>
            <p:cNvPr id="25" name="Group 8"/>
            <p:cNvGrpSpPr/>
            <p:nvPr/>
          </p:nvGrpSpPr>
          <p:grpSpPr bwMode="auto">
            <a:xfrm>
              <a:off x="6977529" y="4470044"/>
              <a:ext cx="609600" cy="609600"/>
              <a:chOff x="2304" y="3456"/>
              <a:chExt cx="384" cy="384"/>
            </a:xfrm>
          </p:grpSpPr>
          <p:sp>
            <p:nvSpPr>
              <p:cNvPr id="26" name="Oval 9"/>
              <p:cNvSpPr>
                <a:spLocks noChangeArrowheads="1"/>
              </p:cNvSpPr>
              <p:nvPr/>
            </p:nvSpPr>
            <p:spPr bwMode="auto">
              <a:xfrm>
                <a:off x="2304" y="3456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2352" y="3504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None/>
                </a:pPr>
                <a:r>
                  <a:rPr kumimoji="1" lang="zh-CN" altLang="en-US" dirty="0"/>
                  <a:t>8</a:t>
                </a:r>
              </a:p>
            </p:txBody>
          </p:sp>
        </p:grpSp>
        <p:grpSp>
          <p:nvGrpSpPr>
            <p:cNvPr id="28" name="Group 11"/>
            <p:cNvGrpSpPr/>
            <p:nvPr/>
          </p:nvGrpSpPr>
          <p:grpSpPr bwMode="auto">
            <a:xfrm>
              <a:off x="6977529" y="5511692"/>
              <a:ext cx="609600" cy="609600"/>
              <a:chOff x="3552" y="2832"/>
              <a:chExt cx="384" cy="384"/>
            </a:xfrm>
          </p:grpSpPr>
          <p:sp>
            <p:nvSpPr>
              <p:cNvPr id="29" name="Oval 12"/>
              <p:cNvSpPr>
                <a:spLocks noChangeArrowheads="1"/>
              </p:cNvSpPr>
              <p:nvPr/>
            </p:nvSpPr>
            <p:spPr bwMode="auto">
              <a:xfrm>
                <a:off x="3552" y="283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Oval 13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None/>
                </a:pPr>
                <a:r>
                  <a:rPr kumimoji="1" lang="zh-CN" altLang="en-US" dirty="0"/>
                  <a:t>9</a:t>
                </a:r>
              </a:p>
            </p:txBody>
          </p:sp>
        </p:grpSp>
        <p:grpSp>
          <p:nvGrpSpPr>
            <p:cNvPr id="31" name="Group 14"/>
            <p:cNvGrpSpPr/>
            <p:nvPr/>
          </p:nvGrpSpPr>
          <p:grpSpPr bwMode="auto">
            <a:xfrm>
              <a:off x="6977721" y="3567476"/>
              <a:ext cx="609600" cy="609600"/>
              <a:chOff x="3168" y="1872"/>
              <a:chExt cx="384" cy="384"/>
            </a:xfrm>
          </p:grpSpPr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3168" y="1872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16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None/>
                </a:pPr>
                <a:r>
                  <a:rPr kumimoji="1" lang="zh-CN" altLang="en-US" dirty="0"/>
                  <a:t>6</a:t>
                </a:r>
              </a:p>
            </p:txBody>
          </p:sp>
        </p:grpSp>
        <p:grpSp>
          <p:nvGrpSpPr>
            <p:cNvPr id="34" name="Group 17"/>
            <p:cNvGrpSpPr/>
            <p:nvPr/>
          </p:nvGrpSpPr>
          <p:grpSpPr bwMode="auto">
            <a:xfrm>
              <a:off x="6943249" y="2669844"/>
              <a:ext cx="609600" cy="609600"/>
              <a:chOff x="1440" y="2784"/>
              <a:chExt cx="384" cy="384"/>
            </a:xfrm>
          </p:grpSpPr>
          <p:sp>
            <p:nvSpPr>
              <p:cNvPr id="35" name="Oval 18"/>
              <p:cNvSpPr>
                <a:spLocks noChangeArrowheads="1"/>
              </p:cNvSpPr>
              <p:nvPr/>
            </p:nvSpPr>
            <p:spPr bwMode="auto">
              <a:xfrm>
                <a:off x="1440" y="2784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19"/>
              <p:cNvSpPr>
                <a:spLocks noChangeArrowheads="1"/>
              </p:cNvSpPr>
              <p:nvPr/>
            </p:nvSpPr>
            <p:spPr bwMode="auto">
              <a:xfrm>
                <a:off x="1488" y="283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None/>
                </a:pPr>
                <a:r>
                  <a:rPr kumimoji="1" lang="zh-CN" altLang="en-US" dirty="0"/>
                  <a:t>4</a:t>
                </a:r>
              </a:p>
            </p:txBody>
          </p:sp>
        </p:grpSp>
        <p:grpSp>
          <p:nvGrpSpPr>
            <p:cNvPr id="37" name="Group 20"/>
            <p:cNvGrpSpPr/>
            <p:nvPr/>
          </p:nvGrpSpPr>
          <p:grpSpPr bwMode="auto">
            <a:xfrm>
              <a:off x="6943249" y="1583502"/>
              <a:ext cx="609600" cy="609600"/>
              <a:chOff x="624" y="2784"/>
              <a:chExt cx="384" cy="384"/>
            </a:xfrm>
          </p:grpSpPr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Oval 22"/>
              <p:cNvSpPr>
                <a:spLocks noChangeArrowheads="1"/>
              </p:cNvSpPr>
              <p:nvPr/>
            </p:nvSpPr>
            <p:spPr bwMode="auto">
              <a:xfrm>
                <a:off x="672" y="2832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buNone/>
                </a:pPr>
                <a:r>
                  <a:rPr kumimoji="1" lang="zh-CN" altLang="en-US" dirty="0"/>
                  <a:t>1</a:t>
                </a:r>
              </a:p>
            </p:txBody>
          </p:sp>
        </p:grpSp>
        <p:cxnSp>
          <p:nvCxnSpPr>
            <p:cNvPr id="40" name="AutoShape 23"/>
            <p:cNvCxnSpPr>
              <a:cxnSpLocks noChangeShapeType="1"/>
              <a:stCxn id="20" idx="4"/>
              <a:endCxn id="21" idx="0"/>
            </p:cNvCxnSpPr>
            <p:nvPr/>
          </p:nvCxnSpPr>
          <p:spPr bwMode="auto">
            <a:xfrm>
              <a:off x="8418455" y="1296756"/>
              <a:ext cx="14514" cy="3985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24"/>
            <p:cNvCxnSpPr>
              <a:cxnSpLocks noChangeShapeType="1"/>
              <a:stCxn id="21" idx="4"/>
              <a:endCxn id="22" idx="0"/>
            </p:cNvCxnSpPr>
            <p:nvPr/>
          </p:nvCxnSpPr>
          <p:spPr bwMode="auto">
            <a:xfrm>
              <a:off x="8432969" y="2304868"/>
              <a:ext cx="1488" cy="3527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25"/>
            <p:cNvCxnSpPr>
              <a:cxnSpLocks noChangeShapeType="1"/>
              <a:stCxn id="22" idx="2"/>
              <a:endCxn id="32" idx="6"/>
            </p:cNvCxnSpPr>
            <p:nvPr/>
          </p:nvCxnSpPr>
          <p:spPr bwMode="auto">
            <a:xfrm flipH="1">
              <a:off x="7587321" y="2962383"/>
              <a:ext cx="542336" cy="9098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26"/>
            <p:cNvCxnSpPr>
              <a:cxnSpLocks noChangeShapeType="1"/>
              <a:stCxn id="20" idx="2"/>
              <a:endCxn id="38" idx="6"/>
            </p:cNvCxnSpPr>
            <p:nvPr/>
          </p:nvCxnSpPr>
          <p:spPr bwMode="auto">
            <a:xfrm flipH="1">
              <a:off x="7552849" y="991956"/>
              <a:ext cx="560806" cy="896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27"/>
            <p:cNvCxnSpPr>
              <a:cxnSpLocks noChangeShapeType="1"/>
              <a:stCxn id="21" idx="2"/>
            </p:cNvCxnSpPr>
            <p:nvPr/>
          </p:nvCxnSpPr>
          <p:spPr bwMode="auto">
            <a:xfrm flipH="1">
              <a:off x="7553593" y="2000068"/>
              <a:ext cx="574576" cy="8599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28"/>
            <p:cNvCxnSpPr>
              <a:cxnSpLocks noChangeShapeType="1"/>
              <a:stCxn id="22" idx="4"/>
              <a:endCxn id="23" idx="0"/>
            </p:cNvCxnSpPr>
            <p:nvPr/>
          </p:nvCxnSpPr>
          <p:spPr bwMode="auto">
            <a:xfrm>
              <a:off x="8434457" y="3267183"/>
              <a:ext cx="0" cy="300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29"/>
            <p:cNvCxnSpPr>
              <a:cxnSpLocks noChangeShapeType="1"/>
              <a:stCxn id="23" idx="2"/>
              <a:endCxn id="26" idx="6"/>
            </p:cNvCxnSpPr>
            <p:nvPr/>
          </p:nvCxnSpPr>
          <p:spPr bwMode="auto">
            <a:xfrm flipH="1">
              <a:off x="7587129" y="3872276"/>
              <a:ext cx="542528" cy="902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30"/>
            <p:cNvCxnSpPr>
              <a:cxnSpLocks noChangeShapeType="1"/>
              <a:stCxn id="23" idx="4"/>
            </p:cNvCxnSpPr>
            <p:nvPr/>
          </p:nvCxnSpPr>
          <p:spPr bwMode="auto">
            <a:xfrm>
              <a:off x="8434457" y="4177076"/>
              <a:ext cx="0" cy="369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31"/>
            <p:cNvCxnSpPr>
              <a:cxnSpLocks noChangeShapeType="1"/>
              <a:stCxn id="24" idx="2"/>
              <a:endCxn id="29" idx="6"/>
            </p:cNvCxnSpPr>
            <p:nvPr/>
          </p:nvCxnSpPr>
          <p:spPr bwMode="auto">
            <a:xfrm flipH="1">
              <a:off x="7587129" y="4918860"/>
              <a:ext cx="504056" cy="8976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8667249" y="2046597"/>
              <a:ext cx="6096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dirty="0"/>
                <a:t>A</a:t>
              </a: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7443113" y="2046597"/>
              <a:ext cx="6096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dirty="0"/>
                <a:t>b</a:t>
              </a:r>
            </a:p>
          </p:txBody>
        </p:sp>
        <p:sp>
          <p:nvSpPr>
            <p:cNvPr id="51" name="Text Box 34"/>
            <p:cNvSpPr txBox="1">
              <a:spLocks noChangeArrowheads="1"/>
            </p:cNvSpPr>
            <p:nvPr/>
          </p:nvSpPr>
          <p:spPr bwMode="auto">
            <a:xfrm>
              <a:off x="8723255" y="1004368"/>
              <a:ext cx="6096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dirty="0"/>
                <a:t>a</a:t>
              </a:r>
            </a:p>
          </p:txBody>
        </p:sp>
        <p:sp>
          <p:nvSpPr>
            <p:cNvPr id="52" name="Text Box 35"/>
            <p:cNvSpPr txBox="1">
              <a:spLocks noChangeArrowheads="1"/>
            </p:cNvSpPr>
            <p:nvPr/>
          </p:nvSpPr>
          <p:spPr bwMode="auto">
            <a:xfrm>
              <a:off x="7371105" y="966477"/>
              <a:ext cx="6096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dirty="0"/>
                <a:t>S</a:t>
              </a:r>
            </a:p>
          </p:txBody>
        </p:sp>
        <p:sp>
          <p:nvSpPr>
            <p:cNvPr id="53" name="Text Box 36"/>
            <p:cNvSpPr txBox="1">
              <a:spLocks noChangeArrowheads="1"/>
            </p:cNvSpPr>
            <p:nvPr/>
          </p:nvSpPr>
          <p:spPr bwMode="auto">
            <a:xfrm>
              <a:off x="7553593" y="2910856"/>
              <a:ext cx="6096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dirty="0"/>
                <a:t>b</a:t>
              </a:r>
            </a:p>
          </p:txBody>
        </p:sp>
        <p:sp>
          <p:nvSpPr>
            <p:cNvPr id="54" name="Text Box 37"/>
            <p:cNvSpPr txBox="1">
              <a:spLocks noChangeArrowheads="1"/>
            </p:cNvSpPr>
            <p:nvPr/>
          </p:nvSpPr>
          <p:spPr bwMode="auto">
            <a:xfrm>
              <a:off x="8650481" y="3058901"/>
              <a:ext cx="6096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dirty="0"/>
                <a:t>c</a:t>
              </a:r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>
              <a:off x="8642097" y="4117069"/>
              <a:ext cx="4572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dirty="0"/>
                <a:t>B</a:t>
              </a:r>
            </a:p>
          </p:txBody>
        </p:sp>
        <p:sp>
          <p:nvSpPr>
            <p:cNvPr id="56" name="Text Box 39"/>
            <p:cNvSpPr txBox="1">
              <a:spLocks noChangeArrowheads="1"/>
            </p:cNvSpPr>
            <p:nvPr/>
          </p:nvSpPr>
          <p:spPr bwMode="auto">
            <a:xfrm>
              <a:off x="7553593" y="4911590"/>
              <a:ext cx="6096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dirty="0"/>
                <a:t>e</a:t>
              </a:r>
            </a:p>
          </p:txBody>
        </p:sp>
        <p:sp>
          <p:nvSpPr>
            <p:cNvPr id="57" name="Text Box 40"/>
            <p:cNvSpPr txBox="1">
              <a:spLocks noChangeArrowheads="1"/>
            </p:cNvSpPr>
            <p:nvPr/>
          </p:nvSpPr>
          <p:spPr bwMode="auto">
            <a:xfrm>
              <a:off x="7553593" y="3846797"/>
              <a:ext cx="6096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kumimoji="1" lang="en-US" altLang="zh-CN" dirty="0"/>
                <a:t>d</a:t>
              </a:r>
            </a:p>
          </p:txBody>
        </p:sp>
        <p:sp>
          <p:nvSpPr>
            <p:cNvPr id="58" name="AutoShape 64"/>
            <p:cNvSpPr>
              <a:spLocks noChangeArrowheads="1"/>
            </p:cNvSpPr>
            <p:nvPr/>
          </p:nvSpPr>
          <p:spPr bwMode="auto">
            <a:xfrm rot="5400000">
              <a:off x="8192909" y="302940"/>
              <a:ext cx="4572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6803425" y="1367314"/>
              <a:ext cx="43204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dirty="0">
                  <a:cs typeface="Times New Roman" panose="02020603050405020304" pitchFamily="18" charset="0"/>
                </a:rPr>
                <a:t>*</a:t>
              </a:r>
              <a:endParaRPr lang="en-US" altLang="zh-CN" dirty="0"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809151" y="2631372"/>
              <a:ext cx="859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dirty="0">
                  <a:cs typeface="Times New Roman" panose="02020603050405020304" pitchFamily="18" charset="0"/>
                </a:rPr>
                <a:t>r2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5809151" y="3554409"/>
              <a:ext cx="859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dirty="0">
                  <a:cs typeface="Times New Roman" panose="02020603050405020304" pitchFamily="18" charset="0"/>
                </a:rPr>
                <a:t>r3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5796136" y="4494869"/>
              <a:ext cx="859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dirty="0">
                  <a:cs typeface="Times New Roman" panose="02020603050405020304" pitchFamily="18" charset="0"/>
                </a:rPr>
                <a:t>r4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5796136" y="5502981"/>
              <a:ext cx="859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dirty="0">
                  <a:cs typeface="Times New Roman" panose="02020603050405020304" pitchFamily="18" charset="0"/>
                </a:rPr>
                <a:t>r1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5809151" y="1623260"/>
              <a:ext cx="85940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dirty="0" err="1">
                  <a:cs typeface="Times New Roman" panose="02020603050405020304" pitchFamily="18" charset="0"/>
                </a:rPr>
                <a:t>acc</a:t>
              </a:r>
              <a:endParaRPr lang="en-US" altLang="zh-CN" dirty="0"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2143108" y="1214422"/>
            <a:ext cx="38576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Tx/>
              <a:buNone/>
            </a:pPr>
            <a:r>
              <a:rPr lang="zh-CN" altLang="en-US" dirty="0"/>
              <a:t>例</a:t>
            </a:r>
            <a:r>
              <a:rPr lang="en-US" altLang="zh-CN" dirty="0"/>
              <a:t>5.1</a:t>
            </a:r>
            <a:r>
              <a:rPr lang="zh-CN" altLang="en-US" dirty="0"/>
              <a:t>的文法比较简单，可以找到它的可归前缀，并构造出识别可归前缀的自动机</a:t>
            </a:r>
            <a:endParaRPr lang="en-US" altLang="zh-CN" dirty="0"/>
          </a:p>
        </p:txBody>
      </p:sp>
      <p:sp>
        <p:nvSpPr>
          <p:cNvPr id="67" name="矩形 66"/>
          <p:cNvSpPr/>
          <p:nvPr/>
        </p:nvSpPr>
        <p:spPr>
          <a:xfrm>
            <a:off x="-385880" y="3811036"/>
            <a:ext cx="63152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Tx/>
              <a:buNone/>
            </a:pPr>
            <a:r>
              <a:rPr lang="zh-CN" altLang="en-US" dirty="0"/>
              <a:t>但是在一般情况下，求这个</a:t>
            </a:r>
            <a:r>
              <a:rPr lang="en-US" altLang="zh-CN" dirty="0"/>
              <a:t>DFA</a:t>
            </a:r>
            <a:r>
              <a:rPr lang="zh-CN" altLang="en-US" dirty="0"/>
              <a:t>不是那么容易！</a:t>
            </a:r>
            <a:endParaRPr lang="en-US" altLang="zh-CN" dirty="0"/>
          </a:p>
          <a:p>
            <a:pPr lvl="1">
              <a:buClrTx/>
              <a:buNone/>
            </a:pPr>
            <a:r>
              <a:rPr lang="zh-CN" altLang="en-US" dirty="0"/>
              <a:t>下面介绍一种方法，它通过构造所谓的</a:t>
            </a:r>
            <a:endParaRPr lang="en-US" altLang="zh-CN" dirty="0"/>
          </a:p>
          <a:p>
            <a:pPr lvl="1">
              <a:buClrTx/>
              <a:buNone/>
            </a:pPr>
            <a:r>
              <a:rPr lang="en-US" altLang="zh-CN" dirty="0">
                <a:solidFill>
                  <a:srgbClr val="FF0000"/>
                </a:solidFill>
              </a:rPr>
              <a:t>LR(0)</a:t>
            </a:r>
            <a:r>
              <a:rPr lang="zh-CN" altLang="en-US" dirty="0">
                <a:solidFill>
                  <a:srgbClr val="FF0000"/>
                </a:solidFill>
              </a:rPr>
              <a:t>项目集规范族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ClrTx/>
              <a:buNone/>
            </a:pPr>
            <a:r>
              <a:rPr lang="zh-CN" altLang="en-US" dirty="0"/>
              <a:t>来构造</a:t>
            </a:r>
            <a:r>
              <a:rPr lang="en-US" altLang="zh-CN" dirty="0"/>
              <a:t>LR(0)</a:t>
            </a:r>
            <a:r>
              <a:rPr lang="zh-CN" altLang="en-US" dirty="0"/>
              <a:t>自动机。</a:t>
            </a:r>
            <a:endParaRPr lang="en-US" altLang="zh-CN" dirty="0"/>
          </a:p>
        </p:txBody>
      </p:sp>
      <p:sp>
        <p:nvSpPr>
          <p:cNvPr id="68" name="矩形 67"/>
          <p:cNvSpPr/>
          <p:nvPr/>
        </p:nvSpPr>
        <p:spPr>
          <a:xfrm>
            <a:off x="-416035" y="125608"/>
            <a:ext cx="6154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Tx/>
              <a:buNone/>
            </a:pPr>
            <a:r>
              <a:rPr lang="en-US" altLang="zh-CN" dirty="0"/>
              <a:t>LR</a:t>
            </a:r>
            <a:r>
              <a:rPr lang="zh-CN" altLang="en-US" dirty="0"/>
              <a:t>分析的关键就在于，构造出识别可归前缀的自动机</a:t>
            </a:r>
            <a:r>
              <a:rPr lang="en-US" altLang="zh-CN" dirty="0"/>
              <a:t>.</a:t>
            </a:r>
          </a:p>
        </p:txBody>
      </p:sp>
      <p:sp>
        <p:nvSpPr>
          <p:cNvPr id="69" name="矩形 68"/>
          <p:cNvSpPr/>
          <p:nvPr/>
        </p:nvSpPr>
        <p:spPr>
          <a:xfrm>
            <a:off x="-32" y="1142984"/>
            <a:ext cx="2857520" cy="27146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G[S]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zh-CN" altLang="en-US" i="1" dirty="0">
                <a:cs typeface="Times New Roman" panose="02020603050405020304" pitchFamily="18" charset="0"/>
              </a:rPr>
              <a:t/>
            </a:r>
            <a:br>
              <a:rPr lang="zh-CN" altLang="en-US" i="1" dirty="0">
                <a:cs typeface="Times New Roman" panose="02020603050405020304" pitchFamily="18" charset="0"/>
              </a:rPr>
            </a:br>
            <a:r>
              <a:rPr lang="en-US" altLang="zh-CN" i="1" dirty="0">
                <a:cs typeface="Times New Roman" panose="02020603050405020304" pitchFamily="18" charset="0"/>
              </a:rPr>
              <a:t>(1) </a:t>
            </a:r>
            <a:r>
              <a:rPr lang="en-US" altLang="zh-CN" i="1" dirty="0" err="1">
                <a:cs typeface="Times New Roman" panose="02020603050405020304" pitchFamily="18" charset="0"/>
              </a:rPr>
              <a:t>S→aAcBe</a:t>
            </a:r>
            <a:r>
              <a:rPr lang="en-US" altLang="zh-CN" i="1" dirty="0">
                <a:cs typeface="Times New Roman" panose="02020603050405020304" pitchFamily="18" charset="0"/>
              </a:rPr>
              <a:t/>
            </a:r>
            <a:br>
              <a:rPr lang="en-US" altLang="zh-CN" i="1" dirty="0">
                <a:cs typeface="Times New Roman" panose="02020603050405020304" pitchFamily="18" charset="0"/>
              </a:rPr>
            </a:br>
            <a:r>
              <a:rPr lang="en-US" altLang="zh-CN" i="1" dirty="0">
                <a:cs typeface="Times New Roman" panose="02020603050405020304" pitchFamily="18" charset="0"/>
              </a:rPr>
              <a:t>(2) A → b</a:t>
            </a:r>
            <a:br>
              <a:rPr lang="en-US" altLang="zh-CN" i="1" dirty="0">
                <a:cs typeface="Times New Roman" panose="02020603050405020304" pitchFamily="18" charset="0"/>
              </a:rPr>
            </a:br>
            <a:r>
              <a:rPr lang="en-US" altLang="zh-CN" i="1" dirty="0">
                <a:cs typeface="Times New Roman" panose="02020603050405020304" pitchFamily="18" charset="0"/>
              </a:rPr>
              <a:t>(3) A → </a:t>
            </a:r>
            <a:r>
              <a:rPr lang="en-US" altLang="zh-CN" i="1" dirty="0" err="1">
                <a:cs typeface="Times New Roman" panose="02020603050405020304" pitchFamily="18" charset="0"/>
              </a:rPr>
              <a:t>Ab</a:t>
            </a:r>
            <a:r>
              <a:rPr lang="en-US" altLang="zh-CN" i="1" dirty="0">
                <a:cs typeface="Times New Roman" panose="02020603050405020304" pitchFamily="18" charset="0"/>
              </a:rPr>
              <a:t/>
            </a:r>
            <a:br>
              <a:rPr lang="en-US" altLang="zh-CN" i="1" dirty="0">
                <a:cs typeface="Times New Roman" panose="02020603050405020304" pitchFamily="18" charset="0"/>
              </a:rPr>
            </a:br>
            <a:r>
              <a:rPr lang="en-US" altLang="zh-CN" i="1" dirty="0">
                <a:cs typeface="Times New Roman" panose="02020603050405020304" pitchFamily="18" charset="0"/>
              </a:rPr>
              <a:t>(4) B → d</a:t>
            </a:r>
          </a:p>
        </p:txBody>
      </p:sp>
    </p:spTree>
    <p:extLst>
      <p:ext uri="{BB962C8B-B14F-4D97-AF65-F5344CB8AC3E}">
        <p14:creationId xmlns:p14="http://schemas.microsoft.com/office/powerpoint/2010/main" val="12712565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uiExpand="1" build="allAtOnce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²"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²"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6599</TotalTime>
  <Words>4796</Words>
  <Application>Microsoft Office PowerPoint</Application>
  <PresentationFormat>全屏显示(4:3)</PresentationFormat>
  <Paragraphs>2327</Paragraphs>
  <Slides>95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95</vt:i4>
      </vt:variant>
    </vt:vector>
  </HeadingPairs>
  <TitlesOfParts>
    <vt:vector size="97" baseType="lpstr">
      <vt:lpstr>Capsules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shmtu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wuhao</dc:creator>
  <cp:lastModifiedBy>wuhao</cp:lastModifiedBy>
  <cp:revision>2749</cp:revision>
  <cp:lastPrinted>2018-11-11T06:54:31Z</cp:lastPrinted>
  <dcterms:created xsi:type="dcterms:W3CDTF">2002-02-03T03:17:00Z</dcterms:created>
  <dcterms:modified xsi:type="dcterms:W3CDTF">2024-11-15T08:20:26Z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